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handoutMasterIdLst>
    <p:handoutMasterId r:id="rId45"/>
  </p:handoutMasterIdLst>
  <p:sldIdLst>
    <p:sldId id="288" r:id="rId2"/>
    <p:sldId id="291" r:id="rId3"/>
    <p:sldId id="294" r:id="rId4"/>
    <p:sldId id="330" r:id="rId5"/>
    <p:sldId id="292" r:id="rId6"/>
    <p:sldId id="293" r:id="rId7"/>
    <p:sldId id="299" r:id="rId8"/>
    <p:sldId id="307" r:id="rId9"/>
    <p:sldId id="297" r:id="rId10"/>
    <p:sldId id="300" r:id="rId11"/>
    <p:sldId id="301" r:id="rId12"/>
    <p:sldId id="296" r:id="rId13"/>
    <p:sldId id="302" r:id="rId14"/>
    <p:sldId id="303" r:id="rId15"/>
    <p:sldId id="295" r:id="rId16"/>
    <p:sldId id="298" r:id="rId17"/>
    <p:sldId id="304" r:id="rId18"/>
    <p:sldId id="306" r:id="rId19"/>
    <p:sldId id="308" r:id="rId20"/>
    <p:sldId id="311" r:id="rId21"/>
    <p:sldId id="328" r:id="rId22"/>
    <p:sldId id="309" r:id="rId23"/>
    <p:sldId id="310" r:id="rId24"/>
    <p:sldId id="259" r:id="rId25"/>
    <p:sldId id="262" r:id="rId26"/>
    <p:sldId id="312" r:id="rId27"/>
    <p:sldId id="313" r:id="rId28"/>
    <p:sldId id="314" r:id="rId29"/>
    <p:sldId id="263" r:id="rId30"/>
    <p:sldId id="266" r:id="rId31"/>
    <p:sldId id="268" r:id="rId32"/>
    <p:sldId id="316" r:id="rId33"/>
    <p:sldId id="319" r:id="rId34"/>
    <p:sldId id="317" r:id="rId35"/>
    <p:sldId id="320" r:id="rId36"/>
    <p:sldId id="321" r:id="rId37"/>
    <p:sldId id="324" r:id="rId38"/>
    <p:sldId id="322" r:id="rId39"/>
    <p:sldId id="326" r:id="rId40"/>
    <p:sldId id="327" r:id="rId41"/>
    <p:sldId id="329" r:id="rId42"/>
    <p:sldId id="323" r:id="rId43"/>
  </p:sldIdLst>
  <p:sldSz cx="12192000" cy="6858000"/>
  <p:notesSz cx="9369425" cy="7077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3" autoAdjust="0"/>
    <p:restoredTop sz="76905" autoAdjust="0"/>
  </p:normalViewPr>
  <p:slideViewPr>
    <p:cSldViewPr snapToGrid="0">
      <p:cViewPr varScale="1">
        <p:scale>
          <a:sx n="50" d="100"/>
          <a:sy n="50" d="100"/>
        </p:scale>
        <p:origin x="1006" y="34"/>
      </p:cViewPr>
      <p:guideLst/>
    </p:cSldViewPr>
  </p:slideViewPr>
  <p:notesTextViewPr>
    <p:cViewPr>
      <p:scale>
        <a:sx n="125" d="100"/>
        <a:sy n="125" d="100"/>
      </p:scale>
      <p:origin x="0" y="0"/>
    </p:cViewPr>
  </p:notesTextViewPr>
  <p:sorterViewPr>
    <p:cViewPr>
      <p:scale>
        <a:sx n="37" d="100"/>
        <a:sy n="37" d="100"/>
      </p:scale>
      <p:origin x="0" y="-64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0085" cy="355082"/>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sz="quarter" idx="1"/>
          </p:nvPr>
        </p:nvSpPr>
        <p:spPr>
          <a:xfrm>
            <a:off x="5307174" y="0"/>
            <a:ext cx="4060085" cy="355082"/>
          </a:xfrm>
          <a:prstGeom prst="rect">
            <a:avLst/>
          </a:prstGeom>
        </p:spPr>
        <p:txBody>
          <a:bodyPr vert="horz" lIns="93973" tIns="46986" rIns="93973" bIns="46986" rtlCol="0"/>
          <a:lstStyle>
            <a:lvl1pPr algn="r">
              <a:defRPr sz="1200"/>
            </a:lvl1pPr>
          </a:lstStyle>
          <a:p>
            <a:fld id="{EC9008D0-D4D0-4E8E-9FAB-92478E057D88}" type="datetimeFigureOut">
              <a:rPr lang="en-US" smtClean="0"/>
              <a:t>9/13/2016</a:t>
            </a:fld>
            <a:endParaRPr lang="en-US"/>
          </a:p>
        </p:txBody>
      </p:sp>
      <p:sp>
        <p:nvSpPr>
          <p:cNvPr id="4" name="Footer Placeholder 3"/>
          <p:cNvSpPr>
            <a:spLocks noGrp="1"/>
          </p:cNvSpPr>
          <p:nvPr>
            <p:ph type="ftr" sz="quarter" idx="2"/>
          </p:nvPr>
        </p:nvSpPr>
        <p:spPr>
          <a:xfrm>
            <a:off x="1" y="6721994"/>
            <a:ext cx="4060085" cy="355082"/>
          </a:xfrm>
          <a:prstGeom prst="rect">
            <a:avLst/>
          </a:prstGeom>
        </p:spPr>
        <p:txBody>
          <a:bodyPr vert="horz" lIns="93973" tIns="46986" rIns="93973" bIns="46986" rtlCol="0" anchor="b"/>
          <a:lstStyle>
            <a:lvl1pPr algn="l">
              <a:defRPr sz="1200"/>
            </a:lvl1pPr>
          </a:lstStyle>
          <a:p>
            <a:endParaRPr lang="en-US"/>
          </a:p>
        </p:txBody>
      </p:sp>
      <p:sp>
        <p:nvSpPr>
          <p:cNvPr id="5" name="Slide Number Placeholder 4"/>
          <p:cNvSpPr>
            <a:spLocks noGrp="1"/>
          </p:cNvSpPr>
          <p:nvPr>
            <p:ph type="sldNum" sz="quarter" idx="3"/>
          </p:nvPr>
        </p:nvSpPr>
        <p:spPr>
          <a:xfrm>
            <a:off x="5307174" y="6721994"/>
            <a:ext cx="4060085" cy="355082"/>
          </a:xfrm>
          <a:prstGeom prst="rect">
            <a:avLst/>
          </a:prstGeom>
        </p:spPr>
        <p:txBody>
          <a:bodyPr vert="horz" lIns="93973" tIns="46986" rIns="93973" bIns="46986" rtlCol="0" anchor="b"/>
          <a:lstStyle>
            <a:lvl1pPr algn="r">
              <a:defRPr sz="1200"/>
            </a:lvl1pPr>
          </a:lstStyle>
          <a:p>
            <a:fld id="{5BA267A9-07BB-4ADB-8FEE-581BB434110D}" type="slidenum">
              <a:rPr lang="en-US" smtClean="0"/>
              <a:t>‹#›</a:t>
            </a:fld>
            <a:endParaRPr lang="en-US"/>
          </a:p>
        </p:txBody>
      </p:sp>
    </p:spTree>
    <p:extLst>
      <p:ext uri="{BB962C8B-B14F-4D97-AF65-F5344CB8AC3E}">
        <p14:creationId xmlns:p14="http://schemas.microsoft.com/office/powerpoint/2010/main" val="2847026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0085" cy="355082"/>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5307174" y="0"/>
            <a:ext cx="4060085" cy="355082"/>
          </a:xfrm>
          <a:prstGeom prst="rect">
            <a:avLst/>
          </a:prstGeom>
        </p:spPr>
        <p:txBody>
          <a:bodyPr vert="horz" lIns="93973" tIns="46986" rIns="93973" bIns="46986" rtlCol="0"/>
          <a:lstStyle>
            <a:lvl1pPr algn="r">
              <a:defRPr sz="1200"/>
            </a:lvl1pPr>
          </a:lstStyle>
          <a:p>
            <a:fld id="{41D1BF5B-0022-46D0-A82D-0C91AF66F975}" type="datetimeFigureOut">
              <a:rPr lang="en-US" smtClean="0"/>
              <a:t>9/13/2016</a:t>
            </a:fld>
            <a:endParaRPr lang="en-US"/>
          </a:p>
        </p:txBody>
      </p:sp>
      <p:sp>
        <p:nvSpPr>
          <p:cNvPr id="4" name="Slide Image Placeholder 3"/>
          <p:cNvSpPr>
            <a:spLocks noGrp="1" noRot="1" noChangeAspect="1"/>
          </p:cNvSpPr>
          <p:nvPr>
            <p:ph type="sldImg" idx="2"/>
          </p:nvPr>
        </p:nvSpPr>
        <p:spPr>
          <a:xfrm>
            <a:off x="2560638" y="884238"/>
            <a:ext cx="4248150" cy="238918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936943" y="3405843"/>
            <a:ext cx="7495540" cy="2786598"/>
          </a:xfrm>
          <a:prstGeom prst="rect">
            <a:avLst/>
          </a:prstGeom>
        </p:spPr>
        <p:txBody>
          <a:bodyPr vert="horz" lIns="93973" tIns="46986" rIns="93973" bIns="469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21994"/>
            <a:ext cx="4060085" cy="355082"/>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5307174" y="6721994"/>
            <a:ext cx="4060085" cy="355082"/>
          </a:xfrm>
          <a:prstGeom prst="rect">
            <a:avLst/>
          </a:prstGeom>
        </p:spPr>
        <p:txBody>
          <a:bodyPr vert="horz" lIns="93973" tIns="46986" rIns="93973" bIns="46986" rtlCol="0" anchor="b"/>
          <a:lstStyle>
            <a:lvl1pPr algn="r">
              <a:defRPr sz="1200"/>
            </a:lvl1pPr>
          </a:lstStyle>
          <a:p>
            <a:fld id="{42AC0B33-B232-446C-B1EF-863787937D2F}" type="slidenum">
              <a:rPr lang="en-US" smtClean="0"/>
              <a:t>‹#›</a:t>
            </a:fld>
            <a:endParaRPr lang="en-US"/>
          </a:p>
        </p:txBody>
      </p:sp>
    </p:spTree>
    <p:extLst>
      <p:ext uri="{BB962C8B-B14F-4D97-AF65-F5344CB8AC3E}">
        <p14:creationId xmlns:p14="http://schemas.microsoft.com/office/powerpoint/2010/main" val="16989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4</a:t>
            </a:fld>
            <a:endParaRPr lang="en-US"/>
          </a:p>
        </p:txBody>
      </p:sp>
    </p:spTree>
    <p:extLst>
      <p:ext uri="{BB962C8B-B14F-4D97-AF65-F5344CB8AC3E}">
        <p14:creationId xmlns:p14="http://schemas.microsoft.com/office/powerpoint/2010/main" val="228065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30</a:t>
            </a:fld>
            <a:endParaRPr lang="en-US"/>
          </a:p>
        </p:txBody>
      </p:sp>
    </p:spTree>
    <p:extLst>
      <p:ext uri="{BB962C8B-B14F-4D97-AF65-F5344CB8AC3E}">
        <p14:creationId xmlns:p14="http://schemas.microsoft.com/office/powerpoint/2010/main" val="265223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31</a:t>
            </a:fld>
            <a:endParaRPr lang="en-US"/>
          </a:p>
        </p:txBody>
      </p:sp>
    </p:spTree>
    <p:extLst>
      <p:ext uri="{BB962C8B-B14F-4D97-AF65-F5344CB8AC3E}">
        <p14:creationId xmlns:p14="http://schemas.microsoft.com/office/powerpoint/2010/main" val="396919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Two components: the user interface layout script and the server script that contains your R code within reactive wrapping.</a:t>
            </a:r>
          </a:p>
          <a:p>
            <a:pPr marL="176199" indent="-176199">
              <a:buFont typeface="Arial" panose="020B0604020202020204" pitchFamily="34" charset="0"/>
              <a:buChar char="•"/>
            </a:pPr>
            <a:r>
              <a:rPr lang="en-US" sz="1000" dirty="0"/>
              <a:t>Both scripts must have these names (but this may change soon), must be in the same folder along with any data files or other material that your script will call (e.g., images, website design scripts, R functions, etc.)</a:t>
            </a:r>
          </a:p>
          <a:p>
            <a:pPr marL="176199" indent="-176199">
              <a:buFont typeface="Arial" panose="020B0604020202020204" pitchFamily="34" charset="0"/>
              <a:buChar char="•"/>
            </a:pPr>
            <a:r>
              <a:rPr lang="en-US" sz="1000" dirty="0"/>
              <a:t>All Shiny scripts will have a “page” designation (fluid, fixed, or fill)</a:t>
            </a:r>
          </a:p>
          <a:p>
            <a:pPr marL="176199" indent="-176199">
              <a:buFont typeface="Arial" panose="020B0604020202020204" pitchFamily="34" charset="0"/>
              <a:buChar char="•"/>
            </a:pPr>
            <a:r>
              <a:rPr lang="en-US" sz="1000" dirty="0"/>
              <a:t>Both scripts start by calling the shiny library</a:t>
            </a:r>
          </a:p>
          <a:p>
            <a:pPr marL="176199" indent="-176199">
              <a:buFont typeface="Arial" panose="020B0604020202020204" pitchFamily="34" charset="0"/>
              <a:buChar char="•"/>
            </a:pPr>
            <a:r>
              <a:rPr lang="en-US" sz="1000" dirty="0"/>
              <a:t>Note indenting, commas: two elements within page, separated by comma and </a:t>
            </a:r>
            <a:r>
              <a:rPr lang="en-US" sz="1000" dirty="0" err="1"/>
              <a:t>sharig</a:t>
            </a:r>
            <a:r>
              <a:rPr lang="en-US" sz="1000" dirty="0"/>
              <a:t> same indentation; and two elements within </a:t>
            </a:r>
            <a:r>
              <a:rPr lang="en-US" sz="1000" dirty="0" err="1"/>
              <a:t>sidebarLayout</a:t>
            </a:r>
            <a:r>
              <a:rPr lang="en-US" sz="1000" dirty="0"/>
              <a:t> follow this same structural pattern)</a:t>
            </a:r>
          </a:p>
          <a:p>
            <a:pPr marL="176199" indent="-176199">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32</a:t>
            </a:fld>
            <a:endParaRPr lang="en-US"/>
          </a:p>
        </p:txBody>
      </p:sp>
    </p:spTree>
    <p:extLst>
      <p:ext uri="{BB962C8B-B14F-4D97-AF65-F5344CB8AC3E}">
        <p14:creationId xmlns:p14="http://schemas.microsoft.com/office/powerpoint/2010/main" val="16417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34</a:t>
            </a:fld>
            <a:endParaRPr lang="en-US"/>
          </a:p>
        </p:txBody>
      </p:sp>
    </p:spTree>
    <p:extLst>
      <p:ext uri="{BB962C8B-B14F-4D97-AF65-F5344CB8AC3E}">
        <p14:creationId xmlns:p14="http://schemas.microsoft.com/office/powerpoint/2010/main" val="203744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35</a:t>
            </a:fld>
            <a:endParaRPr lang="en-US"/>
          </a:p>
        </p:txBody>
      </p:sp>
    </p:spTree>
    <p:extLst>
      <p:ext uri="{BB962C8B-B14F-4D97-AF65-F5344CB8AC3E}">
        <p14:creationId xmlns:p14="http://schemas.microsoft.com/office/powerpoint/2010/main" val="2069147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for when one value likely used by many others – e.g. reactive() to generate data subset based on selectInput, then render*()</a:t>
            </a:r>
            <a:r>
              <a:rPr lang="en-US" baseline="0" dirty="0"/>
              <a:t> for graphs and table that update but use that same data</a:t>
            </a:r>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36</a:t>
            </a:fld>
            <a:endParaRPr lang="en-US"/>
          </a:p>
        </p:txBody>
      </p:sp>
    </p:spTree>
    <p:extLst>
      <p:ext uri="{BB962C8B-B14F-4D97-AF65-F5344CB8AC3E}">
        <p14:creationId xmlns:p14="http://schemas.microsoft.com/office/powerpoint/2010/main" val="2430474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Two components: the user interface layout script and the server script that contains your R code within reactive wrapping.</a:t>
            </a:r>
          </a:p>
          <a:p>
            <a:pPr marL="176199" indent="-176199">
              <a:buFont typeface="Arial" panose="020B0604020202020204" pitchFamily="34" charset="0"/>
              <a:buChar char="•"/>
            </a:pPr>
            <a:r>
              <a:rPr lang="en-US" sz="1000" dirty="0"/>
              <a:t>Both scripts must have these names (but this may change soon), must be in the same folder along with any data files or other material that your script will call (e.g., images, website design scripts, R functions, etc.)</a:t>
            </a:r>
          </a:p>
          <a:p>
            <a:pPr marL="176199" indent="-176199">
              <a:buFont typeface="Arial" panose="020B0604020202020204" pitchFamily="34" charset="0"/>
              <a:buChar char="•"/>
            </a:pPr>
            <a:r>
              <a:rPr lang="en-US" sz="1000" dirty="0"/>
              <a:t>All Shiny scripts will have a “page” designation (fluid, fixed, or fill)</a:t>
            </a:r>
          </a:p>
          <a:p>
            <a:pPr marL="176199" indent="-176199">
              <a:buFont typeface="Arial" panose="020B0604020202020204" pitchFamily="34" charset="0"/>
              <a:buChar char="•"/>
            </a:pPr>
            <a:r>
              <a:rPr lang="en-US" sz="1000" dirty="0"/>
              <a:t>Both scripts start by calling the shiny library</a:t>
            </a:r>
          </a:p>
          <a:p>
            <a:pPr marL="176199" indent="-176199">
              <a:buFont typeface="Arial" panose="020B0604020202020204" pitchFamily="34" charset="0"/>
              <a:buChar char="•"/>
            </a:pPr>
            <a:r>
              <a:rPr lang="en-US" sz="1000" dirty="0"/>
              <a:t>Note indenting, commas: two elements within page, separated by comma and </a:t>
            </a:r>
            <a:r>
              <a:rPr lang="en-US" sz="1000" dirty="0" err="1"/>
              <a:t>sharig</a:t>
            </a:r>
            <a:r>
              <a:rPr lang="en-US" sz="1000" dirty="0"/>
              <a:t> same indentation; and two elements within </a:t>
            </a:r>
            <a:r>
              <a:rPr lang="en-US" sz="1000" dirty="0" err="1"/>
              <a:t>sidebarLayout</a:t>
            </a:r>
            <a:r>
              <a:rPr lang="en-US" sz="1000" dirty="0"/>
              <a:t> follow this same structural pattern)</a:t>
            </a:r>
          </a:p>
          <a:p>
            <a:pPr marL="176199" indent="-176199">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37</a:t>
            </a:fld>
            <a:endParaRPr lang="en-US"/>
          </a:p>
        </p:txBody>
      </p:sp>
    </p:spTree>
    <p:extLst>
      <p:ext uri="{BB962C8B-B14F-4D97-AF65-F5344CB8AC3E}">
        <p14:creationId xmlns:p14="http://schemas.microsoft.com/office/powerpoint/2010/main" val="1279082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for when one value likely used by many others – e.g. reactive() to generate data subset based on selectInput, then render*()</a:t>
            </a:r>
            <a:r>
              <a:rPr lang="en-US" baseline="0" dirty="0"/>
              <a:t> for graphs and table that update but use that same data</a:t>
            </a:r>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38</a:t>
            </a:fld>
            <a:endParaRPr lang="en-US"/>
          </a:p>
        </p:txBody>
      </p:sp>
    </p:spTree>
    <p:extLst>
      <p:ext uri="{BB962C8B-B14F-4D97-AF65-F5344CB8AC3E}">
        <p14:creationId xmlns:p14="http://schemas.microsoft.com/office/powerpoint/2010/main" val="227652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5</a:t>
            </a:fld>
            <a:endParaRPr lang="en-US"/>
          </a:p>
        </p:txBody>
      </p:sp>
    </p:spTree>
    <p:extLst>
      <p:ext uri="{BB962C8B-B14F-4D97-AF65-F5344CB8AC3E}">
        <p14:creationId xmlns:p14="http://schemas.microsoft.com/office/powerpoint/2010/main" val="214164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17</a:t>
            </a:fld>
            <a:endParaRPr lang="en-US"/>
          </a:p>
        </p:txBody>
      </p:sp>
    </p:spTree>
    <p:extLst>
      <p:ext uri="{BB962C8B-B14F-4D97-AF65-F5344CB8AC3E}">
        <p14:creationId xmlns:p14="http://schemas.microsoft.com/office/powerpoint/2010/main" val="3105409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24</a:t>
            </a:fld>
            <a:endParaRPr lang="en-US"/>
          </a:p>
        </p:txBody>
      </p:sp>
    </p:spTree>
    <p:extLst>
      <p:ext uri="{BB962C8B-B14F-4D97-AF65-F5344CB8AC3E}">
        <p14:creationId xmlns:p14="http://schemas.microsoft.com/office/powerpoint/2010/main" val="427858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Two components: the user interface layout script and the server script that contains your R code within reactive wrapping.</a:t>
            </a:r>
          </a:p>
          <a:p>
            <a:pPr marL="176199" indent="-176199">
              <a:buFont typeface="Arial" panose="020B0604020202020204" pitchFamily="34" charset="0"/>
              <a:buChar char="•"/>
            </a:pPr>
            <a:r>
              <a:rPr lang="en-US" sz="1000" dirty="0"/>
              <a:t>Both scripts must have these names (but this may change soon), must be in the same folder along with any data files or other material that your script will call (e.g., images, website design scripts, R functions, etc.)</a:t>
            </a:r>
          </a:p>
          <a:p>
            <a:pPr marL="176199" indent="-176199">
              <a:buFont typeface="Arial" panose="020B0604020202020204" pitchFamily="34" charset="0"/>
              <a:buChar char="•"/>
            </a:pPr>
            <a:r>
              <a:rPr lang="en-US" sz="1000" dirty="0"/>
              <a:t>All Shiny scripts will have a “page” designation (fluid, fixed, or fill)</a:t>
            </a:r>
          </a:p>
          <a:p>
            <a:pPr marL="176199" indent="-176199">
              <a:buFont typeface="Arial" panose="020B0604020202020204" pitchFamily="34" charset="0"/>
              <a:buChar char="•"/>
            </a:pPr>
            <a:r>
              <a:rPr lang="en-US" sz="1000" dirty="0"/>
              <a:t>Both scripts start by calling the shiny library</a:t>
            </a:r>
          </a:p>
          <a:p>
            <a:pPr marL="176199" indent="-176199">
              <a:buFont typeface="Arial" panose="020B0604020202020204" pitchFamily="34" charset="0"/>
              <a:buChar char="•"/>
            </a:pPr>
            <a:r>
              <a:rPr lang="en-US" sz="1000" dirty="0"/>
              <a:t>Note indenting, commas: two elements within page, separated by comma and </a:t>
            </a:r>
            <a:r>
              <a:rPr lang="en-US" sz="1000" dirty="0" err="1"/>
              <a:t>sharig</a:t>
            </a:r>
            <a:r>
              <a:rPr lang="en-US" sz="1000" dirty="0"/>
              <a:t> same indentation; and two elements within </a:t>
            </a:r>
            <a:r>
              <a:rPr lang="en-US" sz="1000" dirty="0" err="1"/>
              <a:t>sidebarLayout</a:t>
            </a:r>
            <a:r>
              <a:rPr lang="en-US" sz="1000" dirty="0"/>
              <a:t> follow this same structural pattern)</a:t>
            </a:r>
          </a:p>
          <a:p>
            <a:pPr marL="176199" indent="-176199">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25</a:t>
            </a:fld>
            <a:endParaRPr lang="en-US"/>
          </a:p>
        </p:txBody>
      </p:sp>
    </p:spTree>
    <p:extLst>
      <p:ext uri="{BB962C8B-B14F-4D97-AF65-F5344CB8AC3E}">
        <p14:creationId xmlns:p14="http://schemas.microsoft.com/office/powerpoint/2010/main" val="117047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Two components: the user interface layout script and the server script that contains your R code within reactive wrapping.</a:t>
            </a:r>
          </a:p>
          <a:p>
            <a:pPr marL="176199" indent="-176199">
              <a:buFont typeface="Arial" panose="020B0604020202020204" pitchFamily="34" charset="0"/>
              <a:buChar char="•"/>
            </a:pPr>
            <a:r>
              <a:rPr lang="en-US" sz="1000" dirty="0"/>
              <a:t>Both scripts must have these names (but this may change soon), must be in the same folder along with any data files or other material that your script will call (e.g., images, website design scripts, R functions, etc.)</a:t>
            </a:r>
          </a:p>
          <a:p>
            <a:pPr marL="176199" indent="-176199">
              <a:buFont typeface="Arial" panose="020B0604020202020204" pitchFamily="34" charset="0"/>
              <a:buChar char="•"/>
            </a:pPr>
            <a:r>
              <a:rPr lang="en-US" sz="1000" dirty="0"/>
              <a:t>All Shiny scripts will have a “page” designation (fluid, fixed, or fill)</a:t>
            </a:r>
          </a:p>
          <a:p>
            <a:pPr marL="176199" indent="-176199">
              <a:buFont typeface="Arial" panose="020B0604020202020204" pitchFamily="34" charset="0"/>
              <a:buChar char="•"/>
            </a:pPr>
            <a:r>
              <a:rPr lang="en-US" sz="1000" dirty="0"/>
              <a:t>Both scripts start by calling the shiny library</a:t>
            </a:r>
          </a:p>
          <a:p>
            <a:pPr marL="176199" indent="-176199">
              <a:buFont typeface="Arial" panose="020B0604020202020204" pitchFamily="34" charset="0"/>
              <a:buChar char="•"/>
            </a:pPr>
            <a:r>
              <a:rPr lang="en-US" sz="1000" dirty="0"/>
              <a:t>Note indenting, commas: two elements within page, separated by comma and </a:t>
            </a:r>
            <a:r>
              <a:rPr lang="en-US" sz="1000" dirty="0" err="1"/>
              <a:t>sharig</a:t>
            </a:r>
            <a:r>
              <a:rPr lang="en-US" sz="1000" dirty="0"/>
              <a:t> same indentation; and two elements within </a:t>
            </a:r>
            <a:r>
              <a:rPr lang="en-US" sz="1000" dirty="0" err="1"/>
              <a:t>sidebarLayout</a:t>
            </a:r>
            <a:r>
              <a:rPr lang="en-US" sz="1000" dirty="0"/>
              <a:t> follow this same structural pattern)</a:t>
            </a:r>
          </a:p>
          <a:p>
            <a:pPr marL="176199" indent="-176199">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26</a:t>
            </a:fld>
            <a:endParaRPr lang="en-US"/>
          </a:p>
        </p:txBody>
      </p:sp>
    </p:spTree>
    <p:extLst>
      <p:ext uri="{BB962C8B-B14F-4D97-AF65-F5344CB8AC3E}">
        <p14:creationId xmlns:p14="http://schemas.microsoft.com/office/powerpoint/2010/main" val="282146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Two components: the user interface layout script and the server script that contains your R code within reactive wrapping.</a:t>
            </a:r>
          </a:p>
          <a:p>
            <a:pPr marL="176199" indent="-176199">
              <a:buFont typeface="Arial" panose="020B0604020202020204" pitchFamily="34" charset="0"/>
              <a:buChar char="•"/>
            </a:pPr>
            <a:r>
              <a:rPr lang="en-US" sz="1000" dirty="0"/>
              <a:t>Both scripts must have these names (but this may change soon), must be in the same folder along with any data files or other material that your script will call (e.g., images, website design scripts, R functions, etc.)</a:t>
            </a:r>
          </a:p>
          <a:p>
            <a:pPr marL="176199" indent="-176199">
              <a:buFont typeface="Arial" panose="020B0604020202020204" pitchFamily="34" charset="0"/>
              <a:buChar char="•"/>
            </a:pPr>
            <a:r>
              <a:rPr lang="en-US" sz="1000" dirty="0"/>
              <a:t>All Shiny scripts will have a “page” designation (fluid, fixed, or fill)</a:t>
            </a:r>
          </a:p>
          <a:p>
            <a:pPr marL="176199" indent="-176199">
              <a:buFont typeface="Arial" panose="020B0604020202020204" pitchFamily="34" charset="0"/>
              <a:buChar char="•"/>
            </a:pPr>
            <a:r>
              <a:rPr lang="en-US" sz="1000" dirty="0"/>
              <a:t>Both scripts start by calling the shiny library</a:t>
            </a:r>
          </a:p>
          <a:p>
            <a:pPr marL="176199" indent="-176199">
              <a:buFont typeface="Arial" panose="020B0604020202020204" pitchFamily="34" charset="0"/>
              <a:buChar char="•"/>
            </a:pPr>
            <a:r>
              <a:rPr lang="en-US" sz="1000" dirty="0"/>
              <a:t>Note indenting, commas: two elements within page, separated by comma and </a:t>
            </a:r>
            <a:r>
              <a:rPr lang="en-US" sz="1000" dirty="0" err="1"/>
              <a:t>sharig</a:t>
            </a:r>
            <a:r>
              <a:rPr lang="en-US" sz="1000" dirty="0"/>
              <a:t> same indentation; and two elements within </a:t>
            </a:r>
            <a:r>
              <a:rPr lang="en-US" sz="1000" dirty="0" err="1"/>
              <a:t>sidebarLayout</a:t>
            </a:r>
            <a:r>
              <a:rPr lang="en-US" sz="1000" dirty="0"/>
              <a:t> follow this same structural pattern)</a:t>
            </a:r>
          </a:p>
          <a:p>
            <a:pPr marL="176199" indent="-176199">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27</a:t>
            </a:fld>
            <a:endParaRPr lang="en-US"/>
          </a:p>
        </p:txBody>
      </p:sp>
    </p:spTree>
    <p:extLst>
      <p:ext uri="{BB962C8B-B14F-4D97-AF65-F5344CB8AC3E}">
        <p14:creationId xmlns:p14="http://schemas.microsoft.com/office/powerpoint/2010/main" val="293970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a:buFont typeface="Arial" panose="020B0604020202020204" pitchFamily="34" charset="0"/>
              <a:buChar char="•"/>
            </a:pPr>
            <a:r>
              <a:rPr lang="en-US" sz="1000" dirty="0"/>
              <a:t>Now switch to</a:t>
            </a:r>
            <a:r>
              <a:rPr lang="en-US" sz="1000" baseline="0" dirty="0"/>
              <a:t> </a:t>
            </a:r>
            <a:r>
              <a:rPr lang="en-US" sz="1000" baseline="0" dirty="0" err="1"/>
              <a:t>outputPlotly</a:t>
            </a:r>
            <a:r>
              <a:rPr lang="en-US" sz="1000" baseline="0" dirty="0"/>
              <a:t> and </a:t>
            </a:r>
            <a:r>
              <a:rPr lang="en-US" sz="1000" baseline="0" dirty="0" err="1"/>
              <a:t>renderPlotly</a:t>
            </a:r>
            <a:endParaRPr lang="en-US" sz="1000" dirty="0"/>
          </a:p>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28</a:t>
            </a:fld>
            <a:endParaRPr lang="en-US"/>
          </a:p>
        </p:txBody>
      </p:sp>
    </p:spTree>
    <p:extLst>
      <p:ext uri="{BB962C8B-B14F-4D97-AF65-F5344CB8AC3E}">
        <p14:creationId xmlns:p14="http://schemas.microsoft.com/office/powerpoint/2010/main" val="325052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AC0B33-B232-446C-B1EF-863787937D2F}" type="slidenum">
              <a:rPr lang="en-US" smtClean="0"/>
              <a:t>29</a:t>
            </a:fld>
            <a:endParaRPr lang="en-US"/>
          </a:p>
        </p:txBody>
      </p:sp>
    </p:spTree>
    <p:extLst>
      <p:ext uri="{BB962C8B-B14F-4D97-AF65-F5344CB8AC3E}">
        <p14:creationId xmlns:p14="http://schemas.microsoft.com/office/powerpoint/2010/main" val="99350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15826-0D38-457F-8575-A4ED5CAC8CA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378070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15826-0D38-457F-8575-A4ED5CAC8CA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123078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15826-0D38-457F-8575-A4ED5CAC8CA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112190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15826-0D38-457F-8575-A4ED5CAC8CA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428198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15826-0D38-457F-8575-A4ED5CAC8CA1}"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76462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15826-0D38-457F-8575-A4ED5CAC8CA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22658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15826-0D38-457F-8575-A4ED5CAC8CA1}" type="datetimeFigureOut">
              <a:rPr lang="en-US" smtClean="0"/>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33117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15826-0D38-457F-8575-A4ED5CAC8CA1}" type="datetimeFigureOut">
              <a:rPr lang="en-US" smtClean="0"/>
              <a:t>9/13/2016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37487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15826-0D38-457F-8575-A4ED5CAC8CA1}" type="datetimeFigureOut">
              <a:rPr lang="en-US" smtClean="0"/>
              <a:t>9/13/2016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185592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D15826-0D38-457F-8575-A4ED5CAC8CA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97088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D15826-0D38-457F-8575-A4ED5CAC8CA1}"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124A3-B46E-42C9-B3DF-C3010035EAC6}" type="slidenum">
              <a:rPr lang="en-US" smtClean="0"/>
              <a:t>‹#›</a:t>
            </a:fld>
            <a:endParaRPr lang="en-US"/>
          </a:p>
        </p:txBody>
      </p:sp>
    </p:spTree>
    <p:extLst>
      <p:ext uri="{BB962C8B-B14F-4D97-AF65-F5344CB8AC3E}">
        <p14:creationId xmlns:p14="http://schemas.microsoft.com/office/powerpoint/2010/main" val="24743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15826-0D38-457F-8575-A4ED5CAC8CA1}" type="datetimeFigureOut">
              <a:rPr lang="en-US" smtClean="0"/>
              <a:t>9/13/2016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124A3-B46E-42C9-B3DF-C3010035EAC6}" type="slidenum">
              <a:rPr lang="en-US" smtClean="0"/>
              <a:t>‹#›</a:t>
            </a:fld>
            <a:endParaRPr lang="en-US"/>
          </a:p>
        </p:txBody>
      </p:sp>
    </p:spTree>
    <p:extLst>
      <p:ext uri="{BB962C8B-B14F-4D97-AF65-F5344CB8AC3E}">
        <p14:creationId xmlns:p14="http://schemas.microsoft.com/office/powerpoint/2010/main" val="40763711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plot.ly/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rstudio.github.io/leafl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gallery.htmlwidget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kdv-decisions.com/" TargetMode="External"/><Relationship Id="rId2" Type="http://schemas.openxmlformats.org/officeDocument/2006/relationships/hyperlink" Target="mailto:ashton@kdv-decisions.com"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t.ethz.ch/R-manual/R-devel/library/datasets/html/quake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rstudio.github.io/D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rgbClr val="C00000"/>
                  </a:solidFill>
                </a:ln>
                <a:solidFill>
                  <a:srgbClr val="C00000"/>
                </a:solidFill>
              </a:rPr>
              <a:t>Interactive Data Visualization Tools in R</a:t>
            </a:r>
          </a:p>
        </p:txBody>
      </p:sp>
      <p:sp>
        <p:nvSpPr>
          <p:cNvPr id="3" name="Subtitle 2"/>
          <p:cNvSpPr>
            <a:spLocks noGrp="1"/>
          </p:cNvSpPr>
          <p:nvPr>
            <p:ph type="subTitle" idx="1"/>
          </p:nvPr>
        </p:nvSpPr>
        <p:spPr/>
        <p:txBody>
          <a:bodyPr/>
          <a:lstStyle/>
          <a:p>
            <a:r>
              <a:rPr lang="en-US" dirty="0"/>
              <a:t>C. Ashton Drew, PhD</a:t>
            </a:r>
          </a:p>
          <a:p>
            <a:r>
              <a:rPr lang="en-US" dirty="0" err="1"/>
              <a:t>PyData</a:t>
            </a:r>
            <a:r>
              <a:rPr lang="en-US" dirty="0"/>
              <a:t> Carolina, September 2016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65" y="4684694"/>
            <a:ext cx="5913110" cy="665181"/>
          </a:xfrm>
          <a:prstGeom prst="rect">
            <a:avLst/>
          </a:prstGeom>
        </p:spPr>
      </p:pic>
    </p:spTree>
    <p:extLst>
      <p:ext uri="{BB962C8B-B14F-4D97-AF65-F5344CB8AC3E}">
        <p14:creationId xmlns:p14="http://schemas.microsoft.com/office/powerpoint/2010/main" val="336708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Basic Interactive Table</a:t>
            </a:r>
          </a:p>
        </p:txBody>
      </p:sp>
      <p:sp>
        <p:nvSpPr>
          <p:cNvPr id="3" name="Content Placeholder 2"/>
          <p:cNvSpPr>
            <a:spLocks noGrp="1"/>
          </p:cNvSpPr>
          <p:nvPr>
            <p:ph sz="half" idx="1"/>
          </p:nvPr>
        </p:nvSpPr>
        <p:spPr/>
        <p:txBody>
          <a:bodyPr>
            <a:normAutofit/>
          </a:bodyPr>
          <a:lstStyle/>
          <a:p>
            <a:pPr marL="0" indent="0">
              <a:buNone/>
            </a:pPr>
            <a:r>
              <a:rPr lang="en-US" sz="2400" dirty="0"/>
              <a:t>library(DT)</a:t>
            </a:r>
          </a:p>
          <a:p>
            <a:pPr marL="0" indent="0">
              <a:buNone/>
            </a:pPr>
            <a:r>
              <a:rPr lang="en-US" sz="2400" dirty="0" err="1"/>
              <a:t>datatable</a:t>
            </a:r>
            <a:r>
              <a:rPr lang="en-US" sz="2400" dirty="0"/>
              <a:t>(quakes)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08320" y="1825625"/>
            <a:ext cx="6043184" cy="3741744"/>
          </a:xfrm>
        </p:spPr>
      </p:pic>
    </p:spTree>
    <p:extLst>
      <p:ext uri="{BB962C8B-B14F-4D97-AF65-F5344CB8AC3E}">
        <p14:creationId xmlns:p14="http://schemas.microsoft.com/office/powerpoint/2010/main" val="268109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Prettier Interactive Table</a:t>
            </a:r>
          </a:p>
        </p:txBody>
      </p:sp>
      <p:sp>
        <p:nvSpPr>
          <p:cNvPr id="3" name="Content Placeholder 2"/>
          <p:cNvSpPr>
            <a:spLocks noGrp="1"/>
          </p:cNvSpPr>
          <p:nvPr>
            <p:ph sz="half" idx="1"/>
          </p:nvPr>
        </p:nvSpPr>
        <p:spPr>
          <a:xfrm>
            <a:off x="110490" y="1825625"/>
            <a:ext cx="6179820" cy="4351338"/>
          </a:xfrm>
        </p:spPr>
        <p:txBody>
          <a:bodyPr>
            <a:normAutofit/>
          </a:bodyPr>
          <a:lstStyle/>
          <a:p>
            <a:pPr marL="0" indent="0">
              <a:lnSpc>
                <a:spcPct val="110000"/>
              </a:lnSpc>
              <a:spcBef>
                <a:spcPts val="0"/>
              </a:spcBef>
              <a:buNone/>
            </a:pPr>
            <a:r>
              <a:rPr lang="en-US" sz="2400" dirty="0" err="1"/>
              <a:t>datatable</a:t>
            </a:r>
            <a:r>
              <a:rPr lang="en-US" sz="2400" dirty="0"/>
              <a:t>(data=quakes, </a:t>
            </a:r>
          </a:p>
          <a:p>
            <a:pPr marL="0" indent="0">
              <a:lnSpc>
                <a:spcPct val="110000"/>
              </a:lnSpc>
              <a:spcBef>
                <a:spcPts val="0"/>
              </a:spcBef>
              <a:buNone/>
            </a:pPr>
            <a:r>
              <a:rPr lang="en-US" sz="2400" dirty="0"/>
              <a:t>          </a:t>
            </a:r>
            <a:r>
              <a:rPr lang="en-US" sz="2400" dirty="0" err="1"/>
              <a:t>rownames</a:t>
            </a:r>
            <a:r>
              <a:rPr lang="en-US" sz="2400" dirty="0"/>
              <a:t>=FALSE, </a:t>
            </a:r>
          </a:p>
          <a:p>
            <a:pPr marL="0" indent="0">
              <a:lnSpc>
                <a:spcPct val="110000"/>
              </a:lnSpc>
              <a:spcBef>
                <a:spcPts val="0"/>
              </a:spcBef>
              <a:buNone/>
            </a:pPr>
            <a:r>
              <a:rPr lang="en-US" sz="2400" dirty="0"/>
              <a:t>          </a:t>
            </a:r>
            <a:r>
              <a:rPr lang="en-US" sz="2400" dirty="0" err="1"/>
              <a:t>colnames</a:t>
            </a:r>
            <a:r>
              <a:rPr lang="en-US" sz="2400" dirty="0"/>
              <a:t>=c("Latitude", "Longitude", </a:t>
            </a:r>
          </a:p>
          <a:p>
            <a:pPr marL="0" indent="0">
              <a:lnSpc>
                <a:spcPct val="110000"/>
              </a:lnSpc>
              <a:spcBef>
                <a:spcPts val="0"/>
              </a:spcBef>
              <a:buNone/>
            </a:pPr>
            <a:r>
              <a:rPr lang="en-US" sz="2400" dirty="0"/>
              <a:t>		"Depth (km)", "Magnitude", </a:t>
            </a:r>
          </a:p>
          <a:p>
            <a:pPr marL="0" indent="0">
              <a:lnSpc>
                <a:spcPct val="110000"/>
              </a:lnSpc>
              <a:spcBef>
                <a:spcPts val="0"/>
              </a:spcBef>
              <a:buNone/>
            </a:pPr>
            <a:r>
              <a:rPr lang="en-US" sz="2400" dirty="0"/>
              <a:t>		"Number of Reporting Stations"),</a:t>
            </a:r>
          </a:p>
          <a:p>
            <a:pPr marL="0" indent="0">
              <a:lnSpc>
                <a:spcPct val="110000"/>
              </a:lnSpc>
              <a:spcBef>
                <a:spcPts val="0"/>
              </a:spcBef>
              <a:buNone/>
            </a:pPr>
            <a:r>
              <a:rPr lang="en-US" sz="2400" dirty="0"/>
              <a:t>          filter="top",</a:t>
            </a:r>
          </a:p>
          <a:p>
            <a:pPr marL="0" indent="0">
              <a:lnSpc>
                <a:spcPct val="110000"/>
              </a:lnSpc>
              <a:spcBef>
                <a:spcPts val="0"/>
              </a:spcBef>
              <a:buNone/>
            </a:pPr>
            <a:r>
              <a:rPr lang="en-US" sz="2400" dirty="0"/>
              <a:t>          caption="Table 1. Earthquakes near Fiji"</a:t>
            </a:r>
          </a:p>
          <a:p>
            <a:pPr marL="0" indent="0">
              <a:lnSpc>
                <a:spcPct val="110000"/>
              </a:lnSpc>
              <a:spcBef>
                <a:spcPts val="0"/>
              </a:spcBef>
              <a:buNone/>
            </a:pPr>
            <a:r>
              <a:rPr lang="en-US" sz="2400"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94" y="1687641"/>
            <a:ext cx="5913632" cy="4351397"/>
          </a:xfrm>
          <a:prstGeom prst="rect">
            <a:avLst/>
          </a:prstGeom>
        </p:spPr>
      </p:pic>
    </p:spTree>
    <p:extLst>
      <p:ext uri="{BB962C8B-B14F-4D97-AF65-F5344CB8AC3E}">
        <p14:creationId xmlns:p14="http://schemas.microsoft.com/office/powerpoint/2010/main" val="301037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library(</a:t>
            </a:r>
            <a:r>
              <a:rPr lang="en-US" b="1" dirty="0" err="1">
                <a:solidFill>
                  <a:srgbClr val="C00000"/>
                </a:solidFill>
              </a:rPr>
              <a:t>plotly</a:t>
            </a:r>
            <a:r>
              <a:rPr lang="en-US" b="1" dirty="0">
                <a:solidFill>
                  <a:srgbClr val="C00000"/>
                </a:solidFill>
              </a:rPr>
              <a:t>)</a:t>
            </a:r>
            <a:br>
              <a:rPr lang="en-US" dirty="0"/>
            </a:br>
            <a:r>
              <a:rPr lang="en-US" u="sng" dirty="0">
                <a:hlinkClick r:id="rId2"/>
              </a:rPr>
              <a:t>https://plot.ly/r/</a:t>
            </a:r>
            <a:endParaRPr lang="en-US" dirty="0"/>
          </a:p>
        </p:txBody>
      </p:sp>
      <p:sp>
        <p:nvSpPr>
          <p:cNvPr id="3" name="Content Placeholder 2"/>
          <p:cNvSpPr>
            <a:spLocks noGrp="1"/>
          </p:cNvSpPr>
          <p:nvPr>
            <p:ph idx="1"/>
          </p:nvPr>
        </p:nvSpPr>
        <p:spPr/>
        <p:txBody>
          <a:bodyPr>
            <a:normAutofit/>
          </a:bodyPr>
          <a:lstStyle/>
          <a:p>
            <a:r>
              <a:rPr lang="en-US" dirty="0"/>
              <a:t>interactive web-based 2D and 3D graphs with open source plotly.js</a:t>
            </a:r>
          </a:p>
          <a:p>
            <a:r>
              <a:rPr lang="en-US" dirty="0"/>
              <a:t>clickable legend, pan, zoom, hover popup text, etc.  </a:t>
            </a:r>
          </a:p>
          <a:p>
            <a:r>
              <a:rPr lang="en-US" dirty="0"/>
              <a:t>easy to combine data manipulation and visualization functions with pipe commands</a:t>
            </a:r>
          </a:p>
          <a:p>
            <a:r>
              <a:rPr lang="en-US" dirty="0"/>
              <a:t>flexible, and especially easy if using </a:t>
            </a:r>
            <a:r>
              <a:rPr lang="en-US" dirty="0" err="1"/>
              <a:t>ggplot</a:t>
            </a:r>
            <a:r>
              <a:rPr lang="en-US" dirty="0"/>
              <a:t> (</a:t>
            </a:r>
            <a:r>
              <a:rPr lang="en-US" dirty="0" err="1"/>
              <a:t>ggplotly</a:t>
            </a:r>
            <a:r>
              <a:rPr lang="en-US" dirty="0"/>
              <a:t>)</a:t>
            </a:r>
          </a:p>
          <a:p>
            <a:r>
              <a:rPr lang="en-US" dirty="0"/>
              <a:t>view within R Studio or web browser, or embed in Markdown or Shiny</a:t>
            </a:r>
          </a:p>
          <a:p>
            <a:r>
              <a:rPr lang="en-US" dirty="0"/>
              <a:t>to publish, create free </a:t>
            </a:r>
            <a:r>
              <a:rPr lang="en-US" dirty="0" err="1"/>
              <a:t>plotly</a:t>
            </a:r>
            <a:r>
              <a:rPr lang="en-US" dirty="0"/>
              <a:t> account where you can share, with options for privacy settings</a:t>
            </a:r>
          </a:p>
        </p:txBody>
      </p:sp>
    </p:spTree>
    <p:extLst>
      <p:ext uri="{BB962C8B-B14F-4D97-AF65-F5344CB8AC3E}">
        <p14:creationId xmlns:p14="http://schemas.microsoft.com/office/powerpoint/2010/main" val="249243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Basic Interactive Graph</a:t>
            </a:r>
          </a:p>
        </p:txBody>
      </p:sp>
      <p:sp>
        <p:nvSpPr>
          <p:cNvPr id="3" name="Content Placeholder 2"/>
          <p:cNvSpPr>
            <a:spLocks noGrp="1"/>
          </p:cNvSpPr>
          <p:nvPr>
            <p:ph sz="half" idx="1"/>
          </p:nvPr>
        </p:nvSpPr>
        <p:spPr/>
        <p:txBody>
          <a:bodyPr/>
          <a:lstStyle/>
          <a:p>
            <a:pPr marL="0" indent="0">
              <a:lnSpc>
                <a:spcPct val="100000"/>
              </a:lnSpc>
              <a:spcBef>
                <a:spcPts val="0"/>
              </a:spcBef>
              <a:buNone/>
            </a:pPr>
            <a:r>
              <a:rPr lang="en-US" dirty="0"/>
              <a:t>library(</a:t>
            </a:r>
            <a:r>
              <a:rPr lang="en-US" dirty="0" err="1"/>
              <a:t>plotly</a:t>
            </a:r>
            <a:r>
              <a:rPr lang="en-US" dirty="0"/>
              <a:t>)</a:t>
            </a:r>
          </a:p>
          <a:p>
            <a:pPr marL="0" indent="0">
              <a:lnSpc>
                <a:spcPct val="100000"/>
              </a:lnSpc>
              <a:spcBef>
                <a:spcPts val="0"/>
              </a:spcBef>
              <a:buNone/>
            </a:pPr>
            <a:r>
              <a:rPr lang="en-US" dirty="0" err="1"/>
              <a:t>plot_ly</a:t>
            </a:r>
            <a:r>
              <a:rPr lang="en-US" dirty="0"/>
              <a:t>(quakes, </a:t>
            </a:r>
          </a:p>
          <a:p>
            <a:pPr marL="0" indent="0">
              <a:lnSpc>
                <a:spcPct val="100000"/>
              </a:lnSpc>
              <a:spcBef>
                <a:spcPts val="0"/>
              </a:spcBef>
              <a:buNone/>
            </a:pPr>
            <a:r>
              <a:rPr lang="en-US" dirty="0"/>
              <a:t>	x=depth, </a:t>
            </a:r>
          </a:p>
          <a:p>
            <a:pPr marL="0" indent="0">
              <a:lnSpc>
                <a:spcPct val="100000"/>
              </a:lnSpc>
              <a:spcBef>
                <a:spcPts val="0"/>
              </a:spcBef>
              <a:buNone/>
            </a:pPr>
            <a:r>
              <a:rPr lang="en-US" dirty="0"/>
              <a:t>	y=mag, </a:t>
            </a:r>
          </a:p>
          <a:p>
            <a:pPr marL="0" indent="0">
              <a:lnSpc>
                <a:spcPct val="100000"/>
              </a:lnSpc>
              <a:spcBef>
                <a:spcPts val="0"/>
              </a:spcBef>
              <a:buNone/>
            </a:pPr>
            <a:r>
              <a:rPr lang="en-US" dirty="0"/>
              <a:t>	mode="markers")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66336" y="1557548"/>
            <a:ext cx="6900664" cy="4972792"/>
          </a:xfrm>
        </p:spPr>
      </p:pic>
    </p:spTree>
    <p:extLst>
      <p:ext uri="{BB962C8B-B14F-4D97-AF65-F5344CB8AC3E}">
        <p14:creationId xmlns:p14="http://schemas.microsoft.com/office/powerpoint/2010/main" val="170736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Prettier Interactive Graph</a:t>
            </a:r>
          </a:p>
        </p:txBody>
      </p:sp>
      <p:sp>
        <p:nvSpPr>
          <p:cNvPr id="3" name="Content Placeholder 2"/>
          <p:cNvSpPr>
            <a:spLocks noGrp="1"/>
          </p:cNvSpPr>
          <p:nvPr>
            <p:ph sz="half" idx="1"/>
          </p:nvPr>
        </p:nvSpPr>
        <p:spPr>
          <a:xfrm>
            <a:off x="129540" y="1825625"/>
            <a:ext cx="6309360" cy="4351338"/>
          </a:xfrm>
        </p:spPr>
        <p:txBody>
          <a:bodyPr>
            <a:normAutofit lnSpcReduction="10000"/>
          </a:bodyPr>
          <a:lstStyle/>
          <a:p>
            <a:pPr marL="0" indent="0">
              <a:lnSpc>
                <a:spcPct val="100000"/>
              </a:lnSpc>
              <a:spcBef>
                <a:spcPts val="0"/>
              </a:spcBef>
              <a:buNone/>
            </a:pPr>
            <a:r>
              <a:rPr lang="en-US" sz="2400" dirty="0"/>
              <a:t>library(ggplot2)</a:t>
            </a:r>
          </a:p>
          <a:p>
            <a:pPr marL="0" indent="0">
              <a:lnSpc>
                <a:spcPct val="100000"/>
              </a:lnSpc>
              <a:spcBef>
                <a:spcPts val="0"/>
              </a:spcBef>
              <a:buNone/>
            </a:pPr>
            <a:r>
              <a:rPr lang="en-US" sz="2400" dirty="0" err="1"/>
              <a:t>qGraph</a:t>
            </a:r>
            <a:r>
              <a:rPr lang="en-US" sz="2400" dirty="0"/>
              <a:t> &lt;- </a:t>
            </a:r>
          </a:p>
          <a:p>
            <a:pPr marL="0" indent="0">
              <a:lnSpc>
                <a:spcPct val="100000"/>
              </a:lnSpc>
              <a:spcBef>
                <a:spcPts val="0"/>
              </a:spcBef>
              <a:buNone/>
            </a:pPr>
            <a:r>
              <a:rPr lang="en-US" sz="2400" dirty="0"/>
              <a:t>	</a:t>
            </a:r>
            <a:r>
              <a:rPr lang="en-US" sz="2400" dirty="0" err="1"/>
              <a:t>ggplot</a:t>
            </a:r>
            <a:r>
              <a:rPr lang="en-US" sz="2400" dirty="0"/>
              <a:t>(data=quakes, </a:t>
            </a:r>
            <a:r>
              <a:rPr lang="en-US" sz="2400" dirty="0" err="1"/>
              <a:t>aes</a:t>
            </a:r>
            <a:r>
              <a:rPr lang="en-US" sz="2400" dirty="0"/>
              <a:t>(x=depth, y=mag,</a:t>
            </a:r>
          </a:p>
          <a:p>
            <a:pPr marL="0" indent="0">
              <a:lnSpc>
                <a:spcPct val="100000"/>
              </a:lnSpc>
              <a:spcBef>
                <a:spcPts val="0"/>
              </a:spcBef>
              <a:buNone/>
            </a:pPr>
            <a:r>
              <a:rPr lang="en-US" sz="2400" dirty="0"/>
              <a:t>		size=stations, color=-stations)+</a:t>
            </a:r>
          </a:p>
          <a:p>
            <a:pPr marL="0" indent="0">
              <a:lnSpc>
                <a:spcPct val="100000"/>
              </a:lnSpc>
              <a:spcBef>
                <a:spcPts val="0"/>
              </a:spcBef>
              <a:buNone/>
            </a:pPr>
            <a:r>
              <a:rPr lang="en-US" sz="2400" dirty="0"/>
              <a:t>	</a:t>
            </a:r>
            <a:r>
              <a:rPr lang="en-US" sz="2400" dirty="0" err="1"/>
              <a:t>geom_point</a:t>
            </a:r>
            <a:r>
              <a:rPr lang="en-US" sz="2400" dirty="0"/>
              <a:t>()+</a:t>
            </a:r>
          </a:p>
          <a:p>
            <a:pPr marL="0" indent="0">
              <a:lnSpc>
                <a:spcPct val="100000"/>
              </a:lnSpc>
              <a:spcBef>
                <a:spcPts val="0"/>
              </a:spcBef>
              <a:buNone/>
            </a:pPr>
            <a:r>
              <a:rPr lang="en-US" sz="2400" dirty="0"/>
              <a:t>	</a:t>
            </a:r>
            <a:r>
              <a:rPr lang="en-US" sz="2400" dirty="0" err="1"/>
              <a:t>scale_color_gradient</a:t>
            </a:r>
            <a:r>
              <a:rPr lang="en-US" sz="2400" dirty="0"/>
              <a:t>(low=“yellow”, 			high=“red”, name="Number of</a:t>
            </a:r>
          </a:p>
          <a:p>
            <a:pPr marL="0" indent="0">
              <a:lnSpc>
                <a:spcPct val="100000"/>
              </a:lnSpc>
              <a:spcBef>
                <a:spcPts val="0"/>
              </a:spcBef>
              <a:buNone/>
            </a:pPr>
            <a:r>
              <a:rPr lang="en-US" sz="2400" dirty="0"/>
              <a:t>		Stations")+</a:t>
            </a:r>
          </a:p>
          <a:p>
            <a:pPr marL="0" indent="0">
              <a:lnSpc>
                <a:spcPct val="100000"/>
              </a:lnSpc>
              <a:spcBef>
                <a:spcPts val="0"/>
              </a:spcBef>
              <a:buNone/>
            </a:pPr>
            <a:r>
              <a:rPr lang="en-US" sz="2400" dirty="0"/>
              <a:t>  	</a:t>
            </a:r>
            <a:r>
              <a:rPr lang="en-US" sz="2400" dirty="0" err="1"/>
              <a:t>xlab</a:t>
            </a:r>
            <a:r>
              <a:rPr lang="en-US" sz="2400" dirty="0"/>
              <a:t>("Depth (m)")+</a:t>
            </a:r>
          </a:p>
          <a:p>
            <a:pPr marL="0" indent="0">
              <a:lnSpc>
                <a:spcPct val="100000"/>
              </a:lnSpc>
              <a:spcBef>
                <a:spcPts val="0"/>
              </a:spcBef>
              <a:buNone/>
            </a:pPr>
            <a:r>
              <a:rPr lang="en-US" sz="2400" dirty="0"/>
              <a:t>  	</a:t>
            </a:r>
            <a:r>
              <a:rPr lang="en-US" sz="2400" dirty="0" err="1"/>
              <a:t>ylab</a:t>
            </a:r>
            <a:r>
              <a:rPr lang="en-US" sz="2400" dirty="0"/>
              <a:t>("Magnitude")+</a:t>
            </a:r>
          </a:p>
          <a:p>
            <a:pPr marL="0" indent="0">
              <a:lnSpc>
                <a:spcPct val="100000"/>
              </a:lnSpc>
              <a:spcBef>
                <a:spcPts val="0"/>
              </a:spcBef>
              <a:buNone/>
            </a:pPr>
            <a:r>
              <a:rPr lang="en-US" sz="2400" dirty="0"/>
              <a:t>  	</a:t>
            </a:r>
            <a:r>
              <a:rPr lang="en-US" sz="2400" dirty="0" err="1"/>
              <a:t>ggtitle</a:t>
            </a:r>
            <a:r>
              <a:rPr lang="en-US" sz="2400" dirty="0"/>
              <a:t>("Earthquakes near Fiji")</a:t>
            </a:r>
          </a:p>
          <a:p>
            <a:pPr marL="0" indent="0">
              <a:lnSpc>
                <a:spcPct val="100000"/>
              </a:lnSpc>
              <a:spcBef>
                <a:spcPts val="0"/>
              </a:spcBef>
              <a:buNone/>
            </a:pPr>
            <a:r>
              <a:rPr lang="en-US" sz="2400" dirty="0" err="1"/>
              <a:t>ggplotly</a:t>
            </a:r>
            <a:r>
              <a:rPr lang="en-US" sz="2400" dirty="0"/>
              <a:t>(</a:t>
            </a:r>
            <a:r>
              <a:rPr lang="en-US" sz="2400" dirty="0" err="1"/>
              <a:t>qGraph</a:t>
            </a:r>
            <a:r>
              <a:rPr lang="en-US" sz="2400" dirty="0"/>
              <a:t>, tooltip=c("x", "y", "</a:t>
            </a:r>
            <a:r>
              <a:rPr lang="en-US" sz="2400" dirty="0" err="1"/>
              <a:t>colour</a:t>
            </a:r>
            <a:r>
              <a:rPr lang="en-US" sz="2400" dirty="0"/>
              <a: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1271" y="1752330"/>
            <a:ext cx="5753098" cy="4091489"/>
          </a:xfrm>
        </p:spPr>
      </p:pic>
    </p:spTree>
    <p:extLst>
      <p:ext uri="{BB962C8B-B14F-4D97-AF65-F5344CB8AC3E}">
        <p14:creationId xmlns:p14="http://schemas.microsoft.com/office/powerpoint/2010/main" val="425097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library(leaflet) </a:t>
            </a:r>
            <a:br>
              <a:rPr lang="en-US" dirty="0"/>
            </a:br>
            <a:r>
              <a:rPr lang="en-US" u="sng" dirty="0">
                <a:hlinkClick r:id="rId2"/>
              </a:rPr>
              <a:t>http://rstudio.github.io/leaflet/</a:t>
            </a:r>
            <a:endParaRPr lang="en-US" dirty="0"/>
          </a:p>
        </p:txBody>
      </p:sp>
      <p:sp>
        <p:nvSpPr>
          <p:cNvPr id="3" name="Content Placeholder 2"/>
          <p:cNvSpPr>
            <a:spLocks noGrp="1"/>
          </p:cNvSpPr>
          <p:nvPr>
            <p:ph idx="1"/>
          </p:nvPr>
        </p:nvSpPr>
        <p:spPr/>
        <p:txBody>
          <a:bodyPr>
            <a:normAutofit/>
          </a:bodyPr>
          <a:lstStyle/>
          <a:p>
            <a:r>
              <a:rPr lang="en-US" dirty="0"/>
              <a:t>based on popular open-source </a:t>
            </a:r>
            <a:r>
              <a:rPr lang="en-US" dirty="0" err="1"/>
              <a:t>js</a:t>
            </a:r>
            <a:r>
              <a:rPr lang="en-US" dirty="0"/>
              <a:t> library for creating interactive maps</a:t>
            </a:r>
          </a:p>
          <a:p>
            <a:r>
              <a:rPr lang="en-US" dirty="0"/>
              <a:t>render spatial objects or data frames with </a:t>
            </a:r>
            <a:r>
              <a:rPr lang="en-US" dirty="0" err="1"/>
              <a:t>lat</a:t>
            </a:r>
            <a:r>
              <a:rPr lang="en-US" dirty="0"/>
              <a:t>/long columns</a:t>
            </a:r>
          </a:p>
          <a:p>
            <a:r>
              <a:rPr lang="en-US" dirty="0"/>
              <a:t>compose maps using combinations of: </a:t>
            </a:r>
          </a:p>
          <a:p>
            <a:pPr lvl="1"/>
            <a:r>
              <a:rPr lang="en-US" dirty="0"/>
              <a:t>Background map tiles</a:t>
            </a:r>
          </a:p>
          <a:p>
            <a:pPr lvl="1"/>
            <a:r>
              <a:rPr lang="en-US" dirty="0"/>
              <a:t>Layers of vector points, lines, polygon data</a:t>
            </a:r>
          </a:p>
          <a:p>
            <a:r>
              <a:rPr lang="en-US" dirty="0"/>
              <a:t>familiar interface with panning/zooming, etc.</a:t>
            </a:r>
          </a:p>
          <a:p>
            <a:r>
              <a:rPr lang="en-US" dirty="0"/>
              <a:t>embed maps in Markdown docs and Shiny apps</a:t>
            </a:r>
          </a:p>
          <a:p>
            <a:r>
              <a:rPr lang="en-US" dirty="0"/>
              <a:t>use map bounds, mouse events to drive Shiny logic</a:t>
            </a:r>
          </a:p>
        </p:txBody>
      </p:sp>
    </p:spTree>
    <p:extLst>
      <p:ext uri="{BB962C8B-B14F-4D97-AF65-F5344CB8AC3E}">
        <p14:creationId xmlns:p14="http://schemas.microsoft.com/office/powerpoint/2010/main" val="396306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Basic Interactive Map</a:t>
            </a:r>
          </a:p>
        </p:txBody>
      </p:sp>
      <p:sp>
        <p:nvSpPr>
          <p:cNvPr id="3" name="Content Placeholder 2"/>
          <p:cNvSpPr>
            <a:spLocks noGrp="1"/>
          </p:cNvSpPr>
          <p:nvPr>
            <p:ph sz="half" idx="1"/>
          </p:nvPr>
        </p:nvSpPr>
        <p:spPr>
          <a:xfrm>
            <a:off x="121920" y="1825625"/>
            <a:ext cx="5897880" cy="4351338"/>
          </a:xfrm>
        </p:spPr>
        <p:txBody>
          <a:bodyPr/>
          <a:lstStyle/>
          <a:p>
            <a:pPr marL="0" indent="0">
              <a:buNone/>
            </a:pPr>
            <a:r>
              <a:rPr lang="en-US" sz="2400" dirty="0"/>
              <a:t>library (leaflet)</a:t>
            </a:r>
          </a:p>
          <a:p>
            <a:pPr marL="0" indent="0">
              <a:buNone/>
            </a:pPr>
            <a:r>
              <a:rPr lang="en-US" sz="2400" dirty="0" err="1"/>
              <a:t>qMap</a:t>
            </a:r>
            <a:r>
              <a:rPr lang="en-US" sz="2400" dirty="0"/>
              <a:t> &lt;- </a:t>
            </a:r>
          </a:p>
          <a:p>
            <a:pPr marL="0" indent="0">
              <a:buNone/>
            </a:pPr>
            <a:r>
              <a:rPr lang="en-US" sz="2400" dirty="0"/>
              <a:t>	leaflet(data = quakes) %&gt;%</a:t>
            </a:r>
          </a:p>
          <a:p>
            <a:pPr marL="0" indent="0">
              <a:buNone/>
            </a:pPr>
            <a:r>
              <a:rPr lang="en-US" sz="2400" dirty="0"/>
              <a:t>	</a:t>
            </a:r>
            <a:r>
              <a:rPr lang="en-US" sz="2400" dirty="0" err="1"/>
              <a:t>addTiles</a:t>
            </a:r>
            <a:r>
              <a:rPr lang="en-US" sz="2400" dirty="0"/>
              <a:t>() %&gt;%</a:t>
            </a:r>
          </a:p>
          <a:p>
            <a:pPr marL="0" indent="0">
              <a:buNone/>
            </a:pPr>
            <a:r>
              <a:rPr lang="en-US" sz="2400" dirty="0"/>
              <a:t>	</a:t>
            </a:r>
            <a:r>
              <a:rPr lang="en-US" sz="2400" dirty="0" err="1"/>
              <a:t>addMarkers</a:t>
            </a:r>
            <a:r>
              <a:rPr lang="en-US" sz="2400" dirty="0"/>
              <a:t>(~long, ~</a:t>
            </a:r>
            <a:r>
              <a:rPr lang="en-US" sz="2400" dirty="0" err="1"/>
              <a:t>lat</a:t>
            </a:r>
            <a:r>
              <a:rPr lang="en-US" sz="2400" dirty="0"/>
              <a:t>, </a:t>
            </a:r>
          </a:p>
          <a:p>
            <a:pPr marL="0" indent="0">
              <a:buNone/>
            </a:pPr>
            <a:r>
              <a:rPr lang="en-US" sz="2400" dirty="0"/>
              <a:t>		popup = ~</a:t>
            </a:r>
            <a:r>
              <a:rPr lang="en-US" sz="2400" dirty="0" err="1"/>
              <a:t>as.character</a:t>
            </a:r>
            <a:r>
              <a:rPr lang="en-US" sz="2400" dirty="0"/>
              <a:t>(mag))</a:t>
            </a:r>
          </a:p>
          <a:p>
            <a:pPr marL="0" indent="0">
              <a:buNone/>
            </a:pPr>
            <a:r>
              <a:rPr lang="en-US" sz="2400" dirty="0" err="1"/>
              <a:t>qMap</a:t>
            </a:r>
            <a:endParaRPr lang="en-US" sz="2400" dirty="0"/>
          </a:p>
          <a:p>
            <a:pPr marL="0" indent="0">
              <a:buNone/>
            </a:pPr>
            <a:endParaRPr lang="en-US" dirty="0"/>
          </a:p>
          <a:p>
            <a:pPr marL="0" indent="0">
              <a:buNone/>
            </a:pPr>
            <a:endParaRPr lang="en-US" dirty="0"/>
          </a:p>
          <a:p>
            <a:pPr marL="0" indent="0">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681501"/>
            <a:ext cx="5686424" cy="4261282"/>
          </a:xfrm>
        </p:spPr>
      </p:pic>
    </p:spTree>
    <p:extLst>
      <p:ext uri="{BB962C8B-B14F-4D97-AF65-F5344CB8AC3E}">
        <p14:creationId xmlns:p14="http://schemas.microsoft.com/office/powerpoint/2010/main" val="205873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Prettier Interactive Map</a:t>
            </a:r>
          </a:p>
        </p:txBody>
      </p:sp>
      <p:sp>
        <p:nvSpPr>
          <p:cNvPr id="3" name="Content Placeholder 2"/>
          <p:cNvSpPr>
            <a:spLocks noGrp="1"/>
          </p:cNvSpPr>
          <p:nvPr>
            <p:ph sz="half" idx="1"/>
          </p:nvPr>
        </p:nvSpPr>
        <p:spPr>
          <a:xfrm>
            <a:off x="106680" y="1825624"/>
            <a:ext cx="6614160" cy="4940935"/>
          </a:xfrm>
        </p:spPr>
        <p:txBody>
          <a:bodyPr>
            <a:noAutofit/>
          </a:bodyPr>
          <a:lstStyle/>
          <a:p>
            <a:pPr marL="0" indent="0">
              <a:lnSpc>
                <a:spcPct val="100000"/>
              </a:lnSpc>
              <a:spcBef>
                <a:spcPts val="0"/>
              </a:spcBef>
              <a:buNone/>
            </a:pPr>
            <a:r>
              <a:rPr lang="en-US" sz="2400" dirty="0"/>
              <a:t>pal &lt;- </a:t>
            </a:r>
            <a:r>
              <a:rPr lang="en-US" sz="2400" dirty="0" err="1"/>
              <a:t>colorNumeric</a:t>
            </a:r>
            <a:r>
              <a:rPr lang="en-US" sz="2400" dirty="0"/>
              <a:t>("</a:t>
            </a:r>
            <a:r>
              <a:rPr lang="en-US" sz="2400" dirty="0" err="1"/>
              <a:t>YlOrRd</a:t>
            </a:r>
            <a:r>
              <a:rPr lang="en-US" sz="2400" dirty="0"/>
              <a:t>",</a:t>
            </a:r>
          </a:p>
          <a:p>
            <a:pPr marL="0" indent="0">
              <a:lnSpc>
                <a:spcPct val="100000"/>
              </a:lnSpc>
              <a:spcBef>
                <a:spcPts val="0"/>
              </a:spcBef>
              <a:buNone/>
            </a:pPr>
            <a:r>
              <a:rPr lang="en-US" sz="2400" dirty="0"/>
              <a:t>	domain=c(min(</a:t>
            </a:r>
            <a:r>
              <a:rPr lang="en-US" sz="2400" dirty="0" err="1"/>
              <a:t>quakes$mag</a:t>
            </a:r>
            <a:r>
              <a:rPr lang="en-US" sz="2400" dirty="0"/>
              <a:t>),</a:t>
            </a:r>
          </a:p>
          <a:p>
            <a:pPr marL="0" indent="0">
              <a:lnSpc>
                <a:spcPct val="100000"/>
              </a:lnSpc>
              <a:spcBef>
                <a:spcPts val="0"/>
              </a:spcBef>
              <a:buNone/>
            </a:pPr>
            <a:r>
              <a:rPr lang="en-US" sz="2400" dirty="0"/>
              <a:t>			max(</a:t>
            </a:r>
            <a:r>
              <a:rPr lang="en-US" sz="2400" dirty="0" err="1"/>
              <a:t>quakes$mag</a:t>
            </a:r>
            <a:r>
              <a:rPr lang="en-US" sz="2400" dirty="0"/>
              <a:t>)))</a:t>
            </a:r>
          </a:p>
          <a:p>
            <a:pPr marL="0" indent="0">
              <a:lnSpc>
                <a:spcPct val="100000"/>
              </a:lnSpc>
              <a:spcBef>
                <a:spcPts val="0"/>
              </a:spcBef>
              <a:buNone/>
            </a:pPr>
            <a:r>
              <a:rPr lang="en-US" sz="2400" dirty="0" err="1"/>
              <a:t>qMap</a:t>
            </a:r>
            <a:r>
              <a:rPr lang="en-US" sz="2400" dirty="0"/>
              <a:t> &lt;- leaflet(quakes) %&gt;%</a:t>
            </a:r>
          </a:p>
          <a:p>
            <a:pPr marL="0" indent="0">
              <a:lnSpc>
                <a:spcPct val="100000"/>
              </a:lnSpc>
              <a:spcBef>
                <a:spcPts val="0"/>
              </a:spcBef>
              <a:buNone/>
            </a:pPr>
            <a:r>
              <a:rPr lang="en-US" sz="2400" dirty="0"/>
              <a:t>	</a:t>
            </a:r>
            <a:r>
              <a:rPr lang="en-US" sz="2400" dirty="0" err="1"/>
              <a:t>addTiles</a:t>
            </a:r>
            <a:r>
              <a:rPr lang="en-US" sz="2400" dirty="0"/>
              <a:t>() %&gt;%</a:t>
            </a:r>
          </a:p>
          <a:p>
            <a:pPr marL="0" indent="0">
              <a:lnSpc>
                <a:spcPct val="100000"/>
              </a:lnSpc>
              <a:spcBef>
                <a:spcPts val="0"/>
              </a:spcBef>
              <a:buNone/>
            </a:pPr>
            <a:r>
              <a:rPr lang="en-US" sz="2400" dirty="0"/>
              <a:t>	</a:t>
            </a:r>
            <a:r>
              <a:rPr lang="en-US" sz="2400" dirty="0" err="1"/>
              <a:t>addCircleMarkers</a:t>
            </a:r>
            <a:r>
              <a:rPr lang="en-US" sz="2400" dirty="0"/>
              <a:t>(radius = 2, </a:t>
            </a:r>
          </a:p>
          <a:p>
            <a:pPr marL="0" indent="0">
              <a:lnSpc>
                <a:spcPct val="100000"/>
              </a:lnSpc>
              <a:spcBef>
                <a:spcPts val="0"/>
              </a:spcBef>
              <a:buNone/>
            </a:pPr>
            <a:r>
              <a:rPr lang="en-US" sz="2400" dirty="0"/>
              <a:t>		color = ~pal(mag), </a:t>
            </a:r>
          </a:p>
          <a:p>
            <a:pPr marL="0" indent="0">
              <a:lnSpc>
                <a:spcPct val="100000"/>
              </a:lnSpc>
              <a:spcBef>
                <a:spcPts val="0"/>
              </a:spcBef>
              <a:buNone/>
            </a:pPr>
            <a:r>
              <a:rPr lang="en-US" sz="2400" dirty="0"/>
              <a:t>		stroke = FALSE, </a:t>
            </a:r>
            <a:r>
              <a:rPr lang="en-US" sz="2400" dirty="0" err="1"/>
              <a:t>fillOpacity</a:t>
            </a:r>
            <a:r>
              <a:rPr lang="en-US" sz="2400" dirty="0"/>
              <a:t> = 1,</a:t>
            </a:r>
          </a:p>
          <a:p>
            <a:pPr marL="0" indent="0">
              <a:lnSpc>
                <a:spcPct val="100000"/>
              </a:lnSpc>
              <a:spcBef>
                <a:spcPts val="0"/>
              </a:spcBef>
              <a:buNone/>
            </a:pPr>
            <a:r>
              <a:rPr lang="en-US" sz="2400" dirty="0"/>
              <a:t>		popup=~</a:t>
            </a:r>
            <a:r>
              <a:rPr lang="en-US" sz="2400" dirty="0" err="1"/>
              <a:t>as.character</a:t>
            </a:r>
            <a:r>
              <a:rPr lang="en-US" sz="2400" dirty="0"/>
              <a:t>(mag)) %&gt;%</a:t>
            </a:r>
          </a:p>
          <a:p>
            <a:pPr marL="0" indent="0">
              <a:lnSpc>
                <a:spcPct val="100000"/>
              </a:lnSpc>
              <a:spcBef>
                <a:spcPts val="0"/>
              </a:spcBef>
              <a:buNone/>
            </a:pPr>
            <a:r>
              <a:rPr lang="en-US" sz="2400" dirty="0"/>
              <a:t>	 </a:t>
            </a:r>
            <a:r>
              <a:rPr lang="en-US" sz="2400" dirty="0" err="1"/>
              <a:t>addLegend</a:t>
            </a:r>
            <a:r>
              <a:rPr lang="en-US" sz="2400" dirty="0"/>
              <a:t>("</a:t>
            </a:r>
            <a:r>
              <a:rPr lang="en-US" sz="2400" dirty="0" err="1"/>
              <a:t>bottomright</a:t>
            </a:r>
            <a:r>
              <a:rPr lang="en-US" sz="2400" dirty="0"/>
              <a:t>", pal = pal, </a:t>
            </a:r>
          </a:p>
          <a:p>
            <a:pPr marL="0" indent="0">
              <a:lnSpc>
                <a:spcPct val="100000"/>
              </a:lnSpc>
              <a:spcBef>
                <a:spcPts val="0"/>
              </a:spcBef>
              <a:buNone/>
            </a:pPr>
            <a:r>
              <a:rPr lang="en-US" sz="2400" dirty="0"/>
              <a:t>		values = ~mag, opacity = 1,</a:t>
            </a:r>
          </a:p>
          <a:p>
            <a:pPr marL="0" indent="0">
              <a:lnSpc>
                <a:spcPct val="100000"/>
              </a:lnSpc>
              <a:spcBef>
                <a:spcPts val="0"/>
              </a:spcBef>
              <a:buNone/>
            </a:pPr>
            <a:r>
              <a:rPr lang="en-US" sz="2400" dirty="0"/>
              <a:t>		title = "Earthquake Magnitude")</a:t>
            </a:r>
          </a:p>
          <a:p>
            <a:pPr marL="0" indent="0">
              <a:lnSpc>
                <a:spcPct val="100000"/>
              </a:lnSpc>
              <a:spcBef>
                <a:spcPts val="0"/>
              </a:spcBef>
              <a:buNone/>
            </a:pPr>
            <a:r>
              <a:rPr lang="en-US" sz="2400" dirty="0" err="1"/>
              <a:t>qMap</a:t>
            </a:r>
            <a:endParaRPr lang="en-US" sz="24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0841" y="1885973"/>
            <a:ext cx="5181598" cy="3849642"/>
          </a:xfrm>
        </p:spPr>
      </p:pic>
    </p:spTree>
    <p:extLst>
      <p:ext uri="{BB962C8B-B14F-4D97-AF65-F5344CB8AC3E}">
        <p14:creationId xmlns:p14="http://schemas.microsoft.com/office/powerpoint/2010/main" val="266351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Other Stand Alone Tools</a:t>
            </a:r>
          </a:p>
        </p:txBody>
      </p:sp>
      <p:sp>
        <p:nvSpPr>
          <p:cNvPr id="3" name="Content Placeholder 2"/>
          <p:cNvSpPr>
            <a:spLocks noGrp="1"/>
          </p:cNvSpPr>
          <p:nvPr>
            <p:ph idx="1"/>
          </p:nvPr>
        </p:nvSpPr>
        <p:spPr/>
        <p:txBody>
          <a:bodyPr>
            <a:normAutofit/>
          </a:bodyPr>
          <a:lstStyle/>
          <a:p>
            <a:pPr marL="0" indent="0">
              <a:buNone/>
            </a:pPr>
            <a:r>
              <a:rPr lang="en-US" b="1" dirty="0" err="1"/>
              <a:t>Prepackged</a:t>
            </a:r>
            <a:r>
              <a:rPr lang="en-US" b="1" dirty="0"/>
              <a:t> tools</a:t>
            </a:r>
          </a:p>
          <a:p>
            <a:pPr lvl="1"/>
            <a:r>
              <a:rPr lang="en-US" sz="2800" dirty="0" err="1"/>
              <a:t>ggvis</a:t>
            </a:r>
            <a:r>
              <a:rPr lang="en-US" sz="2800" dirty="0"/>
              <a:t>, </a:t>
            </a:r>
            <a:r>
              <a:rPr lang="en-US" sz="2800" dirty="0" err="1"/>
              <a:t>rCharts</a:t>
            </a:r>
            <a:r>
              <a:rPr lang="en-US" sz="2800" dirty="0"/>
              <a:t>, </a:t>
            </a:r>
            <a:r>
              <a:rPr lang="en-US" sz="2800" dirty="0" err="1"/>
              <a:t>googleVis</a:t>
            </a:r>
            <a:r>
              <a:rPr lang="en-US" sz="2800" dirty="0"/>
              <a:t>, leaflet, network3D, etc.</a:t>
            </a:r>
          </a:p>
          <a:p>
            <a:pPr marL="0" indent="0">
              <a:buNone/>
            </a:pPr>
            <a:r>
              <a:rPr lang="en-US" b="1" dirty="0"/>
              <a:t>library(</a:t>
            </a:r>
            <a:r>
              <a:rPr lang="en-US" b="1" dirty="0" err="1"/>
              <a:t>htmlwidgets</a:t>
            </a:r>
            <a:r>
              <a:rPr lang="en-US" b="1" dirty="0"/>
              <a:t>)</a:t>
            </a:r>
          </a:p>
          <a:p>
            <a:r>
              <a:rPr lang="en-US" dirty="0"/>
              <a:t>create an R binding for your favorite JavaScript library and enable use of it in the R console, Markdown docs, and in Shiny web apps</a:t>
            </a:r>
          </a:p>
          <a:p>
            <a:r>
              <a:rPr lang="en-US" dirty="0"/>
              <a:t>create HTML widgets to display R data objects interactively via JavaScript libraries  or use one of existing html widget libraries</a:t>
            </a:r>
          </a:p>
          <a:p>
            <a:r>
              <a:rPr lang="en-US" u="sng" dirty="0">
                <a:hlinkClick r:id="rId2"/>
              </a:rPr>
              <a:t>http://gallery.htmlwidgets.org/</a:t>
            </a:r>
            <a:endParaRPr lang="en-US" dirty="0"/>
          </a:p>
          <a:p>
            <a:endParaRPr lang="en-US" dirty="0"/>
          </a:p>
          <a:p>
            <a:endParaRPr lang="en-US" dirty="0"/>
          </a:p>
        </p:txBody>
      </p:sp>
    </p:spTree>
    <p:extLst>
      <p:ext uri="{BB962C8B-B14F-4D97-AF65-F5344CB8AC3E}">
        <p14:creationId xmlns:p14="http://schemas.microsoft.com/office/powerpoint/2010/main" val="81833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Shiny Web Apps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18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Next Two Hours…</a:t>
            </a:r>
          </a:p>
        </p:txBody>
      </p:sp>
      <p:sp>
        <p:nvSpPr>
          <p:cNvPr id="3" name="Content Placeholder 2"/>
          <p:cNvSpPr>
            <a:spLocks noGrp="1"/>
          </p:cNvSpPr>
          <p:nvPr>
            <p:ph idx="1"/>
          </p:nvPr>
        </p:nvSpPr>
        <p:spPr/>
        <p:txBody>
          <a:bodyPr>
            <a:normAutofit/>
          </a:bodyPr>
          <a:lstStyle/>
          <a:p>
            <a:pPr marL="0" indent="0">
              <a:buNone/>
            </a:pPr>
            <a:r>
              <a:rPr lang="en-US" b="1" dirty="0"/>
              <a:t>OUTLINE</a:t>
            </a:r>
          </a:p>
          <a:p>
            <a:pPr lvl="1"/>
            <a:r>
              <a:rPr lang="en-US" sz="2800" dirty="0"/>
              <a:t>High level overview of interactivity</a:t>
            </a:r>
          </a:p>
          <a:p>
            <a:pPr lvl="1"/>
            <a:r>
              <a:rPr lang="en-US" sz="2800" dirty="0"/>
              <a:t>Specific examples of code and output</a:t>
            </a:r>
          </a:p>
          <a:p>
            <a:pPr marL="0" indent="0">
              <a:buNone/>
            </a:pPr>
            <a:r>
              <a:rPr lang="en-US" b="1" dirty="0"/>
              <a:t>ASSUMPTIONS</a:t>
            </a:r>
          </a:p>
          <a:p>
            <a:pPr lvl="1"/>
            <a:r>
              <a:rPr lang="en-US" sz="2800" dirty="0"/>
              <a:t>Familiar with R syntax</a:t>
            </a:r>
          </a:p>
          <a:p>
            <a:pPr lvl="1"/>
            <a:r>
              <a:rPr lang="en-US" sz="2800" dirty="0" err="1"/>
              <a:t>RStudio</a:t>
            </a:r>
            <a:r>
              <a:rPr lang="en-US" sz="2800" dirty="0"/>
              <a:t> software and the Shiny R package</a:t>
            </a:r>
          </a:p>
          <a:p>
            <a:pPr marL="0" indent="0">
              <a:buNone/>
            </a:pPr>
            <a:r>
              <a:rPr lang="en-US" b="1" dirty="0"/>
              <a:t>OBJECTIVES</a:t>
            </a:r>
          </a:p>
          <a:p>
            <a:pPr lvl="1"/>
            <a:r>
              <a:rPr lang="en-US" sz="2800" dirty="0"/>
              <a:t>Ability to build simple interactive plot, table, map, and app with R</a:t>
            </a:r>
          </a:p>
          <a:p>
            <a:pPr lvl="1"/>
            <a:r>
              <a:rPr lang="en-US" sz="2800" dirty="0"/>
              <a:t>Resources and tips to keep learning on your own</a:t>
            </a:r>
          </a:p>
          <a:p>
            <a:endParaRPr lang="en-US" dirty="0"/>
          </a:p>
        </p:txBody>
      </p:sp>
    </p:spTree>
    <p:extLst>
      <p:ext uri="{BB962C8B-B14F-4D97-AF65-F5344CB8AC3E}">
        <p14:creationId xmlns:p14="http://schemas.microsoft.com/office/powerpoint/2010/main" val="3915474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Basic Shiny Demo: Goal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898" y="1342968"/>
            <a:ext cx="10470902" cy="5294051"/>
          </a:xfrm>
        </p:spPr>
      </p:pic>
    </p:spTree>
    <p:extLst>
      <p:ext uri="{BB962C8B-B14F-4D97-AF65-F5344CB8AC3E}">
        <p14:creationId xmlns:p14="http://schemas.microsoft.com/office/powerpoint/2010/main" val="102568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Basic Shiny Demo: Start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84" y="2235864"/>
            <a:ext cx="11291737" cy="3997296"/>
          </a:xfrm>
          <a:prstGeom prst="rect">
            <a:avLst/>
          </a:prstGeom>
        </p:spPr>
      </p:pic>
    </p:spTree>
    <p:extLst>
      <p:ext uri="{BB962C8B-B14F-4D97-AF65-F5344CB8AC3E}">
        <p14:creationId xmlns:p14="http://schemas.microsoft.com/office/powerpoint/2010/main" val="74501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Shiny App Structure: R Script</a:t>
            </a:r>
          </a:p>
        </p:txBody>
      </p:sp>
      <p:sp>
        <p:nvSpPr>
          <p:cNvPr id="3" name="Content Placeholder 2"/>
          <p:cNvSpPr>
            <a:spLocks noGrp="1"/>
          </p:cNvSpPr>
          <p:nvPr>
            <p:ph sz="half" idx="1"/>
          </p:nvPr>
        </p:nvSpPr>
        <p:spPr>
          <a:xfrm>
            <a:off x="441960" y="1825625"/>
            <a:ext cx="4488180" cy="4351338"/>
          </a:xfrm>
          <a:solidFill>
            <a:srgbClr val="FAFBD1"/>
          </a:solidFill>
        </p:spPr>
        <p:txBody>
          <a:bodyPr>
            <a:normAutofit/>
          </a:bodyPr>
          <a:lstStyle/>
          <a:p>
            <a:pPr marL="0" indent="0">
              <a:buNone/>
            </a:pPr>
            <a:r>
              <a:rPr lang="en-US" sz="2400" dirty="0"/>
              <a:t>library(shiny)</a:t>
            </a:r>
          </a:p>
          <a:p>
            <a:pPr marL="0" indent="0">
              <a:buNone/>
            </a:pPr>
            <a:endParaRPr lang="en-US" sz="2400" dirty="0"/>
          </a:p>
          <a:p>
            <a:pPr marL="0" indent="0">
              <a:buNone/>
            </a:pPr>
            <a:r>
              <a:rPr lang="en-US" sz="2400" dirty="0" err="1"/>
              <a:t>ui</a:t>
            </a:r>
            <a:r>
              <a:rPr lang="en-US" sz="2400" dirty="0"/>
              <a:t> &lt;- </a:t>
            </a:r>
            <a:r>
              <a:rPr lang="en-US" sz="2400" dirty="0" err="1"/>
              <a:t>fluidPage</a:t>
            </a:r>
            <a:r>
              <a:rPr lang="en-US" sz="2400" dirty="0"/>
              <a:t>()</a:t>
            </a:r>
          </a:p>
          <a:p>
            <a:pPr marL="0" indent="0">
              <a:buNone/>
            </a:pPr>
            <a:endParaRPr lang="en-US" sz="2400" dirty="0"/>
          </a:p>
          <a:p>
            <a:pPr marL="0" indent="0">
              <a:buNone/>
            </a:pPr>
            <a:r>
              <a:rPr lang="en-US" sz="2400" dirty="0"/>
              <a:t>server &lt;- function(input, output){}</a:t>
            </a:r>
          </a:p>
          <a:p>
            <a:pPr marL="0" indent="0">
              <a:buNone/>
            </a:pPr>
            <a:endParaRPr lang="en-US" sz="2400" dirty="0"/>
          </a:p>
          <a:p>
            <a:pPr marL="0" indent="0">
              <a:buNone/>
            </a:pPr>
            <a:r>
              <a:rPr lang="en-US" sz="2400" dirty="0" err="1"/>
              <a:t>shinyApp</a:t>
            </a:r>
            <a:r>
              <a:rPr lang="en-US" sz="2400" dirty="0"/>
              <a:t>(</a:t>
            </a:r>
            <a:r>
              <a:rPr lang="en-US" sz="2400" dirty="0" err="1"/>
              <a:t>ui</a:t>
            </a:r>
            <a:r>
              <a:rPr lang="en-US" sz="2400" dirty="0"/>
              <a:t> = </a:t>
            </a:r>
            <a:r>
              <a:rPr lang="en-US" sz="2400" dirty="0" err="1"/>
              <a:t>ui</a:t>
            </a:r>
            <a:r>
              <a:rPr lang="en-US" sz="2400" dirty="0"/>
              <a:t>, server = server)</a:t>
            </a:r>
          </a:p>
          <a:p>
            <a:pPr marL="0" indent="0">
              <a:buNone/>
            </a:pPr>
            <a:endParaRPr lang="en-US" dirty="0"/>
          </a:p>
        </p:txBody>
      </p:sp>
      <p:sp>
        <p:nvSpPr>
          <p:cNvPr id="4" name="Content Placeholder 3"/>
          <p:cNvSpPr>
            <a:spLocks noGrp="1"/>
          </p:cNvSpPr>
          <p:nvPr>
            <p:ph sz="half" idx="2"/>
          </p:nvPr>
        </p:nvSpPr>
        <p:spPr>
          <a:xfrm>
            <a:off x="5455920" y="1825624"/>
            <a:ext cx="6644640" cy="4918075"/>
          </a:xfrm>
        </p:spPr>
        <p:txBody>
          <a:bodyPr>
            <a:normAutofit/>
          </a:bodyPr>
          <a:lstStyle/>
          <a:p>
            <a:r>
              <a:rPr lang="en-US" dirty="0"/>
              <a:t>Start with in-line construction (single R script, </a:t>
            </a:r>
            <a:r>
              <a:rPr lang="en-US" b="1" dirty="0" err="1"/>
              <a:t>app.R</a:t>
            </a:r>
            <a:r>
              <a:rPr lang="en-US" dirty="0"/>
              <a:t>)</a:t>
            </a:r>
          </a:p>
          <a:p>
            <a:r>
              <a:rPr lang="en-US" dirty="0"/>
              <a:t>Requires library(shiny), a </a:t>
            </a:r>
            <a:r>
              <a:rPr lang="en-US" dirty="0" err="1"/>
              <a:t>ui</a:t>
            </a:r>
            <a:r>
              <a:rPr lang="en-US" dirty="0"/>
              <a:t> object or script, a server object or script, and a command to run the app</a:t>
            </a:r>
          </a:p>
          <a:p>
            <a:pPr lvl="1"/>
            <a:r>
              <a:rPr lang="en-US" b="1" dirty="0" err="1"/>
              <a:t>ui</a:t>
            </a:r>
            <a:r>
              <a:rPr lang="en-US" b="1" dirty="0"/>
              <a:t>: </a:t>
            </a:r>
            <a:r>
              <a:rPr lang="en-US" dirty="0"/>
              <a:t>nested R functions that instruct Shiny to build an HTML user interface filled with R objects</a:t>
            </a:r>
          </a:p>
          <a:p>
            <a:pPr lvl="1"/>
            <a:r>
              <a:rPr lang="en-US" b="1" dirty="0"/>
              <a:t>server: </a:t>
            </a:r>
            <a:r>
              <a:rPr lang="en-US" dirty="0"/>
              <a:t>function with instructions on how to build (and rebuild as user selects different inputs) the R objects requested by the </a:t>
            </a:r>
            <a:r>
              <a:rPr lang="en-US" dirty="0" err="1"/>
              <a:t>ui</a:t>
            </a:r>
            <a:endParaRPr lang="en-US" dirty="0"/>
          </a:p>
        </p:txBody>
      </p:sp>
    </p:spTree>
    <p:extLst>
      <p:ext uri="{BB962C8B-B14F-4D97-AF65-F5344CB8AC3E}">
        <p14:creationId xmlns:p14="http://schemas.microsoft.com/office/powerpoint/2010/main" val="68284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Shiny App Structure: Files and Folders</a:t>
            </a:r>
          </a:p>
        </p:txBody>
      </p:sp>
      <p:sp>
        <p:nvSpPr>
          <p:cNvPr id="3" name="Content Placeholder 2"/>
          <p:cNvSpPr>
            <a:spLocks noGrp="1"/>
          </p:cNvSpPr>
          <p:nvPr>
            <p:ph sz="half" idx="1"/>
          </p:nvPr>
        </p:nvSpPr>
        <p:spPr>
          <a:xfrm>
            <a:off x="205740" y="1825625"/>
            <a:ext cx="3482340" cy="4351338"/>
          </a:xfrm>
          <a:solidFill>
            <a:schemeClr val="accent6">
              <a:lumMod val="20000"/>
              <a:lumOff val="80000"/>
            </a:schemeClr>
          </a:solidFill>
        </p:spPr>
        <p:txBody>
          <a:bodyPr>
            <a:normAutofit fontScale="92500" lnSpcReduction="10000"/>
          </a:bodyPr>
          <a:lstStyle/>
          <a:p>
            <a:pPr marL="0" indent="0">
              <a:buNone/>
            </a:pPr>
            <a:r>
              <a:rPr lang="en-US" sz="2600" b="1" i="1" dirty="0" err="1"/>
              <a:t>MyFavApp</a:t>
            </a:r>
            <a:endParaRPr lang="en-US" sz="2600" b="1" i="1" dirty="0"/>
          </a:p>
          <a:p>
            <a:pPr marL="800100" lvl="1" indent="-342900"/>
            <a:r>
              <a:rPr lang="en-US" sz="2600" b="1" dirty="0" err="1"/>
              <a:t>app.R</a:t>
            </a:r>
            <a:endParaRPr lang="en-US" sz="2600" b="1" dirty="0"/>
          </a:p>
          <a:p>
            <a:pPr marL="800100" lvl="1" indent="-342900"/>
            <a:r>
              <a:rPr lang="en-US" sz="2600" dirty="0" err="1"/>
              <a:t>global.R</a:t>
            </a:r>
            <a:endParaRPr lang="en-US" sz="2600" dirty="0"/>
          </a:p>
          <a:p>
            <a:pPr marL="800100" lvl="1" indent="-342900"/>
            <a:r>
              <a:rPr lang="en-US" sz="2600" dirty="0"/>
              <a:t>DESCRIPTION</a:t>
            </a:r>
          </a:p>
          <a:p>
            <a:pPr marL="800100" lvl="1" indent="-342900"/>
            <a:r>
              <a:rPr lang="en-US" sz="2600" dirty="0"/>
              <a:t>README</a:t>
            </a:r>
          </a:p>
          <a:p>
            <a:pPr marL="800100" lvl="1" indent="-342900"/>
            <a:r>
              <a:rPr lang="en-US" sz="2600" i="1" dirty="0"/>
              <a:t>www</a:t>
            </a:r>
          </a:p>
          <a:p>
            <a:pPr marL="800100" lvl="1" indent="-342900"/>
            <a:r>
              <a:rPr lang="en-US" sz="2600" i="1" dirty="0"/>
              <a:t>&lt;other files&gt;</a:t>
            </a:r>
          </a:p>
          <a:p>
            <a:pPr marL="0" indent="0">
              <a:buNone/>
            </a:pPr>
            <a:r>
              <a:rPr lang="en-US" sz="2600" b="1" i="1" dirty="0" err="1"/>
              <a:t>MyOtherApp</a:t>
            </a:r>
            <a:endParaRPr lang="en-US" sz="2600" b="1" i="1" dirty="0"/>
          </a:p>
          <a:p>
            <a:pPr marL="800100" lvl="1" indent="-342900"/>
            <a:r>
              <a:rPr lang="en-US" sz="2600" b="1" dirty="0" err="1"/>
              <a:t>ui.R</a:t>
            </a:r>
            <a:endParaRPr lang="en-US" sz="2600" b="1" dirty="0"/>
          </a:p>
          <a:p>
            <a:pPr marL="800100" lvl="1" indent="-342900"/>
            <a:r>
              <a:rPr lang="en-US" sz="2600" b="1" dirty="0" err="1"/>
              <a:t>server.R</a:t>
            </a:r>
            <a:endParaRPr lang="en-US" sz="2600" b="1" dirty="0"/>
          </a:p>
          <a:p>
            <a:pPr lvl="1"/>
            <a:r>
              <a:rPr lang="en-US" sz="2600" dirty="0"/>
              <a:t>etc., same as above</a:t>
            </a:r>
          </a:p>
          <a:p>
            <a:pPr marL="0" indent="0">
              <a:buNone/>
            </a:pPr>
            <a:endParaRPr lang="en-US" dirty="0"/>
          </a:p>
        </p:txBody>
      </p:sp>
      <p:sp>
        <p:nvSpPr>
          <p:cNvPr id="4" name="Content Placeholder 3"/>
          <p:cNvSpPr>
            <a:spLocks noGrp="1"/>
          </p:cNvSpPr>
          <p:nvPr>
            <p:ph sz="half" idx="2"/>
          </p:nvPr>
        </p:nvSpPr>
        <p:spPr>
          <a:xfrm>
            <a:off x="3832860" y="1825625"/>
            <a:ext cx="8130540" cy="4351338"/>
          </a:xfrm>
        </p:spPr>
        <p:txBody>
          <a:bodyPr>
            <a:normAutofit fontScale="92500" lnSpcReduction="10000"/>
          </a:bodyPr>
          <a:lstStyle/>
          <a:p>
            <a:r>
              <a:rPr lang="en-US" dirty="0"/>
              <a:t>One folder per app</a:t>
            </a:r>
          </a:p>
          <a:p>
            <a:pPr lvl="1"/>
            <a:r>
              <a:rPr lang="en-US" dirty="0"/>
              <a:t>folder name is the app name</a:t>
            </a:r>
          </a:p>
          <a:p>
            <a:pPr lvl="1"/>
            <a:r>
              <a:rPr lang="en-US" dirty="0"/>
              <a:t>text, dots, underscores, dashes preferred</a:t>
            </a:r>
          </a:p>
          <a:p>
            <a:r>
              <a:rPr lang="en-US" b="1" dirty="0" err="1"/>
              <a:t>app.R</a:t>
            </a:r>
            <a:r>
              <a:rPr lang="en-US" dirty="0"/>
              <a:t> (or </a:t>
            </a:r>
            <a:r>
              <a:rPr lang="en-US" dirty="0" err="1"/>
              <a:t>ui.R</a:t>
            </a:r>
            <a:r>
              <a:rPr lang="en-US" dirty="0"/>
              <a:t> with </a:t>
            </a:r>
            <a:r>
              <a:rPr lang="en-US" dirty="0" err="1"/>
              <a:t>server.R</a:t>
            </a:r>
            <a:r>
              <a:rPr lang="en-US" dirty="0"/>
              <a:t>) required, but rest are optional</a:t>
            </a:r>
          </a:p>
          <a:p>
            <a:r>
              <a:rPr lang="en-US" b="1" dirty="0" err="1"/>
              <a:t>global.R</a:t>
            </a:r>
            <a:r>
              <a:rPr lang="en-US" dirty="0"/>
              <a:t>: script defines objects available to both </a:t>
            </a:r>
            <a:r>
              <a:rPr lang="en-US" dirty="0" err="1"/>
              <a:t>ui.R</a:t>
            </a:r>
            <a:r>
              <a:rPr lang="en-US" dirty="0"/>
              <a:t> and </a:t>
            </a:r>
            <a:r>
              <a:rPr lang="en-US" dirty="0" err="1"/>
              <a:t>server.R</a:t>
            </a:r>
            <a:endParaRPr lang="en-US" dirty="0"/>
          </a:p>
          <a:p>
            <a:r>
              <a:rPr lang="en-US" b="1" dirty="0"/>
              <a:t>DESCRIPTION</a:t>
            </a:r>
            <a:r>
              <a:rPr lang="en-US" dirty="0"/>
              <a:t> and </a:t>
            </a:r>
            <a:r>
              <a:rPr lang="en-US" b="1" dirty="0"/>
              <a:t>README</a:t>
            </a:r>
            <a:r>
              <a:rPr lang="en-US" dirty="0"/>
              <a:t>: text files</a:t>
            </a:r>
          </a:p>
          <a:p>
            <a:r>
              <a:rPr lang="en-US" b="1" dirty="0"/>
              <a:t>www</a:t>
            </a:r>
            <a:r>
              <a:rPr lang="en-US" dirty="0"/>
              <a:t>: folder with files to share with web browser (e.g., images, CSS, .</a:t>
            </a:r>
            <a:r>
              <a:rPr lang="en-US" dirty="0" err="1"/>
              <a:t>js</a:t>
            </a:r>
            <a:r>
              <a:rPr lang="en-US" dirty="0"/>
              <a:t>)</a:t>
            </a:r>
          </a:p>
          <a:p>
            <a:r>
              <a:rPr lang="en-US" b="1" dirty="0"/>
              <a:t>&lt;other files&gt;</a:t>
            </a:r>
            <a:r>
              <a:rPr lang="en-US" dirty="0"/>
              <a:t>: data files, function script files, </a:t>
            </a:r>
            <a:r>
              <a:rPr lang="en-US" dirty="0" err="1"/>
              <a:t>etc</a:t>
            </a:r>
            <a:endParaRPr lang="en-US" dirty="0"/>
          </a:p>
          <a:p>
            <a:endParaRPr lang="en-US" dirty="0"/>
          </a:p>
        </p:txBody>
      </p:sp>
    </p:spTree>
    <p:extLst>
      <p:ext uri="{BB962C8B-B14F-4D97-AF65-F5344CB8AC3E}">
        <p14:creationId xmlns:p14="http://schemas.microsoft.com/office/powerpoint/2010/main" val="3688177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406" y="1919473"/>
            <a:ext cx="11196428" cy="39635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94597" y="381016"/>
            <a:ext cx="6650090" cy="523220"/>
          </a:xfrm>
          <a:prstGeom prst="rect">
            <a:avLst/>
          </a:prstGeom>
          <a:noFill/>
        </p:spPr>
        <p:txBody>
          <a:bodyPr wrap="none" rtlCol="0">
            <a:spAutoFit/>
          </a:bodyPr>
          <a:lstStyle/>
          <a:p>
            <a:r>
              <a:rPr lang="en-US" sz="2800" dirty="0" err="1"/>
              <a:t>fluidPage</a:t>
            </a:r>
            <a:r>
              <a:rPr lang="en-US" sz="2800" dirty="0"/>
              <a:t> with Title, Sidebar, and Main Panel</a:t>
            </a:r>
          </a:p>
        </p:txBody>
      </p:sp>
      <p:cxnSp>
        <p:nvCxnSpPr>
          <p:cNvPr id="7" name="Straight Connector 6"/>
          <p:cNvCxnSpPr/>
          <p:nvPr/>
        </p:nvCxnSpPr>
        <p:spPr>
          <a:xfrm>
            <a:off x="578406" y="2316893"/>
            <a:ext cx="11196428" cy="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924168" y="2316893"/>
            <a:ext cx="18535" cy="411741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42703" y="1627086"/>
            <a:ext cx="1972015" cy="584775"/>
          </a:xfrm>
          <a:prstGeom prst="rect">
            <a:avLst/>
          </a:prstGeom>
          <a:noFill/>
        </p:spPr>
        <p:txBody>
          <a:bodyPr wrap="none" rtlCol="0">
            <a:spAutoFit/>
          </a:bodyPr>
          <a:lstStyle/>
          <a:p>
            <a:r>
              <a:rPr lang="en-US" sz="3200" b="1" dirty="0">
                <a:solidFill>
                  <a:srgbClr val="FF0000"/>
                </a:solidFill>
              </a:rPr>
              <a:t>Title Panel</a:t>
            </a:r>
          </a:p>
        </p:txBody>
      </p:sp>
      <p:sp>
        <p:nvSpPr>
          <p:cNvPr id="15" name="TextBox 14"/>
          <p:cNvSpPr txBox="1"/>
          <p:nvPr/>
        </p:nvSpPr>
        <p:spPr>
          <a:xfrm>
            <a:off x="1129431" y="3901250"/>
            <a:ext cx="2505814" cy="584775"/>
          </a:xfrm>
          <a:prstGeom prst="rect">
            <a:avLst/>
          </a:prstGeom>
          <a:noFill/>
        </p:spPr>
        <p:txBody>
          <a:bodyPr wrap="none" rtlCol="0">
            <a:spAutoFit/>
          </a:bodyPr>
          <a:lstStyle/>
          <a:p>
            <a:r>
              <a:rPr lang="en-US" sz="3200" b="1" dirty="0">
                <a:solidFill>
                  <a:srgbClr val="FF0000"/>
                </a:solidFill>
              </a:rPr>
              <a:t>Sidebar Panel</a:t>
            </a:r>
          </a:p>
        </p:txBody>
      </p:sp>
      <p:sp>
        <p:nvSpPr>
          <p:cNvPr id="16" name="TextBox 15"/>
          <p:cNvSpPr txBox="1"/>
          <p:nvPr/>
        </p:nvSpPr>
        <p:spPr>
          <a:xfrm>
            <a:off x="7897774" y="3901250"/>
            <a:ext cx="2098651" cy="584775"/>
          </a:xfrm>
          <a:prstGeom prst="rect">
            <a:avLst/>
          </a:prstGeom>
          <a:noFill/>
        </p:spPr>
        <p:txBody>
          <a:bodyPr wrap="none" rtlCol="0">
            <a:spAutoFit/>
          </a:bodyPr>
          <a:lstStyle/>
          <a:p>
            <a:r>
              <a:rPr lang="en-US" sz="3200" b="1" dirty="0">
                <a:solidFill>
                  <a:srgbClr val="FF0000"/>
                </a:solidFill>
              </a:rPr>
              <a:t>Main Panel</a:t>
            </a:r>
          </a:p>
        </p:txBody>
      </p:sp>
    </p:spTree>
    <p:extLst>
      <p:ext uri="{BB962C8B-B14F-4D97-AF65-F5344CB8AC3E}">
        <p14:creationId xmlns:p14="http://schemas.microsoft.com/office/powerpoint/2010/main" val="3650727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876300"/>
            <a:ext cx="5157787" cy="5654039"/>
          </a:xfrm>
          <a:solidFill>
            <a:srgbClr val="FAFBD1"/>
          </a:solidFill>
        </p:spPr>
        <p:txBody>
          <a:bodyPr>
            <a:noAutofit/>
          </a:bodyPr>
          <a:lstStyle/>
          <a:p>
            <a:pPr marL="0" indent="0">
              <a:lnSpc>
                <a:spcPct val="100000"/>
              </a:lnSpc>
              <a:spcBef>
                <a:spcPts val="0"/>
              </a:spcBef>
              <a:buNone/>
            </a:pPr>
            <a:r>
              <a:rPr lang="en-US" sz="2400" i="1" dirty="0"/>
              <a:t># load data, libraries, etc.</a:t>
            </a:r>
          </a:p>
          <a:p>
            <a:pPr marL="0" indent="0">
              <a:lnSpc>
                <a:spcPct val="100000"/>
              </a:lnSpc>
              <a:spcBef>
                <a:spcPts val="0"/>
              </a:spcBef>
              <a:buNone/>
            </a:pPr>
            <a:endParaRPr lang="en-US" sz="2400" b="1" dirty="0"/>
          </a:p>
          <a:p>
            <a:pPr marL="0" indent="0">
              <a:lnSpc>
                <a:spcPct val="100000"/>
              </a:lnSpc>
              <a:spcBef>
                <a:spcPts val="0"/>
              </a:spcBef>
              <a:buNone/>
            </a:pPr>
            <a:r>
              <a:rPr lang="en-US" sz="2400" b="1" dirty="0" err="1"/>
              <a:t>ui</a:t>
            </a:r>
            <a:r>
              <a:rPr lang="en-US" sz="2400" b="1" dirty="0"/>
              <a:t> &lt;- </a:t>
            </a:r>
            <a:r>
              <a:rPr lang="en-US" sz="2400" b="1" dirty="0" err="1"/>
              <a:t>fluidPage</a:t>
            </a:r>
            <a:r>
              <a:rPr lang="en-US" sz="2400" b="1" dirty="0"/>
              <a:t>(</a:t>
            </a:r>
          </a:p>
          <a:p>
            <a:pPr marL="0" indent="0" defTabSz="231775">
              <a:lnSpc>
                <a:spcPct val="100000"/>
              </a:lnSpc>
              <a:spcBef>
                <a:spcPts val="0"/>
              </a:spcBef>
              <a:buNone/>
            </a:pPr>
            <a:r>
              <a:rPr lang="en-US" sz="2400" b="1" dirty="0">
                <a:highlight>
                  <a:srgbClr val="FFFF00"/>
                </a:highlight>
              </a:rPr>
              <a:t>	</a:t>
            </a:r>
            <a:r>
              <a:rPr lang="en-US" sz="2400" b="1" dirty="0" err="1">
                <a:highlight>
                  <a:srgbClr val="FFFF00"/>
                </a:highlight>
              </a:rPr>
              <a:t>titlePanel</a:t>
            </a:r>
            <a:r>
              <a:rPr lang="en-US" sz="2400" b="1" dirty="0">
                <a:highlight>
                  <a:srgbClr val="FFFF00"/>
                </a:highlight>
              </a:rPr>
              <a:t>(“</a:t>
            </a:r>
            <a:r>
              <a:rPr lang="en-US" sz="2400" b="1" dirty="0" err="1">
                <a:highlight>
                  <a:srgbClr val="FFFF00"/>
                </a:highlight>
              </a:rPr>
              <a:t>PyData</a:t>
            </a:r>
            <a:r>
              <a:rPr lang="en-US" sz="2400" b="1" dirty="0">
                <a:highlight>
                  <a:srgbClr val="FFFF00"/>
                </a:highlight>
              </a:rPr>
              <a:t> Shiny Demo”),</a:t>
            </a:r>
          </a:p>
          <a:p>
            <a:pPr marL="0" indent="0" defTabSz="231775">
              <a:lnSpc>
                <a:spcPct val="100000"/>
              </a:lnSpc>
              <a:spcBef>
                <a:spcPts val="0"/>
              </a:spcBef>
              <a:buNone/>
            </a:pPr>
            <a:r>
              <a:rPr lang="en-US" sz="2400" b="1" dirty="0">
                <a:highlight>
                  <a:srgbClr val="FFFF00"/>
                </a:highlight>
              </a:rPr>
              <a:t>	</a:t>
            </a:r>
            <a:r>
              <a:rPr lang="en-US" sz="2400" b="1" dirty="0" err="1">
                <a:highlight>
                  <a:srgbClr val="FFFF00"/>
                </a:highlight>
              </a:rPr>
              <a:t>sidebarLayout</a:t>
            </a:r>
            <a:r>
              <a:rPr lang="en-US" sz="2400" b="1" dirty="0">
                <a:highlight>
                  <a:srgbClr val="FFFF00"/>
                </a:highlight>
              </a:rPr>
              <a:t>(</a:t>
            </a:r>
          </a:p>
          <a:p>
            <a:pPr marL="0" indent="0" defTabSz="231775">
              <a:lnSpc>
                <a:spcPct val="100000"/>
              </a:lnSpc>
              <a:spcBef>
                <a:spcPts val="0"/>
              </a:spcBef>
              <a:buNone/>
            </a:pPr>
            <a:r>
              <a:rPr lang="en-US" sz="2400" b="1" dirty="0">
                <a:highlight>
                  <a:srgbClr val="FFFF00"/>
                </a:highlight>
              </a:rPr>
              <a:t>   		</a:t>
            </a:r>
            <a:r>
              <a:rPr lang="en-US" sz="2400" b="1" dirty="0" err="1">
                <a:highlight>
                  <a:srgbClr val="FFFF00"/>
                </a:highlight>
              </a:rPr>
              <a:t>sidebarPanel</a:t>
            </a:r>
            <a:r>
              <a:rPr lang="en-US" sz="2400" b="1" dirty="0">
                <a:highlight>
                  <a:srgbClr val="FFFF00"/>
                </a:highlight>
              </a:rPr>
              <a:t>(</a:t>
            </a:r>
          </a:p>
          <a:p>
            <a:pPr marL="0" indent="0" defTabSz="231775">
              <a:lnSpc>
                <a:spcPct val="100000"/>
              </a:lnSpc>
              <a:spcBef>
                <a:spcPts val="0"/>
              </a:spcBef>
              <a:buNone/>
            </a:pPr>
            <a:r>
              <a:rPr lang="en-US" sz="2400" dirty="0">
                <a:highlight>
                  <a:srgbClr val="FFFF00"/>
                </a:highlight>
              </a:rPr>
              <a:t>			# </a:t>
            </a:r>
            <a:r>
              <a:rPr lang="en-US" sz="2400" i="1" dirty="0">
                <a:highlight>
                  <a:srgbClr val="FFFF00"/>
                </a:highlight>
              </a:rPr>
              <a:t>Code for some text</a:t>
            </a:r>
          </a:p>
          <a:p>
            <a:pPr marL="0" indent="0" defTabSz="231775">
              <a:lnSpc>
                <a:spcPct val="100000"/>
              </a:lnSpc>
              <a:spcBef>
                <a:spcPts val="0"/>
              </a:spcBef>
              <a:buNone/>
            </a:pPr>
            <a:r>
              <a:rPr lang="en-US" sz="2400" dirty="0">
                <a:highlight>
                  <a:srgbClr val="FFFF00"/>
                </a:highlight>
              </a:rPr>
              <a:t>			# </a:t>
            </a:r>
            <a:r>
              <a:rPr lang="en-US" sz="2400" i="1" dirty="0">
                <a:highlight>
                  <a:srgbClr val="FFFF00"/>
                </a:highlight>
              </a:rPr>
              <a:t>Code for </a:t>
            </a:r>
            <a:r>
              <a:rPr lang="en-US" sz="2400" i="1" dirty="0" err="1">
                <a:highlight>
                  <a:srgbClr val="FFFF00"/>
                </a:highlight>
              </a:rPr>
              <a:t>sliderbar</a:t>
            </a:r>
            <a:r>
              <a:rPr lang="en-US" sz="2400" i="1" dirty="0">
                <a:highlight>
                  <a:srgbClr val="FFFF00"/>
                </a:highlight>
              </a:rPr>
              <a:t> input</a:t>
            </a:r>
          </a:p>
          <a:p>
            <a:pPr marL="0" indent="0" defTabSz="231775">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highlight>
                  <a:srgbClr val="FFFF00"/>
                </a:highlight>
              </a:rPr>
              <a:t>		</a:t>
            </a:r>
            <a:r>
              <a:rPr lang="en-US" sz="2400" b="1" dirty="0" err="1">
                <a:highlight>
                  <a:srgbClr val="FFFF00"/>
                </a:highlight>
              </a:rPr>
              <a:t>mainPanel</a:t>
            </a:r>
            <a:r>
              <a:rPr lang="en-US" sz="2400" b="1" dirty="0">
                <a:highlight>
                  <a:srgbClr val="FFFF00"/>
                </a:highlight>
              </a:rPr>
              <a:t>(</a:t>
            </a:r>
          </a:p>
          <a:p>
            <a:pPr marL="0" indent="0" defTabSz="231775">
              <a:lnSpc>
                <a:spcPct val="100000"/>
              </a:lnSpc>
              <a:spcBef>
                <a:spcPts val="0"/>
              </a:spcBef>
              <a:buNone/>
            </a:pPr>
            <a:r>
              <a:rPr lang="en-US" sz="2400" dirty="0">
                <a:highlight>
                  <a:srgbClr val="FFFF00"/>
                </a:highlight>
              </a:rPr>
              <a:t>      		# </a:t>
            </a:r>
            <a:r>
              <a:rPr lang="en-US" sz="2400" i="1" dirty="0">
                <a:highlight>
                  <a:srgbClr val="FFFF00"/>
                </a:highlight>
              </a:rPr>
              <a:t>Code to position plot output</a:t>
            </a:r>
          </a:p>
          <a:p>
            <a:pPr marL="0" indent="0" defTabSz="231775">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t>)</a:t>
            </a:r>
          </a:p>
        </p:txBody>
      </p:sp>
      <p:sp>
        <p:nvSpPr>
          <p:cNvPr id="6" name="Content Placeholder 5"/>
          <p:cNvSpPr>
            <a:spLocks noGrp="1"/>
          </p:cNvSpPr>
          <p:nvPr>
            <p:ph sz="quarter" idx="4"/>
          </p:nvPr>
        </p:nvSpPr>
        <p:spPr>
          <a:xfrm>
            <a:off x="6172200" y="876301"/>
            <a:ext cx="5183188" cy="5654038"/>
          </a:xfrm>
          <a:solidFill>
            <a:srgbClr val="FAFBD1"/>
          </a:solidFill>
        </p:spPr>
        <p:txBody>
          <a:bodyPr>
            <a:normAutofit/>
          </a:bodyPr>
          <a:lstStyle/>
          <a:p>
            <a:pPr marL="0" indent="0">
              <a:buNone/>
            </a:pPr>
            <a:r>
              <a:rPr lang="en-US" sz="2400" b="1" dirty="0"/>
              <a:t>server &lt;- </a:t>
            </a:r>
            <a:r>
              <a:rPr lang="en-US" sz="2400" b="1" dirty="0" err="1"/>
              <a:t>shinyServer</a:t>
            </a:r>
            <a:r>
              <a:rPr lang="en-US" sz="2400" b="1" dirty="0"/>
              <a:t>(function(input, 	output) {</a:t>
            </a:r>
          </a:p>
          <a:p>
            <a:pPr marL="0" indent="0" defTabSz="231775">
              <a:buNone/>
            </a:pPr>
            <a:r>
              <a:rPr lang="en-US" sz="2400" i="1" dirty="0"/>
              <a:t>	# Code to create and render the plot</a:t>
            </a:r>
          </a:p>
          <a:p>
            <a:pPr marL="0" indent="0">
              <a:buNone/>
            </a:pPr>
            <a:r>
              <a:rPr lang="en-US" sz="2400" b="1" dirty="0"/>
              <a:t>})</a:t>
            </a:r>
          </a:p>
          <a:p>
            <a:pPr marL="0" indent="0">
              <a:buNone/>
            </a:pPr>
            <a:endParaRPr lang="en-US" sz="2400" b="1" dirty="0"/>
          </a:p>
          <a:p>
            <a:pPr marL="0" indent="0">
              <a:buNone/>
            </a:pPr>
            <a:r>
              <a:rPr lang="en-US" sz="2400" b="1" dirty="0" err="1"/>
              <a:t>shinyApp</a:t>
            </a:r>
            <a:r>
              <a:rPr lang="en-US" sz="2400" b="1" dirty="0"/>
              <a:t>(</a:t>
            </a:r>
            <a:r>
              <a:rPr lang="en-US" sz="2400" b="1" dirty="0" err="1"/>
              <a:t>ui</a:t>
            </a:r>
            <a:r>
              <a:rPr lang="en-US" sz="2400" b="1" dirty="0"/>
              <a:t> = </a:t>
            </a:r>
            <a:r>
              <a:rPr lang="en-US" sz="2400" b="1" dirty="0" err="1"/>
              <a:t>ui</a:t>
            </a:r>
            <a:r>
              <a:rPr lang="en-US" sz="2400" b="1" dirty="0"/>
              <a:t>, server = server)</a:t>
            </a:r>
          </a:p>
          <a:p>
            <a:pPr marL="0" indent="0">
              <a:buNone/>
            </a:pPr>
            <a:endParaRPr lang="en-US" sz="2400" b="1" dirty="0"/>
          </a:p>
          <a:p>
            <a:pPr marL="0" indent="0">
              <a:buNone/>
            </a:pPr>
            <a:endParaRPr lang="en-US" sz="2400" dirty="0"/>
          </a:p>
        </p:txBody>
      </p:sp>
      <p:sp>
        <p:nvSpPr>
          <p:cNvPr id="8" name="TextBox 7"/>
          <p:cNvSpPr txBox="1"/>
          <p:nvPr/>
        </p:nvSpPr>
        <p:spPr>
          <a:xfrm>
            <a:off x="3471242" y="83820"/>
            <a:ext cx="5160002" cy="646331"/>
          </a:xfrm>
          <a:prstGeom prst="rect">
            <a:avLst/>
          </a:prstGeom>
          <a:noFill/>
        </p:spPr>
        <p:txBody>
          <a:bodyPr wrap="none" rtlCol="0">
            <a:spAutoFit/>
          </a:bodyPr>
          <a:lstStyle/>
          <a:p>
            <a:r>
              <a:rPr lang="en-US" sz="3600" b="1" dirty="0" err="1">
                <a:solidFill>
                  <a:srgbClr val="C00000"/>
                </a:solidFill>
              </a:rPr>
              <a:t>ui</a:t>
            </a:r>
            <a:r>
              <a:rPr lang="en-US" sz="3600" b="1" dirty="0">
                <a:solidFill>
                  <a:srgbClr val="C00000"/>
                </a:solidFill>
              </a:rPr>
              <a:t> and server components</a:t>
            </a:r>
          </a:p>
        </p:txBody>
      </p:sp>
    </p:spTree>
    <p:extLst>
      <p:ext uri="{BB962C8B-B14F-4D97-AF65-F5344CB8AC3E}">
        <p14:creationId xmlns:p14="http://schemas.microsoft.com/office/powerpoint/2010/main" val="3074084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876300"/>
            <a:ext cx="5157787" cy="5654039"/>
          </a:xfrm>
          <a:solidFill>
            <a:schemeClr val="accent2">
              <a:lumMod val="20000"/>
              <a:lumOff val="80000"/>
            </a:schemeClr>
          </a:solidFill>
        </p:spPr>
        <p:txBody>
          <a:bodyPr>
            <a:noAutofit/>
          </a:bodyPr>
          <a:lstStyle/>
          <a:p>
            <a:pPr marL="0" indent="0">
              <a:lnSpc>
                <a:spcPct val="100000"/>
              </a:lnSpc>
              <a:spcBef>
                <a:spcPts val="0"/>
              </a:spcBef>
              <a:buNone/>
            </a:pPr>
            <a:r>
              <a:rPr lang="en-US" sz="2400" dirty="0">
                <a:highlight>
                  <a:srgbClr val="00FF00"/>
                </a:highlight>
              </a:rPr>
              <a:t>library(shiny)</a:t>
            </a:r>
          </a:p>
          <a:p>
            <a:pPr marL="0" indent="0">
              <a:lnSpc>
                <a:spcPct val="100000"/>
              </a:lnSpc>
              <a:spcBef>
                <a:spcPts val="0"/>
              </a:spcBef>
              <a:buNone/>
            </a:pPr>
            <a:r>
              <a:rPr lang="en-US" sz="2400" dirty="0">
                <a:highlight>
                  <a:srgbClr val="00FF00"/>
                </a:highlight>
              </a:rPr>
              <a:t>library(ggplot2)</a:t>
            </a:r>
          </a:p>
          <a:p>
            <a:pPr marL="0" indent="0">
              <a:lnSpc>
                <a:spcPct val="100000"/>
              </a:lnSpc>
              <a:spcBef>
                <a:spcPts val="0"/>
              </a:spcBef>
              <a:buNone/>
            </a:pPr>
            <a:r>
              <a:rPr lang="en-US" sz="2400" dirty="0" err="1">
                <a:highlight>
                  <a:srgbClr val="00FF00"/>
                </a:highlight>
              </a:rPr>
              <a:t>qDat</a:t>
            </a:r>
            <a:r>
              <a:rPr lang="en-US" sz="2400" dirty="0">
                <a:highlight>
                  <a:srgbClr val="00FF00"/>
                </a:highlight>
              </a:rPr>
              <a:t> &lt;- quakes</a:t>
            </a:r>
          </a:p>
          <a:p>
            <a:pPr marL="0" indent="0">
              <a:lnSpc>
                <a:spcPct val="100000"/>
              </a:lnSpc>
              <a:spcBef>
                <a:spcPts val="0"/>
              </a:spcBef>
              <a:buNone/>
            </a:pPr>
            <a:r>
              <a:rPr lang="en-US" sz="2400" b="1" dirty="0" err="1"/>
              <a:t>ui</a:t>
            </a:r>
            <a:r>
              <a:rPr lang="en-US" sz="2400" b="1" dirty="0"/>
              <a:t> &lt;- </a:t>
            </a:r>
            <a:r>
              <a:rPr lang="en-US" sz="2400" b="1" dirty="0" err="1"/>
              <a:t>fluidPage</a:t>
            </a:r>
            <a:r>
              <a:rPr lang="en-US" sz="2400" b="1" dirty="0"/>
              <a:t>(</a:t>
            </a:r>
          </a:p>
          <a:p>
            <a:pPr marL="0" indent="0" defTabSz="231775">
              <a:lnSpc>
                <a:spcPct val="100000"/>
              </a:lnSpc>
              <a:spcBef>
                <a:spcPts val="0"/>
              </a:spcBef>
              <a:buNone/>
            </a:pPr>
            <a:r>
              <a:rPr lang="en-US" sz="2400" b="1" dirty="0"/>
              <a:t>	</a:t>
            </a:r>
            <a:r>
              <a:rPr lang="en-US" sz="2400" b="1" dirty="0" err="1"/>
              <a:t>titlePanel</a:t>
            </a:r>
            <a:r>
              <a:rPr lang="en-US" sz="2400" b="1" dirty="0"/>
              <a:t>(“</a:t>
            </a:r>
            <a:r>
              <a:rPr lang="en-US" sz="2400" b="1" dirty="0" err="1"/>
              <a:t>PyData</a:t>
            </a:r>
            <a:r>
              <a:rPr lang="en-US" sz="2400" b="1" dirty="0"/>
              <a:t> Shiny Demo”),</a:t>
            </a:r>
          </a:p>
          <a:p>
            <a:pPr marL="0" indent="0" defTabSz="231775">
              <a:lnSpc>
                <a:spcPct val="100000"/>
              </a:lnSpc>
              <a:spcBef>
                <a:spcPts val="0"/>
              </a:spcBef>
              <a:buNone/>
            </a:pPr>
            <a:r>
              <a:rPr lang="en-US" sz="2400" b="1" dirty="0"/>
              <a:t>	</a:t>
            </a:r>
            <a:r>
              <a:rPr lang="en-US" sz="2400" b="1" dirty="0" err="1"/>
              <a:t>sidebarLayout</a:t>
            </a:r>
            <a:r>
              <a:rPr lang="en-US" sz="2400" b="1" dirty="0"/>
              <a:t>(</a:t>
            </a:r>
          </a:p>
          <a:p>
            <a:pPr marL="0" indent="0" defTabSz="231775">
              <a:lnSpc>
                <a:spcPct val="100000"/>
              </a:lnSpc>
              <a:spcBef>
                <a:spcPts val="0"/>
              </a:spcBef>
              <a:buNone/>
            </a:pPr>
            <a:r>
              <a:rPr lang="en-US" sz="2400" b="1" dirty="0">
                <a:highlight>
                  <a:srgbClr val="FFFF00"/>
                </a:highlight>
              </a:rPr>
              <a:t>   		</a:t>
            </a:r>
            <a:r>
              <a:rPr lang="en-US" sz="2400" b="1" dirty="0" err="1">
                <a:highlight>
                  <a:srgbClr val="FFFF00"/>
                </a:highlight>
              </a:rPr>
              <a:t>sidebarPanel</a:t>
            </a:r>
            <a:r>
              <a:rPr lang="en-US" sz="2400" b="1" dirty="0">
                <a:highlight>
                  <a:srgbClr val="FFFF00"/>
                </a:highlight>
              </a:rPr>
              <a:t>(</a:t>
            </a:r>
          </a:p>
          <a:p>
            <a:pPr marL="0" indent="0" defTabSz="231775">
              <a:lnSpc>
                <a:spcPct val="100000"/>
              </a:lnSpc>
              <a:spcBef>
                <a:spcPts val="0"/>
              </a:spcBef>
              <a:buNone/>
            </a:pPr>
            <a:r>
              <a:rPr lang="en-US" sz="2400" i="1" dirty="0">
                <a:highlight>
                  <a:srgbClr val="FFFF00"/>
                </a:highlight>
              </a:rPr>
              <a:t>			# Code for some text</a:t>
            </a:r>
          </a:p>
          <a:p>
            <a:pPr marL="0" indent="0" defTabSz="231775">
              <a:lnSpc>
                <a:spcPct val="100000"/>
              </a:lnSpc>
              <a:spcBef>
                <a:spcPts val="0"/>
              </a:spcBef>
              <a:buNone/>
            </a:pPr>
            <a:r>
              <a:rPr lang="en-US" sz="2400" dirty="0">
                <a:highlight>
                  <a:srgbClr val="FFFF00"/>
                </a:highlight>
              </a:rPr>
              <a:t>			</a:t>
            </a:r>
            <a:r>
              <a:rPr lang="en-US" sz="2400" i="1" dirty="0">
                <a:highlight>
                  <a:srgbClr val="FFFF00"/>
                </a:highlight>
              </a:rPr>
              <a:t># Code for </a:t>
            </a:r>
            <a:r>
              <a:rPr lang="en-US" sz="2400" i="1" dirty="0" err="1">
                <a:highlight>
                  <a:srgbClr val="FFFF00"/>
                </a:highlight>
              </a:rPr>
              <a:t>sliderbar</a:t>
            </a:r>
            <a:r>
              <a:rPr lang="en-US" sz="2400" i="1" dirty="0">
                <a:highlight>
                  <a:srgbClr val="FFFF00"/>
                </a:highlight>
              </a:rPr>
              <a:t> input</a:t>
            </a:r>
          </a:p>
          <a:p>
            <a:pPr marL="0" indent="0" defTabSz="231775">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t>		</a:t>
            </a:r>
            <a:r>
              <a:rPr lang="en-US" sz="2400" b="1" dirty="0" err="1"/>
              <a:t>mainPanel</a:t>
            </a:r>
            <a:r>
              <a:rPr lang="en-US" sz="2400" b="1" dirty="0"/>
              <a:t>(</a:t>
            </a:r>
          </a:p>
          <a:p>
            <a:pPr marL="0" indent="0" defTabSz="231775">
              <a:lnSpc>
                <a:spcPct val="100000"/>
              </a:lnSpc>
              <a:spcBef>
                <a:spcPts val="0"/>
              </a:spcBef>
              <a:buNone/>
            </a:pPr>
            <a:r>
              <a:rPr lang="en-US" sz="2400" dirty="0"/>
              <a:t>      		</a:t>
            </a:r>
            <a:r>
              <a:rPr lang="en-US" sz="2400" i="1" dirty="0"/>
              <a:t># Code to position plot output</a:t>
            </a:r>
          </a:p>
          <a:p>
            <a:pPr marL="0" indent="0" defTabSz="231775">
              <a:lnSpc>
                <a:spcPct val="100000"/>
              </a:lnSpc>
              <a:spcBef>
                <a:spcPts val="0"/>
              </a:spcBef>
              <a:buNone/>
            </a:pPr>
            <a:r>
              <a:rPr lang="en-US" sz="2400" dirty="0"/>
              <a:t>    	)</a:t>
            </a:r>
          </a:p>
          <a:p>
            <a:pPr marL="0" indent="0" defTabSz="231775">
              <a:lnSpc>
                <a:spcPct val="100000"/>
              </a:lnSpc>
              <a:spcBef>
                <a:spcPts val="0"/>
              </a:spcBef>
              <a:buNone/>
            </a:pPr>
            <a:r>
              <a:rPr lang="en-US" sz="2400" dirty="0"/>
              <a:t>  	)</a:t>
            </a:r>
          </a:p>
          <a:p>
            <a:pPr marL="0" indent="0" defTabSz="231775">
              <a:lnSpc>
                <a:spcPct val="100000"/>
              </a:lnSpc>
              <a:spcBef>
                <a:spcPts val="0"/>
              </a:spcBef>
              <a:buNone/>
            </a:pPr>
            <a:r>
              <a:rPr lang="en-US" sz="2400" dirty="0"/>
              <a:t>)</a:t>
            </a:r>
          </a:p>
        </p:txBody>
      </p:sp>
      <p:sp>
        <p:nvSpPr>
          <p:cNvPr id="6" name="Content Placeholder 5"/>
          <p:cNvSpPr>
            <a:spLocks noGrp="1"/>
          </p:cNvSpPr>
          <p:nvPr>
            <p:ph sz="quarter" idx="4"/>
          </p:nvPr>
        </p:nvSpPr>
        <p:spPr>
          <a:xfrm>
            <a:off x="6172200" y="876301"/>
            <a:ext cx="5183188" cy="5654038"/>
          </a:xfrm>
          <a:solidFill>
            <a:srgbClr val="FAFBD1"/>
          </a:solidFill>
        </p:spPr>
        <p:txBody>
          <a:bodyPr>
            <a:normAutofit/>
          </a:bodyPr>
          <a:lstStyle/>
          <a:p>
            <a:pPr marL="0" indent="0">
              <a:lnSpc>
                <a:spcPct val="100000"/>
              </a:lnSpc>
              <a:spcBef>
                <a:spcPts val="0"/>
              </a:spcBef>
              <a:buNone/>
            </a:pPr>
            <a:r>
              <a:rPr lang="en-US" sz="2400" dirty="0" err="1"/>
              <a:t>sidebarPanel</a:t>
            </a:r>
            <a:r>
              <a:rPr lang="en-US" sz="2400" dirty="0"/>
              <a:t>(</a:t>
            </a:r>
          </a:p>
          <a:p>
            <a:pPr marL="0" indent="0">
              <a:lnSpc>
                <a:spcPct val="100000"/>
              </a:lnSpc>
              <a:spcBef>
                <a:spcPts val="0"/>
              </a:spcBef>
              <a:buNone/>
            </a:pPr>
            <a:endParaRPr lang="en-US" sz="2400" dirty="0"/>
          </a:p>
          <a:p>
            <a:pPr marL="0" indent="0">
              <a:lnSpc>
                <a:spcPct val="100000"/>
              </a:lnSpc>
              <a:spcBef>
                <a:spcPts val="0"/>
              </a:spcBef>
              <a:buNone/>
            </a:pPr>
            <a:r>
              <a:rPr lang="en-US" sz="2400" dirty="0"/>
              <a:t>      h3("Fiji Earthquake Data"),</a:t>
            </a:r>
          </a:p>
          <a:p>
            <a:pPr marL="0" indent="0">
              <a:lnSpc>
                <a:spcPct val="100000"/>
              </a:lnSpc>
              <a:spcBef>
                <a:spcPts val="0"/>
              </a:spcBef>
              <a:buNone/>
            </a:pPr>
            <a:endParaRPr lang="en-US" sz="2400" dirty="0"/>
          </a:p>
          <a:p>
            <a:pPr marL="0" indent="0">
              <a:lnSpc>
                <a:spcPct val="100000"/>
              </a:lnSpc>
              <a:spcBef>
                <a:spcPts val="0"/>
              </a:spcBef>
              <a:buNone/>
            </a:pPr>
            <a:r>
              <a:rPr lang="en-US" sz="2400" dirty="0"/>
              <a:t>      </a:t>
            </a:r>
            <a:r>
              <a:rPr lang="en-US" sz="2400" dirty="0" err="1"/>
              <a:t>sliderInput</a:t>
            </a:r>
            <a:r>
              <a:rPr lang="en-US" sz="2400" dirty="0"/>
              <a:t>(</a:t>
            </a:r>
          </a:p>
          <a:p>
            <a:pPr marL="0" indent="0">
              <a:lnSpc>
                <a:spcPct val="100000"/>
              </a:lnSpc>
              <a:spcBef>
                <a:spcPts val="0"/>
              </a:spcBef>
              <a:buNone/>
            </a:pPr>
            <a:r>
              <a:rPr lang="en-US" sz="2400" dirty="0"/>
              <a:t>	</a:t>
            </a:r>
            <a:r>
              <a:rPr lang="en-US" sz="2400" b="1" dirty="0" err="1"/>
              <a:t>inputID</a:t>
            </a:r>
            <a:r>
              <a:rPr lang="en-US" sz="2400" dirty="0"/>
              <a:t>="sld01_Mag",</a:t>
            </a:r>
          </a:p>
          <a:p>
            <a:pPr marL="0" indent="0">
              <a:lnSpc>
                <a:spcPct val="100000"/>
              </a:lnSpc>
              <a:spcBef>
                <a:spcPts val="0"/>
              </a:spcBef>
              <a:buNone/>
            </a:pPr>
            <a:r>
              <a:rPr lang="en-US" sz="2400" dirty="0"/>
              <a:t>	</a:t>
            </a:r>
            <a:r>
              <a:rPr lang="en-US" sz="2400" b="1" dirty="0"/>
              <a:t>label</a:t>
            </a:r>
            <a:r>
              <a:rPr lang="en-US" sz="2400" dirty="0"/>
              <a:t>="Show </a:t>
            </a:r>
          </a:p>
          <a:p>
            <a:pPr marL="0" indent="0">
              <a:lnSpc>
                <a:spcPct val="100000"/>
              </a:lnSpc>
              <a:spcBef>
                <a:spcPts val="0"/>
              </a:spcBef>
              <a:buNone/>
            </a:pPr>
            <a:r>
              <a:rPr lang="en-US" sz="2400" dirty="0"/>
              <a:t>	       earthquakes of magnitude:",</a:t>
            </a:r>
          </a:p>
          <a:p>
            <a:pPr marL="0" indent="0">
              <a:lnSpc>
                <a:spcPct val="100000"/>
              </a:lnSpc>
              <a:spcBef>
                <a:spcPts val="0"/>
              </a:spcBef>
              <a:buNone/>
            </a:pPr>
            <a:r>
              <a:rPr lang="en-US" sz="2400" dirty="0"/>
              <a:t>	</a:t>
            </a:r>
            <a:r>
              <a:rPr lang="en-US" sz="2400" b="1" dirty="0"/>
              <a:t>min</a:t>
            </a:r>
            <a:r>
              <a:rPr lang="en-US" sz="2400" dirty="0"/>
              <a:t>=min(</a:t>
            </a:r>
            <a:r>
              <a:rPr lang="en-US" sz="2400" dirty="0" err="1"/>
              <a:t>qDat$mag</a:t>
            </a:r>
            <a:r>
              <a:rPr lang="en-US" sz="2400" dirty="0"/>
              <a:t>),</a:t>
            </a:r>
          </a:p>
          <a:p>
            <a:pPr marL="0" indent="0">
              <a:lnSpc>
                <a:spcPct val="100000"/>
              </a:lnSpc>
              <a:spcBef>
                <a:spcPts val="0"/>
              </a:spcBef>
              <a:buNone/>
            </a:pPr>
            <a:r>
              <a:rPr lang="en-US" sz="2400" dirty="0"/>
              <a:t>	</a:t>
            </a:r>
            <a:r>
              <a:rPr lang="en-US" sz="2400" b="1" dirty="0"/>
              <a:t>max</a:t>
            </a:r>
            <a:r>
              <a:rPr lang="en-US" sz="2400" dirty="0"/>
              <a:t>=max(</a:t>
            </a:r>
            <a:r>
              <a:rPr lang="en-US" sz="2400" dirty="0" err="1"/>
              <a:t>qDat$mag</a:t>
            </a:r>
            <a:r>
              <a:rPr lang="en-US" sz="2400" dirty="0"/>
              <a:t>),</a:t>
            </a:r>
          </a:p>
          <a:p>
            <a:pPr marL="0" indent="0">
              <a:lnSpc>
                <a:spcPct val="100000"/>
              </a:lnSpc>
              <a:spcBef>
                <a:spcPts val="0"/>
              </a:spcBef>
              <a:buNone/>
            </a:pPr>
            <a:r>
              <a:rPr lang="en-US" sz="2400" dirty="0"/>
              <a:t>	</a:t>
            </a:r>
            <a:r>
              <a:rPr lang="en-US" sz="2400" b="1" dirty="0"/>
              <a:t>value</a:t>
            </a:r>
            <a:r>
              <a:rPr lang="en-US" sz="2400" dirty="0"/>
              <a:t>=c(min(</a:t>
            </a:r>
            <a:r>
              <a:rPr lang="en-US" sz="2400" dirty="0" err="1"/>
              <a:t>qDat$mag</a:t>
            </a:r>
            <a:r>
              <a:rPr lang="en-US" sz="2400" dirty="0"/>
              <a:t>),</a:t>
            </a:r>
          </a:p>
          <a:p>
            <a:pPr marL="0" indent="0">
              <a:lnSpc>
                <a:spcPct val="100000"/>
              </a:lnSpc>
              <a:spcBef>
                <a:spcPts val="0"/>
              </a:spcBef>
              <a:buNone/>
            </a:pPr>
            <a:r>
              <a:rPr lang="en-US" sz="2400" dirty="0"/>
              <a:t>	       max(</a:t>
            </a:r>
            <a:r>
              <a:rPr lang="en-US" sz="2400" dirty="0" err="1"/>
              <a:t>qDat$mag</a:t>
            </a:r>
            <a:r>
              <a:rPr lang="en-US" sz="2400" dirty="0"/>
              <a:t>)), </a:t>
            </a:r>
          </a:p>
          <a:p>
            <a:pPr marL="0" indent="0">
              <a:lnSpc>
                <a:spcPct val="100000"/>
              </a:lnSpc>
              <a:spcBef>
                <a:spcPts val="0"/>
              </a:spcBef>
              <a:buNone/>
            </a:pPr>
            <a:r>
              <a:rPr lang="en-US" sz="2400" dirty="0"/>
              <a:t>	</a:t>
            </a:r>
            <a:r>
              <a:rPr lang="en-US" sz="2400" b="1" dirty="0"/>
              <a:t>step</a:t>
            </a:r>
            <a:r>
              <a:rPr lang="en-US" sz="2400" dirty="0"/>
              <a:t>=0.1)</a:t>
            </a:r>
          </a:p>
          <a:p>
            <a:pPr marL="0" indent="0">
              <a:lnSpc>
                <a:spcPct val="100000"/>
              </a:lnSpc>
              <a:spcBef>
                <a:spcPts val="0"/>
              </a:spcBef>
              <a:buNone/>
            </a:pPr>
            <a:r>
              <a:rPr lang="en-US" sz="2400" dirty="0"/>
              <a:t>),</a:t>
            </a:r>
          </a:p>
        </p:txBody>
      </p:sp>
      <p:sp>
        <p:nvSpPr>
          <p:cNvPr id="8" name="TextBox 7"/>
          <p:cNvSpPr txBox="1"/>
          <p:nvPr/>
        </p:nvSpPr>
        <p:spPr>
          <a:xfrm>
            <a:off x="3610575" y="99060"/>
            <a:ext cx="4773999" cy="646331"/>
          </a:xfrm>
          <a:prstGeom prst="rect">
            <a:avLst/>
          </a:prstGeom>
          <a:noFill/>
        </p:spPr>
        <p:txBody>
          <a:bodyPr wrap="none" rtlCol="0">
            <a:spAutoFit/>
          </a:bodyPr>
          <a:lstStyle/>
          <a:p>
            <a:r>
              <a:rPr lang="en-US" sz="3600" dirty="0" err="1">
                <a:solidFill>
                  <a:srgbClr val="C00000"/>
                </a:solidFill>
              </a:rPr>
              <a:t>ui</a:t>
            </a:r>
            <a:r>
              <a:rPr lang="en-US" sz="3600" dirty="0">
                <a:solidFill>
                  <a:srgbClr val="C00000"/>
                </a:solidFill>
              </a:rPr>
              <a:t> </a:t>
            </a:r>
            <a:r>
              <a:rPr lang="en-US" sz="3600" dirty="0" err="1">
                <a:solidFill>
                  <a:srgbClr val="C00000"/>
                </a:solidFill>
              </a:rPr>
              <a:t>sidebarPanel</a:t>
            </a:r>
            <a:r>
              <a:rPr lang="en-US" sz="3600" dirty="0">
                <a:solidFill>
                  <a:srgbClr val="C00000"/>
                </a:solidFill>
              </a:rPr>
              <a:t> contents</a:t>
            </a:r>
          </a:p>
        </p:txBody>
      </p:sp>
      <p:sp>
        <p:nvSpPr>
          <p:cNvPr id="2" name="Arrow: Up 1"/>
          <p:cNvSpPr/>
          <p:nvPr/>
        </p:nvSpPr>
        <p:spPr>
          <a:xfrm rot="13803392">
            <a:off x="5341620" y="2057400"/>
            <a:ext cx="548640" cy="18592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841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876300"/>
            <a:ext cx="5157787" cy="5654039"/>
          </a:xfrm>
          <a:solidFill>
            <a:schemeClr val="accent2">
              <a:lumMod val="20000"/>
              <a:lumOff val="80000"/>
            </a:schemeClr>
          </a:solidFill>
        </p:spPr>
        <p:txBody>
          <a:bodyPr>
            <a:noAutofit/>
          </a:bodyPr>
          <a:lstStyle/>
          <a:p>
            <a:pPr marL="0" indent="0">
              <a:lnSpc>
                <a:spcPct val="100000"/>
              </a:lnSpc>
              <a:spcBef>
                <a:spcPts val="0"/>
              </a:spcBef>
              <a:buNone/>
            </a:pPr>
            <a:r>
              <a:rPr lang="en-US" sz="2400" dirty="0" err="1"/>
              <a:t>qDat</a:t>
            </a:r>
            <a:r>
              <a:rPr lang="en-US" sz="2400" dirty="0"/>
              <a:t> &lt;- quakes</a:t>
            </a:r>
          </a:p>
          <a:p>
            <a:pPr marL="0" indent="0">
              <a:lnSpc>
                <a:spcPct val="100000"/>
              </a:lnSpc>
              <a:spcBef>
                <a:spcPts val="0"/>
              </a:spcBef>
              <a:buNone/>
            </a:pPr>
            <a:endParaRPr lang="en-US" sz="2400" b="1" dirty="0"/>
          </a:p>
          <a:p>
            <a:pPr marL="0" indent="0">
              <a:lnSpc>
                <a:spcPct val="100000"/>
              </a:lnSpc>
              <a:spcBef>
                <a:spcPts val="0"/>
              </a:spcBef>
              <a:buNone/>
            </a:pPr>
            <a:r>
              <a:rPr lang="en-US" sz="2400" b="1" dirty="0" err="1"/>
              <a:t>ui</a:t>
            </a:r>
            <a:r>
              <a:rPr lang="en-US" sz="2400" b="1" dirty="0"/>
              <a:t> &lt;- </a:t>
            </a:r>
            <a:r>
              <a:rPr lang="en-US" sz="2400" b="1" dirty="0" err="1"/>
              <a:t>fluidPage</a:t>
            </a:r>
            <a:r>
              <a:rPr lang="en-US" sz="2400" b="1" dirty="0"/>
              <a:t>(</a:t>
            </a:r>
          </a:p>
          <a:p>
            <a:pPr marL="0" indent="0" defTabSz="231775">
              <a:lnSpc>
                <a:spcPct val="100000"/>
              </a:lnSpc>
              <a:spcBef>
                <a:spcPts val="0"/>
              </a:spcBef>
              <a:buNone/>
            </a:pPr>
            <a:r>
              <a:rPr lang="en-US" sz="2400" b="1" dirty="0"/>
              <a:t>	</a:t>
            </a:r>
            <a:r>
              <a:rPr lang="en-US" sz="2400" b="1" dirty="0" err="1"/>
              <a:t>titlePanel</a:t>
            </a:r>
            <a:r>
              <a:rPr lang="en-US" sz="2400" b="1" dirty="0"/>
              <a:t>(“My Page Title”),</a:t>
            </a:r>
          </a:p>
          <a:p>
            <a:pPr marL="0" indent="0" defTabSz="231775">
              <a:lnSpc>
                <a:spcPct val="100000"/>
              </a:lnSpc>
              <a:spcBef>
                <a:spcPts val="0"/>
              </a:spcBef>
              <a:buNone/>
            </a:pPr>
            <a:r>
              <a:rPr lang="en-US" sz="2400" b="1" dirty="0"/>
              <a:t>	</a:t>
            </a:r>
            <a:r>
              <a:rPr lang="en-US" sz="2400" b="1" dirty="0" err="1"/>
              <a:t>sidebarLayout</a:t>
            </a:r>
            <a:r>
              <a:rPr lang="en-US" sz="2400" b="1" dirty="0"/>
              <a:t>(</a:t>
            </a:r>
          </a:p>
          <a:p>
            <a:pPr marL="0" indent="0" defTabSz="231775">
              <a:lnSpc>
                <a:spcPct val="100000"/>
              </a:lnSpc>
              <a:spcBef>
                <a:spcPts val="0"/>
              </a:spcBef>
              <a:buNone/>
            </a:pPr>
            <a:r>
              <a:rPr lang="en-US" sz="2400" b="1" dirty="0"/>
              <a:t>   		</a:t>
            </a:r>
            <a:r>
              <a:rPr lang="en-US" sz="2400" b="1" dirty="0" err="1"/>
              <a:t>sidebarPanel</a:t>
            </a:r>
            <a:r>
              <a:rPr lang="en-US" sz="2400" b="1" dirty="0"/>
              <a:t>(</a:t>
            </a:r>
          </a:p>
          <a:p>
            <a:pPr marL="0" indent="0" defTabSz="231775">
              <a:lnSpc>
                <a:spcPct val="100000"/>
              </a:lnSpc>
              <a:spcBef>
                <a:spcPts val="0"/>
              </a:spcBef>
              <a:buNone/>
            </a:pPr>
            <a:r>
              <a:rPr lang="en-US" sz="2400" dirty="0"/>
              <a:t>			# </a:t>
            </a:r>
            <a:r>
              <a:rPr lang="en-US" sz="2400" i="1" dirty="0"/>
              <a:t>Code for some text</a:t>
            </a:r>
          </a:p>
          <a:p>
            <a:pPr marL="0" indent="0" defTabSz="231775">
              <a:lnSpc>
                <a:spcPct val="100000"/>
              </a:lnSpc>
              <a:spcBef>
                <a:spcPts val="0"/>
              </a:spcBef>
              <a:buNone/>
            </a:pPr>
            <a:r>
              <a:rPr lang="en-US" sz="2400" dirty="0"/>
              <a:t>			# </a:t>
            </a:r>
            <a:r>
              <a:rPr lang="en-US" sz="2400" i="1" dirty="0"/>
              <a:t>Code for </a:t>
            </a:r>
            <a:r>
              <a:rPr lang="en-US" sz="2400" i="1" dirty="0" err="1"/>
              <a:t>sliderbar</a:t>
            </a:r>
            <a:r>
              <a:rPr lang="en-US" sz="2400" i="1" dirty="0"/>
              <a:t> input</a:t>
            </a:r>
          </a:p>
          <a:p>
            <a:pPr marL="0" indent="0" defTabSz="231775">
              <a:lnSpc>
                <a:spcPct val="100000"/>
              </a:lnSpc>
              <a:spcBef>
                <a:spcPts val="0"/>
              </a:spcBef>
              <a:buNone/>
            </a:pPr>
            <a:r>
              <a:rPr lang="en-US" sz="2400" dirty="0"/>
              <a:t>    	),</a:t>
            </a:r>
          </a:p>
          <a:p>
            <a:pPr marL="0" indent="0" defTabSz="231775">
              <a:lnSpc>
                <a:spcPct val="100000"/>
              </a:lnSpc>
              <a:spcBef>
                <a:spcPts val="0"/>
              </a:spcBef>
              <a:buNone/>
            </a:pPr>
            <a:r>
              <a:rPr lang="en-US" sz="2400" dirty="0">
                <a:highlight>
                  <a:srgbClr val="FFFF00"/>
                </a:highlight>
              </a:rPr>
              <a:t>		</a:t>
            </a:r>
            <a:r>
              <a:rPr lang="en-US" sz="2400" b="1" dirty="0" err="1">
                <a:highlight>
                  <a:srgbClr val="FFFF00"/>
                </a:highlight>
              </a:rPr>
              <a:t>mainPanel</a:t>
            </a:r>
            <a:r>
              <a:rPr lang="en-US" sz="2400" b="1" dirty="0">
                <a:highlight>
                  <a:srgbClr val="FFFF00"/>
                </a:highlight>
              </a:rPr>
              <a:t>(</a:t>
            </a:r>
          </a:p>
          <a:p>
            <a:pPr marL="0" indent="0" defTabSz="231775">
              <a:lnSpc>
                <a:spcPct val="100000"/>
              </a:lnSpc>
              <a:spcBef>
                <a:spcPts val="0"/>
              </a:spcBef>
              <a:buNone/>
            </a:pPr>
            <a:r>
              <a:rPr lang="en-US" sz="2400" dirty="0">
                <a:highlight>
                  <a:srgbClr val="FFFF00"/>
                </a:highlight>
              </a:rPr>
              <a:t>      		# </a:t>
            </a:r>
            <a:r>
              <a:rPr lang="en-US" sz="2400" i="1" dirty="0">
                <a:highlight>
                  <a:srgbClr val="FFFF00"/>
                </a:highlight>
              </a:rPr>
              <a:t>Code to position plot output</a:t>
            </a:r>
          </a:p>
          <a:p>
            <a:pPr marL="0" indent="0" defTabSz="231775">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t>  	)</a:t>
            </a:r>
          </a:p>
          <a:p>
            <a:pPr marL="0" indent="0" defTabSz="231775">
              <a:lnSpc>
                <a:spcPct val="100000"/>
              </a:lnSpc>
              <a:spcBef>
                <a:spcPts val="0"/>
              </a:spcBef>
              <a:buNone/>
            </a:pPr>
            <a:r>
              <a:rPr lang="en-US" sz="2400" dirty="0"/>
              <a:t>)</a:t>
            </a:r>
          </a:p>
        </p:txBody>
      </p:sp>
      <p:sp>
        <p:nvSpPr>
          <p:cNvPr id="8" name="TextBox 7"/>
          <p:cNvSpPr txBox="1"/>
          <p:nvPr/>
        </p:nvSpPr>
        <p:spPr>
          <a:xfrm>
            <a:off x="4207559" y="114300"/>
            <a:ext cx="4008085" cy="584775"/>
          </a:xfrm>
          <a:prstGeom prst="rect">
            <a:avLst/>
          </a:prstGeom>
          <a:noFill/>
        </p:spPr>
        <p:txBody>
          <a:bodyPr wrap="none" rtlCol="0">
            <a:spAutoFit/>
          </a:bodyPr>
          <a:lstStyle/>
          <a:p>
            <a:r>
              <a:rPr lang="en-US" sz="3200" b="1" dirty="0" err="1">
                <a:solidFill>
                  <a:srgbClr val="C00000"/>
                </a:solidFill>
              </a:rPr>
              <a:t>ui</a:t>
            </a:r>
            <a:r>
              <a:rPr lang="en-US" sz="3200" b="1" dirty="0">
                <a:solidFill>
                  <a:srgbClr val="C00000"/>
                </a:solidFill>
              </a:rPr>
              <a:t> </a:t>
            </a:r>
            <a:r>
              <a:rPr lang="en-US" sz="3200" b="1" dirty="0" err="1">
                <a:solidFill>
                  <a:srgbClr val="C00000"/>
                </a:solidFill>
              </a:rPr>
              <a:t>mainPanel</a:t>
            </a:r>
            <a:r>
              <a:rPr lang="en-US" sz="3200" b="1" dirty="0">
                <a:solidFill>
                  <a:srgbClr val="C00000"/>
                </a:solidFill>
              </a:rPr>
              <a:t> Contents</a:t>
            </a:r>
          </a:p>
        </p:txBody>
      </p:sp>
      <p:sp>
        <p:nvSpPr>
          <p:cNvPr id="2" name="Content Placeholder 1"/>
          <p:cNvSpPr>
            <a:spLocks noGrp="1"/>
          </p:cNvSpPr>
          <p:nvPr>
            <p:ph sz="quarter" idx="4"/>
          </p:nvPr>
        </p:nvSpPr>
        <p:spPr/>
        <p:txBody>
          <a:bodyPr/>
          <a:lstStyle/>
          <a:p>
            <a:endParaRPr lang="en-US"/>
          </a:p>
        </p:txBody>
      </p:sp>
      <p:sp>
        <p:nvSpPr>
          <p:cNvPr id="7" name="Content Placeholder 5"/>
          <p:cNvSpPr txBox="1">
            <a:spLocks/>
          </p:cNvSpPr>
          <p:nvPr/>
        </p:nvSpPr>
        <p:spPr>
          <a:xfrm>
            <a:off x="6172200" y="876301"/>
            <a:ext cx="5183188" cy="5654038"/>
          </a:xfrm>
          <a:prstGeom prst="rect">
            <a:avLst/>
          </a:prstGeom>
          <a:solidFill>
            <a:srgbClr val="FAFBD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err="1"/>
              <a:t>mainPanel</a:t>
            </a:r>
            <a:r>
              <a:rPr lang="en-US" sz="2400" dirty="0"/>
              <a:t>(</a:t>
            </a:r>
          </a:p>
          <a:p>
            <a:pPr marL="0" indent="0" defTabSz="457200">
              <a:lnSpc>
                <a:spcPct val="100000"/>
              </a:lnSpc>
              <a:spcBef>
                <a:spcPts val="0"/>
              </a:spcBef>
              <a:buFont typeface="Arial" panose="020B0604020202020204" pitchFamily="34" charset="0"/>
              <a:buNone/>
            </a:pPr>
            <a:r>
              <a:rPr lang="en-US" sz="2400" dirty="0"/>
              <a:t>	</a:t>
            </a:r>
            <a:r>
              <a:rPr lang="en-US" sz="2400" dirty="0" err="1"/>
              <a:t>plotOutput</a:t>
            </a:r>
            <a:r>
              <a:rPr lang="en-US" sz="2400" dirty="0"/>
              <a:t>(</a:t>
            </a:r>
          </a:p>
          <a:p>
            <a:pPr marL="0" indent="0" defTabSz="457200">
              <a:lnSpc>
                <a:spcPct val="100000"/>
              </a:lnSpc>
              <a:spcBef>
                <a:spcPts val="0"/>
              </a:spcBef>
              <a:buFont typeface="Arial" panose="020B0604020202020204" pitchFamily="34" charset="0"/>
              <a:buNone/>
            </a:pPr>
            <a:r>
              <a:rPr lang="en-US" sz="2400" dirty="0"/>
              <a:t>		</a:t>
            </a:r>
            <a:r>
              <a:rPr lang="en-US" sz="2400" b="1" dirty="0" err="1"/>
              <a:t>outputID</a:t>
            </a:r>
            <a:r>
              <a:rPr lang="en-US" sz="2400" dirty="0"/>
              <a:t>=“hist01”</a:t>
            </a:r>
          </a:p>
          <a:p>
            <a:pPr marL="0" indent="0" defTabSz="457200">
              <a:lnSpc>
                <a:spcPct val="100000"/>
              </a:lnSpc>
              <a:spcBef>
                <a:spcPts val="0"/>
              </a:spcBef>
              <a:buFont typeface="Arial" panose="020B0604020202020204" pitchFamily="34" charset="0"/>
              <a:buNone/>
            </a:pPr>
            <a:r>
              <a:rPr lang="en-US" sz="2400" dirty="0"/>
              <a:t>	)</a:t>
            </a:r>
          </a:p>
          <a:p>
            <a:pPr marL="0" indent="0">
              <a:lnSpc>
                <a:spcPct val="100000"/>
              </a:lnSpc>
              <a:spcBef>
                <a:spcPts val="0"/>
              </a:spcBef>
              <a:buFont typeface="Arial" panose="020B0604020202020204" pitchFamily="34" charset="0"/>
              <a:buNone/>
            </a:pPr>
            <a:r>
              <a:rPr lang="en-US" sz="2400" dirty="0"/>
              <a:t>),</a:t>
            </a:r>
          </a:p>
        </p:txBody>
      </p:sp>
      <p:sp>
        <p:nvSpPr>
          <p:cNvPr id="9" name="Arrow: Up 8"/>
          <p:cNvSpPr/>
          <p:nvPr/>
        </p:nvSpPr>
        <p:spPr>
          <a:xfrm rot="13956584">
            <a:off x="5349241" y="2773679"/>
            <a:ext cx="548640" cy="18592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54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326380" y="990600"/>
            <a:ext cx="6774180" cy="5654039"/>
          </a:xfrm>
          <a:solidFill>
            <a:srgbClr val="FAFBD1"/>
          </a:solidFill>
        </p:spPr>
        <p:txBody>
          <a:bodyPr>
            <a:noAutofit/>
          </a:bodyPr>
          <a:lstStyle/>
          <a:p>
            <a:pPr marL="0" indent="0" defTabSz="457200">
              <a:lnSpc>
                <a:spcPct val="100000"/>
              </a:lnSpc>
              <a:spcBef>
                <a:spcPts val="0"/>
              </a:spcBef>
              <a:buNone/>
            </a:pPr>
            <a:r>
              <a:rPr lang="en-US" sz="2400" b="1" dirty="0"/>
              <a:t>output$hist01 &lt;- </a:t>
            </a:r>
          </a:p>
          <a:p>
            <a:pPr marL="0" indent="0" defTabSz="457200">
              <a:lnSpc>
                <a:spcPct val="100000"/>
              </a:lnSpc>
              <a:spcBef>
                <a:spcPts val="0"/>
              </a:spcBef>
              <a:buNone/>
            </a:pPr>
            <a:r>
              <a:rPr lang="en-US" sz="2400" b="1" dirty="0" err="1"/>
              <a:t>renderPlot</a:t>
            </a:r>
            <a:r>
              <a:rPr lang="en-US" sz="2400" b="1" dirty="0"/>
              <a:t>({</a:t>
            </a:r>
          </a:p>
          <a:p>
            <a:pPr marL="0" indent="0" defTabSz="457200">
              <a:lnSpc>
                <a:spcPct val="100000"/>
              </a:lnSpc>
              <a:spcBef>
                <a:spcPts val="0"/>
              </a:spcBef>
              <a:buNone/>
            </a:pPr>
            <a:r>
              <a:rPr lang="en-US" sz="2400" dirty="0"/>
              <a:t>	</a:t>
            </a:r>
            <a:r>
              <a:rPr lang="en-US" sz="2400" dirty="0" err="1"/>
              <a:t>qSub</a:t>
            </a:r>
            <a:r>
              <a:rPr lang="en-US" sz="2400" dirty="0"/>
              <a:t> &lt;- </a:t>
            </a:r>
            <a:r>
              <a:rPr lang="en-US" sz="2400" dirty="0" err="1"/>
              <a:t>qDat</a:t>
            </a:r>
            <a:r>
              <a:rPr lang="en-US" sz="2400" dirty="0"/>
              <a:t>[</a:t>
            </a:r>
            <a:r>
              <a:rPr lang="en-US" sz="2400" dirty="0" err="1"/>
              <a:t>qDat$mag</a:t>
            </a:r>
            <a:r>
              <a:rPr lang="en-US" sz="2400" dirty="0"/>
              <a:t>&gt;=</a:t>
            </a:r>
            <a:r>
              <a:rPr lang="en-US" sz="2400" b="1" dirty="0"/>
              <a:t>input$sld01_Mag[1]</a:t>
            </a:r>
            <a:r>
              <a:rPr lang="en-US" sz="2400" dirty="0"/>
              <a:t> &amp;</a:t>
            </a:r>
          </a:p>
          <a:p>
            <a:pPr marL="0" indent="0" defTabSz="457200">
              <a:lnSpc>
                <a:spcPct val="100000"/>
              </a:lnSpc>
              <a:spcBef>
                <a:spcPts val="0"/>
              </a:spcBef>
              <a:buNone/>
            </a:pPr>
            <a:r>
              <a:rPr lang="en-US" sz="2400" dirty="0"/>
              <a:t>			</a:t>
            </a:r>
            <a:r>
              <a:rPr lang="en-US" sz="2400" dirty="0" err="1"/>
              <a:t>qDat$mag</a:t>
            </a:r>
            <a:r>
              <a:rPr lang="en-US" sz="2400" dirty="0"/>
              <a:t>&lt;=</a:t>
            </a:r>
            <a:r>
              <a:rPr lang="en-US" sz="2400" b="1" dirty="0"/>
              <a:t>input$sld01_Mag[2]</a:t>
            </a:r>
            <a:r>
              <a:rPr lang="en-US" sz="2400" dirty="0"/>
              <a:t>,]</a:t>
            </a:r>
          </a:p>
          <a:p>
            <a:pPr marL="0" indent="0" defTabSz="457200">
              <a:lnSpc>
                <a:spcPct val="100000"/>
              </a:lnSpc>
              <a:spcBef>
                <a:spcPts val="0"/>
              </a:spcBef>
              <a:buNone/>
            </a:pPr>
            <a:r>
              <a:rPr lang="en-US" sz="2400" dirty="0"/>
              <a:t>	</a:t>
            </a:r>
            <a:r>
              <a:rPr lang="en-US" sz="2400" dirty="0" err="1"/>
              <a:t>ggplot</a:t>
            </a:r>
            <a:r>
              <a:rPr lang="en-US" sz="2400" dirty="0"/>
              <a:t>(data=</a:t>
            </a:r>
            <a:r>
              <a:rPr lang="en-US" sz="2400" dirty="0" err="1"/>
              <a:t>qSub</a:t>
            </a:r>
            <a:r>
              <a:rPr lang="en-US" sz="2400" dirty="0"/>
              <a:t>, </a:t>
            </a:r>
            <a:r>
              <a:rPr lang="en-US" sz="2400" dirty="0" err="1"/>
              <a:t>aes</a:t>
            </a:r>
            <a:r>
              <a:rPr lang="en-US" sz="2400" dirty="0"/>
              <a:t>(x=mag))+</a:t>
            </a:r>
          </a:p>
          <a:p>
            <a:pPr marL="0" indent="0" defTabSz="457200">
              <a:lnSpc>
                <a:spcPct val="100000"/>
              </a:lnSpc>
              <a:spcBef>
                <a:spcPts val="0"/>
              </a:spcBef>
              <a:buNone/>
            </a:pPr>
            <a:r>
              <a:rPr lang="en-US" sz="2400" dirty="0"/>
              <a:t>		</a:t>
            </a:r>
            <a:r>
              <a:rPr lang="en-US" sz="2400" dirty="0" err="1"/>
              <a:t>geom_histogram</a:t>
            </a:r>
            <a:r>
              <a:rPr lang="en-US" sz="2400" dirty="0"/>
              <a:t>()+</a:t>
            </a:r>
          </a:p>
          <a:p>
            <a:pPr marL="0" indent="0" defTabSz="457200">
              <a:lnSpc>
                <a:spcPct val="100000"/>
              </a:lnSpc>
              <a:spcBef>
                <a:spcPts val="0"/>
              </a:spcBef>
              <a:buNone/>
            </a:pPr>
            <a:r>
              <a:rPr lang="en-US" sz="2400" dirty="0"/>
              <a:t>		</a:t>
            </a:r>
            <a:r>
              <a:rPr lang="en-US" sz="2400" dirty="0" err="1"/>
              <a:t>xlab</a:t>
            </a:r>
            <a:r>
              <a:rPr lang="en-US" sz="2400" dirty="0"/>
              <a:t>(“Number of Reporting Stations")+ </a:t>
            </a:r>
          </a:p>
          <a:p>
            <a:pPr marL="0" indent="0" defTabSz="457200">
              <a:lnSpc>
                <a:spcPct val="100000"/>
              </a:lnSpc>
              <a:spcBef>
                <a:spcPts val="0"/>
              </a:spcBef>
              <a:buNone/>
            </a:pPr>
            <a:r>
              <a:rPr lang="en-US" sz="2400" dirty="0"/>
              <a:t>		</a:t>
            </a:r>
            <a:r>
              <a:rPr lang="en-US" sz="2400" dirty="0" err="1"/>
              <a:t>xlim</a:t>
            </a:r>
            <a:r>
              <a:rPr lang="en-US" sz="2400" dirty="0"/>
              <a:t>(min(</a:t>
            </a:r>
            <a:r>
              <a:rPr lang="en-US" sz="2400" dirty="0" err="1"/>
              <a:t>qDat$stations</a:t>
            </a:r>
            <a:r>
              <a:rPr lang="en-US" sz="2400" dirty="0"/>
              <a:t>), </a:t>
            </a:r>
          </a:p>
          <a:p>
            <a:pPr marL="0" indent="0" defTabSz="457200">
              <a:lnSpc>
                <a:spcPct val="100000"/>
              </a:lnSpc>
              <a:spcBef>
                <a:spcPts val="0"/>
              </a:spcBef>
              <a:buNone/>
            </a:pPr>
            <a:r>
              <a:rPr lang="en-US" sz="2400" dirty="0"/>
              <a:t>			max(</a:t>
            </a:r>
            <a:r>
              <a:rPr lang="en-US" sz="2400" dirty="0" err="1"/>
              <a:t>qDat$stations</a:t>
            </a:r>
            <a:r>
              <a:rPr lang="en-US" sz="2400" dirty="0"/>
              <a:t>))+</a:t>
            </a:r>
          </a:p>
          <a:p>
            <a:pPr marL="0" indent="0" defTabSz="457200">
              <a:lnSpc>
                <a:spcPct val="100000"/>
              </a:lnSpc>
              <a:spcBef>
                <a:spcPts val="0"/>
              </a:spcBef>
              <a:buNone/>
            </a:pPr>
            <a:r>
              <a:rPr lang="en-US" sz="2400" dirty="0"/>
              <a:t>		</a:t>
            </a:r>
            <a:r>
              <a:rPr lang="en-US" sz="2400" dirty="0" err="1"/>
              <a:t>ylab</a:t>
            </a:r>
            <a:r>
              <a:rPr lang="en-US" sz="2400" dirty="0"/>
              <a:t>(“Count")+</a:t>
            </a:r>
          </a:p>
          <a:p>
            <a:pPr marL="0" indent="0" defTabSz="457200">
              <a:lnSpc>
                <a:spcPct val="100000"/>
              </a:lnSpc>
              <a:spcBef>
                <a:spcPts val="0"/>
              </a:spcBef>
              <a:buNone/>
            </a:pPr>
            <a:r>
              <a:rPr lang="en-US" sz="2400" dirty="0"/>
              <a:t>		</a:t>
            </a:r>
            <a:r>
              <a:rPr lang="en-US" sz="2400" dirty="0" err="1"/>
              <a:t>ggtitle</a:t>
            </a:r>
            <a:r>
              <a:rPr lang="en-US" sz="2400" dirty="0"/>
              <a:t>("Earthquakes near Fiji")</a:t>
            </a:r>
          </a:p>
          <a:p>
            <a:pPr marL="0" indent="0" defTabSz="457200">
              <a:lnSpc>
                <a:spcPct val="100000"/>
              </a:lnSpc>
              <a:spcBef>
                <a:spcPts val="0"/>
              </a:spcBef>
              <a:buNone/>
            </a:pPr>
            <a:r>
              <a:rPr lang="en-US" sz="2400" b="1" dirty="0"/>
              <a:t>  })</a:t>
            </a:r>
          </a:p>
        </p:txBody>
      </p:sp>
      <p:sp>
        <p:nvSpPr>
          <p:cNvPr id="6" name="Content Placeholder 5"/>
          <p:cNvSpPr>
            <a:spLocks noGrp="1"/>
          </p:cNvSpPr>
          <p:nvPr>
            <p:ph sz="quarter" idx="4"/>
          </p:nvPr>
        </p:nvSpPr>
        <p:spPr>
          <a:xfrm>
            <a:off x="137160" y="990601"/>
            <a:ext cx="5006340" cy="5654038"/>
          </a:xfrm>
          <a:solidFill>
            <a:schemeClr val="accent3">
              <a:lumMod val="20000"/>
              <a:lumOff val="80000"/>
            </a:schemeClr>
          </a:solidFill>
        </p:spPr>
        <p:txBody>
          <a:bodyPr>
            <a:normAutofit/>
          </a:bodyPr>
          <a:lstStyle/>
          <a:p>
            <a:pPr marL="0" indent="0">
              <a:buNone/>
            </a:pPr>
            <a:r>
              <a:rPr lang="en-US" sz="2400" b="1" dirty="0"/>
              <a:t>server &lt;- </a:t>
            </a:r>
            <a:r>
              <a:rPr lang="en-US" sz="2400" b="1" dirty="0" err="1"/>
              <a:t>shinyServer</a:t>
            </a:r>
            <a:r>
              <a:rPr lang="en-US" sz="2400" b="1" dirty="0"/>
              <a:t>(function(input, 	output) {</a:t>
            </a:r>
          </a:p>
          <a:p>
            <a:pPr marL="0" indent="0" defTabSz="231775">
              <a:buNone/>
            </a:pPr>
            <a:r>
              <a:rPr lang="en-US" sz="2400" i="1" dirty="0"/>
              <a:t>	</a:t>
            </a:r>
            <a:r>
              <a:rPr lang="en-US" sz="2400" i="1" dirty="0">
                <a:highlight>
                  <a:srgbClr val="FFFF00"/>
                </a:highlight>
              </a:rPr>
              <a:t># Code to create and render the plot</a:t>
            </a:r>
          </a:p>
          <a:p>
            <a:pPr marL="0" indent="0">
              <a:buNone/>
            </a:pPr>
            <a:r>
              <a:rPr lang="en-US" sz="2400" b="1" dirty="0"/>
              <a:t>})</a:t>
            </a:r>
          </a:p>
          <a:p>
            <a:pPr marL="0" indent="0">
              <a:buNone/>
            </a:pPr>
            <a:endParaRPr lang="en-US" sz="2400" b="1" dirty="0"/>
          </a:p>
          <a:p>
            <a:pPr marL="0" indent="0">
              <a:buNone/>
            </a:pPr>
            <a:r>
              <a:rPr lang="en-US" sz="2400" dirty="0" err="1"/>
              <a:t>shinyApp</a:t>
            </a:r>
            <a:r>
              <a:rPr lang="en-US" sz="2400" dirty="0"/>
              <a:t>(</a:t>
            </a:r>
            <a:r>
              <a:rPr lang="en-US" sz="2400" dirty="0" err="1"/>
              <a:t>ui</a:t>
            </a:r>
            <a:r>
              <a:rPr lang="en-US" sz="2400" dirty="0"/>
              <a:t> = </a:t>
            </a:r>
            <a:r>
              <a:rPr lang="en-US" sz="2400" dirty="0" err="1"/>
              <a:t>ui</a:t>
            </a:r>
            <a:r>
              <a:rPr lang="en-US" sz="2400" dirty="0"/>
              <a:t>, server = server)</a:t>
            </a:r>
          </a:p>
          <a:p>
            <a:pPr marL="0" indent="0">
              <a:buNone/>
            </a:pPr>
            <a:endParaRPr lang="en-US" sz="2400" b="1" dirty="0"/>
          </a:p>
          <a:p>
            <a:pPr marL="0" indent="0">
              <a:buNone/>
            </a:pPr>
            <a:endParaRPr lang="en-US" sz="2400" dirty="0"/>
          </a:p>
        </p:txBody>
      </p:sp>
      <p:sp>
        <p:nvSpPr>
          <p:cNvPr id="8" name="TextBox 7"/>
          <p:cNvSpPr txBox="1"/>
          <p:nvPr/>
        </p:nvSpPr>
        <p:spPr>
          <a:xfrm>
            <a:off x="4389286" y="205740"/>
            <a:ext cx="2861745" cy="584775"/>
          </a:xfrm>
          <a:prstGeom prst="rect">
            <a:avLst/>
          </a:prstGeom>
          <a:noFill/>
        </p:spPr>
        <p:txBody>
          <a:bodyPr wrap="none" rtlCol="0">
            <a:spAutoFit/>
          </a:bodyPr>
          <a:lstStyle/>
          <a:p>
            <a:r>
              <a:rPr lang="en-US" sz="3200" b="1" dirty="0">
                <a:solidFill>
                  <a:srgbClr val="C00000"/>
                </a:solidFill>
              </a:rPr>
              <a:t>server Contents</a:t>
            </a:r>
          </a:p>
        </p:txBody>
      </p:sp>
      <p:sp>
        <p:nvSpPr>
          <p:cNvPr id="5" name="Arrow: Up 4"/>
          <p:cNvSpPr/>
          <p:nvPr/>
        </p:nvSpPr>
        <p:spPr>
          <a:xfrm rot="18513128">
            <a:off x="4495801" y="2094073"/>
            <a:ext cx="548640" cy="18592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698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More </a:t>
            </a:r>
            <a:r>
              <a:rPr lang="en-US" b="1" dirty="0" err="1">
                <a:solidFill>
                  <a:srgbClr val="C00000"/>
                </a:solidFill>
              </a:rPr>
              <a:t>ui</a:t>
            </a:r>
            <a:r>
              <a:rPr lang="en-US" b="1" dirty="0">
                <a:solidFill>
                  <a:srgbClr val="C00000"/>
                </a:solidFill>
              </a:rPr>
              <a:t> Text Entry Code</a:t>
            </a:r>
          </a:p>
        </p:txBody>
      </p:sp>
      <p:sp>
        <p:nvSpPr>
          <p:cNvPr id="6" name="Content Placeholder 5"/>
          <p:cNvSpPr>
            <a:spLocks noGrp="1"/>
          </p:cNvSpPr>
          <p:nvPr>
            <p:ph sz="half" idx="1"/>
          </p:nvPr>
        </p:nvSpPr>
        <p:spPr/>
        <p:txBody>
          <a:bodyPr>
            <a:normAutofit/>
          </a:bodyPr>
          <a:lstStyle/>
          <a:p>
            <a:r>
              <a:rPr lang="en-US" sz="2400" dirty="0"/>
              <a:t>Can be placed anywhere within the document</a:t>
            </a:r>
          </a:p>
          <a:p>
            <a:r>
              <a:rPr lang="en-US" sz="2400" dirty="0"/>
              <a:t>Functions indicate kind of text</a:t>
            </a:r>
          </a:p>
          <a:p>
            <a:pPr lvl="1"/>
            <a:r>
              <a:rPr lang="en-US" dirty="0">
                <a:solidFill>
                  <a:schemeClr val="accent2">
                    <a:lumMod val="50000"/>
                  </a:schemeClr>
                </a:solidFill>
              </a:rPr>
              <a:t>h1(“biggest header”)</a:t>
            </a:r>
          </a:p>
          <a:p>
            <a:pPr lvl="1"/>
            <a:r>
              <a:rPr lang="en-US" dirty="0">
                <a:solidFill>
                  <a:schemeClr val="accent2">
                    <a:lumMod val="50000"/>
                  </a:schemeClr>
                </a:solidFill>
              </a:rPr>
              <a:t>h2(“2nd biggest header”)</a:t>
            </a:r>
          </a:p>
          <a:p>
            <a:pPr lvl="1"/>
            <a:r>
              <a:rPr lang="en-US" dirty="0">
                <a:solidFill>
                  <a:schemeClr val="accent2">
                    <a:lumMod val="50000"/>
                  </a:schemeClr>
                </a:solidFill>
              </a:rPr>
              <a:t>text(“plain text”)</a:t>
            </a:r>
          </a:p>
          <a:p>
            <a:pPr lvl="1"/>
            <a:r>
              <a:rPr lang="en-US" dirty="0" err="1">
                <a:solidFill>
                  <a:schemeClr val="accent2">
                    <a:lumMod val="50000"/>
                  </a:schemeClr>
                </a:solidFill>
              </a:rPr>
              <a:t>helpText</a:t>
            </a:r>
            <a:r>
              <a:rPr lang="en-US" dirty="0">
                <a:solidFill>
                  <a:schemeClr val="accent2">
                    <a:lumMod val="50000"/>
                  </a:schemeClr>
                </a:solidFill>
              </a:rPr>
              <a:t>(“smallish grey text”)</a:t>
            </a:r>
          </a:p>
          <a:p>
            <a:pPr lvl="1"/>
            <a:r>
              <a:rPr lang="en-US" dirty="0">
                <a:solidFill>
                  <a:schemeClr val="accent2">
                    <a:lumMod val="50000"/>
                  </a:schemeClr>
                </a:solidFill>
              </a:rPr>
              <a:t>p(strong(“bold text”)</a:t>
            </a:r>
          </a:p>
          <a:p>
            <a:pPr lvl="1"/>
            <a:r>
              <a:rPr lang="en-US" dirty="0">
                <a:solidFill>
                  <a:schemeClr val="accent2">
                    <a:lumMod val="50000"/>
                  </a:schemeClr>
                </a:solidFill>
              </a:rPr>
              <a:t>p(</a:t>
            </a:r>
            <a:r>
              <a:rPr lang="en-US" dirty="0" err="1">
                <a:solidFill>
                  <a:schemeClr val="accent2">
                    <a:lumMod val="50000"/>
                  </a:schemeClr>
                </a:solidFill>
              </a:rPr>
              <a:t>em</a:t>
            </a:r>
            <a:r>
              <a:rPr lang="en-US" dirty="0">
                <a:solidFill>
                  <a:schemeClr val="accent2">
                    <a:lumMod val="50000"/>
                  </a:schemeClr>
                </a:solidFill>
              </a:rPr>
              <a:t>(“italics text”)</a:t>
            </a:r>
          </a:p>
          <a:p>
            <a:pPr lvl="1"/>
            <a:r>
              <a:rPr lang="en-US" dirty="0" err="1">
                <a:solidFill>
                  <a:schemeClr val="accent2">
                    <a:lumMod val="50000"/>
                  </a:schemeClr>
                </a:solidFill>
              </a:rPr>
              <a:t>hr</a:t>
            </a:r>
            <a:r>
              <a:rPr lang="en-US" dirty="0">
                <a:solidFill>
                  <a:schemeClr val="accent2">
                    <a:lumMod val="50000"/>
                  </a:schemeClr>
                </a:solidFill>
              </a:rPr>
              <a:t>(), </a:t>
            </a:r>
            <a:r>
              <a:rPr lang="en-US" dirty="0" err="1">
                <a:solidFill>
                  <a:schemeClr val="accent2">
                    <a:lumMod val="50000"/>
                  </a:schemeClr>
                </a:solidFill>
              </a:rPr>
              <a:t>br</a:t>
            </a:r>
            <a:r>
              <a:rPr lang="en-US" dirty="0">
                <a:solidFill>
                  <a:schemeClr val="accent2">
                    <a:lumMod val="50000"/>
                  </a:schemeClr>
                </a:solidFill>
              </a:rPr>
              <a:t>()</a:t>
            </a:r>
          </a:p>
          <a:p>
            <a:endParaRPr lang="en-US" sz="2400" dirty="0"/>
          </a:p>
          <a:p>
            <a:endParaRPr lang="en-US" sz="2400" dirty="0"/>
          </a:p>
        </p:txBody>
      </p:sp>
      <p:sp>
        <p:nvSpPr>
          <p:cNvPr id="5" name="Text Placeholder 4"/>
          <p:cNvSpPr>
            <a:spLocks noGrp="1"/>
          </p:cNvSpPr>
          <p:nvPr>
            <p:ph sz="half" idx="2"/>
          </p:nvPr>
        </p:nvSpPr>
        <p:spPr>
          <a:noFill/>
        </p:spPr>
        <p:txBody>
          <a:bodyPr>
            <a:normAutofit/>
          </a:bodyPr>
          <a:lstStyle/>
          <a:p>
            <a:r>
              <a:rPr lang="en-US" sz="2400" dirty="0"/>
              <a:t>Include static html tags with </a:t>
            </a:r>
            <a:r>
              <a:rPr lang="en-US" sz="2400" b="1" dirty="0"/>
              <a:t>tags$ </a:t>
            </a:r>
            <a:r>
              <a:rPr lang="en-US" sz="2400" dirty="0"/>
              <a:t>notation</a:t>
            </a:r>
          </a:p>
          <a:p>
            <a:pPr lvl="1"/>
            <a:r>
              <a:rPr lang="en-US" dirty="0" err="1">
                <a:solidFill>
                  <a:schemeClr val="accent2">
                    <a:lumMod val="50000"/>
                  </a:schemeClr>
                </a:solidFill>
              </a:rPr>
              <a:t>tags$ul</a:t>
            </a:r>
            <a:r>
              <a:rPr lang="en-US" dirty="0">
                <a:solidFill>
                  <a:schemeClr val="accent2">
                    <a:lumMod val="50000"/>
                  </a:schemeClr>
                </a:solidFill>
              </a:rPr>
              <a:t>(“unordered list item”)</a:t>
            </a:r>
          </a:p>
          <a:p>
            <a:r>
              <a:rPr lang="en-US" sz="2400" dirty="0"/>
              <a:t>Include linked text with:</a:t>
            </a:r>
          </a:p>
          <a:p>
            <a:pPr lvl="1"/>
            <a:r>
              <a:rPr lang="en-US" dirty="0">
                <a:solidFill>
                  <a:schemeClr val="accent2">
                    <a:lumMod val="50000"/>
                  </a:schemeClr>
                </a:solidFill>
              </a:rPr>
              <a:t>a(</a:t>
            </a:r>
            <a:r>
              <a:rPr lang="en-US" dirty="0" err="1">
                <a:solidFill>
                  <a:schemeClr val="accent2">
                    <a:lumMod val="50000"/>
                  </a:schemeClr>
                </a:solidFill>
              </a:rPr>
              <a:t>href</a:t>
            </a:r>
            <a:r>
              <a:rPr lang="en-US" dirty="0">
                <a:solidFill>
                  <a:schemeClr val="accent2">
                    <a:lumMod val="50000"/>
                  </a:schemeClr>
                </a:solidFill>
              </a:rPr>
              <a:t>=“linked text”, “link”)</a:t>
            </a:r>
          </a:p>
        </p:txBody>
      </p:sp>
    </p:spTree>
    <p:extLst>
      <p:ext uri="{BB962C8B-B14F-4D97-AF65-F5344CB8AC3E}">
        <p14:creationId xmlns:p14="http://schemas.microsoft.com/office/powerpoint/2010/main" val="11843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Instruction Method</a:t>
            </a:r>
          </a:p>
        </p:txBody>
      </p:sp>
      <p:sp>
        <p:nvSpPr>
          <p:cNvPr id="3" name="Content Placeholder 2"/>
          <p:cNvSpPr>
            <a:spLocks noGrp="1"/>
          </p:cNvSpPr>
          <p:nvPr>
            <p:ph idx="1"/>
          </p:nvPr>
        </p:nvSpPr>
        <p:spPr/>
        <p:txBody>
          <a:bodyPr/>
          <a:lstStyle/>
          <a:p>
            <a:r>
              <a:rPr lang="en-US" dirty="0"/>
              <a:t>R, R Studio, and packages </a:t>
            </a:r>
            <a:r>
              <a:rPr lang="en-US" b="1" dirty="0"/>
              <a:t>ggplot2, shiny, </a:t>
            </a:r>
            <a:r>
              <a:rPr lang="en-US" b="1" dirty="0" err="1"/>
              <a:t>plotly</a:t>
            </a:r>
            <a:r>
              <a:rPr lang="en-US" b="1" dirty="0"/>
              <a:t>, leaflet, </a:t>
            </a:r>
            <a:r>
              <a:rPr lang="en-US" dirty="0"/>
              <a:t>and</a:t>
            </a:r>
            <a:r>
              <a:rPr lang="en-US" b="1" dirty="0"/>
              <a:t> DT</a:t>
            </a:r>
          </a:p>
          <a:p>
            <a:r>
              <a:rPr lang="en-US" dirty="0"/>
              <a:t>use built-in data to demo widgets alone and embedded in Shiny</a:t>
            </a:r>
          </a:p>
          <a:p>
            <a:r>
              <a:rPr lang="en-US" dirty="0"/>
              <a:t>we will build code as we go – starting simple and then adding some options to give a flavor of the code</a:t>
            </a:r>
          </a:p>
          <a:p>
            <a:r>
              <a:rPr lang="en-US" dirty="0"/>
              <a:t>workshop materials will be available online at </a:t>
            </a:r>
            <a:r>
              <a:rPr lang="en-US" dirty="0" err="1"/>
              <a:t>github</a:t>
            </a:r>
            <a:r>
              <a:rPr lang="en-US" dirty="0"/>
              <a:t> soon</a:t>
            </a:r>
          </a:p>
          <a:p>
            <a:endParaRPr lang="en-US" dirty="0"/>
          </a:p>
        </p:txBody>
      </p:sp>
    </p:spTree>
    <p:extLst>
      <p:ext uri="{BB962C8B-B14F-4D97-AF65-F5344CB8AC3E}">
        <p14:creationId xmlns:p14="http://schemas.microsoft.com/office/powerpoint/2010/main" val="187333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solidFill>
                  <a:srgbClr val="C00000"/>
                </a:solidFill>
              </a:rPr>
              <a:t>Other </a:t>
            </a:r>
            <a:r>
              <a:rPr lang="en-US" b="1" dirty="0" err="1">
                <a:solidFill>
                  <a:srgbClr val="C00000"/>
                </a:solidFill>
              </a:rPr>
              <a:t>ui</a:t>
            </a:r>
            <a:r>
              <a:rPr lang="en-US" b="1" dirty="0">
                <a:solidFill>
                  <a:srgbClr val="C00000"/>
                </a:solidFill>
              </a:rPr>
              <a:t> User Input Types</a:t>
            </a:r>
          </a:p>
        </p:txBody>
      </p:sp>
      <p:sp>
        <p:nvSpPr>
          <p:cNvPr id="4" name="Content Placeholder 3"/>
          <p:cNvSpPr>
            <a:spLocks noGrp="1"/>
          </p:cNvSpPr>
          <p:nvPr>
            <p:ph sz="half" idx="1"/>
          </p:nvPr>
        </p:nvSpPr>
        <p:spPr>
          <a:xfrm>
            <a:off x="6591300" y="1772285"/>
            <a:ext cx="5181600" cy="4351338"/>
          </a:xfrm>
          <a:solidFill>
            <a:schemeClr val="accent6">
              <a:lumMod val="20000"/>
              <a:lumOff val="80000"/>
            </a:schemeClr>
          </a:solidFill>
        </p:spPr>
        <p:txBody>
          <a:bodyPr>
            <a:noAutofit/>
          </a:bodyPr>
          <a:lstStyle/>
          <a:p>
            <a:pPr marL="0" indent="0">
              <a:buNone/>
            </a:pPr>
            <a:r>
              <a:rPr lang="en-US" sz="2000" b="1" dirty="0"/>
              <a:t>…</a:t>
            </a:r>
          </a:p>
          <a:p>
            <a:pPr marL="0" indent="0">
              <a:buNone/>
            </a:pPr>
            <a:r>
              <a:rPr lang="en-US" sz="2000" b="1" dirty="0" err="1"/>
              <a:t>sidebarPanel</a:t>
            </a:r>
            <a:r>
              <a:rPr lang="en-US" sz="2000" b="1" dirty="0"/>
              <a:t>(</a:t>
            </a:r>
          </a:p>
          <a:p>
            <a:pPr marL="0" indent="0" defTabSz="231775">
              <a:buNone/>
            </a:pPr>
            <a:r>
              <a:rPr lang="en-US" sz="2000" dirty="0"/>
              <a:t>	</a:t>
            </a:r>
            <a:r>
              <a:rPr lang="en-US" sz="2000" b="1" dirty="0"/>
              <a:t>h2</a:t>
            </a:r>
            <a:r>
              <a:rPr lang="en-US" sz="2000" dirty="0"/>
              <a:t>(“Population Census”),</a:t>
            </a:r>
            <a:endParaRPr lang="en-US" sz="2000" i="1" dirty="0"/>
          </a:p>
          <a:p>
            <a:pPr marL="0" indent="0" defTabSz="231775">
              <a:buNone/>
            </a:pPr>
            <a:r>
              <a:rPr lang="en-US" sz="2000" b="1" dirty="0"/>
              <a:t>	selectInput</a:t>
            </a:r>
            <a:r>
              <a:rPr lang="en-US" sz="2000" dirty="0"/>
              <a:t>("select1.Gender", </a:t>
            </a:r>
          </a:p>
          <a:p>
            <a:pPr marL="0" indent="0" defTabSz="231775">
              <a:spcBef>
                <a:spcPts val="0"/>
              </a:spcBef>
              <a:buNone/>
            </a:pPr>
            <a:r>
              <a:rPr lang="en-US" sz="2000" b="1" dirty="0"/>
              <a:t>		label = </a:t>
            </a:r>
            <a:r>
              <a:rPr lang="en-US" sz="2000" dirty="0"/>
              <a:t>h3(“View population data for:"), </a:t>
            </a:r>
          </a:p>
          <a:p>
            <a:pPr marL="0" indent="0" defTabSz="231775">
              <a:spcBef>
                <a:spcPts val="0"/>
              </a:spcBef>
              <a:buNone/>
            </a:pPr>
            <a:r>
              <a:rPr lang="en-US" sz="2000" b="1" dirty="0"/>
              <a:t>		choices = </a:t>
            </a:r>
            <a:r>
              <a:rPr lang="en-US" sz="2000" dirty="0"/>
              <a:t>list(“Total Population" = “Total”, </a:t>
            </a:r>
          </a:p>
          <a:p>
            <a:pPr marL="0" indent="0" defTabSz="231775">
              <a:spcBef>
                <a:spcPts val="0"/>
              </a:spcBef>
              <a:buNone/>
            </a:pPr>
            <a:r>
              <a:rPr lang="en-US" sz="2000" dirty="0"/>
              <a:t>								“Females Only" = “Female”, </a:t>
            </a:r>
          </a:p>
          <a:p>
            <a:pPr marL="0" indent="0" defTabSz="231775">
              <a:spcBef>
                <a:spcPts val="0"/>
              </a:spcBef>
              <a:buNone/>
            </a:pPr>
            <a:r>
              <a:rPr lang="en-US" sz="2000" dirty="0"/>
              <a:t>								“Males Only" = “Male”), </a:t>
            </a:r>
          </a:p>
          <a:p>
            <a:pPr marL="0" indent="0" defTabSz="231775">
              <a:spcBef>
                <a:spcPts val="0"/>
              </a:spcBef>
              <a:buNone/>
            </a:pPr>
            <a:r>
              <a:rPr lang="en-US" sz="2000" b="1" dirty="0"/>
              <a:t>		selected</a:t>
            </a:r>
            <a:r>
              <a:rPr lang="en-US" sz="2000" dirty="0"/>
              <a:t> = “Total”</a:t>
            </a:r>
          </a:p>
          <a:p>
            <a:pPr marL="0" indent="0" defTabSz="231775">
              <a:spcBef>
                <a:spcPts val="0"/>
              </a:spcBef>
              <a:buNone/>
            </a:pPr>
            <a:r>
              <a:rPr lang="en-US" sz="2000" b="1" dirty="0"/>
              <a:t>)</a:t>
            </a:r>
          </a:p>
          <a:p>
            <a:pPr marL="0" indent="0" defTabSz="231775">
              <a:spcBef>
                <a:spcPts val="0"/>
              </a:spcBef>
              <a:buNone/>
            </a:pPr>
            <a:endParaRPr lang="en-US" sz="2000" b="1" dirty="0"/>
          </a:p>
          <a:p>
            <a:pPr marL="0" indent="0" defTabSz="231775">
              <a:spcBef>
                <a:spcPts val="0"/>
              </a:spcBef>
              <a:buNone/>
            </a:pPr>
            <a:endParaRPr lang="en-US" sz="2000" dirty="0"/>
          </a:p>
        </p:txBody>
      </p:sp>
      <p:sp>
        <p:nvSpPr>
          <p:cNvPr id="6" name="Content Placeholder 5"/>
          <p:cNvSpPr>
            <a:spLocks noGrp="1"/>
          </p:cNvSpPr>
          <p:nvPr>
            <p:ph sz="half" idx="2"/>
          </p:nvPr>
        </p:nvSpPr>
        <p:spPr>
          <a:xfrm>
            <a:off x="754380" y="1772285"/>
            <a:ext cx="5181600" cy="4351338"/>
          </a:xfrm>
        </p:spPr>
        <p:txBody>
          <a:bodyPr numCol="1">
            <a:normAutofit lnSpcReduction="10000"/>
          </a:bodyPr>
          <a:lstStyle/>
          <a:p>
            <a:r>
              <a:rPr lang="en-US" sz="2400" dirty="0"/>
              <a:t>Inputs are how the user interacts with the R script, such as:</a:t>
            </a:r>
          </a:p>
          <a:p>
            <a:pPr lvl="1"/>
            <a:r>
              <a:rPr lang="en-US" b="1" dirty="0" err="1"/>
              <a:t>fileInput</a:t>
            </a:r>
            <a:r>
              <a:rPr lang="en-US" b="1" dirty="0"/>
              <a:t>()</a:t>
            </a:r>
          </a:p>
          <a:p>
            <a:pPr lvl="1"/>
            <a:r>
              <a:rPr lang="en-US" b="1" dirty="0" err="1"/>
              <a:t>checkboxInput</a:t>
            </a:r>
            <a:r>
              <a:rPr lang="en-US" b="1" dirty="0"/>
              <a:t>()</a:t>
            </a:r>
          </a:p>
          <a:p>
            <a:pPr lvl="1"/>
            <a:r>
              <a:rPr lang="en-US" b="1" dirty="0" err="1"/>
              <a:t>dateInput</a:t>
            </a:r>
            <a:r>
              <a:rPr lang="en-US" b="1" dirty="0"/>
              <a:t>()</a:t>
            </a:r>
          </a:p>
          <a:p>
            <a:pPr lvl="1"/>
            <a:r>
              <a:rPr lang="en-US" b="1" dirty="0" err="1"/>
              <a:t>numericInput</a:t>
            </a:r>
            <a:r>
              <a:rPr lang="en-US" b="1" dirty="0"/>
              <a:t>()</a:t>
            </a:r>
          </a:p>
          <a:p>
            <a:pPr lvl="1"/>
            <a:r>
              <a:rPr lang="en-US" b="1" dirty="0"/>
              <a:t>selectInput()</a:t>
            </a:r>
          </a:p>
          <a:p>
            <a:pPr lvl="1"/>
            <a:r>
              <a:rPr lang="en-US" b="1" dirty="0" err="1"/>
              <a:t>sliderInput</a:t>
            </a:r>
            <a:r>
              <a:rPr lang="en-US" b="1" dirty="0"/>
              <a:t>()</a:t>
            </a:r>
          </a:p>
          <a:p>
            <a:pPr lvl="1"/>
            <a:r>
              <a:rPr lang="en-US" b="1" dirty="0" err="1"/>
              <a:t>textInput</a:t>
            </a:r>
            <a:r>
              <a:rPr lang="en-US" b="1" dirty="0"/>
              <a:t>()</a:t>
            </a:r>
          </a:p>
          <a:p>
            <a:pPr lvl="1"/>
            <a:r>
              <a:rPr lang="en-US" b="1" dirty="0" err="1"/>
              <a:t>radioButtons</a:t>
            </a:r>
            <a:r>
              <a:rPr lang="en-US" b="1" dirty="0"/>
              <a:t>()</a:t>
            </a:r>
          </a:p>
          <a:p>
            <a:pPr lvl="1"/>
            <a:r>
              <a:rPr lang="en-US" b="1" dirty="0" err="1"/>
              <a:t>submitButton</a:t>
            </a:r>
            <a:r>
              <a:rPr lang="en-US" b="1" dirty="0"/>
              <a:t>()</a:t>
            </a:r>
          </a:p>
          <a:p>
            <a:pPr lvl="1"/>
            <a:r>
              <a:rPr lang="en-US" b="1" dirty="0" err="1"/>
              <a:t>actionButton</a:t>
            </a:r>
            <a:r>
              <a:rPr lang="en-US" b="1" dirty="0"/>
              <a:t>()</a:t>
            </a:r>
          </a:p>
          <a:p>
            <a:endParaRPr lang="en-US" sz="2000" dirty="0"/>
          </a:p>
          <a:p>
            <a:endParaRPr lang="en-US" dirty="0"/>
          </a:p>
        </p:txBody>
      </p:sp>
    </p:spTree>
    <p:extLst>
      <p:ext uri="{BB962C8B-B14F-4D97-AF65-F5344CB8AC3E}">
        <p14:creationId xmlns:p14="http://schemas.microsoft.com/office/powerpoint/2010/main" val="2813982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Other </a:t>
            </a:r>
            <a:r>
              <a:rPr lang="en-US" b="1" dirty="0" err="1">
                <a:solidFill>
                  <a:srgbClr val="C00000"/>
                </a:solidFill>
              </a:rPr>
              <a:t>ui</a:t>
            </a:r>
            <a:r>
              <a:rPr lang="en-US" b="1" dirty="0">
                <a:solidFill>
                  <a:srgbClr val="C00000"/>
                </a:solidFill>
              </a:rPr>
              <a:t> Outputs &amp; Render functions</a:t>
            </a:r>
          </a:p>
        </p:txBody>
      </p:sp>
      <p:sp>
        <p:nvSpPr>
          <p:cNvPr id="6" name="Content Placeholder 5"/>
          <p:cNvSpPr>
            <a:spLocks noGrp="1"/>
          </p:cNvSpPr>
          <p:nvPr>
            <p:ph sz="half" idx="2"/>
          </p:nvPr>
        </p:nvSpPr>
        <p:spPr/>
        <p:txBody>
          <a:bodyPr numCol="1">
            <a:normAutofit lnSpcReduction="10000"/>
          </a:bodyPr>
          <a:lstStyle/>
          <a:p>
            <a:r>
              <a:rPr lang="en-US" dirty="0"/>
              <a:t>Reactive outputs are generated by pairing </a:t>
            </a:r>
            <a:r>
              <a:rPr lang="en-US" b="1" dirty="0"/>
              <a:t>render*() </a:t>
            </a:r>
            <a:r>
              <a:rPr lang="en-US" dirty="0"/>
              <a:t>and </a:t>
            </a:r>
            <a:r>
              <a:rPr lang="en-US" b="1" dirty="0"/>
              <a:t>*Output() </a:t>
            </a:r>
            <a:r>
              <a:rPr lang="en-US" dirty="0"/>
              <a:t>functions:</a:t>
            </a:r>
          </a:p>
          <a:p>
            <a:pPr lvl="1"/>
            <a:r>
              <a:rPr lang="en-US" b="1" dirty="0" err="1"/>
              <a:t>renderPlot</a:t>
            </a:r>
            <a:r>
              <a:rPr lang="en-US" b="1" dirty="0"/>
              <a:t>() </a:t>
            </a:r>
            <a:r>
              <a:rPr lang="en-US" dirty="0"/>
              <a:t>with </a:t>
            </a:r>
            <a:r>
              <a:rPr lang="en-US" b="1" dirty="0" err="1"/>
              <a:t>plotOutput</a:t>
            </a:r>
            <a:r>
              <a:rPr lang="en-US" b="1" dirty="0"/>
              <a:t>()</a:t>
            </a:r>
          </a:p>
          <a:p>
            <a:pPr lvl="1"/>
            <a:r>
              <a:rPr lang="en-US" b="1" dirty="0" err="1"/>
              <a:t>renderTable</a:t>
            </a:r>
            <a:r>
              <a:rPr lang="en-US" b="1" dirty="0"/>
              <a:t>()</a:t>
            </a:r>
            <a:r>
              <a:rPr lang="en-US" dirty="0"/>
              <a:t> with </a:t>
            </a:r>
            <a:r>
              <a:rPr lang="en-US" b="1" dirty="0" err="1"/>
              <a:t>tableOutput</a:t>
            </a:r>
            <a:r>
              <a:rPr lang="en-US" b="1" dirty="0"/>
              <a:t>()</a:t>
            </a:r>
          </a:p>
          <a:p>
            <a:pPr lvl="1"/>
            <a:r>
              <a:rPr lang="en-US" b="1" dirty="0" err="1"/>
              <a:t>renderText</a:t>
            </a:r>
            <a:r>
              <a:rPr lang="en-US" b="1" dirty="0"/>
              <a:t>()</a:t>
            </a:r>
            <a:r>
              <a:rPr lang="en-US" dirty="0"/>
              <a:t> with </a:t>
            </a:r>
            <a:r>
              <a:rPr lang="en-US" b="1" dirty="0" err="1"/>
              <a:t>textOutput</a:t>
            </a:r>
            <a:r>
              <a:rPr lang="en-US" b="1" dirty="0"/>
              <a:t>()</a:t>
            </a:r>
          </a:p>
          <a:p>
            <a:pPr lvl="1"/>
            <a:r>
              <a:rPr lang="en-US" b="1" dirty="0" err="1"/>
              <a:t>renderUI</a:t>
            </a:r>
            <a:r>
              <a:rPr lang="en-US" b="1" dirty="0"/>
              <a:t>()</a:t>
            </a:r>
            <a:r>
              <a:rPr lang="en-US" dirty="0"/>
              <a:t> with </a:t>
            </a:r>
            <a:r>
              <a:rPr lang="en-US" b="1" dirty="0" err="1"/>
              <a:t>uiOutput</a:t>
            </a:r>
            <a:r>
              <a:rPr lang="en-US" b="1" dirty="0"/>
              <a:t>()</a:t>
            </a:r>
          </a:p>
          <a:p>
            <a:r>
              <a:rPr lang="en-US" dirty="0"/>
              <a:t>The </a:t>
            </a:r>
            <a:r>
              <a:rPr lang="en-US" b="1" dirty="0"/>
              <a:t>*Output()</a:t>
            </a:r>
            <a:r>
              <a:rPr lang="en-US" dirty="0"/>
              <a:t> function is in the </a:t>
            </a:r>
            <a:r>
              <a:rPr lang="en-US" b="1" dirty="0" err="1"/>
              <a:t>ui</a:t>
            </a:r>
            <a:r>
              <a:rPr lang="en-US" dirty="0"/>
              <a:t> function/script</a:t>
            </a:r>
          </a:p>
          <a:p>
            <a:r>
              <a:rPr lang="en-US" dirty="0"/>
              <a:t>The </a:t>
            </a:r>
            <a:r>
              <a:rPr lang="en-US" b="1" dirty="0"/>
              <a:t>render*() </a:t>
            </a:r>
            <a:r>
              <a:rPr lang="en-US" dirty="0"/>
              <a:t>function is in the </a:t>
            </a:r>
            <a:r>
              <a:rPr lang="en-US" b="1" dirty="0"/>
              <a:t>server</a:t>
            </a:r>
            <a:r>
              <a:rPr lang="en-US" dirty="0"/>
              <a:t> function/script</a:t>
            </a:r>
          </a:p>
          <a:p>
            <a:endParaRPr lang="en-US" sz="2400" dirty="0"/>
          </a:p>
          <a:p>
            <a:endParaRPr lang="en-US" dirty="0"/>
          </a:p>
        </p:txBody>
      </p:sp>
      <p:sp>
        <p:nvSpPr>
          <p:cNvPr id="7" name="Content Placeholder 6"/>
          <p:cNvSpPr>
            <a:spLocks noGrp="1"/>
          </p:cNvSpPr>
          <p:nvPr>
            <p:ph sz="half" idx="1"/>
          </p:nvPr>
        </p:nvSpPr>
        <p:spPr>
          <a:solidFill>
            <a:schemeClr val="accent6">
              <a:lumMod val="20000"/>
              <a:lumOff val="80000"/>
            </a:schemeClr>
          </a:solidFill>
        </p:spPr>
        <p:txBody>
          <a:bodyPr>
            <a:normAutofit lnSpcReduction="10000"/>
          </a:bodyPr>
          <a:lstStyle/>
          <a:p>
            <a:pPr marL="0" indent="0" defTabSz="457200">
              <a:lnSpc>
                <a:spcPct val="100000"/>
              </a:lnSpc>
              <a:spcBef>
                <a:spcPts val="0"/>
              </a:spcBef>
              <a:buNone/>
            </a:pPr>
            <a:r>
              <a:rPr lang="en-US" sz="2400" dirty="0"/>
              <a:t>UI:</a:t>
            </a:r>
          </a:p>
          <a:p>
            <a:pPr marL="0" indent="0" defTabSz="457200">
              <a:lnSpc>
                <a:spcPct val="100000"/>
              </a:lnSpc>
              <a:spcBef>
                <a:spcPts val="0"/>
              </a:spcBef>
              <a:buNone/>
            </a:pPr>
            <a:r>
              <a:rPr lang="en-US" sz="2400" dirty="0"/>
              <a:t>…</a:t>
            </a:r>
          </a:p>
          <a:p>
            <a:pPr marL="0" indent="0" defTabSz="457200">
              <a:lnSpc>
                <a:spcPct val="100000"/>
              </a:lnSpc>
              <a:spcBef>
                <a:spcPts val="0"/>
              </a:spcBef>
              <a:buNone/>
            </a:pPr>
            <a:r>
              <a:rPr lang="en-US" sz="2400" dirty="0" err="1"/>
              <a:t>mainPanel</a:t>
            </a:r>
            <a:r>
              <a:rPr lang="en-US" sz="2400" dirty="0"/>
              <a:t>(</a:t>
            </a:r>
          </a:p>
          <a:p>
            <a:pPr marL="0" indent="0" defTabSz="457200">
              <a:lnSpc>
                <a:spcPct val="100000"/>
              </a:lnSpc>
              <a:spcBef>
                <a:spcPts val="0"/>
              </a:spcBef>
              <a:buNone/>
            </a:pPr>
            <a:r>
              <a:rPr lang="en-US" sz="2400" dirty="0"/>
              <a:t>	</a:t>
            </a:r>
            <a:r>
              <a:rPr lang="en-US" sz="2400" dirty="0" err="1"/>
              <a:t>plotOutput</a:t>
            </a:r>
            <a:r>
              <a:rPr lang="en-US" sz="2400" dirty="0"/>
              <a:t>=“</a:t>
            </a:r>
            <a:r>
              <a:rPr lang="en-US" sz="2400" b="1" dirty="0" err="1"/>
              <a:t>myplot</a:t>
            </a:r>
            <a:r>
              <a:rPr lang="en-US" sz="2400" dirty="0"/>
              <a:t>”</a:t>
            </a:r>
          </a:p>
          <a:p>
            <a:pPr marL="0" indent="0" defTabSz="457200">
              <a:lnSpc>
                <a:spcPct val="100000"/>
              </a:lnSpc>
              <a:spcBef>
                <a:spcPts val="0"/>
              </a:spcBef>
              <a:buNone/>
            </a:pPr>
            <a:r>
              <a:rPr lang="en-US" sz="2400" dirty="0"/>
              <a:t>)</a:t>
            </a:r>
          </a:p>
          <a:p>
            <a:pPr marL="0" indent="0" defTabSz="457200">
              <a:lnSpc>
                <a:spcPct val="100000"/>
              </a:lnSpc>
              <a:spcBef>
                <a:spcPts val="0"/>
              </a:spcBef>
              <a:buNone/>
            </a:pPr>
            <a:r>
              <a:rPr lang="en-US" sz="2400" dirty="0"/>
              <a:t>…</a:t>
            </a:r>
          </a:p>
          <a:p>
            <a:pPr marL="0" indent="0" defTabSz="457200">
              <a:lnSpc>
                <a:spcPct val="100000"/>
              </a:lnSpc>
              <a:spcBef>
                <a:spcPts val="0"/>
              </a:spcBef>
              <a:buNone/>
            </a:pPr>
            <a:endParaRPr lang="en-US" sz="2400" dirty="0"/>
          </a:p>
          <a:p>
            <a:pPr marL="0" indent="0" defTabSz="457200">
              <a:lnSpc>
                <a:spcPct val="100000"/>
              </a:lnSpc>
              <a:spcBef>
                <a:spcPts val="0"/>
              </a:spcBef>
              <a:buNone/>
            </a:pPr>
            <a:r>
              <a:rPr lang="en-US" sz="2400" dirty="0"/>
              <a:t>SERVER:</a:t>
            </a:r>
          </a:p>
          <a:p>
            <a:pPr marL="0" indent="0" defTabSz="457200">
              <a:lnSpc>
                <a:spcPct val="100000"/>
              </a:lnSpc>
              <a:spcBef>
                <a:spcPts val="0"/>
              </a:spcBef>
              <a:buNone/>
            </a:pPr>
            <a:r>
              <a:rPr lang="en-US" sz="2400" dirty="0"/>
              <a:t>…</a:t>
            </a:r>
          </a:p>
          <a:p>
            <a:pPr marL="0" indent="0" defTabSz="457200">
              <a:lnSpc>
                <a:spcPct val="100000"/>
              </a:lnSpc>
              <a:spcBef>
                <a:spcPts val="0"/>
              </a:spcBef>
              <a:buNone/>
            </a:pPr>
            <a:r>
              <a:rPr lang="en-US" sz="2400" dirty="0" err="1"/>
              <a:t>output$</a:t>
            </a:r>
            <a:r>
              <a:rPr lang="en-US" sz="2400" b="1" dirty="0" err="1"/>
              <a:t>myplot</a:t>
            </a:r>
            <a:r>
              <a:rPr lang="en-US" sz="2400" dirty="0"/>
              <a:t> &lt;- </a:t>
            </a:r>
            <a:r>
              <a:rPr lang="en-US" sz="2400" dirty="0" err="1"/>
              <a:t>renderPlot</a:t>
            </a:r>
            <a:r>
              <a:rPr lang="en-US" sz="2400" dirty="0"/>
              <a:t>({</a:t>
            </a:r>
          </a:p>
          <a:p>
            <a:pPr marL="0" indent="0" defTabSz="457200">
              <a:lnSpc>
                <a:spcPct val="100000"/>
              </a:lnSpc>
              <a:spcBef>
                <a:spcPts val="0"/>
              </a:spcBef>
              <a:buNone/>
            </a:pPr>
            <a:r>
              <a:rPr lang="en-US" sz="2400" dirty="0"/>
              <a:t>	# any sort of plot object</a:t>
            </a:r>
          </a:p>
          <a:p>
            <a:pPr marL="0" indent="0" defTabSz="457200">
              <a:lnSpc>
                <a:spcPct val="100000"/>
              </a:lnSpc>
              <a:spcBef>
                <a:spcPts val="0"/>
              </a:spcBef>
              <a:buNone/>
            </a:pPr>
            <a:r>
              <a:rPr lang="en-US" sz="2400" dirty="0"/>
              <a:t>})</a:t>
            </a:r>
          </a:p>
        </p:txBody>
      </p:sp>
    </p:spTree>
    <p:extLst>
      <p:ext uri="{BB962C8B-B14F-4D97-AF65-F5344CB8AC3E}">
        <p14:creationId xmlns:p14="http://schemas.microsoft.com/office/powerpoint/2010/main" val="1661238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07329" y="922021"/>
            <a:ext cx="4699952" cy="5654039"/>
          </a:xfrm>
          <a:solidFill>
            <a:schemeClr val="accent2">
              <a:lumMod val="20000"/>
              <a:lumOff val="80000"/>
            </a:schemeClr>
          </a:solidFill>
        </p:spPr>
        <p:txBody>
          <a:bodyPr>
            <a:noAutofit/>
          </a:bodyPr>
          <a:lstStyle/>
          <a:p>
            <a:pPr marL="0" indent="0">
              <a:lnSpc>
                <a:spcPct val="100000"/>
              </a:lnSpc>
              <a:spcBef>
                <a:spcPts val="0"/>
              </a:spcBef>
              <a:buNone/>
            </a:pPr>
            <a:r>
              <a:rPr lang="en-US" sz="2400" b="1" dirty="0" err="1"/>
              <a:t>ui</a:t>
            </a:r>
            <a:r>
              <a:rPr lang="en-US" sz="2400" b="1" dirty="0"/>
              <a:t> &lt;- </a:t>
            </a:r>
          </a:p>
          <a:p>
            <a:pPr marL="0" indent="0">
              <a:lnSpc>
                <a:spcPct val="100000"/>
              </a:lnSpc>
              <a:spcBef>
                <a:spcPts val="0"/>
              </a:spcBef>
              <a:buNone/>
            </a:pPr>
            <a:endParaRPr lang="en-US" sz="2400" b="1" dirty="0"/>
          </a:p>
          <a:p>
            <a:pPr marL="0" indent="0">
              <a:lnSpc>
                <a:spcPct val="100000"/>
              </a:lnSpc>
              <a:spcBef>
                <a:spcPts val="0"/>
              </a:spcBef>
              <a:buNone/>
            </a:pPr>
            <a:r>
              <a:rPr lang="en-US" sz="2400" b="1" dirty="0"/>
              <a:t>….</a:t>
            </a:r>
          </a:p>
          <a:p>
            <a:pPr marL="0" indent="0">
              <a:lnSpc>
                <a:spcPct val="100000"/>
              </a:lnSpc>
              <a:spcBef>
                <a:spcPts val="0"/>
              </a:spcBef>
              <a:buNone/>
            </a:pPr>
            <a:endParaRPr lang="en-US" sz="2400" b="1" dirty="0"/>
          </a:p>
          <a:p>
            <a:pPr marL="0" indent="0" defTabSz="231775">
              <a:lnSpc>
                <a:spcPct val="100000"/>
              </a:lnSpc>
              <a:spcBef>
                <a:spcPts val="0"/>
              </a:spcBef>
              <a:buNone/>
            </a:pPr>
            <a:r>
              <a:rPr lang="en-US" sz="2400" dirty="0" err="1"/>
              <a:t>mainPanel</a:t>
            </a:r>
            <a:r>
              <a:rPr lang="en-US" sz="2400" dirty="0"/>
              <a:t>(</a:t>
            </a:r>
          </a:p>
          <a:p>
            <a:pPr marL="0" indent="0" defTabSz="457200">
              <a:lnSpc>
                <a:spcPct val="100000"/>
              </a:lnSpc>
              <a:spcBef>
                <a:spcPts val="0"/>
              </a:spcBef>
              <a:buNone/>
            </a:pPr>
            <a:r>
              <a:rPr lang="en-US" sz="2400" dirty="0"/>
              <a:t>	</a:t>
            </a:r>
            <a:r>
              <a:rPr lang="en-US" sz="2400" dirty="0" err="1"/>
              <a:t>plotOutput</a:t>
            </a:r>
            <a:r>
              <a:rPr lang="en-US" sz="2400" dirty="0"/>
              <a:t>(</a:t>
            </a:r>
          </a:p>
          <a:p>
            <a:pPr marL="0" indent="0" defTabSz="457200">
              <a:lnSpc>
                <a:spcPct val="100000"/>
              </a:lnSpc>
              <a:spcBef>
                <a:spcPts val="0"/>
              </a:spcBef>
              <a:buNone/>
            </a:pPr>
            <a:r>
              <a:rPr lang="en-US" sz="2400" dirty="0"/>
              <a:t>		</a:t>
            </a:r>
            <a:r>
              <a:rPr lang="en-US" sz="2400" dirty="0" err="1"/>
              <a:t>outputID</a:t>
            </a:r>
            <a:r>
              <a:rPr lang="en-US" sz="2400" dirty="0"/>
              <a:t>=“sct01_MagDpth”</a:t>
            </a:r>
          </a:p>
          <a:p>
            <a:pPr marL="0" indent="0" defTabSz="457200">
              <a:lnSpc>
                <a:spcPct val="100000"/>
              </a:lnSpc>
              <a:spcBef>
                <a:spcPts val="0"/>
              </a:spcBef>
              <a:buNone/>
            </a:pPr>
            <a:r>
              <a:rPr lang="en-US" sz="2400" dirty="0"/>
              <a:t>	),</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tableOutput</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outputID</a:t>
            </a:r>
            <a:r>
              <a:rPr lang="en-US" sz="2400" dirty="0">
                <a:highlight>
                  <a:srgbClr val="FFFF00"/>
                </a:highlight>
              </a:rPr>
              <a:t>=“table01”</a:t>
            </a:r>
          </a:p>
          <a:p>
            <a:pPr marL="0" indent="0" defTabSz="457200">
              <a:lnSpc>
                <a:spcPct val="100000"/>
              </a:lnSpc>
              <a:spcBef>
                <a:spcPts val="0"/>
              </a:spcBef>
              <a:buNone/>
            </a:pPr>
            <a:r>
              <a:rPr lang="en-US" sz="2400" dirty="0">
                <a:highlight>
                  <a:srgbClr val="FFFF00"/>
                </a:highlight>
              </a:rPr>
              <a:t>	)</a:t>
            </a:r>
          </a:p>
          <a:p>
            <a:pPr marL="0" indent="0" defTabSz="231775">
              <a:lnSpc>
                <a:spcPct val="100000"/>
              </a:lnSpc>
              <a:spcBef>
                <a:spcPts val="0"/>
              </a:spcBef>
              <a:buNone/>
            </a:pPr>
            <a:r>
              <a:rPr lang="en-US" sz="2400" dirty="0"/>
              <a:t>)</a:t>
            </a:r>
          </a:p>
        </p:txBody>
      </p:sp>
      <p:sp>
        <p:nvSpPr>
          <p:cNvPr id="8" name="TextBox 7"/>
          <p:cNvSpPr txBox="1"/>
          <p:nvPr/>
        </p:nvSpPr>
        <p:spPr>
          <a:xfrm>
            <a:off x="3589506" y="99060"/>
            <a:ext cx="5165388" cy="584775"/>
          </a:xfrm>
          <a:prstGeom prst="rect">
            <a:avLst/>
          </a:prstGeom>
          <a:noFill/>
        </p:spPr>
        <p:txBody>
          <a:bodyPr wrap="none" rtlCol="0">
            <a:spAutoFit/>
          </a:bodyPr>
          <a:lstStyle/>
          <a:p>
            <a:r>
              <a:rPr lang="en-US" sz="3200" b="1" dirty="0">
                <a:solidFill>
                  <a:srgbClr val="C00000"/>
                </a:solidFill>
              </a:rPr>
              <a:t>Add a Table to the </a:t>
            </a:r>
            <a:r>
              <a:rPr lang="en-US" sz="3200" b="1" dirty="0" err="1">
                <a:solidFill>
                  <a:srgbClr val="C00000"/>
                </a:solidFill>
              </a:rPr>
              <a:t>mainPanel</a:t>
            </a:r>
            <a:endParaRPr lang="en-US" sz="3200" b="1" dirty="0">
              <a:solidFill>
                <a:srgbClr val="C00000"/>
              </a:solidFill>
            </a:endParaRPr>
          </a:p>
        </p:txBody>
      </p:sp>
      <p:sp>
        <p:nvSpPr>
          <p:cNvPr id="2" name="Content Placeholder 1"/>
          <p:cNvSpPr>
            <a:spLocks noGrp="1"/>
          </p:cNvSpPr>
          <p:nvPr>
            <p:ph sz="quarter" idx="4"/>
          </p:nvPr>
        </p:nvSpPr>
        <p:spPr/>
        <p:txBody>
          <a:bodyPr/>
          <a:lstStyle/>
          <a:p>
            <a:endParaRPr lang="en-US"/>
          </a:p>
        </p:txBody>
      </p:sp>
      <p:sp>
        <p:nvSpPr>
          <p:cNvPr id="7" name="Content Placeholder 5"/>
          <p:cNvSpPr txBox="1">
            <a:spLocks/>
          </p:cNvSpPr>
          <p:nvPr/>
        </p:nvSpPr>
        <p:spPr>
          <a:xfrm>
            <a:off x="5044440" y="876301"/>
            <a:ext cx="6979920" cy="5654038"/>
          </a:xfrm>
          <a:prstGeom prst="rect">
            <a:avLst/>
          </a:prstGeom>
          <a:solidFill>
            <a:srgbClr val="FAFBD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server &lt;-</a:t>
            </a:r>
          </a:p>
          <a:p>
            <a:pPr marL="0" indent="0">
              <a:buNone/>
            </a:pPr>
            <a:r>
              <a:rPr lang="en-US" sz="2400" dirty="0" err="1"/>
              <a:t>shinyServer</a:t>
            </a:r>
            <a:r>
              <a:rPr lang="en-US" sz="2400" dirty="0"/>
              <a:t>(function(input, output) {</a:t>
            </a:r>
          </a:p>
          <a:p>
            <a:pPr marL="0" indent="0" defTabSz="457200">
              <a:lnSpc>
                <a:spcPct val="100000"/>
              </a:lnSpc>
              <a:spcBef>
                <a:spcPts val="0"/>
              </a:spcBef>
              <a:buNone/>
            </a:pPr>
            <a:r>
              <a:rPr lang="en-US" sz="2400" i="1" dirty="0"/>
              <a:t>	</a:t>
            </a:r>
            <a:r>
              <a:rPr lang="en-US" sz="2400" dirty="0"/>
              <a:t>output$hist01 &lt;- </a:t>
            </a:r>
            <a:r>
              <a:rPr lang="en-US" sz="2400" dirty="0" err="1"/>
              <a:t>renderPlot</a:t>
            </a:r>
            <a:r>
              <a:rPr lang="en-US" sz="2400" dirty="0"/>
              <a:t>({   …   </a:t>
            </a:r>
          </a:p>
          <a:p>
            <a:pPr marL="0" indent="0" defTabSz="457200">
              <a:lnSpc>
                <a:spcPct val="100000"/>
              </a:lnSpc>
              <a:spcBef>
                <a:spcPts val="0"/>
              </a:spcBef>
              <a:buNone/>
            </a:pPr>
            <a:r>
              <a:rPr lang="en-US" sz="2400" dirty="0"/>
              <a:t>	})</a:t>
            </a:r>
          </a:p>
          <a:p>
            <a:pPr marL="0" indent="0" defTabSz="457200">
              <a:buNone/>
            </a:pPr>
            <a:r>
              <a:rPr lang="en-US" sz="2400" dirty="0">
                <a:highlight>
                  <a:srgbClr val="FFFF00"/>
                </a:highlight>
              </a:rPr>
              <a:t>	output$table01 &lt;- </a:t>
            </a:r>
            <a:r>
              <a:rPr lang="en-US" sz="2400" dirty="0" err="1">
                <a:highlight>
                  <a:srgbClr val="FFFF00"/>
                </a:highlight>
              </a:rPr>
              <a:t>renderTable</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qSub2 &lt;- </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qDat</a:t>
            </a:r>
            <a:r>
              <a:rPr lang="en-US" sz="2400" dirty="0">
                <a:highlight>
                  <a:srgbClr val="FFFF00"/>
                </a:highlight>
              </a:rPr>
              <a:t>[</a:t>
            </a:r>
            <a:r>
              <a:rPr lang="en-US" sz="2400" dirty="0" err="1">
                <a:highlight>
                  <a:srgbClr val="FFFF00"/>
                </a:highlight>
              </a:rPr>
              <a:t>qDat$mag</a:t>
            </a:r>
            <a:r>
              <a:rPr lang="en-US" sz="2400" dirty="0">
                <a:highlight>
                  <a:srgbClr val="FFFF00"/>
                </a:highlight>
              </a:rPr>
              <a:t>&gt;=</a:t>
            </a:r>
            <a:r>
              <a:rPr lang="en-US" sz="2400" b="1" dirty="0">
                <a:highlight>
                  <a:srgbClr val="FFFF00"/>
                </a:highlight>
              </a:rPr>
              <a:t>input$sld01_Mag[1]</a:t>
            </a:r>
            <a:r>
              <a:rPr lang="en-US" sz="2400" dirty="0">
                <a:highlight>
                  <a:srgbClr val="FFFF00"/>
                </a:highlight>
              </a:rPr>
              <a:t> &amp;</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qDat$mag</a:t>
            </a:r>
            <a:r>
              <a:rPr lang="en-US" sz="2400" dirty="0">
                <a:highlight>
                  <a:srgbClr val="FFFF00"/>
                </a:highlight>
              </a:rPr>
              <a:t>&lt;=</a:t>
            </a:r>
            <a:r>
              <a:rPr lang="en-US" sz="2400" b="1" dirty="0">
                <a:highlight>
                  <a:srgbClr val="FFFF00"/>
                </a:highlight>
              </a:rPr>
              <a:t>input$sld01_Mag[2]</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a:t>
            </a:r>
          </a:p>
          <a:p>
            <a:pPr marL="0" indent="0">
              <a:buNone/>
            </a:pPr>
            <a:r>
              <a:rPr lang="en-US" sz="2400" dirty="0"/>
              <a:t>})</a:t>
            </a:r>
          </a:p>
          <a:p>
            <a:pPr marL="0" indent="0">
              <a:lnSpc>
                <a:spcPct val="100000"/>
              </a:lnSpc>
              <a:spcBef>
                <a:spcPts val="0"/>
              </a:spcBef>
              <a:buFont typeface="Arial" panose="020B0604020202020204" pitchFamily="34" charset="0"/>
              <a:buNone/>
            </a:pPr>
            <a:endParaRPr lang="en-US" sz="2400" dirty="0"/>
          </a:p>
          <a:p>
            <a:pPr marL="0" indent="0">
              <a:lnSpc>
                <a:spcPct val="100000"/>
              </a:lnSpc>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4235776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2932"/>
            <a:ext cx="10515600" cy="4076724"/>
          </a:xfrm>
        </p:spPr>
      </p:pic>
    </p:spTree>
    <p:extLst>
      <p:ext uri="{BB962C8B-B14F-4D97-AF65-F5344CB8AC3E}">
        <p14:creationId xmlns:p14="http://schemas.microsoft.com/office/powerpoint/2010/main" val="2851218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Change from Static to Interactive Objects</a:t>
            </a:r>
          </a:p>
        </p:txBody>
      </p:sp>
      <p:sp>
        <p:nvSpPr>
          <p:cNvPr id="6" name="Content Placeholder 5"/>
          <p:cNvSpPr>
            <a:spLocks noGrp="1"/>
          </p:cNvSpPr>
          <p:nvPr>
            <p:ph sz="half" idx="2"/>
          </p:nvPr>
        </p:nvSpPr>
        <p:spPr>
          <a:xfrm>
            <a:off x="914400" y="1690688"/>
            <a:ext cx="5181600" cy="4351338"/>
          </a:xfrm>
        </p:spPr>
        <p:txBody>
          <a:bodyPr numCol="1">
            <a:normAutofit/>
          </a:bodyPr>
          <a:lstStyle/>
          <a:p>
            <a:pPr marL="0" indent="0">
              <a:buNone/>
            </a:pPr>
            <a:r>
              <a:rPr lang="en-US" dirty="0"/>
              <a:t>DT comes with Shiny</a:t>
            </a:r>
          </a:p>
          <a:p>
            <a:r>
              <a:rPr lang="en-US" sz="2400" dirty="0"/>
              <a:t>change from </a:t>
            </a:r>
            <a:r>
              <a:rPr lang="en-US" sz="2400" b="1" dirty="0" err="1"/>
              <a:t>tableOutput</a:t>
            </a:r>
            <a:r>
              <a:rPr lang="en-US" sz="2400" dirty="0"/>
              <a:t> &amp; </a:t>
            </a:r>
            <a:r>
              <a:rPr lang="en-US" sz="2400" b="1" dirty="0" err="1"/>
              <a:t>renderTable</a:t>
            </a:r>
            <a:endParaRPr lang="en-US" sz="2400" b="1" dirty="0"/>
          </a:p>
          <a:p>
            <a:r>
              <a:rPr lang="en-US" sz="2400" dirty="0"/>
              <a:t>to </a:t>
            </a:r>
            <a:r>
              <a:rPr lang="en-US" sz="2400" b="1" dirty="0" err="1"/>
              <a:t>dataTableOutput</a:t>
            </a:r>
            <a:r>
              <a:rPr lang="en-US" sz="2400" dirty="0"/>
              <a:t> &amp; </a:t>
            </a:r>
            <a:r>
              <a:rPr lang="en-US" sz="2400" b="1" dirty="0" err="1"/>
              <a:t>renderDataTable</a:t>
            </a:r>
            <a:endParaRPr lang="en-US" sz="2400" b="1" dirty="0"/>
          </a:p>
          <a:p>
            <a:pPr marL="0" indent="0">
              <a:buNone/>
            </a:pPr>
            <a:endParaRPr lang="en-US" sz="2400" b="1" dirty="0"/>
          </a:p>
          <a:p>
            <a:pPr marL="0" indent="0">
              <a:buNone/>
            </a:pPr>
            <a:r>
              <a:rPr lang="en-US" dirty="0" err="1"/>
              <a:t>Plotly</a:t>
            </a:r>
            <a:r>
              <a:rPr lang="en-US" dirty="0"/>
              <a:t> requires </a:t>
            </a:r>
            <a:r>
              <a:rPr lang="en-US" b="1" dirty="0"/>
              <a:t>library(</a:t>
            </a:r>
            <a:r>
              <a:rPr lang="en-US" b="1" dirty="0" err="1"/>
              <a:t>plotly</a:t>
            </a:r>
            <a:r>
              <a:rPr lang="en-US" b="1" dirty="0"/>
              <a:t>)</a:t>
            </a:r>
          </a:p>
          <a:p>
            <a:r>
              <a:rPr lang="en-US" sz="2400" dirty="0"/>
              <a:t>change from </a:t>
            </a:r>
            <a:r>
              <a:rPr lang="en-US" sz="2400" b="1" dirty="0" err="1"/>
              <a:t>plotOutput</a:t>
            </a:r>
            <a:r>
              <a:rPr lang="en-US" sz="2400" dirty="0"/>
              <a:t> &amp; </a:t>
            </a:r>
            <a:r>
              <a:rPr lang="en-US" sz="2400" b="1" dirty="0" err="1"/>
              <a:t>renderPlot</a:t>
            </a:r>
            <a:endParaRPr lang="en-US" sz="2400" b="1" dirty="0"/>
          </a:p>
          <a:p>
            <a:r>
              <a:rPr lang="en-US" sz="2400" dirty="0"/>
              <a:t>to </a:t>
            </a:r>
            <a:r>
              <a:rPr lang="en-US" sz="2400" b="1" dirty="0" err="1"/>
              <a:t>plotlyOutput</a:t>
            </a:r>
            <a:r>
              <a:rPr lang="en-US" sz="2400" dirty="0"/>
              <a:t> &amp; </a:t>
            </a:r>
            <a:r>
              <a:rPr lang="en-US" sz="2400" b="1" dirty="0" err="1"/>
              <a:t>renderPlotly</a:t>
            </a:r>
            <a:endParaRPr lang="en-US" sz="2400" b="1" dirty="0"/>
          </a:p>
          <a:p>
            <a:pPr marL="0" indent="0">
              <a:buNone/>
            </a:pPr>
            <a:endParaRPr lang="en-US" sz="2400" dirty="0"/>
          </a:p>
          <a:p>
            <a:endParaRPr lang="en-US" sz="2400" dirty="0"/>
          </a:p>
        </p:txBody>
      </p:sp>
    </p:spTree>
    <p:extLst>
      <p:ext uri="{BB962C8B-B14F-4D97-AF65-F5344CB8AC3E}">
        <p14:creationId xmlns:p14="http://schemas.microsoft.com/office/powerpoint/2010/main" val="833425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Organize Code In and Around server Function </a:t>
            </a:r>
          </a:p>
        </p:txBody>
      </p:sp>
      <p:sp>
        <p:nvSpPr>
          <p:cNvPr id="3" name="Content Placeholder 2"/>
          <p:cNvSpPr>
            <a:spLocks noGrp="1"/>
          </p:cNvSpPr>
          <p:nvPr>
            <p:ph idx="1"/>
          </p:nvPr>
        </p:nvSpPr>
        <p:spPr>
          <a:xfrm>
            <a:off x="419100" y="1779904"/>
            <a:ext cx="5425440" cy="4841875"/>
          </a:xfrm>
        </p:spPr>
        <p:txBody>
          <a:bodyPr>
            <a:normAutofit fontScale="92500" lnSpcReduction="20000"/>
          </a:bodyPr>
          <a:lstStyle/>
          <a:p>
            <a:pPr marL="0" indent="0">
              <a:buNone/>
            </a:pPr>
            <a:r>
              <a:rPr lang="en-US" b="1" dirty="0">
                <a:solidFill>
                  <a:srgbClr val="0070C0"/>
                </a:solidFill>
              </a:rPr>
              <a:t>RUN ONCE</a:t>
            </a:r>
          </a:p>
          <a:p>
            <a:r>
              <a:rPr lang="en-US" dirty="0"/>
              <a:t>libraries, data, and scripts</a:t>
            </a:r>
          </a:p>
          <a:p>
            <a:r>
              <a:rPr lang="en-US" dirty="0"/>
              <a:t>outside server function</a:t>
            </a:r>
          </a:p>
          <a:p>
            <a:pPr marL="0" indent="0">
              <a:buNone/>
            </a:pPr>
            <a:r>
              <a:rPr lang="en-US" b="1" dirty="0">
                <a:solidFill>
                  <a:srgbClr val="00B050"/>
                </a:solidFill>
              </a:rPr>
              <a:t>RUN ONCE PER USER</a:t>
            </a:r>
          </a:p>
          <a:p>
            <a:r>
              <a:rPr lang="en-US" dirty="0"/>
              <a:t>run on page open and browser refresh</a:t>
            </a:r>
          </a:p>
          <a:p>
            <a:r>
              <a:rPr lang="en-US" dirty="0"/>
              <a:t>in server function, but outside render* functions</a:t>
            </a:r>
          </a:p>
          <a:p>
            <a:pPr marL="0" indent="0">
              <a:buNone/>
            </a:pPr>
            <a:r>
              <a:rPr lang="en-US" b="1" dirty="0">
                <a:solidFill>
                  <a:schemeClr val="accent6">
                    <a:lumMod val="75000"/>
                  </a:schemeClr>
                </a:solidFill>
              </a:rPr>
              <a:t>RUN OFTEN</a:t>
            </a:r>
          </a:p>
          <a:p>
            <a:r>
              <a:rPr lang="en-US" dirty="0"/>
              <a:t>run whenever user modifies input</a:t>
            </a:r>
          </a:p>
          <a:p>
            <a:r>
              <a:rPr lang="en-US" dirty="0"/>
              <a:t>inside render*, reactive, and observe functions</a:t>
            </a:r>
          </a:p>
          <a:p>
            <a:pPr marL="0" indent="0">
              <a:buNone/>
            </a:pPr>
            <a:endParaRPr lang="en-US" dirty="0"/>
          </a:p>
        </p:txBody>
      </p:sp>
      <p:sp>
        <p:nvSpPr>
          <p:cNvPr id="4" name="Rectangle 3"/>
          <p:cNvSpPr/>
          <p:nvPr/>
        </p:nvSpPr>
        <p:spPr>
          <a:xfrm>
            <a:off x="6080760" y="1507808"/>
            <a:ext cx="6111240" cy="4524315"/>
          </a:xfrm>
          <a:prstGeom prst="rect">
            <a:avLst/>
          </a:prstGeom>
        </p:spPr>
        <p:txBody>
          <a:bodyPr wrap="square">
            <a:spAutoFit/>
          </a:bodyPr>
          <a:lstStyle/>
          <a:p>
            <a:r>
              <a:rPr lang="en-US" sz="2400" dirty="0">
                <a:solidFill>
                  <a:srgbClr val="0070C0"/>
                </a:solidFill>
              </a:rPr>
              <a:t>library(ggplot2)</a:t>
            </a:r>
          </a:p>
          <a:p>
            <a:r>
              <a:rPr lang="en-US" sz="2400" dirty="0">
                <a:solidFill>
                  <a:srgbClr val="0070C0"/>
                </a:solidFill>
              </a:rPr>
              <a:t>data &lt;- read.csv(“somedata.csv”)</a:t>
            </a:r>
          </a:p>
          <a:p>
            <a:endParaRPr lang="en-US" sz="2400" dirty="0">
              <a:solidFill>
                <a:srgbClr val="0070C0"/>
              </a:solidFill>
            </a:endParaRPr>
          </a:p>
          <a:p>
            <a:r>
              <a:rPr lang="en-US" sz="2400" dirty="0"/>
              <a:t>server &lt;- </a:t>
            </a:r>
            <a:r>
              <a:rPr lang="en-US" sz="2400" dirty="0" err="1"/>
              <a:t>shinyServer</a:t>
            </a:r>
            <a:r>
              <a:rPr lang="en-US" sz="2400" dirty="0"/>
              <a:t>(function(input, output) {</a:t>
            </a:r>
          </a:p>
          <a:p>
            <a:r>
              <a:rPr lang="en-US" sz="2400" dirty="0">
                <a:solidFill>
                  <a:srgbClr val="00B050"/>
                </a:solidFill>
              </a:rPr>
              <a:t>	</a:t>
            </a:r>
            <a:r>
              <a:rPr lang="en-US" sz="2400" dirty="0" err="1">
                <a:solidFill>
                  <a:srgbClr val="00B050"/>
                </a:solidFill>
              </a:rPr>
              <a:t>myValue</a:t>
            </a:r>
            <a:r>
              <a:rPr lang="en-US" sz="2400" dirty="0">
                <a:solidFill>
                  <a:srgbClr val="00B050"/>
                </a:solidFill>
              </a:rPr>
              <a:t> &lt;- </a:t>
            </a:r>
            <a:r>
              <a:rPr lang="en-US" sz="2400" dirty="0" err="1">
                <a:solidFill>
                  <a:srgbClr val="00B050"/>
                </a:solidFill>
              </a:rPr>
              <a:t>input$uservalue</a:t>
            </a:r>
            <a:endParaRPr lang="en-US" sz="2400" dirty="0">
              <a:solidFill>
                <a:srgbClr val="00B050"/>
              </a:solidFill>
            </a:endParaRPr>
          </a:p>
          <a:p>
            <a:r>
              <a:rPr lang="en-US" sz="2400" dirty="0">
                <a:solidFill>
                  <a:srgbClr val="00B050"/>
                </a:solidFill>
              </a:rPr>
              <a:t>	</a:t>
            </a:r>
            <a:r>
              <a:rPr lang="en-US" sz="2400" dirty="0" err="1">
                <a:solidFill>
                  <a:srgbClr val="00B050"/>
                </a:solidFill>
              </a:rPr>
              <a:t>myData</a:t>
            </a:r>
            <a:r>
              <a:rPr lang="en-US" sz="2400" dirty="0">
                <a:solidFill>
                  <a:srgbClr val="00B050"/>
                </a:solidFill>
              </a:rPr>
              <a:t> &lt;- data[</a:t>
            </a:r>
            <a:r>
              <a:rPr lang="en-US" sz="2400" dirty="0" err="1">
                <a:solidFill>
                  <a:srgbClr val="00B050"/>
                </a:solidFill>
              </a:rPr>
              <a:t>data$values</a:t>
            </a:r>
            <a:r>
              <a:rPr lang="en-US" sz="2400" dirty="0">
                <a:solidFill>
                  <a:srgbClr val="00B050"/>
                </a:solidFill>
              </a:rPr>
              <a:t>&gt;</a:t>
            </a:r>
            <a:r>
              <a:rPr lang="en-US" sz="2400" dirty="0" err="1">
                <a:solidFill>
                  <a:srgbClr val="00B050"/>
                </a:solidFill>
              </a:rPr>
              <a:t>myValue</a:t>
            </a:r>
            <a:r>
              <a:rPr lang="en-US" sz="2400" dirty="0">
                <a:solidFill>
                  <a:srgbClr val="00B050"/>
                </a:solidFill>
              </a:rPr>
              <a:t>,]</a:t>
            </a:r>
          </a:p>
          <a:p>
            <a:endParaRPr lang="en-US" sz="2400" dirty="0">
              <a:solidFill>
                <a:srgbClr val="00B050"/>
              </a:solidFill>
            </a:endParaRPr>
          </a:p>
          <a:p>
            <a:pPr defTabSz="231775"/>
            <a:r>
              <a:rPr lang="en-US" sz="2400" dirty="0">
                <a:solidFill>
                  <a:schemeClr val="accent5">
                    <a:lumMod val="75000"/>
                  </a:schemeClr>
                </a:solidFill>
              </a:rPr>
              <a:t>		</a:t>
            </a:r>
            <a:r>
              <a:rPr lang="en-US" sz="2400" dirty="0" err="1">
                <a:solidFill>
                  <a:schemeClr val="accent5">
                    <a:lumMod val="75000"/>
                  </a:schemeClr>
                </a:solidFill>
              </a:rPr>
              <a:t>output$myPlot</a:t>
            </a:r>
            <a:r>
              <a:rPr lang="en-US" sz="2400" dirty="0">
                <a:solidFill>
                  <a:schemeClr val="accent5">
                    <a:lumMod val="75000"/>
                  </a:schemeClr>
                </a:solidFill>
              </a:rPr>
              <a:t> &lt;- </a:t>
            </a:r>
            <a:r>
              <a:rPr lang="en-US" sz="2400" dirty="0" err="1">
                <a:solidFill>
                  <a:schemeClr val="accent5">
                    <a:lumMod val="75000"/>
                  </a:schemeClr>
                </a:solidFill>
              </a:rPr>
              <a:t>renderPlot</a:t>
            </a:r>
            <a:r>
              <a:rPr lang="en-US" sz="2400" dirty="0">
                <a:solidFill>
                  <a:schemeClr val="accent5">
                    <a:lumMod val="75000"/>
                  </a:schemeClr>
                </a:solidFill>
              </a:rPr>
              <a:t>({</a:t>
            </a:r>
          </a:p>
          <a:p>
            <a:pPr defTabSz="231775"/>
            <a:r>
              <a:rPr lang="en-US" sz="2400" dirty="0">
                <a:solidFill>
                  <a:schemeClr val="accent5">
                    <a:lumMod val="75000"/>
                  </a:schemeClr>
                </a:solidFill>
              </a:rPr>
              <a:t>		</a:t>
            </a:r>
            <a:r>
              <a:rPr lang="en-US" sz="2400" dirty="0" err="1">
                <a:solidFill>
                  <a:schemeClr val="accent5">
                    <a:lumMod val="75000"/>
                  </a:schemeClr>
                </a:solidFill>
              </a:rPr>
              <a:t>ggplot</a:t>
            </a:r>
            <a:r>
              <a:rPr lang="en-US" sz="2400" dirty="0">
                <a:solidFill>
                  <a:schemeClr val="accent5">
                    <a:lumMod val="75000"/>
                  </a:schemeClr>
                </a:solidFill>
              </a:rPr>
              <a:t>(</a:t>
            </a:r>
            <a:r>
              <a:rPr lang="en-US" sz="2400" dirty="0" err="1">
                <a:solidFill>
                  <a:schemeClr val="accent5">
                    <a:lumMod val="75000"/>
                  </a:schemeClr>
                </a:solidFill>
              </a:rPr>
              <a:t>myData</a:t>
            </a:r>
            <a:r>
              <a:rPr lang="en-US" sz="2400" dirty="0">
                <a:solidFill>
                  <a:schemeClr val="accent5">
                    <a:lumMod val="75000"/>
                  </a:schemeClr>
                </a:solidFill>
              </a:rPr>
              <a:t>, </a:t>
            </a:r>
            <a:r>
              <a:rPr lang="en-US" sz="2400" dirty="0" err="1">
                <a:solidFill>
                  <a:schemeClr val="accent5">
                    <a:lumMod val="75000"/>
                  </a:schemeClr>
                </a:solidFill>
              </a:rPr>
              <a:t>aes</a:t>
            </a:r>
            <a:r>
              <a:rPr lang="en-US" sz="2400" dirty="0">
                <a:solidFill>
                  <a:schemeClr val="accent5">
                    <a:lumMod val="75000"/>
                  </a:schemeClr>
                </a:solidFill>
              </a:rPr>
              <a:t>(X, Y))+</a:t>
            </a:r>
          </a:p>
          <a:p>
            <a:pPr defTabSz="231775"/>
            <a:r>
              <a:rPr lang="en-US" sz="2400" dirty="0">
                <a:solidFill>
                  <a:schemeClr val="accent5">
                    <a:lumMod val="75000"/>
                  </a:schemeClr>
                </a:solidFill>
              </a:rPr>
              <a:t>      		</a:t>
            </a:r>
            <a:r>
              <a:rPr lang="en-US" sz="2400" dirty="0" err="1">
                <a:solidFill>
                  <a:schemeClr val="accent5">
                    <a:lumMod val="75000"/>
                  </a:schemeClr>
                </a:solidFill>
              </a:rPr>
              <a:t>geom_point</a:t>
            </a:r>
            <a:r>
              <a:rPr lang="en-US" sz="2400" dirty="0">
                <a:solidFill>
                  <a:schemeClr val="accent5">
                    <a:lumMod val="75000"/>
                  </a:schemeClr>
                </a:solidFill>
              </a:rPr>
              <a:t>()</a:t>
            </a:r>
          </a:p>
          <a:p>
            <a:pPr defTabSz="231775"/>
            <a:r>
              <a:rPr lang="en-US" sz="2400" dirty="0"/>
              <a:t>		</a:t>
            </a:r>
            <a:r>
              <a:rPr lang="en-US" sz="2400" dirty="0">
                <a:solidFill>
                  <a:schemeClr val="accent5">
                    <a:lumMod val="75000"/>
                  </a:schemeClr>
                </a:solidFill>
              </a:rPr>
              <a:t>})</a:t>
            </a:r>
          </a:p>
          <a:p>
            <a:pPr defTabSz="231775"/>
            <a:r>
              <a:rPr lang="en-US" sz="2400" dirty="0"/>
              <a:t>})</a:t>
            </a:r>
          </a:p>
        </p:txBody>
      </p:sp>
    </p:spTree>
    <p:extLst>
      <p:ext uri="{BB962C8B-B14F-4D97-AF65-F5344CB8AC3E}">
        <p14:creationId xmlns:p14="http://schemas.microsoft.com/office/powerpoint/2010/main" val="337007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reactive() function</a:t>
            </a:r>
          </a:p>
        </p:txBody>
      </p:sp>
      <p:sp>
        <p:nvSpPr>
          <p:cNvPr id="3" name="Content Placeholder 2"/>
          <p:cNvSpPr>
            <a:spLocks noGrp="1"/>
          </p:cNvSpPr>
          <p:nvPr>
            <p:ph idx="1"/>
          </p:nvPr>
        </p:nvSpPr>
        <p:spPr>
          <a:xfrm>
            <a:off x="396240" y="1690688"/>
            <a:ext cx="5631180" cy="4824412"/>
          </a:xfrm>
        </p:spPr>
        <p:txBody>
          <a:bodyPr>
            <a:normAutofit lnSpcReduction="10000"/>
          </a:bodyPr>
          <a:lstStyle/>
          <a:p>
            <a:r>
              <a:rPr lang="en-US" dirty="0"/>
              <a:t>previous examples used </a:t>
            </a:r>
            <a:r>
              <a:rPr lang="en-US" b="1" dirty="0"/>
              <a:t>render*() </a:t>
            </a:r>
            <a:r>
              <a:rPr lang="en-US" dirty="0"/>
              <a:t>functions to manage interactivity</a:t>
            </a:r>
          </a:p>
          <a:p>
            <a:pPr lvl="1"/>
            <a:r>
              <a:rPr lang="en-US" dirty="0"/>
              <a:t>runs code whenever any input value changes</a:t>
            </a:r>
          </a:p>
          <a:p>
            <a:pPr lvl="1"/>
            <a:r>
              <a:rPr lang="en-US" dirty="0"/>
              <a:t>saves results to </a:t>
            </a:r>
            <a:r>
              <a:rPr lang="en-US" b="1" dirty="0"/>
              <a:t>output$&lt;</a:t>
            </a:r>
            <a:r>
              <a:rPr lang="en-US" dirty="0" err="1"/>
              <a:t>outputname</a:t>
            </a:r>
            <a:r>
              <a:rPr lang="en-US" b="1" dirty="0"/>
              <a:t>&gt;</a:t>
            </a:r>
          </a:p>
          <a:p>
            <a:r>
              <a:rPr lang="en-US" b="1" dirty="0"/>
              <a:t>reactive() </a:t>
            </a:r>
            <a:r>
              <a:rPr lang="en-US" dirty="0"/>
              <a:t>has similar function, but different application</a:t>
            </a:r>
          </a:p>
          <a:p>
            <a:pPr lvl="1"/>
            <a:r>
              <a:rPr lang="en-US" dirty="0"/>
              <a:t>caches values to reduce computation, only updates when relevant input changes</a:t>
            </a:r>
          </a:p>
          <a:p>
            <a:pPr lvl="1"/>
            <a:r>
              <a:rPr lang="en-US" dirty="0"/>
              <a:t>can be called by other code</a:t>
            </a:r>
          </a:p>
          <a:p>
            <a:pPr lvl="1"/>
            <a:r>
              <a:rPr lang="en-US" dirty="0"/>
              <a:t>calls last object in code</a:t>
            </a:r>
          </a:p>
          <a:p>
            <a:endParaRPr lang="en-US" dirty="0"/>
          </a:p>
          <a:p>
            <a:endParaRPr lang="en-US" dirty="0"/>
          </a:p>
        </p:txBody>
      </p:sp>
      <p:sp>
        <p:nvSpPr>
          <p:cNvPr id="4" name="Rectangle 3"/>
          <p:cNvSpPr/>
          <p:nvPr/>
        </p:nvSpPr>
        <p:spPr>
          <a:xfrm>
            <a:off x="6217920" y="244019"/>
            <a:ext cx="5859780" cy="6463308"/>
          </a:xfrm>
          <a:prstGeom prst="rect">
            <a:avLst/>
          </a:prstGeom>
          <a:solidFill>
            <a:srgbClr val="FAFBD1"/>
          </a:solidFill>
        </p:spPr>
        <p:txBody>
          <a:bodyPr wrap="square">
            <a:spAutoFit/>
          </a:bodyPr>
          <a:lstStyle/>
          <a:p>
            <a:r>
              <a:rPr lang="en-US" sz="2300" b="1" dirty="0">
                <a:solidFill>
                  <a:srgbClr val="C00000"/>
                </a:solidFill>
              </a:rPr>
              <a:t>OLD CODE:</a:t>
            </a:r>
          </a:p>
          <a:p>
            <a:r>
              <a:rPr lang="en-US" sz="2300" dirty="0"/>
              <a:t>output$hist01 &lt;- </a:t>
            </a:r>
            <a:r>
              <a:rPr lang="en-US" sz="2300" dirty="0" err="1"/>
              <a:t>renderPlotly</a:t>
            </a:r>
            <a:r>
              <a:rPr lang="en-US" sz="2300" dirty="0"/>
              <a:t>({</a:t>
            </a:r>
          </a:p>
          <a:p>
            <a:r>
              <a:rPr lang="en-US" sz="2300" dirty="0"/>
              <a:t>	</a:t>
            </a:r>
            <a:r>
              <a:rPr lang="en-US" sz="2300" dirty="0" err="1">
                <a:highlight>
                  <a:srgbClr val="FFFF00"/>
                </a:highlight>
              </a:rPr>
              <a:t>qSub</a:t>
            </a:r>
            <a:r>
              <a:rPr lang="en-US" sz="2300" dirty="0">
                <a:highlight>
                  <a:srgbClr val="FFFF00"/>
                </a:highlight>
              </a:rPr>
              <a:t> &lt;-	</a:t>
            </a:r>
            <a:r>
              <a:rPr lang="en-US" sz="2300" dirty="0" err="1">
                <a:highlight>
                  <a:srgbClr val="FFFF00"/>
                </a:highlight>
              </a:rPr>
              <a:t>qDat</a:t>
            </a:r>
            <a:r>
              <a:rPr lang="en-US" sz="2300" dirty="0">
                <a:highlight>
                  <a:srgbClr val="FFFF00"/>
                </a:highlight>
              </a:rPr>
              <a:t>[</a:t>
            </a:r>
            <a:r>
              <a:rPr lang="en-US" sz="2300" dirty="0" err="1">
                <a:highlight>
                  <a:srgbClr val="FFFF00"/>
                </a:highlight>
              </a:rPr>
              <a:t>qDat$mag</a:t>
            </a:r>
            <a:r>
              <a:rPr lang="en-US" sz="2300" dirty="0">
                <a:highlight>
                  <a:srgbClr val="FFFF00"/>
                </a:highlight>
              </a:rPr>
              <a:t>&gt;=input$sld01_Mag[1] &amp;</a:t>
            </a:r>
          </a:p>
          <a:p>
            <a:r>
              <a:rPr lang="en-US" sz="2300" dirty="0">
                <a:highlight>
                  <a:srgbClr val="FFFF00"/>
                </a:highlight>
              </a:rPr>
              <a:t>		</a:t>
            </a:r>
            <a:r>
              <a:rPr lang="en-US" sz="2300" dirty="0" err="1">
                <a:highlight>
                  <a:srgbClr val="FFFF00"/>
                </a:highlight>
              </a:rPr>
              <a:t>qDat$mag</a:t>
            </a:r>
            <a:r>
              <a:rPr lang="en-US" sz="2300" dirty="0">
                <a:highlight>
                  <a:srgbClr val="FFFF00"/>
                </a:highlight>
              </a:rPr>
              <a:t>&lt;=input$sld01_Mag[2],]</a:t>
            </a:r>
          </a:p>
          <a:p>
            <a:r>
              <a:rPr lang="en-US" sz="2300" dirty="0"/>
              <a:t>	</a:t>
            </a:r>
            <a:r>
              <a:rPr lang="en-US" sz="2300" dirty="0" err="1"/>
              <a:t>ggplot</a:t>
            </a:r>
            <a:r>
              <a:rPr lang="en-US" sz="2300" dirty="0"/>
              <a:t>(</a:t>
            </a:r>
            <a:r>
              <a:rPr lang="en-US" sz="2300" dirty="0">
                <a:highlight>
                  <a:srgbClr val="00FF00"/>
                </a:highlight>
              </a:rPr>
              <a:t>data=</a:t>
            </a:r>
            <a:r>
              <a:rPr lang="en-US" sz="2300" dirty="0" err="1">
                <a:highlight>
                  <a:srgbClr val="00FF00"/>
                </a:highlight>
              </a:rPr>
              <a:t>qSub</a:t>
            </a:r>
            <a:r>
              <a:rPr lang="en-US" sz="2300" dirty="0"/>
              <a:t>, </a:t>
            </a:r>
            <a:r>
              <a:rPr lang="en-US" sz="2300" dirty="0" err="1"/>
              <a:t>aes</a:t>
            </a:r>
            <a:r>
              <a:rPr lang="en-US" sz="2300" dirty="0"/>
              <a:t> ….</a:t>
            </a:r>
          </a:p>
          <a:p>
            <a:r>
              <a:rPr lang="en-US" sz="2300" dirty="0"/>
              <a:t>})</a:t>
            </a:r>
          </a:p>
          <a:p>
            <a:r>
              <a:rPr lang="en-US" sz="2300" b="1" dirty="0">
                <a:solidFill>
                  <a:srgbClr val="C00000"/>
                </a:solidFill>
              </a:rPr>
              <a:t>NEW CODE:</a:t>
            </a:r>
          </a:p>
          <a:p>
            <a:r>
              <a:rPr lang="en-US" sz="2300" dirty="0" err="1">
                <a:highlight>
                  <a:srgbClr val="FFFF00"/>
                </a:highlight>
              </a:rPr>
              <a:t>qSub</a:t>
            </a:r>
            <a:r>
              <a:rPr lang="en-US" sz="2300" dirty="0">
                <a:highlight>
                  <a:srgbClr val="FFFF00"/>
                </a:highlight>
              </a:rPr>
              <a:t> &lt;- reactive({</a:t>
            </a:r>
          </a:p>
          <a:p>
            <a:r>
              <a:rPr lang="en-US" sz="2300" dirty="0">
                <a:highlight>
                  <a:srgbClr val="FFFF00"/>
                </a:highlight>
              </a:rPr>
              <a:t>	</a:t>
            </a:r>
            <a:r>
              <a:rPr lang="en-US" sz="2300" dirty="0" err="1">
                <a:highlight>
                  <a:srgbClr val="FFFF00"/>
                </a:highlight>
              </a:rPr>
              <a:t>qDat</a:t>
            </a:r>
            <a:r>
              <a:rPr lang="en-US" sz="2300" dirty="0">
                <a:highlight>
                  <a:srgbClr val="FFFF00"/>
                </a:highlight>
              </a:rPr>
              <a:t>[</a:t>
            </a:r>
            <a:r>
              <a:rPr lang="en-US" sz="2300" dirty="0" err="1">
                <a:highlight>
                  <a:srgbClr val="FFFF00"/>
                </a:highlight>
              </a:rPr>
              <a:t>qDat$mag</a:t>
            </a:r>
            <a:r>
              <a:rPr lang="en-US" sz="2300" dirty="0">
                <a:highlight>
                  <a:srgbClr val="FFFF00"/>
                </a:highlight>
              </a:rPr>
              <a:t>&gt;=</a:t>
            </a:r>
            <a:r>
              <a:rPr lang="en-US" sz="2300" b="1" dirty="0">
                <a:highlight>
                  <a:srgbClr val="FFFF00"/>
                </a:highlight>
              </a:rPr>
              <a:t>input$sld01_Mag[1]</a:t>
            </a:r>
            <a:r>
              <a:rPr lang="en-US" sz="2300" dirty="0">
                <a:highlight>
                  <a:srgbClr val="FFFF00"/>
                </a:highlight>
              </a:rPr>
              <a:t> &amp;</a:t>
            </a:r>
          </a:p>
          <a:p>
            <a:r>
              <a:rPr lang="en-US" sz="2300" dirty="0">
                <a:highlight>
                  <a:srgbClr val="FFFF00"/>
                </a:highlight>
              </a:rPr>
              <a:t>		</a:t>
            </a:r>
            <a:r>
              <a:rPr lang="en-US" sz="2300" dirty="0" err="1">
                <a:highlight>
                  <a:srgbClr val="FFFF00"/>
                </a:highlight>
              </a:rPr>
              <a:t>qDat$mag</a:t>
            </a:r>
            <a:r>
              <a:rPr lang="en-US" sz="2300" dirty="0">
                <a:highlight>
                  <a:srgbClr val="FFFF00"/>
                </a:highlight>
              </a:rPr>
              <a:t>&lt;=</a:t>
            </a:r>
            <a:r>
              <a:rPr lang="en-US" sz="2300" b="1" dirty="0">
                <a:highlight>
                  <a:srgbClr val="FFFF00"/>
                </a:highlight>
              </a:rPr>
              <a:t>input$sld01_Mag[2]</a:t>
            </a:r>
            <a:r>
              <a:rPr lang="en-US" sz="2300" dirty="0">
                <a:highlight>
                  <a:srgbClr val="FFFF00"/>
                </a:highlight>
              </a:rPr>
              <a:t>,]</a:t>
            </a:r>
          </a:p>
          <a:p>
            <a:r>
              <a:rPr lang="en-US" sz="2300" dirty="0">
                <a:highlight>
                  <a:srgbClr val="FFFF00"/>
                </a:highlight>
              </a:rPr>
              <a:t>})</a:t>
            </a:r>
          </a:p>
          <a:p>
            <a:r>
              <a:rPr lang="en-US" sz="2300" dirty="0"/>
              <a:t>output$hist01 &lt;- </a:t>
            </a:r>
            <a:r>
              <a:rPr lang="en-US" sz="2300" dirty="0" err="1"/>
              <a:t>renderPlotly</a:t>
            </a:r>
            <a:r>
              <a:rPr lang="en-US" sz="2300" dirty="0"/>
              <a:t>({</a:t>
            </a:r>
          </a:p>
          <a:p>
            <a:r>
              <a:rPr lang="en-US" sz="2300" dirty="0"/>
              <a:t>	</a:t>
            </a:r>
            <a:r>
              <a:rPr lang="en-US" sz="2300" dirty="0" err="1"/>
              <a:t>ggplot</a:t>
            </a:r>
            <a:r>
              <a:rPr lang="en-US" sz="2300" dirty="0"/>
              <a:t>(</a:t>
            </a:r>
            <a:r>
              <a:rPr lang="en-US" sz="2300" dirty="0">
                <a:highlight>
                  <a:srgbClr val="00FF00"/>
                </a:highlight>
              </a:rPr>
              <a:t>data=</a:t>
            </a:r>
            <a:r>
              <a:rPr lang="en-US" sz="2300" dirty="0" err="1">
                <a:highlight>
                  <a:srgbClr val="00FF00"/>
                </a:highlight>
              </a:rPr>
              <a:t>qSub</a:t>
            </a:r>
            <a:r>
              <a:rPr lang="en-US" sz="2300" dirty="0">
                <a:highlight>
                  <a:srgbClr val="00FF00"/>
                </a:highlight>
              </a:rPr>
              <a:t>()</a:t>
            </a:r>
            <a:r>
              <a:rPr lang="en-US" sz="2300" dirty="0"/>
              <a:t>, </a:t>
            </a:r>
            <a:r>
              <a:rPr lang="en-US" sz="2300" dirty="0" err="1"/>
              <a:t>aes</a:t>
            </a:r>
            <a:r>
              <a:rPr lang="en-US" sz="2300" dirty="0"/>
              <a:t> …</a:t>
            </a:r>
          </a:p>
          <a:p>
            <a:r>
              <a:rPr lang="en-US" sz="2300" dirty="0"/>
              <a:t>})</a:t>
            </a:r>
          </a:p>
          <a:p>
            <a:r>
              <a:rPr lang="en-US" sz="2300" dirty="0"/>
              <a:t>output$table01 &lt;- </a:t>
            </a:r>
            <a:r>
              <a:rPr lang="en-US" sz="2300" dirty="0" err="1"/>
              <a:t>renderDataTable</a:t>
            </a:r>
            <a:r>
              <a:rPr lang="en-US" sz="2300" dirty="0"/>
              <a:t>({</a:t>
            </a:r>
          </a:p>
          <a:p>
            <a:r>
              <a:rPr lang="en-US" sz="2300" dirty="0"/>
              <a:t>	</a:t>
            </a:r>
            <a:r>
              <a:rPr lang="en-US" sz="2300" dirty="0" err="1">
                <a:highlight>
                  <a:srgbClr val="00FF00"/>
                </a:highlight>
              </a:rPr>
              <a:t>qSub</a:t>
            </a:r>
            <a:r>
              <a:rPr lang="en-US" sz="2300" dirty="0">
                <a:highlight>
                  <a:srgbClr val="00FF00"/>
                </a:highlight>
              </a:rPr>
              <a:t>()</a:t>
            </a:r>
            <a:endParaRPr lang="en-US" sz="2300" dirty="0"/>
          </a:p>
          <a:p>
            <a:r>
              <a:rPr lang="en-US" sz="2300" dirty="0"/>
              <a:t>})</a:t>
            </a:r>
          </a:p>
        </p:txBody>
      </p:sp>
    </p:spTree>
    <p:extLst>
      <p:ext uri="{BB962C8B-B14F-4D97-AF65-F5344CB8AC3E}">
        <p14:creationId xmlns:p14="http://schemas.microsoft.com/office/powerpoint/2010/main" val="470215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07329" y="922021"/>
            <a:ext cx="4699952" cy="5654039"/>
          </a:xfrm>
          <a:solidFill>
            <a:schemeClr val="accent2">
              <a:lumMod val="20000"/>
              <a:lumOff val="80000"/>
            </a:schemeClr>
          </a:solidFill>
        </p:spPr>
        <p:txBody>
          <a:bodyPr>
            <a:noAutofit/>
          </a:bodyPr>
          <a:lstStyle/>
          <a:p>
            <a:pPr marL="0" indent="0">
              <a:lnSpc>
                <a:spcPct val="100000"/>
              </a:lnSpc>
              <a:spcBef>
                <a:spcPts val="0"/>
              </a:spcBef>
              <a:buNone/>
            </a:pPr>
            <a:r>
              <a:rPr lang="en-US" sz="2400" dirty="0">
                <a:highlight>
                  <a:srgbClr val="FFFF00"/>
                </a:highlight>
              </a:rPr>
              <a:t>library(leaflet)</a:t>
            </a:r>
          </a:p>
          <a:p>
            <a:pPr marL="0" indent="0">
              <a:lnSpc>
                <a:spcPct val="100000"/>
              </a:lnSpc>
              <a:spcBef>
                <a:spcPts val="0"/>
              </a:spcBef>
              <a:buNone/>
            </a:pPr>
            <a:r>
              <a:rPr lang="en-US" sz="2400" dirty="0" err="1"/>
              <a:t>ui</a:t>
            </a:r>
            <a:r>
              <a:rPr lang="en-US" sz="2400" dirty="0"/>
              <a:t> &lt;- ….</a:t>
            </a:r>
          </a:p>
          <a:p>
            <a:pPr marL="0" indent="0">
              <a:lnSpc>
                <a:spcPct val="100000"/>
              </a:lnSpc>
              <a:spcBef>
                <a:spcPts val="0"/>
              </a:spcBef>
              <a:buNone/>
            </a:pPr>
            <a:r>
              <a:rPr lang="en-US" sz="2400" dirty="0" err="1"/>
              <a:t>sidebarPanel</a:t>
            </a:r>
            <a:r>
              <a:rPr lang="en-US" sz="2400" dirty="0"/>
              <a:t>(</a:t>
            </a:r>
          </a:p>
          <a:p>
            <a:pPr marL="0" indent="0">
              <a:lnSpc>
                <a:spcPct val="100000"/>
              </a:lnSpc>
              <a:spcBef>
                <a:spcPts val="0"/>
              </a:spcBef>
              <a:buNone/>
            </a:pPr>
            <a:r>
              <a:rPr lang="en-US" sz="2400" dirty="0"/>
              <a:t>      h3("Fiji Earthquake Data"),</a:t>
            </a:r>
          </a:p>
          <a:p>
            <a:pPr marL="0" indent="0">
              <a:lnSpc>
                <a:spcPct val="100000"/>
              </a:lnSpc>
              <a:spcBef>
                <a:spcPts val="0"/>
              </a:spcBef>
              <a:buNone/>
            </a:pPr>
            <a:r>
              <a:rPr lang="en-US" sz="2400" dirty="0"/>
              <a:t>      </a:t>
            </a:r>
            <a:r>
              <a:rPr lang="en-US" sz="2400" dirty="0" err="1"/>
              <a:t>sliderInput</a:t>
            </a:r>
            <a:r>
              <a:rPr lang="en-US" sz="2400" dirty="0"/>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plotlyOutput</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outputID</a:t>
            </a:r>
            <a:r>
              <a:rPr lang="en-US" sz="2400" dirty="0">
                <a:highlight>
                  <a:srgbClr val="FFFF00"/>
                </a:highlight>
              </a:rPr>
              <a:t>=“hist01”</a:t>
            </a:r>
          </a:p>
          <a:p>
            <a:pPr marL="0" indent="0" defTabSz="457200">
              <a:lnSpc>
                <a:spcPct val="100000"/>
              </a:lnSpc>
              <a:spcBef>
                <a:spcPts val="0"/>
              </a:spcBef>
              <a:buNone/>
            </a:pPr>
            <a:r>
              <a:rPr lang="en-US" sz="2400" dirty="0">
                <a:highlight>
                  <a:srgbClr val="FFFF00"/>
                </a:highlight>
              </a:rPr>
              <a:t>	),</a:t>
            </a:r>
          </a:p>
          <a:p>
            <a:pPr marL="0" indent="0">
              <a:lnSpc>
                <a:spcPct val="100000"/>
              </a:lnSpc>
              <a:spcBef>
                <a:spcPts val="0"/>
              </a:spcBef>
              <a:buNone/>
            </a:pPr>
            <a:r>
              <a:rPr lang="en-US" sz="2400" dirty="0"/>
              <a:t>),</a:t>
            </a:r>
          </a:p>
          <a:p>
            <a:pPr marL="0" indent="0" defTabSz="231775">
              <a:lnSpc>
                <a:spcPct val="100000"/>
              </a:lnSpc>
              <a:spcBef>
                <a:spcPts val="0"/>
              </a:spcBef>
              <a:buNone/>
            </a:pPr>
            <a:r>
              <a:rPr lang="en-US" sz="2400" dirty="0" err="1"/>
              <a:t>mainPanel</a:t>
            </a:r>
            <a:r>
              <a:rPr lang="en-US" sz="2400" dirty="0"/>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leafletOutput</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outputID</a:t>
            </a:r>
            <a:r>
              <a:rPr lang="en-US" sz="2400" dirty="0">
                <a:highlight>
                  <a:srgbClr val="FFFF00"/>
                </a:highlight>
              </a:rPr>
              <a:t>=“map01”</a:t>
            </a:r>
          </a:p>
          <a:p>
            <a:pPr marL="0" indent="0" defTabSz="457200">
              <a:lnSpc>
                <a:spcPct val="100000"/>
              </a:lnSpc>
              <a:spcBef>
                <a:spcPts val="0"/>
              </a:spcBef>
              <a:buNone/>
            </a:pPr>
            <a:r>
              <a:rPr lang="en-US" sz="2400" dirty="0">
                <a:highlight>
                  <a:srgbClr val="FFFF00"/>
                </a:highlight>
              </a:rPr>
              <a:t>	),</a:t>
            </a:r>
          </a:p>
          <a:p>
            <a:pPr marL="0" indent="0" defTabSz="457200">
              <a:lnSpc>
                <a:spcPct val="100000"/>
              </a:lnSpc>
              <a:spcBef>
                <a:spcPts val="0"/>
              </a:spcBef>
              <a:buNone/>
            </a:pPr>
            <a:r>
              <a:rPr lang="en-US" sz="2400" dirty="0"/>
              <a:t>	</a:t>
            </a:r>
            <a:r>
              <a:rPr lang="en-US" sz="2400" dirty="0" err="1"/>
              <a:t>dataTableOutput</a:t>
            </a:r>
            <a:r>
              <a:rPr lang="en-US" sz="2400" dirty="0"/>
              <a:t>(“table01”)</a:t>
            </a:r>
          </a:p>
          <a:p>
            <a:pPr marL="0" indent="0" defTabSz="231775">
              <a:lnSpc>
                <a:spcPct val="100000"/>
              </a:lnSpc>
              <a:spcBef>
                <a:spcPts val="0"/>
              </a:spcBef>
              <a:buNone/>
            </a:pPr>
            <a:r>
              <a:rPr lang="en-US" sz="2400" dirty="0"/>
              <a:t>)</a:t>
            </a:r>
          </a:p>
        </p:txBody>
      </p:sp>
      <p:sp>
        <p:nvSpPr>
          <p:cNvPr id="8" name="TextBox 7"/>
          <p:cNvSpPr txBox="1"/>
          <p:nvPr/>
        </p:nvSpPr>
        <p:spPr>
          <a:xfrm>
            <a:off x="2256006" y="83820"/>
            <a:ext cx="7984493" cy="584775"/>
          </a:xfrm>
          <a:prstGeom prst="rect">
            <a:avLst/>
          </a:prstGeom>
          <a:noFill/>
        </p:spPr>
        <p:txBody>
          <a:bodyPr wrap="none" rtlCol="0">
            <a:spAutoFit/>
          </a:bodyPr>
          <a:lstStyle/>
          <a:p>
            <a:r>
              <a:rPr lang="en-US" sz="3200" b="1" dirty="0">
                <a:solidFill>
                  <a:srgbClr val="C00000"/>
                </a:solidFill>
              </a:rPr>
              <a:t>Move the </a:t>
            </a:r>
            <a:r>
              <a:rPr lang="en-US" sz="3200" b="1" dirty="0" err="1">
                <a:solidFill>
                  <a:srgbClr val="C00000"/>
                </a:solidFill>
              </a:rPr>
              <a:t>plotOutput</a:t>
            </a:r>
            <a:r>
              <a:rPr lang="en-US" sz="3200" b="1" dirty="0">
                <a:solidFill>
                  <a:srgbClr val="C00000"/>
                </a:solidFill>
              </a:rPr>
              <a:t> and add a </a:t>
            </a:r>
            <a:r>
              <a:rPr lang="en-US" sz="3200" b="1" dirty="0" err="1">
                <a:solidFill>
                  <a:srgbClr val="C00000"/>
                </a:solidFill>
              </a:rPr>
              <a:t>leafletOutput</a:t>
            </a:r>
            <a:endParaRPr lang="en-US" sz="3200" b="1" dirty="0">
              <a:solidFill>
                <a:srgbClr val="C00000"/>
              </a:solidFill>
            </a:endParaRPr>
          </a:p>
        </p:txBody>
      </p:sp>
      <p:sp>
        <p:nvSpPr>
          <p:cNvPr id="2" name="Content Placeholder 1"/>
          <p:cNvSpPr>
            <a:spLocks noGrp="1"/>
          </p:cNvSpPr>
          <p:nvPr>
            <p:ph sz="quarter" idx="4"/>
          </p:nvPr>
        </p:nvSpPr>
        <p:spPr/>
        <p:txBody>
          <a:bodyPr/>
          <a:lstStyle/>
          <a:p>
            <a:endParaRPr lang="en-US"/>
          </a:p>
        </p:txBody>
      </p:sp>
      <p:sp>
        <p:nvSpPr>
          <p:cNvPr id="7" name="Content Placeholder 5"/>
          <p:cNvSpPr txBox="1">
            <a:spLocks/>
          </p:cNvSpPr>
          <p:nvPr/>
        </p:nvSpPr>
        <p:spPr>
          <a:xfrm>
            <a:off x="5044440" y="876300"/>
            <a:ext cx="6979920" cy="5829299"/>
          </a:xfrm>
          <a:prstGeom prst="rect">
            <a:avLst/>
          </a:prstGeom>
          <a:solidFill>
            <a:srgbClr val="FAFBD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server &lt;- …</a:t>
            </a:r>
          </a:p>
          <a:p>
            <a:pPr marL="0" indent="0">
              <a:buNone/>
            </a:pPr>
            <a:endParaRPr lang="en-US" sz="2400" b="1" dirty="0"/>
          </a:p>
          <a:p>
            <a:pPr marL="0" indent="0" defTabSz="457200">
              <a:lnSpc>
                <a:spcPct val="100000"/>
              </a:lnSpc>
              <a:spcBef>
                <a:spcPts val="0"/>
              </a:spcBef>
              <a:buNone/>
            </a:pPr>
            <a:r>
              <a:rPr lang="en-US" sz="2400" dirty="0">
                <a:highlight>
                  <a:srgbClr val="FFFF00"/>
                </a:highlight>
              </a:rPr>
              <a:t> output$map01 &lt;- </a:t>
            </a:r>
            <a:r>
              <a:rPr lang="en-US" sz="2400" dirty="0" err="1">
                <a:highlight>
                  <a:srgbClr val="FFFF00"/>
                </a:highlight>
              </a:rPr>
              <a:t>renderLeaflet</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pal &lt;- </a:t>
            </a:r>
            <a:r>
              <a:rPr lang="en-US" sz="2400" dirty="0" err="1">
                <a:highlight>
                  <a:srgbClr val="FFFF00"/>
                </a:highlight>
              </a:rPr>
              <a:t>colorNumeric</a:t>
            </a:r>
            <a:r>
              <a:rPr lang="en-US" sz="2400" dirty="0">
                <a:highlight>
                  <a:srgbClr val="FFFF00"/>
                </a:highlight>
              </a:rPr>
              <a:t>("</a:t>
            </a:r>
            <a:r>
              <a:rPr lang="en-US" sz="2400" dirty="0" err="1">
                <a:highlight>
                  <a:srgbClr val="FFFF00"/>
                </a:highlight>
              </a:rPr>
              <a:t>YlOrRd</a:t>
            </a:r>
            <a:r>
              <a:rPr lang="en-US" sz="2400" dirty="0">
                <a:highlight>
                  <a:srgbClr val="FFFF00"/>
                </a:highlight>
              </a:rPr>
              <a:t>", 	domain=c(min(</a:t>
            </a:r>
            <a:r>
              <a:rPr lang="en-US" sz="2400" dirty="0" err="1">
                <a:highlight>
                  <a:srgbClr val="FFFF00"/>
                </a:highlight>
              </a:rPr>
              <a:t>quakes$mag</a:t>
            </a:r>
            <a:r>
              <a:rPr lang="en-US" sz="2400" dirty="0">
                <a:highlight>
                  <a:srgbClr val="FFFF00"/>
                </a:highlight>
              </a:rPr>
              <a:t>), max(</a:t>
            </a:r>
            <a:r>
              <a:rPr lang="en-US" sz="2400" dirty="0" err="1">
                <a:highlight>
                  <a:srgbClr val="FFFF00"/>
                </a:highlight>
              </a:rPr>
              <a:t>quakes$mag</a:t>
            </a:r>
            <a:r>
              <a:rPr lang="en-US" sz="2400" dirty="0">
                <a:highlight>
                  <a:srgbClr val="FFFF00"/>
                </a:highlight>
              </a:rPr>
              <a: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qMap</a:t>
            </a:r>
            <a:r>
              <a:rPr lang="en-US" sz="2400" dirty="0">
                <a:highlight>
                  <a:srgbClr val="FFFF00"/>
                </a:highlight>
              </a:rPr>
              <a:t> &lt;- leaflet(data = </a:t>
            </a:r>
            <a:r>
              <a:rPr lang="en-US" sz="2400" dirty="0" err="1">
                <a:highlight>
                  <a:srgbClr val="FFFF00"/>
                </a:highlight>
              </a:rPr>
              <a:t>qSub</a:t>
            </a:r>
            <a:r>
              <a:rPr lang="en-US" sz="2400" dirty="0">
                <a:highlight>
                  <a:srgbClr val="FFFF00"/>
                </a:highlight>
              </a:rPr>
              <a:t>()) %&gt;% </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addTiles</a:t>
            </a:r>
            <a:r>
              <a:rPr lang="en-US" sz="2400" dirty="0">
                <a:highlight>
                  <a:srgbClr val="FFFF00"/>
                </a:highlight>
              </a:rPr>
              <a:t>() %&gt;%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addCircleMarkers</a:t>
            </a:r>
            <a:r>
              <a:rPr lang="en-US" sz="2400" dirty="0">
                <a:highlight>
                  <a:srgbClr val="FFFF00"/>
                </a:highlight>
              </a:rPr>
              <a:t>(radius = 2,  color = ~pal(mag),</a:t>
            </a:r>
          </a:p>
          <a:p>
            <a:pPr marL="0" indent="0" defTabSz="457200">
              <a:lnSpc>
                <a:spcPct val="100000"/>
              </a:lnSpc>
              <a:spcBef>
                <a:spcPts val="0"/>
              </a:spcBef>
              <a:buNone/>
            </a:pPr>
            <a:r>
              <a:rPr lang="en-US" sz="2400" dirty="0">
                <a:highlight>
                  <a:srgbClr val="FFFF00"/>
                </a:highlight>
              </a:rPr>
              <a:t>        stroke = FALSE, </a:t>
            </a:r>
            <a:r>
              <a:rPr lang="en-US" sz="2400" dirty="0" err="1">
                <a:highlight>
                  <a:srgbClr val="FFFF00"/>
                </a:highlight>
              </a:rPr>
              <a:t>fillOpacity</a:t>
            </a:r>
            <a:r>
              <a:rPr lang="en-US" sz="2400" dirty="0">
                <a:highlight>
                  <a:srgbClr val="FFFF00"/>
                </a:highlight>
              </a:rPr>
              <a:t> = 1, 	popup=~</a:t>
            </a:r>
            <a:r>
              <a:rPr lang="en-US" sz="2400" dirty="0" err="1">
                <a:highlight>
                  <a:srgbClr val="FFFF00"/>
                </a:highlight>
              </a:rPr>
              <a:t>as.character</a:t>
            </a:r>
            <a:r>
              <a:rPr lang="en-US" sz="2400" dirty="0">
                <a:highlight>
                  <a:srgbClr val="FFFF00"/>
                </a:highlight>
              </a:rPr>
              <a:t>(mag)) %&gt;%</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addLegend</a:t>
            </a:r>
            <a:r>
              <a:rPr lang="en-US" sz="2400" dirty="0">
                <a:highlight>
                  <a:srgbClr val="FFFF00"/>
                </a:highlight>
              </a:rPr>
              <a:t>("</a:t>
            </a:r>
            <a:r>
              <a:rPr lang="en-US" sz="2400" dirty="0" err="1">
                <a:highlight>
                  <a:srgbClr val="FFFF00"/>
                </a:highlight>
              </a:rPr>
              <a:t>bottomright</a:t>
            </a:r>
            <a:r>
              <a:rPr lang="en-US" sz="2400" dirty="0">
                <a:highlight>
                  <a:srgbClr val="FFFF00"/>
                </a:highlight>
              </a:rPr>
              <a:t>", pal = pal, values = ~mag,</a:t>
            </a:r>
          </a:p>
          <a:p>
            <a:pPr marL="0" indent="0" defTabSz="457200">
              <a:lnSpc>
                <a:spcPct val="100000"/>
              </a:lnSpc>
              <a:spcBef>
                <a:spcPts val="0"/>
              </a:spcBef>
              <a:buNone/>
            </a:pPr>
            <a:r>
              <a:rPr lang="en-US" sz="2400" dirty="0">
                <a:highlight>
                  <a:srgbClr val="FFFF00"/>
                </a:highlight>
              </a:rPr>
              <a:t>                title = "Earthquake Magnitude",</a:t>
            </a:r>
          </a:p>
          <a:p>
            <a:pPr marL="0" indent="0" defTabSz="457200">
              <a:lnSpc>
                <a:spcPct val="100000"/>
              </a:lnSpc>
              <a:spcBef>
                <a:spcPts val="0"/>
              </a:spcBef>
              <a:buNone/>
            </a:pPr>
            <a:r>
              <a:rPr lang="en-US" sz="2400" dirty="0">
                <a:highlight>
                  <a:srgbClr val="FFFF00"/>
                </a:highlight>
              </a:rPr>
              <a:t>                opacity = 1)</a:t>
            </a:r>
          </a:p>
          <a:p>
            <a:pPr marL="0" indent="0" defTabSz="457200">
              <a:lnSpc>
                <a:spcPct val="100000"/>
              </a:lnSpc>
              <a:spcBef>
                <a:spcPts val="0"/>
              </a:spcBef>
              <a:buNone/>
            </a:pPr>
            <a:r>
              <a:rPr lang="en-US" sz="2400" dirty="0">
                <a:highlight>
                  <a:srgbClr val="FFFF00"/>
                </a:highlight>
              </a:rPr>
              <a:t>    </a:t>
            </a:r>
            <a:r>
              <a:rPr lang="en-US" sz="2400" dirty="0" err="1">
                <a:highlight>
                  <a:srgbClr val="FFFF00"/>
                </a:highlight>
              </a:rPr>
              <a:t>qMap</a:t>
            </a:r>
            <a:endParaRPr lang="en-US" sz="2400" dirty="0">
              <a:highlight>
                <a:srgbClr val="FFFF00"/>
              </a:highlight>
            </a:endParaRPr>
          </a:p>
          <a:p>
            <a:pPr marL="0" indent="0" defTabSz="457200">
              <a:lnSpc>
                <a:spcPct val="100000"/>
              </a:lnSpc>
              <a:spcBef>
                <a:spcPts val="0"/>
              </a:spcBef>
              <a:buNone/>
            </a:pPr>
            <a:r>
              <a:rPr lang="en-US" sz="2400" dirty="0">
                <a:highlight>
                  <a:srgbClr val="FFFF00"/>
                </a:highlight>
              </a:rPr>
              <a:t>  })</a:t>
            </a:r>
          </a:p>
          <a:p>
            <a:pPr marL="0" indent="0">
              <a:lnSpc>
                <a:spcPct val="100000"/>
              </a:lnSpc>
              <a:spcBef>
                <a:spcPts val="0"/>
              </a:spcBef>
              <a:buFont typeface="Arial" panose="020B0604020202020204" pitchFamily="34" charset="0"/>
              <a:buNone/>
            </a:pPr>
            <a:endParaRPr lang="en-US" sz="2400" dirty="0"/>
          </a:p>
          <a:p>
            <a:pPr marL="0" indent="0">
              <a:lnSpc>
                <a:spcPct val="100000"/>
              </a:lnSpc>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406225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69850"/>
            <a:ext cx="10927080" cy="1325563"/>
          </a:xfrm>
        </p:spPr>
        <p:txBody>
          <a:bodyPr/>
          <a:lstStyle/>
          <a:p>
            <a:r>
              <a:rPr lang="en-US" b="1" dirty="0" err="1">
                <a:solidFill>
                  <a:srgbClr val="C00000"/>
                </a:solidFill>
              </a:rPr>
              <a:t>conditionalPanel</a:t>
            </a:r>
            <a:r>
              <a:rPr lang="en-US" b="1" dirty="0">
                <a:solidFill>
                  <a:srgbClr val="C00000"/>
                </a:solidFill>
              </a:rPr>
              <a:t>() function</a:t>
            </a:r>
          </a:p>
        </p:txBody>
      </p:sp>
      <p:sp>
        <p:nvSpPr>
          <p:cNvPr id="3" name="Content Placeholder 2"/>
          <p:cNvSpPr>
            <a:spLocks noGrp="1"/>
          </p:cNvSpPr>
          <p:nvPr>
            <p:ph idx="1"/>
          </p:nvPr>
        </p:nvSpPr>
        <p:spPr>
          <a:xfrm>
            <a:off x="838200" y="1690688"/>
            <a:ext cx="2964180" cy="4824412"/>
          </a:xfrm>
        </p:spPr>
        <p:txBody>
          <a:bodyPr>
            <a:normAutofit/>
          </a:bodyPr>
          <a:lstStyle/>
          <a:p>
            <a:r>
              <a:rPr lang="en-US" dirty="0"/>
              <a:t>Creates a panel that is visible or not, depending on the value of a condition</a:t>
            </a:r>
          </a:p>
          <a:p>
            <a:endParaRPr lang="en-US" dirty="0"/>
          </a:p>
          <a:p>
            <a:endParaRPr lang="en-US" dirty="0"/>
          </a:p>
        </p:txBody>
      </p:sp>
      <p:sp>
        <p:nvSpPr>
          <p:cNvPr id="4" name="Rectangle 3"/>
          <p:cNvSpPr/>
          <p:nvPr/>
        </p:nvSpPr>
        <p:spPr>
          <a:xfrm>
            <a:off x="4276725" y="1158419"/>
            <a:ext cx="7915275" cy="5632311"/>
          </a:xfrm>
          <a:prstGeom prst="rect">
            <a:avLst/>
          </a:prstGeom>
        </p:spPr>
        <p:txBody>
          <a:bodyPr wrap="square">
            <a:spAutoFit/>
          </a:bodyPr>
          <a:lstStyle/>
          <a:p>
            <a:r>
              <a:rPr lang="en-US" sz="2400" dirty="0" err="1"/>
              <a:t>ui</a:t>
            </a:r>
            <a:r>
              <a:rPr lang="en-US" sz="2400" dirty="0"/>
              <a:t> &lt;- </a:t>
            </a:r>
            <a:r>
              <a:rPr lang="en-US" sz="2400" dirty="0" err="1"/>
              <a:t>fluidPage</a:t>
            </a:r>
            <a:r>
              <a:rPr lang="en-US" sz="2400" dirty="0"/>
              <a:t>(</a:t>
            </a:r>
            <a:r>
              <a:rPr lang="en-US" sz="2400" dirty="0" err="1"/>
              <a:t>sidebarPanel</a:t>
            </a:r>
            <a:r>
              <a:rPr lang="en-US" sz="2400" dirty="0"/>
              <a:t>(</a:t>
            </a:r>
          </a:p>
          <a:p>
            <a:r>
              <a:rPr lang="en-US" sz="2400" dirty="0"/>
              <a:t>	selectInput("</a:t>
            </a:r>
            <a:r>
              <a:rPr lang="en-US" sz="2400" dirty="0" err="1"/>
              <a:t>plotType</a:t>
            </a:r>
            <a:r>
              <a:rPr lang="en-US" sz="2400" dirty="0"/>
              <a:t>", "Plot Type",</a:t>
            </a:r>
          </a:p>
          <a:p>
            <a:r>
              <a:rPr lang="en-US" sz="2400" dirty="0"/>
              <a:t>		c(Scatter = "scatter", Histogram = </a:t>
            </a:r>
            <a:r>
              <a:rPr lang="en-US" sz="2400" b="1" dirty="0">
                <a:solidFill>
                  <a:srgbClr val="FF0000"/>
                </a:solidFill>
              </a:rPr>
              <a:t>"</a:t>
            </a:r>
            <a:r>
              <a:rPr lang="en-US" sz="2400" b="1" dirty="0" err="1">
                <a:solidFill>
                  <a:srgbClr val="FF0000"/>
                </a:solidFill>
              </a:rPr>
              <a:t>hist</a:t>
            </a:r>
            <a:r>
              <a:rPr lang="en-US" sz="2400" b="1" dirty="0">
                <a:solidFill>
                  <a:srgbClr val="FF0000"/>
                </a:solidFill>
              </a:rPr>
              <a:t>")</a:t>
            </a:r>
          </a:p>
          <a:p>
            <a:r>
              <a:rPr lang="en-US" sz="2400" dirty="0"/>
              <a:t>	),</a:t>
            </a:r>
          </a:p>
          <a:p>
            <a:r>
              <a:rPr lang="en-US" sz="2400" dirty="0"/>
              <a:t>	</a:t>
            </a:r>
            <a:r>
              <a:rPr lang="en-US" sz="2400" b="1" dirty="0" err="1">
                <a:solidFill>
                  <a:srgbClr val="FF0000"/>
                </a:solidFill>
              </a:rPr>
              <a:t>conditionalPanel</a:t>
            </a:r>
            <a:r>
              <a:rPr lang="en-US" sz="2400" b="1" dirty="0">
                <a:solidFill>
                  <a:srgbClr val="FF0000"/>
                </a:solidFill>
              </a:rPr>
              <a:t>(condition = "</a:t>
            </a:r>
            <a:r>
              <a:rPr lang="en-US" sz="2400" b="1" dirty="0" err="1">
                <a:solidFill>
                  <a:srgbClr val="FF0000"/>
                </a:solidFill>
              </a:rPr>
              <a:t>input.plotType</a:t>
            </a:r>
            <a:r>
              <a:rPr lang="en-US" sz="2400" b="1" dirty="0">
                <a:solidFill>
                  <a:srgbClr val="FF0000"/>
                </a:solidFill>
              </a:rPr>
              <a:t> == '</a:t>
            </a:r>
            <a:r>
              <a:rPr lang="en-US" sz="2400" b="1" dirty="0" err="1">
                <a:solidFill>
                  <a:srgbClr val="FF0000"/>
                </a:solidFill>
              </a:rPr>
              <a:t>hist</a:t>
            </a:r>
            <a:r>
              <a:rPr lang="en-US" sz="2400" b="1" dirty="0">
                <a:solidFill>
                  <a:srgbClr val="FF0000"/>
                </a:solidFill>
              </a:rPr>
              <a:t>'",</a:t>
            </a:r>
          </a:p>
          <a:p>
            <a:r>
              <a:rPr lang="en-US" sz="2400" dirty="0"/>
              <a:t>      		selectInput("breaks", "Breaks",</a:t>
            </a:r>
          </a:p>
          <a:p>
            <a:r>
              <a:rPr lang="en-US" sz="2400" dirty="0"/>
              <a:t>         		c("</a:t>
            </a:r>
            <a:r>
              <a:rPr lang="en-US" sz="2400" dirty="0" err="1"/>
              <a:t>Sturges</a:t>
            </a:r>
            <a:r>
              <a:rPr lang="en-US" sz="2400" dirty="0"/>
              <a:t>", </a:t>
            </a:r>
            <a:r>
              <a:rPr lang="en-US" sz="2400" b="1" dirty="0">
                <a:solidFill>
                  <a:schemeClr val="accent4"/>
                </a:solidFill>
              </a:rPr>
              <a:t>"Scott", </a:t>
            </a:r>
            <a:r>
              <a:rPr lang="en-US" sz="2400" dirty="0"/>
              <a:t>"Freedman-</a:t>
            </a:r>
            <a:r>
              <a:rPr lang="en-US" sz="2400" dirty="0" err="1"/>
              <a:t>Diaconis</a:t>
            </a:r>
            <a:r>
              <a:rPr lang="en-US" sz="2400" dirty="0"/>
              <a:t>“)</a:t>
            </a:r>
          </a:p>
          <a:p>
            <a:r>
              <a:rPr lang="en-US" sz="2400" dirty="0"/>
              <a:t>		)</a:t>
            </a:r>
          </a:p>
          <a:p>
            <a:r>
              <a:rPr lang="en-US" sz="2400" dirty="0"/>
              <a:t>	),</a:t>
            </a:r>
          </a:p>
          <a:p>
            <a:r>
              <a:rPr lang="en-US" sz="2400" dirty="0"/>
              <a:t>	</a:t>
            </a:r>
            <a:r>
              <a:rPr lang="en-US" sz="2400" b="1" dirty="0" err="1">
                <a:solidFill>
                  <a:schemeClr val="accent4"/>
                </a:solidFill>
              </a:rPr>
              <a:t>conditionalPanel</a:t>
            </a:r>
            <a:r>
              <a:rPr lang="en-US" sz="2400" b="1" dirty="0">
                <a:solidFill>
                  <a:schemeClr val="accent4"/>
                </a:solidFill>
              </a:rPr>
              <a:t>(condition = "</a:t>
            </a:r>
            <a:r>
              <a:rPr lang="en-US" sz="2400" b="1" dirty="0" err="1">
                <a:solidFill>
                  <a:schemeClr val="accent4"/>
                </a:solidFill>
              </a:rPr>
              <a:t>input.breaks</a:t>
            </a:r>
            <a:r>
              <a:rPr lang="en-US" sz="2400" b="1" dirty="0">
                <a:solidFill>
                  <a:schemeClr val="accent4"/>
                </a:solidFill>
              </a:rPr>
              <a:t> == ‘Scott'",</a:t>
            </a:r>
          </a:p>
          <a:p>
            <a:r>
              <a:rPr lang="en-US" sz="2400" dirty="0"/>
              <a:t>       	</a:t>
            </a:r>
            <a:r>
              <a:rPr lang="en-US" sz="2400" dirty="0" err="1"/>
              <a:t>sliderInput</a:t>
            </a:r>
            <a:r>
              <a:rPr lang="en-US" sz="2400" dirty="0"/>
              <a:t>("</a:t>
            </a:r>
            <a:r>
              <a:rPr lang="en-US" sz="2400" dirty="0" err="1"/>
              <a:t>breakCount</a:t>
            </a:r>
            <a:r>
              <a:rPr lang="en-US" sz="2400" dirty="0"/>
              <a:t>", "Break Count", min=1, 			max=1000, value=10)</a:t>
            </a:r>
          </a:p>
          <a:p>
            <a:r>
              <a:rPr lang="en-US" sz="2400" dirty="0"/>
              <a:t>     		)</a:t>
            </a:r>
          </a:p>
          <a:p>
            <a:r>
              <a:rPr lang="en-US" sz="2400" dirty="0"/>
              <a:t>  	 )</a:t>
            </a:r>
          </a:p>
          <a:p>
            <a:r>
              <a:rPr lang="en-US" sz="2400" dirty="0"/>
              <a:t>)</a:t>
            </a:r>
          </a:p>
        </p:txBody>
      </p:sp>
    </p:spTree>
    <p:extLst>
      <p:ext uri="{BB962C8B-B14F-4D97-AF65-F5344CB8AC3E}">
        <p14:creationId xmlns:p14="http://schemas.microsoft.com/office/powerpoint/2010/main" val="1797231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6016943"/>
          </a:xfrm>
          <a:solidFill>
            <a:srgbClr val="FAFBD1"/>
          </a:solidFill>
        </p:spPr>
        <p:txBody>
          <a:bodyPr>
            <a:normAutofit fontScale="77500" lnSpcReduction="20000"/>
          </a:bodyPr>
          <a:lstStyle/>
          <a:p>
            <a:pPr marL="0" indent="0" defTabSz="457200">
              <a:lnSpc>
                <a:spcPct val="120000"/>
              </a:lnSpc>
              <a:spcBef>
                <a:spcPts val="0"/>
              </a:spcBef>
              <a:buNone/>
            </a:pPr>
            <a:r>
              <a:rPr lang="en-US" sz="3100" dirty="0" err="1">
                <a:highlight>
                  <a:srgbClr val="FFFF00"/>
                </a:highlight>
              </a:rPr>
              <a:t>selectInput</a:t>
            </a:r>
            <a:r>
              <a:rPr lang="en-US" sz="3100" dirty="0">
                <a:highlight>
                  <a:srgbClr val="FFFF00"/>
                </a:highlight>
              </a:rPr>
              <a:t>("select01", label: "Select earthquakes based on:",               	choices=c("Magnitude"="mag",  "Depth"="depth"),</a:t>
            </a:r>
          </a:p>
          <a:p>
            <a:pPr marL="0" indent="0" defTabSz="457200">
              <a:lnSpc>
                <a:spcPct val="120000"/>
              </a:lnSpc>
              <a:spcBef>
                <a:spcPts val="0"/>
              </a:spcBef>
              <a:buNone/>
            </a:pPr>
            <a:r>
              <a:rPr lang="en-US" sz="3100" dirty="0">
                <a:highlight>
                  <a:srgbClr val="FFFF00"/>
                </a:highlight>
              </a:rPr>
              <a:t>                  selected="mag“</a:t>
            </a:r>
          </a:p>
          <a:p>
            <a:pPr marL="0" indent="0" defTabSz="457200">
              <a:lnSpc>
                <a:spcPct val="120000"/>
              </a:lnSpc>
              <a:spcBef>
                <a:spcPts val="0"/>
              </a:spcBef>
              <a:buNone/>
            </a:pPr>
            <a:r>
              <a:rPr lang="en-US" sz="3100" dirty="0">
                <a:highlight>
                  <a:srgbClr val="FFFF00"/>
                </a:highlight>
              </a:rPr>
              <a:t>),</a:t>
            </a:r>
          </a:p>
          <a:p>
            <a:pPr marL="0" indent="0" defTabSz="457200">
              <a:lnSpc>
                <a:spcPct val="120000"/>
              </a:lnSpc>
              <a:spcBef>
                <a:spcPts val="0"/>
              </a:spcBef>
              <a:buNone/>
            </a:pPr>
            <a:endParaRPr lang="en-US" sz="3100" dirty="0">
              <a:highlight>
                <a:srgbClr val="FFFF00"/>
              </a:highlight>
            </a:endParaRPr>
          </a:p>
          <a:p>
            <a:pPr marL="0" indent="0" defTabSz="457200">
              <a:lnSpc>
                <a:spcPct val="120000"/>
              </a:lnSpc>
              <a:spcBef>
                <a:spcPts val="0"/>
              </a:spcBef>
              <a:buNone/>
            </a:pPr>
            <a:r>
              <a:rPr lang="en-US" sz="3100" dirty="0" err="1">
                <a:highlight>
                  <a:srgbClr val="FFFF00"/>
                </a:highlight>
              </a:rPr>
              <a:t>conditionalPanel</a:t>
            </a:r>
            <a:r>
              <a:rPr lang="en-US" sz="3100" dirty="0">
                <a:highlight>
                  <a:srgbClr val="FFFF00"/>
                </a:highlight>
              </a:rPr>
              <a:t>(condition="input.select01=='mag'",</a:t>
            </a:r>
          </a:p>
          <a:p>
            <a:pPr marL="0" indent="0" defTabSz="457200">
              <a:lnSpc>
                <a:spcPct val="120000"/>
              </a:lnSpc>
              <a:spcBef>
                <a:spcPts val="0"/>
              </a:spcBef>
              <a:buNone/>
            </a:pPr>
            <a:r>
              <a:rPr lang="en-US" sz="3100" dirty="0"/>
              <a:t>	</a:t>
            </a:r>
            <a:r>
              <a:rPr lang="en-US" sz="3100" dirty="0" err="1"/>
              <a:t>sliderInput</a:t>
            </a:r>
            <a:r>
              <a:rPr lang="en-US" sz="3100" dirty="0"/>
              <a:t>("sld01_mag", label="Show earthquakes of magnitude:", </a:t>
            </a:r>
          </a:p>
          <a:p>
            <a:pPr marL="0" indent="0" defTabSz="457200">
              <a:lnSpc>
                <a:spcPct val="120000"/>
              </a:lnSpc>
              <a:spcBef>
                <a:spcPts val="0"/>
              </a:spcBef>
              <a:buNone/>
            </a:pPr>
            <a:r>
              <a:rPr lang="en-US" sz="3100" dirty="0"/>
              <a:t>                                   min=min(</a:t>
            </a:r>
            <a:r>
              <a:rPr lang="en-US" sz="3100" dirty="0" err="1"/>
              <a:t>qDat$mag</a:t>
            </a:r>
            <a:r>
              <a:rPr lang="en-US" sz="3100" dirty="0"/>
              <a:t>), max=max(</a:t>
            </a:r>
            <a:r>
              <a:rPr lang="en-US" sz="3100" dirty="0" err="1"/>
              <a:t>qDat$mag</a:t>
            </a:r>
            <a:r>
              <a:rPr lang="en-US" sz="3100" dirty="0"/>
              <a:t>),</a:t>
            </a:r>
          </a:p>
          <a:p>
            <a:pPr marL="0" indent="0" defTabSz="457200">
              <a:lnSpc>
                <a:spcPct val="120000"/>
              </a:lnSpc>
              <a:spcBef>
                <a:spcPts val="0"/>
              </a:spcBef>
              <a:buNone/>
            </a:pPr>
            <a:r>
              <a:rPr lang="en-US" sz="3100" dirty="0"/>
              <a:t>                                   value=c(min(</a:t>
            </a:r>
            <a:r>
              <a:rPr lang="en-US" sz="3100" dirty="0" err="1"/>
              <a:t>qDat$mag</a:t>
            </a:r>
            <a:r>
              <a:rPr lang="en-US" sz="3100" dirty="0"/>
              <a:t>),max(</a:t>
            </a:r>
            <a:r>
              <a:rPr lang="en-US" sz="3100" dirty="0" err="1"/>
              <a:t>qDat$mag</a:t>
            </a:r>
            <a:r>
              <a:rPr lang="en-US" sz="3100" dirty="0"/>
              <a:t>)), step=0.1)</a:t>
            </a:r>
          </a:p>
          <a:p>
            <a:pPr marL="0" indent="0" defTabSz="457200">
              <a:lnSpc>
                <a:spcPct val="120000"/>
              </a:lnSpc>
              <a:spcBef>
                <a:spcPts val="0"/>
              </a:spcBef>
              <a:buNone/>
            </a:pPr>
            <a:r>
              <a:rPr lang="en-US" sz="3100" dirty="0">
                <a:highlight>
                  <a:srgbClr val="FFFF00"/>
                </a:highlight>
              </a:rPr>
              <a:t>),</a:t>
            </a:r>
          </a:p>
          <a:p>
            <a:pPr marL="0" indent="0" defTabSz="457200">
              <a:lnSpc>
                <a:spcPct val="120000"/>
              </a:lnSpc>
              <a:spcBef>
                <a:spcPts val="0"/>
              </a:spcBef>
              <a:buNone/>
            </a:pPr>
            <a:r>
              <a:rPr lang="en-US" sz="3100" dirty="0" err="1">
                <a:highlight>
                  <a:srgbClr val="FFFF00"/>
                </a:highlight>
              </a:rPr>
              <a:t>conditionalPanel</a:t>
            </a:r>
            <a:r>
              <a:rPr lang="en-US" sz="3100" dirty="0">
                <a:highlight>
                  <a:srgbClr val="FFFF00"/>
                </a:highlight>
              </a:rPr>
              <a:t>(condition="input.select01=='depth'",</a:t>
            </a:r>
          </a:p>
          <a:p>
            <a:pPr marL="0" indent="0" defTabSz="457200">
              <a:lnSpc>
                <a:spcPct val="120000"/>
              </a:lnSpc>
              <a:spcBef>
                <a:spcPts val="0"/>
              </a:spcBef>
              <a:buNone/>
            </a:pPr>
            <a:r>
              <a:rPr lang="en-US" sz="3100" dirty="0">
                <a:highlight>
                  <a:srgbClr val="FFFF00"/>
                </a:highlight>
              </a:rPr>
              <a:t>	</a:t>
            </a:r>
            <a:r>
              <a:rPr lang="en-US" sz="3100" dirty="0" err="1">
                <a:highlight>
                  <a:srgbClr val="FFFF00"/>
                </a:highlight>
              </a:rPr>
              <a:t>sliderInput</a:t>
            </a:r>
            <a:r>
              <a:rPr lang="en-US" sz="3100" dirty="0">
                <a:highlight>
                  <a:srgbClr val="FFFF00"/>
                </a:highlight>
              </a:rPr>
              <a:t>("sld02_depth",</a:t>
            </a:r>
          </a:p>
          <a:p>
            <a:pPr marL="0" indent="0" defTabSz="457200">
              <a:lnSpc>
                <a:spcPct val="120000"/>
              </a:lnSpc>
              <a:spcBef>
                <a:spcPts val="0"/>
              </a:spcBef>
              <a:buNone/>
            </a:pPr>
            <a:r>
              <a:rPr lang="en-US" sz="3100" dirty="0">
                <a:highlight>
                  <a:srgbClr val="FFFF00"/>
                </a:highlight>
              </a:rPr>
              <a:t>                                   label="Show earthquakes of depth:", </a:t>
            </a:r>
          </a:p>
          <a:p>
            <a:pPr marL="0" indent="0" defTabSz="457200">
              <a:lnSpc>
                <a:spcPct val="120000"/>
              </a:lnSpc>
              <a:spcBef>
                <a:spcPts val="0"/>
              </a:spcBef>
              <a:buNone/>
            </a:pPr>
            <a:r>
              <a:rPr lang="en-US" sz="3100" dirty="0">
                <a:highlight>
                  <a:srgbClr val="FFFF00"/>
                </a:highlight>
              </a:rPr>
              <a:t>                                   min=min(</a:t>
            </a:r>
            <a:r>
              <a:rPr lang="en-US" sz="3100" dirty="0" err="1">
                <a:highlight>
                  <a:srgbClr val="FFFF00"/>
                </a:highlight>
              </a:rPr>
              <a:t>qDat$depth</a:t>
            </a:r>
            <a:r>
              <a:rPr lang="en-US" sz="3100" dirty="0">
                <a:highlight>
                  <a:srgbClr val="FFFF00"/>
                </a:highlight>
              </a:rPr>
              <a:t>), max=max(</a:t>
            </a:r>
            <a:r>
              <a:rPr lang="en-US" sz="3100" dirty="0" err="1">
                <a:highlight>
                  <a:srgbClr val="FFFF00"/>
                </a:highlight>
              </a:rPr>
              <a:t>qDat$depth</a:t>
            </a:r>
            <a:r>
              <a:rPr lang="en-US" sz="3100" dirty="0">
                <a:highlight>
                  <a:srgbClr val="FFFF00"/>
                </a:highlight>
              </a:rPr>
              <a:t>),</a:t>
            </a:r>
          </a:p>
          <a:p>
            <a:pPr marL="0" indent="0" defTabSz="457200">
              <a:lnSpc>
                <a:spcPct val="120000"/>
              </a:lnSpc>
              <a:spcBef>
                <a:spcPts val="0"/>
              </a:spcBef>
              <a:buNone/>
            </a:pPr>
            <a:r>
              <a:rPr lang="en-US" sz="3100" dirty="0">
                <a:highlight>
                  <a:srgbClr val="FFFF00"/>
                </a:highlight>
              </a:rPr>
              <a:t>                                   value=c(min(</a:t>
            </a:r>
            <a:r>
              <a:rPr lang="en-US" sz="3100" dirty="0" err="1">
                <a:highlight>
                  <a:srgbClr val="FFFF00"/>
                </a:highlight>
              </a:rPr>
              <a:t>qDat$depth</a:t>
            </a:r>
            <a:r>
              <a:rPr lang="en-US" sz="3100" dirty="0">
                <a:highlight>
                  <a:srgbClr val="FFFF00"/>
                </a:highlight>
              </a:rPr>
              <a:t>),max(</a:t>
            </a:r>
            <a:r>
              <a:rPr lang="en-US" sz="3100" dirty="0" err="1">
                <a:highlight>
                  <a:srgbClr val="FFFF00"/>
                </a:highlight>
              </a:rPr>
              <a:t>qDat$depth</a:t>
            </a:r>
            <a:r>
              <a:rPr lang="en-US" sz="3100" dirty="0">
                <a:highlight>
                  <a:srgbClr val="FFFF00"/>
                </a:highlight>
              </a:rPr>
              <a:t>)), step=5)</a:t>
            </a:r>
          </a:p>
          <a:p>
            <a:pPr marL="0" indent="0" defTabSz="457200">
              <a:lnSpc>
                <a:spcPct val="120000"/>
              </a:lnSpc>
              <a:spcBef>
                <a:spcPts val="0"/>
              </a:spcBef>
              <a:buNone/>
            </a:pPr>
            <a:r>
              <a:rPr lang="en-US" sz="3100" dirty="0">
                <a:highlight>
                  <a:srgbClr val="FFFF00"/>
                </a:highlight>
              </a:rPr>
              <a:t>),</a:t>
            </a:r>
          </a:p>
        </p:txBody>
      </p:sp>
      <p:sp>
        <p:nvSpPr>
          <p:cNvPr id="4" name="TextBox 3"/>
          <p:cNvSpPr txBox="1"/>
          <p:nvPr/>
        </p:nvSpPr>
        <p:spPr>
          <a:xfrm>
            <a:off x="2705586" y="76200"/>
            <a:ext cx="7066743" cy="584775"/>
          </a:xfrm>
          <a:prstGeom prst="rect">
            <a:avLst/>
          </a:prstGeom>
          <a:noFill/>
        </p:spPr>
        <p:txBody>
          <a:bodyPr wrap="none" rtlCol="0">
            <a:spAutoFit/>
          </a:bodyPr>
          <a:lstStyle/>
          <a:p>
            <a:r>
              <a:rPr lang="en-US" sz="3200" b="1" dirty="0">
                <a:solidFill>
                  <a:srgbClr val="C00000"/>
                </a:solidFill>
              </a:rPr>
              <a:t>Add </a:t>
            </a:r>
            <a:r>
              <a:rPr lang="en-US" sz="3200" b="1" dirty="0" err="1">
                <a:solidFill>
                  <a:srgbClr val="C00000"/>
                </a:solidFill>
              </a:rPr>
              <a:t>selectInput</a:t>
            </a:r>
            <a:r>
              <a:rPr lang="en-US" sz="3200" b="1" dirty="0">
                <a:solidFill>
                  <a:srgbClr val="C00000"/>
                </a:solidFill>
              </a:rPr>
              <a:t> &amp; </a:t>
            </a:r>
            <a:r>
              <a:rPr lang="en-US" sz="3200" b="1" dirty="0" err="1">
                <a:solidFill>
                  <a:srgbClr val="C00000"/>
                </a:solidFill>
              </a:rPr>
              <a:t>conditionalPanel</a:t>
            </a:r>
            <a:r>
              <a:rPr lang="en-US" sz="3200" b="1" dirty="0">
                <a:solidFill>
                  <a:srgbClr val="C00000"/>
                </a:solidFill>
              </a:rPr>
              <a:t> to </a:t>
            </a:r>
            <a:r>
              <a:rPr lang="en-US" sz="3200" b="1" dirty="0" err="1">
                <a:solidFill>
                  <a:srgbClr val="C00000"/>
                </a:solidFill>
              </a:rPr>
              <a:t>ui</a:t>
            </a:r>
            <a:endParaRPr lang="en-US" sz="3200" b="1" dirty="0">
              <a:solidFill>
                <a:srgbClr val="C00000"/>
              </a:solidFill>
            </a:endParaRPr>
          </a:p>
        </p:txBody>
      </p:sp>
    </p:spTree>
    <p:extLst>
      <p:ext uri="{BB962C8B-B14F-4D97-AF65-F5344CB8AC3E}">
        <p14:creationId xmlns:p14="http://schemas.microsoft.com/office/powerpoint/2010/main" val="414924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Interactivity in R</a:t>
            </a:r>
          </a:p>
        </p:txBody>
      </p:sp>
      <p:sp>
        <p:nvSpPr>
          <p:cNvPr id="5" name="TextBox 4"/>
          <p:cNvSpPr txBox="1"/>
          <p:nvPr/>
        </p:nvSpPr>
        <p:spPr>
          <a:xfrm>
            <a:off x="293370" y="1985799"/>
            <a:ext cx="3025140" cy="707886"/>
          </a:xfrm>
          <a:prstGeom prst="rect">
            <a:avLst/>
          </a:prstGeom>
          <a:noFill/>
        </p:spPr>
        <p:txBody>
          <a:bodyPr wrap="square" rtlCol="0">
            <a:spAutoFit/>
          </a:bodyPr>
          <a:lstStyle/>
          <a:p>
            <a:r>
              <a:rPr lang="en-US" sz="4000" dirty="0"/>
              <a:t>R &amp; R Studio</a:t>
            </a:r>
          </a:p>
        </p:txBody>
      </p:sp>
      <p:sp>
        <p:nvSpPr>
          <p:cNvPr id="10" name="TextBox 9"/>
          <p:cNvSpPr txBox="1"/>
          <p:nvPr/>
        </p:nvSpPr>
        <p:spPr>
          <a:xfrm>
            <a:off x="8439150" y="1992717"/>
            <a:ext cx="3177540" cy="707886"/>
          </a:xfrm>
          <a:prstGeom prst="rect">
            <a:avLst/>
          </a:prstGeom>
          <a:noFill/>
        </p:spPr>
        <p:txBody>
          <a:bodyPr wrap="square" rtlCol="0">
            <a:spAutoFit/>
          </a:bodyPr>
          <a:lstStyle/>
          <a:p>
            <a:r>
              <a:rPr lang="en-US" sz="4000" dirty="0" err="1"/>
              <a:t>js</a:t>
            </a:r>
            <a:r>
              <a:rPr lang="en-US" sz="4000" dirty="0"/>
              <a:t>, HTML, CSS</a:t>
            </a:r>
          </a:p>
        </p:txBody>
      </p:sp>
      <p:sp>
        <p:nvSpPr>
          <p:cNvPr id="11" name="Arrow: Curved Down 10"/>
          <p:cNvSpPr/>
          <p:nvPr/>
        </p:nvSpPr>
        <p:spPr>
          <a:xfrm>
            <a:off x="3063240" y="1394460"/>
            <a:ext cx="5433060" cy="9067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2850995"/>
            <a:ext cx="1184115" cy="91769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978" y="4089250"/>
            <a:ext cx="2529578" cy="88788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6300" y="3588992"/>
            <a:ext cx="3074356" cy="1620351"/>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7390" y="2716440"/>
            <a:ext cx="906780" cy="906780"/>
          </a:xfrm>
          <a:prstGeom prst="rect">
            <a:avLst/>
          </a:prstGeom>
        </p:spPr>
      </p:pic>
    </p:spTree>
    <p:extLst>
      <p:ext uri="{BB962C8B-B14F-4D97-AF65-F5344CB8AC3E}">
        <p14:creationId xmlns:p14="http://schemas.microsoft.com/office/powerpoint/2010/main" val="1265675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6016943"/>
          </a:xfrm>
          <a:solidFill>
            <a:srgbClr val="FAFBD1"/>
          </a:solidFill>
        </p:spPr>
        <p:txBody>
          <a:bodyPr>
            <a:normAutofit/>
          </a:bodyPr>
          <a:lstStyle/>
          <a:p>
            <a:pPr marL="0" indent="0" defTabSz="457200">
              <a:lnSpc>
                <a:spcPct val="120000"/>
              </a:lnSpc>
              <a:spcBef>
                <a:spcPts val="0"/>
              </a:spcBef>
              <a:buNone/>
            </a:pPr>
            <a:r>
              <a:rPr lang="en-US" sz="2400" dirty="0"/>
              <a:t> </a:t>
            </a:r>
            <a:r>
              <a:rPr lang="en-US" sz="2400" dirty="0" err="1"/>
              <a:t>qSub</a:t>
            </a:r>
            <a:r>
              <a:rPr lang="en-US" sz="2400" dirty="0"/>
              <a:t> &lt;- reactive({</a:t>
            </a:r>
          </a:p>
          <a:p>
            <a:pPr marL="0" indent="0" defTabSz="457200">
              <a:lnSpc>
                <a:spcPct val="120000"/>
              </a:lnSpc>
              <a:spcBef>
                <a:spcPts val="0"/>
              </a:spcBef>
              <a:buNone/>
            </a:pPr>
            <a:r>
              <a:rPr lang="en-US" sz="2400" dirty="0">
                <a:highlight>
                  <a:srgbClr val="FFFF00"/>
                </a:highlight>
              </a:rPr>
              <a:t>    if (input$select01=="mag"){</a:t>
            </a:r>
          </a:p>
          <a:p>
            <a:pPr marL="0" indent="0" defTabSz="457200">
              <a:lnSpc>
                <a:spcPct val="120000"/>
              </a:lnSpc>
              <a:spcBef>
                <a:spcPts val="0"/>
              </a:spcBef>
              <a:buNone/>
            </a:pPr>
            <a:r>
              <a:rPr lang="en-US" sz="2400" dirty="0">
                <a:highlight>
                  <a:srgbClr val="FFFF00"/>
                </a:highlight>
              </a:rPr>
              <a:t>      subset &lt;- </a:t>
            </a:r>
            <a:r>
              <a:rPr lang="en-US" sz="2400" dirty="0" err="1"/>
              <a:t>qDat</a:t>
            </a:r>
            <a:r>
              <a:rPr lang="en-US" sz="2400" dirty="0"/>
              <a:t>[</a:t>
            </a:r>
            <a:r>
              <a:rPr lang="en-US" sz="2400" dirty="0" err="1"/>
              <a:t>qDat$mag</a:t>
            </a:r>
            <a:r>
              <a:rPr lang="en-US" sz="2400" dirty="0"/>
              <a:t>&gt;=input$sld01_mag[1] &amp; </a:t>
            </a:r>
            <a:r>
              <a:rPr lang="en-US" sz="2400" dirty="0" err="1"/>
              <a:t>qDat$mag</a:t>
            </a:r>
            <a:r>
              <a:rPr lang="en-US" sz="2400" dirty="0"/>
              <a:t>&lt;=input$sld01_mag[2],]</a:t>
            </a:r>
          </a:p>
          <a:p>
            <a:pPr marL="0" indent="0" defTabSz="457200">
              <a:lnSpc>
                <a:spcPct val="120000"/>
              </a:lnSpc>
              <a:spcBef>
                <a:spcPts val="0"/>
              </a:spcBef>
              <a:buNone/>
            </a:pPr>
            <a:r>
              <a:rPr lang="en-US" sz="2400" dirty="0">
                <a:highlight>
                  <a:srgbClr val="FFFF00"/>
                </a:highlight>
              </a:rPr>
              <a:t>    } else {</a:t>
            </a:r>
          </a:p>
          <a:p>
            <a:pPr marL="0" indent="0" defTabSz="457200">
              <a:lnSpc>
                <a:spcPct val="120000"/>
              </a:lnSpc>
              <a:spcBef>
                <a:spcPts val="0"/>
              </a:spcBef>
              <a:buNone/>
            </a:pPr>
            <a:r>
              <a:rPr lang="en-US" sz="2400" dirty="0">
                <a:highlight>
                  <a:srgbClr val="FFFF00"/>
                </a:highlight>
              </a:rPr>
              <a:t>      subset &lt;- </a:t>
            </a:r>
            <a:r>
              <a:rPr lang="en-US" sz="2400" dirty="0" err="1">
                <a:highlight>
                  <a:srgbClr val="FFFF00"/>
                </a:highlight>
              </a:rPr>
              <a:t>qDat</a:t>
            </a:r>
            <a:r>
              <a:rPr lang="en-US" sz="2400" dirty="0">
                <a:highlight>
                  <a:srgbClr val="FFFF00"/>
                </a:highlight>
              </a:rPr>
              <a:t>[</a:t>
            </a:r>
            <a:r>
              <a:rPr lang="en-US" sz="2400" dirty="0" err="1">
                <a:highlight>
                  <a:srgbClr val="FFFF00"/>
                </a:highlight>
              </a:rPr>
              <a:t>qDat$depth</a:t>
            </a:r>
            <a:r>
              <a:rPr lang="en-US" sz="2400" dirty="0">
                <a:highlight>
                  <a:srgbClr val="FFFF00"/>
                </a:highlight>
              </a:rPr>
              <a:t>&gt;=input$sld02_depth[1] &amp; </a:t>
            </a:r>
            <a:r>
              <a:rPr lang="en-US" sz="2400" dirty="0" err="1">
                <a:highlight>
                  <a:srgbClr val="FFFF00"/>
                </a:highlight>
              </a:rPr>
              <a:t>qDat$depth</a:t>
            </a:r>
            <a:r>
              <a:rPr lang="en-US" sz="2400" dirty="0">
                <a:highlight>
                  <a:srgbClr val="FFFF00"/>
                </a:highlight>
              </a:rPr>
              <a:t>&lt;=input$sld02_depth[2],]</a:t>
            </a:r>
          </a:p>
          <a:p>
            <a:pPr marL="0" indent="0" defTabSz="457200">
              <a:lnSpc>
                <a:spcPct val="120000"/>
              </a:lnSpc>
              <a:spcBef>
                <a:spcPts val="0"/>
              </a:spcBef>
              <a:buNone/>
            </a:pPr>
            <a:r>
              <a:rPr lang="en-US" sz="2400" dirty="0">
                <a:highlight>
                  <a:srgbClr val="FFFF00"/>
                </a:highlight>
              </a:rPr>
              <a:t>    }</a:t>
            </a:r>
          </a:p>
          <a:p>
            <a:pPr marL="0" indent="0" defTabSz="457200">
              <a:lnSpc>
                <a:spcPct val="120000"/>
              </a:lnSpc>
              <a:spcBef>
                <a:spcPts val="0"/>
              </a:spcBef>
              <a:buNone/>
            </a:pPr>
            <a:r>
              <a:rPr lang="en-US" sz="2400" dirty="0">
                <a:highlight>
                  <a:srgbClr val="FFFF00"/>
                </a:highlight>
              </a:rPr>
              <a:t>    subset</a:t>
            </a:r>
          </a:p>
          <a:p>
            <a:pPr marL="0" indent="0" defTabSz="457200">
              <a:lnSpc>
                <a:spcPct val="120000"/>
              </a:lnSpc>
              <a:spcBef>
                <a:spcPts val="0"/>
              </a:spcBef>
              <a:buNone/>
            </a:pPr>
            <a:r>
              <a:rPr lang="en-US" sz="2400" dirty="0"/>
              <a:t>  })</a:t>
            </a:r>
          </a:p>
        </p:txBody>
      </p:sp>
      <p:sp>
        <p:nvSpPr>
          <p:cNvPr id="4" name="TextBox 3"/>
          <p:cNvSpPr txBox="1"/>
          <p:nvPr/>
        </p:nvSpPr>
        <p:spPr>
          <a:xfrm>
            <a:off x="1928346" y="99060"/>
            <a:ext cx="8652753" cy="584775"/>
          </a:xfrm>
          <a:prstGeom prst="rect">
            <a:avLst/>
          </a:prstGeom>
          <a:noFill/>
        </p:spPr>
        <p:txBody>
          <a:bodyPr wrap="none" rtlCol="0">
            <a:spAutoFit/>
          </a:bodyPr>
          <a:lstStyle/>
          <a:p>
            <a:r>
              <a:rPr lang="en-US" sz="3200" b="1" dirty="0">
                <a:solidFill>
                  <a:srgbClr val="C00000"/>
                </a:solidFill>
              </a:rPr>
              <a:t>Update server to process conditional data subsets</a:t>
            </a:r>
          </a:p>
        </p:txBody>
      </p:sp>
    </p:spTree>
    <p:extLst>
      <p:ext uri="{BB962C8B-B14F-4D97-AF65-F5344CB8AC3E}">
        <p14:creationId xmlns:p14="http://schemas.microsoft.com/office/powerpoint/2010/main" val="198598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288" y="325494"/>
            <a:ext cx="10058400" cy="5085490"/>
          </a:xfrm>
          <a:prstGeom prst="rect">
            <a:avLst/>
          </a:prstGeom>
        </p:spPr>
      </p:pic>
      <p:sp>
        <p:nvSpPr>
          <p:cNvPr id="3" name="Rectangle 2"/>
          <p:cNvSpPr/>
          <p:nvPr/>
        </p:nvSpPr>
        <p:spPr>
          <a:xfrm>
            <a:off x="6019800" y="5857994"/>
            <a:ext cx="5677935" cy="646331"/>
          </a:xfrm>
          <a:prstGeom prst="rect">
            <a:avLst/>
          </a:prstGeom>
        </p:spPr>
        <p:txBody>
          <a:bodyPr wrap="square">
            <a:spAutoFit/>
          </a:bodyPr>
          <a:lstStyle/>
          <a:p>
            <a:r>
              <a:rPr lang="en-US" dirty="0"/>
              <a:t>For much longer leaflet demo with the same data: https://rstudio.github.io/leaflet/shiny.html</a:t>
            </a:r>
          </a:p>
        </p:txBody>
      </p:sp>
    </p:spTree>
    <p:extLst>
      <p:ext uri="{BB962C8B-B14F-4D97-AF65-F5344CB8AC3E}">
        <p14:creationId xmlns:p14="http://schemas.microsoft.com/office/powerpoint/2010/main" val="1488436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More Resources:</a:t>
            </a:r>
          </a:p>
        </p:txBody>
      </p:sp>
      <p:sp>
        <p:nvSpPr>
          <p:cNvPr id="3" name="Content Placeholder 2"/>
          <p:cNvSpPr>
            <a:spLocks noGrp="1"/>
          </p:cNvSpPr>
          <p:nvPr>
            <p:ph sz="half" idx="1"/>
          </p:nvPr>
        </p:nvSpPr>
        <p:spPr/>
        <p:txBody>
          <a:bodyPr/>
          <a:lstStyle/>
          <a:p>
            <a:r>
              <a:rPr lang="en-US" dirty="0"/>
              <a:t>R Studio resources:</a:t>
            </a:r>
          </a:p>
          <a:p>
            <a:pPr lvl="1"/>
            <a:r>
              <a:rPr lang="en-US" dirty="0"/>
              <a:t>Shiny </a:t>
            </a:r>
            <a:r>
              <a:rPr lang="en-US" dirty="0" err="1"/>
              <a:t>cheatsheets</a:t>
            </a:r>
            <a:endParaRPr lang="en-US" dirty="0"/>
          </a:p>
          <a:p>
            <a:pPr lvl="1"/>
            <a:r>
              <a:rPr lang="en-US" dirty="0"/>
              <a:t>Shiny gallery, </a:t>
            </a:r>
            <a:r>
              <a:rPr lang="en-US" dirty="0" err="1"/>
              <a:t>htmlwidgets</a:t>
            </a:r>
            <a:r>
              <a:rPr lang="en-US" dirty="0"/>
              <a:t> gallery</a:t>
            </a:r>
          </a:p>
          <a:p>
            <a:pPr lvl="1"/>
            <a:r>
              <a:rPr lang="en-US" dirty="0" err="1"/>
              <a:t>Plotly</a:t>
            </a:r>
            <a:r>
              <a:rPr lang="en-US" dirty="0"/>
              <a:t> R examples and tutorials</a:t>
            </a:r>
          </a:p>
          <a:p>
            <a:pPr lvl="1"/>
            <a:r>
              <a:rPr lang="en-US" dirty="0"/>
              <a:t>Shiny tutorials</a:t>
            </a:r>
          </a:p>
          <a:p>
            <a:r>
              <a:rPr lang="en-US" dirty="0"/>
              <a:t>Google searches *with year*</a:t>
            </a:r>
          </a:p>
          <a:p>
            <a:r>
              <a:rPr lang="en-US" dirty="0"/>
              <a:t>Tutoring and workshops</a:t>
            </a:r>
          </a:p>
          <a:p>
            <a:endParaRPr lang="en-US" dirty="0"/>
          </a:p>
        </p:txBody>
      </p:sp>
      <p:sp>
        <p:nvSpPr>
          <p:cNvPr id="5" name="Content Placeholder 4"/>
          <p:cNvSpPr>
            <a:spLocks noGrp="1"/>
          </p:cNvSpPr>
          <p:nvPr>
            <p:ph sz="half" idx="2"/>
          </p:nvPr>
        </p:nvSpPr>
        <p:spPr/>
        <p:txBody>
          <a:bodyPr/>
          <a:lstStyle/>
          <a:p>
            <a:pPr marL="0" indent="0" algn="r">
              <a:lnSpc>
                <a:spcPct val="100000"/>
              </a:lnSpc>
              <a:spcBef>
                <a:spcPts val="0"/>
              </a:spcBef>
              <a:buNone/>
            </a:pPr>
            <a:r>
              <a:rPr lang="en-US" dirty="0"/>
              <a:t>Ashton Drew</a:t>
            </a:r>
          </a:p>
          <a:p>
            <a:pPr marL="0" indent="0" algn="r">
              <a:lnSpc>
                <a:spcPct val="100000"/>
              </a:lnSpc>
              <a:spcBef>
                <a:spcPts val="0"/>
              </a:spcBef>
              <a:buNone/>
            </a:pPr>
            <a:r>
              <a:rPr lang="en-US" dirty="0"/>
              <a:t>KDV Decision Analysis LLC</a:t>
            </a:r>
          </a:p>
          <a:p>
            <a:pPr marL="0" indent="0" algn="r">
              <a:lnSpc>
                <a:spcPct val="100000"/>
              </a:lnSpc>
              <a:spcBef>
                <a:spcPts val="0"/>
              </a:spcBef>
              <a:buNone/>
            </a:pPr>
            <a:r>
              <a:rPr lang="en-US" dirty="0">
                <a:hlinkClick r:id="rId2"/>
              </a:rPr>
              <a:t>ashton@kdv-decisions.com</a:t>
            </a:r>
            <a:endParaRPr lang="en-US" dirty="0"/>
          </a:p>
          <a:p>
            <a:pPr marL="0" indent="0" algn="r">
              <a:lnSpc>
                <a:spcPct val="100000"/>
              </a:lnSpc>
              <a:spcBef>
                <a:spcPts val="0"/>
              </a:spcBef>
              <a:buNone/>
            </a:pPr>
            <a:r>
              <a:rPr lang="en-US" dirty="0">
                <a:hlinkClick r:id="rId3"/>
              </a:rPr>
              <a:t>www.kdv-decisions.com</a:t>
            </a:r>
            <a:endParaRPr lang="en-US" dirty="0"/>
          </a:p>
          <a:p>
            <a:pPr marL="0" indent="0" algn="r">
              <a:lnSpc>
                <a:spcPct val="100000"/>
              </a:lnSpc>
              <a:spcBef>
                <a:spcPts val="0"/>
              </a:spcBef>
              <a:buNone/>
            </a:pPr>
            <a:r>
              <a:rPr lang="en-US" dirty="0"/>
              <a:t>919-886-2811</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840" y="5773225"/>
            <a:ext cx="7178040" cy="807475"/>
          </a:xfrm>
          <a:prstGeom prst="rect">
            <a:avLst/>
          </a:prstGeom>
        </p:spPr>
      </p:pic>
    </p:spTree>
    <p:extLst>
      <p:ext uri="{BB962C8B-B14F-4D97-AF65-F5344CB8AC3E}">
        <p14:creationId xmlns:p14="http://schemas.microsoft.com/office/powerpoint/2010/main" val="421023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Interactivity in R</a:t>
            </a:r>
          </a:p>
        </p:txBody>
      </p:sp>
      <p:sp>
        <p:nvSpPr>
          <p:cNvPr id="4" name="TextBox 3"/>
          <p:cNvSpPr txBox="1"/>
          <p:nvPr/>
        </p:nvSpPr>
        <p:spPr>
          <a:xfrm>
            <a:off x="649605" y="5556695"/>
            <a:ext cx="10892790" cy="707886"/>
          </a:xfrm>
          <a:prstGeom prst="rect">
            <a:avLst/>
          </a:prstGeom>
          <a:noFill/>
        </p:spPr>
        <p:txBody>
          <a:bodyPr wrap="square" rtlCol="0">
            <a:spAutoFit/>
          </a:bodyPr>
          <a:lstStyle/>
          <a:p>
            <a:r>
              <a:rPr lang="en-US" sz="4000" dirty="0"/>
              <a:t>Desktop, web documents (Markdown), apps (Shiny)</a:t>
            </a:r>
          </a:p>
        </p:txBody>
      </p:sp>
      <p:sp>
        <p:nvSpPr>
          <p:cNvPr id="5" name="TextBox 4"/>
          <p:cNvSpPr txBox="1"/>
          <p:nvPr/>
        </p:nvSpPr>
        <p:spPr>
          <a:xfrm>
            <a:off x="293370" y="1985799"/>
            <a:ext cx="3025140" cy="707886"/>
          </a:xfrm>
          <a:prstGeom prst="rect">
            <a:avLst/>
          </a:prstGeom>
          <a:noFill/>
        </p:spPr>
        <p:txBody>
          <a:bodyPr wrap="square" rtlCol="0">
            <a:spAutoFit/>
          </a:bodyPr>
          <a:lstStyle/>
          <a:p>
            <a:r>
              <a:rPr lang="en-US" sz="4000" dirty="0"/>
              <a:t>R &amp; R Studio</a:t>
            </a:r>
          </a:p>
        </p:txBody>
      </p:sp>
      <p:sp>
        <p:nvSpPr>
          <p:cNvPr id="6" name="TextBox 5"/>
          <p:cNvSpPr txBox="1"/>
          <p:nvPr/>
        </p:nvSpPr>
        <p:spPr>
          <a:xfrm>
            <a:off x="4290060" y="3579628"/>
            <a:ext cx="3703320" cy="707886"/>
          </a:xfrm>
          <a:prstGeom prst="rect">
            <a:avLst/>
          </a:prstGeom>
          <a:noFill/>
        </p:spPr>
        <p:txBody>
          <a:bodyPr wrap="square" rtlCol="0">
            <a:spAutoFit/>
          </a:bodyPr>
          <a:lstStyle/>
          <a:p>
            <a:r>
              <a:rPr lang="en-US" sz="4000" dirty="0" err="1"/>
              <a:t>plotly</a:t>
            </a:r>
            <a:r>
              <a:rPr lang="en-US" sz="4000" dirty="0"/>
              <a:t> - graphics</a:t>
            </a:r>
          </a:p>
        </p:txBody>
      </p:sp>
      <p:sp>
        <p:nvSpPr>
          <p:cNvPr id="7" name="TextBox 6"/>
          <p:cNvSpPr txBox="1"/>
          <p:nvPr/>
        </p:nvSpPr>
        <p:spPr>
          <a:xfrm>
            <a:off x="4290060" y="4241794"/>
            <a:ext cx="3985260" cy="707886"/>
          </a:xfrm>
          <a:prstGeom prst="rect">
            <a:avLst/>
          </a:prstGeom>
          <a:noFill/>
        </p:spPr>
        <p:txBody>
          <a:bodyPr wrap="square" rtlCol="0">
            <a:spAutoFit/>
          </a:bodyPr>
          <a:lstStyle/>
          <a:p>
            <a:r>
              <a:rPr lang="en-US" sz="4000" dirty="0"/>
              <a:t>DT - tables</a:t>
            </a:r>
          </a:p>
        </p:txBody>
      </p:sp>
      <p:sp>
        <p:nvSpPr>
          <p:cNvPr id="8" name="TextBox 7"/>
          <p:cNvSpPr txBox="1"/>
          <p:nvPr/>
        </p:nvSpPr>
        <p:spPr>
          <a:xfrm>
            <a:off x="4290060" y="2915334"/>
            <a:ext cx="3177540" cy="707886"/>
          </a:xfrm>
          <a:prstGeom prst="rect">
            <a:avLst/>
          </a:prstGeom>
          <a:noFill/>
        </p:spPr>
        <p:txBody>
          <a:bodyPr wrap="square" rtlCol="0">
            <a:spAutoFit/>
          </a:bodyPr>
          <a:lstStyle/>
          <a:p>
            <a:r>
              <a:rPr lang="en-US" sz="4000" dirty="0"/>
              <a:t>leaflet - maps</a:t>
            </a:r>
          </a:p>
        </p:txBody>
      </p:sp>
      <p:sp>
        <p:nvSpPr>
          <p:cNvPr id="9" name="TextBox 8"/>
          <p:cNvSpPr txBox="1"/>
          <p:nvPr/>
        </p:nvSpPr>
        <p:spPr>
          <a:xfrm>
            <a:off x="4385310" y="1799771"/>
            <a:ext cx="3009900" cy="707886"/>
          </a:xfrm>
          <a:prstGeom prst="rect">
            <a:avLst/>
          </a:prstGeom>
          <a:noFill/>
        </p:spPr>
        <p:txBody>
          <a:bodyPr wrap="square" rtlCol="0">
            <a:spAutoFit/>
          </a:bodyPr>
          <a:lstStyle/>
          <a:p>
            <a:r>
              <a:rPr lang="en-US" sz="4000" dirty="0" err="1"/>
              <a:t>htmlwidgets</a:t>
            </a:r>
            <a:endParaRPr lang="en-US" sz="4000" dirty="0"/>
          </a:p>
        </p:txBody>
      </p:sp>
      <p:sp>
        <p:nvSpPr>
          <p:cNvPr id="10" name="TextBox 9"/>
          <p:cNvSpPr txBox="1"/>
          <p:nvPr/>
        </p:nvSpPr>
        <p:spPr>
          <a:xfrm>
            <a:off x="8439150" y="1992717"/>
            <a:ext cx="3177540" cy="707886"/>
          </a:xfrm>
          <a:prstGeom prst="rect">
            <a:avLst/>
          </a:prstGeom>
          <a:noFill/>
        </p:spPr>
        <p:txBody>
          <a:bodyPr wrap="square" rtlCol="0">
            <a:spAutoFit/>
          </a:bodyPr>
          <a:lstStyle/>
          <a:p>
            <a:r>
              <a:rPr lang="en-US" sz="4000" dirty="0" err="1"/>
              <a:t>js</a:t>
            </a:r>
            <a:r>
              <a:rPr lang="en-US" sz="4000" dirty="0"/>
              <a:t>, HTML, CSS</a:t>
            </a:r>
          </a:p>
        </p:txBody>
      </p:sp>
      <p:sp>
        <p:nvSpPr>
          <p:cNvPr id="11" name="Arrow: Curved Down 10"/>
          <p:cNvSpPr/>
          <p:nvPr/>
        </p:nvSpPr>
        <p:spPr>
          <a:xfrm>
            <a:off x="3063240" y="1394460"/>
            <a:ext cx="5433060" cy="9067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2850995"/>
            <a:ext cx="1184115" cy="91769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978" y="4089250"/>
            <a:ext cx="2529578" cy="88788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6300" y="3588992"/>
            <a:ext cx="3074356" cy="1620351"/>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7390" y="2716440"/>
            <a:ext cx="906780" cy="906780"/>
          </a:xfrm>
          <a:prstGeom prst="rect">
            <a:avLst/>
          </a:prstGeom>
        </p:spPr>
      </p:pic>
    </p:spTree>
    <p:extLst>
      <p:ext uri="{BB962C8B-B14F-4D97-AF65-F5344CB8AC3E}">
        <p14:creationId xmlns:p14="http://schemas.microsoft.com/office/powerpoint/2010/main" val="320356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Interactive Data Applications</a:t>
            </a:r>
          </a:p>
        </p:txBody>
      </p:sp>
      <p:sp>
        <p:nvSpPr>
          <p:cNvPr id="3" name="Content Placeholder 2"/>
          <p:cNvSpPr>
            <a:spLocks noGrp="1"/>
          </p:cNvSpPr>
          <p:nvPr>
            <p:ph idx="1"/>
          </p:nvPr>
        </p:nvSpPr>
        <p:spPr/>
        <p:txBody>
          <a:bodyPr/>
          <a:lstStyle/>
          <a:p>
            <a:r>
              <a:rPr lang="en-US" dirty="0"/>
              <a:t>Basic data exploration within an organized framework</a:t>
            </a:r>
          </a:p>
          <a:p>
            <a:r>
              <a:rPr lang="en-US" dirty="0"/>
              <a:t>Deliver large volumes of data where each individual user interested in a different subset</a:t>
            </a:r>
          </a:p>
          <a:p>
            <a:r>
              <a:rPr lang="en-US" dirty="0"/>
              <a:t>Scenario analysis to test assumptions or compare alternatives</a:t>
            </a:r>
          </a:p>
        </p:txBody>
      </p:sp>
    </p:spTree>
    <p:extLst>
      <p:ext uri="{BB962C8B-B14F-4D97-AF65-F5344CB8AC3E}">
        <p14:creationId xmlns:p14="http://schemas.microsoft.com/office/powerpoint/2010/main" val="35643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Fiji Earthquake Data (quake)</a:t>
            </a:r>
          </a:p>
        </p:txBody>
      </p:sp>
      <p:sp>
        <p:nvSpPr>
          <p:cNvPr id="3" name="Content Placeholder 2"/>
          <p:cNvSpPr>
            <a:spLocks noGrp="1"/>
          </p:cNvSpPr>
          <p:nvPr>
            <p:ph idx="1"/>
          </p:nvPr>
        </p:nvSpPr>
        <p:spPr/>
        <p:txBody>
          <a:bodyPr>
            <a:normAutofit fontScale="92500" lnSpcReduction="10000"/>
          </a:bodyPr>
          <a:lstStyle/>
          <a:p>
            <a:r>
              <a:rPr lang="en-US" dirty="0"/>
              <a:t>locations of 1000 seismic events (magnitude &gt; 4.0) since 1964 off the coast of Fiji</a:t>
            </a:r>
          </a:p>
          <a:p>
            <a:r>
              <a:rPr lang="en-US" dirty="0"/>
              <a:t>Data frame with 5 numeric variables:</a:t>
            </a:r>
          </a:p>
          <a:p>
            <a:pPr lvl="1"/>
            <a:r>
              <a:rPr lang="en-US" dirty="0"/>
              <a:t>[,1] 	</a:t>
            </a:r>
            <a:r>
              <a:rPr lang="en-US" b="1" dirty="0" err="1"/>
              <a:t>lat</a:t>
            </a:r>
            <a:r>
              <a:rPr lang="en-US" dirty="0"/>
              <a:t> - Latitude of event</a:t>
            </a:r>
          </a:p>
          <a:p>
            <a:pPr lvl="1"/>
            <a:r>
              <a:rPr lang="en-US" dirty="0"/>
              <a:t>[,2] 	</a:t>
            </a:r>
            <a:r>
              <a:rPr lang="en-US" b="1" dirty="0"/>
              <a:t>long</a:t>
            </a:r>
            <a:r>
              <a:rPr lang="en-US" dirty="0"/>
              <a:t> - Longitude</a:t>
            </a:r>
          </a:p>
          <a:p>
            <a:pPr lvl="1"/>
            <a:r>
              <a:rPr lang="en-US" dirty="0"/>
              <a:t>[,3] 	</a:t>
            </a:r>
            <a:r>
              <a:rPr lang="en-US" b="1" dirty="0"/>
              <a:t>depth</a:t>
            </a:r>
            <a:r>
              <a:rPr lang="en-US" dirty="0"/>
              <a:t> - Depth (km)</a:t>
            </a:r>
          </a:p>
          <a:p>
            <a:pPr lvl="1"/>
            <a:r>
              <a:rPr lang="en-US" dirty="0"/>
              <a:t>[,4] 	</a:t>
            </a:r>
            <a:r>
              <a:rPr lang="en-US" b="1" dirty="0"/>
              <a:t>mag</a:t>
            </a:r>
            <a:r>
              <a:rPr lang="en-US" dirty="0"/>
              <a:t> - Richter Magnitude</a:t>
            </a:r>
          </a:p>
          <a:p>
            <a:pPr lvl="1"/>
            <a:r>
              <a:rPr lang="en-US" dirty="0"/>
              <a:t>[,5] 	</a:t>
            </a:r>
            <a:r>
              <a:rPr lang="en-US" b="1" dirty="0"/>
              <a:t>stations</a:t>
            </a:r>
            <a:r>
              <a:rPr lang="en-US" dirty="0"/>
              <a:t> - Number of stations reporting </a:t>
            </a:r>
          </a:p>
          <a:p>
            <a:pPr lvl="1"/>
            <a:endParaRPr lang="en-US" dirty="0"/>
          </a:p>
          <a:p>
            <a:pPr marL="0" indent="0">
              <a:buNone/>
            </a:pPr>
            <a:r>
              <a:rPr lang="en-US" sz="2400" dirty="0">
                <a:hlinkClick r:id="rId2"/>
              </a:rPr>
              <a:t>https://stat.ethz.ch/R-manual/R-devel/library/datasets/html/quakes.html</a:t>
            </a:r>
            <a:endParaRPr lang="en-US" sz="2400" dirty="0"/>
          </a:p>
          <a:p>
            <a:pPr marL="0" indent="0">
              <a:buNone/>
            </a:pPr>
            <a:r>
              <a:rPr lang="en-US" sz="2400" dirty="0"/>
              <a:t>Sourced from: Harvard PRIM-H project data sets, Dr. John Woodhouse, Dept. of Geophysics, Harvard University. </a:t>
            </a:r>
          </a:p>
        </p:txBody>
      </p:sp>
    </p:spTree>
    <p:extLst>
      <p:ext uri="{BB962C8B-B14F-4D97-AF65-F5344CB8AC3E}">
        <p14:creationId xmlns:p14="http://schemas.microsoft.com/office/powerpoint/2010/main" val="417563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Stand-Alone Interactive Tools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164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library(DT)</a:t>
            </a:r>
            <a:br>
              <a:rPr lang="en-US" dirty="0"/>
            </a:br>
            <a:r>
              <a:rPr lang="en-US" u="sng" dirty="0">
                <a:hlinkClick r:id="rId2"/>
              </a:rPr>
              <a:t>http://rstudio.github.io/DT/</a:t>
            </a:r>
            <a:endParaRPr lang="en-US" dirty="0"/>
          </a:p>
        </p:txBody>
      </p:sp>
      <p:sp>
        <p:nvSpPr>
          <p:cNvPr id="3" name="Content Placeholder 2"/>
          <p:cNvSpPr>
            <a:spLocks noGrp="1"/>
          </p:cNvSpPr>
          <p:nvPr>
            <p:ph idx="1"/>
          </p:nvPr>
        </p:nvSpPr>
        <p:spPr/>
        <p:txBody>
          <a:bodyPr/>
          <a:lstStyle/>
          <a:p>
            <a:pPr lvl="0"/>
            <a:r>
              <a:rPr lang="en-US" dirty="0"/>
              <a:t>interactive web-based tables via the JavaScript library </a:t>
            </a:r>
            <a:r>
              <a:rPr lang="en-US" dirty="0" err="1"/>
              <a:t>DataTables</a:t>
            </a:r>
            <a:endParaRPr lang="en-US" dirty="0"/>
          </a:p>
          <a:p>
            <a:pPr lvl="0"/>
            <a:r>
              <a:rPr lang="en-US" dirty="0"/>
              <a:t>matrix or data frame objects </a:t>
            </a:r>
            <a:r>
              <a:rPr lang="en-US" dirty="0" err="1"/>
              <a:t>transbribed</a:t>
            </a:r>
            <a:r>
              <a:rPr lang="en-US" dirty="0"/>
              <a:t> to HTML tables</a:t>
            </a:r>
          </a:p>
          <a:p>
            <a:pPr lvl="0"/>
            <a:r>
              <a:rPr lang="en-US" dirty="0"/>
              <a:t>support filtering, pagination, and sorting</a:t>
            </a:r>
          </a:p>
          <a:p>
            <a:pPr lvl="0"/>
            <a:r>
              <a:rPr lang="en-US" dirty="0"/>
              <a:t>lots of ways to customize appearance via CSS styling options</a:t>
            </a:r>
          </a:p>
        </p:txBody>
      </p:sp>
    </p:spTree>
    <p:extLst>
      <p:ext uri="{BB962C8B-B14F-4D97-AF65-F5344CB8AC3E}">
        <p14:creationId xmlns:p14="http://schemas.microsoft.com/office/powerpoint/2010/main" val="168072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5261</TotalTime>
  <Words>2112</Words>
  <Application>Microsoft Office PowerPoint</Application>
  <PresentationFormat>Widescreen</PresentationFormat>
  <Paragraphs>516</Paragraphs>
  <Slides>42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Interactive Data Visualization Tools in R</vt:lpstr>
      <vt:lpstr>Next Two Hours…</vt:lpstr>
      <vt:lpstr>Instruction Method</vt:lpstr>
      <vt:lpstr>Interactivity in R</vt:lpstr>
      <vt:lpstr>Interactivity in R</vt:lpstr>
      <vt:lpstr>Interactive Data Applications</vt:lpstr>
      <vt:lpstr>Fiji Earthquake Data (quake)</vt:lpstr>
      <vt:lpstr>Stand-Alone Interactive Tools</vt:lpstr>
      <vt:lpstr>library(DT) http://rstudio.github.io/DT/</vt:lpstr>
      <vt:lpstr>Basic Interactive Table</vt:lpstr>
      <vt:lpstr>Prettier Interactive Table</vt:lpstr>
      <vt:lpstr>library(plotly) https://plot.ly/r/</vt:lpstr>
      <vt:lpstr>Basic Interactive Graph</vt:lpstr>
      <vt:lpstr>Prettier Interactive Graph</vt:lpstr>
      <vt:lpstr>library(leaflet)  http://rstudio.github.io/leaflet/</vt:lpstr>
      <vt:lpstr>Basic Interactive Map</vt:lpstr>
      <vt:lpstr>Prettier Interactive Map</vt:lpstr>
      <vt:lpstr>Other Stand Alone Tools</vt:lpstr>
      <vt:lpstr>Shiny Web Apps</vt:lpstr>
      <vt:lpstr>Basic Shiny Demo: Goal</vt:lpstr>
      <vt:lpstr>Basic Shiny Demo: Start</vt:lpstr>
      <vt:lpstr>Shiny App Structure: R Script</vt:lpstr>
      <vt:lpstr>Shiny App Structure: Files and Folders</vt:lpstr>
      <vt:lpstr>PowerPoint Presentation</vt:lpstr>
      <vt:lpstr>PowerPoint Presentation</vt:lpstr>
      <vt:lpstr>PowerPoint Presentation</vt:lpstr>
      <vt:lpstr>PowerPoint Presentation</vt:lpstr>
      <vt:lpstr>PowerPoint Presentation</vt:lpstr>
      <vt:lpstr>More ui Text Entry Code</vt:lpstr>
      <vt:lpstr>Other ui User Input Types</vt:lpstr>
      <vt:lpstr>Other ui Outputs &amp; Render functions</vt:lpstr>
      <vt:lpstr>PowerPoint Presentation</vt:lpstr>
      <vt:lpstr>PowerPoint Presentation</vt:lpstr>
      <vt:lpstr>Change from Static to Interactive Objects</vt:lpstr>
      <vt:lpstr>Organize Code In and Around server Function </vt:lpstr>
      <vt:lpstr>reactive() function</vt:lpstr>
      <vt:lpstr>PowerPoint Presentation</vt:lpstr>
      <vt:lpstr>conditionalPanel() function</vt:lpstr>
      <vt:lpstr>PowerPoint Presentation</vt:lpstr>
      <vt:lpstr>PowerPoint Presentation</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Ashton Drew</dc:creator>
  <cp:lastModifiedBy>Ashton Drew</cp:lastModifiedBy>
  <cp:revision>154</cp:revision>
  <cp:lastPrinted>2016-07-15T14:56:56Z</cp:lastPrinted>
  <dcterms:created xsi:type="dcterms:W3CDTF">2016-07-13T06:50:27Z</dcterms:created>
  <dcterms:modified xsi:type="dcterms:W3CDTF">2016-09-14T04:43:55Z</dcterms:modified>
</cp:coreProperties>
</file>