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6" r:id="rId4"/>
    <p:sldId id="290" r:id="rId5"/>
    <p:sldId id="287" r:id="rId6"/>
    <p:sldId id="284" r:id="rId7"/>
    <p:sldId id="296" r:id="rId8"/>
    <p:sldId id="285" r:id="rId9"/>
    <p:sldId id="288" r:id="rId10"/>
    <p:sldId id="294" r:id="rId11"/>
    <p:sldId id="297" r:id="rId12"/>
    <p:sldId id="289" r:id="rId13"/>
    <p:sldId id="292" r:id="rId14"/>
    <p:sldId id="291" r:id="rId15"/>
    <p:sldId id="293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5559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-2298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795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D291-A3C8-47EB-AFAC-35DC5514D18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710C-CBCB-44AC-8F6B-EBBA4027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9499-B3CA-49B4-8D34-8463F82DFB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5260: Mathematical Models for Decision Making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Integer Programming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Gareth Green</a:t>
            </a:r>
          </a:p>
          <a:p>
            <a:pPr algn="l"/>
            <a:r>
              <a:rPr lang="en-US" dirty="0"/>
              <a:t>greeng@seattleu.edu</a:t>
            </a:r>
          </a:p>
        </p:txBody>
      </p:sp>
    </p:spTree>
    <p:extLst>
      <p:ext uri="{BB962C8B-B14F-4D97-AF65-F5344CB8AC3E}">
        <p14:creationId xmlns:p14="http://schemas.microsoft.com/office/powerpoint/2010/main" val="323512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example continued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8FEB48-7A15-48C8-89CA-6053B3A1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32" y="1690687"/>
            <a:ext cx="11033485" cy="479433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You set up the problem: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altLang="en-US" sz="24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400" b="1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/>
              <a:t>9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+ 5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+ 6</a:t>
            </a:r>
            <a:r>
              <a:rPr lang="en-US" sz="2400" i="1" dirty="0"/>
              <a:t>x</a:t>
            </a:r>
            <a:r>
              <a:rPr lang="en-US" sz="2400" i="1" baseline="-25000" dirty="0"/>
              <a:t>3</a:t>
            </a:r>
            <a:r>
              <a:rPr lang="en-US" sz="2400" dirty="0"/>
              <a:t> + 4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subject to: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sz="2400" dirty="0"/>
              <a:t>6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+ 3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+ 5</a:t>
            </a:r>
            <a:r>
              <a:rPr lang="en-US" sz="2400" i="1" dirty="0"/>
              <a:t>x</a:t>
            </a:r>
            <a:r>
              <a:rPr lang="en-US" sz="2400" i="1" baseline="-25000" dirty="0"/>
              <a:t>3</a:t>
            </a:r>
            <a:r>
              <a:rPr lang="en-US" sz="2400" dirty="0"/>
              <a:t> + 2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≤ 10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i="1" dirty="0"/>
              <a:t>		              x</a:t>
            </a:r>
            <a:r>
              <a:rPr lang="en-US" sz="2400" i="1" baseline="-25000" dirty="0"/>
              <a:t>3</a:t>
            </a:r>
            <a:r>
              <a:rPr lang="en-US" sz="2400" dirty="0"/>
              <a:t>  +   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≤   1</a:t>
            </a:r>
          </a:p>
          <a:p>
            <a:pPr marL="457200" lvl="1" indent="0">
              <a:buNone/>
            </a:pPr>
            <a:r>
              <a:rPr lang="en-US" i="1" dirty="0"/>
              <a:t>	      </a:t>
            </a:r>
            <a:r>
              <a:rPr lang="en-US" dirty="0"/>
              <a:t>–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         +  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          ≤   0</a:t>
            </a:r>
          </a:p>
          <a:p>
            <a:pPr marL="457200" lvl="1" indent="0">
              <a:buNone/>
            </a:pPr>
            <a:r>
              <a:rPr lang="en-US" dirty="0"/>
              <a:t>                      –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          +</a:t>
            </a:r>
            <a:r>
              <a:rPr lang="en-US" i="1" dirty="0"/>
              <a:t>   x</a:t>
            </a:r>
            <a:r>
              <a:rPr lang="en-US" i="1" baseline="-25000" dirty="0"/>
              <a:t>4 </a:t>
            </a:r>
            <a:r>
              <a:rPr lang="en-US" dirty="0"/>
              <a:t>≤  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			and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	       </a:t>
            </a:r>
            <a:r>
              <a:rPr lang="en-US" altLang="en-US" sz="24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binary, i.e. 0 ≤ </a:t>
            </a:r>
            <a:r>
              <a:rPr lang="en-US" altLang="en-US" sz="24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/>
              <a:t> ≤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EBE5-F796-4595-9349-E7969BE4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3DBB-5B1A-4BC9-8844-E317ADA2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Either-or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8470"/>
            <a:ext cx="10677939" cy="512859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Suppose you are running a profit maximization but need to choose between different technologies or resources??</a:t>
            </a:r>
          </a:p>
          <a:p>
            <a:pPr lvl="1"/>
            <a:r>
              <a:rPr lang="en-US" dirty="0"/>
              <a:t>That is, you are not sure which is best so you want to incorporate the choice into the problem</a:t>
            </a:r>
          </a:p>
          <a:p>
            <a:r>
              <a:rPr lang="en-US" dirty="0"/>
              <a:t>How could you modify these constraints to select the best within your optimization?</a:t>
            </a:r>
          </a:p>
          <a:p>
            <a:pPr marL="457200" lvl="1" indent="0">
              <a:buNone/>
            </a:pPr>
            <a:r>
              <a:rPr lang="en-US" dirty="0"/>
              <a:t>	6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10</a:t>
            </a:r>
          </a:p>
          <a:p>
            <a:pPr marL="457200" lvl="1" indent="0">
              <a:buNone/>
            </a:pPr>
            <a:r>
              <a:rPr lang="en-US" dirty="0"/>
              <a:t>	4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7</a:t>
            </a:r>
          </a:p>
          <a:p>
            <a:r>
              <a:rPr lang="en-US" dirty="0"/>
              <a:t>What makes a constraint binding??</a:t>
            </a:r>
          </a:p>
          <a:p>
            <a:pPr lvl="1"/>
            <a:r>
              <a:rPr lang="en-US" dirty="0"/>
              <a:t>There isn’t enough of the constraining resource</a:t>
            </a:r>
          </a:p>
          <a:p>
            <a:pPr lvl="1"/>
            <a:r>
              <a:rPr lang="en-US" dirty="0"/>
              <a:t>So how could you make a constraint </a:t>
            </a:r>
            <a:r>
              <a:rPr lang="en-US" b="1" u="sng" dirty="0"/>
              <a:t>non-binding</a:t>
            </a:r>
            <a:r>
              <a:rPr lang="en-US" dirty="0"/>
              <a:t>??</a:t>
            </a:r>
          </a:p>
          <a:p>
            <a:pPr lvl="1"/>
            <a:r>
              <a:rPr lang="en-US" dirty="0"/>
              <a:t>Need add a large variable </a:t>
            </a:r>
            <a:r>
              <a:rPr lang="en-US" i="1" dirty="0"/>
              <a:t>M</a:t>
            </a:r>
            <a:r>
              <a:rPr lang="en-US" dirty="0"/>
              <a:t> to make one constraint non-binding</a:t>
            </a:r>
          </a:p>
          <a:p>
            <a:pPr lvl="0"/>
            <a:r>
              <a:rPr lang="en-US" dirty="0"/>
              <a:t>Incorporate </a:t>
            </a:r>
            <a:r>
              <a:rPr lang="en-US" i="1" dirty="0"/>
              <a:t>M</a:t>
            </a:r>
            <a:r>
              <a:rPr lang="en-US" dirty="0"/>
              <a:t> into constraint with an auxiliary binary variable</a:t>
            </a:r>
          </a:p>
          <a:p>
            <a:pPr marL="0" indent="0">
              <a:buNone/>
            </a:pPr>
            <a:r>
              <a:rPr lang="en-US" dirty="0"/>
              <a:t>	6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10 + </a:t>
            </a:r>
            <a:r>
              <a:rPr lang="en-US" i="1" dirty="0"/>
              <a:t>My 	</a:t>
            </a:r>
            <a:r>
              <a:rPr lang="en-US" dirty="0"/>
              <a:t>[if </a:t>
            </a:r>
            <a:r>
              <a:rPr lang="en-US" i="1" dirty="0"/>
              <a:t>y</a:t>
            </a:r>
            <a:r>
              <a:rPr lang="en-US" dirty="0"/>
              <a:t> = 1, not bind]</a:t>
            </a:r>
          </a:p>
          <a:p>
            <a:pPr marL="0" indent="0">
              <a:buNone/>
            </a:pPr>
            <a:r>
              <a:rPr lang="en-US" dirty="0"/>
              <a:t>	4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7 + </a:t>
            </a:r>
            <a:r>
              <a:rPr lang="en-US" i="1" dirty="0"/>
              <a:t>M</a:t>
            </a:r>
            <a:r>
              <a:rPr lang="en-US" dirty="0"/>
              <a:t>(1 – </a:t>
            </a:r>
            <a:r>
              <a:rPr lang="en-US" i="1" dirty="0"/>
              <a:t>y</a:t>
            </a:r>
            <a:r>
              <a:rPr lang="en-US" dirty="0"/>
              <a:t>) 	[if </a:t>
            </a:r>
            <a:r>
              <a:rPr lang="en-US" i="1" dirty="0"/>
              <a:t>y</a:t>
            </a:r>
            <a:r>
              <a:rPr lang="en-US" dirty="0"/>
              <a:t> = 0, not bind]</a:t>
            </a:r>
          </a:p>
          <a:p>
            <a:r>
              <a:rPr lang="en-US" dirty="0"/>
              <a:t>This forces the optimization to select cost min constraint by making the higher cost constraint non-binding so not influence solution</a:t>
            </a:r>
          </a:p>
          <a:p>
            <a:pPr lvl="1"/>
            <a:r>
              <a:rPr lang="en-US" dirty="0"/>
              <a:t>The optimization effectively chooses the technology or resource</a:t>
            </a:r>
          </a:p>
        </p:txBody>
      </p:sp>
    </p:spTree>
    <p:extLst>
      <p:ext uri="{BB962C8B-B14F-4D97-AF65-F5344CB8AC3E}">
        <p14:creationId xmlns:p14="http://schemas.microsoft.com/office/powerpoint/2010/main" val="21314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-out-of-</a:t>
            </a:r>
            <a:r>
              <a:rPr lang="en-US" i="1" dirty="0"/>
              <a:t>N</a:t>
            </a:r>
            <a:r>
              <a:rPr lang="en-US" dirty="0"/>
              <a:t> constraints must 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This is a generalization of either-or constraints</a:t>
            </a:r>
          </a:p>
          <a:p>
            <a:pPr lvl="1"/>
            <a:r>
              <a:rPr lang="en-US" dirty="0"/>
              <a:t>In either-or </a:t>
            </a:r>
            <a:r>
              <a:rPr lang="en-US" i="1" dirty="0"/>
              <a:t>K</a:t>
            </a:r>
            <a:r>
              <a:rPr lang="en-US" dirty="0"/>
              <a:t> = 1 and </a:t>
            </a:r>
            <a:r>
              <a:rPr lang="en-US" i="1" dirty="0"/>
              <a:t>N</a:t>
            </a:r>
            <a:r>
              <a:rPr lang="en-US" dirty="0"/>
              <a:t> = 2</a:t>
            </a:r>
          </a:p>
          <a:p>
            <a:pPr lvl="1"/>
            <a:r>
              <a:rPr lang="en-US" dirty="0"/>
              <a:t>So is a 1-out-of-2 situation</a:t>
            </a:r>
          </a:p>
          <a:p>
            <a:pPr marL="0" lvl="0" indent="0">
              <a:buNone/>
            </a:pPr>
            <a:r>
              <a:rPr lang="en-US" dirty="0"/>
              <a:t>Need a slightly different set up for </a:t>
            </a:r>
            <a:r>
              <a:rPr lang="en-US" i="1" dirty="0"/>
              <a:t>K</a:t>
            </a:r>
            <a:r>
              <a:rPr lang="en-US" dirty="0"/>
              <a:t>-out-of-</a:t>
            </a:r>
            <a:r>
              <a:rPr lang="en-US" i="1" dirty="0"/>
              <a:t>N</a:t>
            </a:r>
            <a:endParaRPr lang="en-US" dirty="0"/>
          </a:p>
          <a:p>
            <a:pPr lvl="0"/>
            <a:r>
              <a:rPr lang="en-US" dirty="0"/>
              <a:t>Suppose want 2-out-of-4 constraints to be binding</a:t>
            </a:r>
          </a:p>
          <a:p>
            <a:pPr lvl="1"/>
            <a:r>
              <a:rPr lang="en-US" dirty="0"/>
              <a:t>6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10 + </a:t>
            </a:r>
            <a:r>
              <a:rPr lang="en-US" i="1" dirty="0"/>
              <a:t>My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4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  7 + </a:t>
            </a:r>
            <a:r>
              <a:rPr lang="en-US" i="1" dirty="0"/>
              <a:t>My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i="1" dirty="0"/>
              <a:t>1x</a:t>
            </a:r>
            <a:r>
              <a:rPr lang="en-US" i="1" baseline="-25000" dirty="0"/>
              <a:t>1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+ 6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12 + </a:t>
            </a:r>
            <a:r>
              <a:rPr lang="en-US" i="1" dirty="0"/>
              <a:t>My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dirty="0"/>
              <a:t>7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+ 4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+ 4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  8 + </a:t>
            </a:r>
            <a:r>
              <a:rPr lang="en-US" i="1" dirty="0"/>
              <a:t>My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Then add the 2-out-of-4 constraint </a:t>
            </a:r>
          </a:p>
          <a:p>
            <a:pPr lvl="1"/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i="1" baseline="-25000" dirty="0"/>
              <a:t>2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i="1" baseline="-25000" dirty="0"/>
              <a:t>3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i="1" baseline="-25000" dirty="0"/>
              <a:t>4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K</a:t>
            </a:r>
            <a:r>
              <a:rPr lang="en-US" dirty="0"/>
              <a:t> = 4 – 2 = 2</a:t>
            </a:r>
          </a:p>
          <a:p>
            <a:pPr lvl="2"/>
            <a:r>
              <a:rPr lang="en-US" u="sng" dirty="0"/>
              <a:t>This ELIMINATES 2 constraints by adding </a:t>
            </a:r>
            <a:r>
              <a:rPr lang="en-US" i="1" u="sng" dirty="0"/>
              <a:t>M</a:t>
            </a:r>
            <a:r>
              <a:rPr lang="en-US" u="sng" dirty="0"/>
              <a:t> so not binding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variable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In our previous models we have only incorporated variable costs</a:t>
                </a:r>
              </a:p>
              <a:p>
                <a:pPr lvl="1"/>
                <a:r>
                  <a:rPr lang="en-US" dirty="0"/>
                  <a:t>The cost per unit of production</a:t>
                </a:r>
              </a:p>
              <a:p>
                <a:pPr lvl="0"/>
                <a:r>
                  <a:rPr lang="en-US" dirty="0"/>
                  <a:t>Fixed costs present non-linearity or jumps in a function</a:t>
                </a:r>
              </a:p>
              <a:p>
                <a:pPr lvl="1"/>
                <a:r>
                  <a:rPr lang="en-US" dirty="0"/>
                  <a:t>We usually think of total costs = fixed + variable costs</a:t>
                </a:r>
              </a:p>
              <a:p>
                <a:pPr lvl="0"/>
                <a:r>
                  <a:rPr lang="en-US" dirty="0"/>
                  <a:t>The general functional form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i="1" dirty="0" err="1"/>
                  <a:t>k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is the fixed cost and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is the variable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9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variable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Suppose you are deciding to produce 2 of 3 products with a goal of minimizing costs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min</a:t>
                </a:r>
                <a:r>
                  <a:rPr lang="en-US" baseline="-25000" dirty="0" err="1"/>
                  <a:t>x</a:t>
                </a:r>
                <a:r>
                  <a:rPr lang="en-US" sz="1400" baseline="-25000" dirty="0" err="1"/>
                  <a:t>j</a:t>
                </a:r>
                <a:r>
                  <a:rPr lang="en-US" dirty="0"/>
                  <a:t> C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First need to add an auxiliary variable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to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Second, need to add a constraint that first deals with contingency</a:t>
                </a:r>
              </a:p>
              <a:p>
                <a:pPr marL="457200" lvl="1" indent="0">
                  <a:buNone/>
                </a:pP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≤ </a:t>
                </a:r>
                <a:r>
                  <a:rPr lang="en-US" i="1" dirty="0" err="1"/>
                  <a:t>My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, for </a:t>
                </a:r>
                <a:r>
                  <a:rPr lang="en-US" i="1" dirty="0"/>
                  <a:t>j</a:t>
                </a:r>
                <a:r>
                  <a:rPr lang="en-US" dirty="0"/>
                  <a:t> = 1, 2, 3 </a:t>
                </a:r>
              </a:p>
              <a:p>
                <a:pPr marL="457200" lvl="1" indent="0">
                  <a:buNone/>
                </a:pP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&lt;&lt;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so make sure can select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if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= 1 </a:t>
                </a:r>
              </a:p>
              <a:p>
                <a:pPr lvl="1"/>
                <a:r>
                  <a:rPr lang="en-US" dirty="0"/>
                  <a:t>Rearranged this to get choice variables on LHS becomes</a:t>
                </a:r>
              </a:p>
              <a:p>
                <a:pPr lvl="1"/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─ </a:t>
                </a:r>
                <a:r>
                  <a:rPr lang="en-US" i="1" dirty="0" err="1"/>
                  <a:t>My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≤ 0</a:t>
                </a:r>
              </a:p>
              <a:p>
                <a:r>
                  <a:rPr lang="en-US" dirty="0"/>
                  <a:t>Third add constraint to get 2 (or </a:t>
                </a:r>
                <a:r>
                  <a:rPr lang="en-US" i="1" dirty="0"/>
                  <a:t>K</a:t>
                </a:r>
                <a:r>
                  <a:rPr lang="en-US" dirty="0"/>
                  <a:t>) different products</a:t>
                </a:r>
              </a:p>
              <a:p>
                <a:pPr lvl="1"/>
                <a:r>
                  <a:rPr lang="en-US" i="1" dirty="0"/>
                  <a:t>y</a:t>
                </a:r>
                <a:r>
                  <a:rPr lang="en-US" i="1" baseline="-25000" dirty="0"/>
                  <a:t>1</a:t>
                </a:r>
                <a:r>
                  <a:rPr lang="en-US" dirty="0"/>
                  <a:t> +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2</a:t>
                </a:r>
                <a:r>
                  <a:rPr lang="en-US" dirty="0"/>
                  <a:t> +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3</a:t>
                </a:r>
                <a:r>
                  <a:rPr lang="en-US" dirty="0"/>
                  <a:t> = </a:t>
                </a:r>
                <a:r>
                  <a:rPr lang="en-US" i="1" dirty="0"/>
                  <a:t>K</a:t>
                </a:r>
                <a:r>
                  <a:rPr lang="en-US" dirty="0"/>
                  <a:t> = 2</a:t>
                </a:r>
              </a:p>
              <a:p>
                <a:r>
                  <a:rPr lang="en-US" dirty="0"/>
                  <a:t>And finally add the binary constraint</a:t>
                </a:r>
              </a:p>
              <a:p>
                <a:pPr lvl="1"/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is binary for all </a:t>
                </a:r>
                <a:r>
                  <a:rPr lang="en-US" i="1" dirty="0"/>
                  <a:t>j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examples, 12.4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coded up examples 1, 2 (both formulations) and 3</a:t>
            </a:r>
          </a:p>
          <a:p>
            <a:pPr lvl="0"/>
            <a:r>
              <a:rPr lang="en-US" dirty="0"/>
              <a:t>The examples in 12.4 are laid out fairly clearly</a:t>
            </a:r>
          </a:p>
          <a:p>
            <a:pPr lvl="1"/>
            <a:r>
              <a:rPr lang="en-US" dirty="0"/>
              <a:t>Can use as guides for other problems</a:t>
            </a:r>
          </a:p>
          <a:p>
            <a:pPr lvl="0"/>
            <a:r>
              <a:rPr lang="en-US" dirty="0"/>
              <a:t>See W6-2_integer.RMD</a:t>
            </a:r>
          </a:p>
          <a:p>
            <a:r>
              <a:rPr lang="en-US" dirty="0"/>
              <a:t>I recommend you code the prototype problem as practice</a:t>
            </a:r>
          </a:p>
        </p:txBody>
      </p:sp>
    </p:spTree>
    <p:extLst>
      <p:ext uri="{BB962C8B-B14F-4D97-AF65-F5344CB8AC3E}">
        <p14:creationId xmlns:p14="http://schemas.microsoft.com/office/powerpoint/2010/main" val="16137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 (IP), </a:t>
            </a:r>
            <a:r>
              <a:rPr lang="en-US" dirty="0" err="1"/>
              <a:t>Ch</a:t>
            </a:r>
            <a:r>
              <a:rPr lang="en-US" dirty="0"/>
              <a:t>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93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Sometimes it is necessary for variables to take on integer values </a:t>
            </a:r>
            <a:r>
              <a:rPr lang="en-US" b="1" u="sng" dirty="0"/>
              <a:t>rather than any value</a:t>
            </a:r>
            <a:endParaRPr lang="en-US" dirty="0"/>
          </a:p>
          <a:p>
            <a:pPr lvl="0"/>
            <a:r>
              <a:rPr lang="en-US" dirty="0"/>
              <a:t>So far we’ve assumed that variables are divisible to any value</a:t>
            </a:r>
          </a:p>
          <a:p>
            <a:pPr lvl="1"/>
            <a:r>
              <a:rPr lang="en-US" dirty="0"/>
              <a:t>We’ve assumed variables are real numbers</a:t>
            </a:r>
          </a:p>
          <a:p>
            <a:pPr marL="0" indent="0">
              <a:buNone/>
            </a:pPr>
            <a:r>
              <a:rPr lang="en-US" dirty="0"/>
              <a:t>Integer Programming indicates that </a:t>
            </a:r>
            <a:r>
              <a:rPr lang="en-US" b="1" u="sng" dirty="0"/>
              <a:t>at least some variables are whole numbers</a:t>
            </a:r>
            <a:endParaRPr lang="en-US" dirty="0"/>
          </a:p>
          <a:p>
            <a:pPr lvl="0"/>
            <a:r>
              <a:rPr lang="en-US" dirty="0"/>
              <a:t>Standard whole numbers—1, 2, 3, 4,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Assigning people, machines, products to specific tasks</a:t>
            </a:r>
          </a:p>
          <a:p>
            <a:pPr lvl="1"/>
            <a:r>
              <a:rPr lang="en-US" dirty="0"/>
              <a:t>Purchasing machines</a:t>
            </a:r>
          </a:p>
          <a:p>
            <a:pPr lvl="0"/>
            <a:r>
              <a:rPr lang="en-US" dirty="0"/>
              <a:t>Specific whole numbers—4, 8, 12, 16,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Hire people in 4 hour shifts</a:t>
            </a:r>
          </a:p>
          <a:p>
            <a:pPr lvl="0"/>
            <a:r>
              <a:rPr lang="en-US" dirty="0"/>
              <a:t>Binary decision variables—0 or 1</a:t>
            </a:r>
          </a:p>
          <a:p>
            <a:pPr lvl="1"/>
            <a:r>
              <a:rPr lang="en-US" dirty="0"/>
              <a:t>Yes-or-no situations</a:t>
            </a:r>
          </a:p>
          <a:p>
            <a:pPr lvl="1"/>
            <a:r>
              <a:rPr lang="en-US" dirty="0"/>
              <a:t>Contingent decisions—if </a:t>
            </a:r>
            <a:r>
              <a:rPr lang="en-US" i="1" dirty="0"/>
              <a:t>x</a:t>
            </a:r>
            <a:r>
              <a:rPr lang="en-US" dirty="0"/>
              <a:t> occurs, then select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Mutually exclusive alternatives—this or that</a:t>
            </a:r>
          </a:p>
          <a:p>
            <a:pPr lvl="1"/>
            <a:r>
              <a:rPr lang="en-US" dirty="0"/>
              <a:t>Often used in “two-stage” problem</a:t>
            </a:r>
          </a:p>
          <a:p>
            <a:pPr lvl="2"/>
            <a:r>
              <a:rPr lang="en-US" dirty="0"/>
              <a:t>Select a resource, then determine how much to use</a:t>
            </a:r>
          </a:p>
          <a:p>
            <a:pPr lvl="1"/>
            <a:r>
              <a:rPr lang="en-US" dirty="0"/>
              <a:t>Model discrete decisions</a:t>
            </a:r>
          </a:p>
        </p:txBody>
      </p:sp>
    </p:spTree>
    <p:extLst>
      <p:ext uri="{BB962C8B-B14F-4D97-AF65-F5344CB8AC3E}">
        <p14:creationId xmlns:p14="http://schemas.microsoft.com/office/powerpoint/2010/main" val="13257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general types of IP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Pure integer programming (IP)</a:t>
            </a:r>
          </a:p>
          <a:p>
            <a:pPr lvl="1"/>
            <a:r>
              <a:rPr lang="en-US" dirty="0"/>
              <a:t>Only integer variables in the model</a:t>
            </a:r>
          </a:p>
          <a:p>
            <a:pPr lvl="0"/>
            <a:r>
              <a:rPr lang="en-US" dirty="0"/>
              <a:t>Binary integer programming (BIP)</a:t>
            </a:r>
          </a:p>
          <a:p>
            <a:pPr lvl="1"/>
            <a:r>
              <a:rPr lang="en-US" dirty="0"/>
              <a:t>Only binary variables in the model</a:t>
            </a:r>
          </a:p>
          <a:p>
            <a:pPr lvl="1"/>
            <a:r>
              <a:rPr lang="en-US" dirty="0"/>
              <a:t>Binary variables increase the type of questions we can answer</a:t>
            </a:r>
          </a:p>
          <a:p>
            <a:pPr lvl="2"/>
            <a:r>
              <a:rPr lang="en-US" dirty="0"/>
              <a:t>Use auxiliary binary variables to model discrete choices</a:t>
            </a:r>
          </a:p>
          <a:p>
            <a:pPr lvl="0"/>
            <a:r>
              <a:rPr lang="en-US" dirty="0"/>
              <a:t>Mixed integer programming (MIP)</a:t>
            </a:r>
          </a:p>
          <a:p>
            <a:pPr lvl="1"/>
            <a:r>
              <a:rPr lang="en-US" dirty="0"/>
              <a:t>Mix of continuous and integer variables</a:t>
            </a:r>
          </a:p>
          <a:p>
            <a:pPr lvl="1"/>
            <a:r>
              <a:rPr lang="en-US" dirty="0"/>
              <a:t>This is most common</a:t>
            </a:r>
          </a:p>
          <a:p>
            <a:pPr lvl="2"/>
            <a:r>
              <a:rPr lang="en-US" dirty="0"/>
              <a:t>Use integer variables to select between discrete choices and select discrete values</a:t>
            </a:r>
          </a:p>
          <a:p>
            <a:pPr lvl="2"/>
            <a:r>
              <a:rPr lang="en-US" dirty="0"/>
              <a:t>Also have continuous variables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solutions relatively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Solutions to large IP problems not available until 1990’s</a:t>
            </a:r>
          </a:p>
          <a:p>
            <a:pPr lvl="0"/>
            <a:r>
              <a:rPr lang="en-US" dirty="0"/>
              <a:t>Now able to solve larger problems due to improvements 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IP and BIP algorithms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LP algorithms to help find pre-solutions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Computing power</a:t>
            </a:r>
          </a:p>
          <a:p>
            <a:pPr lvl="0"/>
            <a:r>
              <a:rPr lang="en-US" dirty="0"/>
              <a:t>For example: LP relaxation</a:t>
            </a:r>
          </a:p>
          <a:p>
            <a:pPr lvl="1"/>
            <a:r>
              <a:rPr lang="en-US" dirty="0"/>
              <a:t>Run the IP problem without the integer constraints so it is an LP problem</a:t>
            </a:r>
          </a:p>
          <a:p>
            <a:pPr lvl="2"/>
            <a:r>
              <a:rPr lang="en-US" dirty="0"/>
              <a:t>May find an integer solution by chance</a:t>
            </a:r>
          </a:p>
          <a:p>
            <a:pPr lvl="1"/>
            <a:r>
              <a:rPr lang="en-US" dirty="0"/>
              <a:t>Use the LP solution as a starting point for an IP algorithm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8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IP more challenging than other types of programming</a:t>
            </a:r>
          </a:p>
          <a:p>
            <a:pPr lvl="0"/>
            <a:r>
              <a:rPr lang="en-US" dirty="0"/>
              <a:t>Though variables can take on fewer values, i.e. 0, 1, 2, … rather than any continuous value</a:t>
            </a:r>
          </a:p>
          <a:p>
            <a:pPr lvl="1"/>
            <a:r>
              <a:rPr lang="en-US" dirty="0"/>
              <a:t>Specific values create the need for </a:t>
            </a:r>
            <a:r>
              <a:rPr lang="en-US" b="1" dirty="0"/>
              <a:t>more variables</a:t>
            </a:r>
          </a:p>
          <a:p>
            <a:pPr lvl="2"/>
            <a:r>
              <a:rPr lang="en-US" dirty="0"/>
              <a:t>As opposed to one variable that can take on any value</a:t>
            </a:r>
          </a:p>
          <a:p>
            <a:pPr lvl="1"/>
            <a:r>
              <a:rPr lang="en-US" dirty="0"/>
              <a:t>Integer programming has exponential variable growth</a:t>
            </a:r>
          </a:p>
          <a:p>
            <a:pPr lvl="2"/>
            <a:r>
              <a:rPr lang="en-US" dirty="0"/>
              <a:t>Suppose there are </a:t>
            </a:r>
            <a:r>
              <a:rPr lang="en-US" i="1" dirty="0"/>
              <a:t>n</a:t>
            </a:r>
            <a:r>
              <a:rPr lang="en-US" dirty="0"/>
              <a:t> binary variables</a:t>
            </a:r>
          </a:p>
          <a:p>
            <a:pPr lvl="2"/>
            <a:r>
              <a:rPr lang="en-US" dirty="0"/>
              <a:t>Then there are 2</a:t>
            </a:r>
            <a:r>
              <a:rPr lang="en-US" i="1" baseline="30000" dirty="0"/>
              <a:t>n</a:t>
            </a:r>
            <a:r>
              <a:rPr lang="en-US" dirty="0"/>
              <a:t> potential solutions</a:t>
            </a:r>
          </a:p>
          <a:p>
            <a:pPr lvl="3"/>
            <a:r>
              <a:rPr lang="en-US" i="1" dirty="0"/>
              <a:t>n</a:t>
            </a:r>
            <a:r>
              <a:rPr lang="en-US" dirty="0"/>
              <a:t> = 10, 2</a:t>
            </a:r>
            <a:r>
              <a:rPr lang="en-US" i="1" baseline="30000" dirty="0"/>
              <a:t> n</a:t>
            </a:r>
            <a:r>
              <a:rPr lang="en-US" dirty="0"/>
              <a:t> = 1024 possible solutions, combinations of 0’s and 1’s</a:t>
            </a:r>
          </a:p>
          <a:p>
            <a:pPr lvl="1"/>
            <a:r>
              <a:rPr lang="en-US" dirty="0"/>
              <a:t>Have more constraints in the model</a:t>
            </a:r>
          </a:p>
          <a:p>
            <a:pPr lvl="0"/>
            <a:r>
              <a:rPr lang="en-US" dirty="0"/>
              <a:t>Having integer values makes it harder to find a feasible solution</a:t>
            </a:r>
          </a:p>
          <a:p>
            <a:pPr lvl="1"/>
            <a:r>
              <a:rPr lang="en-US" dirty="0"/>
              <a:t>Feasible solutions can occur at any values of the decision variables in LP</a:t>
            </a:r>
          </a:p>
          <a:p>
            <a:pPr lvl="1"/>
            <a:r>
              <a:rPr lang="en-US" dirty="0"/>
              <a:t>In IP the solutions must occur at integer value</a:t>
            </a:r>
          </a:p>
          <a:p>
            <a:pPr lvl="2"/>
            <a:r>
              <a:rPr lang="en-US" dirty="0"/>
              <a:t>The space is more constrained so harder to find</a:t>
            </a:r>
          </a:p>
          <a:p>
            <a:r>
              <a:rPr lang="en-US" dirty="0"/>
              <a:t>Shadow prices (or dual value) for integer and binary constraints not reliable</a:t>
            </a:r>
          </a:p>
          <a:p>
            <a:pPr lvl="1"/>
            <a:r>
              <a:rPr lang="en-US" dirty="0"/>
              <a:t>Objective function likely to jump with changes in integer and binary variables</a:t>
            </a:r>
          </a:p>
          <a:p>
            <a:pPr lvl="1"/>
            <a:r>
              <a:rPr lang="en-US" dirty="0"/>
              <a:t>Would not have standard interpretation</a:t>
            </a:r>
          </a:p>
          <a:p>
            <a:pPr lvl="1"/>
            <a:r>
              <a:rPr lang="en-US" dirty="0"/>
              <a:t>The impact on Objective function of changing constraint by 1 unit is not well-defined</a:t>
            </a:r>
          </a:p>
          <a:p>
            <a:pPr lvl="1"/>
            <a:r>
              <a:rPr lang="en-US" dirty="0"/>
              <a:t>Note, sensitivity functions not work for BIP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Bottom line: IP problems are harder to solve than LP problems</a:t>
            </a:r>
          </a:p>
          <a:p>
            <a:pPr lvl="0"/>
            <a:r>
              <a:rPr lang="en-US" dirty="0"/>
              <a:t>We won’t be coding algorithms so not need to know details</a:t>
            </a:r>
          </a:p>
          <a:p>
            <a:pPr lvl="0"/>
            <a:r>
              <a:rPr lang="en-US" dirty="0"/>
              <a:t>But should understand the general process</a:t>
            </a:r>
          </a:p>
          <a:p>
            <a:pPr lvl="0"/>
            <a:r>
              <a:rPr lang="en-US" dirty="0"/>
              <a:t>Recommend you skim the following sections</a:t>
            </a:r>
          </a:p>
          <a:p>
            <a:pPr lvl="1"/>
            <a:r>
              <a:rPr lang="en-US" dirty="0"/>
              <a:t>Branch-and-bound, 12.6</a:t>
            </a:r>
          </a:p>
          <a:p>
            <a:pPr lvl="2"/>
            <a:r>
              <a:rPr lang="en-US" dirty="0"/>
              <a:t>Solve individual branches of a problem with LP relaxation</a:t>
            </a:r>
          </a:p>
          <a:p>
            <a:pPr lvl="2"/>
            <a:r>
              <a:rPr lang="en-US" dirty="0"/>
              <a:t>Branch determined by diff x values, i.e.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= 0,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1,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Dispose of branches with low objective functions</a:t>
            </a:r>
          </a:p>
          <a:p>
            <a:pPr lvl="1"/>
            <a:r>
              <a:rPr lang="en-US" dirty="0"/>
              <a:t>Constraint programming, 12.9—incorporate logical functions in constraints</a:t>
            </a:r>
          </a:p>
        </p:txBody>
      </p:sp>
    </p:spTree>
    <p:extLst>
      <p:ext uri="{BB962C8B-B14F-4D97-AF65-F5344CB8AC3E}">
        <p14:creationId xmlns:p14="http://schemas.microsoft.com/office/powerpoint/2010/main" val="2279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1EF2-D065-4A7C-B0E3-F61747AA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678E-6309-4C2B-ACB8-6F6289F2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example, </a:t>
            </a:r>
            <a:r>
              <a:rPr lang="en-US" dirty="0" err="1"/>
              <a:t>Ch</a:t>
            </a:r>
            <a:r>
              <a:rPr lang="en-US" dirty="0"/>
              <a:t>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Firm building new factory in LA or SF or both</a:t>
            </a:r>
          </a:p>
          <a:p>
            <a:r>
              <a:rPr lang="en-US" dirty="0"/>
              <a:t>Interested in 1 new warehouse in city with factory</a:t>
            </a:r>
          </a:p>
          <a:p>
            <a:pPr lvl="0"/>
            <a:r>
              <a:rPr lang="en-US" dirty="0"/>
              <a:t>Have already determined NPV of each factory and warehouse</a:t>
            </a:r>
          </a:p>
          <a:p>
            <a:r>
              <a:rPr lang="en-US" dirty="0"/>
              <a:t>max Z = 9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+ 6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+ 4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are factories in LA and SF, and </a:t>
            </a:r>
          </a:p>
          <a:p>
            <a:pPr lvl="1"/>
            <a:r>
              <a:rPr lang="en-US" dirty="0"/>
              <a:t>Where</a:t>
            </a:r>
            <a:r>
              <a:rPr lang="en-US" i="1" dirty="0"/>
              <a:t> x</a:t>
            </a:r>
            <a:r>
              <a:rPr lang="en-US" i="1" baseline="-25000" dirty="0"/>
              <a:t>3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are warehouses in LA and SF</a:t>
            </a:r>
          </a:p>
          <a:p>
            <a:pPr lvl="1"/>
            <a:r>
              <a:rPr lang="en-US" dirty="0"/>
              <a:t>What values can the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err="1"/>
              <a:t>’s</a:t>
            </a:r>
            <a:r>
              <a:rPr lang="en-US" dirty="0"/>
              <a:t> take on? </a:t>
            </a:r>
          </a:p>
          <a:p>
            <a:pPr lvl="2"/>
            <a:r>
              <a:rPr lang="en-US" dirty="0"/>
              <a:t>Build or not build, </a:t>
            </a:r>
            <a:r>
              <a:rPr lang="en-US" b="1" u="sng" dirty="0"/>
              <a:t>yes-or-no decisions</a:t>
            </a:r>
            <a:r>
              <a:rPr lang="en-US" dirty="0"/>
              <a:t>—1 or 0</a:t>
            </a:r>
          </a:p>
          <a:p>
            <a:pPr lvl="2"/>
            <a:r>
              <a:rPr lang="en-US" dirty="0"/>
              <a:t>12.2 gives a number of yes-or-no decision examples</a:t>
            </a:r>
          </a:p>
          <a:p>
            <a:r>
              <a:rPr lang="en-US" dirty="0"/>
              <a:t>How could model this type of choice??</a:t>
            </a:r>
          </a:p>
          <a:p>
            <a:pPr lvl="1"/>
            <a:r>
              <a:rPr lang="en-US" dirty="0"/>
              <a:t>First is LA and/or SF factory</a:t>
            </a:r>
          </a:p>
          <a:p>
            <a:pPr lvl="1"/>
            <a:r>
              <a:rPr lang="en-US" dirty="0"/>
              <a:t>Second is can build 1 warehouse in either LA or SF </a:t>
            </a:r>
            <a:r>
              <a:rPr lang="en-US" b="1" u="sng" dirty="0"/>
              <a:t>if it has a factory</a:t>
            </a:r>
          </a:p>
        </p:txBody>
      </p:sp>
    </p:spTree>
    <p:extLst>
      <p:ext uri="{BB962C8B-B14F-4D97-AF65-F5344CB8AC3E}">
        <p14:creationId xmlns:p14="http://schemas.microsoft.com/office/powerpoint/2010/main" val="38895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Further, available capital is limited to 10 million and cost of each is:</a:t>
            </a:r>
          </a:p>
          <a:p>
            <a:pPr marL="0" indent="0">
              <a:buNone/>
            </a:pPr>
            <a:r>
              <a:rPr lang="en-US" dirty="0"/>
              <a:t>		6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+ 5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≤ 10</a:t>
            </a:r>
          </a:p>
          <a:p>
            <a:pPr lvl="0"/>
            <a:r>
              <a:rPr lang="en-US" dirty="0"/>
              <a:t>Note that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are mutually exclusive choices since only need 1 warehouse</a:t>
            </a:r>
          </a:p>
          <a:p>
            <a:pPr lvl="1"/>
            <a:r>
              <a:rPr lang="en-US" b="1" u="sng" dirty="0"/>
              <a:t>Either-or decision variables</a:t>
            </a:r>
          </a:p>
          <a:p>
            <a:pPr lvl="1"/>
            <a:r>
              <a:rPr lang="en-US" dirty="0"/>
              <a:t>How model that??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≤ 1</a:t>
            </a:r>
          </a:p>
          <a:p>
            <a:pPr lvl="0"/>
            <a:r>
              <a:rPr lang="en-US" dirty="0"/>
              <a:t>How incorporate that only build warehouse in city with a factory?</a:t>
            </a:r>
          </a:p>
          <a:p>
            <a:pPr lvl="1"/>
            <a:r>
              <a:rPr lang="en-US" dirty="0"/>
              <a:t>This is a </a:t>
            </a:r>
            <a:r>
              <a:rPr lang="en-US" b="1" u="sng" dirty="0"/>
              <a:t>contingent decision variables</a:t>
            </a:r>
            <a:r>
              <a:rPr lang="en-US" dirty="0"/>
              <a:t>—only build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if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= 1 and only build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if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1  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≤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→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–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≤ 0 (</a:t>
            </a:r>
            <a:r>
              <a:rPr lang="en-US" i="1" dirty="0"/>
              <a:t>recall cannot have decision variable on </a:t>
            </a:r>
            <a:r>
              <a:rPr lang="en-US" i="1" dirty="0" err="1"/>
              <a:t>rhs</a:t>
            </a:r>
            <a:r>
              <a:rPr lang="en-US" i="1" dirty="0"/>
              <a:t> of equation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≤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→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US" dirty="0"/>
              <a:t> –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≤ 0</a:t>
            </a:r>
          </a:p>
          <a:p>
            <a:pPr lvl="0"/>
            <a:r>
              <a:rPr lang="en-US" dirty="0"/>
              <a:t>Final constraint: All variables are binary</a:t>
            </a:r>
          </a:p>
          <a:p>
            <a:pPr lvl="1"/>
            <a:r>
              <a:rPr lang="en-US" dirty="0"/>
              <a:t>This is a setting in the software </a:t>
            </a:r>
          </a:p>
          <a:p>
            <a:r>
              <a:rPr lang="en-US" b="1" dirty="0"/>
              <a:t>The main point: you have to be clever to make constraints fit your decision criteria</a:t>
            </a:r>
          </a:p>
          <a:p>
            <a:pPr lvl="1"/>
            <a:r>
              <a:rPr lang="en-US" dirty="0"/>
              <a:t>12.4 example 2, formation 1 and 2 for additional examples of this type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1041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5260: Mathematical Models for Decision Making</vt:lpstr>
      <vt:lpstr>Integer programming (IP), Ch 12</vt:lpstr>
      <vt:lpstr>Three general types of IP problems</vt:lpstr>
      <vt:lpstr>IP solutions relatively new</vt:lpstr>
      <vt:lpstr>Integer programming challenges</vt:lpstr>
      <vt:lpstr>IP algorithms</vt:lpstr>
      <vt:lpstr>PowerPoint Presentation</vt:lpstr>
      <vt:lpstr>Prototype example, Ch 12</vt:lpstr>
      <vt:lpstr>Prototype example continued</vt:lpstr>
      <vt:lpstr>Prototype example continued</vt:lpstr>
      <vt:lpstr>PowerPoint Presentation</vt:lpstr>
      <vt:lpstr>Either-or constraints</vt:lpstr>
      <vt:lpstr>K-out-of-N constraints must hold</vt:lpstr>
      <vt:lpstr>Fixed and variable costs</vt:lpstr>
      <vt:lpstr>Fixed and variable costs</vt:lpstr>
      <vt:lpstr>Text examples, 12.4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BUAN 5260:  Mathematical Models for Decision Making (Constrained Optimization)</dc:title>
  <dc:creator>Green, Gareth</dc:creator>
  <cp:lastModifiedBy>Gareth Green</cp:lastModifiedBy>
  <cp:revision>66</cp:revision>
  <dcterms:created xsi:type="dcterms:W3CDTF">2018-04-03T23:20:48Z</dcterms:created>
  <dcterms:modified xsi:type="dcterms:W3CDTF">2020-04-27T01:27:27Z</dcterms:modified>
</cp:coreProperties>
</file>