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76" r:id="rId4"/>
    <p:sldId id="300" r:id="rId5"/>
    <p:sldId id="319" r:id="rId6"/>
    <p:sldId id="307" r:id="rId7"/>
    <p:sldId id="330" r:id="rId8"/>
    <p:sldId id="308" r:id="rId9"/>
    <p:sldId id="311" r:id="rId10"/>
    <p:sldId id="322" r:id="rId11"/>
    <p:sldId id="318" r:id="rId12"/>
    <p:sldId id="321" r:id="rId13"/>
    <p:sldId id="323" r:id="rId14"/>
    <p:sldId id="329" r:id="rId15"/>
    <p:sldId id="312" r:id="rId16"/>
    <p:sldId id="331" r:id="rId17"/>
    <p:sldId id="333" r:id="rId18"/>
    <p:sldId id="314" r:id="rId19"/>
    <p:sldId id="316" r:id="rId20"/>
    <p:sldId id="324" r:id="rId21"/>
    <p:sldId id="325" r:id="rId22"/>
    <p:sldId id="332" r:id="rId23"/>
    <p:sldId id="326" r:id="rId24"/>
    <p:sldId id="327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559" autoAdjust="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outlineViewPr>
    <p:cViewPr>
      <p:scale>
        <a:sx n="33" d="100"/>
        <a:sy n="33" d="100"/>
      </p:scale>
      <p:origin x="0" y="-2298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795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D291-A3C8-47EB-AFAC-35DC5514D18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4710C-CBCB-44AC-8F6B-EBBA4027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9499-B3CA-49B4-8D34-8463F82DFB3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16E2-B73A-44B1-BEB3-C7116CE1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BUAN 5260: </a:t>
            </a:r>
            <a:br>
              <a:rPr lang="en-US" b="1" dirty="0"/>
            </a:br>
            <a:r>
              <a:rPr lang="en-US" b="1" dirty="0"/>
              <a:t>Mathematical Models for Decision Making</a:t>
            </a:r>
            <a:br>
              <a:rPr lang="en-US" b="1" dirty="0"/>
            </a:br>
            <a:r>
              <a:rPr lang="en-US" sz="3600" b="1" dirty="0"/>
              <a:t>(Constrained Optimization)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3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Gareth Green</a:t>
            </a:r>
          </a:p>
          <a:p>
            <a:pPr algn="l"/>
            <a:r>
              <a:rPr lang="en-US" dirty="0"/>
              <a:t>greeng@seattleu.edu</a:t>
            </a:r>
          </a:p>
        </p:txBody>
      </p:sp>
    </p:spTree>
    <p:extLst>
      <p:ext uri="{BB962C8B-B14F-4D97-AF65-F5344CB8AC3E}">
        <p14:creationId xmlns:p14="http://schemas.microsoft.com/office/powerpoint/2010/main" val="323512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Robust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>
            <a:normAutofit/>
          </a:bodyPr>
          <a:lstStyle/>
          <a:p>
            <a:pPr marL="0" indent="-457200">
              <a:buNone/>
            </a:pPr>
            <a:r>
              <a:rPr lang="en-US" dirty="0"/>
              <a:t>How you do robust optimization depends on the nature of your parameters</a:t>
            </a:r>
          </a:p>
          <a:p>
            <a:pPr lvl="0"/>
            <a:r>
              <a:rPr lang="en-US" dirty="0"/>
              <a:t>Independent parameters—can use range of parameters in model</a:t>
            </a:r>
          </a:p>
          <a:p>
            <a:pPr lvl="0"/>
            <a:r>
              <a:rPr lang="en-US" dirty="0"/>
              <a:t>Correlated parameters—more complex methods due to non-linearity</a:t>
            </a:r>
          </a:p>
          <a:p>
            <a:pPr lvl="1"/>
            <a:r>
              <a:rPr lang="en-US" dirty="0"/>
              <a:t>Can introduce a functional relationship between parameters</a:t>
            </a:r>
          </a:p>
          <a:p>
            <a:pPr lvl="2"/>
            <a:r>
              <a:rPr lang="en-US" dirty="0"/>
              <a:t>Along a column (decision variable) is still linear</a:t>
            </a:r>
          </a:p>
          <a:p>
            <a:pPr lvl="3"/>
            <a:r>
              <a:rPr lang="en-US" dirty="0"/>
              <a:t>Lower market production due to drought</a:t>
            </a:r>
          </a:p>
          <a:p>
            <a:pPr lvl="3"/>
            <a:r>
              <a:rPr lang="en-US" dirty="0"/>
              <a:t>But, profit per unit increase</a:t>
            </a:r>
          </a:p>
          <a:p>
            <a:pPr lvl="2"/>
            <a:r>
              <a:rPr lang="en-US" dirty="0"/>
              <a:t>Along a row (constraint) is non-linear</a:t>
            </a:r>
          </a:p>
          <a:p>
            <a:pPr lvl="3"/>
            <a:r>
              <a:rPr lang="en-US" dirty="0"/>
              <a:t>e.g. drought correlated to higher temps → plants need more H</a:t>
            </a:r>
            <a:r>
              <a:rPr lang="en-US" baseline="-25000" dirty="0"/>
              <a:t>2</a:t>
            </a:r>
            <a:r>
              <a:rPr lang="en-US" dirty="0"/>
              <a:t>0</a:t>
            </a:r>
          </a:p>
          <a:p>
            <a:pPr lvl="3"/>
            <a:r>
              <a:rPr lang="en-US" dirty="0"/>
              <a:t>Can do in a “</a:t>
            </a:r>
            <a:r>
              <a:rPr lang="en-US" i="1" dirty="0"/>
              <a:t>linear</a:t>
            </a:r>
            <a:r>
              <a:rPr lang="en-US" dirty="0"/>
              <a:t>” fashion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365125"/>
            <a:ext cx="10638183" cy="1325563"/>
          </a:xfrm>
        </p:spPr>
        <p:txBody>
          <a:bodyPr/>
          <a:lstStyle/>
          <a:p>
            <a:r>
              <a:rPr lang="en-US" b="1" dirty="0"/>
              <a:t>Robust optimization—independent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When estimating parameters you may learn the range of your parameters</a:t>
            </a:r>
          </a:p>
          <a:p>
            <a:pPr lvl="1"/>
            <a:r>
              <a:rPr lang="en-US" dirty="0"/>
              <a:t>Range consists of low and high value of variables</a:t>
            </a:r>
          </a:p>
          <a:p>
            <a:pPr lvl="0"/>
            <a:r>
              <a:rPr lang="en-US" dirty="0"/>
              <a:t>Which use (low or high)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depends on:</a:t>
            </a:r>
          </a:p>
          <a:p>
            <a:pPr lvl="1"/>
            <a:r>
              <a:rPr lang="en-US" dirty="0"/>
              <a:t>If the functional constraint is a “less than” or “greater than”</a:t>
            </a:r>
          </a:p>
          <a:p>
            <a:pPr marL="914400" lvl="2" indent="0">
              <a:buNone/>
            </a:pPr>
            <a:r>
              <a:rPr lang="en-US" dirty="0"/>
              <a:t>Less than (≤) functional constraint: use high </a:t>
            </a:r>
            <a:r>
              <a:rPr lang="en-US" i="1" dirty="0"/>
              <a:t>a</a:t>
            </a:r>
            <a:r>
              <a:rPr lang="en-US" dirty="0"/>
              <a:t>’s and low </a:t>
            </a:r>
            <a:r>
              <a:rPr lang="en-US" i="1" dirty="0"/>
              <a:t>b</a:t>
            </a:r>
            <a:r>
              <a:rPr lang="en-US" dirty="0"/>
              <a:t>’s</a:t>
            </a:r>
          </a:p>
          <a:p>
            <a:pPr marL="914400" lvl="2" indent="0">
              <a:buNone/>
            </a:pPr>
            <a:r>
              <a:rPr lang="en-US" dirty="0"/>
              <a:t>Greater than (≥) functional constraint: use low </a:t>
            </a:r>
            <a:r>
              <a:rPr lang="en-US" i="1" dirty="0"/>
              <a:t>a</a:t>
            </a:r>
            <a:r>
              <a:rPr lang="en-US" dirty="0"/>
              <a:t>’s and high </a:t>
            </a:r>
            <a:r>
              <a:rPr lang="en-US" i="1" dirty="0"/>
              <a:t>b</a:t>
            </a:r>
            <a:r>
              <a:rPr lang="en-US" dirty="0"/>
              <a:t>’s </a:t>
            </a:r>
          </a:p>
          <a:p>
            <a:pPr lvl="1"/>
            <a:r>
              <a:rPr lang="en-US" dirty="0"/>
              <a:t>Is the objective function maximization or a minimization </a:t>
            </a:r>
          </a:p>
          <a:p>
            <a:pPr marL="914400" lvl="2" indent="0">
              <a:buNone/>
            </a:pPr>
            <a:r>
              <a:rPr lang="en-US" dirty="0"/>
              <a:t>Maximization: use low value of </a:t>
            </a:r>
            <a:r>
              <a:rPr lang="en-US" i="1" dirty="0"/>
              <a:t>c</a:t>
            </a:r>
            <a:r>
              <a:rPr lang="en-US" dirty="0"/>
              <a:t>’s</a:t>
            </a:r>
          </a:p>
          <a:p>
            <a:pPr marL="914400" lvl="2" indent="0">
              <a:buNone/>
            </a:pPr>
            <a:r>
              <a:rPr lang="en-US" dirty="0"/>
              <a:t>Minimization: use high value of </a:t>
            </a:r>
            <a:r>
              <a:rPr lang="en-US" i="1" dirty="0"/>
              <a:t>c</a:t>
            </a:r>
            <a:r>
              <a:rPr lang="en-US" dirty="0"/>
              <a:t>’s</a:t>
            </a:r>
          </a:p>
          <a:p>
            <a:r>
              <a:rPr lang="en-US" dirty="0"/>
              <a:t>These are general rules</a:t>
            </a:r>
          </a:p>
          <a:p>
            <a:pPr lvl="1"/>
            <a:r>
              <a:rPr lang="en-US" dirty="0"/>
              <a:t>May not make sense in actual application if there is dependence between parameters</a:t>
            </a:r>
          </a:p>
        </p:txBody>
      </p:sp>
    </p:spTree>
    <p:extLst>
      <p:ext uri="{BB962C8B-B14F-4D97-AF65-F5344CB8AC3E}">
        <p14:creationId xmlns:p14="http://schemas.microsoft.com/office/powerpoint/2010/main" val="28888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365125"/>
            <a:ext cx="10638183" cy="1325563"/>
          </a:xfrm>
        </p:spPr>
        <p:txBody>
          <a:bodyPr/>
          <a:lstStyle/>
          <a:p>
            <a:r>
              <a:rPr lang="en-US" b="1" dirty="0"/>
              <a:t>Robust optimization—dependent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/>
              <a:t>Generally, working with dependent parameters is quite technical</a:t>
            </a:r>
          </a:p>
          <a:p>
            <a:r>
              <a:rPr lang="en-US" dirty="0"/>
              <a:t>Replace parameters with functions of parameters</a:t>
            </a:r>
          </a:p>
          <a:p>
            <a:r>
              <a:rPr lang="en-US" dirty="0"/>
              <a:t>For example, suppose there is a drought</a:t>
            </a:r>
          </a:p>
          <a:p>
            <a:pPr lvl="1"/>
            <a:r>
              <a:rPr lang="en-US" dirty="0"/>
              <a:t>With independent parameters would use lower bound of water</a:t>
            </a:r>
          </a:p>
          <a:p>
            <a:pPr lvl="1"/>
            <a:r>
              <a:rPr lang="en-US" dirty="0"/>
              <a:t>With dependent parameters you might expect drought correlated to higher temperature so a’s larger</a:t>
            </a:r>
          </a:p>
          <a:p>
            <a:pPr lvl="2"/>
            <a:r>
              <a:rPr lang="en-US" dirty="0" err="1"/>
              <a:t>a</a:t>
            </a:r>
            <a:r>
              <a:rPr lang="en-US" baseline="-25000" dirty="0" err="1"/>
              <a:t>VW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en-US" dirty="0"/>
              <a:t>(W(Temp)), water supply and coefficient are a function of temperature</a:t>
            </a:r>
          </a:p>
          <a:p>
            <a:pPr lvl="1"/>
            <a:r>
              <a:rPr lang="en-US" dirty="0"/>
              <a:t>With dependent parameters you might expect lower production from drought correlated to result in higher prices for output</a:t>
            </a:r>
          </a:p>
          <a:p>
            <a:pPr lvl="2"/>
            <a:r>
              <a:rPr lang="en-US" dirty="0" err="1"/>
              <a:t>c</a:t>
            </a:r>
            <a:r>
              <a:rPr lang="en-US" baseline="-25000" dirty="0" err="1"/>
              <a:t>VW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en-US" dirty="0"/>
              <a:t>(∑V), profit for veggies is a function of the total supply of veggies</a:t>
            </a:r>
          </a:p>
          <a:p>
            <a:pPr lvl="1"/>
            <a:r>
              <a:rPr lang="en-US" dirty="0"/>
              <a:t>Instead could use fixed parameters based on best estimate for given conditions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altLang="en-US" b="1" i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b="1" dirty="0"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+ 30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V,    </a:t>
            </a:r>
            <a:r>
              <a:rPr lang="en-US" dirty="0"/>
              <a:t>30 indicates higher profit, profit of grains stay the same (why?)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to: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5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+ 40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1245,  </a:t>
            </a:r>
            <a:r>
              <a:rPr lang="en-US" dirty="0"/>
              <a:t>Materials: labor &amp; production inputs stay the same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4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  8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  200, </a:t>
            </a:r>
            <a:r>
              <a:rPr lang="en-US" dirty="0"/>
              <a:t>5 and 10 assume use more water, 200 is drought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0, 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Work an example in a little bit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programming under uncertainty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Robust optimization with Independent parameters </a:t>
            </a:r>
          </a:p>
          <a:p>
            <a:r>
              <a:rPr lang="en-US" dirty="0"/>
              <a:t>Homework 1, problem 4 farming example</a:t>
            </a:r>
          </a:p>
          <a:p>
            <a:pPr lvl="1"/>
            <a:r>
              <a:rPr lang="en-US" dirty="0"/>
              <a:t>Lets consider the impact of a drought with independent parameters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dirty="0"/>
              <a:t> = 5 with range </a:t>
            </a:r>
            <a:r>
              <a:rPr lang="en-US" b="1" u="sng" dirty="0"/>
              <a:t>3</a:t>
            </a:r>
            <a:r>
              <a:rPr lang="en-US" dirty="0"/>
              <a:t> to 7</a:t>
            </a:r>
          </a:p>
          <a:p>
            <a:pPr lvl="2"/>
            <a:r>
              <a:rPr lang="en-US" i="1" dirty="0"/>
              <a:t>c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= 25 with range from </a:t>
            </a:r>
            <a:r>
              <a:rPr lang="en-US" b="1" u="sng" dirty="0"/>
              <a:t>20</a:t>
            </a:r>
            <a:r>
              <a:rPr lang="en-US" dirty="0"/>
              <a:t> to 30</a:t>
            </a:r>
          </a:p>
          <a:p>
            <a:pPr lvl="2"/>
            <a:r>
              <a:rPr lang="en-US" i="1" dirty="0"/>
              <a:t>a</a:t>
            </a:r>
            <a:r>
              <a:rPr lang="en-US" i="1" baseline="-25000" dirty="0"/>
              <a:t>11</a:t>
            </a:r>
            <a:r>
              <a:rPr lang="en-US" dirty="0"/>
              <a:t> = 4 with range from 3 to </a:t>
            </a:r>
            <a:r>
              <a:rPr lang="en-US" b="1" u="sng" dirty="0"/>
              <a:t>5</a:t>
            </a:r>
            <a:endParaRPr lang="en-US" dirty="0"/>
          </a:p>
          <a:p>
            <a:pPr lvl="2"/>
            <a:r>
              <a:rPr lang="en-US" i="1" dirty="0"/>
              <a:t>a</a:t>
            </a:r>
            <a:r>
              <a:rPr lang="en-US" i="1" baseline="-25000" dirty="0"/>
              <a:t>12</a:t>
            </a:r>
            <a:r>
              <a:rPr lang="en-US" dirty="0"/>
              <a:t> = 8 with range from 6 to </a:t>
            </a:r>
            <a:r>
              <a:rPr lang="en-US" b="1" u="sng" dirty="0"/>
              <a:t>10</a:t>
            </a:r>
            <a:endParaRPr lang="en-US" dirty="0"/>
          </a:p>
          <a:p>
            <a:pPr lvl="2"/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= 300 with range from </a:t>
            </a:r>
            <a:r>
              <a:rPr lang="en-US" b="1" u="sng" dirty="0"/>
              <a:t>200</a:t>
            </a:r>
            <a:r>
              <a:rPr lang="en-US" dirty="0"/>
              <a:t> to 400</a:t>
            </a:r>
          </a:p>
          <a:p>
            <a:pPr lvl="1"/>
            <a:r>
              <a:rPr lang="en-US" dirty="0"/>
              <a:t>Input mix is known with certainty</a:t>
            </a:r>
          </a:p>
          <a:p>
            <a:pPr lvl="2"/>
            <a:r>
              <a:rPr lang="en-US" dirty="0"/>
              <a:t>Assume drought doesn’t require change in labor, machines, fertilizer,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How does using Robust Optimization impact the algebraic formulation?</a:t>
            </a:r>
          </a:p>
          <a:p>
            <a:pPr lvl="1"/>
            <a:r>
              <a:rPr lang="en-US" dirty="0"/>
              <a:t>Use high </a:t>
            </a:r>
            <a:r>
              <a:rPr lang="en-US" i="1" dirty="0"/>
              <a:t>a</a:t>
            </a:r>
            <a:r>
              <a:rPr lang="en-US" dirty="0"/>
              <a:t>’s, and low </a:t>
            </a:r>
            <a:r>
              <a:rPr lang="en-US" i="1" dirty="0"/>
              <a:t>b</a:t>
            </a:r>
            <a:r>
              <a:rPr lang="en-US" dirty="0"/>
              <a:t>’s and </a:t>
            </a:r>
            <a:r>
              <a:rPr lang="en-US" i="1" dirty="0"/>
              <a:t>c</a:t>
            </a:r>
            <a:r>
              <a:rPr lang="en-US" dirty="0"/>
              <a:t>’s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Will work through code in W3-</a:t>
            </a:r>
            <a:r>
              <a:rPr lang="en-US" i="1" dirty="0"/>
              <a:t>2_robust_cc.Rmd</a:t>
            </a:r>
            <a:r>
              <a:rPr lang="en-US" dirty="0"/>
              <a:t> file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ED-87A0-48BD-8CCD-2C42BB90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1984-6106-47DA-87F5-74DE48B4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Chance constraints (</a:t>
            </a:r>
            <a:r>
              <a:rPr lang="en-US" b="1" dirty="0" err="1"/>
              <a:t>Ch</a:t>
            </a:r>
            <a:r>
              <a:rPr lang="en-US" b="1" dirty="0"/>
              <a:t> 7.5)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D8B2-7530-49A6-8E46-4991A7007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8394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Are used when it is not possible to identify a reliable upper or lower-bound on a parameter</a:t>
                </a:r>
              </a:p>
              <a:p>
                <a:r>
                  <a:rPr lang="en-US" dirty="0"/>
                  <a:t>For example, normally distributed variable 95% of values fall within two standard deviations of the mean</a:t>
                </a:r>
              </a:p>
              <a:p>
                <a:pPr lvl="1"/>
                <a:r>
                  <a:rPr lang="en-US" dirty="0"/>
                  <a:t>But other 2.5% can take on extreme values</a:t>
                </a:r>
              </a:p>
              <a:p>
                <a:pPr lvl="0"/>
                <a:r>
                  <a:rPr lang="en-US" dirty="0"/>
                  <a:t>A constraint usually takes the form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Instead, set a </a:t>
                </a:r>
                <a:r>
                  <a:rPr lang="en-US" b="1" u="sng" dirty="0"/>
                  <a:t>hard value</a:t>
                </a:r>
                <a:r>
                  <a:rPr lang="en-US" dirty="0"/>
                  <a:t>  of the parameter based on probability</a:t>
                </a:r>
              </a:p>
              <a:p>
                <a:pPr lvl="1"/>
                <a:r>
                  <a:rPr lang="en-US" dirty="0"/>
                  <a:t>Estimate the mean and standard deviation of distribution of the parameter from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dirty="0">
                    <a:latin typeface="Symbol" panose="05050102010706020507" pitchFamily="18" charset="2"/>
                  </a:rPr>
                  <a:t>a</a:t>
                </a:r>
                <a:r>
                  <a:rPr lang="en-US" dirty="0"/>
                  <a:t> is the probability the constraint will hold</a:t>
                </a:r>
              </a:p>
              <a:p>
                <a:pPr lvl="2"/>
                <a:r>
                  <a:rPr lang="en-US" dirty="0"/>
                  <a:t>If the mean and standard deviation of </a:t>
                </a:r>
                <a:r>
                  <a:rPr lang="en-US" i="1" dirty="0"/>
                  <a:t>b</a:t>
                </a:r>
                <a:r>
                  <a:rPr lang="en-US" i="1" baseline="-25000" dirty="0"/>
                  <a:t>i</a:t>
                </a:r>
                <a:r>
                  <a:rPr lang="en-US" dirty="0"/>
                  <a:t> are </a:t>
                </a:r>
                <a:r>
                  <a:rPr lang="en-US" i="1" dirty="0">
                    <a:latin typeface="Symbol" panose="05050102010706020507" pitchFamily="18" charset="2"/>
                  </a:rPr>
                  <a:t>m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 err="1">
                    <a:latin typeface="Symbol" panose="05050102010706020507" pitchFamily="18" charset="2"/>
                  </a:rPr>
                  <a:t>s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the constraint becomes 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i="1" baseline="-25000" dirty="0"/>
                  <a:t>a</a:t>
                </a:r>
                <a:r>
                  <a:rPr lang="en-US" dirty="0"/>
                  <a:t> is the z-score based on </a:t>
                </a:r>
                <a:r>
                  <a:rPr lang="en-US" i="1" dirty="0">
                    <a:latin typeface="Symbol" panose="05050102010706020507" pitchFamily="18" charset="2"/>
                  </a:rPr>
                  <a:t>a</a:t>
                </a:r>
                <a:r>
                  <a:rPr lang="en-US" dirty="0"/>
                  <a:t> from the normal distribution</a:t>
                </a:r>
              </a:p>
              <a:p>
                <a:pPr lvl="2"/>
                <a:r>
                  <a:rPr lang="en-US" dirty="0"/>
                  <a:t>If the mean and standard deviation of </a:t>
                </a:r>
                <a:r>
                  <a:rPr lang="en-US" dirty="0" err="1"/>
                  <a:t>a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 are </a:t>
                </a:r>
                <a:r>
                  <a:rPr lang="en-US" i="1" dirty="0">
                    <a:latin typeface="Symbol" panose="05050102010706020507" pitchFamily="18" charset="2"/>
                  </a:rPr>
                  <a:t>m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 err="1">
                    <a:latin typeface="Symbol" panose="05050102010706020507" pitchFamily="18" charset="2"/>
                  </a:rPr>
                  <a:t>s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, the constraint becomes 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i="1" baseline="-25000" dirty="0"/>
                  <a:t>a</a:t>
                </a:r>
                <a:r>
                  <a:rPr lang="en-US" dirty="0"/>
                  <a:t> is the z-score based on </a:t>
                </a:r>
                <a:r>
                  <a:rPr lang="en-US" i="1" dirty="0">
                    <a:latin typeface="Symbol" panose="05050102010706020507" pitchFamily="18" charset="2"/>
                  </a:rPr>
                  <a:t>a</a:t>
                </a:r>
                <a:r>
                  <a:rPr lang="en-US" dirty="0"/>
                  <a:t> from the normal distribution</a:t>
                </a:r>
              </a:p>
              <a:p>
                <a:pPr lvl="0"/>
                <a:r>
                  <a:rPr lang="en-US" dirty="0"/>
                  <a:t>I’ve used this technique on large problems where Monte Carlo simulation would have been too computer intensive</a:t>
                </a:r>
              </a:p>
              <a:p>
                <a:pPr lvl="1"/>
                <a:r>
                  <a:rPr lang="en-US" dirty="0"/>
                  <a:t>not so much an issue these days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D8B2-7530-49A6-8E46-4991A7007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839478"/>
              </a:xfrm>
              <a:blipFill>
                <a:blip r:embed="rId2"/>
                <a:stretch>
                  <a:fillRect l="-928" t="-2897" r="-46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2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8016-D573-494A-B904-0A5734DE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Chance constraints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8880-D1AA-417F-AB0A-3BD15CF2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take a look at an application to the Farming problem</a:t>
            </a:r>
          </a:p>
          <a:p>
            <a:r>
              <a:rPr lang="en-US" dirty="0"/>
              <a:t>Homework 1, problem 4 farming example</a:t>
            </a:r>
          </a:p>
          <a:p>
            <a:pPr lvl="1"/>
            <a:r>
              <a:rPr lang="en-US" dirty="0"/>
              <a:t>Lets consider the probability of a drought</a:t>
            </a:r>
          </a:p>
          <a:p>
            <a:pPr lvl="1"/>
            <a:r>
              <a:rPr lang="en-US" dirty="0"/>
              <a:t>Suppose the weather data is well known so it’s possible to find a distribution</a:t>
            </a:r>
          </a:p>
          <a:p>
            <a:pPr lvl="2"/>
            <a:r>
              <a:rPr lang="en-US" dirty="0"/>
              <a:t>Water supply is distributed </a:t>
            </a:r>
            <a:r>
              <a:rPr lang="en-US" i="1" dirty="0" err="1"/>
              <a:t>b</a:t>
            </a:r>
            <a:r>
              <a:rPr lang="en-US" i="1" baseline="-25000" dirty="0" err="1"/>
              <a:t>W</a:t>
            </a:r>
            <a:r>
              <a:rPr lang="en-US" i="1" dirty="0"/>
              <a:t>~ N</a:t>
            </a:r>
            <a:r>
              <a:rPr lang="en-US" dirty="0"/>
              <a:t>(</a:t>
            </a:r>
            <a:r>
              <a:rPr lang="en-US" i="1" dirty="0" err="1">
                <a:latin typeface="Symbol" panose="05050102010706020507" pitchFamily="18" charset="2"/>
              </a:rPr>
              <a:t>m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= 300, </a:t>
            </a:r>
            <a:r>
              <a:rPr lang="en-US" i="1" dirty="0" err="1">
                <a:latin typeface="Symbol" panose="05050102010706020507" pitchFamily="18" charset="2"/>
              </a:rPr>
              <a:t>s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= 50)</a:t>
            </a:r>
          </a:p>
          <a:p>
            <a:pPr lvl="1"/>
            <a:r>
              <a:rPr lang="en-US" dirty="0"/>
              <a:t>Will work through code in W3-</a:t>
            </a:r>
            <a:r>
              <a:rPr lang="en-US" i="1" dirty="0"/>
              <a:t>2_robust_cc.Rmd</a:t>
            </a:r>
            <a:r>
              <a:rPr lang="en-US" dirty="0"/>
              <a:t> file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2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FE37-6672-4317-A165-46E598DE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0FD12-CF59-42DF-83B6-D689B140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4443" cy="1325563"/>
          </a:xfrm>
        </p:spPr>
        <p:txBody>
          <a:bodyPr/>
          <a:lstStyle/>
          <a:p>
            <a:r>
              <a:rPr lang="en-US" b="1" dirty="0"/>
              <a:t>Transportation and assignment problems (</a:t>
            </a:r>
            <a:r>
              <a:rPr lang="en-US" b="1" dirty="0" err="1"/>
              <a:t>Ch</a:t>
            </a:r>
            <a:r>
              <a:rPr lang="en-US" b="1" dirty="0"/>
              <a:t> 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174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Applications of linear programming</a:t>
            </a:r>
          </a:p>
          <a:p>
            <a:pPr lvl="0"/>
            <a:r>
              <a:rPr lang="en-US" dirty="0"/>
              <a:t>So far have focused on the Resource Allocation problem</a:t>
            </a:r>
          </a:p>
          <a:p>
            <a:pPr lvl="0"/>
            <a:r>
              <a:rPr lang="en-US" dirty="0"/>
              <a:t>Chapters 9, 10, 11 and 12 are all applications of linear programming other than resource allocation</a:t>
            </a:r>
          </a:p>
          <a:p>
            <a:pPr lvl="1"/>
            <a:r>
              <a:rPr lang="en-US" dirty="0"/>
              <a:t>However, they sometimes take different functions or software packages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lpsolve</a:t>
            </a:r>
            <a:r>
              <a:rPr lang="en-US" dirty="0"/>
              <a:t> has a special </a:t>
            </a:r>
            <a:r>
              <a:rPr lang="en-US" dirty="0" err="1"/>
              <a:t>lp.transport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 key characteristic of transport and assignment problems is: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They have many decision variables </a:t>
            </a:r>
            <a:r>
              <a:rPr lang="en-US" i="1" dirty="0" err="1"/>
              <a:t>x</a:t>
            </a:r>
            <a:r>
              <a:rPr lang="en-US" i="1" baseline="-25000" dirty="0" err="1"/>
              <a:t>ij</a:t>
            </a:r>
            <a:r>
              <a:rPr lang="en-US" dirty="0" err="1"/>
              <a:t>’s</a:t>
            </a:r>
            <a:r>
              <a:rPr lang="en-US" dirty="0"/>
              <a:t> and many with </a:t>
            </a:r>
            <a:r>
              <a:rPr lang="en-US" i="1" dirty="0" err="1"/>
              <a:t>x</a:t>
            </a:r>
            <a:r>
              <a:rPr lang="en-US" i="1" baseline="-25000" dirty="0" err="1"/>
              <a:t>ij</a:t>
            </a:r>
            <a:r>
              <a:rPr lang="en-US" dirty="0"/>
              <a:t> = 0 in solution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Many of the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 err="1"/>
              <a:t>’s</a:t>
            </a:r>
            <a:r>
              <a:rPr lang="en-US" dirty="0"/>
              <a:t> are zero because a constraint maybe unrelated to many variables</a:t>
            </a:r>
          </a:p>
          <a:p>
            <a:pPr lvl="0"/>
            <a:r>
              <a:rPr lang="en-US" dirty="0"/>
              <a:t>We’ll look at two ways of setting the problems up</a:t>
            </a:r>
          </a:p>
          <a:p>
            <a:pPr lvl="1"/>
            <a:r>
              <a:rPr lang="en-US" dirty="0"/>
              <a:t>Classic </a:t>
            </a:r>
            <a:r>
              <a:rPr lang="en-US" dirty="0" err="1"/>
              <a:t>lp</a:t>
            </a:r>
            <a:endParaRPr lang="en-US" dirty="0"/>
          </a:p>
          <a:p>
            <a:pPr lvl="1"/>
            <a:r>
              <a:rPr lang="en-US" dirty="0"/>
              <a:t>Cost matrix with row </a:t>
            </a:r>
            <a:r>
              <a:rPr lang="en-US" i="1" dirty="0"/>
              <a:t>and column</a:t>
            </a:r>
            <a:r>
              <a:rPr lang="en-US" dirty="0"/>
              <a:t>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problem (</a:t>
            </a:r>
            <a:r>
              <a:rPr lang="en-US" b="1" dirty="0" err="1"/>
              <a:t>Ch</a:t>
            </a:r>
            <a:r>
              <a:rPr lang="en-US" b="1" dirty="0"/>
              <a:t> 9.1)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usual objective: ship materials/products from multiple sources to multiple destinations at </a:t>
            </a:r>
            <a:r>
              <a:rPr lang="en-US" b="1" u="sng" dirty="0"/>
              <a:t>least cost</a:t>
            </a:r>
            <a:endParaRPr lang="en-US" dirty="0"/>
          </a:p>
          <a:p>
            <a:pPr lvl="0"/>
            <a:r>
              <a:rPr lang="en-US" dirty="0"/>
              <a:t>Sources have </a:t>
            </a:r>
            <a:r>
              <a:rPr lang="en-US" u="sng" dirty="0"/>
              <a:t>different costs of production</a:t>
            </a:r>
            <a:r>
              <a:rPr lang="en-US" dirty="0"/>
              <a:t> and/or </a:t>
            </a:r>
            <a:r>
              <a:rPr lang="en-US" u="sng" dirty="0"/>
              <a:t>capacity</a:t>
            </a:r>
            <a:endParaRPr lang="en-US" dirty="0"/>
          </a:p>
          <a:p>
            <a:pPr lvl="0"/>
            <a:r>
              <a:rPr lang="en-US" dirty="0"/>
              <a:t>Destinations have </a:t>
            </a:r>
            <a:r>
              <a:rPr lang="en-US" u="sng" dirty="0"/>
              <a:t>different costs of delivery</a:t>
            </a:r>
            <a:r>
              <a:rPr lang="en-US" dirty="0"/>
              <a:t> and/or </a:t>
            </a:r>
            <a:r>
              <a:rPr lang="en-US" u="sng" dirty="0"/>
              <a:t>demand</a:t>
            </a:r>
            <a:endParaRPr lang="en-US" dirty="0"/>
          </a:p>
          <a:p>
            <a:pPr lvl="0"/>
            <a:r>
              <a:rPr lang="en-US" u="sng" dirty="0"/>
              <a:t>Each source/destination pair is a decision variable and has a constraint</a:t>
            </a:r>
            <a:endParaRPr lang="en-US" dirty="0"/>
          </a:p>
          <a:p>
            <a:pPr lvl="1"/>
            <a:r>
              <a:rPr lang="en-US" dirty="0"/>
              <a:t>If have 4 sources and 5 destination have:</a:t>
            </a:r>
          </a:p>
          <a:p>
            <a:pPr lvl="2"/>
            <a:r>
              <a:rPr lang="en-US" dirty="0"/>
              <a:t>20 decision variables</a:t>
            </a:r>
          </a:p>
          <a:p>
            <a:pPr lvl="2"/>
            <a:r>
              <a:rPr lang="en-US" dirty="0"/>
              <a:t>9 constraints</a:t>
            </a:r>
          </a:p>
          <a:p>
            <a:pPr lvl="0"/>
            <a:r>
              <a:rPr lang="en-US" b="1" dirty="0"/>
              <a:t>ALWAYS draw a graphic to better understand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CEDC-071A-4496-9E13-90F28BB4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3682-DFE8-46E2-B56B-F38E75DC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sensitivity analysis, uncertainty and solution stability (7.1 &amp; 7.2)</a:t>
            </a:r>
          </a:p>
          <a:p>
            <a:r>
              <a:rPr lang="en-US" dirty="0"/>
              <a:t>Robust optimization (7.4)</a:t>
            </a:r>
          </a:p>
          <a:p>
            <a:pPr lvl="1"/>
            <a:r>
              <a:rPr lang="en-US" dirty="0"/>
              <a:t>Applications in R</a:t>
            </a:r>
          </a:p>
          <a:p>
            <a:r>
              <a:rPr lang="en-US" dirty="0"/>
              <a:t>Chance constraints (7.5)</a:t>
            </a:r>
          </a:p>
          <a:p>
            <a:pPr lvl="1"/>
            <a:r>
              <a:rPr lang="en-US" dirty="0"/>
              <a:t>Applications in R</a:t>
            </a:r>
          </a:p>
          <a:p>
            <a:r>
              <a:rPr lang="en-US" dirty="0"/>
              <a:t>Transportation problems (9.1)</a:t>
            </a:r>
          </a:p>
          <a:p>
            <a:pPr lvl="1"/>
            <a:r>
              <a:rPr lang="en-US" dirty="0"/>
              <a:t>Applications in R</a:t>
            </a:r>
          </a:p>
          <a:p>
            <a:r>
              <a:rPr lang="en-US" dirty="0"/>
              <a:t>Assignment problems (9.3)</a:t>
            </a:r>
          </a:p>
          <a:p>
            <a:pPr lvl="1"/>
            <a:r>
              <a:rPr lang="en-US" dirty="0"/>
              <a:t>Applications in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67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Usual data is:</a:t>
            </a:r>
          </a:p>
          <a:p>
            <a:pPr lvl="0"/>
            <a:r>
              <a:rPr lang="en-US" dirty="0"/>
              <a:t>Cost of production at different sources</a:t>
            </a:r>
          </a:p>
          <a:p>
            <a:pPr lvl="0"/>
            <a:r>
              <a:rPr lang="en-US" dirty="0"/>
              <a:t>Production capacity at different sources</a:t>
            </a:r>
          </a:p>
          <a:p>
            <a:pPr lvl="0"/>
            <a:r>
              <a:rPr lang="en-US" dirty="0"/>
              <a:t>Cost of delivery to a destination</a:t>
            </a:r>
          </a:p>
          <a:p>
            <a:pPr lvl="0"/>
            <a:r>
              <a:rPr lang="en-US" dirty="0"/>
              <a:t>Demand or capacity at destination 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you are trying to do it </a:t>
            </a:r>
            <a:r>
              <a:rPr lang="en-US" u="sng" dirty="0"/>
              <a:t>least cost and least time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Unfortunately can only have one objective</a:t>
            </a:r>
          </a:p>
          <a:p>
            <a:pPr lvl="1"/>
            <a:r>
              <a:rPr lang="en-US" dirty="0"/>
              <a:t>Need to convert time to cost or cost to time</a:t>
            </a:r>
          </a:p>
          <a:p>
            <a:pPr lvl="1"/>
            <a:r>
              <a:rPr lang="en-US" dirty="0"/>
              <a:t>Can only have one objective function for all 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31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pattern of the non-zero and zero coefficients is what makes the transportation problem unique</a:t>
            </a:r>
          </a:p>
          <a:p>
            <a:pPr lvl="1"/>
            <a:r>
              <a:rPr lang="en-US" dirty="0"/>
              <a:t>Not that it is transportation</a:t>
            </a:r>
          </a:p>
          <a:p>
            <a:pPr lvl="0"/>
            <a:r>
              <a:rPr lang="en-US" dirty="0"/>
              <a:t>We can reduce the dimensionality of the problem by reformatting as a cost matrix</a:t>
            </a:r>
          </a:p>
          <a:p>
            <a:pPr lvl="1"/>
            <a:r>
              <a:rPr lang="en-US" dirty="0"/>
              <a:t>Must include row and column constraints—will show in code</a:t>
            </a:r>
          </a:p>
          <a:p>
            <a:pPr lvl="1"/>
            <a:r>
              <a:rPr lang="en-US" dirty="0"/>
              <a:t>Classic form give Regular set up is 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dirty="0"/>
              <a:t> + 1) rows and (</a:t>
            </a:r>
            <a:r>
              <a:rPr lang="en-US" i="1" dirty="0"/>
              <a:t>m</a:t>
            </a:r>
            <a:r>
              <a:rPr lang="en-US" dirty="0"/>
              <a:t> + 1)(</a:t>
            </a:r>
            <a:r>
              <a:rPr lang="en-US" i="1" dirty="0"/>
              <a:t>n</a:t>
            </a:r>
            <a:r>
              <a:rPr lang="en-US" dirty="0"/>
              <a:t> + 1) columns</a:t>
            </a:r>
          </a:p>
          <a:p>
            <a:pPr lvl="1"/>
            <a:r>
              <a:rPr lang="en-US" dirty="0"/>
              <a:t>Transport set up has </a:t>
            </a:r>
            <a:r>
              <a:rPr lang="en-US" i="1" dirty="0"/>
              <a:t>m</a:t>
            </a:r>
            <a:r>
              <a:rPr lang="en-US" dirty="0"/>
              <a:t> rows and </a:t>
            </a:r>
            <a:r>
              <a:rPr lang="en-US" i="1" dirty="0"/>
              <a:t>n</a:t>
            </a:r>
            <a:r>
              <a:rPr lang="en-US" dirty="0"/>
              <a:t> columns </a:t>
            </a:r>
          </a:p>
          <a:p>
            <a:pPr lvl="0"/>
            <a:r>
              <a:rPr lang="en-US" dirty="0"/>
              <a:t>The reduced dimensionality can reduce computation time on large problems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Modeling challenge: </a:t>
            </a:r>
            <a:r>
              <a:rPr lang="en-US" u="sng" dirty="0"/>
              <a:t>some sources cannot supply some destinations</a:t>
            </a:r>
            <a:endParaRPr lang="en-US" dirty="0"/>
          </a:p>
          <a:p>
            <a:pPr lvl="1"/>
            <a:r>
              <a:rPr lang="en-US" dirty="0"/>
              <a:t>To capture this in the model include a high cost</a:t>
            </a:r>
          </a:p>
          <a:p>
            <a:pPr lvl="2"/>
            <a:r>
              <a:rPr lang="en-US" dirty="0"/>
              <a:t>High cost is defined relative to other costs in the model</a:t>
            </a:r>
          </a:p>
          <a:p>
            <a:pPr lvl="2"/>
            <a:r>
              <a:rPr lang="en-US" dirty="0"/>
              <a:t>Magnitude of 10 or 100 larger than cost on other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EF80-EF63-4D95-B33F-1FA18B6C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5974-22D3-4A47-9D91-A9AF7F95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problem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programming be sure to begin with these 3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the decision being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are the constraints on these decisions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the measure of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practices for successful formulation of the problem</a:t>
            </a:r>
          </a:p>
          <a:p>
            <a:r>
              <a:rPr lang="en-US" dirty="0"/>
              <a:t>Draw a diagram of the problem</a:t>
            </a:r>
          </a:p>
          <a:p>
            <a:r>
              <a:rPr lang="en-US" dirty="0"/>
              <a:t>Write out the mathematical formulation</a:t>
            </a:r>
          </a:p>
          <a:p>
            <a:r>
              <a:rPr lang="en-US" dirty="0"/>
              <a:t>Begin coding</a:t>
            </a:r>
          </a:p>
          <a:p>
            <a:pPr lvl="1"/>
            <a:r>
              <a:rPr lang="en-US" dirty="0"/>
              <a:t>Too often students try to begin by coding first and get lost in the dimensions</a:t>
            </a:r>
          </a:p>
        </p:txBody>
      </p:sp>
    </p:spTree>
    <p:extLst>
      <p:ext uri="{BB962C8B-B14F-4D97-AF65-F5344CB8AC3E}">
        <p14:creationId xmlns:p14="http://schemas.microsoft.com/office/powerpoint/2010/main" val="184335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problem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code that first use </a:t>
            </a:r>
            <a:r>
              <a:rPr lang="en-US" dirty="0" err="1"/>
              <a:t>lpSolveAPI</a:t>
            </a:r>
            <a:r>
              <a:rPr lang="en-US" dirty="0"/>
              <a:t> and then </a:t>
            </a:r>
            <a:r>
              <a:rPr lang="en-US" dirty="0" err="1"/>
              <a:t>lpSolve</a:t>
            </a:r>
            <a:r>
              <a:rPr lang="en-US" dirty="0"/>
              <a:t> to show the difference</a:t>
            </a:r>
          </a:p>
          <a:p>
            <a:pPr lvl="1"/>
            <a:r>
              <a:rPr lang="en-US" dirty="0"/>
              <a:t>Begin with </a:t>
            </a:r>
            <a:r>
              <a:rPr lang="en-US" i="1" dirty="0"/>
              <a:t>W3-3_trans_9_1_ex1.Rmd</a:t>
            </a:r>
          </a:p>
          <a:p>
            <a:pPr lvl="0"/>
            <a:r>
              <a:rPr lang="en-US" dirty="0"/>
              <a:t>First code full problem in </a:t>
            </a:r>
            <a:r>
              <a:rPr lang="en-US" dirty="0" err="1"/>
              <a:t>lpSolveAPI</a:t>
            </a:r>
            <a:endParaRPr lang="en-US" dirty="0"/>
          </a:p>
          <a:p>
            <a:pPr lvl="1"/>
            <a:r>
              <a:rPr lang="en-US" dirty="0"/>
              <a:t>Show how set up </a:t>
            </a:r>
            <a:r>
              <a:rPr lang="en-US" dirty="0" err="1"/>
              <a:t>lp</a:t>
            </a:r>
            <a:r>
              <a:rPr lang="en-US" dirty="0"/>
              <a:t> problem in </a:t>
            </a:r>
            <a:r>
              <a:rPr lang="en-US" dirty="0" err="1"/>
              <a:t>lpSoveAPI</a:t>
            </a:r>
            <a:r>
              <a:rPr lang="en-US" dirty="0"/>
              <a:t> from text file</a:t>
            </a:r>
          </a:p>
          <a:p>
            <a:pPr lvl="1"/>
            <a:r>
              <a:rPr lang="en-US" dirty="0"/>
              <a:t>Show same as above with variable names</a:t>
            </a:r>
          </a:p>
          <a:p>
            <a:pPr lvl="0"/>
            <a:r>
              <a:rPr lang="en-US" dirty="0"/>
              <a:t>Second, show same problem in </a:t>
            </a:r>
            <a:r>
              <a:rPr lang="en-US" dirty="0" err="1"/>
              <a:t>lpSolve</a:t>
            </a:r>
            <a:r>
              <a:rPr lang="en-US" dirty="0"/>
              <a:t> using </a:t>
            </a:r>
            <a:r>
              <a:rPr lang="en-US" dirty="0" err="1"/>
              <a:t>lp.transport</a:t>
            </a:r>
            <a:r>
              <a:rPr lang="en-US" dirty="0"/>
              <a:t>( ) command</a:t>
            </a:r>
          </a:p>
          <a:p>
            <a:pPr lvl="1"/>
            <a:r>
              <a:rPr lang="en-US" dirty="0"/>
              <a:t>Can load table of data like in textbook </a:t>
            </a:r>
          </a:p>
          <a:p>
            <a:pPr lvl="1"/>
            <a:r>
              <a:rPr lang="en-US" dirty="0"/>
              <a:t>Note the ROW RHS and COLUMN RHS</a:t>
            </a:r>
          </a:p>
          <a:p>
            <a:pPr lvl="2"/>
            <a:r>
              <a:rPr lang="en-US" b="1" dirty="0"/>
              <a:t>This is how </a:t>
            </a:r>
            <a:r>
              <a:rPr lang="en-US" b="1" dirty="0" err="1"/>
              <a:t>lp.transport</a:t>
            </a:r>
            <a:r>
              <a:rPr lang="en-US" b="1" dirty="0"/>
              <a:t>() is different!</a:t>
            </a:r>
          </a:p>
          <a:p>
            <a:pPr lvl="0"/>
            <a:r>
              <a:rPr lang="en-US" dirty="0"/>
              <a:t>Important difference in number of computations!!</a:t>
            </a:r>
          </a:p>
          <a:p>
            <a:pPr lvl="1"/>
            <a:r>
              <a:rPr lang="en-US" dirty="0"/>
              <a:t>Regular set up is 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dirty="0"/>
              <a:t> + 1) rows and (</a:t>
            </a:r>
            <a:r>
              <a:rPr lang="en-US" i="1" dirty="0"/>
              <a:t>m</a:t>
            </a:r>
            <a:r>
              <a:rPr lang="en-US" dirty="0"/>
              <a:t> + 1)(</a:t>
            </a:r>
            <a:r>
              <a:rPr lang="en-US" i="1" dirty="0"/>
              <a:t>n</a:t>
            </a:r>
            <a:r>
              <a:rPr lang="en-US" dirty="0"/>
              <a:t> + 1) columns</a:t>
            </a:r>
          </a:p>
          <a:p>
            <a:pPr lvl="1"/>
            <a:r>
              <a:rPr lang="en-US" dirty="0"/>
              <a:t>Transport set up has </a:t>
            </a:r>
            <a:r>
              <a:rPr lang="en-US" i="1" dirty="0"/>
              <a:t>m</a:t>
            </a:r>
            <a:r>
              <a:rPr lang="en-US" dirty="0"/>
              <a:t> rows and </a:t>
            </a:r>
            <a:r>
              <a:rPr lang="en-US" i="1" dirty="0"/>
              <a:t>n</a:t>
            </a:r>
            <a:r>
              <a:rPr lang="en-US" dirty="0"/>
              <a:t> columns </a:t>
            </a:r>
          </a:p>
          <a:p>
            <a:pPr lvl="0"/>
            <a:r>
              <a:rPr lang="en-US" dirty="0"/>
              <a:t>Third, demonstrate example 2 with dummy destination by loading a text file </a:t>
            </a:r>
          </a:p>
          <a:p>
            <a:pPr lvl="1"/>
            <a:r>
              <a:rPr lang="en-US" dirty="0"/>
              <a:t>Regular set up is 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dirty="0"/>
              <a:t> + 1) rows and (</a:t>
            </a:r>
            <a:r>
              <a:rPr lang="en-US" i="1" dirty="0"/>
              <a:t>m</a:t>
            </a:r>
            <a:r>
              <a:rPr lang="en-US" dirty="0"/>
              <a:t> + 1)(</a:t>
            </a:r>
            <a:r>
              <a:rPr lang="en-US" i="1" dirty="0"/>
              <a:t>n</a:t>
            </a:r>
            <a:r>
              <a:rPr lang="en-US" dirty="0"/>
              <a:t> + 1) columns</a:t>
            </a:r>
          </a:p>
          <a:p>
            <a:pPr lvl="1"/>
            <a:r>
              <a:rPr lang="en-US" dirty="0"/>
              <a:t>Transport set up has </a:t>
            </a:r>
            <a:r>
              <a:rPr lang="en-US" i="1" dirty="0"/>
              <a:t>m</a:t>
            </a:r>
            <a:r>
              <a:rPr lang="en-US" dirty="0"/>
              <a:t> rows and </a:t>
            </a:r>
            <a:r>
              <a:rPr lang="en-US" i="1" dirty="0"/>
              <a:t>n</a:t>
            </a:r>
            <a:r>
              <a:rPr lang="en-US" dirty="0"/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31441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Transportation problem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remaining of this session will follow through the code files below (W3 is week 3):</a:t>
            </a:r>
          </a:p>
          <a:p>
            <a:pPr lvl="0"/>
            <a:r>
              <a:rPr lang="en-US" dirty="0"/>
              <a:t>W3-</a:t>
            </a:r>
            <a:r>
              <a:rPr lang="en-US" i="1" dirty="0"/>
              <a:t>2_robust_cc.Rmd</a:t>
            </a:r>
            <a:r>
              <a:rPr lang="en-US" dirty="0"/>
              <a:t> (already reviewed)</a:t>
            </a:r>
          </a:p>
          <a:p>
            <a:pPr lvl="0"/>
            <a:r>
              <a:rPr lang="en-US" i="1" dirty="0"/>
              <a:t>W3-3-1_trans_9_1_ex1.Rmd</a:t>
            </a:r>
            <a:endParaRPr lang="en-US" dirty="0"/>
          </a:p>
          <a:p>
            <a:pPr lvl="1"/>
            <a:r>
              <a:rPr lang="en-US" i="1" dirty="0"/>
              <a:t>W3-3-1_generic_ex1.lp</a:t>
            </a:r>
            <a:endParaRPr lang="en-US" dirty="0"/>
          </a:p>
          <a:p>
            <a:pPr lvl="1"/>
            <a:r>
              <a:rPr lang="en-US" i="1" dirty="0"/>
              <a:t>W3-3-1_trans_9_1_ex1.lp </a:t>
            </a:r>
            <a:r>
              <a:rPr lang="en-US" dirty="0"/>
              <a:t>(</a:t>
            </a:r>
            <a:r>
              <a:rPr lang="en-US" i="1" dirty="0"/>
              <a:t>trans </a:t>
            </a:r>
            <a:r>
              <a:rPr lang="en-US" dirty="0"/>
              <a:t>means </a:t>
            </a:r>
            <a:r>
              <a:rPr lang="en-US" i="1" dirty="0"/>
              <a:t>transportation </a:t>
            </a:r>
            <a:r>
              <a:rPr lang="en-US" dirty="0"/>
              <a:t>problem)</a:t>
            </a:r>
          </a:p>
          <a:p>
            <a:pPr lvl="1"/>
            <a:r>
              <a:rPr lang="en-US" i="1" dirty="0"/>
              <a:t>W3-3-1_trans_9_1_ex1.csv </a:t>
            </a:r>
            <a:r>
              <a:rPr lang="en-US" dirty="0"/>
              <a:t>(problem data)</a:t>
            </a:r>
          </a:p>
          <a:p>
            <a:pPr lvl="0"/>
            <a:r>
              <a:rPr lang="en-US" i="1" dirty="0"/>
              <a:t>W3-3-2_trans_9_1_ex2.Rmd</a:t>
            </a:r>
            <a:endParaRPr lang="en-US" dirty="0"/>
          </a:p>
          <a:p>
            <a:pPr lvl="1"/>
            <a:r>
              <a:rPr lang="en-US" i="1" dirty="0"/>
              <a:t>W3-3-2_trans_9_1_ex2.lp </a:t>
            </a:r>
            <a:endParaRPr lang="en-US" dirty="0"/>
          </a:p>
          <a:p>
            <a:pPr lvl="0"/>
            <a:r>
              <a:rPr lang="en-US" i="1" dirty="0"/>
              <a:t>W3-3-3_trans_9_1_ex3.Rmd</a:t>
            </a:r>
            <a:endParaRPr lang="en-US" dirty="0"/>
          </a:p>
          <a:p>
            <a:pPr lvl="1"/>
            <a:r>
              <a:rPr lang="en-US" i="1" dirty="0"/>
              <a:t>W3-3-3_trans_9_1_ex3.csv </a:t>
            </a:r>
            <a:r>
              <a:rPr lang="en-US" dirty="0"/>
              <a:t>(problem data)</a:t>
            </a:r>
          </a:p>
          <a:p>
            <a:pPr lvl="0"/>
            <a:r>
              <a:rPr lang="en-US" i="1" dirty="0"/>
              <a:t>W3-4-1_as_9_3_ex1.Rmd </a:t>
            </a:r>
            <a:r>
              <a:rPr lang="en-US" dirty="0"/>
              <a:t>(</a:t>
            </a:r>
            <a:r>
              <a:rPr lang="en-US" i="1" dirty="0"/>
              <a:t>as</a:t>
            </a:r>
            <a:r>
              <a:rPr lang="en-US" dirty="0"/>
              <a:t> means </a:t>
            </a:r>
            <a:r>
              <a:rPr lang="en-US" i="1" dirty="0"/>
              <a:t>assignment </a:t>
            </a:r>
            <a:r>
              <a:rPr lang="en-US" dirty="0"/>
              <a:t>problem)</a:t>
            </a:r>
          </a:p>
          <a:p>
            <a:pPr lvl="1"/>
            <a:r>
              <a:rPr lang="en-US" i="1" dirty="0"/>
              <a:t>W3-4-1_as_9_3_ex1.csv </a:t>
            </a:r>
            <a:r>
              <a:rPr lang="en-US" dirty="0"/>
              <a:t>(problem data)</a:t>
            </a:r>
          </a:p>
          <a:p>
            <a:pPr lvl="0"/>
            <a:r>
              <a:rPr lang="en-US" i="1" dirty="0"/>
              <a:t>W3-4-2_as_9_3_ex2.Rmd</a:t>
            </a:r>
            <a:endParaRPr lang="en-US" dirty="0"/>
          </a:p>
          <a:p>
            <a:pPr lvl="1"/>
            <a:r>
              <a:rPr lang="en-US" i="1" dirty="0"/>
              <a:t>W3-4-2_as_9_3_ex2.csv </a:t>
            </a:r>
            <a:r>
              <a:rPr lang="en-US" dirty="0"/>
              <a:t>(problem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modeling structure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1524000"/>
            <a:ext cx="8825948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Sensitivity analysis (</a:t>
            </a:r>
            <a:r>
              <a:rPr lang="en-US" b="1" dirty="0" err="1"/>
              <a:t>Ch</a:t>
            </a:r>
            <a:r>
              <a:rPr lang="en-US" b="1" dirty="0"/>
              <a:t> 7.1)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</a:t>
            </a:r>
            <a:r>
              <a:rPr lang="en-US" i="1" dirty="0"/>
              <a:t>a</a:t>
            </a:r>
            <a:r>
              <a:rPr lang="en-US" dirty="0"/>
              <a:t>’s, </a:t>
            </a:r>
            <a:r>
              <a:rPr lang="en-US" i="1" dirty="0"/>
              <a:t>b</a:t>
            </a:r>
            <a:r>
              <a:rPr lang="en-US" dirty="0"/>
              <a:t>’s, and </a:t>
            </a:r>
            <a:r>
              <a:rPr lang="en-US" i="1" dirty="0"/>
              <a:t>c</a:t>
            </a:r>
            <a:r>
              <a:rPr lang="en-US" dirty="0"/>
              <a:t>’s impact the results the most and least?</a:t>
            </a:r>
          </a:p>
          <a:p>
            <a:pPr lvl="0"/>
            <a:r>
              <a:rPr lang="en-US" dirty="0"/>
              <a:t>We discussed impact of </a:t>
            </a:r>
            <a:r>
              <a:rPr lang="en-US" i="1" dirty="0"/>
              <a:t>b</a:t>
            </a:r>
            <a:r>
              <a:rPr lang="en-US" dirty="0"/>
              <a:t>’s on profitability—duals</a:t>
            </a:r>
          </a:p>
          <a:p>
            <a:pPr lvl="1"/>
            <a:r>
              <a:rPr lang="en-US" dirty="0"/>
              <a:t>Determine </a:t>
            </a:r>
            <a:r>
              <a:rPr lang="en-US" b="1" u="sng" dirty="0"/>
              <a:t>what constraint should be increased next to increase profits</a:t>
            </a:r>
            <a:endParaRPr lang="en-US" dirty="0"/>
          </a:p>
          <a:p>
            <a:pPr lvl="0"/>
            <a:r>
              <a:rPr lang="en-US" dirty="0"/>
              <a:t>We discussed </a:t>
            </a:r>
            <a:r>
              <a:rPr lang="en-US" i="1" dirty="0"/>
              <a:t>a</a:t>
            </a:r>
            <a:r>
              <a:rPr lang="en-US" dirty="0"/>
              <a:t>’s and </a:t>
            </a:r>
            <a:r>
              <a:rPr lang="en-US" i="1" dirty="0"/>
              <a:t>c</a:t>
            </a:r>
            <a:r>
              <a:rPr lang="en-US" dirty="0"/>
              <a:t>’s impact on the solution</a:t>
            </a:r>
          </a:p>
          <a:p>
            <a:pPr lvl="1"/>
            <a:r>
              <a:rPr lang="en-US" dirty="0"/>
              <a:t>First, find critical </a:t>
            </a:r>
            <a:r>
              <a:rPr lang="en-US" i="1" dirty="0"/>
              <a:t>a</a:t>
            </a:r>
            <a:r>
              <a:rPr lang="en-US" dirty="0"/>
              <a:t>’s and </a:t>
            </a:r>
            <a:r>
              <a:rPr lang="en-US" i="1" dirty="0"/>
              <a:t>c</a:t>
            </a:r>
            <a:r>
              <a:rPr lang="en-US" dirty="0"/>
              <a:t>’s the model is sensitive to</a:t>
            </a:r>
          </a:p>
          <a:p>
            <a:pPr lvl="1"/>
            <a:r>
              <a:rPr lang="en-US" dirty="0"/>
              <a:t>Second, </a:t>
            </a:r>
            <a:r>
              <a:rPr lang="en-US" b="1" u="sng" dirty="0"/>
              <a:t>perform sensitivity analysis on critical </a:t>
            </a:r>
            <a:r>
              <a:rPr lang="en-US" b="1" i="1" u="sng" dirty="0"/>
              <a:t>a</a:t>
            </a:r>
            <a:r>
              <a:rPr lang="en-US" b="1" u="sng" dirty="0"/>
              <a:t>’s and </a:t>
            </a:r>
            <a:r>
              <a:rPr lang="en-US" b="1" i="1" u="sng" dirty="0"/>
              <a:t>c</a:t>
            </a:r>
            <a:r>
              <a:rPr lang="en-US" b="1" u="sng" dirty="0"/>
              <a:t>’s</a:t>
            </a:r>
            <a:endParaRPr lang="en-US" dirty="0"/>
          </a:p>
          <a:p>
            <a:pPr lvl="2"/>
            <a:r>
              <a:rPr lang="en-US" b="1" u="sng" dirty="0"/>
              <a:t>If near a “switching value” the solution will be sensitive to it</a:t>
            </a:r>
          </a:p>
          <a:p>
            <a:pPr marL="0" indent="0">
              <a:buNone/>
            </a:pPr>
            <a:r>
              <a:rPr lang="en-US" dirty="0"/>
              <a:t>The text demonstrates sensitivity analysis by changing values of the parameters and seeing the impact on the solution</a:t>
            </a:r>
          </a:p>
          <a:p>
            <a:pPr lvl="0"/>
            <a:r>
              <a:rPr lang="en-US" dirty="0"/>
              <a:t>R can be used to find exact of </a:t>
            </a:r>
            <a:r>
              <a:rPr lang="en-US" b="1" u="sng" dirty="0"/>
              <a:t>“switching values”</a:t>
            </a:r>
            <a:r>
              <a:rPr lang="en-US" dirty="0"/>
              <a:t> coefficients</a:t>
            </a:r>
          </a:p>
        </p:txBody>
      </p:sp>
    </p:spTree>
    <p:extLst>
      <p:ext uri="{BB962C8B-B14F-4D97-AF65-F5344CB8AC3E}">
        <p14:creationId xmlns:p14="http://schemas.microsoft.com/office/powerpoint/2010/main" val="19897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301"/>
            <a:ext cx="10515600" cy="1325563"/>
          </a:xfrm>
        </p:spPr>
        <p:txBody>
          <a:bodyPr/>
          <a:lstStyle/>
          <a:p>
            <a:r>
              <a:rPr lang="en-US" b="1" dirty="0"/>
              <a:t>Applying sensitivity analysis (7.2)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549511"/>
              </p:ext>
            </p:extLst>
          </p:nvPr>
        </p:nvGraphicFramePr>
        <p:xfrm>
          <a:off x="301675" y="1408230"/>
          <a:ext cx="65012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30">
                  <a:extLst>
                    <a:ext uri="{9D8B030D-6E8A-4147-A177-3AD203B41FA5}">
                      <a16:colId xmlns:a16="http://schemas.microsoft.com/office/drawing/2014/main" val="3116153026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1233157404"/>
                    </a:ext>
                  </a:extLst>
                </a:gridCol>
                <a:gridCol w="1099930">
                  <a:extLst>
                    <a:ext uri="{9D8B030D-6E8A-4147-A177-3AD203B41FA5}">
                      <a16:colId xmlns:a16="http://schemas.microsoft.com/office/drawing/2014/main" val="3045640412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1884863843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3487879340"/>
                    </a:ext>
                  </a:extLst>
                </a:gridCol>
                <a:gridCol w="1086679">
                  <a:extLst>
                    <a:ext uri="{9D8B030D-6E8A-4147-A177-3AD203B41FA5}">
                      <a16:colId xmlns:a16="http://schemas.microsoft.com/office/drawing/2014/main" val="647108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5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Duals/</a:t>
                      </a:r>
                      <a:r>
                        <a:rPr lang="en-US" dirty="0" err="1"/>
                        <a:t>Coef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$2.50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3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-∞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0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 Till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88954"/>
                  </a:ext>
                </a:extLst>
              </a:tr>
            </a:tbl>
          </a:graphicData>
        </a:graphic>
      </p:graphicFrame>
      <p:grpSp>
        <p:nvGrpSpPr>
          <p:cNvPr id="19" name="Canvas 35">
            <a:extLst>
              <a:ext uri="{FF2B5EF4-FFF2-40B4-BE49-F238E27FC236}">
                <a16:creationId xmlns:a16="http://schemas.microsoft.com/office/drawing/2014/main" id="{9F3B845B-904C-483A-9874-31E89515C920}"/>
              </a:ext>
            </a:extLst>
          </p:cNvPr>
          <p:cNvGrpSpPr/>
          <p:nvPr/>
        </p:nvGrpSpPr>
        <p:grpSpPr>
          <a:xfrm>
            <a:off x="6480479" y="2167077"/>
            <a:ext cx="5293895" cy="3549316"/>
            <a:chOff x="0" y="0"/>
            <a:chExt cx="2559050" cy="19335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524DB8-B63E-447C-AF76-FAAB3C5FBBF0}"/>
                </a:ext>
              </a:extLst>
            </p:cNvPr>
            <p:cNvSpPr/>
            <p:nvPr/>
          </p:nvSpPr>
          <p:spPr>
            <a:xfrm>
              <a:off x="0" y="0"/>
              <a:ext cx="2559050" cy="1933575"/>
            </a:xfrm>
            <a:prstGeom prst="rect">
              <a:avLst/>
            </a:prstGeom>
          </p:spPr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8782E-F8D6-4240-BA4D-931DDF6E5DCF}"/>
                </a:ext>
              </a:extLst>
            </p:cNvPr>
            <p:cNvCxnSpPr/>
            <p:nvPr/>
          </p:nvCxnSpPr>
          <p:spPr>
            <a:xfrm flipH="1">
              <a:off x="419101" y="133350"/>
              <a:ext cx="9524" cy="14954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57F8E2-19C7-4614-9D63-96536D4CF00B}"/>
                </a:ext>
              </a:extLst>
            </p:cNvPr>
            <p:cNvCxnSpPr/>
            <p:nvPr/>
          </p:nvCxnSpPr>
          <p:spPr>
            <a:xfrm>
              <a:off x="419100" y="1628775"/>
              <a:ext cx="184785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C2082C-52C0-4B63-AD75-3847565EB11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176" y="579831"/>
              <a:ext cx="2425" cy="1048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3C0993-FD07-4BF2-908A-0EB6614246F9}"/>
                </a:ext>
              </a:extLst>
            </p:cNvPr>
            <p:cNvCxnSpPr>
              <a:cxnSpLocks/>
            </p:cNvCxnSpPr>
            <p:nvPr/>
          </p:nvCxnSpPr>
          <p:spPr>
            <a:xfrm>
              <a:off x="428644" y="585190"/>
              <a:ext cx="1543050" cy="1047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3E68D-F4EF-4618-965E-26F673A45F8D}"/>
                </a:ext>
              </a:extLst>
            </p:cNvPr>
            <p:cNvCxnSpPr/>
            <p:nvPr/>
          </p:nvCxnSpPr>
          <p:spPr>
            <a:xfrm>
              <a:off x="428625" y="304800"/>
              <a:ext cx="1152525" cy="1323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C8B99F24-2F3D-456A-95E0-107BB7001770}"/>
                </a:ext>
              </a:extLst>
            </p:cNvPr>
            <p:cNvSpPr txBox="1"/>
            <p:nvPr/>
          </p:nvSpPr>
          <p:spPr>
            <a:xfrm>
              <a:off x="447675" y="1657349"/>
              <a:ext cx="1881505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	          30        40        50  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1BB7A1B0-819D-417D-AF70-69C101BAFC59}"/>
                </a:ext>
              </a:extLst>
            </p:cNvPr>
            <p:cNvSpPr txBox="1"/>
            <p:nvPr/>
          </p:nvSpPr>
          <p:spPr>
            <a:xfrm>
              <a:off x="167550" y="72099"/>
              <a:ext cx="236402" cy="14630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4573C1-3C14-4558-8B26-B37691D8277B}"/>
                </a:ext>
              </a:extLst>
            </p:cNvPr>
            <p:cNvCxnSpPr/>
            <p:nvPr/>
          </p:nvCxnSpPr>
          <p:spPr>
            <a:xfrm>
              <a:off x="766772" y="485775"/>
              <a:ext cx="609600" cy="10001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FC3F8B-5AEE-4FC9-BA02-CA881CBFA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100" y="1184082"/>
              <a:ext cx="76577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456314" y="2539856"/>
            <a:ext cx="216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function</a:t>
            </a:r>
          </a:p>
          <a:p>
            <a:r>
              <a:rPr lang="en-US" dirty="0"/>
              <a:t>-</a:t>
            </a:r>
            <a:r>
              <a:rPr lang="en-US" dirty="0" err="1"/>
              <a:t>c</a:t>
            </a:r>
            <a:r>
              <a:rPr lang="en-US" baseline="-25000" dirty="0" err="1"/>
              <a:t>B</a:t>
            </a:r>
            <a:r>
              <a:rPr lang="en-US" dirty="0"/>
              <a:t>/</a:t>
            </a:r>
            <a:r>
              <a:rPr lang="en-US" dirty="0" err="1"/>
              <a:t>c</a:t>
            </a:r>
            <a:r>
              <a:rPr lang="en-US" baseline="-25000" dirty="0" err="1"/>
              <a:t>S</a:t>
            </a:r>
            <a:r>
              <a:rPr lang="en-US" dirty="0"/>
              <a:t> = -40/25 = -1.6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8150432" y="2860948"/>
            <a:ext cx="301229" cy="24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18555" y="4309836"/>
            <a:ext cx="222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constraint</a:t>
            </a:r>
          </a:p>
          <a:p>
            <a:r>
              <a:rPr lang="en-US" dirty="0"/>
              <a:t>-</a:t>
            </a:r>
            <a:r>
              <a:rPr lang="en-US" dirty="0" err="1"/>
              <a:t>a</a:t>
            </a:r>
            <a:r>
              <a:rPr lang="en-US" baseline="-25000" dirty="0" err="1"/>
              <a:t>BM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aseline="-25000" dirty="0" err="1"/>
              <a:t>SM</a:t>
            </a:r>
            <a:r>
              <a:rPr lang="en-US" dirty="0"/>
              <a:t> = -10/10 = -1</a:t>
            </a:r>
          </a:p>
        </p:txBody>
      </p:sp>
      <p:cxnSp>
        <p:nvCxnSpPr>
          <p:cNvPr id="33" name="Straight Arrow Connector 32"/>
          <p:cNvCxnSpPr>
            <a:cxnSpLocks/>
            <a:stCxn id="32" idx="1"/>
          </p:cNvCxnSpPr>
          <p:nvPr/>
        </p:nvCxnSpPr>
        <p:spPr>
          <a:xfrm flipH="1">
            <a:off x="9925417" y="4633002"/>
            <a:ext cx="93138" cy="18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185495" y="4146044"/>
            <a:ext cx="430694" cy="34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14596" y="3631012"/>
            <a:ext cx="235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Labor constraint</a:t>
            </a:r>
          </a:p>
          <a:p>
            <a:r>
              <a:rPr lang="en-US" dirty="0"/>
              <a:t>-</a:t>
            </a:r>
            <a:r>
              <a:rPr lang="en-US" dirty="0" err="1"/>
              <a:t>a</a:t>
            </a:r>
            <a:r>
              <a:rPr lang="en-US" baseline="-25000" dirty="0" err="1"/>
              <a:t>BL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aseline="-25000" dirty="0" err="1"/>
              <a:t>SL</a:t>
            </a:r>
            <a:r>
              <a:rPr lang="en-US" dirty="0"/>
              <a:t> = -30/20 = -1.5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 txBox="1">
            <a:spLocks/>
          </p:cNvSpPr>
          <p:nvPr/>
        </p:nvSpPr>
        <p:spPr>
          <a:xfrm>
            <a:off x="312610" y="3286624"/>
            <a:ext cx="6956257" cy="336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does the solution table relate to graph?</a:t>
            </a:r>
          </a:p>
          <a:p>
            <a:r>
              <a:rPr lang="en-US" dirty="0"/>
              <a:t>Duals show change in profit for each resource</a:t>
            </a:r>
          </a:p>
          <a:p>
            <a:r>
              <a:rPr lang="en-US" dirty="0"/>
              <a:t>Duals </a:t>
            </a:r>
            <a:r>
              <a:rPr lang="en-US" dirty="0" err="1"/>
              <a:t>sens</a:t>
            </a:r>
            <a:r>
              <a:rPr lang="en-US" dirty="0"/>
              <a:t> from/till show range of dual values</a:t>
            </a:r>
          </a:p>
          <a:p>
            <a:pPr lvl="1"/>
            <a:r>
              <a:rPr lang="en-US" dirty="0"/>
              <a:t>For example, in labor range 900-1300, change in profit will be $1.25 for additional labor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S</a:t>
            </a:r>
            <a:r>
              <a:rPr lang="en-US" dirty="0"/>
              <a:t> will change</a:t>
            </a:r>
          </a:p>
          <a:p>
            <a:r>
              <a:rPr lang="en-US" dirty="0" err="1"/>
              <a:t>Coef</a:t>
            </a:r>
            <a:r>
              <a:rPr lang="en-US" dirty="0"/>
              <a:t> Sens from/till shows range variables not change</a:t>
            </a:r>
          </a:p>
          <a:p>
            <a:pPr lvl="1"/>
            <a:r>
              <a:rPr lang="en-US" dirty="0"/>
              <a:t>For example, </a:t>
            </a:r>
            <a:r>
              <a:rPr lang="en-US" i="1" dirty="0"/>
              <a:t>B </a:t>
            </a:r>
            <a:r>
              <a:rPr lang="en-US" dirty="0"/>
              <a:t>= 30 and </a:t>
            </a:r>
            <a:r>
              <a:rPr lang="en-US" i="1" dirty="0"/>
              <a:t>S</a:t>
            </a:r>
            <a:r>
              <a:rPr lang="en-US" dirty="0"/>
              <a:t> = 15 if $37.50 ≤ </a:t>
            </a:r>
            <a:r>
              <a:rPr lang="en-US" dirty="0" err="1"/>
              <a:t>c</a:t>
            </a:r>
            <a:r>
              <a:rPr lang="en-US" baseline="-25000" dirty="0" err="1"/>
              <a:t>B</a:t>
            </a:r>
            <a:r>
              <a:rPr lang="en-US" dirty="0"/>
              <a:t> ≤ $</a:t>
            </a:r>
            <a:r>
              <a:rPr lang="en-US" b="1" dirty="0"/>
              <a:t>∞</a:t>
            </a:r>
            <a:r>
              <a:rPr lang="en-US" dirty="0"/>
              <a:t> and     $0 ≤ </a:t>
            </a:r>
            <a:r>
              <a:rPr lang="en-US" dirty="0" err="1"/>
              <a:t>c</a:t>
            </a:r>
            <a:r>
              <a:rPr lang="en-US" baseline="-25000" dirty="0" err="1"/>
              <a:t>S</a:t>
            </a:r>
            <a:r>
              <a:rPr lang="en-US" dirty="0"/>
              <a:t> ≤ </a:t>
            </a:r>
            <a:r>
              <a:rPr lang="en-US" b="1" dirty="0"/>
              <a:t>$26.67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But profit will change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DB7804-C259-44F2-8C87-10CD7D15A755}"/>
              </a:ext>
            </a:extLst>
          </p:cNvPr>
          <p:cNvSpPr/>
          <p:nvPr/>
        </p:nvSpPr>
        <p:spPr>
          <a:xfrm>
            <a:off x="8851016" y="4247535"/>
            <a:ext cx="142995" cy="152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programming under uncertainty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Sensitivity analysis is testing the impact of </a:t>
            </a:r>
            <a:r>
              <a:rPr lang="en-US" i="1" dirty="0"/>
              <a:t>a</a:t>
            </a:r>
            <a:r>
              <a:rPr lang="en-US" dirty="0"/>
              <a:t>’s, </a:t>
            </a:r>
            <a:r>
              <a:rPr lang="en-US" i="1" dirty="0"/>
              <a:t>b</a:t>
            </a:r>
            <a:r>
              <a:rPr lang="en-US" dirty="0"/>
              <a:t>’s and </a:t>
            </a:r>
            <a:r>
              <a:rPr lang="en-US" i="1" dirty="0"/>
              <a:t>c</a:t>
            </a:r>
            <a:r>
              <a:rPr lang="en-US" dirty="0"/>
              <a:t>’s on solution</a:t>
            </a:r>
          </a:p>
          <a:p>
            <a:pPr lvl="0"/>
            <a:r>
              <a:rPr lang="en-US" dirty="0"/>
              <a:t>Make sure solution is stable</a:t>
            </a:r>
          </a:p>
          <a:p>
            <a:pPr lvl="1"/>
            <a:r>
              <a:rPr lang="en-US" dirty="0"/>
              <a:t>Which parameters is the solution sensitive too?</a:t>
            </a:r>
          </a:p>
          <a:p>
            <a:pPr lvl="1"/>
            <a:r>
              <a:rPr lang="en-US" dirty="0"/>
              <a:t>Investigate sensitive parameters for certainty</a:t>
            </a:r>
          </a:p>
          <a:p>
            <a:pPr lvl="0"/>
            <a:r>
              <a:rPr lang="en-US" dirty="0"/>
              <a:t>Make sure model gives realistic results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Testing coefficients is not the only step in in dealing with uncertainty</a:t>
            </a:r>
          </a:p>
          <a:p>
            <a:r>
              <a:rPr lang="en-US" dirty="0"/>
              <a:t>Robust optimization: finding a virtually guaranteed solution</a:t>
            </a:r>
          </a:p>
          <a:p>
            <a:r>
              <a:rPr lang="en-US" dirty="0"/>
              <a:t>Chance constraints: finding a “</a:t>
            </a:r>
            <a:r>
              <a:rPr lang="en-US" i="1" dirty="0"/>
              <a:t>probability based” </a:t>
            </a:r>
            <a:r>
              <a:rPr lang="en-US" dirty="0"/>
              <a:t>robust solution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E83B-0340-46B9-B637-94CA5B92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CE5F-6436-456E-9D13-4DBBBC00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7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Robust optimization (</a:t>
            </a:r>
            <a:r>
              <a:rPr lang="en-US" b="1" dirty="0" err="1"/>
              <a:t>Ch</a:t>
            </a:r>
            <a:r>
              <a:rPr lang="en-US" b="1" dirty="0"/>
              <a:t> 7.4)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some cases it is necessary to insure that specific targets are achieved</a:t>
            </a:r>
          </a:p>
          <a:p>
            <a:pPr lvl="0"/>
            <a:r>
              <a:rPr lang="en-US" dirty="0"/>
              <a:t>Soft constraint—can be violated a bit</a:t>
            </a:r>
          </a:p>
          <a:p>
            <a:pPr lvl="1"/>
            <a:r>
              <a:rPr lang="en-US" dirty="0"/>
              <a:t>Not a critical constraint</a:t>
            </a:r>
          </a:p>
          <a:p>
            <a:pPr lvl="1"/>
            <a:r>
              <a:rPr lang="en-US" dirty="0"/>
              <a:t>Maybe more of a resource available at a slightly higher price</a:t>
            </a:r>
          </a:p>
          <a:p>
            <a:pPr lvl="1"/>
            <a:r>
              <a:rPr lang="en-US" dirty="0"/>
              <a:t>Deal with outside of the model</a:t>
            </a:r>
          </a:p>
          <a:p>
            <a:pPr lvl="0"/>
            <a:r>
              <a:rPr lang="en-US" dirty="0"/>
              <a:t>Hard constraint—cannot be violated</a:t>
            </a:r>
          </a:p>
          <a:p>
            <a:pPr lvl="1"/>
            <a:r>
              <a:rPr lang="en-US" dirty="0"/>
              <a:t>Guard against worst case scenario</a:t>
            </a:r>
          </a:p>
          <a:p>
            <a:pPr lvl="1"/>
            <a:r>
              <a:rPr lang="en-US" dirty="0"/>
              <a:t>Sometimes called “</a:t>
            </a:r>
            <a:r>
              <a:rPr lang="en-US" i="1" dirty="0"/>
              <a:t>safety first rule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Choose action with least risk of failure</a:t>
            </a:r>
          </a:p>
        </p:txBody>
      </p:sp>
    </p:spTree>
    <p:extLst>
      <p:ext uri="{BB962C8B-B14F-4D97-AF65-F5344CB8AC3E}">
        <p14:creationId xmlns:p14="http://schemas.microsoft.com/office/powerpoint/2010/main" val="41128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F99-A59F-4967-A24A-60B2844F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Robust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8B2-7530-49A6-8E46-4991A7007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351338"/>
          </a:xfrm>
        </p:spPr>
        <p:txBody>
          <a:bodyPr>
            <a:normAutofit/>
          </a:bodyPr>
          <a:lstStyle/>
          <a:p>
            <a:pPr marL="0" indent="-457200">
              <a:buNone/>
            </a:pPr>
            <a:r>
              <a:rPr lang="en-US" dirty="0"/>
              <a:t>Use Homework #1, problem 4 as an example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</a:t>
            </a:r>
            <a:r>
              <a:rPr lang="en-US" altLang="en-US" b="1" i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b="1" i="1" baseline="-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b="1" dirty="0"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5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+ 25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to: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Inputs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5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+ 40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1245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4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  8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  300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US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0, 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discuss modeling approach</a:t>
            </a:r>
          </a:p>
          <a:p>
            <a:r>
              <a:rPr lang="en-US" dirty="0"/>
              <a:t>Then work through example code of techniques</a:t>
            </a:r>
          </a:p>
        </p:txBody>
      </p:sp>
    </p:spTree>
    <p:extLst>
      <p:ext uri="{BB962C8B-B14F-4D97-AF65-F5344CB8AC3E}">
        <p14:creationId xmlns:p14="http://schemas.microsoft.com/office/powerpoint/2010/main" val="360898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14901</TotalTime>
  <Words>1949</Words>
  <Application>Microsoft Office PowerPoint</Application>
  <PresentationFormat>Widescreen</PresentationFormat>
  <Paragraphs>275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BUAN 5260:  Mathematical Models for Decision Making (Constrained Optimization)</vt:lpstr>
      <vt:lpstr>This week</vt:lpstr>
      <vt:lpstr>General modeling structure</vt:lpstr>
      <vt:lpstr>Sensitivity analysis (Ch 7.1)</vt:lpstr>
      <vt:lpstr>Applying sensitivity analysis (7.2)</vt:lpstr>
      <vt:lpstr>Linear programming under uncertainty</vt:lpstr>
      <vt:lpstr>PowerPoint Presentation</vt:lpstr>
      <vt:lpstr>Robust optimization (Ch 7.4)</vt:lpstr>
      <vt:lpstr>Robust optimization</vt:lpstr>
      <vt:lpstr>Robust optimization</vt:lpstr>
      <vt:lpstr>Robust optimization—independent parameters</vt:lpstr>
      <vt:lpstr>Robust optimization—dependent parameters</vt:lpstr>
      <vt:lpstr>Linear programming under uncertainty in R</vt:lpstr>
      <vt:lpstr>PowerPoint Presentation</vt:lpstr>
      <vt:lpstr>Chance constraints (Ch 7.5)</vt:lpstr>
      <vt:lpstr>Chance constraints in R</vt:lpstr>
      <vt:lpstr>PowerPoint Presentation</vt:lpstr>
      <vt:lpstr>Transportation and assignment problems (Ch 9)</vt:lpstr>
      <vt:lpstr>Transportation problem (Ch 9.1)</vt:lpstr>
      <vt:lpstr>Transportation problem</vt:lpstr>
      <vt:lpstr>Transportation problem</vt:lpstr>
      <vt:lpstr>PowerPoint Presentation</vt:lpstr>
      <vt:lpstr>Transportation problem in R</vt:lpstr>
      <vt:lpstr>Transportation problem in R</vt:lpstr>
      <vt:lpstr>Transportation problem in R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BUAN 5260:  Mathematical Models for Decision Making (Constrained Optimization)</dc:title>
  <dc:creator>Green, Gareth</dc:creator>
  <cp:lastModifiedBy>Gareth Green</cp:lastModifiedBy>
  <cp:revision>99</cp:revision>
  <dcterms:created xsi:type="dcterms:W3CDTF">2018-04-03T23:20:48Z</dcterms:created>
  <dcterms:modified xsi:type="dcterms:W3CDTF">2020-04-09T18:39:54Z</dcterms:modified>
</cp:coreProperties>
</file>