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4" r:id="rId9"/>
    <p:sldId id="278" r:id="rId10"/>
    <p:sldId id="263" r:id="rId11"/>
    <p:sldId id="265" r:id="rId12"/>
    <p:sldId id="268" r:id="rId13"/>
    <p:sldId id="269" r:id="rId14"/>
    <p:sldId id="266" r:id="rId15"/>
    <p:sldId id="267" r:id="rId16"/>
    <p:sldId id="280" r:id="rId17"/>
    <p:sldId id="270" r:id="rId18"/>
    <p:sldId id="271" r:id="rId19"/>
    <p:sldId id="273" r:id="rId20"/>
    <p:sldId id="281" r:id="rId21"/>
    <p:sldId id="282" r:id="rId22"/>
    <p:sldId id="272" r:id="rId23"/>
    <p:sldId id="274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BC327-3EDD-47F5-9E76-3BE85BA78BAB}" v="350" dt="2020-04-06T16:35:5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" userId="fad93775-8c79-4c76-9459-d6b618df6a23" providerId="ADAL" clId="{15DBC327-3EDD-47F5-9E76-3BE85BA78BAB}"/>
    <pc:docChg chg="undo custSel modSld">
      <pc:chgData name="Renato" userId="fad93775-8c79-4c76-9459-d6b618df6a23" providerId="ADAL" clId="{15DBC327-3EDD-47F5-9E76-3BE85BA78BAB}" dt="2020-04-06T16:35:50.595" v="482" actId="20577"/>
      <pc:docMkLst>
        <pc:docMk/>
      </pc:docMkLst>
      <pc:sldChg chg="addSp modSp">
        <pc:chgData name="Renato" userId="fad93775-8c79-4c76-9459-d6b618df6a23" providerId="ADAL" clId="{15DBC327-3EDD-47F5-9E76-3BE85BA78BAB}" dt="2020-04-06T16:28:11.041" v="121" actId="207"/>
        <pc:sldMkLst>
          <pc:docMk/>
          <pc:sldMk cId="558012767" sldId="257"/>
        </pc:sldMkLst>
        <pc:spChg chg="mod">
          <ac:chgData name="Renato" userId="fad93775-8c79-4c76-9459-d6b618df6a23" providerId="ADAL" clId="{15DBC327-3EDD-47F5-9E76-3BE85BA78BAB}" dt="2020-04-06T16:28:11.041" v="121" actId="207"/>
          <ac:spMkLst>
            <pc:docMk/>
            <pc:sldMk cId="558012767" sldId="257"/>
            <ac:spMk id="3" creationId="{00000000-0000-0000-0000-000000000000}"/>
          </ac:spMkLst>
        </pc:spChg>
        <pc:spChg chg="add mod">
          <ac:chgData name="Renato" userId="fad93775-8c79-4c76-9459-d6b618df6a23" providerId="ADAL" clId="{15DBC327-3EDD-47F5-9E76-3BE85BA78BAB}" dt="2020-04-06T16:25:44.370" v="77" actId="14100"/>
          <ac:spMkLst>
            <pc:docMk/>
            <pc:sldMk cId="558012767" sldId="257"/>
            <ac:spMk id="4" creationId="{F7E67F02-0764-426D-ABDC-E0872A2D4D0F}"/>
          </ac:spMkLst>
        </pc:spChg>
      </pc:sldChg>
      <pc:sldChg chg="modSp">
        <pc:chgData name="Renato" userId="fad93775-8c79-4c76-9459-d6b618df6a23" providerId="ADAL" clId="{15DBC327-3EDD-47F5-9E76-3BE85BA78BAB}" dt="2020-04-06T16:35:50.595" v="482" actId="20577"/>
        <pc:sldMkLst>
          <pc:docMk/>
          <pc:sldMk cId="2927692543" sldId="258"/>
        </pc:sldMkLst>
        <pc:spChg chg="mod">
          <ac:chgData name="Renato" userId="fad93775-8c79-4c76-9459-d6b618df6a23" providerId="ADAL" clId="{15DBC327-3EDD-47F5-9E76-3BE85BA78BAB}" dt="2020-04-06T16:35:50.595" v="482" actId="20577"/>
          <ac:spMkLst>
            <pc:docMk/>
            <pc:sldMk cId="2927692543" sldId="258"/>
            <ac:spMk id="3" creationId="{00000000-0000-0000-0000-000000000000}"/>
          </ac:spMkLst>
        </pc:spChg>
      </pc:sldChg>
      <pc:sldChg chg="addSp modSp addAnim delAnim modAnim">
        <pc:chgData name="Renato" userId="fad93775-8c79-4c76-9459-d6b618df6a23" providerId="ADAL" clId="{15DBC327-3EDD-47F5-9E76-3BE85BA78BAB}" dt="2020-04-06T16:33:38.746" v="451" actId="404"/>
        <pc:sldMkLst>
          <pc:docMk/>
          <pc:sldMk cId="1815527207" sldId="260"/>
        </pc:sldMkLst>
        <pc:spChg chg="mod">
          <ac:chgData name="Renato" userId="fad93775-8c79-4c76-9459-d6b618df6a23" providerId="ADAL" clId="{15DBC327-3EDD-47F5-9E76-3BE85BA78BAB}" dt="2020-04-06T16:33:38.746" v="451" actId="404"/>
          <ac:spMkLst>
            <pc:docMk/>
            <pc:sldMk cId="1815527207" sldId="260"/>
            <ac:spMk id="3" creationId="{00000000-0000-0000-0000-000000000000}"/>
          </ac:spMkLst>
        </pc:spChg>
        <pc:spChg chg="add mod">
          <ac:chgData name="Renato" userId="fad93775-8c79-4c76-9459-d6b618df6a23" providerId="ADAL" clId="{15DBC327-3EDD-47F5-9E76-3BE85BA78BAB}" dt="2020-04-06T16:29:04.781" v="177" actId="1076"/>
          <ac:spMkLst>
            <pc:docMk/>
            <pc:sldMk cId="1815527207" sldId="260"/>
            <ac:spMk id="4" creationId="{D09ABA7F-85F1-429B-B3AB-26DF849269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9499-B3CA-49B4-8D34-8463F82DFB3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view=Optimiz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5260: Mathematical Models for Decision Making</a:t>
            </a:r>
            <a:br>
              <a:rPr lang="en-US" b="1" dirty="0"/>
            </a:br>
            <a:r>
              <a:rPr lang="en-US" sz="3600" b="1" dirty="0"/>
              <a:t>(Constrained Optimization)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Gareth Green</a:t>
            </a:r>
          </a:p>
          <a:p>
            <a:pPr algn="l"/>
            <a:r>
              <a:rPr lang="en-US" dirty="0"/>
              <a:t>greeng@seattleu.edu</a:t>
            </a:r>
          </a:p>
        </p:txBody>
      </p:sp>
    </p:spTree>
    <p:extLst>
      <p:ext uri="{BB962C8B-B14F-4D97-AF65-F5344CB8AC3E}">
        <p14:creationId xmlns:p14="http://schemas.microsoft.com/office/powerpoint/2010/main" val="323512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OLS or GLM—nonlinear unconstrained optimization</a:t>
            </a:r>
            <a:endParaRPr lang="en-US" sz="2400" dirty="0"/>
          </a:p>
          <a:p>
            <a:pPr lvl="0"/>
            <a:r>
              <a:rPr lang="en-US" dirty="0"/>
              <a:t>Nonlinear</a:t>
            </a:r>
            <a:endParaRPr lang="en-US" sz="2400" dirty="0"/>
          </a:p>
          <a:p>
            <a:pPr lvl="1"/>
            <a:r>
              <a:rPr lang="en-US" dirty="0"/>
              <a:t>The involved function(s) were not linear</a:t>
            </a:r>
            <a:endParaRPr lang="en-US" sz="2000" dirty="0"/>
          </a:p>
          <a:p>
            <a:pPr lvl="2"/>
            <a:r>
              <a:rPr lang="en-US" dirty="0"/>
              <a:t>Least squares is quadratic</a:t>
            </a:r>
            <a:endParaRPr lang="en-US" sz="1800" dirty="0"/>
          </a:p>
          <a:p>
            <a:pPr lvl="0"/>
            <a:r>
              <a:rPr lang="en-US" dirty="0"/>
              <a:t>Unconstrained—the </a:t>
            </a:r>
            <a:r>
              <a:rPr lang="en-US" i="1" dirty="0" err="1">
                <a:latin typeface="Symbol" panose="05050102010706020507" pitchFamily="18" charset="2"/>
              </a:rPr>
              <a:t>b</a:t>
            </a:r>
            <a:r>
              <a:rPr lang="en-US" dirty="0" err="1"/>
              <a:t>s</a:t>
            </a:r>
            <a:r>
              <a:rPr lang="en-US" dirty="0"/>
              <a:t> could take on any value</a:t>
            </a:r>
            <a:endParaRPr lang="en-US" sz="2400" dirty="0"/>
          </a:p>
          <a:p>
            <a:pPr lvl="1"/>
            <a:r>
              <a:rPr lang="en-US" dirty="0"/>
              <a:t>There are no constraints on achieving the minimum (more obvious soon)</a:t>
            </a:r>
            <a:endParaRPr lang="en-US" sz="2000" dirty="0"/>
          </a:p>
          <a:p>
            <a:pPr lvl="0"/>
            <a:r>
              <a:rPr lang="en-US" dirty="0"/>
              <a:t>What type of constraints could you add? </a:t>
            </a:r>
          </a:p>
          <a:p>
            <a:pPr lvl="1"/>
            <a:r>
              <a:rPr lang="en-US" i="1" dirty="0">
                <a:latin typeface="Symbol" panose="05050102010706020507" pitchFamily="18" charset="2"/>
              </a:rPr>
              <a:t>b</a:t>
            </a:r>
            <a:r>
              <a:rPr lang="en-US" i="1" baseline="-25000" dirty="0"/>
              <a:t>i</a:t>
            </a:r>
            <a:r>
              <a:rPr lang="en-US" dirty="0"/>
              <a:t> ≥ 0 or ∑</a:t>
            </a:r>
            <a:r>
              <a:rPr lang="en-US" i="1" baseline="-25000" dirty="0" err="1"/>
              <a:t>i</a:t>
            </a:r>
            <a:r>
              <a:rPr lang="en-US" i="1" dirty="0" err="1">
                <a:latin typeface="Symbol" panose="05050102010706020507" pitchFamily="18" charset="2"/>
              </a:rPr>
              <a:t>b</a:t>
            </a:r>
            <a:r>
              <a:rPr lang="en-US" i="1" baseline="-25000" dirty="0" err="1"/>
              <a:t>i</a:t>
            </a:r>
            <a:r>
              <a:rPr lang="en-US" dirty="0"/>
              <a:t> = 1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Linear-constrained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Objective function</a:t>
            </a:r>
            <a:endParaRPr lang="en-US" sz="2400" dirty="0"/>
          </a:p>
          <a:p>
            <a:pPr lvl="1"/>
            <a:r>
              <a:rPr lang="en-US" dirty="0"/>
              <a:t>A firm produces and sells 2 products, Boots (</a:t>
            </a:r>
            <a:r>
              <a:rPr lang="en-US" i="1" dirty="0"/>
              <a:t>B</a:t>
            </a:r>
            <a:r>
              <a:rPr lang="en-US" dirty="0"/>
              <a:t>) and Shoes 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sz="2000" dirty="0"/>
          </a:p>
          <a:p>
            <a:pPr lvl="1"/>
            <a:r>
              <a:rPr lang="en-US" dirty="0"/>
              <a:t>Boots earn $40 of profit/pair and Shoes earn $25 of profit/pair</a:t>
            </a:r>
            <a:endParaRPr lang="en-US" sz="2000" dirty="0"/>
          </a:p>
          <a:p>
            <a:pPr lvl="1"/>
            <a:r>
              <a:rPr lang="en-US" dirty="0"/>
              <a:t>The firms objective is to </a:t>
            </a:r>
            <a:r>
              <a:rPr lang="en-US" b="1" u="sng" dirty="0"/>
              <a:t>maximize profits</a:t>
            </a:r>
            <a:r>
              <a:rPr lang="en-US" dirty="0"/>
              <a:t> (common but inaccurate assumption)</a:t>
            </a:r>
            <a:endParaRPr lang="en-US" sz="2000" dirty="0"/>
          </a:p>
          <a:p>
            <a:pPr lvl="1"/>
            <a:r>
              <a:rPr lang="en-US" dirty="0"/>
              <a:t>Objective function for production is: </a:t>
            </a:r>
            <a:r>
              <a:rPr lang="en-US" b="1" u="sng" dirty="0">
                <a:latin typeface="Symbol" panose="05050102010706020507" pitchFamily="18" charset="2"/>
              </a:rPr>
              <a:t>p</a:t>
            </a:r>
            <a:r>
              <a:rPr lang="en-US" b="1" u="sng" dirty="0"/>
              <a:t> = 40</a:t>
            </a:r>
            <a:r>
              <a:rPr lang="en-US" b="1" i="1" u="sng" dirty="0"/>
              <a:t>B</a:t>
            </a:r>
            <a:r>
              <a:rPr lang="en-US" b="1" u="sng" dirty="0"/>
              <a:t> + 25</a:t>
            </a:r>
            <a:r>
              <a:rPr lang="en-US" b="1" i="1" u="sng" dirty="0"/>
              <a:t>S</a:t>
            </a:r>
            <a:endParaRPr lang="en-US" sz="2000" dirty="0"/>
          </a:p>
          <a:p>
            <a:pPr lvl="2"/>
            <a:r>
              <a:rPr lang="en-US" b="1" u="sng" dirty="0"/>
              <a:t>Is linear in variables and structure</a:t>
            </a:r>
            <a:r>
              <a:rPr lang="en-US" b="1" dirty="0"/>
              <a:t> </a:t>
            </a:r>
            <a:r>
              <a:rPr lang="en-US" dirty="0"/>
              <a:t>(all variables summed </a:t>
            </a:r>
          </a:p>
          <a:p>
            <a:pPr lvl="3"/>
            <a:r>
              <a:rPr lang="en-US" dirty="0"/>
              <a:t>What if </a:t>
            </a:r>
            <a:r>
              <a:rPr lang="en-US" sz="1600" b="1" dirty="0">
                <a:latin typeface="Symbol" panose="05050102010706020507" pitchFamily="18" charset="2"/>
              </a:rPr>
              <a:t>p</a:t>
            </a:r>
            <a:r>
              <a:rPr lang="en-US" sz="1600" b="1" dirty="0"/>
              <a:t> = 40</a:t>
            </a:r>
            <a:r>
              <a:rPr lang="en-US" sz="1600" b="1" i="1" dirty="0"/>
              <a:t>B</a:t>
            </a:r>
            <a:r>
              <a:rPr lang="en-US" sz="1600" b="1" dirty="0"/>
              <a:t> + 25</a:t>
            </a:r>
            <a:r>
              <a:rPr lang="en-US" sz="1600" b="1" i="1" dirty="0"/>
              <a:t>S – 5BS or </a:t>
            </a:r>
            <a:r>
              <a:rPr lang="en-US" sz="1600" b="1" dirty="0">
                <a:latin typeface="Symbol" panose="05050102010706020507" pitchFamily="18" charset="2"/>
              </a:rPr>
              <a:t>p</a:t>
            </a:r>
            <a:r>
              <a:rPr lang="en-US" sz="1600" b="1" dirty="0"/>
              <a:t> = 40</a:t>
            </a:r>
            <a:r>
              <a:rPr lang="en-US" sz="1600" b="1" i="1" dirty="0"/>
              <a:t>B</a:t>
            </a:r>
            <a:r>
              <a:rPr lang="en-US" sz="1600" b="1" dirty="0"/>
              <a:t> + 25</a:t>
            </a:r>
            <a:r>
              <a:rPr lang="en-US" sz="1600" b="1" i="1" dirty="0"/>
              <a:t>S</a:t>
            </a:r>
            <a:r>
              <a:rPr lang="en-US" sz="1600" b="1" i="1" baseline="30000" dirty="0"/>
              <a:t>2</a:t>
            </a:r>
            <a:r>
              <a:rPr lang="en-US" sz="1600" b="1" i="1" dirty="0"/>
              <a:t>? </a:t>
            </a:r>
          </a:p>
          <a:p>
            <a:pPr lvl="3"/>
            <a:r>
              <a:rPr lang="en-US" sz="1600" dirty="0"/>
              <a:t>No longer linear in structure since </a:t>
            </a:r>
            <a:r>
              <a:rPr lang="en-US" sz="1600" i="1" dirty="0"/>
              <a:t>B</a:t>
            </a:r>
            <a:r>
              <a:rPr lang="en-US" sz="1600" dirty="0"/>
              <a:t> and </a:t>
            </a:r>
            <a:r>
              <a:rPr lang="en-US" sz="1600" i="1" dirty="0"/>
              <a:t>S</a:t>
            </a:r>
            <a:r>
              <a:rPr lang="en-US" sz="1600" dirty="0"/>
              <a:t> are multiplied or in variables since </a:t>
            </a:r>
            <a:r>
              <a:rPr lang="en-US" sz="1600" i="1" dirty="0"/>
              <a:t>S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Linear-constrained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Constraints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takes 30 labor hours to make Boots and 20 labor hours to make shoes</a:t>
            </a:r>
            <a:endParaRPr lang="en-US" sz="2000" dirty="0"/>
          </a:p>
          <a:p>
            <a:pPr lvl="2"/>
            <a:r>
              <a:rPr lang="en-US" dirty="0"/>
              <a:t>The firm has a maximum of 1200 labor hours per production period</a:t>
            </a:r>
            <a:endParaRPr lang="en-US" sz="1800" dirty="0"/>
          </a:p>
          <a:p>
            <a:pPr lvl="2"/>
            <a:r>
              <a:rPr lang="en-US" b="1" u="sng" dirty="0"/>
              <a:t>30</a:t>
            </a:r>
            <a:r>
              <a:rPr lang="en-US" b="1" i="1" u="sng" dirty="0"/>
              <a:t>B</a:t>
            </a:r>
            <a:r>
              <a:rPr lang="en-US" b="1" u="sng" dirty="0"/>
              <a:t> + 20</a:t>
            </a:r>
            <a:r>
              <a:rPr lang="en-US" b="1" i="1" u="sng" dirty="0"/>
              <a:t>S</a:t>
            </a:r>
            <a:r>
              <a:rPr lang="en-US" b="1" u="sng" dirty="0"/>
              <a:t> ≤ 1200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Boots require 10 hours of machine time and shoes require 10 hours</a:t>
            </a:r>
            <a:endParaRPr lang="en-US" sz="2000" dirty="0"/>
          </a:p>
          <a:p>
            <a:pPr lvl="2"/>
            <a:r>
              <a:rPr lang="en-US" dirty="0"/>
              <a:t>There are 500 machine hours</a:t>
            </a:r>
            <a:endParaRPr lang="en-US" sz="1800" dirty="0"/>
          </a:p>
          <a:p>
            <a:pPr lvl="2"/>
            <a:r>
              <a:rPr lang="en-US" b="1" u="sng" dirty="0"/>
              <a:t>10</a:t>
            </a:r>
            <a:r>
              <a:rPr lang="en-US" b="1" i="1" u="sng" dirty="0"/>
              <a:t>B</a:t>
            </a:r>
            <a:r>
              <a:rPr lang="en-US" b="1" u="sng" dirty="0"/>
              <a:t> + 10</a:t>
            </a:r>
            <a:r>
              <a:rPr lang="en-US" b="1" i="1" u="sng" dirty="0"/>
              <a:t>S</a:t>
            </a:r>
            <a:r>
              <a:rPr lang="en-US" b="1" u="sng" dirty="0"/>
              <a:t> ≤ 500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only demand for 30 pair of boots, </a:t>
            </a:r>
            <a:r>
              <a:rPr lang="en-US" b="1" i="1" u="sng" dirty="0"/>
              <a:t>B</a:t>
            </a:r>
            <a:r>
              <a:rPr lang="en-US" b="1" u="sng" dirty="0"/>
              <a:t> ≤ 30</a:t>
            </a:r>
            <a:r>
              <a:rPr lang="en-US" dirty="0"/>
              <a:t> 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/>
              <a:t>Note </a:t>
            </a:r>
            <a:r>
              <a:rPr lang="en-US" b="1" u="sng" dirty="0"/>
              <a:t>all constraints are linear in variables and structure</a:t>
            </a:r>
          </a:p>
          <a:p>
            <a:pPr lvl="1"/>
            <a:r>
              <a:rPr lang="en-US" b="1" dirty="0"/>
              <a:t>If objective and all constraints are linear cannot solve with calculus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Linear-constrained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Goal is to max/min the objective while staying within constraints</a:t>
            </a:r>
            <a:endParaRPr lang="en-US" sz="2400" dirty="0"/>
          </a:p>
          <a:p>
            <a:pPr lvl="0"/>
            <a:r>
              <a:rPr lang="en-US" dirty="0"/>
              <a:t>Formally the problem is stated as: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max </a:t>
            </a:r>
            <a:r>
              <a:rPr lang="en-US" b="1" i="1" baseline="-25000" dirty="0"/>
              <a:t>B,S</a:t>
            </a:r>
            <a:r>
              <a:rPr lang="en-US" b="1" dirty="0"/>
              <a:t>  p = 40</a:t>
            </a:r>
            <a:r>
              <a:rPr lang="en-US" b="1" i="1" dirty="0"/>
              <a:t>B</a:t>
            </a:r>
            <a:r>
              <a:rPr lang="en-US" b="1" dirty="0"/>
              <a:t> + 25</a:t>
            </a:r>
            <a:r>
              <a:rPr lang="en-US" b="1" i="1" dirty="0"/>
              <a:t>S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subject to: 30</a:t>
            </a:r>
            <a:r>
              <a:rPr lang="en-US" b="1" i="1" dirty="0"/>
              <a:t>B</a:t>
            </a:r>
            <a:r>
              <a:rPr lang="en-US" b="1" dirty="0"/>
              <a:t> + 20</a:t>
            </a:r>
            <a:r>
              <a:rPr lang="en-US" b="1" i="1" dirty="0"/>
              <a:t>S</a:t>
            </a:r>
            <a:r>
              <a:rPr lang="en-US" b="1" dirty="0"/>
              <a:t> ≤ 1200	</a:t>
            </a:r>
            <a:r>
              <a:rPr lang="en-US" dirty="0"/>
              <a:t>functional constraints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     </a:t>
            </a:r>
            <a:r>
              <a:rPr lang="en-US" b="1" dirty="0"/>
              <a:t>10</a:t>
            </a:r>
            <a:r>
              <a:rPr lang="en-US" b="1" i="1" dirty="0"/>
              <a:t>B</a:t>
            </a:r>
            <a:r>
              <a:rPr lang="en-US" b="1" dirty="0"/>
              <a:t> + 10</a:t>
            </a:r>
            <a:r>
              <a:rPr lang="en-US" b="1" i="1" dirty="0"/>
              <a:t>S</a:t>
            </a:r>
            <a:r>
              <a:rPr lang="en-US" b="1" dirty="0"/>
              <a:t> ≤ 500</a:t>
            </a:r>
            <a:endParaRPr lang="en-US" sz="2400" dirty="0"/>
          </a:p>
          <a:p>
            <a:pPr marL="0" indent="0">
              <a:buNone/>
            </a:pPr>
            <a:r>
              <a:rPr lang="en-US" b="1" i="1" dirty="0"/>
              <a:t>	        B</a:t>
            </a:r>
            <a:r>
              <a:rPr lang="en-US" b="1" dirty="0"/>
              <a:t>             ≤ 30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	</a:t>
            </a:r>
            <a:r>
              <a:rPr lang="en-US" b="1" i="1" dirty="0"/>
              <a:t>B</a:t>
            </a:r>
            <a:r>
              <a:rPr lang="en-US" b="1" dirty="0"/>
              <a:t> ≥ 0, </a:t>
            </a:r>
            <a:r>
              <a:rPr lang="en-US" b="1" i="1" dirty="0"/>
              <a:t>S</a:t>
            </a:r>
            <a:r>
              <a:rPr lang="en-US" b="1" dirty="0"/>
              <a:t> ≥ 0</a:t>
            </a:r>
            <a:r>
              <a:rPr lang="en-US" dirty="0"/>
              <a:t>		non-negativity constraints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are the </a:t>
            </a:r>
            <a:r>
              <a:rPr lang="en-US" b="1" u="sng" dirty="0"/>
              <a:t>decision variables</a:t>
            </a:r>
            <a:r>
              <a:rPr lang="en-US" dirty="0"/>
              <a:t> or activities</a:t>
            </a:r>
            <a:endParaRPr lang="en-US" sz="2400" dirty="0"/>
          </a:p>
          <a:p>
            <a:pPr lvl="1"/>
            <a:r>
              <a:rPr lang="en-US" dirty="0"/>
              <a:t>Select optimal level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to maximize profits</a:t>
            </a:r>
            <a:endParaRPr lang="en-US" sz="2000" dirty="0"/>
          </a:p>
          <a:p>
            <a:pPr lvl="0"/>
            <a:r>
              <a:rPr lang="en-US" dirty="0"/>
              <a:t>40, 25, 30, 20, 10, 10, 1200, 500 and 30 are parameters</a:t>
            </a:r>
            <a:endParaRPr lang="en-US" sz="2400" dirty="0"/>
          </a:p>
          <a:p>
            <a:pPr lvl="1"/>
            <a:r>
              <a:rPr lang="en-US" dirty="0"/>
              <a:t>Estimated statistically or “expert opinion”</a:t>
            </a:r>
            <a:endParaRPr lang="en-US" sz="2000" dirty="0"/>
          </a:p>
          <a:p>
            <a:pPr lvl="0"/>
            <a:r>
              <a:rPr lang="en-US" dirty="0"/>
              <a:t>This is a typical </a:t>
            </a:r>
            <a:r>
              <a:rPr lang="en-US" b="1" u="sng" dirty="0"/>
              <a:t>Resource Allocation Linear Programming</a:t>
            </a:r>
            <a:r>
              <a:rPr lang="en-US" dirty="0"/>
              <a:t> model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Linear-constrained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problems 1 &amp; 2 on handout</a:t>
            </a:r>
          </a:p>
          <a:p>
            <a:pPr lvl="1"/>
            <a:r>
              <a:rPr lang="en-US" dirty="0"/>
              <a:t>That is, do step 2 of the modeling process</a:t>
            </a:r>
          </a:p>
          <a:p>
            <a:pPr lvl="2"/>
            <a:r>
              <a:rPr lang="en-US" dirty="0"/>
              <a:t>Note, step 1 define the problem is already done</a:t>
            </a:r>
          </a:p>
          <a:p>
            <a:endParaRPr lang="en-US" dirty="0"/>
          </a:p>
          <a:p>
            <a:r>
              <a:rPr lang="en-US" dirty="0"/>
              <a:t>Come back to the next video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220889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Graphical solution of a </a:t>
            </a:r>
            <a:br>
              <a:rPr lang="en-US" b="1" dirty="0"/>
            </a:br>
            <a:r>
              <a:rPr lang="en-US" b="1" dirty="0"/>
              <a:t>Linear Programming model</a:t>
            </a:r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769040" y="814761"/>
            <a:ext cx="6717604" cy="643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visualization to illustrate this simple model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Only two decision variables so easy to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Could think of this as a 3D problem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 the problem was set up as: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B,S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40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+ 25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to: 30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+ 20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1200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+ 10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500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30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</a:t>
            </a:r>
            <a:r>
              <a:rPr lang="en-US" altLang="en-US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Lets build this graph and the feasible region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by building backward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Canvas 1"/>
          <p:cNvGrpSpPr/>
          <p:nvPr/>
        </p:nvGrpSpPr>
        <p:grpSpPr>
          <a:xfrm>
            <a:off x="6520070" y="2579670"/>
            <a:ext cx="4240695" cy="3684104"/>
            <a:chOff x="0" y="0"/>
            <a:chExt cx="2390775" cy="1933575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2390775" cy="1933575"/>
            </a:xfrm>
            <a:prstGeom prst="rect">
              <a:avLst/>
            </a:prstGeom>
          </p:spPr>
        </p:sp>
        <p:cxnSp>
          <p:nvCxnSpPr>
            <p:cNvPr id="35" name="Straight Connector 34"/>
            <p:cNvCxnSpPr/>
            <p:nvPr/>
          </p:nvCxnSpPr>
          <p:spPr>
            <a:xfrm flipH="1">
              <a:off x="419101" y="123825"/>
              <a:ext cx="9524" cy="150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9100" y="1628775"/>
              <a:ext cx="18478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>
              <a:off x="1170602" y="684686"/>
              <a:ext cx="9524" cy="944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8150" y="590550"/>
              <a:ext cx="1543050" cy="1047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8625" y="304800"/>
              <a:ext cx="1152525" cy="1323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8"/>
            <p:cNvSpPr txBox="1"/>
            <p:nvPr/>
          </p:nvSpPr>
          <p:spPr>
            <a:xfrm>
              <a:off x="447675" y="1657349"/>
              <a:ext cx="182753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         20</a:t>
              </a:r>
              <a:r>
                <a:rPr lang="en-US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	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30                    40                   50  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9"/>
            <p:cNvSpPr txBox="1"/>
            <p:nvPr/>
          </p:nvSpPr>
          <p:spPr>
            <a:xfrm>
              <a:off x="171296" y="109847"/>
              <a:ext cx="211586" cy="12382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15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66520" y="485775"/>
              <a:ext cx="609600" cy="10001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7670" y="1181305"/>
              <a:ext cx="77245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95932" y="684686"/>
              <a:ext cx="304799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8FB6BE-9BD0-4AD1-B106-AA16818D6977}"/>
              </a:ext>
            </a:extLst>
          </p:cNvPr>
          <p:cNvSpPr txBox="1"/>
          <p:nvPr/>
        </p:nvSpPr>
        <p:spPr>
          <a:xfrm>
            <a:off x="8055807" y="3400153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EEF78-102C-4AFE-A27F-8E1C5DB9AE2F}"/>
              </a:ext>
            </a:extLst>
          </p:cNvPr>
          <p:cNvSpPr txBox="1"/>
          <p:nvPr/>
        </p:nvSpPr>
        <p:spPr>
          <a:xfrm>
            <a:off x="7279687" y="2931012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Labor hour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BC12C-CABA-4E30-AA06-3C1026A8526C}"/>
              </a:ext>
            </a:extLst>
          </p:cNvPr>
          <p:cNvSpPr txBox="1"/>
          <p:nvPr/>
        </p:nvSpPr>
        <p:spPr>
          <a:xfrm>
            <a:off x="9463597" y="4687409"/>
            <a:ext cx="1677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hour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A7465-5D3B-4C51-AA45-4B652DD15E81}"/>
              </a:ext>
            </a:extLst>
          </p:cNvPr>
          <p:cNvSpPr txBox="1"/>
          <p:nvPr/>
        </p:nvSpPr>
        <p:spPr>
          <a:xfrm>
            <a:off x="8581402" y="4137583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 constraint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873D02-6E1D-4374-878C-C4F447FE55C0}"/>
              </a:ext>
            </a:extLst>
          </p:cNvPr>
          <p:cNvSpPr/>
          <p:nvPr/>
        </p:nvSpPr>
        <p:spPr>
          <a:xfrm>
            <a:off x="8543186" y="4785062"/>
            <a:ext cx="121418" cy="1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287-F339-4C11-8ED4-5778E2F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Review the Graphical Method for Solving Linear Programs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BDD2-F186-448B-905E-CD876422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Formulate the problem as a linear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the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Identify the feasible region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Draw an imaginary line parallel to the objective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Find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86879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graphical solution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Simple constraints (no algebra for graphing) : </a:t>
            </a:r>
            <a:r>
              <a:rPr lang="en-US" b="1" i="1" dirty="0"/>
              <a:t>B</a:t>
            </a:r>
            <a:r>
              <a:rPr lang="en-US" b="1" dirty="0"/>
              <a:t> ≥ 0, </a:t>
            </a:r>
            <a:r>
              <a:rPr lang="en-US" b="1" i="1" dirty="0"/>
              <a:t>S</a:t>
            </a:r>
            <a:r>
              <a:rPr lang="en-US" b="1" dirty="0"/>
              <a:t> ≥ 0 and </a:t>
            </a:r>
            <a:r>
              <a:rPr lang="en-US" b="1" i="1" dirty="0"/>
              <a:t>B</a:t>
            </a:r>
            <a:r>
              <a:rPr lang="en-US" b="1" dirty="0"/>
              <a:t> ≤ 30</a:t>
            </a:r>
            <a:endParaRPr lang="en-US" sz="2400" dirty="0"/>
          </a:p>
          <a:p>
            <a:pPr lvl="1"/>
            <a:r>
              <a:rPr lang="en-US" dirty="0"/>
              <a:t>See how </a:t>
            </a:r>
            <a:r>
              <a:rPr lang="en-US" b="1" u="sng" dirty="0"/>
              <a:t>feasible region</a:t>
            </a:r>
            <a:r>
              <a:rPr lang="en-US" dirty="0"/>
              <a:t> changes as add 3rd constraint (0 ≤ B ≤ 30)</a:t>
            </a:r>
            <a:endParaRPr lang="en-US" sz="2000" dirty="0"/>
          </a:p>
          <a:p>
            <a:pPr lvl="2"/>
            <a:r>
              <a:rPr lang="en-US" u="sng" dirty="0"/>
              <a:t>Feasible region shows the possible values of </a:t>
            </a:r>
            <a:r>
              <a:rPr lang="en-US" i="1" u="sng" dirty="0"/>
              <a:t>B</a:t>
            </a:r>
            <a:r>
              <a:rPr lang="en-US" u="sng" dirty="0"/>
              <a:t> and </a:t>
            </a:r>
            <a:r>
              <a:rPr lang="en-US" i="1" u="sng" dirty="0"/>
              <a:t>S</a:t>
            </a:r>
            <a:endParaRPr lang="en-US" sz="1800" dirty="0"/>
          </a:p>
          <a:p>
            <a:pPr lvl="0"/>
            <a:r>
              <a:rPr lang="en-US" dirty="0"/>
              <a:t>Constraints with both variables require algebra for easy graphing</a:t>
            </a:r>
            <a:endParaRPr lang="en-US" sz="2400" dirty="0"/>
          </a:p>
          <a:p>
            <a:pPr lvl="1"/>
            <a:r>
              <a:rPr lang="en-US" b="1" dirty="0"/>
              <a:t>10</a:t>
            </a:r>
            <a:r>
              <a:rPr lang="en-US" b="1" i="1" dirty="0"/>
              <a:t>B</a:t>
            </a:r>
            <a:r>
              <a:rPr lang="en-US" b="1" dirty="0"/>
              <a:t> + 10</a:t>
            </a:r>
            <a:r>
              <a:rPr lang="en-US" b="1" i="1" dirty="0"/>
              <a:t>S</a:t>
            </a:r>
            <a:r>
              <a:rPr lang="en-US" b="1" dirty="0"/>
              <a:t> ≤ 500 → 10</a:t>
            </a:r>
            <a:r>
              <a:rPr lang="en-US" b="1" i="1" dirty="0"/>
              <a:t>S</a:t>
            </a:r>
            <a:r>
              <a:rPr lang="en-US" b="1" dirty="0"/>
              <a:t> ≤ 500 – 10</a:t>
            </a:r>
            <a:r>
              <a:rPr lang="en-US" b="1" i="1" dirty="0"/>
              <a:t>B</a:t>
            </a:r>
            <a:r>
              <a:rPr lang="en-US" b="1" dirty="0"/>
              <a:t> → </a:t>
            </a:r>
            <a:r>
              <a:rPr lang="en-US" b="1" i="1" dirty="0"/>
              <a:t>S</a:t>
            </a:r>
            <a:r>
              <a:rPr lang="en-US" b="1" dirty="0"/>
              <a:t> ≤ 50 – </a:t>
            </a:r>
            <a:r>
              <a:rPr lang="en-US" b="1" i="1" dirty="0"/>
              <a:t>B</a:t>
            </a:r>
            <a:r>
              <a:rPr lang="en-US" b="1" dirty="0"/>
              <a:t> (slope = –1)</a:t>
            </a:r>
            <a:endParaRPr lang="en-US" sz="2000" dirty="0"/>
          </a:p>
          <a:p>
            <a:pPr lvl="2"/>
            <a:r>
              <a:rPr lang="en-US" dirty="0"/>
              <a:t>Graph based on 2 points: </a:t>
            </a:r>
            <a:r>
              <a:rPr lang="en-US" i="1" dirty="0"/>
              <a:t>B</a:t>
            </a:r>
            <a:r>
              <a:rPr lang="en-US" dirty="0"/>
              <a:t> = 0, </a:t>
            </a:r>
            <a:r>
              <a:rPr lang="en-US" i="1" dirty="0"/>
              <a:t>S</a:t>
            </a:r>
            <a:r>
              <a:rPr lang="en-US" dirty="0"/>
              <a:t> = 50 and </a:t>
            </a:r>
            <a:r>
              <a:rPr lang="en-US" i="1" dirty="0"/>
              <a:t>S</a:t>
            </a:r>
            <a:r>
              <a:rPr lang="en-US" dirty="0"/>
              <a:t> = 0, </a:t>
            </a:r>
            <a:r>
              <a:rPr lang="en-US" i="1" dirty="0"/>
              <a:t>B</a:t>
            </a:r>
            <a:r>
              <a:rPr lang="en-US" dirty="0"/>
              <a:t> = 50</a:t>
            </a:r>
            <a:endParaRPr lang="en-US" sz="1800" dirty="0"/>
          </a:p>
          <a:p>
            <a:pPr lvl="2"/>
            <a:r>
              <a:rPr lang="en-US" dirty="0"/>
              <a:t>What happens to feasible region?</a:t>
            </a:r>
          </a:p>
          <a:p>
            <a:pPr lvl="1"/>
            <a:r>
              <a:rPr lang="en-US" b="1" dirty="0"/>
              <a:t>30</a:t>
            </a:r>
            <a:r>
              <a:rPr lang="en-US" b="1" i="1" dirty="0"/>
              <a:t>B</a:t>
            </a:r>
            <a:r>
              <a:rPr lang="en-US" b="1" dirty="0"/>
              <a:t> + 20</a:t>
            </a:r>
            <a:r>
              <a:rPr lang="en-US" b="1" i="1" dirty="0"/>
              <a:t>S</a:t>
            </a:r>
            <a:r>
              <a:rPr lang="en-US" b="1" dirty="0"/>
              <a:t> ≤ 1200 → 20</a:t>
            </a:r>
            <a:r>
              <a:rPr lang="en-US" b="1" i="1" dirty="0"/>
              <a:t>S</a:t>
            </a:r>
            <a:r>
              <a:rPr lang="en-US" b="1" dirty="0"/>
              <a:t> ≤ 1200 – 30</a:t>
            </a:r>
            <a:r>
              <a:rPr lang="en-US" b="1" i="1" dirty="0"/>
              <a:t>B</a:t>
            </a:r>
            <a:r>
              <a:rPr lang="en-US" b="1" dirty="0"/>
              <a:t> → </a:t>
            </a:r>
            <a:r>
              <a:rPr lang="en-US" b="1" i="1" dirty="0"/>
              <a:t>S</a:t>
            </a:r>
            <a:r>
              <a:rPr lang="en-US" b="1" dirty="0"/>
              <a:t> ≤ 60 – 3/2</a:t>
            </a:r>
            <a:r>
              <a:rPr lang="en-US" b="1" i="1" dirty="0"/>
              <a:t>B</a:t>
            </a:r>
            <a:r>
              <a:rPr lang="en-US" b="1" dirty="0"/>
              <a:t> (slope = –3/2 = –1.5)</a:t>
            </a:r>
            <a:endParaRPr lang="en-US" sz="2000" dirty="0"/>
          </a:p>
          <a:p>
            <a:pPr lvl="2"/>
            <a:r>
              <a:rPr lang="en-US" dirty="0"/>
              <a:t>Graph based on 2 points: </a:t>
            </a:r>
            <a:r>
              <a:rPr lang="en-US" i="1" dirty="0"/>
              <a:t>B</a:t>
            </a:r>
            <a:r>
              <a:rPr lang="en-US" dirty="0"/>
              <a:t> = 0, </a:t>
            </a:r>
            <a:r>
              <a:rPr lang="en-US" i="1" dirty="0"/>
              <a:t>S</a:t>
            </a:r>
            <a:r>
              <a:rPr lang="en-US" dirty="0"/>
              <a:t> = 60 and </a:t>
            </a:r>
            <a:r>
              <a:rPr lang="en-US" i="1" dirty="0"/>
              <a:t>S</a:t>
            </a:r>
            <a:r>
              <a:rPr lang="en-US" dirty="0"/>
              <a:t> = 0, </a:t>
            </a:r>
            <a:r>
              <a:rPr lang="en-US" i="1" dirty="0"/>
              <a:t>B</a:t>
            </a:r>
            <a:r>
              <a:rPr lang="en-US" dirty="0"/>
              <a:t> = 40</a:t>
            </a:r>
            <a:endParaRPr lang="en-US" sz="1800" dirty="0"/>
          </a:p>
          <a:p>
            <a:pPr lvl="2"/>
            <a:r>
              <a:rPr lang="en-US" dirty="0"/>
              <a:t>What happens to feasible region?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68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graphical solution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Note the constraints indicate the feasible solutions</a:t>
            </a:r>
            <a:endParaRPr lang="en-US" sz="2400" dirty="0"/>
          </a:p>
          <a:p>
            <a:pPr lvl="1"/>
            <a:r>
              <a:rPr lang="en-US" dirty="0"/>
              <a:t>Feasible solution is a solution where all constraints are satisfied</a:t>
            </a:r>
            <a:endParaRPr lang="en-US" sz="2000" dirty="0"/>
          </a:p>
          <a:p>
            <a:pPr lvl="1"/>
            <a:r>
              <a:rPr lang="en-US" dirty="0"/>
              <a:t>Solution will be at a corner of the feasible region since constraints and objectives are linear</a:t>
            </a:r>
            <a:endParaRPr lang="en-US" sz="2000" dirty="0"/>
          </a:p>
          <a:p>
            <a:pPr lvl="2"/>
            <a:r>
              <a:rPr lang="en-US" dirty="0"/>
              <a:t>There are 5 corners (B, S):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(0, 0) </a:t>
            </a:r>
          </a:p>
          <a:p>
            <a:pPr marL="914400" lvl="2" indent="0">
              <a:buNone/>
            </a:pPr>
            <a:r>
              <a:rPr lang="en-US" dirty="0"/>
              <a:t>	ii (0, 50) </a:t>
            </a:r>
          </a:p>
          <a:p>
            <a:pPr marL="914400" lvl="2" indent="0">
              <a:buNone/>
            </a:pPr>
            <a:r>
              <a:rPr lang="en-US" dirty="0"/>
              <a:t>	iii (20, 30) </a:t>
            </a:r>
          </a:p>
          <a:p>
            <a:pPr marL="914400" lvl="2" indent="0">
              <a:buNone/>
            </a:pPr>
            <a:r>
              <a:rPr lang="en-US" dirty="0"/>
              <a:t>	iv (30, 15) </a:t>
            </a:r>
          </a:p>
          <a:p>
            <a:pPr marL="914400" lvl="2" indent="0">
              <a:buNone/>
            </a:pPr>
            <a:r>
              <a:rPr lang="en-US" dirty="0"/>
              <a:t>	v (30, 0)</a:t>
            </a:r>
            <a:endParaRPr lang="en-US" sz="1800" dirty="0"/>
          </a:p>
          <a:p>
            <a:pPr lvl="2"/>
            <a:r>
              <a:rPr lang="en-US" dirty="0"/>
              <a:t>How find these? Use algebra to solve for B and S of binding constraints</a:t>
            </a:r>
            <a:endParaRPr lang="en-US" sz="1800" dirty="0"/>
          </a:p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450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graphical solution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Graph objective function</a:t>
            </a:r>
            <a:endParaRPr lang="en-US" sz="2400" dirty="0"/>
          </a:p>
          <a:p>
            <a:pPr lvl="0"/>
            <a:r>
              <a:rPr lang="en-US" b="1" dirty="0">
                <a:latin typeface="Symbol" panose="05050102010706020507" pitchFamily="18" charset="2"/>
              </a:rPr>
              <a:t>p</a:t>
            </a:r>
            <a:r>
              <a:rPr lang="en-US" b="1" dirty="0"/>
              <a:t> = 40</a:t>
            </a:r>
            <a:r>
              <a:rPr lang="en-US" b="1" i="1" dirty="0"/>
              <a:t>B</a:t>
            </a:r>
            <a:r>
              <a:rPr lang="en-US" b="1" dirty="0"/>
              <a:t> + 25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b="1" dirty="0"/>
              <a:t>→ 25</a:t>
            </a:r>
            <a:r>
              <a:rPr lang="en-US" b="1" i="1" dirty="0"/>
              <a:t>S</a:t>
            </a:r>
            <a:r>
              <a:rPr lang="en-US" b="1" dirty="0"/>
              <a:t> = </a:t>
            </a:r>
            <a:r>
              <a:rPr lang="en-US" b="1" dirty="0">
                <a:latin typeface="Symbol" panose="05050102010706020507" pitchFamily="18" charset="2"/>
              </a:rPr>
              <a:t>p</a:t>
            </a:r>
            <a:r>
              <a:rPr lang="en-US" b="1" dirty="0"/>
              <a:t> – 40</a:t>
            </a:r>
            <a:r>
              <a:rPr lang="en-US" b="1" i="1" dirty="0"/>
              <a:t>B</a:t>
            </a:r>
            <a:r>
              <a:rPr lang="en-US" b="1" dirty="0"/>
              <a:t> → </a:t>
            </a:r>
            <a:r>
              <a:rPr lang="en-US" b="1" i="1" dirty="0"/>
              <a:t>S</a:t>
            </a:r>
            <a:r>
              <a:rPr lang="en-US" b="1" dirty="0"/>
              <a:t> = </a:t>
            </a:r>
            <a:r>
              <a:rPr lang="en-US" b="1" dirty="0">
                <a:latin typeface="Symbol" panose="05050102010706020507" pitchFamily="18" charset="2"/>
              </a:rPr>
              <a:t>p</a:t>
            </a:r>
            <a:r>
              <a:rPr lang="en-US" b="1" dirty="0"/>
              <a:t>/25 – 8/5</a:t>
            </a:r>
            <a:r>
              <a:rPr lang="en-US" b="1" i="1" dirty="0"/>
              <a:t>B</a:t>
            </a:r>
            <a:r>
              <a:rPr lang="en-US" b="1" dirty="0"/>
              <a:t> (</a:t>
            </a:r>
            <a:r>
              <a:rPr lang="en-US" b="1" u="sng" dirty="0"/>
              <a:t>slope = –1.6</a:t>
            </a:r>
            <a:r>
              <a:rPr lang="en-US" b="1" dirty="0"/>
              <a:t>)</a:t>
            </a:r>
            <a:endParaRPr lang="en-US" sz="2400" dirty="0"/>
          </a:p>
          <a:p>
            <a:pPr lvl="0"/>
            <a:r>
              <a:rPr lang="en-US" dirty="0"/>
              <a:t>But we do not know what </a:t>
            </a:r>
            <a:r>
              <a:rPr lang="en-US" b="1" dirty="0">
                <a:latin typeface="Symbol" panose="05050102010706020507" pitchFamily="18" charset="2"/>
              </a:rPr>
              <a:t>p</a:t>
            </a:r>
            <a:r>
              <a:rPr lang="en-US" dirty="0"/>
              <a:t> is so do not have an intercept</a:t>
            </a:r>
            <a:endParaRPr lang="en-US" sz="2400" dirty="0"/>
          </a:p>
          <a:p>
            <a:pPr lvl="1"/>
            <a:r>
              <a:rPr lang="en-US" dirty="0"/>
              <a:t>Instead we can use a slope-line to identify the maximum graphically</a:t>
            </a:r>
            <a:endParaRPr lang="en-US" sz="2000" dirty="0"/>
          </a:p>
          <a:p>
            <a:pPr lvl="1"/>
            <a:r>
              <a:rPr lang="en-US" dirty="0"/>
              <a:t>Note that slope of objective –1.6 is steeper than slope of both objective constraints</a:t>
            </a:r>
            <a:endParaRPr lang="en-US" sz="2000" dirty="0"/>
          </a:p>
          <a:p>
            <a:pPr lvl="2"/>
            <a:r>
              <a:rPr lang="en-US" dirty="0"/>
              <a:t>Indicates the solution (profit max) will be at a boundary (i.e. constraint)</a:t>
            </a:r>
            <a:endParaRPr lang="en-US" sz="1800" dirty="0"/>
          </a:p>
          <a:p>
            <a:pPr lvl="2"/>
            <a:r>
              <a:rPr lang="en-US" dirty="0"/>
              <a:t>What if slope of objective function is </a:t>
            </a:r>
            <a:r>
              <a:rPr lang="en-US" b="1" u="sng" dirty="0"/>
              <a:t>–1.5 &lt; slope </a:t>
            </a:r>
            <a:r>
              <a:rPr lang="en-US" b="1" u="sng" dirty="0" err="1"/>
              <a:t>obj</a:t>
            </a:r>
            <a:r>
              <a:rPr lang="en-US" b="1" u="sng" dirty="0"/>
              <a:t> &lt; –1</a:t>
            </a:r>
            <a:r>
              <a:rPr lang="en-US" b="1" dirty="0"/>
              <a:t>?</a:t>
            </a:r>
            <a:endParaRPr lang="en-US" sz="1800" dirty="0"/>
          </a:p>
          <a:p>
            <a:pPr lvl="2"/>
            <a:r>
              <a:rPr lang="en-US" dirty="0"/>
              <a:t>What if slope of objective function is </a:t>
            </a:r>
            <a:r>
              <a:rPr lang="en-US" b="1" u="sng" dirty="0"/>
              <a:t>–1 &lt; slope </a:t>
            </a:r>
            <a:r>
              <a:rPr lang="en-US" b="1" u="sng" dirty="0" err="1"/>
              <a:t>obj</a:t>
            </a:r>
            <a:r>
              <a:rPr lang="en-US" b="1" dirty="0"/>
              <a:t>?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Using the objective function slope-line method we can find the optimal solution</a:t>
            </a:r>
            <a:endParaRPr lang="en-US" sz="2400" dirty="0"/>
          </a:p>
          <a:p>
            <a:pPr lvl="0"/>
            <a:r>
              <a:rPr lang="en-US" dirty="0"/>
              <a:t>Optimal solution satisfies constraints and maximizes the objective function</a:t>
            </a:r>
            <a:endParaRPr lang="en-US" sz="2400" dirty="0"/>
          </a:p>
          <a:p>
            <a:pPr lvl="0"/>
            <a:r>
              <a:rPr lang="en-US" dirty="0"/>
              <a:t>Optimal solution is </a:t>
            </a:r>
            <a:r>
              <a:rPr lang="en-US" i="1" dirty="0"/>
              <a:t>B</a:t>
            </a:r>
            <a:r>
              <a:rPr lang="en-US" dirty="0"/>
              <a:t> = 30, </a:t>
            </a:r>
            <a:r>
              <a:rPr lang="en-US" i="1" dirty="0"/>
              <a:t>S</a:t>
            </a:r>
            <a:r>
              <a:rPr lang="en-US" dirty="0"/>
              <a:t> = 15, </a:t>
            </a:r>
            <a:r>
              <a:rPr lang="en-US" b="1" dirty="0">
                <a:latin typeface="Symbol" panose="05050102010706020507" pitchFamily="18" charset="2"/>
              </a:rPr>
              <a:t>p</a:t>
            </a:r>
            <a:r>
              <a:rPr lang="en-US" dirty="0"/>
              <a:t> = 1575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Models for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Construct mathematical models that represent the essence of real problems to </a:t>
            </a:r>
            <a:r>
              <a:rPr lang="en-US" b="1" i="1" u="sng" dirty="0"/>
              <a:t>support</a:t>
            </a:r>
            <a:r>
              <a:rPr lang="en-US" dirty="0"/>
              <a:t> decision making</a:t>
            </a:r>
          </a:p>
          <a:p>
            <a:pPr lvl="1"/>
            <a:r>
              <a:rPr lang="en-US" u="sng" dirty="0"/>
              <a:t>Model supported decisions, not model driven</a:t>
            </a:r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Models will not give </a:t>
            </a:r>
            <a:r>
              <a:rPr lang="en-US" b="1" i="1" u="sng" dirty="0"/>
              <a:t>absolute</a:t>
            </a:r>
            <a:r>
              <a:rPr lang="en-US" dirty="0"/>
              <a:t> correct answer</a:t>
            </a:r>
            <a:endParaRPr lang="en-US" sz="2400" dirty="0"/>
          </a:p>
          <a:p>
            <a:pPr lvl="1"/>
            <a:r>
              <a:rPr lang="en-US" dirty="0"/>
              <a:t>Give </a:t>
            </a:r>
            <a:r>
              <a:rPr lang="en-US" b="1" i="1" u="sng" dirty="0"/>
              <a:t>relative</a:t>
            </a:r>
            <a:r>
              <a:rPr lang="en-US" dirty="0"/>
              <a:t> answers for comparing different courses of action (decisions)</a:t>
            </a:r>
            <a:endParaRPr lang="en-US" sz="2000" dirty="0"/>
          </a:p>
          <a:p>
            <a:pPr lvl="1"/>
            <a:r>
              <a:rPr lang="en-US" dirty="0"/>
              <a:t>Will illuminate trade-offs of different courses of action</a:t>
            </a:r>
            <a:endParaRPr lang="en-US" sz="2000" dirty="0"/>
          </a:p>
          <a:p>
            <a:pPr lvl="1"/>
            <a:r>
              <a:rPr lang="en-US" dirty="0"/>
              <a:t>Model only as good as </a:t>
            </a:r>
            <a:r>
              <a:rPr lang="en-US" b="1" i="1" u="sng" dirty="0"/>
              <a:t>structure</a:t>
            </a:r>
            <a:r>
              <a:rPr lang="en-US" dirty="0"/>
              <a:t> and </a:t>
            </a:r>
            <a:r>
              <a:rPr lang="en-US" b="1" i="1" u="sng" dirty="0"/>
              <a:t>data </a:t>
            </a:r>
            <a:r>
              <a:rPr lang="en-US" dirty="0"/>
              <a:t> you used. </a:t>
            </a:r>
            <a:r>
              <a:rPr lang="en-US" dirty="0">
                <a:solidFill>
                  <a:srgbClr val="FF0000"/>
                </a:solidFill>
              </a:rPr>
              <a:t>Garbed in Garbed out!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67F02-0764-426D-ABDC-E0872A2D4D0F}"/>
              </a:ext>
            </a:extLst>
          </p:cNvPr>
          <p:cNvSpPr txBox="1"/>
          <p:nvPr/>
        </p:nvSpPr>
        <p:spPr>
          <a:xfrm>
            <a:off x="7524926" y="2231472"/>
            <a:ext cx="291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not the Decision! It is a simplification of the reality!</a:t>
            </a:r>
          </a:p>
        </p:txBody>
      </p:sp>
    </p:spTree>
    <p:extLst>
      <p:ext uri="{BB962C8B-B14F-4D97-AF65-F5344CB8AC3E}">
        <p14:creationId xmlns:p14="http://schemas.microsoft.com/office/powerpoint/2010/main" val="5580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1C1E-B507-4E69-8155-9D6852D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Properties of linear programming solutions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084D-CCF3-4B3F-A2DF-57F358E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An optimal solution must lie on the boundary of the feasible region</a:t>
            </a:r>
          </a:p>
          <a:p>
            <a:pPr marL="514350" indent="-514350">
              <a:spcBef>
                <a:spcPct val="50000"/>
              </a:spcBef>
              <a:buAutoNum type="arabicPeriod" startAt="2"/>
            </a:pPr>
            <a:r>
              <a:rPr lang="en-US" altLang="en-US" dirty="0"/>
              <a:t>There are exactly four possible outcomes of linear programming: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A unique optimal solution is found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An infinite number of optimal solutions exist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No feasible solutions exist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The objective function is unbounded (there is no </a:t>
            </a:r>
            <a:r>
              <a:rPr lang="en-US" altLang="en-US" i="1" dirty="0"/>
              <a:t>optimal </a:t>
            </a:r>
            <a:r>
              <a:rPr lang="en-US" altLang="en-US" dirty="0"/>
              <a:t>solution)</a:t>
            </a:r>
          </a:p>
          <a:p>
            <a:pPr marL="514350" indent="-514350">
              <a:spcBef>
                <a:spcPct val="50000"/>
              </a:spcBef>
              <a:buAutoNum type="arabicPeriod" startAt="3"/>
            </a:pPr>
            <a:r>
              <a:rPr lang="en-US" altLang="en-US" dirty="0"/>
              <a:t>If an LP model has one optimal solution, it </a:t>
            </a:r>
            <a:r>
              <a:rPr lang="en-US" altLang="en-US" i="1" dirty="0"/>
              <a:t>must</a:t>
            </a:r>
            <a:r>
              <a:rPr lang="en-US" altLang="en-US" dirty="0"/>
              <a:t> be at a corner point</a:t>
            </a:r>
          </a:p>
          <a:p>
            <a:pPr marL="514350" indent="-514350">
              <a:spcBef>
                <a:spcPct val="50000"/>
              </a:spcBef>
              <a:buAutoNum type="arabicPeriod" startAt="3"/>
            </a:pPr>
            <a:r>
              <a:rPr lang="en-US" altLang="en-US" dirty="0"/>
              <a:t>If an LP model has many optimal solutions, at least two of these optimal solutions are at corner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2645-6BFB-46BC-9ECF-79E7439F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</a:t>
            </a:r>
            <a:r>
              <a:rPr lang="en-US" altLang="en-US" b="1" dirty="0"/>
              <a:t>S</a:t>
            </a:r>
            <a:r>
              <a:rPr lang="en-US" altLang="en-US" b="1"/>
              <a:t>implex </a:t>
            </a:r>
            <a:r>
              <a:rPr lang="en-US" altLang="en-US" b="1" dirty="0"/>
              <a:t>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5BA9-C261-4E39-ACE5-19BEE630D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066" y="1825625"/>
            <a:ext cx="60367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Discussed extensively in the text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3200" dirty="0"/>
              <a:t>The simplex method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Start at a feasible corner point (often the origin)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Check if adjacent corner points improve the objective function: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altLang="en-US" dirty="0"/>
              <a:t>If so, move to adjacent corner and repeat step 2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altLang="en-US" dirty="0"/>
              <a:t>If not, current corner point is optimal, </a:t>
            </a:r>
            <a:r>
              <a:rPr lang="en-US" altLang="en-US" b="1" dirty="0"/>
              <a:t>stop</a:t>
            </a:r>
            <a:endParaRPr lang="en-US" b="1" dirty="0"/>
          </a:p>
        </p:txBody>
      </p:sp>
      <p:grpSp>
        <p:nvGrpSpPr>
          <p:cNvPr id="4" name="Canvas 1">
            <a:extLst>
              <a:ext uri="{FF2B5EF4-FFF2-40B4-BE49-F238E27FC236}">
                <a16:creationId xmlns:a16="http://schemas.microsoft.com/office/drawing/2014/main" id="{732C1B03-72FB-4782-8ACE-53324D7FEBF7}"/>
              </a:ext>
            </a:extLst>
          </p:cNvPr>
          <p:cNvGrpSpPr/>
          <p:nvPr/>
        </p:nvGrpSpPr>
        <p:grpSpPr>
          <a:xfrm>
            <a:off x="680498" y="2252548"/>
            <a:ext cx="4240695" cy="3684104"/>
            <a:chOff x="0" y="0"/>
            <a:chExt cx="2390775" cy="1933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02FE6C-7B7D-47F1-B258-8989CA91F1DE}"/>
                </a:ext>
              </a:extLst>
            </p:cNvPr>
            <p:cNvSpPr/>
            <p:nvPr/>
          </p:nvSpPr>
          <p:spPr>
            <a:xfrm>
              <a:off x="0" y="0"/>
              <a:ext cx="2390775" cy="1933575"/>
            </a:xfrm>
            <a:prstGeom prst="rect">
              <a:avLst/>
            </a:prstGeom>
          </p:spPr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7E5689-5AB1-47F7-9692-3641141311A5}"/>
                </a:ext>
              </a:extLst>
            </p:cNvPr>
            <p:cNvCxnSpPr/>
            <p:nvPr/>
          </p:nvCxnSpPr>
          <p:spPr>
            <a:xfrm flipH="1">
              <a:off x="419101" y="123825"/>
              <a:ext cx="9524" cy="150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EFDDF0-24B4-4FF4-9691-75976A327623}"/>
                </a:ext>
              </a:extLst>
            </p:cNvPr>
            <p:cNvCxnSpPr/>
            <p:nvPr/>
          </p:nvCxnSpPr>
          <p:spPr>
            <a:xfrm>
              <a:off x="419100" y="1628775"/>
              <a:ext cx="18478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3A67B0-521B-433D-93AE-2C5BBDE22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602" y="684686"/>
              <a:ext cx="9524" cy="944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242DA8-E9A7-4571-B56B-1D60EAE3F4FA}"/>
                </a:ext>
              </a:extLst>
            </p:cNvPr>
            <p:cNvCxnSpPr/>
            <p:nvPr/>
          </p:nvCxnSpPr>
          <p:spPr>
            <a:xfrm>
              <a:off x="438150" y="590550"/>
              <a:ext cx="1543050" cy="1047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E41854-C2FE-4627-861D-E2E7A5F2E9D3}"/>
                </a:ext>
              </a:extLst>
            </p:cNvPr>
            <p:cNvCxnSpPr/>
            <p:nvPr/>
          </p:nvCxnSpPr>
          <p:spPr>
            <a:xfrm>
              <a:off x="428625" y="304800"/>
              <a:ext cx="1152525" cy="1323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F48F1326-08A0-4BEB-87DB-8B61741DE4A2}"/>
                </a:ext>
              </a:extLst>
            </p:cNvPr>
            <p:cNvSpPr txBox="1"/>
            <p:nvPr/>
          </p:nvSpPr>
          <p:spPr>
            <a:xfrm>
              <a:off x="447675" y="1657349"/>
              <a:ext cx="182753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         20</a:t>
              </a:r>
              <a:r>
                <a:rPr lang="en-US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	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30                    40                   50  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6FAC083-79C4-40C7-9A18-2111E3B00CF7}"/>
                </a:ext>
              </a:extLst>
            </p:cNvPr>
            <p:cNvSpPr txBox="1"/>
            <p:nvPr/>
          </p:nvSpPr>
          <p:spPr>
            <a:xfrm>
              <a:off x="171296" y="109847"/>
              <a:ext cx="211586" cy="12382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15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E5F80C-3928-4516-8148-BCBDB7B54F42}"/>
                </a:ext>
              </a:extLst>
            </p:cNvPr>
            <p:cNvCxnSpPr>
              <a:cxnSpLocks/>
            </p:cNvCxnSpPr>
            <p:nvPr/>
          </p:nvCxnSpPr>
          <p:spPr>
            <a:xfrm>
              <a:off x="708511" y="372921"/>
              <a:ext cx="745335" cy="123966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83010-116A-489F-B0E7-B0A3D2817F7E}"/>
                </a:ext>
              </a:extLst>
            </p:cNvPr>
            <p:cNvCxnSpPr/>
            <p:nvPr/>
          </p:nvCxnSpPr>
          <p:spPr>
            <a:xfrm flipV="1">
              <a:off x="1073659" y="811365"/>
              <a:ext cx="304799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1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the model for computer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Many programs available, but we will use R</a:t>
            </a:r>
            <a:endParaRPr lang="en-US" sz="2400" dirty="0"/>
          </a:p>
          <a:p>
            <a:pPr lvl="0"/>
            <a:r>
              <a:rPr lang="en-US" dirty="0"/>
              <a:t>R is NOT the best, but our goal here is to learn optimization and decision models</a:t>
            </a:r>
            <a:endParaRPr lang="en-US" sz="2400" dirty="0"/>
          </a:p>
          <a:p>
            <a:pPr lvl="1"/>
            <a:r>
              <a:rPr lang="en-US" dirty="0"/>
              <a:t>Not become expert optimization programmers</a:t>
            </a:r>
            <a:endParaRPr lang="en-US" sz="2000" dirty="0"/>
          </a:p>
          <a:p>
            <a:pPr lvl="1"/>
            <a:r>
              <a:rPr lang="en-US" dirty="0"/>
              <a:t>If you begin doing significant optimization you will learn other software</a:t>
            </a:r>
            <a:endParaRPr lang="en-US" sz="2000" dirty="0"/>
          </a:p>
          <a:p>
            <a:pPr lvl="2"/>
            <a:r>
              <a:rPr lang="en-US" dirty="0"/>
              <a:t>LINDO, GAMS (General Algebraic Modeling System), CPLEX, </a:t>
            </a:r>
            <a:r>
              <a:rPr lang="en-US" dirty="0" err="1"/>
              <a:t>etc</a:t>
            </a:r>
            <a:endParaRPr lang="en-US" sz="1800" dirty="0"/>
          </a:p>
          <a:p>
            <a:pPr lvl="0"/>
            <a:r>
              <a:rPr lang="en-US" dirty="0"/>
              <a:t>See all Optimization Packages in R go to </a:t>
            </a:r>
            <a:r>
              <a:rPr lang="en-US" u="sng" dirty="0">
                <a:hlinkClick r:id="rId2"/>
              </a:rPr>
              <a:t>https://CRAN.R-project.org/view=Optimization</a:t>
            </a:r>
            <a:r>
              <a:rPr lang="en-US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Begin with two R packages:</a:t>
            </a:r>
            <a:endParaRPr lang="en-US" sz="2400" dirty="0"/>
          </a:p>
          <a:p>
            <a:pPr lvl="0"/>
            <a:r>
              <a:rPr lang="en-US" dirty="0" err="1"/>
              <a:t>lpSolve</a:t>
            </a:r>
            <a:endParaRPr lang="en-US" sz="2400" dirty="0"/>
          </a:p>
          <a:p>
            <a:pPr lvl="0"/>
            <a:r>
              <a:rPr lang="en-US" dirty="0" err="1"/>
              <a:t>lpSolveAPI</a:t>
            </a:r>
            <a:endParaRPr lang="en-US" sz="2400" dirty="0"/>
          </a:p>
          <a:p>
            <a:pPr marL="0" lvl="0" indent="0">
              <a:buNone/>
            </a:pPr>
            <a:r>
              <a:rPr lang="en-US" dirty="0"/>
              <a:t>Go to class code</a:t>
            </a:r>
          </a:p>
          <a:p>
            <a:r>
              <a:rPr lang="en-US" dirty="0"/>
              <a:t>Install packages from CRAN</a:t>
            </a:r>
            <a:endParaRPr lang="en-US" sz="2400" dirty="0"/>
          </a:p>
          <a:p>
            <a:r>
              <a:rPr lang="en-US" dirty="0"/>
              <a:t>You should review documentation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the model for computer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R to solve the model above we find:</a:t>
            </a:r>
            <a:endParaRPr lang="en-US" sz="2400" dirty="0"/>
          </a:p>
          <a:p>
            <a:pPr lvl="0"/>
            <a:r>
              <a:rPr lang="en-US" b="1" i="1" dirty="0"/>
              <a:t>B</a:t>
            </a:r>
            <a:r>
              <a:rPr lang="en-US" b="1" dirty="0"/>
              <a:t> = 30, </a:t>
            </a:r>
            <a:r>
              <a:rPr lang="en-US" b="1" i="1" dirty="0"/>
              <a:t>S</a:t>
            </a:r>
            <a:r>
              <a:rPr lang="en-US" b="1" dirty="0"/>
              <a:t> = 15 and </a:t>
            </a:r>
            <a:r>
              <a:rPr lang="en-US" b="1" i="1" dirty="0">
                <a:latin typeface="Symbol" panose="05050102010706020507" pitchFamily="18" charset="2"/>
              </a:rPr>
              <a:t>p</a:t>
            </a:r>
            <a:r>
              <a:rPr lang="en-US" b="1" dirty="0"/>
              <a:t> = 1575</a:t>
            </a:r>
            <a:endParaRPr lang="en-US" sz="2400" dirty="0"/>
          </a:p>
          <a:p>
            <a:pPr lvl="0"/>
            <a:r>
              <a:rPr lang="en-US" dirty="0"/>
              <a:t>Is apparent the boot demand constraint is </a:t>
            </a:r>
            <a:r>
              <a:rPr lang="en-US" b="1" u="sng" dirty="0"/>
              <a:t>binding</a:t>
            </a:r>
            <a:r>
              <a:rPr lang="en-US" dirty="0"/>
              <a:t> since </a:t>
            </a:r>
            <a:r>
              <a:rPr lang="en-US" b="1" i="1" u="sng" dirty="0"/>
              <a:t>B</a:t>
            </a:r>
            <a:r>
              <a:rPr lang="en-US" b="1" u="sng" dirty="0"/>
              <a:t> = 30</a:t>
            </a:r>
            <a:endParaRPr lang="en-US" sz="2400" dirty="0"/>
          </a:p>
          <a:p>
            <a:pPr lvl="1"/>
            <a:r>
              <a:rPr lang="en-US" dirty="0"/>
              <a:t>Binding means that the constraint is limiting profitability</a:t>
            </a:r>
            <a:endParaRPr lang="en-US" sz="2000" dirty="0"/>
          </a:p>
          <a:p>
            <a:pPr lvl="1"/>
            <a:r>
              <a:rPr lang="en-US" dirty="0"/>
              <a:t>Production has met the constraint of demand</a:t>
            </a:r>
            <a:endParaRPr lang="en-US" sz="2000" dirty="0"/>
          </a:p>
          <a:p>
            <a:pPr lvl="1"/>
            <a:r>
              <a:rPr lang="en-US" dirty="0"/>
              <a:t>If demand for boots were higher we could increase profits by producing more boots</a:t>
            </a:r>
            <a:endParaRPr lang="en-US" sz="2000" dirty="0"/>
          </a:p>
          <a:p>
            <a:pPr lvl="2"/>
            <a:r>
              <a:rPr lang="en-US" dirty="0"/>
              <a:t>Would also change the optimal </a:t>
            </a:r>
            <a:r>
              <a:rPr lang="en-US" i="1" dirty="0"/>
              <a:t>S </a:t>
            </a:r>
            <a:r>
              <a:rPr lang="en-US" b="1" dirty="0"/>
              <a:t>– WHY?</a:t>
            </a:r>
            <a:endParaRPr lang="en-US" sz="1800" b="1" dirty="0"/>
          </a:p>
          <a:p>
            <a:pPr lvl="0"/>
            <a:r>
              <a:rPr lang="en-US" dirty="0"/>
              <a:t>Labor hours constraint </a:t>
            </a:r>
            <a:r>
              <a:rPr lang="en-US" b="1" dirty="0"/>
              <a:t>30</a:t>
            </a:r>
            <a:r>
              <a:rPr lang="en-US" b="1" i="1" dirty="0"/>
              <a:t>B</a:t>
            </a:r>
            <a:r>
              <a:rPr lang="en-US" b="1" dirty="0"/>
              <a:t> + 20</a:t>
            </a:r>
            <a:r>
              <a:rPr lang="en-US" b="1" i="1" dirty="0"/>
              <a:t>S</a:t>
            </a:r>
            <a:r>
              <a:rPr lang="en-US" b="1" dirty="0"/>
              <a:t> = 30*30 + 20*15 = 1200</a:t>
            </a:r>
            <a:endParaRPr lang="en-US" sz="2400" dirty="0"/>
          </a:p>
          <a:p>
            <a:pPr lvl="1"/>
            <a:r>
              <a:rPr lang="en-US" dirty="0"/>
              <a:t>The labor hours constraint is binding</a:t>
            </a:r>
            <a:endParaRPr lang="en-US" sz="2000" dirty="0"/>
          </a:p>
          <a:p>
            <a:pPr lvl="1"/>
            <a:r>
              <a:rPr lang="en-US" dirty="0"/>
              <a:t>If we could hire more labor could increase profit</a:t>
            </a:r>
            <a:endParaRPr lang="en-US" sz="2000" dirty="0"/>
          </a:p>
          <a:p>
            <a:pPr lvl="0"/>
            <a:r>
              <a:rPr lang="en-US" dirty="0"/>
              <a:t>Machine hours constraint</a:t>
            </a:r>
            <a:r>
              <a:rPr lang="en-US" b="1" dirty="0"/>
              <a:t> 10</a:t>
            </a:r>
            <a:r>
              <a:rPr lang="en-US" b="1" i="1" dirty="0"/>
              <a:t>B</a:t>
            </a:r>
            <a:r>
              <a:rPr lang="en-US" b="1" dirty="0"/>
              <a:t> + 10</a:t>
            </a:r>
            <a:r>
              <a:rPr lang="en-US" b="1" i="1" dirty="0"/>
              <a:t>S</a:t>
            </a:r>
            <a:r>
              <a:rPr lang="en-US" b="1" dirty="0"/>
              <a:t> = 10*30 + 10*15 = 450 ≤ 500</a:t>
            </a:r>
            <a:endParaRPr lang="en-US" sz="2400" dirty="0"/>
          </a:p>
          <a:p>
            <a:pPr lvl="1"/>
            <a:r>
              <a:rPr lang="en-US" dirty="0"/>
              <a:t>Not binding, so NOT using machines to capacity 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some recommendations we can make based on these results?</a:t>
            </a:r>
            <a:endParaRPr lang="en-US" sz="2400" dirty="0"/>
          </a:p>
          <a:p>
            <a:pPr lvl="0"/>
            <a:r>
              <a:rPr lang="en-US" dirty="0"/>
              <a:t>Firm can increase profits if increase demand for boots—marketing?</a:t>
            </a:r>
            <a:endParaRPr lang="en-US" sz="2400" dirty="0"/>
          </a:p>
          <a:p>
            <a:pPr lvl="0"/>
            <a:r>
              <a:rPr lang="en-US" dirty="0"/>
              <a:t>Firm can increase profits if they hire more labor—use full capacity of machines</a:t>
            </a:r>
            <a:endParaRPr lang="en-US" sz="2400" dirty="0"/>
          </a:p>
          <a:p>
            <a:pPr lvl="0"/>
            <a:r>
              <a:rPr lang="en-US" dirty="0"/>
              <a:t>NOTE: factors not meeting constraint do NOT limit the objective function</a:t>
            </a:r>
            <a:endParaRPr lang="en-US" sz="2400" dirty="0"/>
          </a:p>
          <a:p>
            <a:pPr lvl="1"/>
            <a:r>
              <a:rPr lang="en-US" dirty="0"/>
              <a:t>Machine hours not limiting profitability, not using full capacity</a:t>
            </a:r>
          </a:p>
          <a:p>
            <a:pPr lvl="2"/>
            <a:r>
              <a:rPr lang="en-US" sz="1600" dirty="0"/>
              <a:t>Could think this is to reduce maintenance, but that should have been built into the constraint</a:t>
            </a:r>
          </a:p>
          <a:p>
            <a:pPr lvl="2"/>
            <a:r>
              <a:rPr lang="en-US" sz="1600" dirty="0"/>
              <a:t>Could incorporate a constraint that increased cost as increased machine hours to model maintenance costs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analysis—general model structure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1524000"/>
            <a:ext cx="8825948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analysis—conceptual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the graphical depiction we can see how the optimal solution depends on </a:t>
            </a:r>
            <a:r>
              <a:rPr lang="en-US" i="1" dirty="0"/>
              <a:t>a</a:t>
            </a:r>
            <a:r>
              <a:rPr lang="en-US" dirty="0"/>
              <a:t>’s, </a:t>
            </a:r>
            <a:r>
              <a:rPr lang="en-US" i="1" dirty="0"/>
              <a:t>b</a:t>
            </a:r>
            <a:r>
              <a:rPr lang="en-US" dirty="0"/>
              <a:t>’s &amp; </a:t>
            </a:r>
            <a:r>
              <a:rPr lang="en-US" i="1" dirty="0"/>
              <a:t>c</a:t>
            </a:r>
            <a:r>
              <a:rPr lang="en-US" dirty="0"/>
              <a:t>’s</a:t>
            </a:r>
            <a:endParaRPr lang="en-US" sz="2400" dirty="0"/>
          </a:p>
          <a:p>
            <a:pPr lvl="0"/>
            <a:r>
              <a:rPr lang="en-US" dirty="0"/>
              <a:t>If the objective function or constraints change, then the optimal solution may change</a:t>
            </a:r>
            <a:endParaRPr lang="en-US" sz="2400" dirty="0"/>
          </a:p>
          <a:p>
            <a:pPr lvl="1"/>
            <a:r>
              <a:rPr lang="en-US" i="1" dirty="0"/>
              <a:t>c</a:t>
            </a:r>
            <a:r>
              <a:rPr lang="en-US" dirty="0"/>
              <a:t>’s change the slope-line of the objective function will change</a:t>
            </a:r>
            <a:endParaRPr lang="en-US" sz="2000" dirty="0"/>
          </a:p>
          <a:p>
            <a:pPr lvl="1"/>
            <a:r>
              <a:rPr lang="en-US" i="1" dirty="0"/>
              <a:t>b</a:t>
            </a:r>
            <a:r>
              <a:rPr lang="en-US" dirty="0"/>
              <a:t>’s change will shift the constraints in or out</a:t>
            </a:r>
            <a:endParaRPr lang="en-US" sz="2000" dirty="0"/>
          </a:p>
          <a:p>
            <a:pPr lvl="1"/>
            <a:r>
              <a:rPr lang="en-US" i="1" dirty="0"/>
              <a:t>a</a:t>
            </a:r>
            <a:r>
              <a:rPr lang="en-US" dirty="0"/>
              <a:t>’s change the intercept and slope of constraints will change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maximize </a:t>
            </a:r>
            <a:r>
              <a:rPr lang="en-US" b="1" i="1" baseline="-25000" dirty="0"/>
              <a:t>x, y</a:t>
            </a:r>
            <a:r>
              <a:rPr lang="en-US" b="1" dirty="0"/>
              <a:t>  </a:t>
            </a:r>
            <a:r>
              <a:rPr lang="en-US" b="1" i="1" dirty="0"/>
              <a:t>Z</a:t>
            </a:r>
            <a:r>
              <a:rPr lang="en-US" b="1" dirty="0"/>
              <a:t> = </a:t>
            </a:r>
            <a:r>
              <a:rPr lang="en-US" b="1" i="1" dirty="0"/>
              <a:t>c</a:t>
            </a:r>
            <a:r>
              <a:rPr lang="en-US" b="1" i="1" baseline="-25000" dirty="0"/>
              <a:t>1</a:t>
            </a:r>
            <a:r>
              <a:rPr lang="en-US" b="1" i="1" dirty="0"/>
              <a:t>x</a:t>
            </a:r>
            <a:r>
              <a:rPr lang="en-US" b="1" dirty="0"/>
              <a:t> + </a:t>
            </a:r>
            <a:r>
              <a:rPr lang="en-US" b="1" i="1" dirty="0"/>
              <a:t>c</a:t>
            </a:r>
            <a:r>
              <a:rPr lang="en-US" b="1" i="1" baseline="-25000" dirty="0"/>
              <a:t>2</a:t>
            </a:r>
            <a:r>
              <a:rPr lang="en-US" b="1" i="1" dirty="0"/>
              <a:t>y</a:t>
            </a:r>
            <a:endParaRPr lang="en-US" sz="2400" i="1" dirty="0"/>
          </a:p>
          <a:p>
            <a:pPr marL="0" indent="0">
              <a:buNone/>
            </a:pPr>
            <a:r>
              <a:rPr lang="en-US" b="1" dirty="0"/>
              <a:t>subject to: </a:t>
            </a:r>
            <a:r>
              <a:rPr lang="en-US" b="1" i="1" dirty="0"/>
              <a:t>a</a:t>
            </a:r>
            <a:r>
              <a:rPr lang="en-US" b="1" i="1" baseline="-25000" dirty="0"/>
              <a:t>11</a:t>
            </a:r>
            <a:r>
              <a:rPr lang="en-US" b="1" i="1" dirty="0"/>
              <a:t>x</a:t>
            </a:r>
            <a:r>
              <a:rPr lang="en-US" b="1" dirty="0"/>
              <a:t> + </a:t>
            </a:r>
            <a:r>
              <a:rPr lang="en-US" b="1" i="1" dirty="0"/>
              <a:t>a</a:t>
            </a:r>
            <a:r>
              <a:rPr lang="en-US" b="1" i="1" baseline="-25000" dirty="0"/>
              <a:t>12</a:t>
            </a:r>
            <a:r>
              <a:rPr lang="en-US" b="1" i="1" dirty="0"/>
              <a:t>y</a:t>
            </a:r>
            <a:r>
              <a:rPr lang="en-US" b="1" dirty="0"/>
              <a:t> ≤ </a:t>
            </a:r>
            <a:r>
              <a:rPr lang="en-US" b="1" i="1" dirty="0"/>
              <a:t>b</a:t>
            </a:r>
            <a:r>
              <a:rPr lang="en-US" b="1" i="1" baseline="-25000" dirty="0"/>
              <a:t>1</a:t>
            </a:r>
          </a:p>
          <a:p>
            <a:pPr marL="0" indent="0">
              <a:buNone/>
            </a:pPr>
            <a:r>
              <a:rPr lang="en-US" sz="2400" b="1" dirty="0"/>
              <a:t>	         </a:t>
            </a:r>
            <a:r>
              <a:rPr lang="en-US" b="1" i="1" dirty="0"/>
              <a:t>a</a:t>
            </a:r>
            <a:r>
              <a:rPr lang="en-US" b="1" i="1" baseline="-25000" dirty="0"/>
              <a:t>21</a:t>
            </a:r>
            <a:r>
              <a:rPr lang="en-US" b="1" i="1" dirty="0"/>
              <a:t>x</a:t>
            </a:r>
            <a:r>
              <a:rPr lang="en-US" b="1" dirty="0"/>
              <a:t> + </a:t>
            </a:r>
            <a:r>
              <a:rPr lang="en-US" b="1" i="1" dirty="0"/>
              <a:t>a</a:t>
            </a:r>
            <a:r>
              <a:rPr lang="en-US" b="1" i="1" baseline="-25000" dirty="0"/>
              <a:t>22</a:t>
            </a:r>
            <a:r>
              <a:rPr lang="en-US" b="1" i="1" dirty="0"/>
              <a:t>y</a:t>
            </a:r>
            <a:r>
              <a:rPr lang="en-US" b="1" dirty="0"/>
              <a:t> ≤ </a:t>
            </a:r>
            <a:r>
              <a:rPr lang="en-US" b="1" i="1" dirty="0"/>
              <a:t>b</a:t>
            </a:r>
            <a:r>
              <a:rPr lang="en-US" b="1" i="1" baseline="-25000" dirty="0"/>
              <a:t>2</a:t>
            </a:r>
            <a:endParaRPr lang="en-US" sz="2400" dirty="0"/>
          </a:p>
          <a:p>
            <a:pPr marL="0" indent="0">
              <a:buNone/>
            </a:pPr>
            <a:r>
              <a:rPr lang="en-US" b="1" i="1" dirty="0"/>
              <a:t>	       a</a:t>
            </a:r>
            <a:r>
              <a:rPr lang="en-US" b="1" i="1" baseline="-25000" dirty="0"/>
              <a:t>31</a:t>
            </a:r>
            <a:r>
              <a:rPr lang="en-US" b="1" i="1" dirty="0"/>
              <a:t>x</a:t>
            </a:r>
            <a:r>
              <a:rPr lang="en-US" b="1" dirty="0"/>
              <a:t>             ≤ </a:t>
            </a:r>
            <a:r>
              <a:rPr lang="en-US" b="1" i="1" dirty="0"/>
              <a:t>b</a:t>
            </a:r>
            <a:r>
              <a:rPr lang="en-US" b="1" i="1" baseline="-25000" dirty="0"/>
              <a:t>3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A10-EFB8-4977-9AB7-5B1DA72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analysis—conceptual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8FD5-B63D-46C8-B697-145C3ECD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796" y="1825625"/>
            <a:ext cx="6442816" cy="4351338"/>
          </a:xfrm>
        </p:spPr>
        <p:txBody>
          <a:bodyPr/>
          <a:lstStyle/>
          <a:p>
            <a:r>
              <a:rPr lang="en-US" dirty="0"/>
              <a:t>How does changing parameters effect the results?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’s change the slope-line of the objective function will change</a:t>
            </a:r>
            <a:endParaRPr lang="en-US" sz="2000" dirty="0"/>
          </a:p>
          <a:p>
            <a:pPr lvl="1"/>
            <a:r>
              <a:rPr lang="en-US" i="1" dirty="0"/>
              <a:t>b</a:t>
            </a:r>
            <a:r>
              <a:rPr lang="en-US" dirty="0"/>
              <a:t>’s change will shift the constraints in or out</a:t>
            </a:r>
            <a:endParaRPr lang="en-US" sz="2000" dirty="0"/>
          </a:p>
          <a:p>
            <a:pPr lvl="1"/>
            <a:r>
              <a:rPr lang="en-US" i="1" dirty="0"/>
              <a:t>a</a:t>
            </a:r>
            <a:r>
              <a:rPr lang="en-US" dirty="0"/>
              <a:t>’s change the intercept and slope of constraints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4" name="Canvas 1">
            <a:extLst>
              <a:ext uri="{FF2B5EF4-FFF2-40B4-BE49-F238E27FC236}">
                <a16:creationId xmlns:a16="http://schemas.microsoft.com/office/drawing/2014/main" id="{8BBA1CC0-0A84-4237-A57D-256C1EEE8414}"/>
              </a:ext>
            </a:extLst>
          </p:cNvPr>
          <p:cNvGrpSpPr/>
          <p:nvPr/>
        </p:nvGrpSpPr>
        <p:grpSpPr>
          <a:xfrm>
            <a:off x="745812" y="2159242"/>
            <a:ext cx="4240695" cy="3684104"/>
            <a:chOff x="0" y="0"/>
            <a:chExt cx="2390775" cy="1933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4DFADC-A15F-42DA-B48E-04E8FFA16D08}"/>
                </a:ext>
              </a:extLst>
            </p:cNvPr>
            <p:cNvSpPr/>
            <p:nvPr/>
          </p:nvSpPr>
          <p:spPr>
            <a:xfrm>
              <a:off x="0" y="0"/>
              <a:ext cx="2390775" cy="1933575"/>
            </a:xfrm>
            <a:prstGeom prst="rect">
              <a:avLst/>
            </a:prstGeom>
          </p:spPr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876764-2E64-451D-A051-B54041409E03}"/>
                </a:ext>
              </a:extLst>
            </p:cNvPr>
            <p:cNvCxnSpPr/>
            <p:nvPr/>
          </p:nvCxnSpPr>
          <p:spPr>
            <a:xfrm flipH="1">
              <a:off x="419101" y="123825"/>
              <a:ext cx="9524" cy="150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69495A-DE33-4B55-A8B1-6A4062784299}"/>
                </a:ext>
              </a:extLst>
            </p:cNvPr>
            <p:cNvCxnSpPr/>
            <p:nvPr/>
          </p:nvCxnSpPr>
          <p:spPr>
            <a:xfrm>
              <a:off x="419100" y="1628775"/>
              <a:ext cx="18478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9EEA3F-7EC3-4E20-8636-7F18970B0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602" y="684686"/>
              <a:ext cx="9524" cy="944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692160-9425-4D92-9395-2B93B237BB0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" y="304800"/>
              <a:ext cx="1152525" cy="1323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A30A4614-DAC7-48EE-B6A6-4B437611DEFC}"/>
                </a:ext>
              </a:extLst>
            </p:cNvPr>
            <p:cNvSpPr txBox="1"/>
            <p:nvPr/>
          </p:nvSpPr>
          <p:spPr>
            <a:xfrm>
              <a:off x="447675" y="1657349"/>
              <a:ext cx="182753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         20</a:t>
              </a:r>
              <a:r>
                <a:rPr lang="en-US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	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30                    40                   50  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E8637468-3E0E-428F-B855-DFF9FF0EF872}"/>
                </a:ext>
              </a:extLst>
            </p:cNvPr>
            <p:cNvSpPr txBox="1"/>
            <p:nvPr/>
          </p:nvSpPr>
          <p:spPr>
            <a:xfrm>
              <a:off x="171296" y="109847"/>
              <a:ext cx="211586" cy="12382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15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D55FA9-BA53-4A1A-9E2C-92D3B39FB76C}"/>
                </a:ext>
              </a:extLst>
            </p:cNvPr>
            <p:cNvCxnSpPr>
              <a:cxnSpLocks/>
            </p:cNvCxnSpPr>
            <p:nvPr/>
          </p:nvCxnSpPr>
          <p:spPr>
            <a:xfrm>
              <a:off x="777228" y="505692"/>
              <a:ext cx="609600" cy="10001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9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Observe, understand and define the problem, including gathering data (</a:t>
            </a:r>
            <a:r>
              <a:rPr lang="en-US" dirty="0" err="1"/>
              <a:t>est</a:t>
            </a:r>
            <a:r>
              <a:rPr lang="en-US" dirty="0"/>
              <a:t> parameters) </a:t>
            </a:r>
            <a:r>
              <a:rPr lang="en-US" sz="2400" dirty="0">
                <a:solidFill>
                  <a:srgbClr val="FF0000"/>
                </a:solidFill>
              </a:rPr>
              <a:t>The parameters are not the goal, but the mean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Formulate a mathematical model representing the essential features of the situation </a:t>
            </a:r>
            <a:r>
              <a:rPr lang="en-US" sz="2000" dirty="0">
                <a:solidFill>
                  <a:srgbClr val="FF0000"/>
                </a:solidFill>
              </a:rPr>
              <a:t>You don’t start programming the model! First graph the problem and talk with others! It is an interactive problem and not linear!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Program the model using problem structure, computer program and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Model validation: test and refine the computer model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Does the model make scenes in the reality?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Implement the model into business operation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ABA7F-85F1-429B-B3AB-26DF84926967}"/>
              </a:ext>
            </a:extLst>
          </p:cNvPr>
          <p:cNvSpPr txBox="1"/>
          <p:nvPr/>
        </p:nvSpPr>
        <p:spPr>
          <a:xfrm>
            <a:off x="2992073" y="1640959"/>
            <a:ext cx="422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question well put is half of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8155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 and 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are the most important and difficult parts of solving a problem?</a:t>
            </a:r>
            <a:endParaRPr lang="en-US" sz="2400" dirty="0"/>
          </a:p>
          <a:p>
            <a:pPr lvl="0"/>
            <a:r>
              <a:rPr lang="en-US" dirty="0"/>
              <a:t>Understanding the critical components of the situation to set up </a:t>
            </a:r>
            <a:r>
              <a:rPr lang="en-US" b="1" u="sng" dirty="0"/>
              <a:t>problem structure</a:t>
            </a:r>
            <a:endParaRPr lang="en-US" sz="2400" dirty="0"/>
          </a:p>
          <a:p>
            <a:pPr lvl="1"/>
            <a:r>
              <a:rPr lang="en-US" dirty="0"/>
              <a:t>Understand goals and objectives </a:t>
            </a:r>
            <a:r>
              <a:rPr lang="en-US" dirty="0">
                <a:solidFill>
                  <a:srgbClr val="FF0000"/>
                </a:solidFill>
              </a:rPr>
              <a:t>(Bring </a:t>
            </a:r>
            <a:r>
              <a:rPr lang="en-US">
                <a:solidFill>
                  <a:srgbClr val="FF0000"/>
                </a:solidFill>
              </a:rPr>
              <a:t>stakeholders together!)</a:t>
            </a:r>
            <a:endParaRPr lang="en-US" sz="2000" dirty="0"/>
          </a:p>
          <a:p>
            <a:pPr lvl="1"/>
            <a:r>
              <a:rPr lang="en-US" dirty="0"/>
              <a:t>Know important constraints, could be across many areas of operation</a:t>
            </a:r>
            <a:endParaRPr lang="en-US" sz="2000" dirty="0"/>
          </a:p>
          <a:p>
            <a:pPr lvl="1"/>
            <a:r>
              <a:rPr lang="en-US" u="sng" dirty="0"/>
              <a:t>A great answer with the wrong problem structure is useless, or worse dangerous</a:t>
            </a:r>
            <a:endParaRPr lang="en-US" sz="2000" dirty="0"/>
          </a:p>
          <a:p>
            <a:pPr lvl="0"/>
            <a:r>
              <a:rPr lang="en-US" dirty="0"/>
              <a:t>Determining the </a:t>
            </a:r>
            <a:r>
              <a:rPr lang="en-US" b="1" u="sng" dirty="0"/>
              <a:t>parameters of the model</a:t>
            </a:r>
            <a:r>
              <a:rPr lang="en-US" dirty="0"/>
              <a:t>—based on data!</a:t>
            </a:r>
            <a:endParaRPr lang="en-US" sz="2400" dirty="0"/>
          </a:p>
          <a:p>
            <a:pPr lvl="1"/>
            <a:r>
              <a:rPr lang="en-US" dirty="0"/>
              <a:t>Parameters are statistically estimated </a:t>
            </a:r>
            <a:r>
              <a:rPr lang="en-US" b="1" i="1" dirty="0"/>
              <a:t>if have data</a:t>
            </a:r>
            <a:endParaRPr lang="en-US" sz="2000" dirty="0"/>
          </a:p>
          <a:p>
            <a:pPr lvl="1"/>
            <a:r>
              <a:rPr lang="en-US" dirty="0"/>
              <a:t>If no data based on “</a:t>
            </a:r>
            <a:r>
              <a:rPr lang="en-US" b="1" u="sng" dirty="0"/>
              <a:t>professional opinion</a:t>
            </a:r>
            <a:r>
              <a:rPr lang="en-US" dirty="0"/>
              <a:t>”—best guess</a:t>
            </a:r>
            <a:endParaRPr lang="en-US" sz="2000" dirty="0"/>
          </a:p>
          <a:p>
            <a:pPr lvl="2"/>
            <a:r>
              <a:rPr lang="en-US" dirty="0"/>
              <a:t>Likely no data on new product, service, operation, </a:t>
            </a:r>
            <a:r>
              <a:rPr lang="en-US" dirty="0" err="1"/>
              <a:t>etc</a:t>
            </a:r>
            <a:endParaRPr lang="en-US" sz="1800" dirty="0"/>
          </a:p>
          <a:p>
            <a:pPr lvl="2"/>
            <a:r>
              <a:rPr lang="en-US" dirty="0"/>
              <a:t>Update guess with data as learn about new activity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6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 and 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u="sng" dirty="0"/>
              <a:t>problem</a:t>
            </a:r>
            <a:r>
              <a:rPr lang="en-US" dirty="0"/>
              <a:t> is the objective function and the constraints</a:t>
            </a:r>
            <a:endParaRPr lang="en-US" sz="2400" dirty="0"/>
          </a:p>
          <a:p>
            <a:pPr lvl="1"/>
            <a:r>
              <a:rPr lang="en-US" dirty="0"/>
              <a:t>Too often analysts jump to programming the problem w/o understanding it</a:t>
            </a:r>
            <a:endParaRPr lang="en-US" sz="20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 talking to recruiters, employers and the advisory board…</a:t>
            </a:r>
            <a:endParaRPr lang="en-US" sz="2400" dirty="0"/>
          </a:p>
          <a:p>
            <a:pPr lvl="1"/>
            <a:r>
              <a:rPr lang="en-US" dirty="0"/>
              <a:t>Must spend time understanding ALL dimensions of a problem</a:t>
            </a:r>
            <a:endParaRPr lang="en-US" sz="2000" dirty="0"/>
          </a:p>
          <a:p>
            <a:pPr lvl="1"/>
            <a:r>
              <a:rPr lang="en-US" dirty="0"/>
              <a:t>What are true objectives?</a:t>
            </a:r>
            <a:endParaRPr lang="en-US" sz="2000" dirty="0"/>
          </a:p>
          <a:p>
            <a:pPr lvl="1"/>
            <a:r>
              <a:rPr lang="en-US" dirty="0"/>
              <a:t>What are constraints and interconnections?</a:t>
            </a:r>
            <a:endParaRPr lang="en-US" sz="2000" dirty="0"/>
          </a:p>
          <a:p>
            <a:pPr lvl="1"/>
            <a:r>
              <a:rPr lang="en-US" dirty="0"/>
              <a:t>Consider system wide impacts of a problem</a:t>
            </a:r>
            <a:endParaRPr lang="en-US" sz="2000" dirty="0"/>
          </a:p>
          <a:p>
            <a:pPr lvl="1"/>
            <a:r>
              <a:rPr lang="en-US" dirty="0"/>
              <a:t>Interrelations with all portions of a business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21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 and 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understand the problem:</a:t>
            </a:r>
          </a:p>
          <a:p>
            <a:pPr lvl="1"/>
            <a:r>
              <a:rPr lang="en-US" dirty="0"/>
              <a:t>How do components of the system interact?</a:t>
            </a:r>
          </a:p>
          <a:p>
            <a:pPr lvl="1"/>
            <a:r>
              <a:rPr lang="en-US" dirty="0"/>
              <a:t>How capture objectives, constraints (structure) and find parameters (data)?</a:t>
            </a:r>
          </a:p>
          <a:p>
            <a:pPr lvl="1"/>
            <a:r>
              <a:rPr lang="en-US" b="1" u="sng" dirty="0"/>
              <a:t>Formulate mathematical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08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course is generally about </a:t>
            </a:r>
            <a:r>
              <a:rPr lang="en-US" b="1" u="sng" dirty="0"/>
              <a:t>Constrained Optimization</a:t>
            </a:r>
            <a:endParaRPr lang="en-US" dirty="0"/>
          </a:p>
          <a:p>
            <a:pPr lvl="1"/>
            <a:r>
              <a:rPr lang="en-US" dirty="0"/>
              <a:t>Doing the </a:t>
            </a:r>
            <a:r>
              <a:rPr lang="en-US" b="1" u="sng" dirty="0"/>
              <a:t>best</a:t>
            </a:r>
            <a:r>
              <a:rPr lang="en-US" dirty="0"/>
              <a:t> with </a:t>
            </a:r>
            <a:r>
              <a:rPr lang="en-US" b="1" u="sng" dirty="0"/>
              <a:t>what you have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What does </a:t>
            </a:r>
            <a:r>
              <a:rPr lang="en-US" b="1" u="sng" dirty="0"/>
              <a:t>best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max profits, max services, min costs, min time,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each of these there is an </a:t>
            </a:r>
            <a:r>
              <a:rPr lang="en-US" b="1" u="sng" dirty="0"/>
              <a:t>objective function</a:t>
            </a:r>
            <a:endParaRPr lang="en-US" dirty="0"/>
          </a:p>
          <a:p>
            <a:pPr lvl="1"/>
            <a:r>
              <a:rPr lang="en-US" dirty="0"/>
              <a:t>Mathematical representation of profit, services, cost, time</a:t>
            </a:r>
          </a:p>
          <a:p>
            <a:pPr lvl="1"/>
            <a:r>
              <a:rPr lang="en-US" dirty="0"/>
              <a:t>The goal you are maximizing or minimizing</a:t>
            </a:r>
          </a:p>
        </p:txBody>
      </p:sp>
    </p:spTree>
    <p:extLst>
      <p:ext uri="{BB962C8B-B14F-4D97-AF65-F5344CB8AC3E}">
        <p14:creationId xmlns:p14="http://schemas.microsoft.com/office/powerpoint/2010/main" val="26694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You’ve already done optimization—where?</a:t>
                </a:r>
                <a:endParaRPr lang="en-US" sz="2400" dirty="0"/>
              </a:p>
              <a:p>
                <a:pPr lvl="0"/>
                <a:r>
                  <a:rPr lang="en-US" dirty="0"/>
                  <a:t>Regression—minimize squared errors</a:t>
                </a:r>
                <a:endParaRPr lang="en-US" sz="2400" dirty="0"/>
              </a:p>
              <a:p>
                <a:pPr lvl="0"/>
                <a:r>
                  <a:rPr lang="en-US" dirty="0"/>
                  <a:t>Found the optimal </a:t>
                </a:r>
                <a:r>
                  <a:rPr lang="en-US" i="1" dirty="0" err="1">
                    <a:latin typeface="Symbol" panose="05050102010706020507" pitchFamily="18" charset="2"/>
                  </a:rPr>
                  <a:t>b</a:t>
                </a:r>
                <a:r>
                  <a:rPr lang="en-US" dirty="0" err="1"/>
                  <a:t>s</a:t>
                </a:r>
                <a:r>
                  <a:rPr lang="en-US" dirty="0"/>
                  <a:t> to minimize the error between a regression line and the data</a:t>
                </a:r>
                <a:endParaRPr lang="en-US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mr>
                      </m:m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0"/>
                <a:r>
                  <a:rPr lang="en-US" dirty="0"/>
                  <a:t>This is the objective function</a:t>
                </a:r>
                <a:endParaRPr lang="en-US" sz="2400" dirty="0"/>
              </a:p>
              <a:p>
                <a:pPr lvl="0"/>
                <a:r>
                  <a:rPr lang="en-US" dirty="0"/>
                  <a:t>Lets think about what this would look like graphically</a:t>
                </a:r>
              </a:p>
              <a:p>
                <a:pPr lvl="1"/>
                <a:r>
                  <a:rPr lang="en-US" dirty="0" err="1"/>
                  <a:t>Minizining</a:t>
                </a:r>
                <a:r>
                  <a:rPr lang="en-US" dirty="0"/>
                  <a:t> the squared error between data points and the regression line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9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43262" y="4786313"/>
                <a:ext cx="7015163" cy="186055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mr>
                      </m:m>
                      <m:nary>
                        <m:naryPr>
                          <m:chr m:val="∑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3262" y="4786313"/>
                <a:ext cx="7015163" cy="1860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99B78EE-58EA-4012-913B-05B1B84E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500063"/>
            <a:ext cx="5343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2168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5260: Mathematical Models for Decision Making (Constrained Optimization)</vt:lpstr>
      <vt:lpstr>Mathematical Models for Decision Making</vt:lpstr>
      <vt:lpstr>Modeling process</vt:lpstr>
      <vt:lpstr>Understand and define the problem</vt:lpstr>
      <vt:lpstr>Understand and define the problem</vt:lpstr>
      <vt:lpstr>Understand and define the problem</vt:lpstr>
      <vt:lpstr>Constrained optimization</vt:lpstr>
      <vt:lpstr>Constrained optimization</vt:lpstr>
      <vt:lpstr>PowerPoint Presentation</vt:lpstr>
      <vt:lpstr>Constrained optimization</vt:lpstr>
      <vt:lpstr>Linear-constrained optimization</vt:lpstr>
      <vt:lpstr>Linear-constrained optimization</vt:lpstr>
      <vt:lpstr>Linear-constrained optimization</vt:lpstr>
      <vt:lpstr>Linear-constrained optimization</vt:lpstr>
      <vt:lpstr>Graphical solution of a  Linear Programming model</vt:lpstr>
      <vt:lpstr>Review the Graphical Method for Solving Linear Programs</vt:lpstr>
      <vt:lpstr>Review graphical solution method</vt:lpstr>
      <vt:lpstr>Review graphical solution method</vt:lpstr>
      <vt:lpstr>Review graphical solution method</vt:lpstr>
      <vt:lpstr>Properties of linear programming solutions</vt:lpstr>
      <vt:lpstr>The Simplex method</vt:lpstr>
      <vt:lpstr>Program the model for computer solution</vt:lpstr>
      <vt:lpstr>Program the model for computer solution</vt:lpstr>
      <vt:lpstr>Results</vt:lpstr>
      <vt:lpstr>Sensitivity analysis—general model structure</vt:lpstr>
      <vt:lpstr>Sensitivity analysis—conceptual</vt:lpstr>
      <vt:lpstr>Sensitivity analysis—conceptual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BUAN 5260:  Mathematical Models for Decision Making (Constrained Optimization)</dc:title>
  <dc:creator>Green, Gareth</dc:creator>
  <cp:lastModifiedBy>Renato albolea</cp:lastModifiedBy>
  <cp:revision>35</cp:revision>
  <dcterms:created xsi:type="dcterms:W3CDTF">2018-04-03T23:20:48Z</dcterms:created>
  <dcterms:modified xsi:type="dcterms:W3CDTF">2020-04-06T16:35:55Z</dcterms:modified>
</cp:coreProperties>
</file>