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59CEAF2-E2F3-47A1-BB69-AFA99F1A3A3F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03/03/2021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09087AB-ECBF-4E32-9AA5-7A71A5FE9FC3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7813A2D-7EFB-4EF6-9B4C-4754F93C2A56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03/03/2021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BAF2F5-C0EE-4324-8E32-4692B05C5B1C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Climate and Central Banking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Noëmie Lisack*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71520" y="6219720"/>
            <a:ext cx="1114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*This reflects the opinions of the author and do not necessarily express the views of the Banque de France or ACPR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4000"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ngXian"/>
              </a:rPr>
              <a:t>3) What are a central bank’s potential actions regarding climate change? (regardless of its mandate)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Financial stability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Climate-related risks can be a source of financial risk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Ensure banks adequately assess risks from carbon-intensive exposures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Stress-testing (DNB, BdF, BoE)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Capital requirements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4000"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ngXian"/>
              </a:rPr>
              <a:t>3) What are a central bank’s potential actions regarding climate change? (regardless of its mandate)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Monetary policy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Adjust monetary policy operations and portfolios (Schnabel)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Modify eligibility of securities as collateral in refinancing operations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Linked to disclosure regime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Exclude some bonds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Benchmark allocation of private asset purchases programmes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4000"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ngXian"/>
              </a:rPr>
              <a:t>3) What are a central bank’s potential actions regarding climate change? (regardless of its mandate)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Responsible investment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For non-monetary policy portfolios (NFGS case studies)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Pension funds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Third party portfolios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Important data needs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Communication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Improve awareness of the public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ngXian"/>
              </a:rPr>
              <a:t>4) What are the arguments in favor of and against central banks tackling climate change issues? 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495440"/>
            <a:ext cx="10515240" cy="515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Mandate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clear mandate. Climate change is on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political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agenda.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Climate change comparable to any other political causes: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be dealt with by elected politicians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Risk of opening the door to political pressures =&gt; loosing independence?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Physical risks fall on insurers, and they are excluded from the ECB’s mandate.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Support general economic policies in the Union.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EU has passed some legislation that could justify ECB’s climate action.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Means ECB should only follow policies decided by EU?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ngXian"/>
              </a:rPr>
              <a:t>4) What are the arguments in favor of and against central banks tackling climate change issues? 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447920"/>
            <a:ext cx="10515240" cy="525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Monetary policy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Depends on how and whether climate risks may affect medium-term inflation dynamics (NGFS)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Think of consequences: CO2 criterion for asset purchases ? then what about government bonds? Defund carbon-intensive EU countries?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Timing mismatch (Mersch):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Short-term: change in climate risks’ probability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Medium-term: climate disasters impact very limited in advanced economies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Long-term impacts: beyond monetary policy’s timing, very hard to identify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research underway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ngXian"/>
              </a:rPr>
              <a:t>4) What are the arguments in favor of and against central banks tackling climate change issues? 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325520"/>
            <a:ext cx="10515240" cy="5303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Monetary policy and portfolio management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of tools needs to be “necessary, suitable and proportionate”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Respect open market economy with free competition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portfolio adjustment possible, cannot focus on green bonds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akin to industrial policy!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threatens independence from political bodies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Asset purchases for monetary policy: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calibrated to reach maximum impact on output and inflation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 need to touch wide range of economic sectors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Disclosure obligations may then bring boycott and defund =&gt; risky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Big measurement issues: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Carbon intensity of industries?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is a green project?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ngXian"/>
              </a:rPr>
              <a:t>4) What are the arguments in favor of and against central banks tackling climate change issues? 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325520"/>
            <a:ext cx="10515240" cy="5303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Monetary policy and portfolio management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But: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Adjustment already started for private portfolios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Socially Responsible Investment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Done by many NCB in Europe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Pension funds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Third party portfolios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BdF recently announced exit from fossil fuel energy assets by 2024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ngXian"/>
              </a:rPr>
              <a:t>4) What are the arguments in favor of and against central banks tackling climate change issues? 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325520"/>
            <a:ext cx="10515240" cy="5331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Financial stability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uncertainty and financial risk in the short- to medium-run (Cochrane)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ECB is not a regulator, the EBA is. ECB just makes sure the rules are respected, so they will adjust if the regulation is adjusted.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Systemic risk from climate change is just an excuse to justify central bank’s involvement.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Lack of objective measure of market failures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general central banks not looking for market failures.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Answer to market failure, climate risks are mispriced (Schnabel)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Informational market failures : Lack of granular data, lack of clear definitions, risk of greenwashing, insufficient incentives.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Externalities and tail events mispriced: no common price for CO2 emissions (despite ETS), suboptimal capital allocation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Exploratory scenarios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DNB stress-test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BdF climate scenarios, collaboration with banks and insurers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222222"/>
                </a:solidFill>
                <a:latin typeface="Times New Roman"/>
              </a:rPr>
              <a:t>Should central banks act to alleviate climate change? If yes, how?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21416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7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ngXian"/>
              </a:rPr>
              <a:t>Documents: 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7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ngXian"/>
              </a:rPr>
              <a:t>Treaty of the functioning of the European Union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ngXian"/>
              </a:rPr>
              <a:t>, Official Journal of the European Union, October 2012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7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ngXian"/>
              </a:rPr>
              <a:t>Schnabel Isabel, “When markets fail – the need for collective action in tackling climate change”, speech, September 2020 (+ slides)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7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ngXian"/>
              </a:rPr>
              <a:t>Cochrane John, “Challenges for central banks – climate change”, speech/blog post, October 2020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7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ngXian"/>
              </a:rPr>
              <a:t>Mersch Yves, “Climate change and central banking”, speech, November 2018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7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ngXian"/>
              </a:rPr>
              <a:t>NGFS, “Climate Change and Monetary Policy – initial takeaways”, June 2020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ngXian"/>
              </a:rPr>
              <a:t>NGFS, “Progress report on the implementation and sustainable and responsible investment practices in central banks’ portfolio management”, December 2020, case studies.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Questions: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7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ngXian"/>
              </a:rPr>
              <a:t>What are the characteristics of the ECB’s mandate?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7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ngXian"/>
              </a:rPr>
              <a:t>How may climate change impact the economy?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7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ngXian"/>
              </a:rPr>
              <a:t>What are a central bank’s potential actions regarding climate change? (regardless of their mandate)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Calibri Light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ngXian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ngXian"/>
              </a:rPr>
              <a:t>What are the arguments in favor of and against central banks tackling climate change issues? What can a central bank do and not do?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9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ngXian"/>
              </a:rPr>
              <a:t>1) What are the characteristics of the ECB’s mandate?</a:t>
            </a:r>
            <a:br/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Maintaining price stability: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Article 127: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Primary objective: maintain price stability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Without prejudice to the objective of price stability, […] support the general economic policies in the Union with a view to contributing to the achievement of the objectives of the Union”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Define and implement the monetary policy of the Union”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act In accordance with the principle of an open market economy with free competition”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Monetary policy horizon: medium-term (3 to 5 years)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9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ngXian"/>
              </a:rPr>
              <a:t>1) What are the characteristics of the ECB’s mandate?</a:t>
            </a:r>
            <a:br/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Independence: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Article 130: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not seek to influence the members of the decision-making bodies of the European Central Bank”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Article 282: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shall be independent in the exercise of its powers and in the management of its finances” 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Members of the Executive Board: non-renewable term of 8 years.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Governing council: includes governors of NCB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ngXian"/>
              </a:rPr>
              <a:t>2) How may climate change impact the economy?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Physical risks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Short-term: weather-related catastrophes (storms, floods).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Have been increasing over the past 40 years.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Longer term: drop in productivity, desertification, higher sea-level, etc…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Implying a lower GDP.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Time horizon: 2100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ngXian"/>
              </a:rPr>
              <a:t>2) How may climate change impact the economy?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Transition risks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Move towards a low-carbon economy may be disruptive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May impact sectors and firms heterogeneously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e.g. fossil fuel energy vs. renewables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Higher risk if policy action is delayed and provokes sharp changes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Sudden technological break-through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May trigger sharp adjustment in asset prices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Clear benefit in front-loading mitigation policies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ngXian"/>
              </a:rPr>
              <a:t>2) How may climate change impact the economy?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Asset pricing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(Mersch)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Underestimated risks in new green financial products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May lead to asset price bubble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Cannot know until the bubble bursts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4000"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ngXian"/>
              </a:rPr>
              <a:t>3) What are a central bank’s potential actions regarding climate change? (regardless of its mandate)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Research to deepen our understanding (NGFS)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Impact on ability to reach price stability objective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Whether and how climate may affect inflation dynamics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Impact on natural interest rate and policy space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Impact on monetary policy transmission and effectiveness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Impact on choice of monetary regime (horizon, target)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Understand more general effects on the economy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Improve modeling toolkit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Application>LibreOffice/6.4.6.2$Linux_X86_64 LibreOffice_project/40$Build-2</Application>
  <Words>1336</Words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2021-01-25T07:49:30Z</dcterms:created>
  <dc:creator>Noemie Lisack</dc:creator>
  <dc:description/>
  <dc:language>en-US</dc:language>
  <cp:lastModifiedBy>Noemie Lisack</cp:lastModifiedBy>
  <dcterms:modified xsi:type="dcterms:W3CDTF">2021-01-25T14:43:27Z</dcterms:modified>
  <cp:revision>53</cp:revision>
  <dc:subject/>
  <dc:title>Climate and Central Banking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