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62" r:id="rId4"/>
    <p:sldId id="258" r:id="rId5"/>
    <p:sldId id="270" r:id="rId6"/>
    <p:sldId id="271" r:id="rId7"/>
    <p:sldId id="263" r:id="rId8"/>
    <p:sldId id="259" r:id="rId9"/>
    <p:sldId id="264" r:id="rId10"/>
    <p:sldId id="260" r:id="rId11"/>
    <p:sldId id="265" r:id="rId12"/>
    <p:sldId id="272" r:id="rId13"/>
    <p:sldId id="261"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3154"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264C60-B60B-4667-AF53-3D645F5243A0}" type="datetimeFigureOut">
              <a:rPr lang="en-US" smtClean="0"/>
              <a:t>6/12/2020</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E98B82-EE0E-4D5A-9FD8-3768B98EFFBC}" type="slidenum">
              <a:rPr lang="en-US" smtClean="0"/>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CBFC3-EEE6-4209-95F4-16F2AEF18DBD}" type="datetimeFigureOut">
              <a:rPr lang="en-US" smtClean="0"/>
              <a:pPr/>
              <a:t>6/12/2020</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75D09-B152-494A-A7A9-7A2CD4FDDA0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wikipedia.org/wiki/Latei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err="1"/>
              <a:t>Klassifikation:Die</a:t>
            </a:r>
            <a:r>
              <a:rPr lang="de-DE" dirty="0"/>
              <a:t> Klassifikation ist eine systematische Zuordnung von Gegenständen oder Sachverhalten in vorher festgelegte Gruppen oder Fächer nach dem so genannten natürlichen Ordnungsprinzip: Jedes Ding bzw. jeder Sachverhalt an seinen Platz. So folgt laut Gaus schon die Einteilung der Kleidung im Kleiderschrank - wenn dieser denn geordnet ist - dem Prinzip der Klassifikation. https://wiki.infowiss.net/Klassifikation, 11.06.2020, 08:00</a:t>
            </a:r>
          </a:p>
          <a:p>
            <a:r>
              <a:rPr lang="de-DE" b="1" dirty="0"/>
              <a:t>Deskriptiv</a:t>
            </a:r>
            <a:r>
              <a:rPr lang="de-DE" dirty="0"/>
              <a:t> (von </a:t>
            </a:r>
            <a:r>
              <a:rPr lang="de-DE" b="0" i="0" dirty="0">
                <a:hlinkClick r:id="rId3" tooltip="Latein"/>
              </a:rPr>
              <a:t>lateinisch</a:t>
            </a:r>
            <a:r>
              <a:rPr lang="de-DE" dirty="0"/>
              <a:t> </a:t>
            </a:r>
            <a:r>
              <a:rPr lang="de-DE" i="1" dirty="0" err="1"/>
              <a:t>describere</a:t>
            </a:r>
            <a:r>
              <a:rPr lang="de-DE" dirty="0"/>
              <a:t>, beschreiben, umschreiben) bezeichnet einen beschreibenden bzw. abbildenden Standpunkt, der den Anspruch einer wertfreien Betrachtung erhebt. https://de.wikipedia.org/wiki/Deskription, 11.06.2020, 08:15</a:t>
            </a:r>
            <a:endParaRPr lang="en-US" dirty="0"/>
          </a:p>
        </p:txBody>
      </p:sp>
      <p:sp>
        <p:nvSpPr>
          <p:cNvPr id="4" name="Foliennummernplatzhalter 3"/>
          <p:cNvSpPr>
            <a:spLocks noGrp="1"/>
          </p:cNvSpPr>
          <p:nvPr>
            <p:ph type="sldNum" sz="quarter" idx="10"/>
          </p:nvPr>
        </p:nvSpPr>
        <p:spPr/>
        <p:txBody>
          <a:bodyPr/>
          <a:lstStyle/>
          <a:p>
            <a:fld id="{F9D75D09-B152-494A-A7A9-7A2CD4FDDA0E}"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Deduktion oder deduktives Denken ist ein logischer Prozess, bei dem eine Schlussfolgerung auf der Übereinstimmung mehrerer Prämissen basiert, die allgemein als wahr angenommen werden. https://whatis.techtarget.com/de/definition/Deduktion, 12.06.2020, 12:05</a:t>
            </a:r>
          </a:p>
        </p:txBody>
      </p:sp>
      <p:sp>
        <p:nvSpPr>
          <p:cNvPr id="4" name="Foliennummernplatzhalter 3"/>
          <p:cNvSpPr>
            <a:spLocks noGrp="1"/>
          </p:cNvSpPr>
          <p:nvPr>
            <p:ph type="sldNum" sz="quarter" idx="5"/>
          </p:nvPr>
        </p:nvSpPr>
        <p:spPr/>
        <p:txBody>
          <a:bodyPr/>
          <a:lstStyle/>
          <a:p>
            <a:fld id="{F9D75D09-B152-494A-A7A9-7A2CD4FDDA0E}" type="slidenum">
              <a:rPr lang="en-US" smtClean="0"/>
              <a:pPr/>
              <a:t>6</a:t>
            </a:fld>
            <a:endParaRPr lang="en-US"/>
          </a:p>
        </p:txBody>
      </p:sp>
    </p:spTree>
    <p:extLst>
      <p:ext uri="{BB962C8B-B14F-4D97-AF65-F5344CB8AC3E}">
        <p14:creationId xmlns:p14="http://schemas.microsoft.com/office/powerpoint/2010/main" val="325079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Das Schneeballsystem bezeichnet ein Suchverfahren, mit welchem Literaturverzeichnisse oder Quellenangaben / Fußnoten nach geeigneter Literatur durchsucht werden. Man beginnt mit einer konkreten Quelle, die für das eigene Thema relevant ist, und stößt so auf interessante Literaturhinweise, welche für die eigene wissenschaftliche Arbeit von Interesse sind. Das Schneeballsystem ist einfach, liefert schnell eine Vielzahl von relevanter Literatur und lässt sich bei weiteren Quellen beliebig oft wiederholen. https://studi-lektor.de/tipps/literaturrecherche/schneeballsystem-literaturrecherche.html, 11.06.2020, 08:25</a:t>
            </a:r>
            <a:endParaRPr lang="en-US" dirty="0"/>
          </a:p>
        </p:txBody>
      </p:sp>
      <p:sp>
        <p:nvSpPr>
          <p:cNvPr id="4" name="Foliennummernplatzhalter 3"/>
          <p:cNvSpPr>
            <a:spLocks noGrp="1"/>
          </p:cNvSpPr>
          <p:nvPr>
            <p:ph type="sldNum" sz="quarter" idx="10"/>
          </p:nvPr>
        </p:nvSpPr>
        <p:spPr/>
        <p:txBody>
          <a:bodyPr/>
          <a:lstStyle/>
          <a:p>
            <a:fld id="{F9D75D09-B152-494A-A7A9-7A2CD4FDDA0E}"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F9D75D09-B152-494A-A7A9-7A2CD4FDDA0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74CABCC5-6CFD-4C34-AAE8-93BE400848AB}" type="datetime1">
              <a:rPr lang="en-US" smtClean="0"/>
              <a:pPr/>
              <a:t>6/12/2020</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
        <p:nvSpPr>
          <p:cNvPr id="6" name="Foliennummernplatzhalter 5"/>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49E2E9C5-36C6-4FC4-A8E8-A8BD88A6FD13}" type="datetime1">
              <a:rPr lang="en-US" smtClean="0"/>
              <a:pPr/>
              <a:t>6/12/2020</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
        <p:nvSpPr>
          <p:cNvPr id="6" name="Foliennummernplatzhalter 5"/>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54BAC92-2E73-443E-A36E-4724E170AFE3}" type="datetime1">
              <a:rPr lang="en-US" smtClean="0"/>
              <a:pPr/>
              <a:t>6/12/2020</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
        <p:nvSpPr>
          <p:cNvPr id="6" name="Foliennummernplatzhalter 5"/>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2959B77-C9F1-40CE-95B6-020C19888A31}" type="datetime1">
              <a:rPr lang="en-US" smtClean="0"/>
              <a:pPr/>
              <a:t>6/12/2020</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
        <p:nvSpPr>
          <p:cNvPr id="6" name="Foliennummernplatzhalter 5"/>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F247C00-6806-4D48-B40D-237F9D3F36F4}" type="datetime1">
              <a:rPr lang="en-US" smtClean="0"/>
              <a:pPr/>
              <a:t>6/12/2020</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
        <p:nvSpPr>
          <p:cNvPr id="6" name="Foliennummernplatzhalter 5"/>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4E9A374F-2BFA-438C-B185-4F0D188FAF79}" type="datetime1">
              <a:rPr lang="en-US" smtClean="0"/>
              <a:pPr/>
              <a:t>6/12/2020</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
        <p:nvSpPr>
          <p:cNvPr id="7" name="Foliennummernplatzhalter 6"/>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272684CC-2573-451C-8A53-76B4E43BA86D}" type="datetime1">
              <a:rPr lang="en-US" smtClean="0"/>
              <a:pPr/>
              <a:t>6/12/2020</a:t>
            </a:fld>
            <a:endParaRPr lang="en-US"/>
          </a:p>
        </p:txBody>
      </p:sp>
      <p:sp>
        <p:nvSpPr>
          <p:cNvPr id="8" name="Fußzeilenplatzhalter 7"/>
          <p:cNvSpPr>
            <a:spLocks noGrp="1"/>
          </p:cNvSpPr>
          <p:nvPr>
            <p:ph type="ftr" sz="quarter" idx="11"/>
          </p:nvPr>
        </p:nvSpPr>
        <p:spPr/>
        <p:txBody>
          <a:bodyPr/>
          <a:lstStyle/>
          <a:p>
            <a:r>
              <a:rPr lang="de-DE"/>
              <a:t>Informationsveranstaltung 12.06.2020 Media Project Dresden</a:t>
            </a:r>
            <a:endParaRPr lang="en-US"/>
          </a:p>
        </p:txBody>
      </p:sp>
      <p:sp>
        <p:nvSpPr>
          <p:cNvPr id="9" name="Foliennummernplatzhalter 8"/>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3B9CBDB1-ED2C-4AEB-B3FD-7074F708A07D}" type="datetime1">
              <a:rPr lang="en-US" smtClean="0"/>
              <a:pPr/>
              <a:t>6/12/2020</a:t>
            </a:fld>
            <a:endParaRPr lang="en-US"/>
          </a:p>
        </p:txBody>
      </p:sp>
      <p:sp>
        <p:nvSpPr>
          <p:cNvPr id="4" name="Fußzeilenplatzhalter 3"/>
          <p:cNvSpPr>
            <a:spLocks noGrp="1"/>
          </p:cNvSpPr>
          <p:nvPr>
            <p:ph type="ftr" sz="quarter" idx="11"/>
          </p:nvPr>
        </p:nvSpPr>
        <p:spPr/>
        <p:txBody>
          <a:bodyPr/>
          <a:lstStyle/>
          <a:p>
            <a:r>
              <a:rPr lang="de-DE"/>
              <a:t>Informationsveranstaltung 12.06.2020 Media Project Dresden</a:t>
            </a:r>
            <a:endParaRPr lang="en-US"/>
          </a:p>
        </p:txBody>
      </p:sp>
      <p:sp>
        <p:nvSpPr>
          <p:cNvPr id="5" name="Foliennummernplatzhalter 4"/>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530350C-ACD7-4B9E-A78F-A79672FC1F58}" type="datetime1">
              <a:rPr lang="en-US" smtClean="0"/>
              <a:pPr/>
              <a:t>6/12/2020</a:t>
            </a:fld>
            <a:endParaRPr lang="en-US"/>
          </a:p>
        </p:txBody>
      </p:sp>
      <p:sp>
        <p:nvSpPr>
          <p:cNvPr id="3" name="Fußzeilenplatzhalter 2"/>
          <p:cNvSpPr>
            <a:spLocks noGrp="1"/>
          </p:cNvSpPr>
          <p:nvPr>
            <p:ph type="ftr" sz="quarter" idx="11"/>
          </p:nvPr>
        </p:nvSpPr>
        <p:spPr/>
        <p:txBody>
          <a:bodyPr/>
          <a:lstStyle/>
          <a:p>
            <a:r>
              <a:rPr lang="de-DE"/>
              <a:t>Informationsveranstaltung 12.06.2020 Media Project Dresden</a:t>
            </a:r>
            <a:endParaRPr lang="en-US"/>
          </a:p>
        </p:txBody>
      </p:sp>
      <p:sp>
        <p:nvSpPr>
          <p:cNvPr id="4" name="Foliennummernplatzhalter 3"/>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A5FC716B-8921-48D7-8D09-164DA487DE47}" type="datetime1">
              <a:rPr lang="en-US" smtClean="0"/>
              <a:pPr/>
              <a:t>6/12/2020</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
        <p:nvSpPr>
          <p:cNvPr id="7" name="Foliennummernplatzhalter 6"/>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76A352D8-D1B2-4E84-A432-BEAFCED77953}" type="datetime1">
              <a:rPr lang="en-US" smtClean="0"/>
              <a:pPr/>
              <a:t>6/12/2020</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
        <p:nvSpPr>
          <p:cNvPr id="7" name="Foliennummernplatzhalter 6"/>
          <p:cNvSpPr>
            <a:spLocks noGrp="1"/>
          </p:cNvSpPr>
          <p:nvPr>
            <p:ph type="sldNum" sz="quarter" idx="12"/>
          </p:nvPr>
        </p:nvSpPr>
        <p:spPr/>
        <p:txBody>
          <a:bodyPr/>
          <a:lstStyle/>
          <a:p>
            <a:fld id="{F37B52C5-1B53-4BE6-8F65-EEEB8A1A6D97}"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8A54E-8992-4DA4-BE54-C22F8897CB5B}" type="datetime1">
              <a:rPr lang="en-US" smtClean="0"/>
              <a:pPr/>
              <a:t>6/12/2020</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Informationsveranstaltung 12.06.2020 Media Project Dresden</a:t>
            </a:r>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B52C5-1B53-4BE6-8F65-EEEB8A1A6D97}"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Romy.Glaser@fh-zwickau.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Marion.Nothard@fh-zwickau.de" TargetMode="External"/><Relationship Id="rId2" Type="http://schemas.openxmlformats.org/officeDocument/2006/relationships/hyperlink" Target="https://wwwqis.fh-zwickau.de/qisserver/rds?state=user&amp;type=0&amp;category=menu.browse&amp;breadCrumbSource=portal&amp;startpage=portal.vm&amp;chco=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Romy.Glaser@fh-zwickau.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340768"/>
            <a:ext cx="7772400" cy="1470025"/>
          </a:xfrm>
        </p:spPr>
        <p:txBody>
          <a:bodyPr/>
          <a:lstStyle/>
          <a:p>
            <a:r>
              <a:rPr lang="de-DE" dirty="0"/>
              <a:t>Informationsveranstaltung</a:t>
            </a:r>
            <a:br>
              <a:rPr lang="de-DE" dirty="0"/>
            </a:br>
            <a:r>
              <a:rPr lang="de-DE" dirty="0"/>
              <a:t>12.06.2020</a:t>
            </a:r>
            <a:endParaRPr lang="en-US" dirty="0"/>
          </a:p>
        </p:txBody>
      </p:sp>
      <p:sp>
        <p:nvSpPr>
          <p:cNvPr id="3" name="Untertitel 2"/>
          <p:cNvSpPr>
            <a:spLocks noGrp="1"/>
          </p:cNvSpPr>
          <p:nvPr>
            <p:ph type="subTitle" idx="1"/>
          </p:nvPr>
        </p:nvSpPr>
        <p:spPr>
          <a:xfrm>
            <a:off x="1371600" y="2852936"/>
            <a:ext cx="6400800" cy="1752600"/>
          </a:xfrm>
        </p:spPr>
        <p:txBody>
          <a:bodyPr>
            <a:normAutofit fontScale="92500" lnSpcReduction="20000"/>
          </a:bodyPr>
          <a:lstStyle/>
          <a:p>
            <a:r>
              <a:rPr lang="de-DE" dirty="0"/>
              <a:t>Thema: </a:t>
            </a:r>
          </a:p>
          <a:p>
            <a:r>
              <a:rPr lang="de-DE" dirty="0"/>
              <a:t>Vorgehensweise für den Abschluss Diplom-Wirtschaftsinformatik</a:t>
            </a:r>
          </a:p>
          <a:p>
            <a:r>
              <a:rPr lang="de-DE" dirty="0"/>
              <a:t>Diplom-Informatik</a:t>
            </a:r>
            <a:endParaRPr lang="en-US" dirty="0"/>
          </a:p>
        </p:txBody>
      </p:sp>
      <p:pic>
        <p:nvPicPr>
          <p:cNvPr id="5" name="Grafik 60"/>
          <p:cNvPicPr/>
          <p:nvPr/>
        </p:nvPicPr>
        <p:blipFill>
          <a:blip r:embed="rId2" cstate="print">
            <a:extLst>
              <a:ext uri="{28A0092B-C50C-407E-A947-70E740481C1C}">
                <a14:useLocalDpi xmlns:a14="http://schemas.microsoft.com/office/drawing/2010/main" val="0"/>
              </a:ext>
            </a:extLst>
          </a:blip>
          <a:stretch>
            <a:fillRect/>
          </a:stretch>
        </p:blipFill>
        <p:spPr>
          <a:xfrm>
            <a:off x="978195" y="260649"/>
            <a:ext cx="3521797" cy="576064"/>
          </a:xfrm>
          <a:prstGeom prst="rect">
            <a:avLst/>
          </a:prstGeom>
        </p:spPr>
      </p:pic>
      <p:pic>
        <p:nvPicPr>
          <p:cNvPr id="8" name="Grafik 7" descr="mediaproject-ag.png"/>
          <p:cNvPicPr>
            <a:picLocks noChangeAspect="1"/>
          </p:cNvPicPr>
          <p:nvPr/>
        </p:nvPicPr>
        <p:blipFill>
          <a:blip r:embed="rId3" cstate="print"/>
          <a:stretch>
            <a:fillRect/>
          </a:stretch>
        </p:blipFill>
        <p:spPr>
          <a:xfrm>
            <a:off x="6401891" y="116632"/>
            <a:ext cx="1914525" cy="952500"/>
          </a:xfrm>
          <a:prstGeom prst="rect">
            <a:avLst/>
          </a:prstGeom>
        </p:spPr>
      </p:pic>
      <p:sp>
        <p:nvSpPr>
          <p:cNvPr id="9" name="Textfeld 8"/>
          <p:cNvSpPr txBox="1"/>
          <p:nvPr/>
        </p:nvSpPr>
        <p:spPr>
          <a:xfrm>
            <a:off x="846765" y="5157192"/>
            <a:ext cx="7307643" cy="646331"/>
          </a:xfrm>
          <a:prstGeom prst="rect">
            <a:avLst/>
          </a:prstGeom>
          <a:noFill/>
        </p:spPr>
        <p:txBody>
          <a:bodyPr wrap="none" rtlCol="0">
            <a:spAutoFit/>
          </a:bodyPr>
          <a:lstStyle/>
          <a:p>
            <a:pPr algn="ctr"/>
            <a:r>
              <a:rPr lang="de-DE" dirty="0"/>
              <a:t>Romy Glaser/ Wirtschaftsfachwirtin IHK, mit freundlicher Unterstützung von</a:t>
            </a:r>
          </a:p>
          <a:p>
            <a:pPr algn="ctr"/>
            <a:r>
              <a:rPr lang="de-DE" dirty="0" err="1"/>
              <a:t>M.Sc</a:t>
            </a:r>
            <a:r>
              <a:rPr lang="de-DE" dirty="0"/>
              <a:t>. Julia </a:t>
            </a:r>
            <a:r>
              <a:rPr lang="de-DE" dirty="0" err="1"/>
              <a:t>Kauper</a:t>
            </a:r>
            <a:r>
              <a:rPr lang="de-DE" dirty="0"/>
              <a:t> (Doktorandin)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a:t>
            </a:r>
            <a:endParaRPr lang="en-US" dirty="0"/>
          </a:p>
        </p:txBody>
      </p:sp>
      <p:sp>
        <p:nvSpPr>
          <p:cNvPr id="3" name="Inhaltsplatzhalter 2"/>
          <p:cNvSpPr>
            <a:spLocks noGrp="1"/>
          </p:cNvSpPr>
          <p:nvPr>
            <p:ph idx="1"/>
          </p:nvPr>
        </p:nvSpPr>
        <p:spPr>
          <a:xfrm>
            <a:off x="467544" y="1700808"/>
            <a:ext cx="8229600" cy="3273227"/>
          </a:xfrm>
        </p:spPr>
        <p:txBody>
          <a:bodyPr>
            <a:normAutofit fontScale="70000" lnSpcReduction="20000"/>
          </a:bodyPr>
          <a:lstStyle/>
          <a:p>
            <a:pPr>
              <a:buNone/>
            </a:pPr>
            <a:r>
              <a:rPr lang="de-DE" dirty="0">
                <a:solidFill>
                  <a:schemeClr val="accent2">
                    <a:lumMod val="75000"/>
                  </a:schemeClr>
                </a:solidFill>
              </a:rPr>
              <a:t>Wozu ein Exposé?</a:t>
            </a:r>
            <a:br>
              <a:rPr lang="de-DE" dirty="0">
                <a:solidFill>
                  <a:schemeClr val="accent2">
                    <a:lumMod val="75000"/>
                  </a:schemeClr>
                </a:solidFill>
              </a:rPr>
            </a:br>
            <a:endParaRPr lang="de-DE" dirty="0">
              <a:solidFill>
                <a:schemeClr val="accent2">
                  <a:lumMod val="75000"/>
                </a:schemeClr>
              </a:solidFill>
            </a:endParaRPr>
          </a:p>
          <a:p>
            <a:pPr>
              <a:buNone/>
            </a:pPr>
            <a:r>
              <a:rPr lang="de-DE" dirty="0"/>
              <a:t>„Dies dient meist dazu, einen Lehrenden über die Arbeit zu informieren und ihn als Betreuer für das Schreibprojekt zu gewinnen (vgl. Franck 2008, S. 77). Aber auch bei Forschungs-, Stipendien- und Projektanträgen wird meist ein Exposé verlangt, um einschätzen zu können, ob das Vorhaben gut geplant </a:t>
            </a:r>
            <a:r>
              <a:rPr lang="en-US" dirty="0"/>
              <a:t>und </a:t>
            </a:r>
            <a:r>
              <a:rPr lang="en-US" dirty="0" err="1"/>
              <a:t>realisierbar</a:t>
            </a:r>
            <a:r>
              <a:rPr lang="en-US" dirty="0"/>
              <a:t> </a:t>
            </a:r>
            <a:r>
              <a:rPr lang="en-US" dirty="0" err="1"/>
              <a:t>ist</a:t>
            </a:r>
            <a:r>
              <a:rPr lang="en-US" dirty="0"/>
              <a:t>.”</a:t>
            </a:r>
          </a:p>
          <a:p>
            <a:pPr>
              <a:buNone/>
            </a:pPr>
            <a:endParaRPr lang="en-US" dirty="0"/>
          </a:p>
          <a:p>
            <a:pPr>
              <a:buNone/>
            </a:pPr>
            <a:r>
              <a:rPr lang="de-DE" dirty="0"/>
              <a:t>Eine detaillierte Vorgehensweise bietet das Dokument der Universität Bielefeld.</a:t>
            </a:r>
            <a:endParaRPr lang="en-US" dirty="0"/>
          </a:p>
        </p:txBody>
      </p:sp>
      <p:sp>
        <p:nvSpPr>
          <p:cNvPr id="4" name="Textfeld 3"/>
          <p:cNvSpPr txBox="1"/>
          <p:nvPr/>
        </p:nvSpPr>
        <p:spPr>
          <a:xfrm>
            <a:off x="7596336" y="1124744"/>
            <a:ext cx="845103" cy="369332"/>
          </a:xfrm>
          <a:prstGeom prst="rect">
            <a:avLst/>
          </a:prstGeom>
          <a:noFill/>
        </p:spPr>
        <p:txBody>
          <a:bodyPr wrap="none" rtlCol="0">
            <a:spAutoFit/>
          </a:bodyPr>
          <a:lstStyle/>
          <a:p>
            <a:r>
              <a:rPr lang="de-DE" dirty="0"/>
              <a:t>Exposé</a:t>
            </a:r>
            <a:endParaRPr lang="en-US" dirty="0"/>
          </a:p>
        </p:txBody>
      </p:sp>
      <p:sp>
        <p:nvSpPr>
          <p:cNvPr id="5" name="Textfeld 4"/>
          <p:cNvSpPr txBox="1"/>
          <p:nvPr/>
        </p:nvSpPr>
        <p:spPr>
          <a:xfrm>
            <a:off x="539552" y="5301208"/>
            <a:ext cx="7746031" cy="400110"/>
          </a:xfrm>
          <a:prstGeom prst="rect">
            <a:avLst/>
          </a:prstGeom>
          <a:noFill/>
        </p:spPr>
        <p:txBody>
          <a:bodyPr wrap="none" rtlCol="0">
            <a:spAutoFit/>
          </a:bodyPr>
          <a:lstStyle/>
          <a:p>
            <a:r>
              <a:rPr lang="de-DE" sz="1000" dirty="0"/>
              <a:t>Universität Bielefeld, Fakultät für Erziehungswissenschaften,  https://www.uni-bielefeld.de/erziehungswissenschaft/richtigeinsteigen/index.html,</a:t>
            </a:r>
            <a:br>
              <a:rPr lang="de-DE" sz="1000" dirty="0"/>
            </a:br>
            <a:r>
              <a:rPr lang="de-DE" sz="1000" dirty="0"/>
              <a:t>Zugriff am 08.06.2020, 20:15</a:t>
            </a:r>
            <a:endParaRPr lang="en-US" sz="1000" dirty="0"/>
          </a:p>
        </p:txBody>
      </p:sp>
      <p:sp>
        <p:nvSpPr>
          <p:cNvPr id="6" name="Foliennummernplatzhalter 5"/>
          <p:cNvSpPr>
            <a:spLocks noGrp="1"/>
          </p:cNvSpPr>
          <p:nvPr>
            <p:ph type="sldNum" sz="quarter" idx="12"/>
          </p:nvPr>
        </p:nvSpPr>
        <p:spPr/>
        <p:txBody>
          <a:bodyPr/>
          <a:lstStyle/>
          <a:p>
            <a:fld id="{F37B52C5-1B53-4BE6-8F65-EEEB8A1A6D97}" type="slidenum">
              <a:rPr lang="en-US" smtClean="0"/>
              <a:pPr/>
              <a:t>10</a:t>
            </a:fld>
            <a:endParaRPr lang="en-US"/>
          </a:p>
        </p:txBody>
      </p:sp>
      <p:sp>
        <p:nvSpPr>
          <p:cNvPr id="7" name="Fußzeilenplatzhalter 6"/>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 </a:t>
            </a:r>
            <a:endParaRPr lang="en-US" dirty="0"/>
          </a:p>
        </p:txBody>
      </p:sp>
      <p:sp>
        <p:nvSpPr>
          <p:cNvPr id="3" name="Inhaltsplatzhalter 2"/>
          <p:cNvSpPr>
            <a:spLocks noGrp="1"/>
          </p:cNvSpPr>
          <p:nvPr>
            <p:ph idx="1"/>
          </p:nvPr>
        </p:nvSpPr>
        <p:spPr/>
        <p:txBody>
          <a:bodyPr>
            <a:normAutofit fontScale="77500" lnSpcReduction="20000"/>
          </a:bodyPr>
          <a:lstStyle/>
          <a:p>
            <a:pPr lvl="1">
              <a:buNone/>
            </a:pPr>
            <a:r>
              <a:rPr lang="de-DE" dirty="0">
                <a:solidFill>
                  <a:schemeClr val="accent2">
                    <a:lumMod val="75000"/>
                  </a:schemeClr>
                </a:solidFill>
              </a:rPr>
              <a:t>Wissenschaftlichkeit, Knigge und Diplomatie</a:t>
            </a:r>
          </a:p>
          <a:p>
            <a:pPr lvl="1">
              <a:buNone/>
            </a:pPr>
            <a:endParaRPr lang="de-DE" dirty="0"/>
          </a:p>
          <a:p>
            <a:pPr lvl="1">
              <a:buNone/>
            </a:pPr>
            <a:r>
              <a:rPr lang="de-DE" dirty="0"/>
              <a:t>Das Exposé bildet hier die Grundlage, sich einen entsprechenden Betreuer zu suchen, der in diesem  Wissenschaftsbereich tätig ist.</a:t>
            </a:r>
          </a:p>
          <a:p>
            <a:pPr lvl="1">
              <a:buNone/>
            </a:pPr>
            <a:r>
              <a:rPr lang="de-DE" dirty="0"/>
              <a:t>Sollten Unsicherheiten auftreten, gerne an mich wenden: </a:t>
            </a:r>
            <a:r>
              <a:rPr lang="de-DE" dirty="0">
                <a:hlinkClick r:id="rId2"/>
              </a:rPr>
              <a:t>Romy.Glaser@fh-zwickau.de</a:t>
            </a:r>
            <a:r>
              <a:rPr lang="de-DE" dirty="0"/>
              <a:t>.</a:t>
            </a:r>
          </a:p>
          <a:p>
            <a:pPr lvl="1">
              <a:buNone/>
            </a:pPr>
            <a:r>
              <a:rPr lang="de-DE" dirty="0"/>
              <a:t>Beim Abstimmen mit dem Professor und der entsprechenden Anrede gelten im akademischen Bereich immer noch Regeln -https://www.schreibwerkstatt.co.at/2013/09/02/brief-und-e-mail-welche-anrede-ist-passend/ - und diese sollte man einhalten.</a:t>
            </a:r>
          </a:p>
          <a:p>
            <a:pPr lvl="1">
              <a:buNone/>
            </a:pPr>
            <a:r>
              <a:rPr lang="de-DE" dirty="0"/>
              <a:t>Der gewonnene Erstprüfer soll den Zweitprüfer empfehlen. Dieser ist im Prozess der Abstimmung  zum  Thema und der inhaltlichen Ausgestaltung entsprechend mit zu involvieren.</a:t>
            </a:r>
          </a:p>
          <a:p>
            <a:pPr lvl="1">
              <a:buNone/>
            </a:pPr>
            <a:endParaRPr lang="de-DE" dirty="0"/>
          </a:p>
          <a:p>
            <a:pPr lvl="1">
              <a:buNone/>
            </a:pPr>
            <a:endParaRPr lang="en-US" dirty="0"/>
          </a:p>
        </p:txBody>
      </p:sp>
      <p:sp>
        <p:nvSpPr>
          <p:cNvPr id="4" name="Textfeld 3"/>
          <p:cNvSpPr txBox="1"/>
          <p:nvPr/>
        </p:nvSpPr>
        <p:spPr>
          <a:xfrm>
            <a:off x="7377634" y="1268760"/>
            <a:ext cx="1010790" cy="369332"/>
          </a:xfrm>
          <a:prstGeom prst="rect">
            <a:avLst/>
          </a:prstGeom>
          <a:noFill/>
        </p:spPr>
        <p:txBody>
          <a:bodyPr wrap="none" rtlCol="0">
            <a:spAutoFit/>
          </a:bodyPr>
          <a:lstStyle/>
          <a:p>
            <a:r>
              <a:rPr lang="de-DE" dirty="0"/>
              <a:t>Betreuer</a:t>
            </a:r>
            <a:endParaRPr lang="en-US" dirty="0"/>
          </a:p>
        </p:txBody>
      </p:sp>
      <p:sp>
        <p:nvSpPr>
          <p:cNvPr id="5" name="Foliennummernplatzhalter 4"/>
          <p:cNvSpPr>
            <a:spLocks noGrp="1"/>
          </p:cNvSpPr>
          <p:nvPr>
            <p:ph type="sldNum" sz="quarter" idx="12"/>
          </p:nvPr>
        </p:nvSpPr>
        <p:spPr/>
        <p:txBody>
          <a:bodyPr/>
          <a:lstStyle/>
          <a:p>
            <a:fld id="{F37B52C5-1B53-4BE6-8F65-EEEB8A1A6D97}" type="slidenum">
              <a:rPr lang="en-US" smtClean="0"/>
              <a:pPr/>
              <a:t>11</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 </a:t>
            </a:r>
            <a:endParaRPr lang="en-US" dirty="0"/>
          </a:p>
        </p:txBody>
      </p:sp>
      <p:sp>
        <p:nvSpPr>
          <p:cNvPr id="3" name="Inhaltsplatzhalter 2"/>
          <p:cNvSpPr>
            <a:spLocks noGrp="1"/>
          </p:cNvSpPr>
          <p:nvPr>
            <p:ph idx="1"/>
          </p:nvPr>
        </p:nvSpPr>
        <p:spPr/>
        <p:txBody>
          <a:bodyPr>
            <a:normAutofit fontScale="62500" lnSpcReduction="20000"/>
          </a:bodyPr>
          <a:lstStyle/>
          <a:p>
            <a:pPr lvl="1">
              <a:buNone/>
            </a:pPr>
            <a:r>
              <a:rPr lang="de-DE" dirty="0">
                <a:solidFill>
                  <a:schemeClr val="accent2">
                    <a:lumMod val="75000"/>
                  </a:schemeClr>
                </a:solidFill>
              </a:rPr>
              <a:t>Tipps zur Vorbereitung Ihrer Diplomarbeit</a:t>
            </a:r>
          </a:p>
          <a:p>
            <a:pPr lvl="1">
              <a:buNone/>
            </a:pPr>
            <a:endParaRPr lang="de-DE" dirty="0"/>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Beginnen Sie so früh wie möglich mit der Themenfindung und Literaturrecherche.</a:t>
            </a:r>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Wählen Sie Ihr Thema sorgfältig. Berücksichtigen Sie dabei u.a. den Umfang der Arbeit (Seitenzahl), die verfügbare Zeit, die Verfügbarkeit passender Gutachter. </a:t>
            </a:r>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Grenzen Sie Ihr Thema so weit wie möglich ein, um sich später nicht zu verrennen („Wo soll ich anfangen, und wo aufhören?“).</a:t>
            </a:r>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Wählen Sie rechtzeitig den passenden Erstgutachter.</a:t>
            </a:r>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Bereiten Sie Ihre technischen Hilfsmittel vor: Erstellen Sie die Dokumentvorlage für Ihrer Diplomarbeit (Bsp. Word, </a:t>
            </a:r>
            <a:r>
              <a:rPr lang="de-DE" sz="2200" kern="0" dirty="0" err="1">
                <a:solidFill>
                  <a:prstClr val="black"/>
                </a:solidFill>
                <a:latin typeface="Arial" panose="020B0604020202020204" pitchFamily="34" charset="0"/>
                <a:cs typeface="Arial" panose="020B0604020202020204" pitchFamily="34" charset="0"/>
              </a:rPr>
              <a:t>LaTex</a:t>
            </a:r>
            <a:r>
              <a:rPr lang="de-DE" sz="2200" kern="0" dirty="0">
                <a:solidFill>
                  <a:prstClr val="black"/>
                </a:solidFill>
                <a:latin typeface="Arial" panose="020B0604020202020204" pitchFamily="34" charset="0"/>
                <a:cs typeface="Arial" panose="020B0604020202020204" pitchFamily="34" charset="0"/>
              </a:rPr>
              <a:t>). Arbeiten Sie in Word mit Formatvorlagen. Richten Sie sich (falls erforderlich) ein Literaturverwaltungsprogramm (Bsp. </a:t>
            </a:r>
            <a:r>
              <a:rPr lang="de-DE" sz="2200" kern="0" dirty="0" err="1">
                <a:solidFill>
                  <a:prstClr val="black"/>
                </a:solidFill>
                <a:latin typeface="Arial" panose="020B0604020202020204" pitchFamily="34" charset="0"/>
                <a:cs typeface="Arial" panose="020B0604020202020204" pitchFamily="34" charset="0"/>
              </a:rPr>
              <a:t>Citavi</a:t>
            </a:r>
            <a:r>
              <a:rPr lang="de-DE" sz="2200" kern="0" dirty="0">
                <a:solidFill>
                  <a:prstClr val="black"/>
                </a:solidFill>
                <a:latin typeface="Arial" panose="020B0604020202020204" pitchFamily="34" charset="0"/>
                <a:cs typeface="Arial" panose="020B0604020202020204" pitchFamily="34" charset="0"/>
              </a:rPr>
              <a:t>) oder ein Statistikprogramm (Bsp. SPSS) ein und lernen Sie den Umgang damit.</a:t>
            </a:r>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Strukturieren Sie von Beginn an systematisch die recherchierten Quellen entweder in einem Literaturverwaltungsprogramm oder mit Hilfe einer einfachen Excel-Liste.</a:t>
            </a:r>
          </a:p>
          <a:p>
            <a:pPr marL="285750" lvl="0" indent="-285750">
              <a:lnSpc>
                <a:spcPct val="125000"/>
              </a:lnSpc>
              <a:spcBef>
                <a:spcPts val="600"/>
              </a:spcBef>
              <a:spcAft>
                <a:spcPts val="600"/>
              </a:spcAft>
              <a:buFont typeface="Wingdings" panose="05000000000000000000" pitchFamily="2" charset="2"/>
              <a:buChar char="ü"/>
            </a:pPr>
            <a:r>
              <a:rPr lang="de-DE" sz="2200" kern="0" dirty="0">
                <a:solidFill>
                  <a:prstClr val="black"/>
                </a:solidFill>
                <a:latin typeface="Arial" panose="020B0604020202020204" pitchFamily="34" charset="0"/>
                <a:cs typeface="Arial" panose="020B0604020202020204" pitchFamily="34" charset="0"/>
              </a:rPr>
              <a:t>Erstellen Sie einen Zeitplan. Berücksichtigen Sie dabei ausreichend Zeitpuffer.</a:t>
            </a:r>
            <a:endParaRPr lang="en-US" sz="2200"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12"/>
          </p:nvPr>
        </p:nvSpPr>
        <p:spPr/>
        <p:txBody>
          <a:bodyPr/>
          <a:lstStyle/>
          <a:p>
            <a:fld id="{F37B52C5-1B53-4BE6-8F65-EEEB8A1A6D97}" type="slidenum">
              <a:rPr lang="en-US" smtClean="0"/>
              <a:pPr/>
              <a:t>12</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Tree>
    <p:extLst>
      <p:ext uri="{BB962C8B-B14F-4D97-AF65-F5344CB8AC3E}">
        <p14:creationId xmlns:p14="http://schemas.microsoft.com/office/powerpoint/2010/main" val="338724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Formalitäten an der Hochschule</a:t>
            </a:r>
            <a:endParaRPr lang="en-US" dirty="0"/>
          </a:p>
        </p:txBody>
      </p:sp>
      <p:sp>
        <p:nvSpPr>
          <p:cNvPr id="3" name="Inhaltsplatzhalter 2"/>
          <p:cNvSpPr>
            <a:spLocks noGrp="1"/>
          </p:cNvSpPr>
          <p:nvPr>
            <p:ph idx="1"/>
          </p:nvPr>
        </p:nvSpPr>
        <p:spPr/>
        <p:txBody>
          <a:bodyPr>
            <a:normAutofit fontScale="77500" lnSpcReduction="20000"/>
          </a:bodyPr>
          <a:lstStyle/>
          <a:p>
            <a:pPr lvl="1">
              <a:buNone/>
            </a:pPr>
            <a:r>
              <a:rPr lang="de-DE" dirty="0">
                <a:solidFill>
                  <a:schemeClr val="accent2">
                    <a:lumMod val="75000"/>
                  </a:schemeClr>
                </a:solidFill>
              </a:rPr>
              <a:t>Voraussetzungen und Ansprechpartner</a:t>
            </a:r>
          </a:p>
          <a:p>
            <a:pPr lvl="1">
              <a:buNone/>
            </a:pPr>
            <a:r>
              <a:rPr lang="de-DE" dirty="0"/>
              <a:t>Die Kommunikation läuft ausschließlich über die FH-Mail-Adresse.</a:t>
            </a:r>
          </a:p>
          <a:p>
            <a:pPr lvl="1">
              <a:buNone/>
            </a:pPr>
            <a:r>
              <a:rPr lang="de-DE" dirty="0"/>
              <a:t>Vor der Anmeldung bitte selber informieren, ob die Zulassung erfolgen kann </a:t>
            </a:r>
            <a:br>
              <a:rPr lang="de-DE" dirty="0"/>
            </a:br>
            <a:r>
              <a:rPr lang="de-DE" dirty="0"/>
              <a:t> </a:t>
            </a:r>
            <a:r>
              <a:rPr lang="de-DE" dirty="0">
                <a:hlinkClick r:id="rId2"/>
              </a:rPr>
              <a:t>https://wwwqis.fh-zwickau.de/qisserver/rds?state=user&amp;type=0&amp;category=menu.browse&amp;breadCrumbSource=portal&amp;startpage=portal.vm&amp;chco=y</a:t>
            </a:r>
            <a:r>
              <a:rPr lang="de-DE" dirty="0"/>
              <a:t> – über das Studentenportal können die erbrachten Leistungen eingesehen werden.</a:t>
            </a:r>
          </a:p>
          <a:p>
            <a:pPr lvl="1">
              <a:buNone/>
            </a:pPr>
            <a:r>
              <a:rPr lang="de-DE" dirty="0"/>
              <a:t>Zugelassen zur Diplomarbeit wird auch, wenn noch zwei Leistungen offen sind (hier informiert sich der Student bitte selber).</a:t>
            </a:r>
          </a:p>
          <a:p>
            <a:pPr lvl="1">
              <a:buNone/>
            </a:pPr>
            <a:r>
              <a:rPr lang="de-DE" dirty="0"/>
              <a:t>Antrag auf Zulassung  zuerst über das Prüfungsamt Frau </a:t>
            </a:r>
            <a:r>
              <a:rPr lang="de-DE" dirty="0">
                <a:hlinkClick r:id="rId3"/>
              </a:rPr>
              <a:t>Marion.Nothard@fh-zwickau.de</a:t>
            </a:r>
            <a:r>
              <a:rPr lang="de-DE" dirty="0"/>
              <a:t>.</a:t>
            </a:r>
          </a:p>
          <a:p>
            <a:pPr lvl="1">
              <a:buNone/>
            </a:pPr>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13</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Formalitäten an der Hochschule</a:t>
            </a:r>
            <a:endParaRPr lang="en-US" dirty="0"/>
          </a:p>
        </p:txBody>
      </p:sp>
      <p:sp>
        <p:nvSpPr>
          <p:cNvPr id="3" name="Inhaltsplatzhalter 2"/>
          <p:cNvSpPr>
            <a:spLocks noGrp="1"/>
          </p:cNvSpPr>
          <p:nvPr>
            <p:ph idx="1"/>
          </p:nvPr>
        </p:nvSpPr>
        <p:spPr/>
        <p:txBody>
          <a:bodyPr>
            <a:normAutofit fontScale="70000" lnSpcReduction="20000"/>
          </a:bodyPr>
          <a:lstStyle/>
          <a:p>
            <a:pPr>
              <a:buNone/>
            </a:pPr>
            <a:r>
              <a:rPr lang="de-DE" dirty="0">
                <a:solidFill>
                  <a:schemeClr val="accent2">
                    <a:lumMod val="75000"/>
                  </a:schemeClr>
                </a:solidFill>
              </a:rPr>
              <a:t>Ansprechpartner</a:t>
            </a:r>
          </a:p>
          <a:p>
            <a:pPr>
              <a:buNone/>
            </a:pPr>
            <a:r>
              <a:rPr lang="de-DE" dirty="0"/>
              <a:t>Nach der Prüfung vom Prüfungsamt wird der Antrag dem Erstprüfer und weiter an den Zweitprüfer zur Unterschrift gereicht und final dem Vorsitzenden des Prüfungsausschussen Prof. </a:t>
            </a:r>
            <a:r>
              <a:rPr lang="de-DE" dirty="0" err="1"/>
              <a:t>Röhner</a:t>
            </a:r>
            <a:r>
              <a:rPr lang="de-DE" dirty="0"/>
              <a:t> vorgelegt. In der Corona-Zeit geschieht dies per Mail ansonsten bitte mit Ihrer Unterschrift, Thema und Benennung der Prüfer postalisch an Frau Glaser. </a:t>
            </a:r>
          </a:p>
          <a:p>
            <a:pPr>
              <a:buNone/>
            </a:pPr>
            <a:r>
              <a:rPr lang="de-DE" dirty="0"/>
              <a:t>Die Bearbeitungszeit ist in der Prüfungsordnung festgelegt und beträgt 22 Wochen nach Unterschrift Prüfungsamt. Die Arbeit ist nach Abschluss in zweifacher Form bei Frau Glaser einzureichen (momentan, SS 2020, ist alles digital). </a:t>
            </a:r>
          </a:p>
          <a:p>
            <a:pPr>
              <a:buNone/>
            </a:pPr>
            <a:r>
              <a:rPr lang="de-DE" dirty="0"/>
              <a:t>Das Studium endet mit dem abschließenden Kolloquium. Dies ist eine wissenschaftliche Präsentation der Arbeit und der Student sollte in ca. 20 min. seine Arbeit vorstellen.</a:t>
            </a:r>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14</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Zusammenfassung</a:t>
            </a:r>
            <a:endParaRPr lang="en-US" dirty="0"/>
          </a:p>
        </p:txBody>
      </p:sp>
      <p:sp>
        <p:nvSpPr>
          <p:cNvPr id="3" name="Inhaltsplatzhalter 2"/>
          <p:cNvSpPr>
            <a:spLocks noGrp="1"/>
          </p:cNvSpPr>
          <p:nvPr>
            <p:ph idx="1"/>
          </p:nvPr>
        </p:nvSpPr>
        <p:spPr/>
        <p:txBody>
          <a:bodyPr>
            <a:normAutofit fontScale="70000" lnSpcReduction="20000"/>
          </a:bodyPr>
          <a:lstStyle/>
          <a:p>
            <a:pPr>
              <a:buNone/>
            </a:pPr>
            <a:r>
              <a:rPr lang="de-DE" dirty="0"/>
              <a:t>Wissenschaftliches Arbeiten</a:t>
            </a:r>
          </a:p>
          <a:p>
            <a:pPr>
              <a:buNone/>
            </a:pPr>
            <a:r>
              <a:rPr lang="de-DE" dirty="0"/>
              <a:t>	Themenfindung für die Diplomarbeit</a:t>
            </a:r>
          </a:p>
          <a:p>
            <a:pPr>
              <a:buNone/>
            </a:pPr>
            <a:r>
              <a:rPr lang="de-DE" dirty="0"/>
              <a:t>	Vorgehensweisen/Analyse – Konzept - Umsetzung</a:t>
            </a:r>
          </a:p>
          <a:p>
            <a:pPr>
              <a:buNone/>
            </a:pPr>
            <a:r>
              <a:rPr lang="de-DE" dirty="0"/>
              <a:t>		Literatur/Recherchen</a:t>
            </a:r>
          </a:p>
          <a:p>
            <a:pPr>
              <a:buNone/>
            </a:pPr>
            <a:r>
              <a:rPr lang="de-DE" dirty="0"/>
              <a:t>		Konzept/Abgrenzung/Definitionen</a:t>
            </a:r>
          </a:p>
          <a:p>
            <a:pPr>
              <a:buNone/>
            </a:pPr>
            <a:r>
              <a:rPr lang="de-DE" dirty="0"/>
              <a:t>		Exposé/aussagekräftig</a:t>
            </a:r>
          </a:p>
          <a:p>
            <a:pPr>
              <a:buNone/>
            </a:pPr>
            <a:r>
              <a:rPr lang="de-DE" dirty="0"/>
              <a:t>		Betreuer/Abstimmung</a:t>
            </a:r>
          </a:p>
          <a:p>
            <a:pPr>
              <a:buNone/>
            </a:pPr>
            <a:r>
              <a:rPr lang="de-DE" dirty="0"/>
              <a:t>Formalitäten</a:t>
            </a:r>
          </a:p>
          <a:p>
            <a:pPr>
              <a:buNone/>
            </a:pPr>
            <a:r>
              <a:rPr lang="de-DE" dirty="0"/>
              <a:t>	Ansprechpartner in der Hochschule</a:t>
            </a:r>
          </a:p>
          <a:p>
            <a:pPr>
              <a:buNone/>
            </a:pPr>
            <a:r>
              <a:rPr lang="de-DE" dirty="0"/>
              <a:t>		FH-Mail nutzen/nutzerservice@fh-zwickau.de</a:t>
            </a:r>
          </a:p>
          <a:p>
            <a:pPr>
              <a:buNone/>
            </a:pPr>
            <a:r>
              <a:rPr lang="de-DE" dirty="0"/>
              <a:t>		Unterschriften/Prüfungsamt/Betreuer/Prüfungsausschuss</a:t>
            </a:r>
          </a:p>
          <a:p>
            <a:pPr>
              <a:buNone/>
            </a:pPr>
            <a:r>
              <a:rPr lang="de-DE" dirty="0"/>
              <a:t>		Termine/Anmeldung – Abgabe/Form beachten</a:t>
            </a:r>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15</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Informationsveranstaltung</a:t>
            </a:r>
            <a:endParaRPr lang="en-US" dirty="0"/>
          </a:p>
        </p:txBody>
      </p:sp>
      <p:sp>
        <p:nvSpPr>
          <p:cNvPr id="3" name="Inhaltsplatzhalter 2"/>
          <p:cNvSpPr>
            <a:spLocks noGrp="1"/>
          </p:cNvSpPr>
          <p:nvPr>
            <p:ph idx="1"/>
          </p:nvPr>
        </p:nvSpPr>
        <p:spPr/>
        <p:txBody>
          <a:bodyPr/>
          <a:lstStyle/>
          <a:p>
            <a:pPr algn="ctr">
              <a:buNone/>
            </a:pPr>
            <a:r>
              <a:rPr lang="de-DE" dirty="0">
                <a:solidFill>
                  <a:schemeClr val="accent2">
                    <a:lumMod val="75000"/>
                  </a:schemeClr>
                </a:solidFill>
              </a:rPr>
              <a:t>Danke für Ihre Aufmerksamkeit!</a:t>
            </a:r>
          </a:p>
          <a:p>
            <a:pPr algn="ctr">
              <a:buNone/>
            </a:pPr>
            <a:endParaRPr lang="de-DE" dirty="0">
              <a:solidFill>
                <a:schemeClr val="accent2">
                  <a:lumMod val="75000"/>
                </a:schemeClr>
              </a:solidFill>
            </a:endParaRPr>
          </a:p>
          <a:p>
            <a:pPr algn="ctr">
              <a:buNone/>
            </a:pPr>
            <a:r>
              <a:rPr lang="de-DE" dirty="0">
                <a:solidFill>
                  <a:schemeClr val="accent2">
                    <a:lumMod val="75000"/>
                  </a:schemeClr>
                </a:solidFill>
              </a:rPr>
              <a:t>Für Fragen stehe ich gerne zur Verfügung!</a:t>
            </a:r>
          </a:p>
          <a:p>
            <a:pPr algn="ctr">
              <a:buNone/>
            </a:pPr>
            <a:endParaRPr lang="de-DE" dirty="0">
              <a:solidFill>
                <a:schemeClr val="accent2">
                  <a:lumMod val="75000"/>
                </a:schemeClr>
              </a:solidFill>
            </a:endParaRPr>
          </a:p>
          <a:p>
            <a:pPr algn="ctr">
              <a:buNone/>
            </a:pPr>
            <a:r>
              <a:rPr lang="de-DE" dirty="0">
                <a:solidFill>
                  <a:schemeClr val="accent2">
                    <a:lumMod val="75000"/>
                  </a:schemeClr>
                </a:solidFill>
              </a:rPr>
              <a:t>Ihnen viel Erfolg!!!</a:t>
            </a:r>
          </a:p>
          <a:p>
            <a:pPr algn="ctr">
              <a:buNone/>
            </a:pPr>
            <a:endParaRPr lang="en-US" dirty="0">
              <a:solidFill>
                <a:schemeClr val="accent2">
                  <a:lumMod val="75000"/>
                </a:schemeClr>
              </a:solidFill>
            </a:endParaRPr>
          </a:p>
        </p:txBody>
      </p:sp>
      <p:pic>
        <p:nvPicPr>
          <p:cNvPr id="2050" name="Picture 2" descr="C:\Users\Romy Glaser\AppData\Local\Microsoft\Windows\INetCache\IE\G4IHFC1F\1200px-Doktorhut.svg[1].png"/>
          <p:cNvPicPr>
            <a:picLocks noChangeAspect="1" noChangeArrowheads="1"/>
          </p:cNvPicPr>
          <p:nvPr/>
        </p:nvPicPr>
        <p:blipFill>
          <a:blip r:embed="rId2" cstate="print"/>
          <a:srcRect/>
          <a:stretch>
            <a:fillRect/>
          </a:stretch>
        </p:blipFill>
        <p:spPr bwMode="auto">
          <a:xfrm>
            <a:off x="3491880" y="4797152"/>
            <a:ext cx="1872208" cy="936104"/>
          </a:xfrm>
          <a:prstGeom prst="rect">
            <a:avLst/>
          </a:prstGeom>
          <a:noFill/>
        </p:spPr>
      </p:pic>
      <p:sp>
        <p:nvSpPr>
          <p:cNvPr id="5" name="Foliennummernplatzhalter 4"/>
          <p:cNvSpPr>
            <a:spLocks noGrp="1"/>
          </p:cNvSpPr>
          <p:nvPr>
            <p:ph type="sldNum" sz="quarter" idx="12"/>
          </p:nvPr>
        </p:nvSpPr>
        <p:spPr/>
        <p:txBody>
          <a:bodyPr/>
          <a:lstStyle/>
          <a:p>
            <a:fld id="{F37B52C5-1B53-4BE6-8F65-EEEB8A1A6D97}" type="slidenum">
              <a:rPr lang="en-US" smtClean="0"/>
              <a:pPr/>
              <a:t>16</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Studienberaterin in Zwickau</a:t>
            </a:r>
            <a:endParaRPr lang="en-US" dirty="0"/>
          </a:p>
        </p:txBody>
      </p:sp>
      <p:sp>
        <p:nvSpPr>
          <p:cNvPr id="3" name="Inhaltsplatzhalter 2"/>
          <p:cNvSpPr>
            <a:spLocks noGrp="1"/>
          </p:cNvSpPr>
          <p:nvPr>
            <p:ph idx="1"/>
          </p:nvPr>
        </p:nvSpPr>
        <p:spPr/>
        <p:txBody>
          <a:bodyPr>
            <a:normAutofit fontScale="47500" lnSpcReduction="20000"/>
          </a:bodyPr>
          <a:lstStyle/>
          <a:p>
            <a:pPr>
              <a:buNone/>
            </a:pPr>
            <a:r>
              <a:rPr lang="de-DE" dirty="0">
                <a:hlinkClick r:id="rId2"/>
              </a:rPr>
              <a:t>Romy.Glaser@fh-zwickau.de</a:t>
            </a:r>
            <a:endParaRPr lang="de-DE" dirty="0"/>
          </a:p>
          <a:p>
            <a:pPr>
              <a:buNone/>
            </a:pPr>
            <a:endParaRPr lang="de-DE" dirty="0"/>
          </a:p>
          <a:p>
            <a:pPr>
              <a:buNone/>
            </a:pPr>
            <a:r>
              <a:rPr lang="de-DE" dirty="0"/>
              <a:t>Adresse:</a:t>
            </a:r>
          </a:p>
          <a:p>
            <a:pPr>
              <a:buNone/>
            </a:pPr>
            <a:r>
              <a:rPr lang="de-DE" dirty="0"/>
              <a:t>Westsächsische Hochschule Zwickau</a:t>
            </a:r>
          </a:p>
          <a:p>
            <a:pPr>
              <a:buNone/>
            </a:pPr>
            <a:r>
              <a:rPr lang="de-DE" dirty="0"/>
              <a:t>Fakultät Wirtschaftswissenschaften</a:t>
            </a:r>
          </a:p>
          <a:p>
            <a:pPr>
              <a:buNone/>
            </a:pPr>
            <a:r>
              <a:rPr lang="de-DE" dirty="0"/>
              <a:t>Postfach 201037</a:t>
            </a:r>
          </a:p>
          <a:p>
            <a:pPr>
              <a:buNone/>
            </a:pPr>
            <a:r>
              <a:rPr lang="de-DE" dirty="0"/>
              <a:t>08012 Zwickau</a:t>
            </a:r>
          </a:p>
          <a:p>
            <a:pPr>
              <a:buNone/>
            </a:pPr>
            <a:r>
              <a:rPr lang="de-DE" dirty="0"/>
              <a:t>Telefonisch erreichbar: 0375 536 3303</a:t>
            </a:r>
          </a:p>
          <a:p>
            <a:pPr>
              <a:buNone/>
            </a:pPr>
            <a:r>
              <a:rPr lang="de-DE" dirty="0"/>
              <a:t>Corona-bedingt: 0375 88 375 306, 0162 8048345</a:t>
            </a:r>
          </a:p>
          <a:p>
            <a:pPr>
              <a:buNone/>
            </a:pPr>
            <a:endParaRPr lang="de-DE" dirty="0"/>
          </a:p>
          <a:p>
            <a:pPr>
              <a:buNone/>
            </a:pPr>
            <a:r>
              <a:rPr lang="de-DE" dirty="0"/>
              <a:t>Seit über 30 Jahren an der Hochschule, aktuell Studentin im </a:t>
            </a:r>
            <a:r>
              <a:rPr lang="de-DE" dirty="0" err="1"/>
              <a:t>Externenverfahren</a:t>
            </a:r>
            <a:r>
              <a:rPr lang="de-DE" dirty="0"/>
              <a:t> berufsbegleitender Studiengang Betriebswirtschaft</a:t>
            </a:r>
          </a:p>
          <a:p>
            <a:pPr>
              <a:buNone/>
            </a:pPr>
            <a:r>
              <a:rPr lang="de-DE" dirty="0"/>
              <a:t>Wirtschaftsfachwirt IHK, 2016</a:t>
            </a:r>
          </a:p>
          <a:p>
            <a:pPr>
              <a:buNone/>
            </a:pPr>
            <a:r>
              <a:rPr lang="de-DE" dirty="0"/>
              <a:t>Vordiplom BWL, </a:t>
            </a:r>
            <a:r>
              <a:rPr lang="de-DE" dirty="0" err="1"/>
              <a:t>FernUni</a:t>
            </a:r>
            <a:r>
              <a:rPr lang="de-DE" dirty="0"/>
              <a:t> Hagen, 2010</a:t>
            </a:r>
          </a:p>
          <a:p>
            <a:pPr>
              <a:buNone/>
            </a:pPr>
            <a:r>
              <a:rPr lang="de-DE" dirty="0"/>
              <a:t>Betriebswirtschaft Bauwesen, TH Leipzig, 1980 -1982, nicht abgeschlossen (Krankheit Kind)</a:t>
            </a:r>
          </a:p>
          <a:p>
            <a:pPr>
              <a:buNone/>
            </a:pPr>
            <a:endParaRPr lang="de-DE" dirty="0"/>
          </a:p>
          <a:p>
            <a:pPr>
              <a:buNone/>
            </a:pPr>
            <a:r>
              <a:rPr lang="de-DE" dirty="0"/>
              <a:t>Geplanten Projekte: </a:t>
            </a:r>
            <a:r>
              <a:rPr lang="de-DE" dirty="0" err="1"/>
              <a:t>M.Sc</a:t>
            </a:r>
            <a:r>
              <a:rPr lang="de-DE" dirty="0"/>
              <a:t>. Master Management ab WS 2020/2021</a:t>
            </a:r>
          </a:p>
          <a:p>
            <a:pPr>
              <a:buNone/>
            </a:pPr>
            <a:r>
              <a:rPr lang="de-DE" dirty="0"/>
              <a:t>Leidenschaften: Lebenslanges Lernen </a:t>
            </a:r>
            <a:r>
              <a:rPr lang="de-DE" dirty="0">
                <a:sym typeface="Wingdings" pitchFamily="2" charset="2"/>
              </a:rPr>
              <a:t> und andere schöne Dinge (Garten, Musik, Schreiben …)</a:t>
            </a:r>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17</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endParaRPr lang="en-US" dirty="0"/>
          </a:p>
        </p:txBody>
      </p:sp>
      <p:sp>
        <p:nvSpPr>
          <p:cNvPr id="3" name="Inhaltsplatzhalter 2"/>
          <p:cNvSpPr>
            <a:spLocks noGrp="1"/>
          </p:cNvSpPr>
          <p:nvPr>
            <p:ph idx="1"/>
          </p:nvPr>
        </p:nvSpPr>
        <p:spPr/>
        <p:txBody>
          <a:bodyPr/>
          <a:lstStyle/>
          <a:p>
            <a:r>
              <a:rPr lang="de-DE" dirty="0"/>
              <a:t>Wissenschaftliches Arbeiten </a:t>
            </a:r>
          </a:p>
          <a:p>
            <a:pPr lvl="1"/>
            <a:r>
              <a:rPr lang="de-DE" dirty="0"/>
              <a:t>Tipps für die Themenfindung</a:t>
            </a:r>
          </a:p>
          <a:p>
            <a:pPr lvl="1"/>
            <a:r>
              <a:rPr lang="de-DE" dirty="0"/>
              <a:t>Vorgehensweise</a:t>
            </a:r>
          </a:p>
          <a:p>
            <a:pPr lvl="2"/>
            <a:r>
              <a:rPr lang="de-DE" dirty="0"/>
              <a:t>Literaturanalyse</a:t>
            </a:r>
          </a:p>
          <a:p>
            <a:pPr lvl="2"/>
            <a:r>
              <a:rPr lang="de-DE" dirty="0"/>
              <a:t>Konzeption</a:t>
            </a:r>
          </a:p>
          <a:p>
            <a:pPr lvl="2"/>
            <a:r>
              <a:rPr lang="de-DE" dirty="0"/>
              <a:t>Exposé</a:t>
            </a:r>
          </a:p>
          <a:p>
            <a:pPr lvl="2"/>
            <a:r>
              <a:rPr lang="de-DE" dirty="0"/>
              <a:t>Betreuer</a:t>
            </a:r>
          </a:p>
          <a:p>
            <a:r>
              <a:rPr lang="de-DE" dirty="0"/>
              <a:t>Formalitäten an der Hochschule</a:t>
            </a:r>
          </a:p>
          <a:p>
            <a:pPr lvl="2"/>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2</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rot="5400000">
            <a:off x="2056369" y="-135587"/>
            <a:ext cx="4856081" cy="7889717"/>
          </a:xfrm>
          <a:prstGeom prst="rect">
            <a:avLst/>
          </a:prstGeom>
          <a:noFill/>
          <a:ln w="9525">
            <a:noFill/>
            <a:miter lim="800000"/>
            <a:headEnd/>
            <a:tailEnd/>
          </a:ln>
        </p:spPr>
      </p:pic>
      <p:sp>
        <p:nvSpPr>
          <p:cNvPr id="5" name="Textfeld 4"/>
          <p:cNvSpPr txBox="1"/>
          <p:nvPr/>
        </p:nvSpPr>
        <p:spPr>
          <a:xfrm>
            <a:off x="611560" y="6165304"/>
            <a:ext cx="3807453" cy="246221"/>
          </a:xfrm>
          <a:prstGeom prst="rect">
            <a:avLst/>
          </a:prstGeom>
          <a:noFill/>
        </p:spPr>
        <p:txBody>
          <a:bodyPr wrap="none" rtlCol="0">
            <a:spAutoFit/>
          </a:bodyPr>
          <a:lstStyle/>
          <a:p>
            <a:r>
              <a:rPr lang="de-DE" sz="1000" dirty="0"/>
              <a:t>Töpfer, A.; Erfolgreich Forschen, Springer Verlag, 2012, 3. Auflage, S.7</a:t>
            </a:r>
            <a:endParaRPr lang="en-US" sz="1000" dirty="0"/>
          </a:p>
        </p:txBody>
      </p:sp>
      <p:sp>
        <p:nvSpPr>
          <p:cNvPr id="6" name="Foliennummernplatzhalter 5"/>
          <p:cNvSpPr>
            <a:spLocks noGrp="1"/>
          </p:cNvSpPr>
          <p:nvPr>
            <p:ph type="sldNum" sz="quarter" idx="12"/>
          </p:nvPr>
        </p:nvSpPr>
        <p:spPr/>
        <p:txBody>
          <a:bodyPr/>
          <a:lstStyle/>
          <a:p>
            <a:fld id="{F37B52C5-1B53-4BE6-8F65-EEEB8A1A6D97}" type="slidenum">
              <a:rPr lang="en-US" smtClean="0"/>
              <a:pPr/>
              <a:t>3</a:t>
            </a:fld>
            <a:endParaRPr lang="en-US"/>
          </a:p>
        </p:txBody>
      </p:sp>
      <p:sp>
        <p:nvSpPr>
          <p:cNvPr id="7" name="Fußzeilenplatzhalter 6"/>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Wissenschaftliches Arbeiten</a:t>
            </a:r>
            <a:endParaRPr lang="en-US" dirty="0"/>
          </a:p>
        </p:txBody>
      </p:sp>
      <p:sp>
        <p:nvSpPr>
          <p:cNvPr id="3" name="Inhaltsplatzhalter 2"/>
          <p:cNvSpPr>
            <a:spLocks noGrp="1"/>
          </p:cNvSpPr>
          <p:nvPr>
            <p:ph idx="1"/>
          </p:nvPr>
        </p:nvSpPr>
        <p:spPr/>
        <p:txBody>
          <a:bodyPr>
            <a:normAutofit/>
          </a:bodyPr>
          <a:lstStyle/>
          <a:p>
            <a:pPr lvl="1" algn="r">
              <a:buNone/>
            </a:pPr>
            <a:r>
              <a:rPr lang="de-DE" i="1" dirty="0">
                <a:solidFill>
                  <a:schemeClr val="tx2">
                    <a:lumMod val="60000"/>
                    <a:lumOff val="40000"/>
                  </a:schemeClr>
                </a:solidFill>
              </a:rPr>
              <a:t>Tipps zur Themenfindung</a:t>
            </a:r>
          </a:p>
          <a:p>
            <a:pPr lvl="1">
              <a:buNone/>
            </a:pPr>
            <a:r>
              <a:rPr lang="de-DE" dirty="0"/>
              <a:t>Themen ergeben sich aus dem beruflichen Umfeld</a:t>
            </a:r>
            <a:br>
              <a:rPr lang="de-DE" dirty="0"/>
            </a:br>
            <a:endParaRPr lang="de-DE" dirty="0"/>
          </a:p>
          <a:p>
            <a:pPr lvl="1">
              <a:buNone/>
            </a:pPr>
            <a:r>
              <a:rPr lang="de-DE" dirty="0"/>
              <a:t>Unter Beachtung von betriebswirtschaftlichen Ansätzen können hier beispielsweise Prozesse betrachtet und analysiert, empirische Erhebungen angeregt und ausgewertet  werden, usw. </a:t>
            </a:r>
          </a:p>
          <a:p>
            <a:pPr lvl="1">
              <a:buNone/>
            </a:pPr>
            <a:r>
              <a:rPr lang="de-DE" dirty="0"/>
              <a:t>Schlussfolgernd daraus ergeben sich in den nächsten Schritten Ansätze zur Optimierung.</a:t>
            </a:r>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4</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Wissenschaftliches Arbeiten</a:t>
            </a:r>
            <a:endParaRPr lang="en-US" dirty="0"/>
          </a:p>
        </p:txBody>
      </p:sp>
      <p:sp>
        <p:nvSpPr>
          <p:cNvPr id="3" name="Inhaltsplatzhalter 2"/>
          <p:cNvSpPr>
            <a:spLocks noGrp="1"/>
          </p:cNvSpPr>
          <p:nvPr>
            <p:ph idx="1"/>
          </p:nvPr>
        </p:nvSpPr>
        <p:spPr/>
        <p:txBody>
          <a:bodyPr>
            <a:normAutofit fontScale="77500" lnSpcReduction="20000"/>
          </a:bodyPr>
          <a:lstStyle/>
          <a:p>
            <a:pPr lvl="1" algn="r">
              <a:buNone/>
            </a:pPr>
            <a:r>
              <a:rPr lang="de-DE" i="1" dirty="0">
                <a:solidFill>
                  <a:schemeClr val="tx2">
                    <a:lumMod val="60000"/>
                    <a:lumOff val="40000"/>
                  </a:schemeClr>
                </a:solidFill>
              </a:rPr>
              <a:t>Tipps zur Themenfindung</a:t>
            </a:r>
          </a:p>
          <a:p>
            <a:pPr marL="0" lvl="0" indent="0">
              <a:lnSpc>
                <a:spcPct val="125000"/>
              </a:lnSpc>
              <a:spcBef>
                <a:spcPts val="600"/>
              </a:spcBef>
              <a:spcAft>
                <a:spcPts val="600"/>
              </a:spcAft>
              <a:buNone/>
            </a:pPr>
            <a:r>
              <a:rPr lang="de-DE" sz="2200" kern="0" dirty="0">
                <a:solidFill>
                  <a:prstClr val="black"/>
                </a:solidFill>
                <a:latin typeface="+mj-lt"/>
                <a:cs typeface="Arial" panose="020B0604020202020204" pitchFamily="34" charset="0"/>
              </a:rPr>
              <a:t>Übernahme Themenvorschlag</a:t>
            </a:r>
          </a:p>
          <a:p>
            <a:pPr marL="285750" lvl="0" indent="-285750">
              <a:lnSpc>
                <a:spcPct val="125000"/>
              </a:lnSpc>
              <a:spcBef>
                <a:spcPts val="0"/>
              </a:spcBef>
            </a:pPr>
            <a:r>
              <a:rPr lang="de-DE" sz="2100" kern="0" dirty="0">
                <a:solidFill>
                  <a:prstClr val="black"/>
                </a:solidFill>
                <a:latin typeface="+mj-lt"/>
                <a:cs typeface="Arial" panose="020B0604020202020204" pitchFamily="34" charset="0"/>
              </a:rPr>
              <a:t>von Firma/Unternehmen, Professor(in) </a:t>
            </a:r>
          </a:p>
          <a:p>
            <a:pPr marL="285750" lvl="0" indent="-285750">
              <a:lnSpc>
                <a:spcPct val="125000"/>
              </a:lnSpc>
              <a:spcBef>
                <a:spcPts val="0"/>
              </a:spcBef>
            </a:pPr>
            <a:r>
              <a:rPr lang="de-DE" sz="2100" kern="0" dirty="0">
                <a:solidFill>
                  <a:prstClr val="black"/>
                </a:solidFill>
                <a:latin typeface="+mj-lt"/>
                <a:cs typeface="Arial" panose="020B0604020202020204" pitchFamily="34" charset="0"/>
              </a:rPr>
              <a:t>aus anderen Quellen (aktuelle Themen in Fachzeitschriften, von Vereinigungen/Verbänden…) </a:t>
            </a:r>
          </a:p>
          <a:p>
            <a:pPr marL="0" lvl="0" indent="0">
              <a:lnSpc>
                <a:spcPct val="125000"/>
              </a:lnSpc>
              <a:spcBef>
                <a:spcPts val="600"/>
              </a:spcBef>
              <a:spcAft>
                <a:spcPts val="600"/>
              </a:spcAft>
              <a:buNone/>
            </a:pPr>
            <a:endParaRPr lang="de-DE" sz="1200" kern="0" dirty="0">
              <a:solidFill>
                <a:prstClr val="black"/>
              </a:solidFill>
              <a:latin typeface="+mj-lt"/>
              <a:cs typeface="Arial" panose="020B0604020202020204" pitchFamily="34" charset="0"/>
            </a:endParaRPr>
          </a:p>
          <a:p>
            <a:pPr marL="0" lvl="0" indent="0">
              <a:lnSpc>
                <a:spcPct val="125000"/>
              </a:lnSpc>
              <a:spcBef>
                <a:spcPts val="600"/>
              </a:spcBef>
              <a:spcAft>
                <a:spcPts val="600"/>
              </a:spcAft>
              <a:buNone/>
            </a:pPr>
            <a:r>
              <a:rPr lang="de-DE" sz="2200" kern="0" dirty="0">
                <a:solidFill>
                  <a:prstClr val="black"/>
                </a:solidFill>
                <a:latin typeface="+mj-lt"/>
                <a:cs typeface="Arial" panose="020B0604020202020204" pitchFamily="34" charset="0"/>
              </a:rPr>
              <a:t>Praxisbezug</a:t>
            </a:r>
          </a:p>
          <a:p>
            <a:pPr marL="285750" indent="-285750">
              <a:lnSpc>
                <a:spcPct val="125000"/>
              </a:lnSpc>
              <a:spcBef>
                <a:spcPts val="0"/>
              </a:spcBef>
            </a:pPr>
            <a:r>
              <a:rPr lang="de-DE" sz="2100" kern="0" dirty="0">
                <a:solidFill>
                  <a:prstClr val="black"/>
                </a:solidFill>
                <a:latin typeface="+mj-lt"/>
                <a:cs typeface="Arial" panose="020B0604020202020204" pitchFamily="34" charset="0"/>
              </a:rPr>
              <a:t>Praxisprojekte, ggf. frühere Ausbildung/Studium/Arbeit, frühere Beleg- oder </a:t>
            </a:r>
            <a:r>
              <a:rPr lang="de-DE" sz="2100" kern="0" dirty="0" err="1">
                <a:solidFill>
                  <a:prstClr val="black"/>
                </a:solidFill>
                <a:latin typeface="+mj-lt"/>
                <a:cs typeface="Arial" panose="020B0604020202020204" pitchFamily="34" charset="0"/>
              </a:rPr>
              <a:t>Seminarbeit</a:t>
            </a:r>
            <a:endParaRPr lang="de-DE" sz="2100" kern="0" dirty="0">
              <a:solidFill>
                <a:prstClr val="black"/>
              </a:solidFill>
              <a:latin typeface="+mj-lt"/>
              <a:cs typeface="Arial" panose="020B0604020202020204" pitchFamily="34" charset="0"/>
            </a:endParaRPr>
          </a:p>
          <a:p>
            <a:pPr marL="285750" indent="-285750">
              <a:lnSpc>
                <a:spcPct val="125000"/>
              </a:lnSpc>
              <a:spcBef>
                <a:spcPts val="0"/>
              </a:spcBef>
            </a:pPr>
            <a:r>
              <a:rPr lang="de-DE" sz="2100" kern="0" dirty="0">
                <a:solidFill>
                  <a:prstClr val="black"/>
                </a:solidFill>
                <a:latin typeface="+mj-lt"/>
                <a:cs typeface="Arial" panose="020B0604020202020204" pitchFamily="34" charset="0"/>
              </a:rPr>
              <a:t>Möglichkeit zur </a:t>
            </a:r>
            <a:r>
              <a:rPr lang="de-DE" sz="2100" kern="0" dirty="0" err="1">
                <a:solidFill>
                  <a:prstClr val="black"/>
                </a:solidFill>
                <a:latin typeface="+mj-lt"/>
                <a:cs typeface="Arial" panose="020B0604020202020204" pitchFamily="34" charset="0"/>
              </a:rPr>
              <a:t>fachl</a:t>
            </a:r>
            <a:r>
              <a:rPr lang="de-DE" sz="2100" kern="0" dirty="0">
                <a:solidFill>
                  <a:prstClr val="black"/>
                </a:solidFill>
                <a:latin typeface="+mj-lt"/>
                <a:cs typeface="Arial" panose="020B0604020202020204" pitchFamily="34" charset="0"/>
              </a:rPr>
              <a:t>. Spezialisierung auf einem für den aktuellen Arbeitsplatz relevanten Gebiet</a:t>
            </a:r>
          </a:p>
          <a:p>
            <a:pPr marL="285750" indent="-285750">
              <a:lnSpc>
                <a:spcPct val="125000"/>
              </a:lnSpc>
              <a:spcBef>
                <a:spcPts val="0"/>
              </a:spcBef>
            </a:pPr>
            <a:r>
              <a:rPr lang="de-DE" sz="2100" kern="0" dirty="0">
                <a:solidFill>
                  <a:prstClr val="black"/>
                </a:solidFill>
                <a:latin typeface="+mj-lt"/>
                <a:cs typeface="Arial" panose="020B0604020202020204" pitchFamily="34" charset="0"/>
              </a:rPr>
              <a:t>als Vorarbeit für einen evtl. künftigen Arbeitsplatz</a:t>
            </a:r>
          </a:p>
          <a:p>
            <a:pPr marL="0" lvl="0" indent="0">
              <a:lnSpc>
                <a:spcPct val="125000"/>
              </a:lnSpc>
              <a:spcBef>
                <a:spcPts val="600"/>
              </a:spcBef>
              <a:spcAft>
                <a:spcPts val="600"/>
              </a:spcAft>
              <a:buNone/>
            </a:pPr>
            <a:endParaRPr lang="de-DE" sz="1200" kern="0" dirty="0">
              <a:solidFill>
                <a:prstClr val="black"/>
              </a:solidFill>
              <a:latin typeface="+mj-lt"/>
              <a:cs typeface="Arial" panose="020B0604020202020204" pitchFamily="34" charset="0"/>
            </a:endParaRPr>
          </a:p>
          <a:p>
            <a:pPr marL="0" lvl="0" indent="0">
              <a:lnSpc>
                <a:spcPct val="125000"/>
              </a:lnSpc>
              <a:spcBef>
                <a:spcPts val="600"/>
              </a:spcBef>
              <a:spcAft>
                <a:spcPts val="600"/>
              </a:spcAft>
              <a:buNone/>
            </a:pPr>
            <a:r>
              <a:rPr lang="de-DE" sz="2200" kern="0" dirty="0">
                <a:solidFill>
                  <a:prstClr val="black"/>
                </a:solidFill>
                <a:latin typeface="+mj-lt"/>
                <a:cs typeface="Arial" panose="020B0604020202020204" pitchFamily="34" charset="0"/>
              </a:rPr>
              <a:t>Interessen</a:t>
            </a:r>
          </a:p>
          <a:p>
            <a:pPr marL="285750" indent="-285750">
              <a:lnSpc>
                <a:spcPct val="125000"/>
              </a:lnSpc>
              <a:spcBef>
                <a:spcPts val="0"/>
              </a:spcBef>
            </a:pPr>
            <a:r>
              <a:rPr lang="de-DE" sz="2300" kern="0" dirty="0">
                <a:solidFill>
                  <a:prstClr val="black"/>
                </a:solidFill>
                <a:latin typeface="+mj-lt"/>
                <a:cs typeface="Arial" panose="020B0604020202020204" pitchFamily="34" charset="0"/>
              </a:rPr>
              <a:t>eigenes, persönliches Interesse am Thema</a:t>
            </a:r>
          </a:p>
          <a:p>
            <a:pPr marL="285750" indent="-285750">
              <a:lnSpc>
                <a:spcPct val="125000"/>
              </a:lnSpc>
              <a:spcBef>
                <a:spcPts val="0"/>
              </a:spcBef>
            </a:pPr>
            <a:r>
              <a:rPr lang="de-DE" sz="2300" kern="0" dirty="0">
                <a:solidFill>
                  <a:prstClr val="black"/>
                </a:solidFill>
                <a:latin typeface="+mj-lt"/>
                <a:cs typeface="Arial" panose="020B0604020202020204" pitchFamily="34" charset="0"/>
              </a:rPr>
              <a:t>Vorarbeit für ggf. weiteres Studium/weitere wissenschaftliche Qualifizierung</a:t>
            </a:r>
            <a:endParaRPr lang="en-US" sz="2300" kern="0" dirty="0">
              <a:solidFill>
                <a:prstClr val="black"/>
              </a:solidFill>
              <a:latin typeface="+mj-lt"/>
              <a:cs typeface="Arial" panose="020B0604020202020204" pitchFamily="34" charset="0"/>
            </a:endParaRPr>
          </a:p>
        </p:txBody>
      </p:sp>
      <p:sp>
        <p:nvSpPr>
          <p:cNvPr id="4" name="Foliennummernplatzhalter 3"/>
          <p:cNvSpPr>
            <a:spLocks noGrp="1"/>
          </p:cNvSpPr>
          <p:nvPr>
            <p:ph type="sldNum" sz="quarter" idx="12"/>
          </p:nvPr>
        </p:nvSpPr>
        <p:spPr/>
        <p:txBody>
          <a:bodyPr/>
          <a:lstStyle/>
          <a:p>
            <a:fld id="{F37B52C5-1B53-4BE6-8F65-EEEB8A1A6D97}" type="slidenum">
              <a:rPr lang="en-US" smtClean="0"/>
              <a:pPr/>
              <a:t>5</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extLst>
      <p:ext uri="{BB962C8B-B14F-4D97-AF65-F5344CB8AC3E}">
        <p14:creationId xmlns:p14="http://schemas.microsoft.com/office/powerpoint/2010/main" val="43909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Wissenschaftliches Arbeiten</a:t>
            </a:r>
            <a:endParaRPr lang="en-US" dirty="0"/>
          </a:p>
        </p:txBody>
      </p:sp>
      <p:sp>
        <p:nvSpPr>
          <p:cNvPr id="3" name="Inhaltsplatzhalter 2"/>
          <p:cNvSpPr>
            <a:spLocks noGrp="1"/>
          </p:cNvSpPr>
          <p:nvPr>
            <p:ph idx="1"/>
          </p:nvPr>
        </p:nvSpPr>
        <p:spPr/>
        <p:txBody>
          <a:bodyPr>
            <a:normAutofit lnSpcReduction="10000"/>
          </a:bodyPr>
          <a:lstStyle/>
          <a:p>
            <a:pPr lvl="1" algn="r">
              <a:buNone/>
            </a:pPr>
            <a:r>
              <a:rPr lang="de-DE" i="1" dirty="0">
                <a:solidFill>
                  <a:schemeClr val="tx2">
                    <a:lumMod val="60000"/>
                    <a:lumOff val="40000"/>
                  </a:schemeClr>
                </a:solidFill>
              </a:rPr>
              <a:t>Tipps zur Themenfindung</a:t>
            </a:r>
          </a:p>
          <a:p>
            <a:pPr marL="0" lvl="0" indent="0">
              <a:lnSpc>
                <a:spcPct val="125000"/>
              </a:lnSpc>
              <a:spcBef>
                <a:spcPts val="600"/>
              </a:spcBef>
              <a:spcAft>
                <a:spcPts val="600"/>
              </a:spcAft>
              <a:buNone/>
            </a:pPr>
            <a:r>
              <a:rPr lang="de-DE" sz="1600" kern="0" dirty="0">
                <a:solidFill>
                  <a:prstClr val="black"/>
                </a:solidFill>
                <a:latin typeface="Calibri" panose="020F0502020204030204" pitchFamily="34" charset="0"/>
                <a:cs typeface="Calibri" panose="020F0502020204030204" pitchFamily="34" charset="0"/>
              </a:rPr>
              <a:t>weitere Einflussfaktoren…</a:t>
            </a:r>
          </a:p>
          <a:p>
            <a:pPr marL="0" lvl="0" indent="0">
              <a:lnSpc>
                <a:spcPct val="125000"/>
              </a:lnSpc>
              <a:spcBef>
                <a:spcPts val="600"/>
              </a:spcBef>
              <a:spcAft>
                <a:spcPts val="600"/>
              </a:spcAft>
              <a:buNone/>
            </a:pPr>
            <a:r>
              <a:rPr lang="de-DE" sz="2200" kern="0" dirty="0">
                <a:solidFill>
                  <a:prstClr val="black"/>
                </a:solidFill>
                <a:latin typeface="Calibri" panose="020F0502020204030204" pitchFamily="34" charset="0"/>
                <a:cs typeface="Calibri" panose="020F0502020204030204" pitchFamily="34" charset="0"/>
              </a:rPr>
              <a:t>Worin liegen Ihre Stärken?</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kritischer Literaturvergleich</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logische Deduktion</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empirische Methoden</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theoretisches oder praktisches Interesse</a:t>
            </a:r>
          </a:p>
          <a:p>
            <a:pPr marL="0" lvl="0" indent="0">
              <a:lnSpc>
                <a:spcPct val="125000"/>
              </a:lnSpc>
              <a:spcBef>
                <a:spcPts val="1200"/>
              </a:spcBef>
              <a:spcAft>
                <a:spcPts val="600"/>
              </a:spcAft>
              <a:buNone/>
            </a:pPr>
            <a:r>
              <a:rPr lang="de-DE" sz="2200" kern="0" dirty="0">
                <a:solidFill>
                  <a:prstClr val="black"/>
                </a:solidFill>
                <a:latin typeface="Calibri" panose="020F0502020204030204" pitchFamily="34" charset="0"/>
                <a:cs typeface="Calibri" panose="020F0502020204030204" pitchFamily="34" charset="0"/>
              </a:rPr>
              <a:t>Wie werden Sie unterstützt?</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Einstellung Betreuer/Firma zum Thema</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Anspruch/Anforderungen der Erst-/Zweitgutachter</a:t>
            </a:r>
          </a:p>
          <a:p>
            <a:pPr marL="285750" lvl="0" indent="-285750">
              <a:lnSpc>
                <a:spcPct val="125000"/>
              </a:lnSpc>
              <a:spcBef>
                <a:spcPts val="0"/>
              </a:spcBef>
            </a:pPr>
            <a:r>
              <a:rPr lang="de-DE" sz="1800" kern="0" dirty="0">
                <a:solidFill>
                  <a:prstClr val="black"/>
                </a:solidFill>
                <a:latin typeface="Calibri" panose="020F0502020204030204" pitchFamily="34" charset="0"/>
                <a:cs typeface="Calibri" panose="020F0502020204030204" pitchFamily="34" charset="0"/>
              </a:rPr>
              <a:t>zeitliche Kapazitäten (bspw. umfangreiche Empirie &gt; zeitintensiv)</a:t>
            </a:r>
          </a:p>
          <a:p>
            <a:pPr marL="0" lvl="0" indent="0">
              <a:lnSpc>
                <a:spcPct val="125000"/>
              </a:lnSpc>
              <a:spcBef>
                <a:spcPts val="600"/>
              </a:spcBef>
              <a:spcAft>
                <a:spcPts val="600"/>
              </a:spcAft>
              <a:buNone/>
            </a:pPr>
            <a:endParaRPr lang="en-US" dirty="0"/>
          </a:p>
        </p:txBody>
      </p:sp>
      <p:sp>
        <p:nvSpPr>
          <p:cNvPr id="4" name="Foliennummernplatzhalter 3"/>
          <p:cNvSpPr>
            <a:spLocks noGrp="1"/>
          </p:cNvSpPr>
          <p:nvPr>
            <p:ph type="sldNum" sz="quarter" idx="12"/>
          </p:nvPr>
        </p:nvSpPr>
        <p:spPr/>
        <p:txBody>
          <a:bodyPr/>
          <a:lstStyle/>
          <a:p>
            <a:fld id="{F37B52C5-1B53-4BE6-8F65-EEEB8A1A6D97}" type="slidenum">
              <a:rPr lang="en-US" smtClean="0"/>
              <a:pPr/>
              <a:t>6</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extLst>
      <p:ext uri="{BB962C8B-B14F-4D97-AF65-F5344CB8AC3E}">
        <p14:creationId xmlns:p14="http://schemas.microsoft.com/office/powerpoint/2010/main" val="149022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a:t>
            </a:r>
            <a:endParaRPr lang="en-US" dirty="0"/>
          </a:p>
        </p:txBody>
      </p:sp>
      <p:sp>
        <p:nvSpPr>
          <p:cNvPr id="3" name="Inhaltsplatzhalter 2"/>
          <p:cNvSpPr>
            <a:spLocks noGrp="1"/>
          </p:cNvSpPr>
          <p:nvPr>
            <p:ph idx="1"/>
          </p:nvPr>
        </p:nvSpPr>
        <p:spPr/>
        <p:txBody>
          <a:bodyPr/>
          <a:lstStyle/>
          <a:p>
            <a:pPr lvl="1" algn="r">
              <a:buNone/>
            </a:pPr>
            <a:r>
              <a:rPr lang="de-DE" i="1" dirty="0">
                <a:solidFill>
                  <a:schemeClr val="tx2">
                    <a:lumMod val="60000"/>
                    <a:lumOff val="40000"/>
                  </a:schemeClr>
                </a:solidFill>
              </a:rPr>
              <a:t>Vorgehensweise</a:t>
            </a:r>
          </a:p>
          <a:p>
            <a:pPr lvl="1">
              <a:buNone/>
            </a:pPr>
            <a:r>
              <a:rPr lang="de-DE" dirty="0">
                <a:solidFill>
                  <a:schemeClr val="accent2">
                    <a:lumMod val="75000"/>
                  </a:schemeClr>
                </a:solidFill>
              </a:rPr>
              <a:t>Analyse – Konzeption – Umsetzung</a:t>
            </a:r>
            <a:br>
              <a:rPr lang="de-DE" dirty="0"/>
            </a:br>
            <a:endParaRPr lang="de-DE" dirty="0"/>
          </a:p>
          <a:p>
            <a:pPr lvl="1">
              <a:buNone/>
            </a:pPr>
            <a:r>
              <a:rPr lang="de-DE" dirty="0"/>
              <a:t>WAS wird betrachtet?</a:t>
            </a:r>
          </a:p>
          <a:p>
            <a:pPr lvl="1">
              <a:buNone/>
            </a:pPr>
            <a:r>
              <a:rPr lang="de-DE" dirty="0"/>
              <a:t>WELCHE wissenschaftlichen Methoden werden angewendet um zu neuen Erkenntnissen zu gelangen?</a:t>
            </a:r>
          </a:p>
          <a:p>
            <a:pPr lvl="1">
              <a:buNone/>
            </a:pPr>
            <a:r>
              <a:rPr lang="de-DE" dirty="0"/>
              <a:t>WIE können die Erkenntnisse umgesetzt werden?</a:t>
            </a:r>
          </a:p>
        </p:txBody>
      </p:sp>
      <p:sp>
        <p:nvSpPr>
          <p:cNvPr id="4" name="Foliennummernplatzhalter 3"/>
          <p:cNvSpPr>
            <a:spLocks noGrp="1"/>
          </p:cNvSpPr>
          <p:nvPr>
            <p:ph type="sldNum" sz="quarter" idx="12"/>
          </p:nvPr>
        </p:nvSpPr>
        <p:spPr/>
        <p:txBody>
          <a:bodyPr/>
          <a:lstStyle/>
          <a:p>
            <a:fld id="{F37B52C5-1B53-4BE6-8F65-EEEB8A1A6D97}" type="slidenum">
              <a:rPr lang="en-US" smtClean="0"/>
              <a:pPr/>
              <a:t>7</a:t>
            </a:fld>
            <a:endParaRPr lang="en-US"/>
          </a:p>
        </p:txBody>
      </p:sp>
      <p:sp>
        <p:nvSpPr>
          <p:cNvPr id="5" name="Fußzeilenplatzhalter 4"/>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a:t>
            </a:r>
            <a:endParaRPr lang="en-US" dirty="0"/>
          </a:p>
        </p:txBody>
      </p:sp>
      <p:sp>
        <p:nvSpPr>
          <p:cNvPr id="3" name="Inhaltsplatzhalter 2"/>
          <p:cNvSpPr>
            <a:spLocks noGrp="1"/>
          </p:cNvSpPr>
          <p:nvPr>
            <p:ph idx="1"/>
          </p:nvPr>
        </p:nvSpPr>
        <p:spPr>
          <a:xfrm>
            <a:off x="611560" y="1916832"/>
            <a:ext cx="8229600" cy="3960440"/>
          </a:xfrm>
        </p:spPr>
        <p:txBody>
          <a:bodyPr>
            <a:normAutofit fontScale="40000" lnSpcReduction="20000"/>
          </a:bodyPr>
          <a:lstStyle/>
          <a:p>
            <a:pPr>
              <a:buFont typeface="Wingdings" pitchFamily="2" charset="2"/>
              <a:buChar char="Ø"/>
            </a:pPr>
            <a:r>
              <a:rPr lang="de-DE" sz="4400" b="1" dirty="0">
                <a:solidFill>
                  <a:schemeClr val="accent2">
                    <a:lumMod val="75000"/>
                  </a:schemeClr>
                </a:solidFill>
              </a:rPr>
              <a:t>Klarheit schaffen über das, was Sie suchen</a:t>
            </a:r>
          </a:p>
          <a:p>
            <a:pPr>
              <a:buFont typeface="Wingdings" pitchFamily="2" charset="2"/>
              <a:buChar char="Ø"/>
            </a:pPr>
            <a:r>
              <a:rPr lang="de-DE" sz="4400" dirty="0"/>
              <a:t>Groben Überblick über vorliegende themenspezifische Literatur gewinnen</a:t>
            </a:r>
          </a:p>
          <a:p>
            <a:pPr>
              <a:buFont typeface="Wingdings" pitchFamily="2" charset="2"/>
              <a:buChar char="Ø"/>
            </a:pPr>
            <a:r>
              <a:rPr lang="de-DE" sz="4400" dirty="0"/>
              <a:t>Einstieg in den Themenbereich über ein Buch mit hoher Auflage und </a:t>
            </a:r>
            <a:r>
              <a:rPr lang="en-US" sz="4400" dirty="0" err="1"/>
              <a:t>zeitnahem</a:t>
            </a:r>
            <a:r>
              <a:rPr lang="en-US" sz="4400" dirty="0"/>
              <a:t> </a:t>
            </a:r>
            <a:r>
              <a:rPr lang="en-US" sz="4400" dirty="0" err="1"/>
              <a:t>Erscheinungsdatum</a:t>
            </a:r>
            <a:endParaRPr lang="en-US" sz="4400" dirty="0"/>
          </a:p>
          <a:p>
            <a:pPr>
              <a:buFont typeface="Wingdings" pitchFamily="2" charset="2"/>
              <a:buChar char="Ø"/>
            </a:pPr>
            <a:r>
              <a:rPr lang="de-DE" sz="4400" dirty="0"/>
              <a:t>Eingrenzung des Themas und Erstellung eines ersten Fragenkataloges </a:t>
            </a:r>
            <a:r>
              <a:rPr lang="en-US" sz="4400" dirty="0" err="1"/>
              <a:t>zum</a:t>
            </a:r>
            <a:r>
              <a:rPr lang="en-US" sz="4400" dirty="0"/>
              <a:t> </a:t>
            </a:r>
            <a:r>
              <a:rPr lang="en-US" sz="4400" dirty="0" err="1"/>
              <a:t>Themengebiet</a:t>
            </a:r>
            <a:endParaRPr lang="en-US" sz="4400" dirty="0"/>
          </a:p>
          <a:p>
            <a:pPr>
              <a:buFont typeface="Wingdings" pitchFamily="2" charset="2"/>
              <a:buChar char="Ø"/>
            </a:pPr>
            <a:r>
              <a:rPr lang="de-DE" sz="4400" dirty="0"/>
              <a:t>Vertiefende Literaturrecherche über Suchmaschinen und spezielle Datenbanken sowie in Büchern, Zeitschriften und thematisch </a:t>
            </a:r>
            <a:r>
              <a:rPr lang="en-US" sz="4400" dirty="0" err="1"/>
              <a:t>übergeordneten</a:t>
            </a:r>
            <a:r>
              <a:rPr lang="en-US" sz="4400" dirty="0"/>
              <a:t> </a:t>
            </a:r>
            <a:r>
              <a:rPr lang="en-US" sz="4400" dirty="0" err="1"/>
              <a:t>Artikeln</a:t>
            </a:r>
            <a:endParaRPr lang="en-US" sz="4400" dirty="0"/>
          </a:p>
          <a:p>
            <a:pPr>
              <a:buFont typeface="Wingdings" pitchFamily="2" charset="2"/>
              <a:buChar char="Ø"/>
            </a:pPr>
            <a:r>
              <a:rPr lang="de-DE" sz="4400" dirty="0"/>
              <a:t>Kombinierte Anwendung der systematischen Suche und „Schneeball-</a:t>
            </a:r>
            <a:r>
              <a:rPr lang="en-US" sz="4400" dirty="0" err="1"/>
              <a:t>Suche</a:t>
            </a:r>
            <a:r>
              <a:rPr lang="en-US" sz="4400" dirty="0"/>
              <a:t>“</a:t>
            </a:r>
          </a:p>
          <a:p>
            <a:pPr>
              <a:buFont typeface="Wingdings" pitchFamily="2" charset="2"/>
              <a:buChar char="Ø"/>
            </a:pPr>
            <a:r>
              <a:rPr lang="de-DE" sz="4400" dirty="0"/>
              <a:t>Kritischer Umgang mit Literatur bei Recherche und Auswertung</a:t>
            </a:r>
          </a:p>
          <a:p>
            <a:pPr>
              <a:buFont typeface="Wingdings" pitchFamily="2" charset="2"/>
              <a:buChar char="Ø"/>
            </a:pPr>
            <a:r>
              <a:rPr lang="de-DE" sz="4400" dirty="0"/>
              <a:t>Mehrstufige Bewertung der gefundenen Literaturquellen</a:t>
            </a:r>
          </a:p>
          <a:p>
            <a:pPr>
              <a:buFont typeface="Wingdings" pitchFamily="2" charset="2"/>
              <a:buChar char="Ø"/>
            </a:pPr>
            <a:r>
              <a:rPr lang="de-DE" sz="4400" dirty="0"/>
              <a:t>Überprüfung der Fakten, Sekundärzitate und übersetzten Texte an </a:t>
            </a:r>
            <a:r>
              <a:rPr lang="en-US" sz="4400" dirty="0" err="1"/>
              <a:t>Originalquellen</a:t>
            </a:r>
            <a:endParaRPr lang="en-US" sz="4400" dirty="0"/>
          </a:p>
          <a:p>
            <a:pPr>
              <a:buNone/>
            </a:pPr>
            <a:br>
              <a:rPr lang="en-US" sz="4400" dirty="0"/>
            </a:br>
            <a:r>
              <a:rPr lang="en-US" sz="4400" dirty="0"/>
              <a:t>© Prof. Dr. Armin </a:t>
            </a:r>
            <a:r>
              <a:rPr lang="en-US" sz="4400" dirty="0" err="1"/>
              <a:t>Töpfer</a:t>
            </a:r>
            <a:endParaRPr lang="de-DE" sz="5000" b="1" dirty="0">
              <a:solidFill>
                <a:schemeClr val="tx2">
                  <a:lumMod val="60000"/>
                  <a:lumOff val="40000"/>
                </a:schemeClr>
              </a:solidFill>
            </a:endParaRPr>
          </a:p>
          <a:p>
            <a:pPr>
              <a:buNone/>
            </a:pPr>
            <a:endParaRPr lang="de-DE" sz="4400" b="1" dirty="0"/>
          </a:p>
          <a:p>
            <a:pPr>
              <a:buNone/>
            </a:pPr>
            <a:endParaRPr lang="de-DE" sz="4400" b="1" dirty="0"/>
          </a:p>
          <a:p>
            <a:endParaRPr lang="en-US" sz="4400" i="1" dirty="0"/>
          </a:p>
        </p:txBody>
      </p:sp>
      <p:sp>
        <p:nvSpPr>
          <p:cNvPr id="4" name="Textfeld 3"/>
          <p:cNvSpPr txBox="1"/>
          <p:nvPr/>
        </p:nvSpPr>
        <p:spPr>
          <a:xfrm>
            <a:off x="6444208" y="1340768"/>
            <a:ext cx="1927387" cy="369332"/>
          </a:xfrm>
          <a:prstGeom prst="rect">
            <a:avLst/>
          </a:prstGeom>
          <a:noFill/>
        </p:spPr>
        <p:txBody>
          <a:bodyPr wrap="none" rtlCol="0">
            <a:spAutoFit/>
          </a:bodyPr>
          <a:lstStyle/>
          <a:p>
            <a:r>
              <a:rPr lang="de-DE" dirty="0"/>
              <a:t>Literaturrecherche</a:t>
            </a:r>
            <a:endParaRPr lang="en-US" dirty="0"/>
          </a:p>
        </p:txBody>
      </p:sp>
      <p:sp>
        <p:nvSpPr>
          <p:cNvPr id="5" name="Textfeld 4"/>
          <p:cNvSpPr txBox="1"/>
          <p:nvPr/>
        </p:nvSpPr>
        <p:spPr>
          <a:xfrm>
            <a:off x="611560" y="5805264"/>
            <a:ext cx="3967753" cy="246221"/>
          </a:xfrm>
          <a:prstGeom prst="rect">
            <a:avLst/>
          </a:prstGeom>
          <a:noFill/>
        </p:spPr>
        <p:txBody>
          <a:bodyPr wrap="none" rtlCol="0">
            <a:spAutoFit/>
          </a:bodyPr>
          <a:lstStyle/>
          <a:p>
            <a:r>
              <a:rPr lang="de-DE" sz="1000" dirty="0"/>
              <a:t>Töpfer, A.; Erfolgreich Forschen, Springer Verlag, 2012, 3. Auflage, S. 369</a:t>
            </a:r>
            <a:endParaRPr lang="en-US" sz="1000" dirty="0"/>
          </a:p>
        </p:txBody>
      </p:sp>
      <p:sp>
        <p:nvSpPr>
          <p:cNvPr id="6" name="Foliennummernplatzhalter 5"/>
          <p:cNvSpPr>
            <a:spLocks noGrp="1"/>
          </p:cNvSpPr>
          <p:nvPr>
            <p:ph type="sldNum" sz="quarter" idx="12"/>
          </p:nvPr>
        </p:nvSpPr>
        <p:spPr/>
        <p:txBody>
          <a:bodyPr/>
          <a:lstStyle/>
          <a:p>
            <a:fld id="{F37B52C5-1B53-4BE6-8F65-EEEB8A1A6D97}" type="slidenum">
              <a:rPr lang="en-US" smtClean="0"/>
              <a:pPr/>
              <a:t>8</a:t>
            </a:fld>
            <a:endParaRPr lang="en-US"/>
          </a:p>
        </p:txBody>
      </p:sp>
      <p:sp>
        <p:nvSpPr>
          <p:cNvPr id="7" name="Fußzeilenplatzhalter 6"/>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Wissenschaftliches Arbeiten</a:t>
            </a:r>
            <a:endParaRPr lang="en-US" dirty="0"/>
          </a:p>
        </p:txBody>
      </p:sp>
      <p:sp>
        <p:nvSpPr>
          <p:cNvPr id="3" name="Inhaltsplatzhalter 2"/>
          <p:cNvSpPr>
            <a:spLocks noGrp="1"/>
          </p:cNvSpPr>
          <p:nvPr>
            <p:ph idx="1"/>
          </p:nvPr>
        </p:nvSpPr>
        <p:spPr/>
        <p:txBody>
          <a:bodyPr/>
          <a:lstStyle/>
          <a:p>
            <a:pPr lvl="1">
              <a:buNone/>
            </a:pPr>
            <a:r>
              <a:rPr lang="de-DE" dirty="0">
                <a:solidFill>
                  <a:schemeClr val="accent2">
                    <a:lumMod val="75000"/>
                  </a:schemeClr>
                </a:solidFill>
              </a:rPr>
              <a:t>Wissenschaftliche Erkenntnisse auf den Untersuchungsbereich adaptieren</a:t>
            </a:r>
          </a:p>
          <a:p>
            <a:pPr lvl="1">
              <a:buNone/>
            </a:pPr>
            <a:r>
              <a:rPr lang="de-DE" dirty="0"/>
              <a:t>Möglichkeiten: </a:t>
            </a:r>
          </a:p>
          <a:p>
            <a:pPr lvl="1">
              <a:buFont typeface="Wingdings" pitchFamily="2" charset="2"/>
              <a:buChar char="Ø"/>
            </a:pPr>
            <a:r>
              <a:rPr lang="de-DE" dirty="0"/>
              <a:t>	Modellentwicklung/Metamodell</a:t>
            </a:r>
          </a:p>
          <a:p>
            <a:pPr lvl="1">
              <a:buFont typeface="Wingdings" pitchFamily="2" charset="2"/>
              <a:buChar char="Ø"/>
            </a:pPr>
            <a:r>
              <a:rPr lang="de-DE" dirty="0"/>
              <a:t>	Aufzeigen von Ursachen-Wirkungs-  	Zusammenhang</a:t>
            </a:r>
          </a:p>
          <a:p>
            <a:pPr lvl="1">
              <a:buNone/>
            </a:pPr>
            <a:r>
              <a:rPr lang="de-DE" dirty="0">
                <a:solidFill>
                  <a:schemeClr val="accent2">
                    <a:lumMod val="75000"/>
                  </a:schemeClr>
                </a:solidFill>
              </a:rPr>
              <a:t>… und schlussfolgernd die Entwicklung von kurz-, mittel- und langfristigen Lösungs-</a:t>
            </a:r>
            <a:r>
              <a:rPr lang="de-DE" dirty="0" err="1">
                <a:solidFill>
                  <a:schemeClr val="accent2">
                    <a:lumMod val="75000"/>
                  </a:schemeClr>
                </a:solidFill>
              </a:rPr>
              <a:t>ansätzen</a:t>
            </a:r>
            <a:r>
              <a:rPr lang="de-DE" dirty="0">
                <a:solidFill>
                  <a:schemeClr val="accent2">
                    <a:lumMod val="75000"/>
                  </a:schemeClr>
                </a:solidFill>
              </a:rPr>
              <a:t>/Handlungsempfehlungen etc.</a:t>
            </a:r>
          </a:p>
          <a:p>
            <a:pPr lvl="1">
              <a:buNone/>
            </a:pPr>
            <a:endParaRPr lang="en-US" dirty="0"/>
          </a:p>
        </p:txBody>
      </p:sp>
      <p:sp>
        <p:nvSpPr>
          <p:cNvPr id="4" name="Textfeld 3"/>
          <p:cNvSpPr txBox="1"/>
          <p:nvPr/>
        </p:nvSpPr>
        <p:spPr>
          <a:xfrm>
            <a:off x="7004132" y="1340768"/>
            <a:ext cx="1240276" cy="369332"/>
          </a:xfrm>
          <a:prstGeom prst="rect">
            <a:avLst/>
          </a:prstGeom>
          <a:noFill/>
        </p:spPr>
        <p:txBody>
          <a:bodyPr wrap="none" rtlCol="0">
            <a:spAutoFit/>
          </a:bodyPr>
          <a:lstStyle/>
          <a:p>
            <a:r>
              <a:rPr lang="de-DE" dirty="0"/>
              <a:t>Konzeption</a:t>
            </a:r>
            <a:endParaRPr lang="en-US" dirty="0"/>
          </a:p>
        </p:txBody>
      </p:sp>
      <p:sp>
        <p:nvSpPr>
          <p:cNvPr id="5" name="Foliennummernplatzhalter 4"/>
          <p:cNvSpPr>
            <a:spLocks noGrp="1"/>
          </p:cNvSpPr>
          <p:nvPr>
            <p:ph type="sldNum" sz="quarter" idx="12"/>
          </p:nvPr>
        </p:nvSpPr>
        <p:spPr/>
        <p:txBody>
          <a:bodyPr/>
          <a:lstStyle/>
          <a:p>
            <a:fld id="{F37B52C5-1B53-4BE6-8F65-EEEB8A1A6D97}" type="slidenum">
              <a:rPr lang="en-US" smtClean="0"/>
              <a:pPr/>
              <a:t>9</a:t>
            </a:fld>
            <a:endParaRPr lang="en-US"/>
          </a:p>
        </p:txBody>
      </p:sp>
      <p:sp>
        <p:nvSpPr>
          <p:cNvPr id="6" name="Fußzeilenplatzhalter 5"/>
          <p:cNvSpPr>
            <a:spLocks noGrp="1"/>
          </p:cNvSpPr>
          <p:nvPr>
            <p:ph type="ftr" sz="quarter" idx="11"/>
          </p:nvPr>
        </p:nvSpPr>
        <p:spPr/>
        <p:txBody>
          <a:bodyPr/>
          <a:lstStyle/>
          <a:p>
            <a:r>
              <a:rPr lang="de-DE"/>
              <a:t>Informationsveranstaltung 12.06.2020 Media Project Dresden</a:t>
            </a:r>
            <a:endParaRPr lang="en-US"/>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Bildschirmpräsentation (4:3)</PresentationFormat>
  <Paragraphs>188</Paragraphs>
  <Slides>17</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Wingdings</vt:lpstr>
      <vt:lpstr>Larissa-Design</vt:lpstr>
      <vt:lpstr>Informationsveranstaltung 12.06.2020</vt:lpstr>
      <vt:lpstr>Agenda</vt:lpstr>
      <vt:lpstr>Wissenschaftliches Arbeiten</vt:lpstr>
      <vt:lpstr>Wissenschaftliches Arbeiten</vt:lpstr>
      <vt:lpstr>Wissenschaftliches Arbeiten</vt:lpstr>
      <vt:lpstr>Wissenschaftliches Arbeiten</vt:lpstr>
      <vt:lpstr>Wissenschaftliches Arbeiten</vt:lpstr>
      <vt:lpstr>Wissenschaftliches Arbeiten</vt:lpstr>
      <vt:lpstr>Wissenschaftliches Arbeiten</vt:lpstr>
      <vt:lpstr>Wissenschaftliches Arbeiten</vt:lpstr>
      <vt:lpstr>Wissenschaftliches Arbeiten </vt:lpstr>
      <vt:lpstr>Wissenschaftliches Arbeiten </vt:lpstr>
      <vt:lpstr>Formalitäten an der Hochschule</vt:lpstr>
      <vt:lpstr>Formalitäten an der Hochschule</vt:lpstr>
      <vt:lpstr>Zusammenfassung</vt:lpstr>
      <vt:lpstr>Informationsveranstaltung</vt:lpstr>
      <vt:lpstr>Studienberaterin in Zwickau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Romy Glaser</dc:creator>
  <cp:lastModifiedBy>Romy.Glaser</cp:lastModifiedBy>
  <cp:revision>66</cp:revision>
  <dcterms:created xsi:type="dcterms:W3CDTF">2020-06-07T19:45:25Z</dcterms:created>
  <dcterms:modified xsi:type="dcterms:W3CDTF">2020-06-12T10:11:12Z</dcterms:modified>
</cp:coreProperties>
</file>