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5"/>
  </p:notesMasterIdLst>
  <p:handoutMasterIdLst>
    <p:handoutMasterId r:id="rId36"/>
  </p:handoutMasterIdLst>
  <p:sldIdLst>
    <p:sldId id="256" r:id="rId2"/>
    <p:sldId id="304" r:id="rId3"/>
    <p:sldId id="258" r:id="rId4"/>
    <p:sldId id="283" r:id="rId5"/>
    <p:sldId id="285" r:id="rId6"/>
    <p:sldId id="284"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260" r:id="rId26"/>
    <p:sldId id="261" r:id="rId27"/>
    <p:sldId id="262" r:id="rId28"/>
    <p:sldId id="263" r:id="rId29"/>
    <p:sldId id="264" r:id="rId30"/>
    <p:sldId id="265" r:id="rId31"/>
    <p:sldId id="267" r:id="rId32"/>
    <p:sldId id="268" r:id="rId33"/>
    <p:sldId id="269" r:id="rId34"/>
  </p:sldIdLst>
  <p:sldSz cx="12192000" cy="6858000"/>
  <p:notesSz cx="6858000" cy="9144000"/>
  <p:embeddedFontLst>
    <p:embeddedFont>
      <p:font typeface="AA Zuehlke" panose="02000503060000020004" pitchFamily="2" charset="77"/>
      <p:regular r:id="rId37"/>
      <p:italic r:id="rId37"/>
    </p:embeddedFont>
    <p:embeddedFont>
      <p:font typeface="AA Zuehlke Medium" panose="02000503060000020004" pitchFamily="2" charset="77"/>
      <p:regular r:id="rId37"/>
      <p:italic r:id="rId37"/>
    </p:embeddedFont>
  </p:embeddedFontLst>
  <p:custDataLst>
    <p:tags r:id="rId3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0000"/>
    <a:srgbClr val="F2F2F2"/>
    <a:srgbClr val="CCFF00"/>
    <a:srgbClr val="00CC66"/>
    <a:srgbClr val="0099CC"/>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9" autoAdjust="0"/>
    <p:restoredTop sz="94613" autoAdjust="0"/>
  </p:normalViewPr>
  <p:slideViewPr>
    <p:cSldViewPr showGuides="1">
      <p:cViewPr varScale="1">
        <p:scale>
          <a:sx n="90" d="100"/>
          <a:sy n="90" d="100"/>
        </p:scale>
        <p:origin x="232" y="976"/>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NUL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20/05/2018</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20/05/2018</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6" name="Logo">
            <a:extLst>
              <a:ext uri="{FF2B5EF4-FFF2-40B4-BE49-F238E27FC236}">
                <a16:creationId xmlns:a16="http://schemas.microsoft.com/office/drawing/2014/main" id="{AA542CC6-B114-4486-B67E-DC30FBD6F191}"/>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mod="1">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mod="1">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28" name="Logo">
            <a:extLst>
              <a:ext uri="{FF2B5EF4-FFF2-40B4-BE49-F238E27FC236}">
                <a16:creationId xmlns:a16="http://schemas.microsoft.com/office/drawing/2014/main" id="{D61B8700-E7CD-4B2E-9C80-9A63F24E841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14" name="Logo">
            <a:extLst>
              <a:ext uri="{FF2B5EF4-FFF2-40B4-BE49-F238E27FC236}">
                <a16:creationId xmlns:a16="http://schemas.microsoft.com/office/drawing/2014/main" id="{1C42ACD0-E05A-45BA-A1FA-58DFC1B3B04D}"/>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8" name="Logo">
            <a:extLst>
              <a:ext uri="{FF2B5EF4-FFF2-40B4-BE49-F238E27FC236}">
                <a16:creationId xmlns:a16="http://schemas.microsoft.com/office/drawing/2014/main" id="{DCF1DDF6-17A2-45CD-9AA3-91B56041285F}"/>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7" name="Logo">
            <a:extLst>
              <a:ext uri="{FF2B5EF4-FFF2-40B4-BE49-F238E27FC236}">
                <a16:creationId xmlns:a16="http://schemas.microsoft.com/office/drawing/2014/main" id="{C0BC8DD0-9369-41ED-AB35-1CE3C39B2F24}"/>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9" name="Logo">
            <a:extLst>
              <a:ext uri="{FF2B5EF4-FFF2-40B4-BE49-F238E27FC236}">
                <a16:creationId xmlns:a16="http://schemas.microsoft.com/office/drawing/2014/main" id="{1AB60E7E-1EBB-47C7-9BBF-4AFCA93434A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pic>
        <p:nvPicPr>
          <p:cNvPr id="7" name="Logo">
            <a:extLst>
              <a:ext uri="{FF2B5EF4-FFF2-40B4-BE49-F238E27FC236}">
                <a16:creationId xmlns:a16="http://schemas.microsoft.com/office/drawing/2014/main" id="{43F5D1C7-E7C4-4059-9798-13962341F780}"/>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6" name="TextBox 45"/>
          <p:cNvSpPr txBox="1">
            <a:spLocks/>
          </p:cNvSpPr>
          <p:nvPr userDrawn="1">
            <p:custDataLst>
              <p:tags r:id="rId35"/>
            </p:custDataLst>
          </p:nvPr>
        </p:nvSpPr>
        <p:spPr>
          <a:xfrm>
            <a:off x="10373340" y="6598723"/>
            <a:ext cx="1412262" cy="148998"/>
          </a:xfrm>
          <a:prstGeom prst="rect">
            <a:avLst/>
          </a:prstGeom>
        </p:spPr>
        <p:txBody>
          <a:bodyPr vert="horz" wrap="square" lIns="0" tIns="0" rIns="0" bIns="0" rtlCol="0" anchor="t" anchorCtr="0"/>
          <a:lstStyle/>
          <a:p>
            <a:pPr marL="0" algn="r" defTabSz="914400" rtl="0" eaLnBrk="1" latinLnBrk="0" hangingPunct="1"/>
            <a:r>
              <a:rPr lang="en-GB" sz="900" kern="1200" noProof="1">
                <a:solidFill>
                  <a:schemeClr val="tx1"/>
                </a:solidFill>
                <a:latin typeface="AA Zuehlke" pitchFamily="2" charset="0"/>
                <a:ea typeface="+mn-ea"/>
                <a:cs typeface="+mn-cs"/>
              </a:rPr>
              <a:t>© Zuhlke 2018</a:t>
            </a:r>
          </a:p>
        </p:txBody>
      </p:sp>
      <p:sp>
        <p:nvSpPr>
          <p:cNvPr id="7" name="TextBox 6"/>
          <p:cNvSpPr txBox="1">
            <a:spLocks/>
          </p:cNvSpPr>
          <p:nvPr userDrawn="1">
            <p:custDataLst>
              <p:tags r:id="rId36"/>
            </p:custDataLst>
          </p:nvPr>
        </p:nvSpPr>
        <p:spPr>
          <a:xfrm>
            <a:off x="406400" y="6598723"/>
            <a:ext cx="4393456" cy="148998"/>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chemeClr val="tx1"/>
                </a:solidFill>
                <a:latin typeface="AA Zuehlke" pitchFamily="2" charset="0"/>
              </a:rPr>
              <a:t>Presentation title</a:t>
            </a:r>
            <a:endParaRPr lang="en-GB" sz="900" dirty="0">
              <a:solidFill>
                <a:schemeClr val="tx1"/>
              </a:solidFill>
              <a:latin typeface="AA Zuehlke" pitchFamily="2" charset="0"/>
            </a:endParaRPr>
          </a:p>
        </p:txBody>
      </p:sp>
      <p:sp>
        <p:nvSpPr>
          <p:cNvPr id="9" name="TextBox 8"/>
          <p:cNvSpPr txBox="1">
            <a:spLocks/>
          </p:cNvSpPr>
          <p:nvPr userDrawn="1">
            <p:custDataLst>
              <p:tags r:id="rId37"/>
            </p:custDataLst>
          </p:nvPr>
        </p:nvSpPr>
        <p:spPr>
          <a:xfrm>
            <a:off x="5384422" y="6598721"/>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Date</a:t>
            </a:r>
          </a:p>
        </p:txBody>
      </p:sp>
      <p:sp>
        <p:nvSpPr>
          <p:cNvPr id="10" name="TextBox 9"/>
          <p:cNvSpPr txBox="1">
            <a:spLocks/>
          </p:cNvSpPr>
          <p:nvPr userDrawn="1">
            <p:custDataLst>
              <p:tags r:id="rId38"/>
            </p:custDataLst>
          </p:nvPr>
        </p:nvSpPr>
        <p:spPr>
          <a:xfrm>
            <a:off x="8756651" y="6598722"/>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Slide </a:t>
            </a:r>
            <a:fld id="{18ED68E9-AE82-468C-AB22-19F1C12EDF07}" type="slidenum">
              <a:rPr lang="en-GB" sz="900" kern="1200" noProof="1" smtClean="0">
                <a:solidFill>
                  <a:schemeClr val="tx1"/>
                </a:solidFill>
                <a:latin typeface="AA Zuehlke" pitchFamily="2" charset="0"/>
                <a:ea typeface="+mn-ea"/>
                <a:cs typeface="+mn-cs"/>
              </a:rPr>
              <a:t>‹#›</a:t>
            </a:fld>
            <a:endParaRPr lang="en-GB" sz="900" kern="1200" noProof="1">
              <a:solidFill>
                <a:schemeClr val="tx1"/>
              </a:solidFill>
              <a:latin typeface="AA Zuehlke" pitchFamily="2" charset="0"/>
              <a:ea typeface="+mn-ea"/>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p:txBody>
          <a:bodyPr/>
          <a:lstStyle/>
          <a:p>
            <a:r>
              <a:rPr lang="en-GB" noProof="0" dirty="0"/>
              <a:t>Java Module aka </a:t>
            </a:r>
            <a:r>
              <a:rPr lang="en-GB" noProof="0" dirty="0" err="1"/>
              <a:t>JigSaw</a:t>
            </a:r>
            <a:endParaRPr lang="en-GB" noProof="0" dirty="0"/>
          </a:p>
        </p:txBody>
      </p:sp>
      <p:sp>
        <p:nvSpPr>
          <p:cNvPr id="13" name="Picture Placeholder 12">
            <a:extLst>
              <a:ext uri="{FF2B5EF4-FFF2-40B4-BE49-F238E27FC236}">
                <a16:creationId xmlns:a16="http://schemas.microsoft.com/office/drawing/2014/main" id="{182C3A96-BC36-43C2-BD6A-E8F00921C1FD}"/>
              </a:ext>
            </a:extLst>
          </p:cNvPr>
          <p:cNvSpPr>
            <a:spLocks noGrp="1"/>
          </p:cNvSpPr>
          <p:nvPr>
            <p:ph type="pic" sz="quarter" idx="13"/>
          </p:nvPr>
        </p:nvSpPr>
        <p:spPr/>
      </p:sp>
      <p:pic>
        <p:nvPicPr>
          <p:cNvPr id="3" name="Picture 2">
            <a:extLst>
              <a:ext uri="{FF2B5EF4-FFF2-40B4-BE49-F238E27FC236}">
                <a16:creationId xmlns:a16="http://schemas.microsoft.com/office/drawing/2014/main" id="{92DFBBB9-31AC-D44D-9438-609FFAD1C9E3}"/>
              </a:ext>
            </a:extLst>
          </p:cNvPr>
          <p:cNvPicPr>
            <a:picLocks noChangeAspect="1"/>
          </p:cNvPicPr>
          <p:nvPr/>
        </p:nvPicPr>
        <p:blipFill>
          <a:blip r:embed="rId2"/>
          <a:stretch>
            <a:fillRect/>
          </a:stretch>
        </p:blipFill>
        <p:spPr>
          <a:xfrm>
            <a:off x="4667250" y="1888408"/>
            <a:ext cx="2857500" cy="2857500"/>
          </a:xfrm>
          <a:prstGeom prst="rect">
            <a:avLst/>
          </a:prstGeom>
        </p:spPr>
      </p:pic>
    </p:spTree>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a:t>module-</a:t>
            </a:r>
            <a:r>
              <a:rPr lang="en-US" dirty="0" err="1"/>
              <a:t>info.java</a:t>
            </a:r>
            <a:r>
              <a:rPr lang="en-US" dirty="0"/>
              <a:t> keywords</a:t>
            </a:r>
          </a:p>
          <a:p>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graphicFrame>
        <p:nvGraphicFramePr>
          <p:cNvPr id="8" name="Content Placeholder 4">
            <a:extLst>
              <a:ext uri="{FF2B5EF4-FFF2-40B4-BE49-F238E27FC236}">
                <a16:creationId xmlns:a16="http://schemas.microsoft.com/office/drawing/2014/main" id="{7A7548A1-E363-A74D-B6F3-80FE62342DA9}"/>
              </a:ext>
            </a:extLst>
          </p:cNvPr>
          <p:cNvGraphicFramePr>
            <a:graphicFrameLocks noGrp="1"/>
          </p:cNvGraphicFramePr>
          <p:nvPr>
            <p:ph sz="quarter" idx="14"/>
            <p:extLst>
              <p:ext uri="{D42A27DB-BD31-4B8C-83A1-F6EECF244321}">
                <p14:modId xmlns:p14="http://schemas.microsoft.com/office/powerpoint/2010/main" val="1716017214"/>
              </p:ext>
            </p:extLst>
          </p:nvPr>
        </p:nvGraphicFramePr>
        <p:xfrm>
          <a:off x="406400" y="1789113"/>
          <a:ext cx="11379200" cy="1483360"/>
        </p:xfrm>
        <a:graphic>
          <a:graphicData uri="http://schemas.openxmlformats.org/drawingml/2006/table">
            <a:tbl>
              <a:tblPr firstRow="1" bandRow="1">
                <a:tableStyleId>{2D5ABB26-0587-4C30-8999-92F81FD0307C}</a:tableStyleId>
              </a:tblPr>
              <a:tblGrid>
                <a:gridCol w="1585144">
                  <a:extLst>
                    <a:ext uri="{9D8B030D-6E8A-4147-A177-3AD203B41FA5}">
                      <a16:colId xmlns:a16="http://schemas.microsoft.com/office/drawing/2014/main" val="3175471527"/>
                    </a:ext>
                  </a:extLst>
                </a:gridCol>
                <a:gridCol w="9794056">
                  <a:extLst>
                    <a:ext uri="{9D8B030D-6E8A-4147-A177-3AD203B41FA5}">
                      <a16:colId xmlns:a16="http://schemas.microsoft.com/office/drawing/2014/main" val="2488107177"/>
                    </a:ext>
                  </a:extLst>
                </a:gridCol>
              </a:tblGrid>
              <a:tr h="370840">
                <a:tc>
                  <a:txBody>
                    <a:bodyPr/>
                    <a:lstStyle/>
                    <a:p>
                      <a:r>
                        <a:rPr lang="en-US" dirty="0"/>
                        <a:t>exports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Exports the named </a:t>
                      </a:r>
                      <a:r>
                        <a:rPr lang="en-US" b="1" dirty="0"/>
                        <a:t>package (not the class!)</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580966"/>
                  </a:ext>
                </a:extLst>
              </a:tr>
              <a:tr h="370840">
                <a:tc>
                  <a:txBody>
                    <a:bodyPr/>
                    <a:lstStyle/>
                    <a:p>
                      <a:r>
                        <a:rPr lang="en-US" dirty="0"/>
                        <a:t>requires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Requires the named </a:t>
                      </a:r>
                      <a:r>
                        <a:rPr lang="en-US" b="1" dirty="0"/>
                        <a:t>module</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5617"/>
                  </a:ext>
                </a:extLst>
              </a:tr>
              <a:tr h="370840">
                <a:tc>
                  <a:txBody>
                    <a:bodyPr/>
                    <a:lstStyle/>
                    <a:p>
                      <a:r>
                        <a:rPr lang="en-US" dirty="0"/>
                        <a:t>provides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Provides an </a:t>
                      </a:r>
                      <a:r>
                        <a:rPr lang="en-US" b="1" dirty="0"/>
                        <a:t>implementation</a:t>
                      </a:r>
                      <a:r>
                        <a:rPr lang="en-US" dirty="0"/>
                        <a:t> of an exported interface of </a:t>
                      </a:r>
                      <a:r>
                        <a:rPr lang="en-US" b="1" dirty="0"/>
                        <a:t>an other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083762"/>
                  </a:ext>
                </a:extLst>
              </a:tr>
              <a:tr h="370840">
                <a:tc>
                  <a:txBody>
                    <a:bodyPr/>
                    <a:lstStyle/>
                    <a:p>
                      <a:r>
                        <a:rPr lang="en-US" dirty="0"/>
                        <a:t>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Uses an interface of an other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632177"/>
                  </a:ext>
                </a:extLst>
              </a:tr>
            </a:tbl>
          </a:graphicData>
        </a:graphic>
      </p:graphicFrame>
      <p:sp>
        <p:nvSpPr>
          <p:cNvPr id="9" name="Oval 8">
            <a:extLst>
              <a:ext uri="{FF2B5EF4-FFF2-40B4-BE49-F238E27FC236}">
                <a16:creationId xmlns:a16="http://schemas.microsoft.com/office/drawing/2014/main" id="{8317B049-E0E3-F840-96FE-DCFA6C53313B}"/>
              </a:ext>
            </a:extLst>
          </p:cNvPr>
          <p:cNvSpPr/>
          <p:nvPr/>
        </p:nvSpPr>
        <p:spPr>
          <a:xfrm>
            <a:off x="4295800" y="4365104"/>
            <a:ext cx="3744416" cy="1512168"/>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cxnSp>
        <p:nvCxnSpPr>
          <p:cNvPr id="10" name="Straight Arrow Connector 9">
            <a:extLst>
              <a:ext uri="{FF2B5EF4-FFF2-40B4-BE49-F238E27FC236}">
                <a16:creationId xmlns:a16="http://schemas.microsoft.com/office/drawing/2014/main" id="{DD906305-0246-F346-AC75-1BFD4F2D5B0E}"/>
              </a:ext>
            </a:extLst>
          </p:cNvPr>
          <p:cNvCxnSpPr/>
          <p:nvPr/>
        </p:nvCxnSpPr>
        <p:spPr>
          <a:xfrm flipH="1" flipV="1">
            <a:off x="4439816" y="2420888"/>
            <a:ext cx="1584176" cy="1944216"/>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72FFFF-C282-1C49-83C9-B2B18792B10C}"/>
              </a:ext>
            </a:extLst>
          </p:cNvPr>
          <p:cNvCxnSpPr/>
          <p:nvPr/>
        </p:nvCxnSpPr>
        <p:spPr>
          <a:xfrm flipH="1" flipV="1">
            <a:off x="4583832" y="2132856"/>
            <a:ext cx="2232248" cy="2232248"/>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20AB21-8570-8043-8F2B-0D23D9B5C3CF}"/>
              </a:ext>
            </a:extLst>
          </p:cNvPr>
          <p:cNvSpPr txBox="1"/>
          <p:nvPr/>
        </p:nvSpPr>
        <p:spPr>
          <a:xfrm>
            <a:off x="6129338" y="4743450"/>
            <a:ext cx="0" cy="0"/>
          </a:xfrm>
          <a:prstGeom prst="rect">
            <a:avLst/>
          </a:prstGeom>
          <a:noFill/>
        </p:spPr>
        <p:txBody>
          <a:bodyPr wrap="none" lIns="0" tIns="0" rIns="0" bIns="0" rtlCol="0">
            <a:noAutofit/>
          </a:bodyPr>
          <a:lstStyle/>
          <a:p>
            <a:pPr algn="ctr"/>
            <a:r>
              <a:rPr lang="en-US" sz="2200" dirty="0" err="1">
                <a:latin typeface="AA Zuehlke" pitchFamily="2" charset="0"/>
              </a:rPr>
              <a:t>Recognise</a:t>
            </a:r>
            <a:r>
              <a:rPr lang="en-US" sz="2200" dirty="0">
                <a:latin typeface="AA Zuehlke" pitchFamily="2" charset="0"/>
              </a:rPr>
              <a:t>!</a:t>
            </a:r>
          </a:p>
          <a:p>
            <a:pPr algn="ctr"/>
            <a:r>
              <a:rPr lang="en-US" sz="2200" dirty="0">
                <a:latin typeface="AA Zuehlke" pitchFamily="2" charset="0"/>
              </a:rPr>
              <a:t>Different level of granularity</a:t>
            </a:r>
          </a:p>
        </p:txBody>
      </p:sp>
    </p:spTree>
    <p:extLst>
      <p:ext uri="{BB962C8B-B14F-4D97-AF65-F5344CB8AC3E}">
        <p14:creationId xmlns:p14="http://schemas.microsoft.com/office/powerpoint/2010/main" val="333914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a:t>module-info  </a:t>
            </a:r>
            <a:r>
              <a:rPr lang="en-US" b="1" dirty="0"/>
              <a:t>export / requires </a:t>
            </a:r>
            <a:r>
              <a:rPr lang="en-US" dirty="0"/>
              <a:t>example</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Content Placeholder 3">
            <a:extLst>
              <a:ext uri="{FF2B5EF4-FFF2-40B4-BE49-F238E27FC236}">
                <a16:creationId xmlns:a16="http://schemas.microsoft.com/office/drawing/2014/main" id="{718F5692-026C-2B4E-9B0D-6C764FB39777}"/>
              </a:ext>
            </a:extLst>
          </p:cNvPr>
          <p:cNvSpPr>
            <a:spLocks noGrp="1"/>
          </p:cNvSpPr>
          <p:nvPr>
            <p:ph sz="quarter" idx="14"/>
          </p:nvPr>
        </p:nvSpPr>
        <p:spPr>
          <a:xfrm>
            <a:off x="406399" y="1916831"/>
            <a:ext cx="11379200" cy="1800201"/>
          </a:xfrm>
          <a:ln w="22225">
            <a:solidFill>
              <a:schemeClr val="accent1"/>
            </a:solidFill>
          </a:ln>
        </p:spPr>
        <p:txBody>
          <a:bodyPr/>
          <a:lstStyle/>
          <a:p>
            <a:pPr marL="0" indent="0">
              <a:buNone/>
            </a:pPr>
            <a:r>
              <a:rPr lang="en-US" dirty="0">
                <a:latin typeface="Courier" pitchFamily="2" charset="0"/>
              </a:rPr>
              <a:t>module </a:t>
            </a:r>
            <a:r>
              <a:rPr lang="en-US" dirty="0" err="1">
                <a:solidFill>
                  <a:srgbClr val="FF0000"/>
                </a:solidFill>
                <a:latin typeface="Courier" pitchFamily="2" charset="0"/>
              </a:rPr>
              <a:t>ch.zuehlke.myfirstmodule</a:t>
            </a:r>
            <a:r>
              <a:rPr lang="en-US" dirty="0">
                <a:solidFill>
                  <a:srgbClr val="FF0000"/>
                </a:solidFill>
                <a:latin typeface="Courier" pitchFamily="2" charset="0"/>
              </a:rPr>
              <a:t> </a:t>
            </a:r>
            <a:r>
              <a:rPr lang="en-US" dirty="0">
                <a:latin typeface="Courier" pitchFamily="2" charset="0"/>
              </a:rPr>
              <a:t>{</a:t>
            </a:r>
          </a:p>
          <a:p>
            <a:pPr marL="0" indent="0">
              <a:buNone/>
            </a:pPr>
            <a:r>
              <a:rPr lang="en-US" dirty="0">
                <a:latin typeface="Courier" pitchFamily="2" charset="0"/>
              </a:rPr>
              <a:t>	exports </a:t>
            </a:r>
            <a:r>
              <a:rPr lang="en-US" dirty="0" err="1">
                <a:latin typeface="Courier" pitchFamily="2" charset="0"/>
              </a:rPr>
              <a:t>ch.zuehlke.myfirstmodule.service</a:t>
            </a:r>
            <a:r>
              <a:rPr lang="en-US" dirty="0">
                <a:latin typeface="Courier" pitchFamily="2" charset="0"/>
              </a:rPr>
              <a:t>;</a:t>
            </a:r>
            <a:br>
              <a:rPr lang="en-US" dirty="0">
                <a:latin typeface="Courier" pitchFamily="2" charset="0"/>
              </a:rPr>
            </a:br>
            <a:r>
              <a:rPr lang="en-US" dirty="0">
                <a:latin typeface="Courier" pitchFamily="2" charset="0"/>
              </a:rPr>
              <a:t>	exports </a:t>
            </a:r>
            <a:r>
              <a:rPr lang="en-US" dirty="0" err="1">
                <a:latin typeface="Courier" pitchFamily="2" charset="0"/>
              </a:rPr>
              <a:t>ch.zuehlke.myfirstmodule.serviceTwo</a:t>
            </a:r>
            <a:r>
              <a:rPr lang="en-US" dirty="0">
                <a:latin typeface="Courier" pitchFamily="2" charset="0"/>
              </a:rPr>
              <a:t>;</a:t>
            </a:r>
          </a:p>
          <a:p>
            <a:pPr marL="0" indent="0">
              <a:buNone/>
            </a:pPr>
            <a:r>
              <a:rPr lang="en-US" dirty="0">
                <a:latin typeface="Courier" pitchFamily="2" charset="0"/>
              </a:rPr>
              <a:t>}</a:t>
            </a:r>
            <a:endParaRPr lang="en-US" dirty="0"/>
          </a:p>
        </p:txBody>
      </p:sp>
      <p:sp>
        <p:nvSpPr>
          <p:cNvPr id="9" name="Content Placeholder 3">
            <a:extLst>
              <a:ext uri="{FF2B5EF4-FFF2-40B4-BE49-F238E27FC236}">
                <a16:creationId xmlns:a16="http://schemas.microsoft.com/office/drawing/2014/main" id="{72D7FB67-CE9D-3044-A804-FF7838FB3108}"/>
              </a:ext>
            </a:extLst>
          </p:cNvPr>
          <p:cNvSpPr txBox="1">
            <a:spLocks/>
          </p:cNvSpPr>
          <p:nvPr/>
        </p:nvSpPr>
        <p:spPr>
          <a:xfrm>
            <a:off x="406399" y="4581128"/>
            <a:ext cx="11379200" cy="1440160"/>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latin typeface="Courier" pitchFamily="2" charset="0"/>
              </a:rPr>
              <a:t>ch.zuehlke.mysecondmodule</a:t>
            </a:r>
            <a:r>
              <a:rPr lang="en-US" dirty="0">
                <a:latin typeface="Courier" pitchFamily="2" charset="0"/>
              </a:rPr>
              <a:t> {</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latin typeface="Courier" pitchFamily="2" charset="0"/>
              </a:rPr>
              <a:t>;</a:t>
            </a:r>
          </a:p>
          <a:p>
            <a:pPr marL="0" indent="0">
              <a:buFont typeface="AA Zuehlke" panose="02000503060000020004" pitchFamily="2" charset="0"/>
              <a:buNone/>
            </a:pPr>
            <a:r>
              <a:rPr lang="en-US" dirty="0">
                <a:latin typeface="Courier" pitchFamily="2" charset="0"/>
              </a:rPr>
              <a:t>}</a:t>
            </a:r>
            <a:endParaRPr lang="en-US" dirty="0"/>
          </a:p>
        </p:txBody>
      </p:sp>
      <p:cxnSp>
        <p:nvCxnSpPr>
          <p:cNvPr id="10" name="Curved Connector 9">
            <a:extLst>
              <a:ext uri="{FF2B5EF4-FFF2-40B4-BE49-F238E27FC236}">
                <a16:creationId xmlns:a16="http://schemas.microsoft.com/office/drawing/2014/main" id="{9613846E-2575-D64A-94FF-3D369E1846D4}"/>
              </a:ext>
            </a:extLst>
          </p:cNvPr>
          <p:cNvCxnSpPr/>
          <p:nvPr/>
        </p:nvCxnSpPr>
        <p:spPr>
          <a:xfrm rot="16200000" flipV="1">
            <a:off x="2008952" y="2366288"/>
            <a:ext cx="2485465" cy="2232248"/>
          </a:xfrm>
          <a:prstGeom prst="curvedConnector3">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B772330-7E76-CD44-8D54-189623A8D3A0}"/>
              </a:ext>
            </a:extLst>
          </p:cNvPr>
          <p:cNvSpPr txBox="1"/>
          <p:nvPr/>
        </p:nvSpPr>
        <p:spPr>
          <a:xfrm>
            <a:off x="432493" y="3991632"/>
            <a:ext cx="3816424" cy="428072"/>
          </a:xfrm>
          <a:prstGeom prst="rect">
            <a:avLst/>
          </a:prstGeom>
          <a:noFill/>
        </p:spPr>
        <p:txBody>
          <a:bodyPr wrap="none" lIns="0" tIns="0" rIns="0" bIns="0" rtlCol="0">
            <a:noAutofit/>
          </a:bodyPr>
          <a:lstStyle/>
          <a:p>
            <a:pPr algn="l"/>
            <a:r>
              <a:rPr lang="en-US" sz="2200" dirty="0">
                <a:solidFill>
                  <a:schemeClr val="accent1"/>
                </a:solidFill>
                <a:latin typeface="AA Zuehlke" pitchFamily="2" charset="0"/>
              </a:rPr>
              <a:t>Requires the module by its</a:t>
            </a:r>
            <a:r>
              <a:rPr lang="en-US" sz="2200" dirty="0">
                <a:latin typeface="AA Zuehlke" pitchFamily="2" charset="0"/>
              </a:rPr>
              <a:t> </a:t>
            </a:r>
            <a:r>
              <a:rPr lang="en-US" sz="2200" dirty="0">
                <a:solidFill>
                  <a:schemeClr val="accent1"/>
                </a:solidFill>
                <a:latin typeface="AA Zuehlke" pitchFamily="2" charset="0"/>
              </a:rPr>
              <a:t>name</a:t>
            </a:r>
          </a:p>
        </p:txBody>
      </p:sp>
      <p:grpSp>
        <p:nvGrpSpPr>
          <p:cNvPr id="12" name="Grupa 28">
            <a:extLst>
              <a:ext uri="{FF2B5EF4-FFF2-40B4-BE49-F238E27FC236}">
                <a16:creationId xmlns:a16="http://schemas.microsoft.com/office/drawing/2014/main" id="{C955A697-715B-4949-8C17-77A1A2F4C70A}"/>
              </a:ext>
            </a:extLst>
          </p:cNvPr>
          <p:cNvGrpSpPr/>
          <p:nvPr/>
        </p:nvGrpSpPr>
        <p:grpSpPr>
          <a:xfrm>
            <a:off x="7248128" y="3916759"/>
            <a:ext cx="4003675" cy="1328737"/>
            <a:chOff x="395536" y="2996952"/>
            <a:chExt cx="4003675" cy="1328737"/>
          </a:xfrm>
        </p:grpSpPr>
        <p:sp>
          <p:nvSpPr>
            <p:cNvPr id="13" name="Freeform 13">
              <a:extLst>
                <a:ext uri="{FF2B5EF4-FFF2-40B4-BE49-F238E27FC236}">
                  <a16:creationId xmlns:a16="http://schemas.microsoft.com/office/drawing/2014/main" id="{43CB519C-6BB7-7A42-BA1E-A38E11A50C15}"/>
                </a:ext>
              </a:extLst>
            </p:cNvPr>
            <p:cNvSpPr>
              <a:spLocks noEditPoints="1"/>
            </p:cNvSpPr>
            <p:nvPr/>
          </p:nvSpPr>
          <p:spPr bwMode="auto">
            <a:xfrm>
              <a:off x="395536" y="2996952"/>
              <a:ext cx="4003675" cy="1150938"/>
            </a:xfrm>
            <a:custGeom>
              <a:avLst/>
              <a:gdLst>
                <a:gd name="T0" fmla="*/ 1924 w 2051"/>
                <a:gd name="T1" fmla="*/ 464 h 589"/>
                <a:gd name="T2" fmla="*/ 1765 w 2051"/>
                <a:gd name="T3" fmla="*/ 494 h 589"/>
                <a:gd name="T4" fmla="*/ 1642 w 2051"/>
                <a:gd name="T5" fmla="*/ 491 h 589"/>
                <a:gd name="T6" fmla="*/ 1504 w 2051"/>
                <a:gd name="T7" fmla="*/ 514 h 589"/>
                <a:gd name="T8" fmla="*/ 1442 w 2051"/>
                <a:gd name="T9" fmla="*/ 492 h 589"/>
                <a:gd name="T10" fmla="*/ 1562 w 2051"/>
                <a:gd name="T11" fmla="*/ 361 h 589"/>
                <a:gd name="T12" fmla="*/ 1460 w 2051"/>
                <a:gd name="T13" fmla="*/ 320 h 589"/>
                <a:gd name="T14" fmla="*/ 1286 w 2051"/>
                <a:gd name="T15" fmla="*/ 360 h 589"/>
                <a:gd name="T16" fmla="*/ 981 w 2051"/>
                <a:gd name="T17" fmla="*/ 519 h 589"/>
                <a:gd name="T18" fmla="*/ 1162 w 2051"/>
                <a:gd name="T19" fmla="*/ 342 h 589"/>
                <a:gd name="T20" fmla="*/ 960 w 2051"/>
                <a:gd name="T21" fmla="*/ 396 h 589"/>
                <a:gd name="T22" fmla="*/ 703 w 2051"/>
                <a:gd name="T23" fmla="*/ 509 h 589"/>
                <a:gd name="T24" fmla="*/ 588 w 2051"/>
                <a:gd name="T25" fmla="*/ 516 h 589"/>
                <a:gd name="T26" fmla="*/ 773 w 2051"/>
                <a:gd name="T27" fmla="*/ 338 h 589"/>
                <a:gd name="T28" fmla="*/ 579 w 2051"/>
                <a:gd name="T29" fmla="*/ 386 h 589"/>
                <a:gd name="T30" fmla="*/ 365 w 2051"/>
                <a:gd name="T31" fmla="*/ 496 h 589"/>
                <a:gd name="T32" fmla="*/ 452 w 2051"/>
                <a:gd name="T33" fmla="*/ 407 h 589"/>
                <a:gd name="T34" fmla="*/ 1103 w 2051"/>
                <a:gd name="T35" fmla="*/ 100 h 589"/>
                <a:gd name="T36" fmla="*/ 1215 w 2051"/>
                <a:gd name="T37" fmla="*/ 121 h 589"/>
                <a:gd name="T38" fmla="*/ 1454 w 2051"/>
                <a:gd name="T39" fmla="*/ 43 h 589"/>
                <a:gd name="T40" fmla="*/ 1558 w 2051"/>
                <a:gd name="T41" fmla="*/ 16 h 589"/>
                <a:gd name="T42" fmla="*/ 1488 w 2051"/>
                <a:gd name="T43" fmla="*/ 108 h 589"/>
                <a:gd name="T44" fmla="*/ 1842 w 2051"/>
                <a:gd name="T45" fmla="*/ 11 h 589"/>
                <a:gd name="T46" fmla="*/ 1547 w 2051"/>
                <a:gd name="T47" fmla="*/ 233 h 589"/>
                <a:gd name="T48" fmla="*/ 1292 w 2051"/>
                <a:gd name="T49" fmla="*/ 476 h 589"/>
                <a:gd name="T50" fmla="*/ 2025 w 2051"/>
                <a:gd name="T51" fmla="*/ 74 h 589"/>
                <a:gd name="T52" fmla="*/ 2022 w 2051"/>
                <a:gd name="T53" fmla="*/ 172 h 589"/>
                <a:gd name="T54" fmla="*/ 1992 w 2051"/>
                <a:gd name="T55" fmla="*/ 225 h 589"/>
                <a:gd name="T56" fmla="*/ 1967 w 2051"/>
                <a:gd name="T57" fmla="*/ 289 h 589"/>
                <a:gd name="T58" fmla="*/ 1956 w 2051"/>
                <a:gd name="T59" fmla="*/ 384 h 589"/>
                <a:gd name="T60" fmla="*/ 2006 w 2051"/>
                <a:gd name="T61" fmla="*/ 433 h 589"/>
                <a:gd name="T62" fmla="*/ 330 w 2051"/>
                <a:gd name="T63" fmla="*/ 497 h 589"/>
                <a:gd name="T64" fmla="*/ 160 w 2051"/>
                <a:gd name="T65" fmla="*/ 578 h 589"/>
                <a:gd name="T66" fmla="*/ 145 w 2051"/>
                <a:gd name="T67" fmla="*/ 511 h 589"/>
                <a:gd name="T68" fmla="*/ 57 w 2051"/>
                <a:gd name="T69" fmla="*/ 488 h 589"/>
                <a:gd name="T70" fmla="*/ 40 w 2051"/>
                <a:gd name="T71" fmla="*/ 443 h 589"/>
                <a:gd name="T72" fmla="*/ 19 w 2051"/>
                <a:gd name="T73" fmla="*/ 378 h 589"/>
                <a:gd name="T74" fmla="*/ 19 w 2051"/>
                <a:gd name="T75" fmla="*/ 293 h 589"/>
                <a:gd name="T76" fmla="*/ 25 w 2051"/>
                <a:gd name="T77" fmla="*/ 194 h 589"/>
                <a:gd name="T78" fmla="*/ 15 w 2051"/>
                <a:gd name="T79" fmla="*/ 146 h 589"/>
                <a:gd name="T80" fmla="*/ 46 w 2051"/>
                <a:gd name="T81" fmla="*/ 39 h 589"/>
                <a:gd name="T82" fmla="*/ 74 w 2051"/>
                <a:gd name="T83" fmla="*/ 92 h 589"/>
                <a:gd name="T84" fmla="*/ 236 w 2051"/>
                <a:gd name="T85" fmla="*/ 47 h 589"/>
                <a:gd name="T86" fmla="*/ 378 w 2051"/>
                <a:gd name="T87" fmla="*/ 18 h 589"/>
                <a:gd name="T88" fmla="*/ 506 w 2051"/>
                <a:gd name="T89" fmla="*/ 23 h 589"/>
                <a:gd name="T90" fmla="*/ 625 w 2051"/>
                <a:gd name="T91" fmla="*/ 10 h 589"/>
                <a:gd name="T92" fmla="*/ 755 w 2051"/>
                <a:gd name="T93" fmla="*/ 13 h 589"/>
                <a:gd name="T94" fmla="*/ 129 w 2051"/>
                <a:gd name="T95" fmla="*/ 446 h 589"/>
                <a:gd name="T96" fmla="*/ 897 w 2051"/>
                <a:gd name="T97" fmla="*/ 42 h 589"/>
                <a:gd name="T98" fmla="*/ 548 w 2051"/>
                <a:gd name="T99" fmla="*/ 269 h 589"/>
                <a:gd name="T100" fmla="*/ 915 w 2051"/>
                <a:gd name="T101" fmla="*/ 122 h 589"/>
                <a:gd name="T102" fmla="*/ 1142 w 2051"/>
                <a:gd name="T103" fmla="*/ 15 h 589"/>
                <a:gd name="T104" fmla="*/ 51 w 2051"/>
                <a:gd name="T105" fmla="*/ 37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1" h="589">
                  <a:moveTo>
                    <a:pt x="1948" y="503"/>
                  </a:moveTo>
                  <a:cubicBezTo>
                    <a:pt x="1914" y="522"/>
                    <a:pt x="1912" y="521"/>
                    <a:pt x="1906" y="519"/>
                  </a:cubicBezTo>
                  <a:cubicBezTo>
                    <a:pt x="1902" y="518"/>
                    <a:pt x="1899" y="515"/>
                    <a:pt x="1896" y="512"/>
                  </a:cubicBezTo>
                  <a:cubicBezTo>
                    <a:pt x="1891" y="501"/>
                    <a:pt x="1897" y="495"/>
                    <a:pt x="1906" y="485"/>
                  </a:cubicBezTo>
                  <a:cubicBezTo>
                    <a:pt x="1910" y="480"/>
                    <a:pt x="1917" y="472"/>
                    <a:pt x="1924" y="464"/>
                  </a:cubicBezTo>
                  <a:cubicBezTo>
                    <a:pt x="1936" y="451"/>
                    <a:pt x="1954" y="431"/>
                    <a:pt x="1971" y="411"/>
                  </a:cubicBezTo>
                  <a:cubicBezTo>
                    <a:pt x="1952" y="423"/>
                    <a:pt x="1930" y="437"/>
                    <a:pt x="1911" y="449"/>
                  </a:cubicBezTo>
                  <a:cubicBezTo>
                    <a:pt x="1805" y="516"/>
                    <a:pt x="1786" y="526"/>
                    <a:pt x="1772" y="523"/>
                  </a:cubicBezTo>
                  <a:cubicBezTo>
                    <a:pt x="1767" y="521"/>
                    <a:pt x="1763" y="518"/>
                    <a:pt x="1761" y="514"/>
                  </a:cubicBezTo>
                  <a:cubicBezTo>
                    <a:pt x="1757" y="507"/>
                    <a:pt x="1759" y="498"/>
                    <a:pt x="1765" y="494"/>
                  </a:cubicBezTo>
                  <a:cubicBezTo>
                    <a:pt x="1832" y="442"/>
                    <a:pt x="1903" y="386"/>
                    <a:pt x="1951" y="346"/>
                  </a:cubicBezTo>
                  <a:cubicBezTo>
                    <a:pt x="1896" y="376"/>
                    <a:pt x="1822" y="422"/>
                    <a:pt x="1774" y="452"/>
                  </a:cubicBezTo>
                  <a:cubicBezTo>
                    <a:pt x="1655" y="525"/>
                    <a:pt x="1654" y="525"/>
                    <a:pt x="1644" y="522"/>
                  </a:cubicBezTo>
                  <a:cubicBezTo>
                    <a:pt x="1640" y="521"/>
                    <a:pt x="1636" y="518"/>
                    <a:pt x="1634" y="514"/>
                  </a:cubicBezTo>
                  <a:cubicBezTo>
                    <a:pt x="1627" y="502"/>
                    <a:pt x="1638" y="494"/>
                    <a:pt x="1642" y="491"/>
                  </a:cubicBezTo>
                  <a:cubicBezTo>
                    <a:pt x="1644" y="489"/>
                    <a:pt x="1648" y="486"/>
                    <a:pt x="1652" y="483"/>
                  </a:cubicBezTo>
                  <a:cubicBezTo>
                    <a:pt x="1662" y="476"/>
                    <a:pt x="1675" y="466"/>
                    <a:pt x="1690" y="454"/>
                  </a:cubicBezTo>
                  <a:cubicBezTo>
                    <a:pt x="1710" y="439"/>
                    <a:pt x="1735" y="421"/>
                    <a:pt x="1762" y="401"/>
                  </a:cubicBezTo>
                  <a:cubicBezTo>
                    <a:pt x="1581" y="508"/>
                    <a:pt x="1533" y="528"/>
                    <a:pt x="1516" y="523"/>
                  </a:cubicBezTo>
                  <a:cubicBezTo>
                    <a:pt x="1511" y="522"/>
                    <a:pt x="1506" y="518"/>
                    <a:pt x="1504" y="514"/>
                  </a:cubicBezTo>
                  <a:cubicBezTo>
                    <a:pt x="1495" y="498"/>
                    <a:pt x="1507" y="482"/>
                    <a:pt x="1553" y="446"/>
                  </a:cubicBezTo>
                  <a:cubicBezTo>
                    <a:pt x="1581" y="424"/>
                    <a:pt x="1622" y="394"/>
                    <a:pt x="1676" y="358"/>
                  </a:cubicBezTo>
                  <a:cubicBezTo>
                    <a:pt x="1692" y="347"/>
                    <a:pt x="1709" y="335"/>
                    <a:pt x="1727" y="324"/>
                  </a:cubicBezTo>
                  <a:cubicBezTo>
                    <a:pt x="1658" y="364"/>
                    <a:pt x="1592" y="403"/>
                    <a:pt x="1543" y="432"/>
                  </a:cubicBezTo>
                  <a:cubicBezTo>
                    <a:pt x="1502" y="456"/>
                    <a:pt x="1467" y="477"/>
                    <a:pt x="1442" y="492"/>
                  </a:cubicBezTo>
                  <a:cubicBezTo>
                    <a:pt x="1396" y="519"/>
                    <a:pt x="1395" y="518"/>
                    <a:pt x="1388" y="516"/>
                  </a:cubicBezTo>
                  <a:cubicBezTo>
                    <a:pt x="1384" y="515"/>
                    <a:pt x="1380" y="512"/>
                    <a:pt x="1378" y="509"/>
                  </a:cubicBezTo>
                  <a:cubicBezTo>
                    <a:pt x="1369" y="492"/>
                    <a:pt x="1388" y="477"/>
                    <a:pt x="1403" y="465"/>
                  </a:cubicBezTo>
                  <a:cubicBezTo>
                    <a:pt x="1418" y="454"/>
                    <a:pt x="1439" y="439"/>
                    <a:pt x="1468" y="420"/>
                  </a:cubicBezTo>
                  <a:cubicBezTo>
                    <a:pt x="1496" y="402"/>
                    <a:pt x="1527" y="382"/>
                    <a:pt x="1562" y="361"/>
                  </a:cubicBezTo>
                  <a:cubicBezTo>
                    <a:pt x="1515" y="389"/>
                    <a:pt x="1469" y="416"/>
                    <a:pt x="1428" y="440"/>
                  </a:cubicBezTo>
                  <a:cubicBezTo>
                    <a:pt x="1287" y="520"/>
                    <a:pt x="1263" y="524"/>
                    <a:pt x="1250" y="520"/>
                  </a:cubicBezTo>
                  <a:cubicBezTo>
                    <a:pt x="1244" y="519"/>
                    <a:pt x="1240" y="515"/>
                    <a:pt x="1237" y="511"/>
                  </a:cubicBezTo>
                  <a:cubicBezTo>
                    <a:pt x="1227" y="492"/>
                    <a:pt x="1240" y="470"/>
                    <a:pt x="1343" y="398"/>
                  </a:cubicBezTo>
                  <a:cubicBezTo>
                    <a:pt x="1375" y="376"/>
                    <a:pt x="1414" y="350"/>
                    <a:pt x="1460" y="320"/>
                  </a:cubicBezTo>
                  <a:cubicBezTo>
                    <a:pt x="1344" y="388"/>
                    <a:pt x="1226" y="457"/>
                    <a:pt x="1129" y="516"/>
                  </a:cubicBezTo>
                  <a:cubicBezTo>
                    <a:pt x="1125" y="518"/>
                    <a:pt x="1121" y="518"/>
                    <a:pt x="1117" y="517"/>
                  </a:cubicBezTo>
                  <a:cubicBezTo>
                    <a:pt x="1112" y="516"/>
                    <a:pt x="1109" y="513"/>
                    <a:pt x="1107" y="510"/>
                  </a:cubicBezTo>
                  <a:cubicBezTo>
                    <a:pt x="1098" y="494"/>
                    <a:pt x="1112" y="480"/>
                    <a:pt x="1158" y="446"/>
                  </a:cubicBezTo>
                  <a:cubicBezTo>
                    <a:pt x="1187" y="425"/>
                    <a:pt x="1229" y="397"/>
                    <a:pt x="1286" y="360"/>
                  </a:cubicBezTo>
                  <a:cubicBezTo>
                    <a:pt x="1390" y="292"/>
                    <a:pt x="1523" y="210"/>
                    <a:pt x="1630" y="144"/>
                  </a:cubicBezTo>
                  <a:cubicBezTo>
                    <a:pt x="1649" y="132"/>
                    <a:pt x="1668" y="120"/>
                    <a:pt x="1686" y="109"/>
                  </a:cubicBezTo>
                  <a:cubicBezTo>
                    <a:pt x="1621" y="144"/>
                    <a:pt x="1526" y="197"/>
                    <a:pt x="1390" y="277"/>
                  </a:cubicBezTo>
                  <a:cubicBezTo>
                    <a:pt x="1189" y="395"/>
                    <a:pt x="995" y="516"/>
                    <a:pt x="993" y="517"/>
                  </a:cubicBezTo>
                  <a:cubicBezTo>
                    <a:pt x="989" y="519"/>
                    <a:pt x="985" y="520"/>
                    <a:pt x="981" y="519"/>
                  </a:cubicBezTo>
                  <a:cubicBezTo>
                    <a:pt x="976" y="517"/>
                    <a:pt x="973" y="515"/>
                    <a:pt x="971" y="511"/>
                  </a:cubicBezTo>
                  <a:cubicBezTo>
                    <a:pt x="953" y="479"/>
                    <a:pt x="1011" y="438"/>
                    <a:pt x="1357" y="237"/>
                  </a:cubicBezTo>
                  <a:cubicBezTo>
                    <a:pt x="1468" y="173"/>
                    <a:pt x="1598" y="97"/>
                    <a:pt x="1658" y="54"/>
                  </a:cubicBezTo>
                  <a:cubicBezTo>
                    <a:pt x="1630" y="67"/>
                    <a:pt x="1582" y="91"/>
                    <a:pt x="1502" y="137"/>
                  </a:cubicBezTo>
                  <a:cubicBezTo>
                    <a:pt x="1400" y="196"/>
                    <a:pt x="1274" y="273"/>
                    <a:pt x="1162" y="342"/>
                  </a:cubicBezTo>
                  <a:cubicBezTo>
                    <a:pt x="1083" y="391"/>
                    <a:pt x="1007" y="437"/>
                    <a:pt x="951" y="470"/>
                  </a:cubicBezTo>
                  <a:cubicBezTo>
                    <a:pt x="854" y="527"/>
                    <a:pt x="848" y="525"/>
                    <a:pt x="839" y="523"/>
                  </a:cubicBezTo>
                  <a:cubicBezTo>
                    <a:pt x="834" y="522"/>
                    <a:pt x="830" y="519"/>
                    <a:pt x="828" y="515"/>
                  </a:cubicBezTo>
                  <a:cubicBezTo>
                    <a:pt x="819" y="498"/>
                    <a:pt x="837" y="482"/>
                    <a:pt x="864" y="461"/>
                  </a:cubicBezTo>
                  <a:cubicBezTo>
                    <a:pt x="886" y="445"/>
                    <a:pt x="917" y="424"/>
                    <a:pt x="960" y="396"/>
                  </a:cubicBezTo>
                  <a:cubicBezTo>
                    <a:pt x="1004" y="368"/>
                    <a:pt x="1055" y="336"/>
                    <a:pt x="1109" y="303"/>
                  </a:cubicBezTo>
                  <a:cubicBezTo>
                    <a:pt x="1005" y="361"/>
                    <a:pt x="921" y="407"/>
                    <a:pt x="858" y="442"/>
                  </a:cubicBezTo>
                  <a:cubicBezTo>
                    <a:pt x="818" y="464"/>
                    <a:pt x="785" y="482"/>
                    <a:pt x="762" y="495"/>
                  </a:cubicBezTo>
                  <a:cubicBezTo>
                    <a:pt x="719" y="518"/>
                    <a:pt x="719" y="518"/>
                    <a:pt x="712" y="517"/>
                  </a:cubicBezTo>
                  <a:cubicBezTo>
                    <a:pt x="708" y="515"/>
                    <a:pt x="705" y="513"/>
                    <a:pt x="703" y="509"/>
                  </a:cubicBezTo>
                  <a:cubicBezTo>
                    <a:pt x="694" y="493"/>
                    <a:pt x="710" y="482"/>
                    <a:pt x="745" y="457"/>
                  </a:cubicBezTo>
                  <a:cubicBezTo>
                    <a:pt x="768" y="441"/>
                    <a:pt x="802" y="419"/>
                    <a:pt x="848" y="389"/>
                  </a:cubicBezTo>
                  <a:cubicBezTo>
                    <a:pt x="899" y="356"/>
                    <a:pt x="959" y="318"/>
                    <a:pt x="1022" y="279"/>
                  </a:cubicBezTo>
                  <a:cubicBezTo>
                    <a:pt x="1017" y="282"/>
                    <a:pt x="1011" y="285"/>
                    <a:pt x="1006" y="288"/>
                  </a:cubicBezTo>
                  <a:cubicBezTo>
                    <a:pt x="621" y="511"/>
                    <a:pt x="602" y="519"/>
                    <a:pt x="588" y="516"/>
                  </a:cubicBezTo>
                  <a:cubicBezTo>
                    <a:pt x="584" y="514"/>
                    <a:pt x="580" y="512"/>
                    <a:pt x="578" y="508"/>
                  </a:cubicBezTo>
                  <a:cubicBezTo>
                    <a:pt x="574" y="500"/>
                    <a:pt x="576" y="491"/>
                    <a:pt x="583" y="486"/>
                  </a:cubicBezTo>
                  <a:cubicBezTo>
                    <a:pt x="797" y="354"/>
                    <a:pt x="1118" y="150"/>
                    <a:pt x="1246" y="61"/>
                  </a:cubicBezTo>
                  <a:cubicBezTo>
                    <a:pt x="1217" y="75"/>
                    <a:pt x="1175" y="97"/>
                    <a:pt x="1113" y="133"/>
                  </a:cubicBezTo>
                  <a:cubicBezTo>
                    <a:pt x="1011" y="192"/>
                    <a:pt x="884" y="269"/>
                    <a:pt x="773" y="338"/>
                  </a:cubicBezTo>
                  <a:cubicBezTo>
                    <a:pt x="692" y="388"/>
                    <a:pt x="615" y="435"/>
                    <a:pt x="559" y="468"/>
                  </a:cubicBezTo>
                  <a:cubicBezTo>
                    <a:pt x="460" y="526"/>
                    <a:pt x="453" y="524"/>
                    <a:pt x="444" y="522"/>
                  </a:cubicBezTo>
                  <a:cubicBezTo>
                    <a:pt x="440" y="521"/>
                    <a:pt x="436" y="518"/>
                    <a:pt x="434" y="513"/>
                  </a:cubicBezTo>
                  <a:cubicBezTo>
                    <a:pt x="425" y="497"/>
                    <a:pt x="439" y="483"/>
                    <a:pt x="474" y="457"/>
                  </a:cubicBezTo>
                  <a:cubicBezTo>
                    <a:pt x="498" y="439"/>
                    <a:pt x="532" y="416"/>
                    <a:pt x="579" y="386"/>
                  </a:cubicBezTo>
                  <a:cubicBezTo>
                    <a:pt x="666" y="330"/>
                    <a:pt x="782" y="259"/>
                    <a:pt x="885" y="197"/>
                  </a:cubicBezTo>
                  <a:cubicBezTo>
                    <a:pt x="917" y="177"/>
                    <a:pt x="951" y="157"/>
                    <a:pt x="983" y="137"/>
                  </a:cubicBezTo>
                  <a:cubicBezTo>
                    <a:pt x="957" y="152"/>
                    <a:pt x="927" y="168"/>
                    <a:pt x="893" y="188"/>
                  </a:cubicBezTo>
                  <a:cubicBezTo>
                    <a:pt x="750" y="269"/>
                    <a:pt x="587" y="365"/>
                    <a:pt x="468" y="435"/>
                  </a:cubicBezTo>
                  <a:cubicBezTo>
                    <a:pt x="427" y="460"/>
                    <a:pt x="390" y="481"/>
                    <a:pt x="365" y="496"/>
                  </a:cubicBezTo>
                  <a:cubicBezTo>
                    <a:pt x="319" y="523"/>
                    <a:pt x="319" y="523"/>
                    <a:pt x="312" y="521"/>
                  </a:cubicBezTo>
                  <a:cubicBezTo>
                    <a:pt x="308" y="519"/>
                    <a:pt x="304" y="517"/>
                    <a:pt x="302" y="513"/>
                  </a:cubicBezTo>
                  <a:cubicBezTo>
                    <a:pt x="298" y="505"/>
                    <a:pt x="301" y="495"/>
                    <a:pt x="308" y="491"/>
                  </a:cubicBezTo>
                  <a:cubicBezTo>
                    <a:pt x="309" y="491"/>
                    <a:pt x="310" y="490"/>
                    <a:pt x="311" y="490"/>
                  </a:cubicBezTo>
                  <a:cubicBezTo>
                    <a:pt x="321" y="485"/>
                    <a:pt x="382" y="449"/>
                    <a:pt x="452" y="407"/>
                  </a:cubicBezTo>
                  <a:cubicBezTo>
                    <a:pt x="567" y="339"/>
                    <a:pt x="741" y="237"/>
                    <a:pt x="887" y="154"/>
                  </a:cubicBezTo>
                  <a:cubicBezTo>
                    <a:pt x="1153" y="3"/>
                    <a:pt x="1169" y="8"/>
                    <a:pt x="1180" y="11"/>
                  </a:cubicBezTo>
                  <a:cubicBezTo>
                    <a:pt x="1185" y="12"/>
                    <a:pt x="1189" y="15"/>
                    <a:pt x="1192" y="20"/>
                  </a:cubicBezTo>
                  <a:cubicBezTo>
                    <a:pt x="1200" y="35"/>
                    <a:pt x="1185" y="46"/>
                    <a:pt x="1166" y="59"/>
                  </a:cubicBezTo>
                  <a:cubicBezTo>
                    <a:pt x="1152" y="69"/>
                    <a:pt x="1132" y="82"/>
                    <a:pt x="1103" y="100"/>
                  </a:cubicBezTo>
                  <a:cubicBezTo>
                    <a:pt x="1094" y="106"/>
                    <a:pt x="1084" y="112"/>
                    <a:pt x="1073" y="119"/>
                  </a:cubicBezTo>
                  <a:cubicBezTo>
                    <a:pt x="1217" y="35"/>
                    <a:pt x="1290" y="0"/>
                    <a:pt x="1315" y="7"/>
                  </a:cubicBezTo>
                  <a:cubicBezTo>
                    <a:pt x="1321" y="8"/>
                    <a:pt x="1326" y="12"/>
                    <a:pt x="1329" y="17"/>
                  </a:cubicBezTo>
                  <a:cubicBezTo>
                    <a:pt x="1337" y="33"/>
                    <a:pt x="1321" y="45"/>
                    <a:pt x="1296" y="64"/>
                  </a:cubicBezTo>
                  <a:cubicBezTo>
                    <a:pt x="1278" y="78"/>
                    <a:pt x="1251" y="97"/>
                    <a:pt x="1215" y="121"/>
                  </a:cubicBezTo>
                  <a:cubicBezTo>
                    <a:pt x="1184" y="142"/>
                    <a:pt x="1147" y="167"/>
                    <a:pt x="1103" y="195"/>
                  </a:cubicBezTo>
                  <a:cubicBezTo>
                    <a:pt x="1171" y="156"/>
                    <a:pt x="1237" y="118"/>
                    <a:pt x="1291" y="87"/>
                  </a:cubicBezTo>
                  <a:cubicBezTo>
                    <a:pt x="1438" y="4"/>
                    <a:pt x="1444" y="6"/>
                    <a:pt x="1453" y="9"/>
                  </a:cubicBezTo>
                  <a:cubicBezTo>
                    <a:pt x="1458" y="10"/>
                    <a:pt x="1462" y="13"/>
                    <a:pt x="1464" y="17"/>
                  </a:cubicBezTo>
                  <a:cubicBezTo>
                    <a:pt x="1471" y="30"/>
                    <a:pt x="1459" y="39"/>
                    <a:pt x="1454" y="43"/>
                  </a:cubicBezTo>
                  <a:cubicBezTo>
                    <a:pt x="1450" y="46"/>
                    <a:pt x="1444" y="50"/>
                    <a:pt x="1436" y="55"/>
                  </a:cubicBezTo>
                  <a:cubicBezTo>
                    <a:pt x="1421" y="65"/>
                    <a:pt x="1400" y="79"/>
                    <a:pt x="1371" y="98"/>
                  </a:cubicBezTo>
                  <a:cubicBezTo>
                    <a:pt x="1317" y="132"/>
                    <a:pt x="1242" y="179"/>
                    <a:pt x="1163" y="228"/>
                  </a:cubicBezTo>
                  <a:cubicBezTo>
                    <a:pt x="1128" y="250"/>
                    <a:pt x="1090" y="274"/>
                    <a:pt x="1051" y="298"/>
                  </a:cubicBezTo>
                  <a:cubicBezTo>
                    <a:pt x="1222" y="204"/>
                    <a:pt x="1420" y="93"/>
                    <a:pt x="1558" y="16"/>
                  </a:cubicBezTo>
                  <a:cubicBezTo>
                    <a:pt x="1558" y="16"/>
                    <a:pt x="1559" y="16"/>
                    <a:pt x="1559" y="16"/>
                  </a:cubicBezTo>
                  <a:cubicBezTo>
                    <a:pt x="1562" y="14"/>
                    <a:pt x="1567" y="14"/>
                    <a:pt x="1571" y="15"/>
                  </a:cubicBezTo>
                  <a:cubicBezTo>
                    <a:pt x="1575" y="16"/>
                    <a:pt x="1578" y="19"/>
                    <a:pt x="1580" y="22"/>
                  </a:cubicBezTo>
                  <a:cubicBezTo>
                    <a:pt x="1589" y="38"/>
                    <a:pt x="1571" y="51"/>
                    <a:pt x="1553" y="65"/>
                  </a:cubicBezTo>
                  <a:cubicBezTo>
                    <a:pt x="1538" y="76"/>
                    <a:pt x="1517" y="90"/>
                    <a:pt x="1488" y="108"/>
                  </a:cubicBezTo>
                  <a:cubicBezTo>
                    <a:pt x="1615" y="35"/>
                    <a:pt x="1681" y="5"/>
                    <a:pt x="1705" y="11"/>
                  </a:cubicBezTo>
                  <a:cubicBezTo>
                    <a:pt x="1711" y="12"/>
                    <a:pt x="1716" y="16"/>
                    <a:pt x="1719" y="21"/>
                  </a:cubicBezTo>
                  <a:cubicBezTo>
                    <a:pt x="1729" y="40"/>
                    <a:pt x="1706" y="58"/>
                    <a:pt x="1691" y="69"/>
                  </a:cubicBezTo>
                  <a:cubicBezTo>
                    <a:pt x="1690" y="70"/>
                    <a:pt x="1689" y="71"/>
                    <a:pt x="1688" y="72"/>
                  </a:cubicBezTo>
                  <a:cubicBezTo>
                    <a:pt x="1817" y="4"/>
                    <a:pt x="1833" y="9"/>
                    <a:pt x="1842" y="11"/>
                  </a:cubicBezTo>
                  <a:cubicBezTo>
                    <a:pt x="1848" y="12"/>
                    <a:pt x="1852" y="16"/>
                    <a:pt x="1855" y="21"/>
                  </a:cubicBezTo>
                  <a:cubicBezTo>
                    <a:pt x="1862" y="35"/>
                    <a:pt x="1850" y="43"/>
                    <a:pt x="1835" y="53"/>
                  </a:cubicBezTo>
                  <a:cubicBezTo>
                    <a:pt x="1826" y="59"/>
                    <a:pt x="1812" y="68"/>
                    <a:pt x="1792" y="81"/>
                  </a:cubicBezTo>
                  <a:cubicBezTo>
                    <a:pt x="1756" y="104"/>
                    <a:pt x="1706" y="135"/>
                    <a:pt x="1647" y="171"/>
                  </a:cubicBezTo>
                  <a:cubicBezTo>
                    <a:pt x="1618" y="189"/>
                    <a:pt x="1584" y="210"/>
                    <a:pt x="1547" y="233"/>
                  </a:cubicBezTo>
                  <a:cubicBezTo>
                    <a:pt x="1933" y="11"/>
                    <a:pt x="1953" y="16"/>
                    <a:pt x="1964" y="19"/>
                  </a:cubicBezTo>
                  <a:cubicBezTo>
                    <a:pt x="1969" y="21"/>
                    <a:pt x="1973" y="24"/>
                    <a:pt x="1976" y="28"/>
                  </a:cubicBezTo>
                  <a:cubicBezTo>
                    <a:pt x="1980" y="36"/>
                    <a:pt x="1977" y="45"/>
                    <a:pt x="1970" y="50"/>
                  </a:cubicBezTo>
                  <a:cubicBezTo>
                    <a:pt x="1968" y="51"/>
                    <a:pt x="1797" y="149"/>
                    <a:pt x="1625" y="255"/>
                  </a:cubicBezTo>
                  <a:cubicBezTo>
                    <a:pt x="1417" y="382"/>
                    <a:pt x="1329" y="445"/>
                    <a:pt x="1292" y="476"/>
                  </a:cubicBezTo>
                  <a:cubicBezTo>
                    <a:pt x="1316" y="465"/>
                    <a:pt x="1355" y="445"/>
                    <a:pt x="1418" y="408"/>
                  </a:cubicBezTo>
                  <a:cubicBezTo>
                    <a:pt x="1503" y="360"/>
                    <a:pt x="1606" y="297"/>
                    <a:pt x="1705" y="237"/>
                  </a:cubicBezTo>
                  <a:cubicBezTo>
                    <a:pt x="1780" y="191"/>
                    <a:pt x="1852" y="147"/>
                    <a:pt x="1906" y="116"/>
                  </a:cubicBezTo>
                  <a:cubicBezTo>
                    <a:pt x="2000" y="61"/>
                    <a:pt x="2006" y="63"/>
                    <a:pt x="2015" y="65"/>
                  </a:cubicBezTo>
                  <a:cubicBezTo>
                    <a:pt x="2019" y="67"/>
                    <a:pt x="2023" y="70"/>
                    <a:pt x="2025" y="74"/>
                  </a:cubicBezTo>
                  <a:cubicBezTo>
                    <a:pt x="2035" y="91"/>
                    <a:pt x="2024" y="108"/>
                    <a:pt x="1905" y="186"/>
                  </a:cubicBezTo>
                  <a:cubicBezTo>
                    <a:pt x="2015" y="126"/>
                    <a:pt x="2025" y="129"/>
                    <a:pt x="2033" y="131"/>
                  </a:cubicBezTo>
                  <a:cubicBezTo>
                    <a:pt x="2038" y="132"/>
                    <a:pt x="2042" y="135"/>
                    <a:pt x="2044" y="139"/>
                  </a:cubicBezTo>
                  <a:cubicBezTo>
                    <a:pt x="2051" y="153"/>
                    <a:pt x="2039" y="161"/>
                    <a:pt x="2035" y="164"/>
                  </a:cubicBezTo>
                  <a:cubicBezTo>
                    <a:pt x="2032" y="166"/>
                    <a:pt x="2027" y="169"/>
                    <a:pt x="2022" y="172"/>
                  </a:cubicBezTo>
                  <a:cubicBezTo>
                    <a:pt x="2011" y="179"/>
                    <a:pt x="1995" y="189"/>
                    <a:pt x="1975" y="202"/>
                  </a:cubicBezTo>
                  <a:cubicBezTo>
                    <a:pt x="1910" y="243"/>
                    <a:pt x="1802" y="312"/>
                    <a:pt x="1709" y="374"/>
                  </a:cubicBezTo>
                  <a:cubicBezTo>
                    <a:pt x="1641" y="420"/>
                    <a:pt x="1599" y="450"/>
                    <a:pt x="1573" y="470"/>
                  </a:cubicBezTo>
                  <a:cubicBezTo>
                    <a:pt x="1667" y="423"/>
                    <a:pt x="1854" y="309"/>
                    <a:pt x="1935" y="260"/>
                  </a:cubicBezTo>
                  <a:cubicBezTo>
                    <a:pt x="1958" y="246"/>
                    <a:pt x="1978" y="234"/>
                    <a:pt x="1992" y="225"/>
                  </a:cubicBezTo>
                  <a:cubicBezTo>
                    <a:pt x="2018" y="210"/>
                    <a:pt x="2019" y="209"/>
                    <a:pt x="2027" y="211"/>
                  </a:cubicBezTo>
                  <a:cubicBezTo>
                    <a:pt x="2031" y="212"/>
                    <a:pt x="2034" y="215"/>
                    <a:pt x="2037" y="219"/>
                  </a:cubicBezTo>
                  <a:cubicBezTo>
                    <a:pt x="2043" y="231"/>
                    <a:pt x="2033" y="239"/>
                    <a:pt x="2028" y="243"/>
                  </a:cubicBezTo>
                  <a:cubicBezTo>
                    <a:pt x="2025" y="245"/>
                    <a:pt x="2020" y="249"/>
                    <a:pt x="2014" y="253"/>
                  </a:cubicBezTo>
                  <a:cubicBezTo>
                    <a:pt x="2003" y="262"/>
                    <a:pt x="1987" y="274"/>
                    <a:pt x="1967" y="289"/>
                  </a:cubicBezTo>
                  <a:cubicBezTo>
                    <a:pt x="1948" y="303"/>
                    <a:pt x="1926" y="319"/>
                    <a:pt x="1902" y="337"/>
                  </a:cubicBezTo>
                  <a:cubicBezTo>
                    <a:pt x="1982" y="290"/>
                    <a:pt x="2011" y="278"/>
                    <a:pt x="2025" y="282"/>
                  </a:cubicBezTo>
                  <a:cubicBezTo>
                    <a:pt x="2030" y="283"/>
                    <a:pt x="2034" y="287"/>
                    <a:pt x="2037" y="291"/>
                  </a:cubicBezTo>
                  <a:cubicBezTo>
                    <a:pt x="2044" y="305"/>
                    <a:pt x="2035" y="316"/>
                    <a:pt x="1997" y="348"/>
                  </a:cubicBezTo>
                  <a:cubicBezTo>
                    <a:pt x="1986" y="358"/>
                    <a:pt x="1972" y="370"/>
                    <a:pt x="1956" y="384"/>
                  </a:cubicBezTo>
                  <a:cubicBezTo>
                    <a:pt x="2005" y="354"/>
                    <a:pt x="2018" y="349"/>
                    <a:pt x="2028" y="351"/>
                  </a:cubicBezTo>
                  <a:cubicBezTo>
                    <a:pt x="2033" y="352"/>
                    <a:pt x="2037" y="355"/>
                    <a:pt x="2039" y="360"/>
                  </a:cubicBezTo>
                  <a:cubicBezTo>
                    <a:pt x="2045" y="371"/>
                    <a:pt x="2041" y="380"/>
                    <a:pt x="2007" y="419"/>
                  </a:cubicBezTo>
                  <a:cubicBezTo>
                    <a:pt x="2000" y="428"/>
                    <a:pt x="1992" y="436"/>
                    <a:pt x="1984" y="445"/>
                  </a:cubicBezTo>
                  <a:cubicBezTo>
                    <a:pt x="1991" y="441"/>
                    <a:pt x="1999" y="437"/>
                    <a:pt x="2006" y="433"/>
                  </a:cubicBezTo>
                  <a:cubicBezTo>
                    <a:pt x="2013" y="428"/>
                    <a:pt x="2023" y="431"/>
                    <a:pt x="2028" y="438"/>
                  </a:cubicBezTo>
                  <a:cubicBezTo>
                    <a:pt x="2032" y="446"/>
                    <a:pt x="2030" y="456"/>
                    <a:pt x="2022" y="460"/>
                  </a:cubicBezTo>
                  <a:cubicBezTo>
                    <a:pt x="1988" y="480"/>
                    <a:pt x="1964" y="494"/>
                    <a:pt x="1948" y="503"/>
                  </a:cubicBezTo>
                  <a:close/>
                  <a:moveTo>
                    <a:pt x="325" y="492"/>
                  </a:moveTo>
                  <a:cubicBezTo>
                    <a:pt x="327" y="493"/>
                    <a:pt x="329" y="495"/>
                    <a:pt x="330" y="497"/>
                  </a:cubicBezTo>
                  <a:cubicBezTo>
                    <a:pt x="329" y="495"/>
                    <a:pt x="327" y="493"/>
                    <a:pt x="325" y="492"/>
                  </a:cubicBezTo>
                  <a:close/>
                  <a:moveTo>
                    <a:pt x="438" y="450"/>
                  </a:moveTo>
                  <a:cubicBezTo>
                    <a:pt x="403" y="469"/>
                    <a:pt x="371" y="487"/>
                    <a:pt x="343" y="502"/>
                  </a:cubicBezTo>
                  <a:cubicBezTo>
                    <a:pt x="183" y="589"/>
                    <a:pt x="179" y="588"/>
                    <a:pt x="170" y="585"/>
                  </a:cubicBezTo>
                  <a:cubicBezTo>
                    <a:pt x="166" y="584"/>
                    <a:pt x="162" y="581"/>
                    <a:pt x="160" y="578"/>
                  </a:cubicBezTo>
                  <a:cubicBezTo>
                    <a:pt x="151" y="561"/>
                    <a:pt x="166" y="545"/>
                    <a:pt x="200" y="520"/>
                  </a:cubicBezTo>
                  <a:cubicBezTo>
                    <a:pt x="224" y="502"/>
                    <a:pt x="259" y="478"/>
                    <a:pt x="308" y="448"/>
                  </a:cubicBezTo>
                  <a:cubicBezTo>
                    <a:pt x="343" y="426"/>
                    <a:pt x="382" y="402"/>
                    <a:pt x="423" y="378"/>
                  </a:cubicBezTo>
                  <a:cubicBezTo>
                    <a:pt x="169" y="523"/>
                    <a:pt x="166" y="522"/>
                    <a:pt x="155" y="519"/>
                  </a:cubicBezTo>
                  <a:cubicBezTo>
                    <a:pt x="151" y="518"/>
                    <a:pt x="147" y="515"/>
                    <a:pt x="145" y="511"/>
                  </a:cubicBezTo>
                  <a:cubicBezTo>
                    <a:pt x="138" y="498"/>
                    <a:pt x="150" y="488"/>
                    <a:pt x="160" y="481"/>
                  </a:cubicBezTo>
                  <a:cubicBezTo>
                    <a:pt x="167" y="476"/>
                    <a:pt x="178" y="468"/>
                    <a:pt x="192" y="458"/>
                  </a:cubicBezTo>
                  <a:cubicBezTo>
                    <a:pt x="206" y="449"/>
                    <a:pt x="224" y="437"/>
                    <a:pt x="246" y="422"/>
                  </a:cubicBezTo>
                  <a:cubicBezTo>
                    <a:pt x="94" y="504"/>
                    <a:pt x="78" y="500"/>
                    <a:pt x="69" y="498"/>
                  </a:cubicBezTo>
                  <a:cubicBezTo>
                    <a:pt x="63" y="496"/>
                    <a:pt x="59" y="493"/>
                    <a:pt x="57" y="488"/>
                  </a:cubicBezTo>
                  <a:cubicBezTo>
                    <a:pt x="47" y="471"/>
                    <a:pt x="67" y="454"/>
                    <a:pt x="91" y="435"/>
                  </a:cubicBezTo>
                  <a:cubicBezTo>
                    <a:pt x="112" y="419"/>
                    <a:pt x="142" y="398"/>
                    <a:pt x="184" y="371"/>
                  </a:cubicBezTo>
                  <a:cubicBezTo>
                    <a:pt x="260" y="321"/>
                    <a:pt x="361" y="261"/>
                    <a:pt x="458" y="202"/>
                  </a:cubicBezTo>
                  <a:cubicBezTo>
                    <a:pt x="497" y="178"/>
                    <a:pt x="538" y="154"/>
                    <a:pt x="576" y="131"/>
                  </a:cubicBezTo>
                  <a:cubicBezTo>
                    <a:pt x="422" y="216"/>
                    <a:pt x="199" y="347"/>
                    <a:pt x="40" y="443"/>
                  </a:cubicBezTo>
                  <a:cubicBezTo>
                    <a:pt x="32" y="447"/>
                    <a:pt x="23" y="445"/>
                    <a:pt x="18" y="437"/>
                  </a:cubicBezTo>
                  <a:cubicBezTo>
                    <a:pt x="14" y="430"/>
                    <a:pt x="16" y="420"/>
                    <a:pt x="24" y="415"/>
                  </a:cubicBezTo>
                  <a:cubicBezTo>
                    <a:pt x="140" y="344"/>
                    <a:pt x="296" y="247"/>
                    <a:pt x="418" y="166"/>
                  </a:cubicBezTo>
                  <a:cubicBezTo>
                    <a:pt x="394" y="180"/>
                    <a:pt x="368" y="195"/>
                    <a:pt x="343" y="209"/>
                  </a:cubicBezTo>
                  <a:cubicBezTo>
                    <a:pt x="37" y="383"/>
                    <a:pt x="28" y="381"/>
                    <a:pt x="19" y="378"/>
                  </a:cubicBezTo>
                  <a:cubicBezTo>
                    <a:pt x="14" y="377"/>
                    <a:pt x="11" y="374"/>
                    <a:pt x="9" y="370"/>
                  </a:cubicBezTo>
                  <a:cubicBezTo>
                    <a:pt x="0" y="354"/>
                    <a:pt x="15" y="340"/>
                    <a:pt x="36" y="323"/>
                  </a:cubicBezTo>
                  <a:cubicBezTo>
                    <a:pt x="50" y="312"/>
                    <a:pt x="70" y="297"/>
                    <a:pt x="96" y="279"/>
                  </a:cubicBezTo>
                  <a:cubicBezTo>
                    <a:pt x="57" y="299"/>
                    <a:pt x="40" y="305"/>
                    <a:pt x="30" y="302"/>
                  </a:cubicBezTo>
                  <a:cubicBezTo>
                    <a:pt x="25" y="301"/>
                    <a:pt x="21" y="298"/>
                    <a:pt x="19" y="293"/>
                  </a:cubicBezTo>
                  <a:cubicBezTo>
                    <a:pt x="11" y="279"/>
                    <a:pt x="20" y="266"/>
                    <a:pt x="70" y="225"/>
                  </a:cubicBezTo>
                  <a:cubicBezTo>
                    <a:pt x="84" y="214"/>
                    <a:pt x="100" y="201"/>
                    <a:pt x="119" y="187"/>
                  </a:cubicBezTo>
                  <a:cubicBezTo>
                    <a:pt x="38" y="231"/>
                    <a:pt x="32" y="230"/>
                    <a:pt x="25" y="228"/>
                  </a:cubicBezTo>
                  <a:cubicBezTo>
                    <a:pt x="21" y="227"/>
                    <a:pt x="17" y="224"/>
                    <a:pt x="15" y="220"/>
                  </a:cubicBezTo>
                  <a:cubicBezTo>
                    <a:pt x="9" y="209"/>
                    <a:pt x="17" y="201"/>
                    <a:pt x="25" y="194"/>
                  </a:cubicBezTo>
                  <a:cubicBezTo>
                    <a:pt x="29" y="189"/>
                    <a:pt x="35" y="184"/>
                    <a:pt x="44" y="176"/>
                  </a:cubicBezTo>
                  <a:cubicBezTo>
                    <a:pt x="60" y="161"/>
                    <a:pt x="82" y="142"/>
                    <a:pt x="105" y="122"/>
                  </a:cubicBezTo>
                  <a:cubicBezTo>
                    <a:pt x="108" y="119"/>
                    <a:pt x="110" y="117"/>
                    <a:pt x="113" y="115"/>
                  </a:cubicBezTo>
                  <a:cubicBezTo>
                    <a:pt x="46" y="154"/>
                    <a:pt x="35" y="157"/>
                    <a:pt x="25" y="155"/>
                  </a:cubicBezTo>
                  <a:cubicBezTo>
                    <a:pt x="21" y="153"/>
                    <a:pt x="17" y="150"/>
                    <a:pt x="15" y="146"/>
                  </a:cubicBezTo>
                  <a:cubicBezTo>
                    <a:pt x="9" y="136"/>
                    <a:pt x="12" y="130"/>
                    <a:pt x="47" y="75"/>
                  </a:cubicBezTo>
                  <a:cubicBezTo>
                    <a:pt x="48" y="73"/>
                    <a:pt x="50" y="71"/>
                    <a:pt x="51" y="68"/>
                  </a:cubicBezTo>
                  <a:cubicBezTo>
                    <a:pt x="51" y="68"/>
                    <a:pt x="50" y="68"/>
                    <a:pt x="50" y="68"/>
                  </a:cubicBezTo>
                  <a:cubicBezTo>
                    <a:pt x="46" y="67"/>
                    <a:pt x="42" y="64"/>
                    <a:pt x="40" y="60"/>
                  </a:cubicBezTo>
                  <a:cubicBezTo>
                    <a:pt x="36" y="53"/>
                    <a:pt x="38" y="43"/>
                    <a:pt x="46" y="39"/>
                  </a:cubicBezTo>
                  <a:cubicBezTo>
                    <a:pt x="47" y="38"/>
                    <a:pt x="47" y="38"/>
                    <a:pt x="48" y="38"/>
                  </a:cubicBezTo>
                  <a:cubicBezTo>
                    <a:pt x="50" y="37"/>
                    <a:pt x="53" y="35"/>
                    <a:pt x="56" y="33"/>
                  </a:cubicBezTo>
                  <a:cubicBezTo>
                    <a:pt x="78" y="19"/>
                    <a:pt x="85" y="14"/>
                    <a:pt x="94" y="16"/>
                  </a:cubicBezTo>
                  <a:cubicBezTo>
                    <a:pt x="99" y="18"/>
                    <a:pt x="102" y="20"/>
                    <a:pt x="105" y="24"/>
                  </a:cubicBezTo>
                  <a:cubicBezTo>
                    <a:pt x="111" y="35"/>
                    <a:pt x="107" y="41"/>
                    <a:pt x="74" y="92"/>
                  </a:cubicBezTo>
                  <a:cubicBezTo>
                    <a:pt x="72" y="96"/>
                    <a:pt x="69" y="100"/>
                    <a:pt x="66" y="105"/>
                  </a:cubicBezTo>
                  <a:cubicBezTo>
                    <a:pt x="96" y="88"/>
                    <a:pt x="137" y="63"/>
                    <a:pt x="163" y="47"/>
                  </a:cubicBezTo>
                  <a:cubicBezTo>
                    <a:pt x="231" y="6"/>
                    <a:pt x="231" y="6"/>
                    <a:pt x="239" y="9"/>
                  </a:cubicBezTo>
                  <a:cubicBezTo>
                    <a:pt x="244" y="10"/>
                    <a:pt x="247" y="12"/>
                    <a:pt x="249" y="16"/>
                  </a:cubicBezTo>
                  <a:cubicBezTo>
                    <a:pt x="256" y="28"/>
                    <a:pt x="247" y="36"/>
                    <a:pt x="236" y="47"/>
                  </a:cubicBezTo>
                  <a:cubicBezTo>
                    <a:pt x="230" y="53"/>
                    <a:pt x="221" y="61"/>
                    <a:pt x="208" y="73"/>
                  </a:cubicBezTo>
                  <a:cubicBezTo>
                    <a:pt x="185" y="93"/>
                    <a:pt x="155" y="120"/>
                    <a:pt x="126" y="145"/>
                  </a:cubicBezTo>
                  <a:cubicBezTo>
                    <a:pt x="126" y="146"/>
                    <a:pt x="126" y="146"/>
                    <a:pt x="126" y="146"/>
                  </a:cubicBezTo>
                  <a:cubicBezTo>
                    <a:pt x="196" y="107"/>
                    <a:pt x="289" y="53"/>
                    <a:pt x="356" y="13"/>
                  </a:cubicBezTo>
                  <a:cubicBezTo>
                    <a:pt x="363" y="8"/>
                    <a:pt x="373" y="11"/>
                    <a:pt x="378" y="18"/>
                  </a:cubicBezTo>
                  <a:cubicBezTo>
                    <a:pt x="382" y="25"/>
                    <a:pt x="380" y="35"/>
                    <a:pt x="373" y="40"/>
                  </a:cubicBezTo>
                  <a:cubicBezTo>
                    <a:pt x="274" y="110"/>
                    <a:pt x="170" y="186"/>
                    <a:pt x="107" y="237"/>
                  </a:cubicBezTo>
                  <a:cubicBezTo>
                    <a:pt x="165" y="204"/>
                    <a:pt x="248" y="154"/>
                    <a:pt x="310" y="116"/>
                  </a:cubicBezTo>
                  <a:cubicBezTo>
                    <a:pt x="477" y="15"/>
                    <a:pt x="485" y="12"/>
                    <a:pt x="496" y="15"/>
                  </a:cubicBezTo>
                  <a:cubicBezTo>
                    <a:pt x="501" y="16"/>
                    <a:pt x="504" y="19"/>
                    <a:pt x="506" y="23"/>
                  </a:cubicBezTo>
                  <a:cubicBezTo>
                    <a:pt x="514" y="37"/>
                    <a:pt x="501" y="47"/>
                    <a:pt x="489" y="56"/>
                  </a:cubicBezTo>
                  <a:cubicBezTo>
                    <a:pt x="481" y="62"/>
                    <a:pt x="468" y="71"/>
                    <a:pt x="451" y="83"/>
                  </a:cubicBezTo>
                  <a:cubicBezTo>
                    <a:pt x="418" y="105"/>
                    <a:pt x="373" y="134"/>
                    <a:pt x="325" y="165"/>
                  </a:cubicBezTo>
                  <a:cubicBezTo>
                    <a:pt x="272" y="200"/>
                    <a:pt x="205" y="244"/>
                    <a:pt x="149" y="282"/>
                  </a:cubicBezTo>
                  <a:cubicBezTo>
                    <a:pt x="279" y="210"/>
                    <a:pt x="482" y="93"/>
                    <a:pt x="625" y="10"/>
                  </a:cubicBezTo>
                  <a:cubicBezTo>
                    <a:pt x="628" y="8"/>
                    <a:pt x="633" y="8"/>
                    <a:pt x="637" y="9"/>
                  </a:cubicBezTo>
                  <a:cubicBezTo>
                    <a:pt x="641" y="10"/>
                    <a:pt x="645" y="13"/>
                    <a:pt x="647" y="16"/>
                  </a:cubicBezTo>
                  <a:cubicBezTo>
                    <a:pt x="655" y="32"/>
                    <a:pt x="640" y="46"/>
                    <a:pt x="622" y="62"/>
                  </a:cubicBezTo>
                  <a:cubicBezTo>
                    <a:pt x="614" y="68"/>
                    <a:pt x="605" y="76"/>
                    <a:pt x="594" y="84"/>
                  </a:cubicBezTo>
                  <a:cubicBezTo>
                    <a:pt x="735" y="8"/>
                    <a:pt x="747" y="11"/>
                    <a:pt x="755" y="13"/>
                  </a:cubicBezTo>
                  <a:cubicBezTo>
                    <a:pt x="760" y="14"/>
                    <a:pt x="764" y="17"/>
                    <a:pt x="766" y="22"/>
                  </a:cubicBezTo>
                  <a:cubicBezTo>
                    <a:pt x="775" y="38"/>
                    <a:pt x="758" y="50"/>
                    <a:pt x="741" y="63"/>
                  </a:cubicBezTo>
                  <a:cubicBezTo>
                    <a:pt x="727" y="73"/>
                    <a:pt x="706" y="87"/>
                    <a:pt x="678" y="105"/>
                  </a:cubicBezTo>
                  <a:cubicBezTo>
                    <a:pt x="624" y="139"/>
                    <a:pt x="552" y="183"/>
                    <a:pt x="474" y="230"/>
                  </a:cubicBezTo>
                  <a:cubicBezTo>
                    <a:pt x="362" y="298"/>
                    <a:pt x="205" y="392"/>
                    <a:pt x="129" y="446"/>
                  </a:cubicBezTo>
                  <a:cubicBezTo>
                    <a:pt x="184" y="420"/>
                    <a:pt x="291" y="363"/>
                    <a:pt x="502" y="240"/>
                  </a:cubicBezTo>
                  <a:cubicBezTo>
                    <a:pt x="695" y="127"/>
                    <a:pt x="882" y="13"/>
                    <a:pt x="884" y="11"/>
                  </a:cubicBezTo>
                  <a:cubicBezTo>
                    <a:pt x="888" y="9"/>
                    <a:pt x="892" y="9"/>
                    <a:pt x="897" y="10"/>
                  </a:cubicBezTo>
                  <a:cubicBezTo>
                    <a:pt x="901" y="11"/>
                    <a:pt x="904" y="14"/>
                    <a:pt x="907" y="17"/>
                  </a:cubicBezTo>
                  <a:cubicBezTo>
                    <a:pt x="914" y="30"/>
                    <a:pt x="902" y="39"/>
                    <a:pt x="897" y="42"/>
                  </a:cubicBezTo>
                  <a:cubicBezTo>
                    <a:pt x="893" y="45"/>
                    <a:pt x="888" y="49"/>
                    <a:pt x="881" y="53"/>
                  </a:cubicBezTo>
                  <a:cubicBezTo>
                    <a:pt x="868" y="62"/>
                    <a:pt x="849" y="74"/>
                    <a:pt x="823" y="91"/>
                  </a:cubicBezTo>
                  <a:cubicBezTo>
                    <a:pt x="774" y="122"/>
                    <a:pt x="706" y="165"/>
                    <a:pt x="635" y="211"/>
                  </a:cubicBezTo>
                  <a:cubicBezTo>
                    <a:pt x="595" y="236"/>
                    <a:pt x="550" y="265"/>
                    <a:pt x="505" y="294"/>
                  </a:cubicBezTo>
                  <a:cubicBezTo>
                    <a:pt x="519" y="285"/>
                    <a:pt x="534" y="277"/>
                    <a:pt x="548" y="269"/>
                  </a:cubicBezTo>
                  <a:cubicBezTo>
                    <a:pt x="657" y="206"/>
                    <a:pt x="770" y="141"/>
                    <a:pt x="856" y="92"/>
                  </a:cubicBezTo>
                  <a:cubicBezTo>
                    <a:pt x="1007" y="8"/>
                    <a:pt x="1013" y="9"/>
                    <a:pt x="1022" y="12"/>
                  </a:cubicBezTo>
                  <a:cubicBezTo>
                    <a:pt x="1026" y="13"/>
                    <a:pt x="1030" y="16"/>
                    <a:pt x="1032" y="20"/>
                  </a:cubicBezTo>
                  <a:cubicBezTo>
                    <a:pt x="1041" y="37"/>
                    <a:pt x="1020" y="52"/>
                    <a:pt x="999" y="67"/>
                  </a:cubicBezTo>
                  <a:cubicBezTo>
                    <a:pt x="981" y="81"/>
                    <a:pt x="953" y="99"/>
                    <a:pt x="915" y="122"/>
                  </a:cubicBezTo>
                  <a:cubicBezTo>
                    <a:pt x="845" y="166"/>
                    <a:pt x="749" y="222"/>
                    <a:pt x="649" y="281"/>
                  </a:cubicBezTo>
                  <a:cubicBezTo>
                    <a:pt x="541" y="345"/>
                    <a:pt x="429" y="410"/>
                    <a:pt x="342" y="464"/>
                  </a:cubicBezTo>
                  <a:cubicBezTo>
                    <a:pt x="334" y="469"/>
                    <a:pt x="326" y="474"/>
                    <a:pt x="319" y="479"/>
                  </a:cubicBezTo>
                  <a:cubicBezTo>
                    <a:pt x="519" y="370"/>
                    <a:pt x="879" y="166"/>
                    <a:pt x="1142" y="15"/>
                  </a:cubicBezTo>
                  <a:cubicBezTo>
                    <a:pt x="1142" y="15"/>
                    <a:pt x="1142" y="15"/>
                    <a:pt x="1142" y="15"/>
                  </a:cubicBezTo>
                  <a:cubicBezTo>
                    <a:pt x="1149" y="11"/>
                    <a:pt x="1159" y="14"/>
                    <a:pt x="1163" y="21"/>
                  </a:cubicBezTo>
                  <a:cubicBezTo>
                    <a:pt x="1168" y="29"/>
                    <a:pt x="1165" y="39"/>
                    <a:pt x="1158" y="43"/>
                  </a:cubicBezTo>
                  <a:cubicBezTo>
                    <a:pt x="1155" y="44"/>
                    <a:pt x="916" y="181"/>
                    <a:pt x="678" y="316"/>
                  </a:cubicBezTo>
                  <a:cubicBezTo>
                    <a:pt x="586" y="368"/>
                    <a:pt x="505" y="412"/>
                    <a:pt x="438" y="450"/>
                  </a:cubicBezTo>
                  <a:close/>
                  <a:moveTo>
                    <a:pt x="51" y="37"/>
                  </a:moveTo>
                  <a:cubicBezTo>
                    <a:pt x="51" y="37"/>
                    <a:pt x="52" y="37"/>
                    <a:pt x="53" y="37"/>
                  </a:cubicBezTo>
                  <a:cubicBezTo>
                    <a:pt x="52" y="37"/>
                    <a:pt x="51" y="37"/>
                    <a:pt x="51" y="37"/>
                  </a:cubicBezTo>
                  <a:close/>
                </a:path>
              </a:pathLst>
            </a:custGeom>
            <a:solidFill>
              <a:schemeClr val="accent4">
                <a:lumMod val="40000"/>
                <a:lumOff val="6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numCol="1" anchor="ctr" anchorCtr="0" compatLnSpc="1">
              <a:prstTxWarp prst="textNoShape">
                <a:avLst/>
              </a:prstTxWarp>
            </a:bodyPr>
            <a:lstStyle/>
            <a:p>
              <a:pPr algn="ctr"/>
              <a:r>
                <a:rPr lang="en-US" b="1" dirty="0"/>
                <a:t>Imports all exported packages of the module</a:t>
              </a:r>
            </a:p>
          </p:txBody>
        </p:sp>
        <p:sp>
          <p:nvSpPr>
            <p:cNvPr id="14" name="Freeform 15">
              <a:extLst>
                <a:ext uri="{FF2B5EF4-FFF2-40B4-BE49-F238E27FC236}">
                  <a16:creationId xmlns:a16="http://schemas.microsoft.com/office/drawing/2014/main" id="{E314A8D6-8ED1-C048-91E8-29DD868D8A82}"/>
                </a:ext>
              </a:extLst>
            </p:cNvPr>
            <p:cNvSpPr>
              <a:spLocks/>
            </p:cNvSpPr>
            <p:nvPr/>
          </p:nvSpPr>
          <p:spPr bwMode="auto">
            <a:xfrm>
              <a:off x="401886" y="3014414"/>
              <a:ext cx="3994150" cy="1311275"/>
            </a:xfrm>
            <a:custGeom>
              <a:avLst/>
              <a:gdLst>
                <a:gd name="T0" fmla="*/ 1982 w 2046"/>
                <a:gd name="T1" fmla="*/ 14 h 671"/>
                <a:gd name="T2" fmla="*/ 1879 w 2046"/>
                <a:gd name="T3" fmla="*/ 0 h 671"/>
                <a:gd name="T4" fmla="*/ 503 w 2046"/>
                <a:gd name="T5" fmla="*/ 1 h 671"/>
                <a:gd name="T6" fmla="*/ 174 w 2046"/>
                <a:gd name="T7" fmla="*/ 1 h 671"/>
                <a:gd name="T8" fmla="*/ 59 w 2046"/>
                <a:gd name="T9" fmla="*/ 17 h 671"/>
                <a:gd name="T10" fmla="*/ 3 w 2046"/>
                <a:gd name="T11" fmla="*/ 234 h 671"/>
                <a:gd name="T12" fmla="*/ 3 w 2046"/>
                <a:gd name="T13" fmla="*/ 405 h 671"/>
                <a:gd name="T14" fmla="*/ 132 w 2046"/>
                <a:gd name="T15" fmla="*/ 511 h 671"/>
                <a:gd name="T16" fmla="*/ 178 w 2046"/>
                <a:gd name="T17" fmla="*/ 517 h 671"/>
                <a:gd name="T18" fmla="*/ 87 w 2046"/>
                <a:gd name="T19" fmla="*/ 615 h 671"/>
                <a:gd name="T20" fmla="*/ 27 w 2046"/>
                <a:gd name="T21" fmla="*/ 648 h 671"/>
                <a:gd name="T22" fmla="*/ 23 w 2046"/>
                <a:gd name="T23" fmla="*/ 671 h 671"/>
                <a:gd name="T24" fmla="*/ 251 w 2046"/>
                <a:gd name="T25" fmla="*/ 567 h 671"/>
                <a:gd name="T26" fmla="*/ 293 w 2046"/>
                <a:gd name="T27" fmla="*/ 511 h 671"/>
                <a:gd name="T28" fmla="*/ 295 w 2046"/>
                <a:gd name="T29" fmla="*/ 509 h 671"/>
                <a:gd name="T30" fmla="*/ 429 w 2046"/>
                <a:gd name="T31" fmla="*/ 509 h 671"/>
                <a:gd name="T32" fmla="*/ 1944 w 2046"/>
                <a:gd name="T33" fmla="*/ 504 h 671"/>
                <a:gd name="T34" fmla="*/ 2033 w 2046"/>
                <a:gd name="T35" fmla="*/ 400 h 671"/>
                <a:gd name="T36" fmla="*/ 1942 w 2046"/>
                <a:gd name="T37" fmla="*/ 493 h 671"/>
                <a:gd name="T38" fmla="*/ 432 w 2046"/>
                <a:gd name="T39" fmla="*/ 489 h 671"/>
                <a:gd name="T40" fmla="*/ 304 w 2046"/>
                <a:gd name="T41" fmla="*/ 489 h 671"/>
                <a:gd name="T42" fmla="*/ 289 w 2046"/>
                <a:gd name="T43" fmla="*/ 489 h 671"/>
                <a:gd name="T44" fmla="*/ 277 w 2046"/>
                <a:gd name="T45" fmla="*/ 499 h 671"/>
                <a:gd name="T46" fmla="*/ 244 w 2046"/>
                <a:gd name="T47" fmla="*/ 544 h 671"/>
                <a:gd name="T48" fmla="*/ 164 w 2046"/>
                <a:gd name="T49" fmla="*/ 577 h 671"/>
                <a:gd name="T50" fmla="*/ 202 w 2046"/>
                <a:gd name="T51" fmla="*/ 517 h 671"/>
                <a:gd name="T52" fmla="*/ 206 w 2046"/>
                <a:gd name="T53" fmla="*/ 506 h 671"/>
                <a:gd name="T54" fmla="*/ 194 w 2046"/>
                <a:gd name="T55" fmla="*/ 488 h 671"/>
                <a:gd name="T56" fmla="*/ 67 w 2046"/>
                <a:gd name="T57" fmla="*/ 474 h 671"/>
                <a:gd name="T58" fmla="*/ 26 w 2046"/>
                <a:gd name="T59" fmla="*/ 173 h 671"/>
                <a:gd name="T60" fmla="*/ 114 w 2046"/>
                <a:gd name="T61" fmla="*/ 25 h 671"/>
                <a:gd name="T62" fmla="*/ 433 w 2046"/>
                <a:gd name="T63" fmla="*/ 25 h 671"/>
                <a:gd name="T64" fmla="*/ 1814 w 2046"/>
                <a:gd name="T65" fmla="*/ 25 h 671"/>
                <a:gd name="T66" fmla="*/ 1998 w 2046"/>
                <a:gd name="T67" fmla="*/ 57 h 671"/>
                <a:gd name="T68" fmla="*/ 2043 w 2046"/>
                <a:gd name="T69" fmla="*/ 166 h 671"/>
                <a:gd name="T70" fmla="*/ 2037 w 2046"/>
                <a:gd name="T71" fmla="*/ 79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46" h="671">
                  <a:moveTo>
                    <a:pt x="2037" y="79"/>
                  </a:moveTo>
                  <a:cubicBezTo>
                    <a:pt x="2030" y="55"/>
                    <a:pt x="2012" y="29"/>
                    <a:pt x="1982" y="14"/>
                  </a:cubicBezTo>
                  <a:cubicBezTo>
                    <a:pt x="1968" y="6"/>
                    <a:pt x="1950" y="1"/>
                    <a:pt x="1932" y="0"/>
                  </a:cubicBezTo>
                  <a:cubicBezTo>
                    <a:pt x="1914" y="0"/>
                    <a:pt x="1897" y="0"/>
                    <a:pt x="1879" y="0"/>
                  </a:cubicBezTo>
                  <a:cubicBezTo>
                    <a:pt x="1732" y="0"/>
                    <a:pt x="1532" y="0"/>
                    <a:pt x="1296" y="0"/>
                  </a:cubicBezTo>
                  <a:cubicBezTo>
                    <a:pt x="1061" y="0"/>
                    <a:pt x="791" y="0"/>
                    <a:pt x="503" y="1"/>
                  </a:cubicBezTo>
                  <a:cubicBezTo>
                    <a:pt x="432" y="1"/>
                    <a:pt x="359" y="1"/>
                    <a:pt x="285" y="1"/>
                  </a:cubicBezTo>
                  <a:cubicBezTo>
                    <a:pt x="248" y="1"/>
                    <a:pt x="211" y="1"/>
                    <a:pt x="174" y="1"/>
                  </a:cubicBezTo>
                  <a:cubicBezTo>
                    <a:pt x="118" y="1"/>
                    <a:pt x="118" y="1"/>
                    <a:pt x="118" y="1"/>
                  </a:cubicBezTo>
                  <a:cubicBezTo>
                    <a:pt x="98" y="1"/>
                    <a:pt x="77" y="6"/>
                    <a:pt x="59" y="17"/>
                  </a:cubicBezTo>
                  <a:cubicBezTo>
                    <a:pt x="23" y="37"/>
                    <a:pt x="0" y="80"/>
                    <a:pt x="2" y="121"/>
                  </a:cubicBezTo>
                  <a:cubicBezTo>
                    <a:pt x="3" y="234"/>
                    <a:pt x="3" y="234"/>
                    <a:pt x="3" y="234"/>
                  </a:cubicBezTo>
                  <a:cubicBezTo>
                    <a:pt x="3" y="348"/>
                    <a:pt x="3" y="348"/>
                    <a:pt x="3" y="348"/>
                  </a:cubicBezTo>
                  <a:cubicBezTo>
                    <a:pt x="3" y="367"/>
                    <a:pt x="3" y="385"/>
                    <a:pt x="3" y="405"/>
                  </a:cubicBezTo>
                  <a:cubicBezTo>
                    <a:pt x="4" y="426"/>
                    <a:pt x="12" y="446"/>
                    <a:pt x="24" y="463"/>
                  </a:cubicBezTo>
                  <a:cubicBezTo>
                    <a:pt x="47" y="498"/>
                    <a:pt x="94" y="515"/>
                    <a:pt x="132" y="511"/>
                  </a:cubicBezTo>
                  <a:cubicBezTo>
                    <a:pt x="181" y="511"/>
                    <a:pt x="181" y="511"/>
                    <a:pt x="181" y="511"/>
                  </a:cubicBezTo>
                  <a:cubicBezTo>
                    <a:pt x="180" y="513"/>
                    <a:pt x="179" y="515"/>
                    <a:pt x="178" y="517"/>
                  </a:cubicBezTo>
                  <a:cubicBezTo>
                    <a:pt x="174" y="525"/>
                    <a:pt x="170" y="533"/>
                    <a:pt x="165" y="540"/>
                  </a:cubicBezTo>
                  <a:cubicBezTo>
                    <a:pt x="145" y="570"/>
                    <a:pt x="117" y="595"/>
                    <a:pt x="87" y="615"/>
                  </a:cubicBezTo>
                  <a:cubicBezTo>
                    <a:pt x="72" y="625"/>
                    <a:pt x="56" y="634"/>
                    <a:pt x="40" y="642"/>
                  </a:cubicBezTo>
                  <a:cubicBezTo>
                    <a:pt x="27" y="648"/>
                    <a:pt x="27" y="648"/>
                    <a:pt x="27" y="648"/>
                  </a:cubicBezTo>
                  <a:cubicBezTo>
                    <a:pt x="18" y="652"/>
                    <a:pt x="18" y="652"/>
                    <a:pt x="18" y="652"/>
                  </a:cubicBezTo>
                  <a:cubicBezTo>
                    <a:pt x="16" y="657"/>
                    <a:pt x="18" y="669"/>
                    <a:pt x="23" y="671"/>
                  </a:cubicBezTo>
                  <a:cubicBezTo>
                    <a:pt x="53" y="668"/>
                    <a:pt x="53" y="668"/>
                    <a:pt x="53" y="668"/>
                  </a:cubicBezTo>
                  <a:cubicBezTo>
                    <a:pt x="128" y="658"/>
                    <a:pt x="200" y="621"/>
                    <a:pt x="251" y="567"/>
                  </a:cubicBezTo>
                  <a:cubicBezTo>
                    <a:pt x="264" y="553"/>
                    <a:pt x="275" y="539"/>
                    <a:pt x="286" y="523"/>
                  </a:cubicBezTo>
                  <a:cubicBezTo>
                    <a:pt x="288" y="519"/>
                    <a:pt x="291" y="515"/>
                    <a:pt x="293" y="511"/>
                  </a:cubicBezTo>
                  <a:cubicBezTo>
                    <a:pt x="294" y="511"/>
                    <a:pt x="294" y="510"/>
                    <a:pt x="294" y="509"/>
                  </a:cubicBezTo>
                  <a:cubicBezTo>
                    <a:pt x="295" y="509"/>
                    <a:pt x="295" y="509"/>
                    <a:pt x="295" y="509"/>
                  </a:cubicBezTo>
                  <a:cubicBezTo>
                    <a:pt x="322" y="509"/>
                    <a:pt x="322" y="509"/>
                    <a:pt x="322" y="509"/>
                  </a:cubicBezTo>
                  <a:cubicBezTo>
                    <a:pt x="358" y="509"/>
                    <a:pt x="394" y="509"/>
                    <a:pt x="429" y="509"/>
                  </a:cubicBezTo>
                  <a:cubicBezTo>
                    <a:pt x="711" y="508"/>
                    <a:pt x="973" y="508"/>
                    <a:pt x="1197" y="507"/>
                  </a:cubicBezTo>
                  <a:cubicBezTo>
                    <a:pt x="1646" y="506"/>
                    <a:pt x="1943" y="507"/>
                    <a:pt x="1944" y="504"/>
                  </a:cubicBezTo>
                  <a:cubicBezTo>
                    <a:pt x="2010" y="492"/>
                    <a:pt x="2029" y="443"/>
                    <a:pt x="2033" y="422"/>
                  </a:cubicBezTo>
                  <a:cubicBezTo>
                    <a:pt x="2037" y="399"/>
                    <a:pt x="2034" y="394"/>
                    <a:pt x="2033" y="400"/>
                  </a:cubicBezTo>
                  <a:cubicBezTo>
                    <a:pt x="2032" y="407"/>
                    <a:pt x="2030" y="426"/>
                    <a:pt x="2016" y="448"/>
                  </a:cubicBezTo>
                  <a:cubicBezTo>
                    <a:pt x="2003" y="469"/>
                    <a:pt x="1976" y="491"/>
                    <a:pt x="1942" y="493"/>
                  </a:cubicBezTo>
                  <a:cubicBezTo>
                    <a:pt x="1909" y="494"/>
                    <a:pt x="1608" y="491"/>
                    <a:pt x="1173" y="491"/>
                  </a:cubicBezTo>
                  <a:cubicBezTo>
                    <a:pt x="955" y="490"/>
                    <a:pt x="702" y="490"/>
                    <a:pt x="432" y="489"/>
                  </a:cubicBezTo>
                  <a:cubicBezTo>
                    <a:pt x="398" y="489"/>
                    <a:pt x="364" y="489"/>
                    <a:pt x="330" y="489"/>
                  </a:cubicBezTo>
                  <a:cubicBezTo>
                    <a:pt x="304" y="489"/>
                    <a:pt x="304" y="489"/>
                    <a:pt x="304" y="489"/>
                  </a:cubicBezTo>
                  <a:cubicBezTo>
                    <a:pt x="291" y="489"/>
                    <a:pt x="291" y="489"/>
                    <a:pt x="291" y="489"/>
                  </a:cubicBezTo>
                  <a:cubicBezTo>
                    <a:pt x="289" y="489"/>
                    <a:pt x="289" y="489"/>
                    <a:pt x="289" y="489"/>
                  </a:cubicBezTo>
                  <a:cubicBezTo>
                    <a:pt x="268" y="502"/>
                    <a:pt x="283" y="493"/>
                    <a:pt x="278" y="496"/>
                  </a:cubicBezTo>
                  <a:cubicBezTo>
                    <a:pt x="277" y="499"/>
                    <a:pt x="277" y="499"/>
                    <a:pt x="277" y="499"/>
                  </a:cubicBezTo>
                  <a:cubicBezTo>
                    <a:pt x="274" y="504"/>
                    <a:pt x="274" y="504"/>
                    <a:pt x="274" y="504"/>
                  </a:cubicBezTo>
                  <a:cubicBezTo>
                    <a:pt x="265" y="518"/>
                    <a:pt x="255" y="531"/>
                    <a:pt x="244" y="544"/>
                  </a:cubicBezTo>
                  <a:cubicBezTo>
                    <a:pt x="204" y="589"/>
                    <a:pt x="150" y="623"/>
                    <a:pt x="90" y="639"/>
                  </a:cubicBezTo>
                  <a:cubicBezTo>
                    <a:pt x="117" y="622"/>
                    <a:pt x="142" y="602"/>
                    <a:pt x="164" y="577"/>
                  </a:cubicBezTo>
                  <a:cubicBezTo>
                    <a:pt x="176" y="563"/>
                    <a:pt x="187" y="548"/>
                    <a:pt x="196" y="530"/>
                  </a:cubicBezTo>
                  <a:cubicBezTo>
                    <a:pt x="198" y="526"/>
                    <a:pt x="200" y="522"/>
                    <a:pt x="202" y="517"/>
                  </a:cubicBezTo>
                  <a:cubicBezTo>
                    <a:pt x="205" y="510"/>
                    <a:pt x="205" y="510"/>
                    <a:pt x="205" y="510"/>
                  </a:cubicBezTo>
                  <a:cubicBezTo>
                    <a:pt x="206" y="506"/>
                    <a:pt x="206" y="506"/>
                    <a:pt x="206" y="506"/>
                  </a:cubicBezTo>
                  <a:cubicBezTo>
                    <a:pt x="206" y="505"/>
                    <a:pt x="206" y="505"/>
                    <a:pt x="206" y="504"/>
                  </a:cubicBezTo>
                  <a:cubicBezTo>
                    <a:pt x="207" y="498"/>
                    <a:pt x="202" y="490"/>
                    <a:pt x="194" y="488"/>
                  </a:cubicBezTo>
                  <a:cubicBezTo>
                    <a:pt x="167" y="488"/>
                    <a:pt x="167" y="488"/>
                    <a:pt x="167" y="488"/>
                  </a:cubicBezTo>
                  <a:cubicBezTo>
                    <a:pt x="130" y="487"/>
                    <a:pt x="94" y="493"/>
                    <a:pt x="67" y="474"/>
                  </a:cubicBezTo>
                  <a:cubicBezTo>
                    <a:pt x="6" y="438"/>
                    <a:pt x="31" y="353"/>
                    <a:pt x="26" y="282"/>
                  </a:cubicBezTo>
                  <a:cubicBezTo>
                    <a:pt x="26" y="173"/>
                    <a:pt x="26" y="173"/>
                    <a:pt x="26" y="173"/>
                  </a:cubicBezTo>
                  <a:cubicBezTo>
                    <a:pt x="27" y="137"/>
                    <a:pt x="21" y="100"/>
                    <a:pt x="37" y="73"/>
                  </a:cubicBezTo>
                  <a:cubicBezTo>
                    <a:pt x="52" y="45"/>
                    <a:pt x="82" y="26"/>
                    <a:pt x="114" y="25"/>
                  </a:cubicBezTo>
                  <a:cubicBezTo>
                    <a:pt x="149" y="25"/>
                    <a:pt x="186" y="25"/>
                    <a:pt x="221" y="25"/>
                  </a:cubicBezTo>
                  <a:cubicBezTo>
                    <a:pt x="292" y="25"/>
                    <a:pt x="363" y="25"/>
                    <a:pt x="433" y="25"/>
                  </a:cubicBezTo>
                  <a:cubicBezTo>
                    <a:pt x="712" y="26"/>
                    <a:pt x="977" y="26"/>
                    <a:pt x="1213" y="26"/>
                  </a:cubicBezTo>
                  <a:cubicBezTo>
                    <a:pt x="1448" y="26"/>
                    <a:pt x="1654" y="26"/>
                    <a:pt x="1814" y="25"/>
                  </a:cubicBezTo>
                  <a:cubicBezTo>
                    <a:pt x="1854" y="25"/>
                    <a:pt x="1891" y="25"/>
                    <a:pt x="1925" y="25"/>
                  </a:cubicBezTo>
                  <a:cubicBezTo>
                    <a:pt x="1956" y="24"/>
                    <a:pt x="1982" y="39"/>
                    <a:pt x="1998" y="57"/>
                  </a:cubicBezTo>
                  <a:cubicBezTo>
                    <a:pt x="2030" y="94"/>
                    <a:pt x="2016" y="140"/>
                    <a:pt x="2020" y="166"/>
                  </a:cubicBezTo>
                  <a:cubicBezTo>
                    <a:pt x="2022" y="586"/>
                    <a:pt x="2036" y="341"/>
                    <a:pt x="2043" y="166"/>
                  </a:cubicBezTo>
                  <a:cubicBezTo>
                    <a:pt x="2043" y="161"/>
                    <a:pt x="2043" y="151"/>
                    <a:pt x="2043" y="137"/>
                  </a:cubicBezTo>
                  <a:cubicBezTo>
                    <a:pt x="2043" y="123"/>
                    <a:pt x="2046" y="103"/>
                    <a:pt x="2037" y="79"/>
                  </a:cubicBezTo>
                  <a:close/>
                </a:path>
              </a:pathLst>
            </a:custGeom>
            <a:solidFill>
              <a:schemeClr val="accent4"/>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a:p>
          </p:txBody>
        </p:sp>
      </p:grpSp>
    </p:spTree>
    <p:extLst>
      <p:ext uri="{BB962C8B-B14F-4D97-AF65-F5344CB8AC3E}">
        <p14:creationId xmlns:p14="http://schemas.microsoft.com/office/powerpoint/2010/main" val="355404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a:t>module-info  </a:t>
            </a:r>
            <a:r>
              <a:rPr lang="en-US" b="1" dirty="0"/>
              <a:t>provides</a:t>
            </a:r>
            <a:r>
              <a:rPr lang="en-US" dirty="0"/>
              <a:t> example</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Content Placeholder 3">
            <a:extLst>
              <a:ext uri="{FF2B5EF4-FFF2-40B4-BE49-F238E27FC236}">
                <a16:creationId xmlns:a16="http://schemas.microsoft.com/office/drawing/2014/main" id="{15AC02E5-9A72-4043-A6F0-1ED073332D7D}"/>
              </a:ext>
            </a:extLst>
          </p:cNvPr>
          <p:cNvSpPr>
            <a:spLocks noGrp="1"/>
          </p:cNvSpPr>
          <p:nvPr>
            <p:ph sz="quarter" idx="14"/>
          </p:nvPr>
        </p:nvSpPr>
        <p:spPr>
          <a:xfrm>
            <a:off x="406399" y="1916831"/>
            <a:ext cx="11379200" cy="1409321"/>
          </a:xfrm>
          <a:ln w="22225">
            <a:solidFill>
              <a:schemeClr val="accent1"/>
            </a:solidFill>
          </a:ln>
        </p:spPr>
        <p:txBody>
          <a:bodyPr/>
          <a:lstStyle/>
          <a:p>
            <a:pPr marL="0" indent="0">
              <a:buNone/>
            </a:pPr>
            <a:r>
              <a:rPr lang="en-US" dirty="0">
                <a:latin typeface="Courier" pitchFamily="2" charset="0"/>
              </a:rPr>
              <a:t>module </a:t>
            </a:r>
            <a:r>
              <a:rPr lang="en-US" dirty="0" err="1">
                <a:solidFill>
                  <a:srgbClr val="FF0000"/>
                </a:solidFill>
                <a:latin typeface="Courier" pitchFamily="2" charset="0"/>
              </a:rPr>
              <a:t>ch.zuehlke.myfirstmodule</a:t>
            </a:r>
            <a:r>
              <a:rPr lang="en-US" dirty="0">
                <a:solidFill>
                  <a:srgbClr val="FF0000"/>
                </a:solidFill>
                <a:latin typeface="Courier" pitchFamily="2" charset="0"/>
              </a:rPr>
              <a:t> </a:t>
            </a:r>
            <a:r>
              <a:rPr lang="en-US" dirty="0">
                <a:latin typeface="Courier" pitchFamily="2" charset="0"/>
              </a:rPr>
              <a:t>{</a:t>
            </a:r>
          </a:p>
          <a:p>
            <a:pPr marL="0" indent="0">
              <a:buNone/>
            </a:pPr>
            <a:r>
              <a:rPr lang="en-US" dirty="0">
                <a:latin typeface="Courier" pitchFamily="2" charset="0"/>
              </a:rPr>
              <a:t>	exports </a:t>
            </a:r>
            <a:r>
              <a:rPr lang="en-US" dirty="0" err="1">
                <a:solidFill>
                  <a:schemeClr val="accent5"/>
                </a:solidFill>
                <a:latin typeface="Courier" pitchFamily="2" charset="0"/>
              </a:rPr>
              <a:t>ch.zuehlke.myfirstmodule.service</a:t>
            </a:r>
            <a:r>
              <a:rPr lang="en-US" dirty="0">
                <a:latin typeface="Courier" pitchFamily="2" charset="0"/>
              </a:rPr>
              <a:t>;</a:t>
            </a:r>
          </a:p>
          <a:p>
            <a:pPr marL="0" indent="0">
              <a:buNone/>
            </a:pPr>
            <a:r>
              <a:rPr lang="en-US" dirty="0">
                <a:latin typeface="Courier" pitchFamily="2" charset="0"/>
              </a:rPr>
              <a:t>}</a:t>
            </a:r>
            <a:endParaRPr lang="en-US" dirty="0"/>
          </a:p>
        </p:txBody>
      </p:sp>
      <p:sp>
        <p:nvSpPr>
          <p:cNvPr id="9" name="Content Placeholder 3">
            <a:extLst>
              <a:ext uri="{FF2B5EF4-FFF2-40B4-BE49-F238E27FC236}">
                <a16:creationId xmlns:a16="http://schemas.microsoft.com/office/drawing/2014/main" id="{AE6F2886-6D32-5249-B487-FC38CF5307EE}"/>
              </a:ext>
            </a:extLst>
          </p:cNvPr>
          <p:cNvSpPr txBox="1">
            <a:spLocks/>
          </p:cNvSpPr>
          <p:nvPr/>
        </p:nvSpPr>
        <p:spPr>
          <a:xfrm>
            <a:off x="406399" y="4005064"/>
            <a:ext cx="11379200" cy="2195056"/>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solidFill>
                  <a:schemeClr val="accent1">
                    <a:lumMod val="75000"/>
                  </a:schemeClr>
                </a:solidFill>
                <a:latin typeface="Courier" pitchFamily="2" charset="0"/>
              </a:rPr>
              <a:t>ch.zuehlke.mysecondmodule</a:t>
            </a:r>
            <a:r>
              <a:rPr lang="en-US" dirty="0">
                <a:solidFill>
                  <a:schemeClr val="accent1">
                    <a:lumMod val="75000"/>
                  </a:schemeClr>
                </a:solidFill>
                <a:latin typeface="Courier" pitchFamily="2" charset="0"/>
              </a:rPr>
              <a:t> </a:t>
            </a:r>
            <a:r>
              <a:rPr lang="en-US" dirty="0">
                <a:latin typeface="Courier" pitchFamily="2" charset="0"/>
              </a:rPr>
              <a:t>{</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latin typeface="Courier" pitchFamily="2" charset="0"/>
              </a:rPr>
              <a:t>;</a:t>
            </a:r>
            <a:br>
              <a:rPr lang="en-US" dirty="0">
                <a:latin typeface="Courier" pitchFamily="2" charset="0"/>
              </a:rPr>
            </a:br>
            <a:r>
              <a:rPr lang="en-US" dirty="0">
                <a:latin typeface="Courier" pitchFamily="2" charset="0"/>
              </a:rPr>
              <a:t>	provides </a:t>
            </a:r>
            <a:r>
              <a:rPr lang="en-US" dirty="0" err="1">
                <a:solidFill>
                  <a:schemeClr val="accent5"/>
                </a:solidFill>
                <a:latin typeface="Courier" pitchFamily="2" charset="0"/>
              </a:rPr>
              <a:t>ch.zuehlke.myfirstmodule.service.</a:t>
            </a:r>
            <a:r>
              <a:rPr lang="en-US" dirty="0" err="1">
                <a:latin typeface="Courier" pitchFamily="2" charset="0"/>
              </a:rPr>
              <a:t>DoIt</a:t>
            </a:r>
            <a:r>
              <a:rPr lang="en-US" dirty="0">
                <a:latin typeface="Courier" pitchFamily="2" charset="0"/>
              </a:rPr>
              <a:t> with 						</a:t>
            </a:r>
            <a:r>
              <a:rPr lang="en-US" dirty="0" err="1">
                <a:solidFill>
                  <a:schemeClr val="accent1">
                    <a:lumMod val="75000"/>
                  </a:schemeClr>
                </a:solidFill>
                <a:latin typeface="Courier" pitchFamily="2" charset="0"/>
              </a:rPr>
              <a:t>ch.zuehlke.mysecondmodule</a:t>
            </a:r>
            <a:r>
              <a:rPr lang="en-US" dirty="0" err="1">
                <a:latin typeface="Courier" pitchFamily="2" charset="0"/>
              </a:rPr>
              <a:t>.DoItImpl</a:t>
            </a:r>
            <a:r>
              <a:rPr lang="en-US" dirty="0">
                <a:latin typeface="Courier" pitchFamily="2" charset="0"/>
              </a:rPr>
              <a:t> </a:t>
            </a:r>
          </a:p>
          <a:p>
            <a:pPr marL="0" indent="0">
              <a:buFont typeface="AA Zuehlke" panose="02000503060000020004" pitchFamily="2" charset="0"/>
              <a:buNone/>
            </a:pPr>
            <a:r>
              <a:rPr lang="en-US" dirty="0">
                <a:latin typeface="Courier" pitchFamily="2" charset="0"/>
              </a:rPr>
              <a:t>}</a:t>
            </a:r>
            <a:endParaRPr lang="en-US" dirty="0"/>
          </a:p>
        </p:txBody>
      </p:sp>
      <p:grpSp>
        <p:nvGrpSpPr>
          <p:cNvPr id="10" name="Grupa 27">
            <a:extLst>
              <a:ext uri="{FF2B5EF4-FFF2-40B4-BE49-F238E27FC236}">
                <a16:creationId xmlns:a16="http://schemas.microsoft.com/office/drawing/2014/main" id="{E324C421-B425-B34D-87DA-DC34FED702B1}"/>
              </a:ext>
            </a:extLst>
          </p:cNvPr>
          <p:cNvGrpSpPr/>
          <p:nvPr/>
        </p:nvGrpSpPr>
        <p:grpSpPr>
          <a:xfrm>
            <a:off x="7680176" y="3573016"/>
            <a:ext cx="3389312" cy="1404938"/>
            <a:chOff x="378073" y="1538039"/>
            <a:chExt cx="3389312" cy="1404938"/>
          </a:xfrm>
        </p:grpSpPr>
        <p:sp>
          <p:nvSpPr>
            <p:cNvPr id="11" name="Freeform 12">
              <a:extLst>
                <a:ext uri="{FF2B5EF4-FFF2-40B4-BE49-F238E27FC236}">
                  <a16:creationId xmlns:a16="http://schemas.microsoft.com/office/drawing/2014/main" id="{804C866E-6116-C846-BD25-301A7A31112A}"/>
                </a:ext>
              </a:extLst>
            </p:cNvPr>
            <p:cNvSpPr>
              <a:spLocks noEditPoints="1"/>
            </p:cNvSpPr>
            <p:nvPr/>
          </p:nvSpPr>
          <p:spPr bwMode="auto">
            <a:xfrm>
              <a:off x="378073" y="1538039"/>
              <a:ext cx="3382963" cy="1263650"/>
            </a:xfrm>
            <a:custGeom>
              <a:avLst/>
              <a:gdLst>
                <a:gd name="T0" fmla="*/ 1597 w 1733"/>
                <a:gd name="T1" fmla="*/ 486 h 647"/>
                <a:gd name="T2" fmla="*/ 1470 w 1733"/>
                <a:gd name="T3" fmla="*/ 507 h 647"/>
                <a:gd name="T4" fmla="*/ 1333 w 1733"/>
                <a:gd name="T5" fmla="*/ 521 h 647"/>
                <a:gd name="T6" fmla="*/ 1522 w 1733"/>
                <a:gd name="T7" fmla="*/ 345 h 647"/>
                <a:gd name="T8" fmla="*/ 1212 w 1733"/>
                <a:gd name="T9" fmla="*/ 482 h 647"/>
                <a:gd name="T10" fmla="*/ 1267 w 1733"/>
                <a:gd name="T11" fmla="*/ 428 h 647"/>
                <a:gd name="T12" fmla="*/ 1138 w 1733"/>
                <a:gd name="T13" fmla="*/ 426 h 647"/>
                <a:gd name="T14" fmla="*/ 953 w 1733"/>
                <a:gd name="T15" fmla="*/ 488 h 647"/>
                <a:gd name="T16" fmla="*/ 1710 w 1733"/>
                <a:gd name="T17" fmla="*/ 78 h 647"/>
                <a:gd name="T18" fmla="*/ 1152 w 1733"/>
                <a:gd name="T19" fmla="*/ 455 h 647"/>
                <a:gd name="T20" fmla="*/ 1717 w 1733"/>
                <a:gd name="T21" fmla="*/ 164 h 647"/>
                <a:gd name="T22" fmla="*/ 1708 w 1733"/>
                <a:gd name="T23" fmla="*/ 250 h 647"/>
                <a:gd name="T24" fmla="*/ 1716 w 1733"/>
                <a:gd name="T25" fmla="*/ 282 h 647"/>
                <a:gd name="T26" fmla="*/ 1567 w 1733"/>
                <a:gd name="T27" fmla="*/ 440 h 647"/>
                <a:gd name="T28" fmla="*/ 1717 w 1733"/>
                <a:gd name="T29" fmla="*/ 391 h 647"/>
                <a:gd name="T30" fmla="*/ 1712 w 1733"/>
                <a:gd name="T31" fmla="*/ 443 h 647"/>
                <a:gd name="T32" fmla="*/ 1622 w 1733"/>
                <a:gd name="T33" fmla="*/ 512 h 647"/>
                <a:gd name="T34" fmla="*/ 875 w 1733"/>
                <a:gd name="T35" fmla="*/ 643 h 647"/>
                <a:gd name="T36" fmla="*/ 849 w 1733"/>
                <a:gd name="T37" fmla="*/ 576 h 647"/>
                <a:gd name="T38" fmla="*/ 1012 w 1733"/>
                <a:gd name="T39" fmla="*/ 431 h 647"/>
                <a:gd name="T40" fmla="*/ 808 w 1733"/>
                <a:gd name="T41" fmla="*/ 509 h 647"/>
                <a:gd name="T42" fmla="*/ 1373 w 1733"/>
                <a:gd name="T43" fmla="*/ 135 h 647"/>
                <a:gd name="T44" fmla="*/ 682 w 1733"/>
                <a:gd name="T45" fmla="*/ 519 h 647"/>
                <a:gd name="T46" fmla="*/ 543 w 1733"/>
                <a:gd name="T47" fmla="*/ 510 h 647"/>
                <a:gd name="T48" fmla="*/ 1069 w 1733"/>
                <a:gd name="T49" fmla="*/ 145 h 647"/>
                <a:gd name="T50" fmla="*/ 439 w 1733"/>
                <a:gd name="T51" fmla="*/ 514 h 647"/>
                <a:gd name="T52" fmla="*/ 822 w 1733"/>
                <a:gd name="T53" fmla="*/ 243 h 647"/>
                <a:gd name="T54" fmla="*/ 706 w 1733"/>
                <a:gd name="T55" fmla="*/ 291 h 647"/>
                <a:gd name="T56" fmla="*/ 955 w 1733"/>
                <a:gd name="T57" fmla="*/ 69 h 647"/>
                <a:gd name="T58" fmla="*/ 151 w 1733"/>
                <a:gd name="T59" fmla="*/ 512 h 647"/>
                <a:gd name="T60" fmla="*/ 59 w 1733"/>
                <a:gd name="T61" fmla="*/ 471 h 647"/>
                <a:gd name="T62" fmla="*/ 32 w 1733"/>
                <a:gd name="T63" fmla="*/ 447 h 647"/>
                <a:gd name="T64" fmla="*/ 157 w 1733"/>
                <a:gd name="T65" fmla="*/ 324 h 647"/>
                <a:gd name="T66" fmla="*/ 10 w 1733"/>
                <a:gd name="T67" fmla="*/ 372 h 647"/>
                <a:gd name="T68" fmla="*/ 12 w 1733"/>
                <a:gd name="T69" fmla="*/ 300 h 647"/>
                <a:gd name="T70" fmla="*/ 17 w 1733"/>
                <a:gd name="T71" fmla="*/ 225 h 647"/>
                <a:gd name="T72" fmla="*/ 38 w 1733"/>
                <a:gd name="T73" fmla="*/ 157 h 647"/>
                <a:gd name="T74" fmla="*/ 42 w 1733"/>
                <a:gd name="T75" fmla="*/ 73 h 647"/>
                <a:gd name="T76" fmla="*/ 68 w 1733"/>
                <a:gd name="T77" fmla="*/ 27 h 647"/>
                <a:gd name="T78" fmla="*/ 79 w 1733"/>
                <a:gd name="T79" fmla="*/ 94 h 647"/>
                <a:gd name="T80" fmla="*/ 211 w 1733"/>
                <a:gd name="T81" fmla="*/ 83 h 647"/>
                <a:gd name="T82" fmla="*/ 390 w 1733"/>
                <a:gd name="T83" fmla="*/ 19 h 647"/>
                <a:gd name="T84" fmla="*/ 510 w 1733"/>
                <a:gd name="T85" fmla="*/ 8 h 647"/>
                <a:gd name="T86" fmla="*/ 376 w 1733"/>
                <a:gd name="T87" fmla="*/ 132 h 647"/>
                <a:gd name="T88" fmla="*/ 632 w 1733"/>
                <a:gd name="T89" fmla="*/ 14 h 647"/>
                <a:gd name="T90" fmla="*/ 579 w 1733"/>
                <a:gd name="T91" fmla="*/ 82 h 647"/>
                <a:gd name="T92" fmla="*/ 764 w 1733"/>
                <a:gd name="T93" fmla="*/ 12 h 647"/>
                <a:gd name="T94" fmla="*/ 663 w 1733"/>
                <a:gd name="T95" fmla="*/ 116 h 647"/>
                <a:gd name="T96" fmla="*/ 900 w 1733"/>
                <a:gd name="T97" fmla="*/ 10 h 647"/>
                <a:gd name="T98" fmla="*/ 697 w 1733"/>
                <a:gd name="T99" fmla="*/ 169 h 647"/>
                <a:gd name="T100" fmla="*/ 1041 w 1733"/>
                <a:gd name="T101" fmla="*/ 19 h 647"/>
                <a:gd name="T102" fmla="*/ 1154 w 1733"/>
                <a:gd name="T103" fmla="*/ 56 h 647"/>
                <a:gd name="T104" fmla="*/ 1275 w 1733"/>
                <a:gd name="T105" fmla="*/ 53 h 647"/>
                <a:gd name="T106" fmla="*/ 814 w 1733"/>
                <a:gd name="T107" fmla="*/ 365 h 647"/>
                <a:gd name="T108" fmla="*/ 1422 w 1733"/>
                <a:gd name="T109" fmla="*/ 42 h 647"/>
                <a:gd name="T110" fmla="*/ 769 w 1733"/>
                <a:gd name="T111" fmla="*/ 450 h 647"/>
                <a:gd name="T112" fmla="*/ 1549 w 1733"/>
                <a:gd name="T113" fmla="*/ 22 h 647"/>
                <a:gd name="T114" fmla="*/ 1519 w 1733"/>
                <a:gd name="T115" fmla="*/ 89 h 647"/>
                <a:gd name="T116" fmla="*/ 1643 w 1733"/>
                <a:gd name="T117" fmla="*/ 68 h 647"/>
                <a:gd name="T118" fmla="*/ 921 w 1733"/>
                <a:gd name="T119" fmla="*/ 538 h 647"/>
                <a:gd name="T120" fmla="*/ 885 w 1733"/>
                <a:gd name="T121" fmla="*/ 636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33" h="647">
                  <a:moveTo>
                    <a:pt x="1622" y="512"/>
                  </a:moveTo>
                  <a:cubicBezTo>
                    <a:pt x="1611" y="519"/>
                    <a:pt x="1607" y="519"/>
                    <a:pt x="1601" y="518"/>
                  </a:cubicBezTo>
                  <a:cubicBezTo>
                    <a:pt x="1597" y="517"/>
                    <a:pt x="1593" y="514"/>
                    <a:pt x="1591" y="510"/>
                  </a:cubicBezTo>
                  <a:cubicBezTo>
                    <a:pt x="1586" y="500"/>
                    <a:pt x="1592" y="493"/>
                    <a:pt x="1597" y="486"/>
                  </a:cubicBezTo>
                  <a:cubicBezTo>
                    <a:pt x="1600" y="483"/>
                    <a:pt x="1604" y="478"/>
                    <a:pt x="1609" y="472"/>
                  </a:cubicBezTo>
                  <a:cubicBezTo>
                    <a:pt x="1617" y="462"/>
                    <a:pt x="1627" y="449"/>
                    <a:pt x="1638" y="436"/>
                  </a:cubicBezTo>
                  <a:cubicBezTo>
                    <a:pt x="1498" y="519"/>
                    <a:pt x="1489" y="517"/>
                    <a:pt x="1481" y="515"/>
                  </a:cubicBezTo>
                  <a:cubicBezTo>
                    <a:pt x="1476" y="514"/>
                    <a:pt x="1473" y="511"/>
                    <a:pt x="1470" y="507"/>
                  </a:cubicBezTo>
                  <a:cubicBezTo>
                    <a:pt x="1463" y="493"/>
                    <a:pt x="1471" y="481"/>
                    <a:pt x="1521" y="438"/>
                  </a:cubicBezTo>
                  <a:cubicBezTo>
                    <a:pt x="1542" y="419"/>
                    <a:pt x="1569" y="397"/>
                    <a:pt x="1595" y="376"/>
                  </a:cubicBezTo>
                  <a:cubicBezTo>
                    <a:pt x="1517" y="419"/>
                    <a:pt x="1418" y="477"/>
                    <a:pt x="1345" y="519"/>
                  </a:cubicBezTo>
                  <a:cubicBezTo>
                    <a:pt x="1341" y="522"/>
                    <a:pt x="1337" y="522"/>
                    <a:pt x="1333" y="521"/>
                  </a:cubicBezTo>
                  <a:cubicBezTo>
                    <a:pt x="1329" y="520"/>
                    <a:pt x="1325" y="517"/>
                    <a:pt x="1323" y="513"/>
                  </a:cubicBezTo>
                  <a:cubicBezTo>
                    <a:pt x="1315" y="499"/>
                    <a:pt x="1329" y="488"/>
                    <a:pt x="1343" y="475"/>
                  </a:cubicBezTo>
                  <a:cubicBezTo>
                    <a:pt x="1354" y="466"/>
                    <a:pt x="1370" y="454"/>
                    <a:pt x="1392" y="438"/>
                  </a:cubicBezTo>
                  <a:cubicBezTo>
                    <a:pt x="1429" y="411"/>
                    <a:pt x="1476" y="378"/>
                    <a:pt x="1522" y="345"/>
                  </a:cubicBezTo>
                  <a:cubicBezTo>
                    <a:pt x="1488" y="365"/>
                    <a:pt x="1454" y="385"/>
                    <a:pt x="1422" y="403"/>
                  </a:cubicBezTo>
                  <a:cubicBezTo>
                    <a:pt x="1224" y="517"/>
                    <a:pt x="1223" y="517"/>
                    <a:pt x="1213" y="515"/>
                  </a:cubicBezTo>
                  <a:cubicBezTo>
                    <a:pt x="1209" y="513"/>
                    <a:pt x="1206" y="511"/>
                    <a:pt x="1203" y="507"/>
                  </a:cubicBezTo>
                  <a:cubicBezTo>
                    <a:pt x="1197" y="495"/>
                    <a:pt x="1208" y="486"/>
                    <a:pt x="1212" y="482"/>
                  </a:cubicBezTo>
                  <a:cubicBezTo>
                    <a:pt x="1216" y="479"/>
                    <a:pt x="1221" y="475"/>
                    <a:pt x="1228" y="470"/>
                  </a:cubicBezTo>
                  <a:cubicBezTo>
                    <a:pt x="1241" y="460"/>
                    <a:pt x="1259" y="447"/>
                    <a:pt x="1283" y="429"/>
                  </a:cubicBezTo>
                  <a:cubicBezTo>
                    <a:pt x="1305" y="414"/>
                    <a:pt x="1331" y="395"/>
                    <a:pt x="1361" y="374"/>
                  </a:cubicBezTo>
                  <a:cubicBezTo>
                    <a:pt x="1329" y="393"/>
                    <a:pt x="1297" y="411"/>
                    <a:pt x="1267" y="428"/>
                  </a:cubicBezTo>
                  <a:cubicBezTo>
                    <a:pt x="1090" y="529"/>
                    <a:pt x="1076" y="525"/>
                    <a:pt x="1066" y="522"/>
                  </a:cubicBezTo>
                  <a:cubicBezTo>
                    <a:pt x="1061" y="521"/>
                    <a:pt x="1056" y="518"/>
                    <a:pt x="1054" y="513"/>
                  </a:cubicBezTo>
                  <a:cubicBezTo>
                    <a:pt x="1045" y="497"/>
                    <a:pt x="1063" y="481"/>
                    <a:pt x="1092" y="459"/>
                  </a:cubicBezTo>
                  <a:cubicBezTo>
                    <a:pt x="1104" y="450"/>
                    <a:pt x="1119" y="439"/>
                    <a:pt x="1138" y="426"/>
                  </a:cubicBezTo>
                  <a:cubicBezTo>
                    <a:pt x="1014" y="500"/>
                    <a:pt x="963" y="524"/>
                    <a:pt x="944" y="519"/>
                  </a:cubicBezTo>
                  <a:cubicBezTo>
                    <a:pt x="939" y="518"/>
                    <a:pt x="934" y="515"/>
                    <a:pt x="932" y="510"/>
                  </a:cubicBezTo>
                  <a:cubicBezTo>
                    <a:pt x="927" y="502"/>
                    <a:pt x="930" y="492"/>
                    <a:pt x="938" y="488"/>
                  </a:cubicBezTo>
                  <a:cubicBezTo>
                    <a:pt x="943" y="485"/>
                    <a:pt x="948" y="486"/>
                    <a:pt x="953" y="488"/>
                  </a:cubicBezTo>
                  <a:cubicBezTo>
                    <a:pt x="989" y="482"/>
                    <a:pt x="1186" y="360"/>
                    <a:pt x="1331" y="271"/>
                  </a:cubicBezTo>
                  <a:cubicBezTo>
                    <a:pt x="1418" y="218"/>
                    <a:pt x="1500" y="168"/>
                    <a:pt x="1565" y="130"/>
                  </a:cubicBezTo>
                  <a:cubicBezTo>
                    <a:pt x="1670" y="69"/>
                    <a:pt x="1687" y="66"/>
                    <a:pt x="1698" y="69"/>
                  </a:cubicBezTo>
                  <a:cubicBezTo>
                    <a:pt x="1704" y="71"/>
                    <a:pt x="1708" y="74"/>
                    <a:pt x="1710" y="78"/>
                  </a:cubicBezTo>
                  <a:cubicBezTo>
                    <a:pt x="1718" y="93"/>
                    <a:pt x="1705" y="102"/>
                    <a:pt x="1689" y="113"/>
                  </a:cubicBezTo>
                  <a:cubicBezTo>
                    <a:pt x="1678" y="121"/>
                    <a:pt x="1662" y="132"/>
                    <a:pt x="1640" y="146"/>
                  </a:cubicBezTo>
                  <a:cubicBezTo>
                    <a:pt x="1599" y="172"/>
                    <a:pt x="1541" y="208"/>
                    <a:pt x="1480" y="246"/>
                  </a:cubicBezTo>
                  <a:cubicBezTo>
                    <a:pt x="1376" y="311"/>
                    <a:pt x="1235" y="398"/>
                    <a:pt x="1152" y="455"/>
                  </a:cubicBezTo>
                  <a:cubicBezTo>
                    <a:pt x="1261" y="398"/>
                    <a:pt x="1449" y="285"/>
                    <a:pt x="1555" y="222"/>
                  </a:cubicBezTo>
                  <a:cubicBezTo>
                    <a:pt x="1703" y="133"/>
                    <a:pt x="1703" y="133"/>
                    <a:pt x="1712" y="135"/>
                  </a:cubicBezTo>
                  <a:cubicBezTo>
                    <a:pt x="1716" y="136"/>
                    <a:pt x="1720" y="139"/>
                    <a:pt x="1722" y="143"/>
                  </a:cubicBezTo>
                  <a:cubicBezTo>
                    <a:pt x="1726" y="150"/>
                    <a:pt x="1724" y="159"/>
                    <a:pt x="1717" y="164"/>
                  </a:cubicBezTo>
                  <a:cubicBezTo>
                    <a:pt x="1638" y="219"/>
                    <a:pt x="1541" y="286"/>
                    <a:pt x="1455" y="347"/>
                  </a:cubicBezTo>
                  <a:cubicBezTo>
                    <a:pt x="1700" y="206"/>
                    <a:pt x="1704" y="207"/>
                    <a:pt x="1715" y="210"/>
                  </a:cubicBezTo>
                  <a:cubicBezTo>
                    <a:pt x="1719" y="211"/>
                    <a:pt x="1723" y="214"/>
                    <a:pt x="1725" y="218"/>
                  </a:cubicBezTo>
                  <a:cubicBezTo>
                    <a:pt x="1732" y="231"/>
                    <a:pt x="1720" y="241"/>
                    <a:pt x="1708" y="250"/>
                  </a:cubicBezTo>
                  <a:cubicBezTo>
                    <a:pt x="1700" y="257"/>
                    <a:pt x="1688" y="266"/>
                    <a:pt x="1672" y="278"/>
                  </a:cubicBezTo>
                  <a:cubicBezTo>
                    <a:pt x="1641" y="301"/>
                    <a:pt x="1600" y="330"/>
                    <a:pt x="1556" y="361"/>
                  </a:cubicBezTo>
                  <a:cubicBezTo>
                    <a:pt x="1555" y="361"/>
                    <a:pt x="1554" y="362"/>
                    <a:pt x="1553" y="363"/>
                  </a:cubicBezTo>
                  <a:cubicBezTo>
                    <a:pt x="1702" y="278"/>
                    <a:pt x="1708" y="280"/>
                    <a:pt x="1716" y="282"/>
                  </a:cubicBezTo>
                  <a:cubicBezTo>
                    <a:pt x="1720" y="283"/>
                    <a:pt x="1724" y="286"/>
                    <a:pt x="1726" y="290"/>
                  </a:cubicBezTo>
                  <a:cubicBezTo>
                    <a:pt x="1733" y="303"/>
                    <a:pt x="1724" y="311"/>
                    <a:pt x="1699" y="332"/>
                  </a:cubicBezTo>
                  <a:cubicBezTo>
                    <a:pt x="1685" y="344"/>
                    <a:pt x="1664" y="361"/>
                    <a:pt x="1643" y="378"/>
                  </a:cubicBezTo>
                  <a:cubicBezTo>
                    <a:pt x="1621" y="396"/>
                    <a:pt x="1593" y="419"/>
                    <a:pt x="1567" y="440"/>
                  </a:cubicBezTo>
                  <a:cubicBezTo>
                    <a:pt x="1599" y="422"/>
                    <a:pt x="1642" y="397"/>
                    <a:pt x="1696" y="363"/>
                  </a:cubicBezTo>
                  <a:cubicBezTo>
                    <a:pt x="1702" y="360"/>
                    <a:pt x="1706" y="358"/>
                    <a:pt x="1712" y="359"/>
                  </a:cubicBezTo>
                  <a:cubicBezTo>
                    <a:pt x="1716" y="361"/>
                    <a:pt x="1720" y="363"/>
                    <a:pt x="1722" y="367"/>
                  </a:cubicBezTo>
                  <a:cubicBezTo>
                    <a:pt x="1727" y="377"/>
                    <a:pt x="1722" y="384"/>
                    <a:pt x="1717" y="391"/>
                  </a:cubicBezTo>
                  <a:cubicBezTo>
                    <a:pt x="1714" y="394"/>
                    <a:pt x="1710" y="399"/>
                    <a:pt x="1705" y="405"/>
                  </a:cubicBezTo>
                  <a:cubicBezTo>
                    <a:pt x="1696" y="416"/>
                    <a:pt x="1684" y="430"/>
                    <a:pt x="1673" y="444"/>
                  </a:cubicBezTo>
                  <a:cubicBezTo>
                    <a:pt x="1691" y="434"/>
                    <a:pt x="1696" y="433"/>
                    <a:pt x="1702" y="435"/>
                  </a:cubicBezTo>
                  <a:cubicBezTo>
                    <a:pt x="1706" y="436"/>
                    <a:pt x="1710" y="439"/>
                    <a:pt x="1712" y="443"/>
                  </a:cubicBezTo>
                  <a:cubicBezTo>
                    <a:pt x="1717" y="450"/>
                    <a:pt x="1714" y="460"/>
                    <a:pt x="1706" y="464"/>
                  </a:cubicBezTo>
                  <a:cubicBezTo>
                    <a:pt x="1704" y="466"/>
                    <a:pt x="1701" y="466"/>
                    <a:pt x="1699" y="466"/>
                  </a:cubicBezTo>
                  <a:cubicBezTo>
                    <a:pt x="1691" y="470"/>
                    <a:pt x="1670" y="483"/>
                    <a:pt x="1655" y="492"/>
                  </a:cubicBezTo>
                  <a:cubicBezTo>
                    <a:pt x="1640" y="502"/>
                    <a:pt x="1630" y="508"/>
                    <a:pt x="1622" y="512"/>
                  </a:cubicBezTo>
                  <a:close/>
                  <a:moveTo>
                    <a:pt x="1684" y="458"/>
                  </a:moveTo>
                  <a:cubicBezTo>
                    <a:pt x="1685" y="459"/>
                    <a:pt x="1686" y="460"/>
                    <a:pt x="1687" y="461"/>
                  </a:cubicBezTo>
                  <a:cubicBezTo>
                    <a:pt x="1686" y="460"/>
                    <a:pt x="1685" y="459"/>
                    <a:pt x="1684" y="458"/>
                  </a:cubicBezTo>
                  <a:close/>
                  <a:moveTo>
                    <a:pt x="875" y="643"/>
                  </a:moveTo>
                  <a:cubicBezTo>
                    <a:pt x="870" y="646"/>
                    <a:pt x="866" y="647"/>
                    <a:pt x="860" y="646"/>
                  </a:cubicBezTo>
                  <a:cubicBezTo>
                    <a:pt x="856" y="645"/>
                    <a:pt x="852" y="642"/>
                    <a:pt x="850" y="638"/>
                  </a:cubicBezTo>
                  <a:cubicBezTo>
                    <a:pt x="846" y="631"/>
                    <a:pt x="844" y="628"/>
                    <a:pt x="871" y="570"/>
                  </a:cubicBezTo>
                  <a:cubicBezTo>
                    <a:pt x="857" y="578"/>
                    <a:pt x="854" y="578"/>
                    <a:pt x="849" y="576"/>
                  </a:cubicBezTo>
                  <a:cubicBezTo>
                    <a:pt x="845" y="575"/>
                    <a:pt x="841" y="572"/>
                    <a:pt x="839" y="568"/>
                  </a:cubicBezTo>
                  <a:cubicBezTo>
                    <a:pt x="831" y="555"/>
                    <a:pt x="844" y="545"/>
                    <a:pt x="854" y="537"/>
                  </a:cubicBezTo>
                  <a:cubicBezTo>
                    <a:pt x="862" y="531"/>
                    <a:pt x="874" y="523"/>
                    <a:pt x="889" y="512"/>
                  </a:cubicBezTo>
                  <a:cubicBezTo>
                    <a:pt x="917" y="493"/>
                    <a:pt x="957" y="467"/>
                    <a:pt x="1012" y="431"/>
                  </a:cubicBezTo>
                  <a:cubicBezTo>
                    <a:pt x="1045" y="410"/>
                    <a:pt x="1082" y="387"/>
                    <a:pt x="1120" y="362"/>
                  </a:cubicBezTo>
                  <a:cubicBezTo>
                    <a:pt x="1071" y="391"/>
                    <a:pt x="1025" y="418"/>
                    <a:pt x="984" y="441"/>
                  </a:cubicBezTo>
                  <a:cubicBezTo>
                    <a:pt x="840" y="524"/>
                    <a:pt x="829" y="521"/>
                    <a:pt x="819" y="518"/>
                  </a:cubicBezTo>
                  <a:cubicBezTo>
                    <a:pt x="814" y="517"/>
                    <a:pt x="810" y="514"/>
                    <a:pt x="808" y="509"/>
                  </a:cubicBezTo>
                  <a:cubicBezTo>
                    <a:pt x="799" y="494"/>
                    <a:pt x="816" y="482"/>
                    <a:pt x="833" y="470"/>
                  </a:cubicBezTo>
                  <a:cubicBezTo>
                    <a:pt x="846" y="461"/>
                    <a:pt x="866" y="448"/>
                    <a:pt x="893" y="431"/>
                  </a:cubicBezTo>
                  <a:cubicBezTo>
                    <a:pt x="943" y="399"/>
                    <a:pt x="1014" y="356"/>
                    <a:pt x="1088" y="311"/>
                  </a:cubicBezTo>
                  <a:cubicBezTo>
                    <a:pt x="1182" y="254"/>
                    <a:pt x="1290" y="189"/>
                    <a:pt x="1373" y="135"/>
                  </a:cubicBezTo>
                  <a:cubicBezTo>
                    <a:pt x="1391" y="124"/>
                    <a:pt x="1406" y="113"/>
                    <a:pt x="1420" y="104"/>
                  </a:cubicBezTo>
                  <a:cubicBezTo>
                    <a:pt x="1348" y="146"/>
                    <a:pt x="1252" y="204"/>
                    <a:pt x="1162" y="257"/>
                  </a:cubicBezTo>
                  <a:cubicBezTo>
                    <a:pt x="1055" y="322"/>
                    <a:pt x="944" y="388"/>
                    <a:pt x="856" y="438"/>
                  </a:cubicBezTo>
                  <a:cubicBezTo>
                    <a:pt x="704" y="525"/>
                    <a:pt x="692" y="521"/>
                    <a:pt x="682" y="519"/>
                  </a:cubicBezTo>
                  <a:cubicBezTo>
                    <a:pt x="677" y="517"/>
                    <a:pt x="673" y="514"/>
                    <a:pt x="670" y="510"/>
                  </a:cubicBezTo>
                  <a:cubicBezTo>
                    <a:pt x="662" y="495"/>
                    <a:pt x="676" y="482"/>
                    <a:pt x="687" y="472"/>
                  </a:cubicBezTo>
                  <a:cubicBezTo>
                    <a:pt x="581" y="527"/>
                    <a:pt x="565" y="523"/>
                    <a:pt x="556" y="521"/>
                  </a:cubicBezTo>
                  <a:cubicBezTo>
                    <a:pt x="550" y="519"/>
                    <a:pt x="546" y="515"/>
                    <a:pt x="543" y="510"/>
                  </a:cubicBezTo>
                  <a:cubicBezTo>
                    <a:pt x="535" y="497"/>
                    <a:pt x="549" y="486"/>
                    <a:pt x="558" y="478"/>
                  </a:cubicBezTo>
                  <a:cubicBezTo>
                    <a:pt x="567" y="471"/>
                    <a:pt x="579" y="462"/>
                    <a:pt x="596" y="450"/>
                  </a:cubicBezTo>
                  <a:cubicBezTo>
                    <a:pt x="626" y="430"/>
                    <a:pt x="668" y="401"/>
                    <a:pt x="725" y="364"/>
                  </a:cubicBezTo>
                  <a:cubicBezTo>
                    <a:pt x="829" y="297"/>
                    <a:pt x="962" y="213"/>
                    <a:pt x="1069" y="145"/>
                  </a:cubicBezTo>
                  <a:cubicBezTo>
                    <a:pt x="1097" y="128"/>
                    <a:pt x="1124" y="111"/>
                    <a:pt x="1149" y="95"/>
                  </a:cubicBezTo>
                  <a:cubicBezTo>
                    <a:pt x="1102" y="120"/>
                    <a:pt x="1037" y="155"/>
                    <a:pt x="948" y="206"/>
                  </a:cubicBezTo>
                  <a:cubicBezTo>
                    <a:pt x="907" y="233"/>
                    <a:pt x="861" y="262"/>
                    <a:pt x="809" y="294"/>
                  </a:cubicBezTo>
                  <a:cubicBezTo>
                    <a:pt x="627" y="405"/>
                    <a:pt x="441" y="513"/>
                    <a:pt x="439" y="514"/>
                  </a:cubicBezTo>
                  <a:cubicBezTo>
                    <a:pt x="439" y="514"/>
                    <a:pt x="439" y="514"/>
                    <a:pt x="439" y="514"/>
                  </a:cubicBezTo>
                  <a:cubicBezTo>
                    <a:pt x="431" y="518"/>
                    <a:pt x="422" y="515"/>
                    <a:pt x="417" y="508"/>
                  </a:cubicBezTo>
                  <a:cubicBezTo>
                    <a:pt x="413" y="501"/>
                    <a:pt x="415" y="491"/>
                    <a:pt x="423" y="486"/>
                  </a:cubicBezTo>
                  <a:cubicBezTo>
                    <a:pt x="424" y="485"/>
                    <a:pt x="621" y="362"/>
                    <a:pt x="822" y="243"/>
                  </a:cubicBezTo>
                  <a:cubicBezTo>
                    <a:pt x="862" y="219"/>
                    <a:pt x="898" y="198"/>
                    <a:pt x="931" y="179"/>
                  </a:cubicBezTo>
                  <a:cubicBezTo>
                    <a:pt x="1043" y="107"/>
                    <a:pt x="1094" y="69"/>
                    <a:pt x="1117" y="48"/>
                  </a:cubicBezTo>
                  <a:cubicBezTo>
                    <a:pt x="1096" y="57"/>
                    <a:pt x="1057" y="76"/>
                    <a:pt x="989" y="116"/>
                  </a:cubicBezTo>
                  <a:cubicBezTo>
                    <a:pt x="907" y="164"/>
                    <a:pt x="805" y="229"/>
                    <a:pt x="706" y="291"/>
                  </a:cubicBezTo>
                  <a:cubicBezTo>
                    <a:pt x="422" y="470"/>
                    <a:pt x="328" y="524"/>
                    <a:pt x="300" y="517"/>
                  </a:cubicBezTo>
                  <a:cubicBezTo>
                    <a:pt x="294" y="515"/>
                    <a:pt x="289" y="512"/>
                    <a:pt x="287" y="507"/>
                  </a:cubicBezTo>
                  <a:cubicBezTo>
                    <a:pt x="282" y="499"/>
                    <a:pt x="285" y="490"/>
                    <a:pt x="292" y="485"/>
                  </a:cubicBezTo>
                  <a:cubicBezTo>
                    <a:pt x="506" y="358"/>
                    <a:pt x="825" y="161"/>
                    <a:pt x="955" y="69"/>
                  </a:cubicBezTo>
                  <a:cubicBezTo>
                    <a:pt x="895" y="98"/>
                    <a:pt x="783" y="159"/>
                    <a:pt x="576" y="279"/>
                  </a:cubicBezTo>
                  <a:cubicBezTo>
                    <a:pt x="373" y="397"/>
                    <a:pt x="176" y="517"/>
                    <a:pt x="174" y="518"/>
                  </a:cubicBezTo>
                  <a:cubicBezTo>
                    <a:pt x="170" y="520"/>
                    <a:pt x="166" y="521"/>
                    <a:pt x="161" y="519"/>
                  </a:cubicBezTo>
                  <a:cubicBezTo>
                    <a:pt x="157" y="518"/>
                    <a:pt x="154" y="516"/>
                    <a:pt x="151" y="512"/>
                  </a:cubicBezTo>
                  <a:cubicBezTo>
                    <a:pt x="144" y="499"/>
                    <a:pt x="148" y="484"/>
                    <a:pt x="199" y="445"/>
                  </a:cubicBezTo>
                  <a:cubicBezTo>
                    <a:pt x="83" y="506"/>
                    <a:pt x="73" y="503"/>
                    <a:pt x="65" y="501"/>
                  </a:cubicBezTo>
                  <a:cubicBezTo>
                    <a:pt x="60" y="500"/>
                    <a:pt x="56" y="497"/>
                    <a:pt x="54" y="492"/>
                  </a:cubicBezTo>
                  <a:cubicBezTo>
                    <a:pt x="50" y="485"/>
                    <a:pt x="52" y="476"/>
                    <a:pt x="59" y="471"/>
                  </a:cubicBezTo>
                  <a:cubicBezTo>
                    <a:pt x="178" y="395"/>
                    <a:pt x="323" y="300"/>
                    <a:pt x="450" y="218"/>
                  </a:cubicBezTo>
                  <a:cubicBezTo>
                    <a:pt x="437" y="226"/>
                    <a:pt x="423" y="234"/>
                    <a:pt x="410" y="241"/>
                  </a:cubicBezTo>
                  <a:cubicBezTo>
                    <a:pt x="325" y="293"/>
                    <a:pt x="236" y="346"/>
                    <a:pt x="169" y="384"/>
                  </a:cubicBezTo>
                  <a:cubicBezTo>
                    <a:pt x="50" y="452"/>
                    <a:pt x="41" y="450"/>
                    <a:pt x="32" y="447"/>
                  </a:cubicBezTo>
                  <a:cubicBezTo>
                    <a:pt x="27" y="446"/>
                    <a:pt x="23" y="443"/>
                    <a:pt x="21" y="439"/>
                  </a:cubicBezTo>
                  <a:cubicBezTo>
                    <a:pt x="14" y="426"/>
                    <a:pt x="26" y="417"/>
                    <a:pt x="34" y="410"/>
                  </a:cubicBezTo>
                  <a:cubicBezTo>
                    <a:pt x="41" y="405"/>
                    <a:pt x="50" y="398"/>
                    <a:pt x="62" y="390"/>
                  </a:cubicBezTo>
                  <a:cubicBezTo>
                    <a:pt x="84" y="374"/>
                    <a:pt x="115" y="353"/>
                    <a:pt x="157" y="324"/>
                  </a:cubicBezTo>
                  <a:cubicBezTo>
                    <a:pt x="174" y="313"/>
                    <a:pt x="192" y="301"/>
                    <a:pt x="211" y="289"/>
                  </a:cubicBezTo>
                  <a:cubicBezTo>
                    <a:pt x="201" y="294"/>
                    <a:pt x="191" y="300"/>
                    <a:pt x="182" y="305"/>
                  </a:cubicBezTo>
                  <a:cubicBezTo>
                    <a:pt x="40" y="385"/>
                    <a:pt x="30" y="383"/>
                    <a:pt x="21" y="380"/>
                  </a:cubicBezTo>
                  <a:cubicBezTo>
                    <a:pt x="16" y="379"/>
                    <a:pt x="12" y="376"/>
                    <a:pt x="10" y="372"/>
                  </a:cubicBezTo>
                  <a:cubicBezTo>
                    <a:pt x="0" y="354"/>
                    <a:pt x="20" y="336"/>
                    <a:pt x="42" y="318"/>
                  </a:cubicBezTo>
                  <a:cubicBezTo>
                    <a:pt x="56" y="306"/>
                    <a:pt x="74" y="293"/>
                    <a:pt x="98" y="276"/>
                  </a:cubicBezTo>
                  <a:cubicBezTo>
                    <a:pt x="47" y="306"/>
                    <a:pt x="32" y="311"/>
                    <a:pt x="22" y="308"/>
                  </a:cubicBezTo>
                  <a:cubicBezTo>
                    <a:pt x="18" y="307"/>
                    <a:pt x="14" y="304"/>
                    <a:pt x="12" y="300"/>
                  </a:cubicBezTo>
                  <a:cubicBezTo>
                    <a:pt x="8" y="293"/>
                    <a:pt x="10" y="284"/>
                    <a:pt x="16" y="279"/>
                  </a:cubicBezTo>
                  <a:cubicBezTo>
                    <a:pt x="63" y="244"/>
                    <a:pt x="119" y="202"/>
                    <a:pt x="172" y="163"/>
                  </a:cubicBezTo>
                  <a:cubicBezTo>
                    <a:pt x="40" y="237"/>
                    <a:pt x="35" y="236"/>
                    <a:pt x="27" y="233"/>
                  </a:cubicBezTo>
                  <a:cubicBezTo>
                    <a:pt x="23" y="232"/>
                    <a:pt x="19" y="229"/>
                    <a:pt x="17" y="225"/>
                  </a:cubicBezTo>
                  <a:cubicBezTo>
                    <a:pt x="10" y="212"/>
                    <a:pt x="19" y="204"/>
                    <a:pt x="43" y="184"/>
                  </a:cubicBezTo>
                  <a:cubicBezTo>
                    <a:pt x="57" y="171"/>
                    <a:pt x="77" y="155"/>
                    <a:pt x="98" y="137"/>
                  </a:cubicBezTo>
                  <a:cubicBezTo>
                    <a:pt x="117" y="121"/>
                    <a:pt x="140" y="102"/>
                    <a:pt x="162" y="83"/>
                  </a:cubicBezTo>
                  <a:cubicBezTo>
                    <a:pt x="125" y="104"/>
                    <a:pt x="80" y="131"/>
                    <a:pt x="38" y="157"/>
                  </a:cubicBezTo>
                  <a:cubicBezTo>
                    <a:pt x="34" y="159"/>
                    <a:pt x="29" y="159"/>
                    <a:pt x="25" y="158"/>
                  </a:cubicBezTo>
                  <a:cubicBezTo>
                    <a:pt x="21" y="157"/>
                    <a:pt x="17" y="154"/>
                    <a:pt x="15" y="151"/>
                  </a:cubicBezTo>
                  <a:cubicBezTo>
                    <a:pt x="9" y="139"/>
                    <a:pt x="13" y="132"/>
                    <a:pt x="56" y="71"/>
                  </a:cubicBezTo>
                  <a:cubicBezTo>
                    <a:pt x="50" y="74"/>
                    <a:pt x="47" y="74"/>
                    <a:pt x="42" y="73"/>
                  </a:cubicBezTo>
                  <a:cubicBezTo>
                    <a:pt x="38" y="72"/>
                    <a:pt x="34" y="69"/>
                    <a:pt x="32" y="65"/>
                  </a:cubicBezTo>
                  <a:cubicBezTo>
                    <a:pt x="28" y="57"/>
                    <a:pt x="30" y="48"/>
                    <a:pt x="38" y="43"/>
                  </a:cubicBezTo>
                  <a:cubicBezTo>
                    <a:pt x="40" y="42"/>
                    <a:pt x="42" y="42"/>
                    <a:pt x="44" y="41"/>
                  </a:cubicBezTo>
                  <a:cubicBezTo>
                    <a:pt x="49" y="39"/>
                    <a:pt x="60" y="32"/>
                    <a:pt x="68" y="27"/>
                  </a:cubicBezTo>
                  <a:cubicBezTo>
                    <a:pt x="94" y="10"/>
                    <a:pt x="101" y="6"/>
                    <a:pt x="110" y="8"/>
                  </a:cubicBezTo>
                  <a:cubicBezTo>
                    <a:pt x="114" y="9"/>
                    <a:pt x="118" y="12"/>
                    <a:pt x="120" y="16"/>
                  </a:cubicBezTo>
                  <a:cubicBezTo>
                    <a:pt x="126" y="28"/>
                    <a:pt x="122" y="33"/>
                    <a:pt x="83" y="89"/>
                  </a:cubicBezTo>
                  <a:cubicBezTo>
                    <a:pt x="82" y="90"/>
                    <a:pt x="81" y="92"/>
                    <a:pt x="79" y="94"/>
                  </a:cubicBezTo>
                  <a:cubicBezTo>
                    <a:pt x="93" y="86"/>
                    <a:pt x="107" y="77"/>
                    <a:pt x="122" y="69"/>
                  </a:cubicBezTo>
                  <a:cubicBezTo>
                    <a:pt x="231" y="5"/>
                    <a:pt x="237" y="7"/>
                    <a:pt x="245" y="9"/>
                  </a:cubicBezTo>
                  <a:cubicBezTo>
                    <a:pt x="250" y="10"/>
                    <a:pt x="253" y="13"/>
                    <a:pt x="256" y="17"/>
                  </a:cubicBezTo>
                  <a:cubicBezTo>
                    <a:pt x="263" y="31"/>
                    <a:pt x="255" y="43"/>
                    <a:pt x="211" y="83"/>
                  </a:cubicBezTo>
                  <a:cubicBezTo>
                    <a:pt x="190" y="101"/>
                    <a:pt x="164" y="124"/>
                    <a:pt x="138" y="145"/>
                  </a:cubicBezTo>
                  <a:cubicBezTo>
                    <a:pt x="210" y="105"/>
                    <a:pt x="301" y="52"/>
                    <a:pt x="368" y="13"/>
                  </a:cubicBezTo>
                  <a:cubicBezTo>
                    <a:pt x="371" y="11"/>
                    <a:pt x="376" y="10"/>
                    <a:pt x="380" y="11"/>
                  </a:cubicBezTo>
                  <a:cubicBezTo>
                    <a:pt x="384" y="12"/>
                    <a:pt x="388" y="15"/>
                    <a:pt x="390" y="19"/>
                  </a:cubicBezTo>
                  <a:cubicBezTo>
                    <a:pt x="397" y="31"/>
                    <a:pt x="389" y="38"/>
                    <a:pt x="371" y="51"/>
                  </a:cubicBezTo>
                  <a:cubicBezTo>
                    <a:pt x="362" y="59"/>
                    <a:pt x="349" y="69"/>
                    <a:pt x="332" y="82"/>
                  </a:cubicBezTo>
                  <a:cubicBezTo>
                    <a:pt x="307" y="101"/>
                    <a:pt x="274" y="126"/>
                    <a:pt x="233" y="157"/>
                  </a:cubicBezTo>
                  <a:cubicBezTo>
                    <a:pt x="438" y="31"/>
                    <a:pt x="490" y="3"/>
                    <a:pt x="510" y="8"/>
                  </a:cubicBezTo>
                  <a:cubicBezTo>
                    <a:pt x="515" y="9"/>
                    <a:pt x="520" y="13"/>
                    <a:pt x="522" y="17"/>
                  </a:cubicBezTo>
                  <a:cubicBezTo>
                    <a:pt x="530" y="31"/>
                    <a:pt x="517" y="40"/>
                    <a:pt x="508" y="47"/>
                  </a:cubicBezTo>
                  <a:cubicBezTo>
                    <a:pt x="501" y="51"/>
                    <a:pt x="491" y="58"/>
                    <a:pt x="477" y="67"/>
                  </a:cubicBezTo>
                  <a:cubicBezTo>
                    <a:pt x="452" y="84"/>
                    <a:pt x="417" y="106"/>
                    <a:pt x="376" y="132"/>
                  </a:cubicBezTo>
                  <a:cubicBezTo>
                    <a:pt x="309" y="175"/>
                    <a:pt x="226" y="228"/>
                    <a:pt x="159" y="273"/>
                  </a:cubicBezTo>
                  <a:cubicBezTo>
                    <a:pt x="136" y="289"/>
                    <a:pt x="117" y="302"/>
                    <a:pt x="101" y="313"/>
                  </a:cubicBezTo>
                  <a:cubicBezTo>
                    <a:pt x="189" y="266"/>
                    <a:pt x="331" y="182"/>
                    <a:pt x="429" y="124"/>
                  </a:cubicBezTo>
                  <a:cubicBezTo>
                    <a:pt x="621" y="11"/>
                    <a:pt x="622" y="11"/>
                    <a:pt x="632" y="14"/>
                  </a:cubicBezTo>
                  <a:cubicBezTo>
                    <a:pt x="636" y="15"/>
                    <a:pt x="640" y="18"/>
                    <a:pt x="642" y="21"/>
                  </a:cubicBezTo>
                  <a:cubicBezTo>
                    <a:pt x="649" y="34"/>
                    <a:pt x="637" y="42"/>
                    <a:pt x="634" y="45"/>
                  </a:cubicBezTo>
                  <a:cubicBezTo>
                    <a:pt x="631" y="47"/>
                    <a:pt x="627" y="50"/>
                    <a:pt x="622" y="53"/>
                  </a:cubicBezTo>
                  <a:cubicBezTo>
                    <a:pt x="612" y="60"/>
                    <a:pt x="598" y="69"/>
                    <a:pt x="579" y="82"/>
                  </a:cubicBezTo>
                  <a:cubicBezTo>
                    <a:pt x="543" y="106"/>
                    <a:pt x="493" y="140"/>
                    <a:pt x="439" y="175"/>
                  </a:cubicBezTo>
                  <a:cubicBezTo>
                    <a:pt x="386" y="210"/>
                    <a:pt x="323" y="252"/>
                    <a:pt x="264" y="292"/>
                  </a:cubicBezTo>
                  <a:cubicBezTo>
                    <a:pt x="307" y="266"/>
                    <a:pt x="352" y="239"/>
                    <a:pt x="394" y="214"/>
                  </a:cubicBezTo>
                  <a:cubicBezTo>
                    <a:pt x="686" y="39"/>
                    <a:pt x="745" y="7"/>
                    <a:pt x="764" y="12"/>
                  </a:cubicBezTo>
                  <a:cubicBezTo>
                    <a:pt x="769" y="13"/>
                    <a:pt x="773" y="16"/>
                    <a:pt x="775" y="21"/>
                  </a:cubicBezTo>
                  <a:cubicBezTo>
                    <a:pt x="782" y="33"/>
                    <a:pt x="771" y="42"/>
                    <a:pt x="764" y="47"/>
                  </a:cubicBezTo>
                  <a:cubicBezTo>
                    <a:pt x="759" y="51"/>
                    <a:pt x="751" y="56"/>
                    <a:pt x="742" y="63"/>
                  </a:cubicBezTo>
                  <a:cubicBezTo>
                    <a:pt x="724" y="75"/>
                    <a:pt x="697" y="93"/>
                    <a:pt x="663" y="116"/>
                  </a:cubicBezTo>
                  <a:cubicBezTo>
                    <a:pt x="606" y="154"/>
                    <a:pt x="526" y="206"/>
                    <a:pt x="425" y="272"/>
                  </a:cubicBezTo>
                  <a:cubicBezTo>
                    <a:pt x="382" y="300"/>
                    <a:pt x="340" y="328"/>
                    <a:pt x="300" y="354"/>
                  </a:cubicBezTo>
                  <a:cubicBezTo>
                    <a:pt x="475" y="256"/>
                    <a:pt x="714" y="116"/>
                    <a:pt x="888" y="12"/>
                  </a:cubicBezTo>
                  <a:cubicBezTo>
                    <a:pt x="892" y="10"/>
                    <a:pt x="896" y="9"/>
                    <a:pt x="900" y="10"/>
                  </a:cubicBezTo>
                  <a:cubicBezTo>
                    <a:pt x="904" y="11"/>
                    <a:pt x="908" y="14"/>
                    <a:pt x="910" y="18"/>
                  </a:cubicBezTo>
                  <a:cubicBezTo>
                    <a:pt x="918" y="32"/>
                    <a:pt x="904" y="41"/>
                    <a:pt x="890" y="51"/>
                  </a:cubicBezTo>
                  <a:cubicBezTo>
                    <a:pt x="880" y="58"/>
                    <a:pt x="866" y="67"/>
                    <a:pt x="846" y="79"/>
                  </a:cubicBezTo>
                  <a:cubicBezTo>
                    <a:pt x="809" y="102"/>
                    <a:pt x="757" y="133"/>
                    <a:pt x="697" y="169"/>
                  </a:cubicBezTo>
                  <a:cubicBezTo>
                    <a:pt x="653" y="195"/>
                    <a:pt x="605" y="224"/>
                    <a:pt x="555" y="254"/>
                  </a:cubicBezTo>
                  <a:cubicBezTo>
                    <a:pt x="560" y="251"/>
                    <a:pt x="565" y="249"/>
                    <a:pt x="569" y="246"/>
                  </a:cubicBezTo>
                  <a:cubicBezTo>
                    <a:pt x="993" y="0"/>
                    <a:pt x="1016" y="6"/>
                    <a:pt x="1029" y="10"/>
                  </a:cubicBezTo>
                  <a:cubicBezTo>
                    <a:pt x="1034" y="11"/>
                    <a:pt x="1039" y="14"/>
                    <a:pt x="1041" y="19"/>
                  </a:cubicBezTo>
                  <a:cubicBezTo>
                    <a:pt x="1050" y="34"/>
                    <a:pt x="1034" y="49"/>
                    <a:pt x="1011" y="67"/>
                  </a:cubicBezTo>
                  <a:cubicBezTo>
                    <a:pt x="1115" y="8"/>
                    <a:pt x="1138" y="6"/>
                    <a:pt x="1151" y="9"/>
                  </a:cubicBezTo>
                  <a:cubicBezTo>
                    <a:pt x="1157" y="11"/>
                    <a:pt x="1162" y="15"/>
                    <a:pt x="1165" y="20"/>
                  </a:cubicBezTo>
                  <a:cubicBezTo>
                    <a:pt x="1170" y="29"/>
                    <a:pt x="1170" y="40"/>
                    <a:pt x="1154" y="56"/>
                  </a:cubicBezTo>
                  <a:cubicBezTo>
                    <a:pt x="1258" y="4"/>
                    <a:pt x="1273" y="8"/>
                    <a:pt x="1282" y="11"/>
                  </a:cubicBezTo>
                  <a:cubicBezTo>
                    <a:pt x="1288" y="12"/>
                    <a:pt x="1292" y="16"/>
                    <a:pt x="1295" y="21"/>
                  </a:cubicBezTo>
                  <a:cubicBezTo>
                    <a:pt x="1300" y="29"/>
                    <a:pt x="1297" y="37"/>
                    <a:pt x="1287" y="45"/>
                  </a:cubicBezTo>
                  <a:cubicBezTo>
                    <a:pt x="1284" y="47"/>
                    <a:pt x="1280" y="49"/>
                    <a:pt x="1275" y="53"/>
                  </a:cubicBezTo>
                  <a:cubicBezTo>
                    <a:pt x="1265" y="59"/>
                    <a:pt x="1251" y="68"/>
                    <a:pt x="1232" y="81"/>
                  </a:cubicBezTo>
                  <a:cubicBezTo>
                    <a:pt x="1195" y="104"/>
                    <a:pt x="1145" y="136"/>
                    <a:pt x="1086" y="173"/>
                  </a:cubicBezTo>
                  <a:cubicBezTo>
                    <a:pt x="947" y="260"/>
                    <a:pt x="738" y="392"/>
                    <a:pt x="633" y="463"/>
                  </a:cubicBezTo>
                  <a:cubicBezTo>
                    <a:pt x="671" y="445"/>
                    <a:pt x="728" y="415"/>
                    <a:pt x="814" y="365"/>
                  </a:cubicBezTo>
                  <a:cubicBezTo>
                    <a:pt x="943" y="292"/>
                    <a:pt x="1092" y="201"/>
                    <a:pt x="1212" y="128"/>
                  </a:cubicBezTo>
                  <a:cubicBezTo>
                    <a:pt x="1411" y="7"/>
                    <a:pt x="1412" y="7"/>
                    <a:pt x="1422" y="9"/>
                  </a:cubicBezTo>
                  <a:cubicBezTo>
                    <a:pt x="1427" y="11"/>
                    <a:pt x="1430" y="13"/>
                    <a:pt x="1433" y="17"/>
                  </a:cubicBezTo>
                  <a:cubicBezTo>
                    <a:pt x="1440" y="31"/>
                    <a:pt x="1427" y="39"/>
                    <a:pt x="1422" y="42"/>
                  </a:cubicBezTo>
                  <a:cubicBezTo>
                    <a:pt x="1418" y="44"/>
                    <a:pt x="1413" y="47"/>
                    <a:pt x="1406" y="52"/>
                  </a:cubicBezTo>
                  <a:cubicBezTo>
                    <a:pt x="1393" y="60"/>
                    <a:pt x="1374" y="71"/>
                    <a:pt x="1350" y="86"/>
                  </a:cubicBezTo>
                  <a:cubicBezTo>
                    <a:pt x="1257" y="142"/>
                    <a:pt x="1101" y="236"/>
                    <a:pt x="963" y="323"/>
                  </a:cubicBezTo>
                  <a:cubicBezTo>
                    <a:pt x="869" y="382"/>
                    <a:pt x="809" y="423"/>
                    <a:pt x="769" y="450"/>
                  </a:cubicBezTo>
                  <a:cubicBezTo>
                    <a:pt x="864" y="399"/>
                    <a:pt x="1021" y="305"/>
                    <a:pt x="1145" y="230"/>
                  </a:cubicBezTo>
                  <a:cubicBezTo>
                    <a:pt x="1241" y="173"/>
                    <a:pt x="1331" y="119"/>
                    <a:pt x="1400" y="79"/>
                  </a:cubicBezTo>
                  <a:cubicBezTo>
                    <a:pt x="1521" y="9"/>
                    <a:pt x="1530" y="12"/>
                    <a:pt x="1539" y="14"/>
                  </a:cubicBezTo>
                  <a:cubicBezTo>
                    <a:pt x="1543" y="15"/>
                    <a:pt x="1547" y="18"/>
                    <a:pt x="1549" y="22"/>
                  </a:cubicBezTo>
                  <a:cubicBezTo>
                    <a:pt x="1559" y="39"/>
                    <a:pt x="1544" y="55"/>
                    <a:pt x="1510" y="80"/>
                  </a:cubicBezTo>
                  <a:cubicBezTo>
                    <a:pt x="1487" y="98"/>
                    <a:pt x="1453" y="122"/>
                    <a:pt x="1406" y="152"/>
                  </a:cubicBezTo>
                  <a:cubicBezTo>
                    <a:pt x="1386" y="165"/>
                    <a:pt x="1363" y="179"/>
                    <a:pt x="1340" y="194"/>
                  </a:cubicBezTo>
                  <a:cubicBezTo>
                    <a:pt x="1406" y="154"/>
                    <a:pt x="1468" y="118"/>
                    <a:pt x="1519" y="89"/>
                  </a:cubicBezTo>
                  <a:cubicBezTo>
                    <a:pt x="1643" y="18"/>
                    <a:pt x="1651" y="20"/>
                    <a:pt x="1660" y="23"/>
                  </a:cubicBezTo>
                  <a:cubicBezTo>
                    <a:pt x="1665" y="24"/>
                    <a:pt x="1668" y="27"/>
                    <a:pt x="1671" y="31"/>
                  </a:cubicBezTo>
                  <a:cubicBezTo>
                    <a:pt x="1678" y="44"/>
                    <a:pt x="1666" y="53"/>
                    <a:pt x="1661" y="57"/>
                  </a:cubicBezTo>
                  <a:cubicBezTo>
                    <a:pt x="1657" y="59"/>
                    <a:pt x="1651" y="63"/>
                    <a:pt x="1643" y="68"/>
                  </a:cubicBezTo>
                  <a:cubicBezTo>
                    <a:pt x="1629" y="78"/>
                    <a:pt x="1608" y="91"/>
                    <a:pt x="1580" y="109"/>
                  </a:cubicBezTo>
                  <a:cubicBezTo>
                    <a:pt x="1527" y="143"/>
                    <a:pt x="1452" y="190"/>
                    <a:pt x="1374" y="240"/>
                  </a:cubicBezTo>
                  <a:cubicBezTo>
                    <a:pt x="1226" y="333"/>
                    <a:pt x="1020" y="462"/>
                    <a:pt x="922" y="528"/>
                  </a:cubicBezTo>
                  <a:cubicBezTo>
                    <a:pt x="922" y="532"/>
                    <a:pt x="922" y="535"/>
                    <a:pt x="921" y="538"/>
                  </a:cubicBezTo>
                  <a:cubicBezTo>
                    <a:pt x="909" y="563"/>
                    <a:pt x="897" y="590"/>
                    <a:pt x="888" y="609"/>
                  </a:cubicBezTo>
                  <a:cubicBezTo>
                    <a:pt x="890" y="611"/>
                    <a:pt x="892" y="612"/>
                    <a:pt x="893" y="614"/>
                  </a:cubicBezTo>
                  <a:cubicBezTo>
                    <a:pt x="897" y="622"/>
                    <a:pt x="894" y="631"/>
                    <a:pt x="886" y="636"/>
                  </a:cubicBezTo>
                  <a:cubicBezTo>
                    <a:pt x="886" y="636"/>
                    <a:pt x="885" y="636"/>
                    <a:pt x="885" y="636"/>
                  </a:cubicBezTo>
                  <a:cubicBezTo>
                    <a:pt x="884" y="637"/>
                    <a:pt x="884" y="637"/>
                    <a:pt x="883" y="638"/>
                  </a:cubicBezTo>
                  <a:cubicBezTo>
                    <a:pt x="880" y="640"/>
                    <a:pt x="878" y="642"/>
                    <a:pt x="875" y="643"/>
                  </a:cubicBezTo>
                  <a:close/>
                </a:path>
              </a:pathLst>
            </a:custGeom>
            <a:solidFill>
              <a:schemeClr val="accent4">
                <a:lumMod val="40000"/>
                <a:lumOff val="6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numCol="1" anchor="ctr" anchorCtr="0" compatLnSpc="1">
              <a:prstTxWarp prst="textNoShape">
                <a:avLst/>
              </a:prstTxWarp>
            </a:bodyPr>
            <a:lstStyle/>
            <a:p>
              <a:pPr algn="ctr"/>
              <a:r>
                <a:rPr lang="en-US" b="1" dirty="0"/>
                <a:t>The name of the interface</a:t>
              </a:r>
            </a:p>
          </p:txBody>
        </p:sp>
        <p:sp>
          <p:nvSpPr>
            <p:cNvPr id="12" name="Freeform 14">
              <a:extLst>
                <a:ext uri="{FF2B5EF4-FFF2-40B4-BE49-F238E27FC236}">
                  <a16:creationId xmlns:a16="http://schemas.microsoft.com/office/drawing/2014/main" id="{808B7CDE-2D66-5B4F-B1F3-C36010ECCAE2}"/>
                </a:ext>
              </a:extLst>
            </p:cNvPr>
            <p:cNvSpPr>
              <a:spLocks/>
            </p:cNvSpPr>
            <p:nvPr/>
          </p:nvSpPr>
          <p:spPr bwMode="auto">
            <a:xfrm>
              <a:off x="386010" y="1545977"/>
              <a:ext cx="3381375" cy="1397000"/>
            </a:xfrm>
            <a:custGeom>
              <a:avLst/>
              <a:gdLst>
                <a:gd name="T0" fmla="*/ 1138 w 1732"/>
                <a:gd name="T1" fmla="*/ 4 h 715"/>
                <a:gd name="T2" fmla="*/ 275 w 1732"/>
                <a:gd name="T3" fmla="*/ 5 h 715"/>
                <a:gd name="T4" fmla="*/ 82 w 1732"/>
                <a:gd name="T5" fmla="*/ 11 h 715"/>
                <a:gd name="T6" fmla="*/ 5 w 1732"/>
                <a:gd name="T7" fmla="*/ 183 h 715"/>
                <a:gd name="T8" fmla="*/ 32 w 1732"/>
                <a:gd name="T9" fmla="*/ 475 h 715"/>
                <a:gd name="T10" fmla="*/ 317 w 1732"/>
                <a:gd name="T11" fmla="*/ 514 h 715"/>
                <a:gd name="T12" fmla="*/ 777 w 1732"/>
                <a:gd name="T13" fmla="*/ 513 h 715"/>
                <a:gd name="T14" fmla="*/ 819 w 1732"/>
                <a:gd name="T15" fmla="*/ 523 h 715"/>
                <a:gd name="T16" fmla="*/ 864 w 1732"/>
                <a:gd name="T17" fmla="*/ 704 h 715"/>
                <a:gd name="T18" fmla="*/ 882 w 1732"/>
                <a:gd name="T19" fmla="*/ 708 h 715"/>
                <a:gd name="T20" fmla="*/ 884 w 1732"/>
                <a:gd name="T21" fmla="*/ 672 h 715"/>
                <a:gd name="T22" fmla="*/ 906 w 1732"/>
                <a:gd name="T23" fmla="*/ 556 h 715"/>
                <a:gd name="T24" fmla="*/ 919 w 1732"/>
                <a:gd name="T25" fmla="*/ 511 h 715"/>
                <a:gd name="T26" fmla="*/ 938 w 1732"/>
                <a:gd name="T27" fmla="*/ 511 h 715"/>
                <a:gd name="T28" fmla="*/ 1473 w 1732"/>
                <a:gd name="T29" fmla="*/ 510 h 715"/>
                <a:gd name="T30" fmla="*/ 1649 w 1732"/>
                <a:gd name="T31" fmla="*/ 502 h 715"/>
                <a:gd name="T32" fmla="*/ 1716 w 1732"/>
                <a:gd name="T33" fmla="*/ 404 h 715"/>
                <a:gd name="T34" fmla="*/ 1447 w 1732"/>
                <a:gd name="T35" fmla="*/ 496 h 715"/>
                <a:gd name="T36" fmla="*/ 919 w 1732"/>
                <a:gd name="T37" fmla="*/ 494 h 715"/>
                <a:gd name="T38" fmla="*/ 905 w 1732"/>
                <a:gd name="T39" fmla="*/ 501 h 715"/>
                <a:gd name="T40" fmla="*/ 895 w 1732"/>
                <a:gd name="T41" fmla="*/ 531 h 715"/>
                <a:gd name="T42" fmla="*/ 869 w 1732"/>
                <a:gd name="T43" fmla="*/ 643 h 715"/>
                <a:gd name="T44" fmla="*/ 840 w 1732"/>
                <a:gd name="T45" fmla="*/ 537 h 715"/>
                <a:gd name="T46" fmla="*/ 837 w 1732"/>
                <a:gd name="T47" fmla="*/ 507 h 715"/>
                <a:gd name="T48" fmla="*/ 825 w 1732"/>
                <a:gd name="T49" fmla="*/ 493 h 715"/>
                <a:gd name="T50" fmla="*/ 819 w 1732"/>
                <a:gd name="T51" fmla="*/ 493 h 715"/>
                <a:gd name="T52" fmla="*/ 691 w 1732"/>
                <a:gd name="T53" fmla="*/ 493 h 715"/>
                <a:gd name="T54" fmla="*/ 152 w 1732"/>
                <a:gd name="T55" fmla="*/ 492 h 715"/>
                <a:gd name="T56" fmla="*/ 28 w 1732"/>
                <a:gd name="T57" fmla="*/ 410 h 715"/>
                <a:gd name="T58" fmla="*/ 28 w 1732"/>
                <a:gd name="T59" fmla="*/ 132 h 715"/>
                <a:gd name="T60" fmla="*/ 129 w 1732"/>
                <a:gd name="T61" fmla="*/ 29 h 715"/>
                <a:gd name="T62" fmla="*/ 401 w 1732"/>
                <a:gd name="T63" fmla="*/ 29 h 715"/>
                <a:gd name="T64" fmla="*/ 1579 w 1732"/>
                <a:gd name="T65" fmla="*/ 29 h 715"/>
                <a:gd name="T66" fmla="*/ 1702 w 1732"/>
                <a:gd name="T67" fmla="*/ 204 h 715"/>
                <a:gd name="T68" fmla="*/ 1726 w 1732"/>
                <a:gd name="T69" fmla="*/ 13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2" h="715">
                  <a:moveTo>
                    <a:pt x="1637" y="7"/>
                  </a:moveTo>
                  <a:cubicBezTo>
                    <a:pt x="1506" y="1"/>
                    <a:pt x="1339" y="5"/>
                    <a:pt x="1138" y="4"/>
                  </a:cubicBezTo>
                  <a:cubicBezTo>
                    <a:pt x="937" y="4"/>
                    <a:pt x="706" y="4"/>
                    <a:pt x="461" y="4"/>
                  </a:cubicBezTo>
                  <a:cubicBezTo>
                    <a:pt x="400" y="4"/>
                    <a:pt x="338" y="5"/>
                    <a:pt x="275" y="5"/>
                  </a:cubicBezTo>
                  <a:cubicBezTo>
                    <a:pt x="244" y="5"/>
                    <a:pt x="212" y="5"/>
                    <a:pt x="181" y="5"/>
                  </a:cubicBezTo>
                  <a:cubicBezTo>
                    <a:pt x="149" y="7"/>
                    <a:pt x="118" y="0"/>
                    <a:pt x="82" y="11"/>
                  </a:cubicBezTo>
                  <a:cubicBezTo>
                    <a:pt x="48" y="22"/>
                    <a:pt x="21" y="50"/>
                    <a:pt x="10" y="84"/>
                  </a:cubicBezTo>
                  <a:cubicBezTo>
                    <a:pt x="0" y="120"/>
                    <a:pt x="6" y="151"/>
                    <a:pt x="5" y="183"/>
                  </a:cubicBezTo>
                  <a:cubicBezTo>
                    <a:pt x="5" y="377"/>
                    <a:pt x="5" y="377"/>
                    <a:pt x="5" y="377"/>
                  </a:cubicBezTo>
                  <a:cubicBezTo>
                    <a:pt x="3" y="407"/>
                    <a:pt x="8" y="449"/>
                    <a:pt x="32" y="475"/>
                  </a:cubicBezTo>
                  <a:cubicBezTo>
                    <a:pt x="55" y="502"/>
                    <a:pt x="92" y="516"/>
                    <a:pt x="126" y="514"/>
                  </a:cubicBezTo>
                  <a:cubicBezTo>
                    <a:pt x="190" y="514"/>
                    <a:pt x="254" y="514"/>
                    <a:pt x="317" y="514"/>
                  </a:cubicBezTo>
                  <a:cubicBezTo>
                    <a:pt x="444" y="513"/>
                    <a:pt x="568" y="513"/>
                    <a:pt x="688" y="513"/>
                  </a:cubicBezTo>
                  <a:cubicBezTo>
                    <a:pt x="718" y="513"/>
                    <a:pt x="748" y="513"/>
                    <a:pt x="777" y="513"/>
                  </a:cubicBezTo>
                  <a:cubicBezTo>
                    <a:pt x="818" y="512"/>
                    <a:pt x="818" y="512"/>
                    <a:pt x="818" y="512"/>
                  </a:cubicBezTo>
                  <a:cubicBezTo>
                    <a:pt x="819" y="523"/>
                    <a:pt x="819" y="523"/>
                    <a:pt x="819" y="523"/>
                  </a:cubicBezTo>
                  <a:cubicBezTo>
                    <a:pt x="822" y="544"/>
                    <a:pt x="822" y="544"/>
                    <a:pt x="822" y="544"/>
                  </a:cubicBezTo>
                  <a:cubicBezTo>
                    <a:pt x="831" y="600"/>
                    <a:pt x="843" y="654"/>
                    <a:pt x="864" y="704"/>
                  </a:cubicBezTo>
                  <a:cubicBezTo>
                    <a:pt x="868" y="712"/>
                    <a:pt x="868" y="712"/>
                    <a:pt x="868" y="712"/>
                  </a:cubicBezTo>
                  <a:cubicBezTo>
                    <a:pt x="874" y="715"/>
                    <a:pt x="880" y="712"/>
                    <a:pt x="882" y="708"/>
                  </a:cubicBezTo>
                  <a:cubicBezTo>
                    <a:pt x="883" y="691"/>
                    <a:pt x="883" y="691"/>
                    <a:pt x="883" y="691"/>
                  </a:cubicBezTo>
                  <a:cubicBezTo>
                    <a:pt x="884" y="672"/>
                    <a:pt x="884" y="672"/>
                    <a:pt x="884" y="672"/>
                  </a:cubicBezTo>
                  <a:cubicBezTo>
                    <a:pt x="885" y="658"/>
                    <a:pt x="887" y="645"/>
                    <a:pt x="889" y="632"/>
                  </a:cubicBezTo>
                  <a:cubicBezTo>
                    <a:pt x="893" y="606"/>
                    <a:pt x="899" y="581"/>
                    <a:pt x="906" y="556"/>
                  </a:cubicBezTo>
                  <a:cubicBezTo>
                    <a:pt x="909" y="544"/>
                    <a:pt x="913" y="531"/>
                    <a:pt x="917" y="520"/>
                  </a:cubicBezTo>
                  <a:cubicBezTo>
                    <a:pt x="919" y="511"/>
                    <a:pt x="919" y="511"/>
                    <a:pt x="919" y="511"/>
                  </a:cubicBezTo>
                  <a:cubicBezTo>
                    <a:pt x="919" y="511"/>
                    <a:pt x="919" y="511"/>
                    <a:pt x="919" y="511"/>
                  </a:cubicBezTo>
                  <a:cubicBezTo>
                    <a:pt x="938" y="511"/>
                    <a:pt x="938" y="511"/>
                    <a:pt x="938" y="511"/>
                  </a:cubicBezTo>
                  <a:cubicBezTo>
                    <a:pt x="963" y="511"/>
                    <a:pt x="988" y="511"/>
                    <a:pt x="1011" y="511"/>
                  </a:cubicBezTo>
                  <a:cubicBezTo>
                    <a:pt x="1203" y="510"/>
                    <a:pt x="1362" y="510"/>
                    <a:pt x="1473" y="510"/>
                  </a:cubicBezTo>
                  <a:cubicBezTo>
                    <a:pt x="1529" y="509"/>
                    <a:pt x="1572" y="509"/>
                    <a:pt x="1602" y="509"/>
                  </a:cubicBezTo>
                  <a:cubicBezTo>
                    <a:pt x="1633" y="510"/>
                    <a:pt x="1649" y="502"/>
                    <a:pt x="1649" y="502"/>
                  </a:cubicBezTo>
                  <a:cubicBezTo>
                    <a:pt x="1701" y="481"/>
                    <a:pt x="1713" y="440"/>
                    <a:pt x="1716" y="423"/>
                  </a:cubicBezTo>
                  <a:cubicBezTo>
                    <a:pt x="1719" y="403"/>
                    <a:pt x="1717" y="398"/>
                    <a:pt x="1716" y="404"/>
                  </a:cubicBezTo>
                  <a:cubicBezTo>
                    <a:pt x="1716" y="413"/>
                    <a:pt x="1703" y="475"/>
                    <a:pt x="1645" y="492"/>
                  </a:cubicBezTo>
                  <a:cubicBezTo>
                    <a:pt x="1633" y="501"/>
                    <a:pt x="1561" y="495"/>
                    <a:pt x="1447" y="496"/>
                  </a:cubicBezTo>
                  <a:cubicBezTo>
                    <a:pt x="1333" y="495"/>
                    <a:pt x="1176" y="495"/>
                    <a:pt x="990" y="494"/>
                  </a:cubicBezTo>
                  <a:cubicBezTo>
                    <a:pt x="967" y="494"/>
                    <a:pt x="944" y="494"/>
                    <a:pt x="919" y="494"/>
                  </a:cubicBezTo>
                  <a:cubicBezTo>
                    <a:pt x="915" y="494"/>
                    <a:pt x="915" y="494"/>
                    <a:pt x="915" y="494"/>
                  </a:cubicBezTo>
                  <a:cubicBezTo>
                    <a:pt x="910" y="494"/>
                    <a:pt x="905" y="498"/>
                    <a:pt x="905" y="501"/>
                  </a:cubicBezTo>
                  <a:cubicBezTo>
                    <a:pt x="901" y="513"/>
                    <a:pt x="901" y="513"/>
                    <a:pt x="901" y="513"/>
                  </a:cubicBezTo>
                  <a:cubicBezTo>
                    <a:pt x="895" y="531"/>
                    <a:pt x="895" y="531"/>
                    <a:pt x="895" y="531"/>
                  </a:cubicBezTo>
                  <a:cubicBezTo>
                    <a:pt x="891" y="543"/>
                    <a:pt x="888" y="555"/>
                    <a:pt x="885" y="567"/>
                  </a:cubicBezTo>
                  <a:cubicBezTo>
                    <a:pt x="878" y="592"/>
                    <a:pt x="873" y="617"/>
                    <a:pt x="869" y="643"/>
                  </a:cubicBezTo>
                  <a:cubicBezTo>
                    <a:pt x="868" y="648"/>
                    <a:pt x="868" y="654"/>
                    <a:pt x="867" y="659"/>
                  </a:cubicBezTo>
                  <a:cubicBezTo>
                    <a:pt x="855" y="621"/>
                    <a:pt x="846" y="579"/>
                    <a:pt x="840" y="537"/>
                  </a:cubicBezTo>
                  <a:cubicBezTo>
                    <a:pt x="838" y="517"/>
                    <a:pt x="838" y="517"/>
                    <a:pt x="838" y="517"/>
                  </a:cubicBezTo>
                  <a:cubicBezTo>
                    <a:pt x="837" y="507"/>
                    <a:pt x="837" y="507"/>
                    <a:pt x="837" y="507"/>
                  </a:cubicBezTo>
                  <a:cubicBezTo>
                    <a:pt x="837" y="504"/>
                    <a:pt x="837" y="504"/>
                    <a:pt x="837" y="504"/>
                  </a:cubicBezTo>
                  <a:cubicBezTo>
                    <a:pt x="836" y="499"/>
                    <a:pt x="832" y="494"/>
                    <a:pt x="825" y="493"/>
                  </a:cubicBezTo>
                  <a:cubicBezTo>
                    <a:pt x="824" y="493"/>
                    <a:pt x="824" y="493"/>
                    <a:pt x="824" y="493"/>
                  </a:cubicBezTo>
                  <a:cubicBezTo>
                    <a:pt x="819" y="493"/>
                    <a:pt x="819" y="493"/>
                    <a:pt x="819" y="493"/>
                  </a:cubicBezTo>
                  <a:cubicBezTo>
                    <a:pt x="777" y="493"/>
                    <a:pt x="777" y="493"/>
                    <a:pt x="777" y="493"/>
                  </a:cubicBezTo>
                  <a:cubicBezTo>
                    <a:pt x="748" y="493"/>
                    <a:pt x="720" y="493"/>
                    <a:pt x="691" y="493"/>
                  </a:cubicBezTo>
                  <a:cubicBezTo>
                    <a:pt x="576" y="493"/>
                    <a:pt x="456" y="493"/>
                    <a:pt x="335" y="492"/>
                  </a:cubicBezTo>
                  <a:cubicBezTo>
                    <a:pt x="274" y="492"/>
                    <a:pt x="213" y="492"/>
                    <a:pt x="152" y="492"/>
                  </a:cubicBezTo>
                  <a:cubicBezTo>
                    <a:pt x="120" y="493"/>
                    <a:pt x="92" y="494"/>
                    <a:pt x="69" y="477"/>
                  </a:cubicBezTo>
                  <a:cubicBezTo>
                    <a:pt x="46" y="463"/>
                    <a:pt x="30" y="437"/>
                    <a:pt x="28" y="410"/>
                  </a:cubicBezTo>
                  <a:cubicBezTo>
                    <a:pt x="27" y="350"/>
                    <a:pt x="28" y="286"/>
                    <a:pt x="28" y="225"/>
                  </a:cubicBezTo>
                  <a:cubicBezTo>
                    <a:pt x="28" y="132"/>
                    <a:pt x="28" y="132"/>
                    <a:pt x="28" y="132"/>
                  </a:cubicBezTo>
                  <a:cubicBezTo>
                    <a:pt x="26" y="101"/>
                    <a:pt x="35" y="76"/>
                    <a:pt x="54" y="56"/>
                  </a:cubicBezTo>
                  <a:cubicBezTo>
                    <a:pt x="74" y="36"/>
                    <a:pt x="100" y="27"/>
                    <a:pt x="129" y="29"/>
                  </a:cubicBezTo>
                  <a:cubicBezTo>
                    <a:pt x="221" y="29"/>
                    <a:pt x="221" y="29"/>
                    <a:pt x="221" y="29"/>
                  </a:cubicBezTo>
                  <a:cubicBezTo>
                    <a:pt x="281" y="29"/>
                    <a:pt x="342" y="29"/>
                    <a:pt x="401" y="29"/>
                  </a:cubicBezTo>
                  <a:cubicBezTo>
                    <a:pt x="639" y="29"/>
                    <a:pt x="865" y="29"/>
                    <a:pt x="1066" y="29"/>
                  </a:cubicBezTo>
                  <a:cubicBezTo>
                    <a:pt x="1267" y="29"/>
                    <a:pt x="1443" y="29"/>
                    <a:pt x="1579" y="29"/>
                  </a:cubicBezTo>
                  <a:cubicBezTo>
                    <a:pt x="1649" y="18"/>
                    <a:pt x="1693" y="59"/>
                    <a:pt x="1700" y="102"/>
                  </a:cubicBezTo>
                  <a:cubicBezTo>
                    <a:pt x="1704" y="143"/>
                    <a:pt x="1701" y="183"/>
                    <a:pt x="1702" y="204"/>
                  </a:cubicBezTo>
                  <a:cubicBezTo>
                    <a:pt x="1704" y="562"/>
                    <a:pt x="1718" y="353"/>
                    <a:pt x="1725" y="204"/>
                  </a:cubicBezTo>
                  <a:cubicBezTo>
                    <a:pt x="1726" y="195"/>
                    <a:pt x="1726" y="170"/>
                    <a:pt x="1726" y="132"/>
                  </a:cubicBezTo>
                  <a:cubicBezTo>
                    <a:pt x="1732" y="95"/>
                    <a:pt x="1709" y="23"/>
                    <a:pt x="1637" y="7"/>
                  </a:cubicBezTo>
                  <a:close/>
                </a:path>
              </a:pathLst>
            </a:custGeom>
            <a:solidFill>
              <a:schemeClr val="accent4"/>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a:p>
          </p:txBody>
        </p:sp>
      </p:grpSp>
    </p:spTree>
    <p:extLst>
      <p:ext uri="{BB962C8B-B14F-4D97-AF65-F5344CB8AC3E}">
        <p14:creationId xmlns:p14="http://schemas.microsoft.com/office/powerpoint/2010/main" val="220283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a:t>module-info  </a:t>
            </a:r>
            <a:r>
              <a:rPr lang="en-US" b="1" dirty="0"/>
              <a:t>uses</a:t>
            </a:r>
            <a:r>
              <a:rPr lang="en-US" dirty="0"/>
              <a:t> example</a:t>
            </a:r>
          </a:p>
          <a:p>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Content Placeholder 3">
            <a:extLst>
              <a:ext uri="{FF2B5EF4-FFF2-40B4-BE49-F238E27FC236}">
                <a16:creationId xmlns:a16="http://schemas.microsoft.com/office/drawing/2014/main" id="{7288D014-D950-164D-A0CC-6F0A56034F31}"/>
              </a:ext>
            </a:extLst>
          </p:cNvPr>
          <p:cNvSpPr txBox="1">
            <a:spLocks/>
          </p:cNvSpPr>
          <p:nvPr/>
        </p:nvSpPr>
        <p:spPr>
          <a:xfrm>
            <a:off x="406399" y="1700808"/>
            <a:ext cx="11379200" cy="2195056"/>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latin typeface="Courier" pitchFamily="2" charset="0"/>
              </a:rPr>
              <a:t>ch.zuehlke.mysecondmodule</a:t>
            </a:r>
            <a:r>
              <a:rPr lang="en-US" dirty="0">
                <a:latin typeface="Courier" pitchFamily="2" charset="0"/>
              </a:rPr>
              <a:t> {</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latin typeface="Courier" pitchFamily="2" charset="0"/>
              </a:rPr>
              <a:t>;</a:t>
            </a:r>
            <a:br>
              <a:rPr lang="en-US" dirty="0">
                <a:latin typeface="Courier" pitchFamily="2" charset="0"/>
              </a:rPr>
            </a:br>
            <a:r>
              <a:rPr lang="en-US" dirty="0">
                <a:latin typeface="Courier" pitchFamily="2" charset="0"/>
              </a:rPr>
              <a:t>	provides </a:t>
            </a:r>
            <a:r>
              <a:rPr lang="en-US" dirty="0" err="1">
                <a:solidFill>
                  <a:schemeClr val="accent5"/>
                </a:solidFill>
                <a:latin typeface="Courier" pitchFamily="2" charset="0"/>
              </a:rPr>
              <a:t>ch.zuehlke.myfirstmodule.service.</a:t>
            </a:r>
            <a:r>
              <a:rPr lang="en-US" dirty="0" err="1">
                <a:latin typeface="Courier" pitchFamily="2" charset="0"/>
              </a:rPr>
              <a:t>DoIt</a:t>
            </a:r>
            <a:r>
              <a:rPr lang="en-US" dirty="0">
                <a:solidFill>
                  <a:schemeClr val="accent5"/>
                </a:solidFill>
                <a:latin typeface="Courier" pitchFamily="2" charset="0"/>
              </a:rPr>
              <a:t> </a:t>
            </a:r>
            <a:r>
              <a:rPr lang="en-US" dirty="0">
                <a:latin typeface="Courier" pitchFamily="2" charset="0"/>
              </a:rPr>
              <a:t>with 						</a:t>
            </a:r>
            <a:r>
              <a:rPr lang="en-US" dirty="0" err="1">
                <a:solidFill>
                  <a:schemeClr val="accent1">
                    <a:lumMod val="75000"/>
                  </a:schemeClr>
                </a:solidFill>
                <a:latin typeface="Courier" pitchFamily="2" charset="0"/>
              </a:rPr>
              <a:t>ch.zuehlke.mysecondmodule.</a:t>
            </a:r>
            <a:r>
              <a:rPr lang="en-US" dirty="0" err="1">
                <a:latin typeface="Courier" pitchFamily="2" charset="0"/>
              </a:rPr>
              <a:t>DoItImpl</a:t>
            </a:r>
            <a:r>
              <a:rPr lang="en-US" dirty="0">
                <a:latin typeface="Courier" pitchFamily="2" charset="0"/>
              </a:rPr>
              <a:t> </a:t>
            </a:r>
          </a:p>
          <a:p>
            <a:pPr marL="0" indent="0">
              <a:buNone/>
            </a:pPr>
            <a:r>
              <a:rPr lang="en-US" dirty="0">
                <a:latin typeface="Courier" pitchFamily="2" charset="0"/>
              </a:rPr>
              <a:t>}</a:t>
            </a:r>
            <a:endParaRPr lang="en-US" dirty="0"/>
          </a:p>
        </p:txBody>
      </p:sp>
      <p:sp>
        <p:nvSpPr>
          <p:cNvPr id="9" name="Content Placeholder 3">
            <a:extLst>
              <a:ext uri="{FF2B5EF4-FFF2-40B4-BE49-F238E27FC236}">
                <a16:creationId xmlns:a16="http://schemas.microsoft.com/office/drawing/2014/main" id="{9A8284EB-8622-E44B-B81B-C31E2C6D9B6C}"/>
              </a:ext>
            </a:extLst>
          </p:cNvPr>
          <p:cNvSpPr txBox="1">
            <a:spLocks/>
          </p:cNvSpPr>
          <p:nvPr/>
        </p:nvSpPr>
        <p:spPr>
          <a:xfrm>
            <a:off x="407368" y="4077072"/>
            <a:ext cx="11379200" cy="2160240"/>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latin typeface="Courier" pitchFamily="2" charset="0"/>
              </a:rPr>
              <a:t>ch.zuehlke.mythirdmodule</a:t>
            </a:r>
            <a:r>
              <a:rPr lang="en-US" dirty="0">
                <a:latin typeface="Courier" pitchFamily="2" charset="0"/>
              </a:rPr>
              <a:t> {</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solidFill>
                  <a:srgbClr val="FF0000"/>
                </a:solidFill>
                <a:latin typeface="Courier" pitchFamily="2" charset="0"/>
              </a:rPr>
              <a:t>; 	</a:t>
            </a:r>
            <a:br>
              <a:rPr lang="en-US" dirty="0">
                <a:solidFill>
                  <a:srgbClr val="FF0000"/>
                </a:solidFill>
                <a:latin typeface="Courier" pitchFamily="2" charset="0"/>
              </a:rPr>
            </a:br>
            <a:r>
              <a:rPr lang="en-US" dirty="0">
                <a:solidFill>
                  <a:srgbClr val="FF0000"/>
                </a:solidFill>
                <a:latin typeface="Courier" pitchFamily="2" charset="0"/>
              </a:rPr>
              <a:t>	</a:t>
            </a:r>
            <a:r>
              <a:rPr lang="en-US" dirty="0">
                <a:latin typeface="Courier" pitchFamily="2" charset="0"/>
              </a:rPr>
              <a:t>requires</a:t>
            </a:r>
            <a:r>
              <a:rPr lang="en-US" dirty="0">
                <a:solidFill>
                  <a:srgbClr val="FF0000"/>
                </a:solidFill>
                <a:latin typeface="Courier" pitchFamily="2" charset="0"/>
              </a:rPr>
              <a:t> </a:t>
            </a:r>
            <a:r>
              <a:rPr lang="en-US" dirty="0" err="1">
                <a:solidFill>
                  <a:srgbClr val="FF0000"/>
                </a:solidFill>
                <a:latin typeface="Courier" pitchFamily="2" charset="0"/>
              </a:rPr>
              <a:t>ch.zuehlke.mysecondmodule</a:t>
            </a:r>
            <a:r>
              <a:rPr lang="en-US" dirty="0">
                <a:latin typeface="Courier" pitchFamily="2" charset="0"/>
              </a:rPr>
              <a:t>;</a:t>
            </a:r>
            <a:br>
              <a:rPr lang="en-US" dirty="0">
                <a:latin typeface="Courier" pitchFamily="2" charset="0"/>
              </a:rPr>
            </a:br>
            <a:r>
              <a:rPr lang="en-US" dirty="0">
                <a:latin typeface="Courier" pitchFamily="2" charset="0"/>
              </a:rPr>
              <a:t>	uses </a:t>
            </a:r>
            <a:r>
              <a:rPr lang="en-US" dirty="0" err="1">
                <a:solidFill>
                  <a:schemeClr val="accent5"/>
                </a:solidFill>
                <a:latin typeface="Courier" pitchFamily="2" charset="0"/>
              </a:rPr>
              <a:t>ch.zuehlke.myfirstmodule.service.</a:t>
            </a:r>
            <a:r>
              <a:rPr lang="en-US" dirty="0" err="1">
                <a:latin typeface="Courier" pitchFamily="2" charset="0"/>
              </a:rPr>
              <a:t>DoIt</a:t>
            </a:r>
            <a:endParaRPr lang="en-US" dirty="0">
              <a:latin typeface="Courier" pitchFamily="2" charset="0"/>
            </a:endParaRPr>
          </a:p>
          <a:p>
            <a:pPr marL="0" indent="0">
              <a:buNone/>
            </a:pPr>
            <a:r>
              <a:rPr lang="en-US" dirty="0">
                <a:latin typeface="Courier" pitchFamily="2" charset="0"/>
              </a:rPr>
              <a:t>}</a:t>
            </a:r>
            <a:endParaRPr lang="en-US" dirty="0"/>
          </a:p>
        </p:txBody>
      </p:sp>
    </p:spTree>
    <p:extLst>
      <p:ext uri="{BB962C8B-B14F-4D97-AF65-F5344CB8AC3E}">
        <p14:creationId xmlns:p14="http://schemas.microsoft.com/office/powerpoint/2010/main" val="359866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err="1"/>
              <a:t>Lagacy</a:t>
            </a:r>
            <a:r>
              <a:rPr lang="en-US" dirty="0"/>
              <a:t> non </a:t>
            </a:r>
            <a:r>
              <a:rPr lang="en-US" dirty="0" err="1"/>
              <a:t>modularised</a:t>
            </a:r>
            <a:r>
              <a:rPr lang="en-US" dirty="0"/>
              <a:t> jars</a:t>
            </a:r>
          </a:p>
          <a:p>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Content Placeholder 3">
            <a:extLst>
              <a:ext uri="{FF2B5EF4-FFF2-40B4-BE49-F238E27FC236}">
                <a16:creationId xmlns:a16="http://schemas.microsoft.com/office/drawing/2014/main" id="{4960DAF9-9475-4143-A11E-E2BEB9889F87}"/>
              </a:ext>
            </a:extLst>
          </p:cNvPr>
          <p:cNvSpPr>
            <a:spLocks noGrp="1"/>
          </p:cNvSpPr>
          <p:nvPr>
            <p:ph sz="quarter" idx="14"/>
          </p:nvPr>
        </p:nvSpPr>
        <p:spPr>
          <a:xfrm>
            <a:off x="406398" y="1789353"/>
            <a:ext cx="11379200" cy="2287719"/>
          </a:xfrm>
        </p:spPr>
        <p:txBody>
          <a:bodyPr/>
          <a:lstStyle/>
          <a:p>
            <a:pPr marL="0" indent="0">
              <a:buNone/>
            </a:pPr>
            <a:r>
              <a:rPr lang="en-US" dirty="0"/>
              <a:t>Ok so far we know how to write a module and declare its dependencies. But how can we use the libraries which have not yet been a module i.e. Junit? </a:t>
            </a:r>
          </a:p>
          <a:p>
            <a:pPr marL="0" indent="0">
              <a:buNone/>
            </a:pPr>
            <a:r>
              <a:rPr lang="en-US" dirty="0"/>
              <a:t>In this case we just provide the name of the jar without the possible version information in the module-</a:t>
            </a:r>
            <a:r>
              <a:rPr lang="en-US" dirty="0" err="1"/>
              <a:t>info.java</a:t>
            </a:r>
            <a:r>
              <a:rPr lang="en-US" dirty="0"/>
              <a:t> as requires</a:t>
            </a:r>
          </a:p>
          <a:p>
            <a:pPr marL="0" indent="0">
              <a:buNone/>
            </a:pPr>
            <a:r>
              <a:rPr lang="en-US" dirty="0"/>
              <a:t>For Junit </a:t>
            </a:r>
            <a:r>
              <a:rPr lang="en-US" dirty="0">
                <a:solidFill>
                  <a:srgbClr val="FF0000"/>
                </a:solidFill>
              </a:rPr>
              <a:t>junit</a:t>
            </a:r>
            <a:r>
              <a:rPr lang="en-US" dirty="0"/>
              <a:t>-4.12.jar it would be</a:t>
            </a:r>
          </a:p>
          <a:p>
            <a:pPr marL="0" indent="0">
              <a:buNone/>
            </a:pPr>
            <a:endParaRPr lang="en-US" dirty="0"/>
          </a:p>
        </p:txBody>
      </p:sp>
      <p:sp>
        <p:nvSpPr>
          <p:cNvPr id="9" name="TextBox 8">
            <a:extLst>
              <a:ext uri="{FF2B5EF4-FFF2-40B4-BE49-F238E27FC236}">
                <a16:creationId xmlns:a16="http://schemas.microsoft.com/office/drawing/2014/main" id="{CCD00276-73B9-A44E-814B-184E7FA20508}"/>
              </a:ext>
            </a:extLst>
          </p:cNvPr>
          <p:cNvSpPr txBox="1"/>
          <p:nvPr/>
        </p:nvSpPr>
        <p:spPr>
          <a:xfrm>
            <a:off x="2279576" y="4077072"/>
            <a:ext cx="6480720" cy="1224136"/>
          </a:xfrm>
          <a:prstGeom prst="rect">
            <a:avLst/>
          </a:prstGeom>
          <a:noFill/>
          <a:ln w="22225">
            <a:solidFill>
              <a:schemeClr val="accent1"/>
            </a:solidFill>
          </a:ln>
        </p:spPr>
        <p:txBody>
          <a:bodyPr wrap="none" lIns="0" tIns="0" rIns="0" bIns="0" rtlCol="0">
            <a:noAutofit/>
          </a:bodyPr>
          <a:lstStyle/>
          <a:p>
            <a:r>
              <a:rPr lang="en-US" sz="2400" dirty="0">
                <a:latin typeface="Courier" pitchFamily="2" charset="0"/>
              </a:rPr>
              <a:t>module </a:t>
            </a:r>
            <a:r>
              <a:rPr lang="en-US" sz="2400" dirty="0" err="1">
                <a:latin typeface="Courier" pitchFamily="2" charset="0"/>
              </a:rPr>
              <a:t>ch.zuehlke.mythirdmodule</a:t>
            </a:r>
            <a:r>
              <a:rPr lang="en-US" sz="2400" dirty="0">
                <a:latin typeface="Courier" pitchFamily="2" charset="0"/>
              </a:rPr>
              <a:t> {</a:t>
            </a:r>
          </a:p>
          <a:p>
            <a:r>
              <a:rPr lang="en-US" sz="2400" dirty="0">
                <a:latin typeface="Courier" pitchFamily="2" charset="0"/>
              </a:rPr>
              <a:t>	requires </a:t>
            </a:r>
            <a:r>
              <a:rPr lang="en-US" sz="2400" dirty="0" err="1">
                <a:solidFill>
                  <a:srgbClr val="FF0000"/>
                </a:solidFill>
                <a:latin typeface="Courier" pitchFamily="2" charset="0"/>
              </a:rPr>
              <a:t>junit</a:t>
            </a:r>
            <a:r>
              <a:rPr lang="en-US" sz="2400" dirty="0">
                <a:solidFill>
                  <a:srgbClr val="FF0000"/>
                </a:solidFill>
                <a:latin typeface="Courier" pitchFamily="2" charset="0"/>
              </a:rPr>
              <a:t>; 	</a:t>
            </a:r>
            <a:br>
              <a:rPr lang="en-US" sz="2400" dirty="0">
                <a:solidFill>
                  <a:srgbClr val="FF0000"/>
                </a:solidFill>
                <a:latin typeface="Courier" pitchFamily="2" charset="0"/>
              </a:rPr>
            </a:br>
            <a:r>
              <a:rPr lang="en-US" sz="2400" dirty="0">
                <a:latin typeface="Courier" pitchFamily="2" charset="0"/>
              </a:rPr>
              <a:t>}</a:t>
            </a:r>
            <a:endParaRPr lang="en-US" sz="2400" dirty="0"/>
          </a:p>
          <a:p>
            <a:pPr algn="l"/>
            <a:endParaRPr lang="en-US" sz="2200" dirty="0" err="1">
              <a:latin typeface="AA Zuehlke" pitchFamily="2" charset="0"/>
            </a:endParaRPr>
          </a:p>
        </p:txBody>
      </p:sp>
      <p:sp>
        <p:nvSpPr>
          <p:cNvPr id="10" name="TextBox 9">
            <a:extLst>
              <a:ext uri="{FF2B5EF4-FFF2-40B4-BE49-F238E27FC236}">
                <a16:creationId xmlns:a16="http://schemas.microsoft.com/office/drawing/2014/main" id="{E871EED0-405A-804B-8A87-C4C511B9D937}"/>
              </a:ext>
            </a:extLst>
          </p:cNvPr>
          <p:cNvSpPr txBox="1"/>
          <p:nvPr/>
        </p:nvSpPr>
        <p:spPr>
          <a:xfrm>
            <a:off x="406398" y="5733256"/>
            <a:ext cx="10802170" cy="914400"/>
          </a:xfrm>
          <a:prstGeom prst="rect">
            <a:avLst/>
          </a:prstGeom>
          <a:noFill/>
        </p:spPr>
        <p:txBody>
          <a:bodyPr wrap="none" lIns="0" tIns="0" rIns="0" bIns="0" rtlCol="0">
            <a:noAutofit/>
          </a:bodyPr>
          <a:lstStyle/>
          <a:p>
            <a:pPr algn="l"/>
            <a:r>
              <a:rPr lang="en-US" sz="2200" dirty="0">
                <a:latin typeface="AA Zuehlke" pitchFamily="2" charset="0"/>
              </a:rPr>
              <a:t>In this case the compiler creates an automatic module and exports all packages. </a:t>
            </a:r>
          </a:p>
          <a:p>
            <a:pPr algn="l"/>
            <a:r>
              <a:rPr lang="en-US" sz="2200" dirty="0">
                <a:latin typeface="AA Zuehlke" pitchFamily="2" charset="0"/>
              </a:rPr>
              <a:t>This means all public classes are visible.</a:t>
            </a:r>
          </a:p>
        </p:txBody>
      </p:sp>
    </p:spTree>
    <p:extLst>
      <p:ext uri="{BB962C8B-B14F-4D97-AF65-F5344CB8AC3E}">
        <p14:creationId xmlns:p14="http://schemas.microsoft.com/office/powerpoint/2010/main" val="833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Content Placeholder 3">
            <a:extLst>
              <a:ext uri="{FF2B5EF4-FFF2-40B4-BE49-F238E27FC236}">
                <a16:creationId xmlns:a16="http://schemas.microsoft.com/office/drawing/2014/main" id="{9D867ACD-0D1F-1743-AADD-79FD5ED0C240}"/>
              </a:ext>
            </a:extLst>
          </p:cNvPr>
          <p:cNvSpPr>
            <a:spLocks noGrp="1"/>
          </p:cNvSpPr>
          <p:nvPr>
            <p:ph sz="quarter" idx="14"/>
          </p:nvPr>
        </p:nvSpPr>
        <p:spPr>
          <a:xfrm>
            <a:off x="406398" y="1789353"/>
            <a:ext cx="11379200" cy="703543"/>
          </a:xfrm>
        </p:spPr>
        <p:txBody>
          <a:bodyPr/>
          <a:lstStyle/>
          <a:p>
            <a:pPr marL="0" indent="0">
              <a:buNone/>
            </a:pPr>
            <a:r>
              <a:rPr lang="en-US" dirty="0"/>
              <a:t>Fine we can create new modules and use the old libraries. Cool so everything is fine?</a:t>
            </a:r>
          </a:p>
        </p:txBody>
      </p:sp>
      <p:sp>
        <p:nvSpPr>
          <p:cNvPr id="9" name="TextBox 8">
            <a:extLst>
              <a:ext uri="{FF2B5EF4-FFF2-40B4-BE49-F238E27FC236}">
                <a16:creationId xmlns:a16="http://schemas.microsoft.com/office/drawing/2014/main" id="{4F08C68F-FE73-1440-AD95-1071B1852182}"/>
              </a:ext>
            </a:extLst>
          </p:cNvPr>
          <p:cNvSpPr txBox="1"/>
          <p:nvPr/>
        </p:nvSpPr>
        <p:spPr>
          <a:xfrm>
            <a:off x="1991544" y="2237095"/>
            <a:ext cx="7416824" cy="3094357"/>
          </a:xfrm>
          <a:prstGeom prst="rect">
            <a:avLst/>
          </a:prstGeom>
          <a:noFill/>
        </p:spPr>
        <p:txBody>
          <a:bodyPr wrap="none" lIns="0" tIns="0" rIns="0" bIns="0" rtlCol="0">
            <a:noAutofit/>
          </a:bodyPr>
          <a:lstStyle/>
          <a:p>
            <a:pPr algn="ctr"/>
            <a:r>
              <a:rPr lang="en-US" sz="9600" dirty="0"/>
              <a:t>Unfortunately</a:t>
            </a:r>
          </a:p>
          <a:p>
            <a:pPr algn="ctr"/>
            <a:r>
              <a:rPr lang="en-US" sz="9600" dirty="0">
                <a:latin typeface="AA Zuehlke" pitchFamily="2" charset="0"/>
              </a:rPr>
              <a:t>NO</a:t>
            </a:r>
          </a:p>
        </p:txBody>
      </p:sp>
    </p:spTree>
    <p:extLst>
      <p:ext uri="{BB962C8B-B14F-4D97-AF65-F5344CB8AC3E}">
        <p14:creationId xmlns:p14="http://schemas.microsoft.com/office/powerpoint/2010/main" val="322032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TextBox 7">
            <a:extLst>
              <a:ext uri="{FF2B5EF4-FFF2-40B4-BE49-F238E27FC236}">
                <a16:creationId xmlns:a16="http://schemas.microsoft.com/office/drawing/2014/main" id="{6D6199C9-B1BA-004D-A9A6-9593ABB7F88A}"/>
              </a:ext>
            </a:extLst>
          </p:cNvPr>
          <p:cNvSpPr txBox="1"/>
          <p:nvPr/>
        </p:nvSpPr>
        <p:spPr>
          <a:xfrm>
            <a:off x="1991544" y="2237095"/>
            <a:ext cx="7416824" cy="3094357"/>
          </a:xfrm>
          <a:prstGeom prst="rect">
            <a:avLst/>
          </a:prstGeom>
          <a:noFill/>
        </p:spPr>
        <p:txBody>
          <a:bodyPr wrap="none" lIns="0" tIns="0" rIns="0" bIns="0" rtlCol="0">
            <a:noAutofit/>
          </a:bodyPr>
          <a:lstStyle/>
          <a:p>
            <a:pPr algn="ctr"/>
            <a:r>
              <a:rPr lang="en-US" sz="9600" dirty="0"/>
              <a:t>They forgot the</a:t>
            </a:r>
          </a:p>
          <a:p>
            <a:pPr algn="ctr"/>
            <a:r>
              <a:rPr lang="en-US" sz="9600" dirty="0">
                <a:latin typeface="AA Zuehlke" pitchFamily="2" charset="0"/>
              </a:rPr>
              <a:t>TESTING</a:t>
            </a:r>
          </a:p>
        </p:txBody>
      </p:sp>
    </p:spTree>
    <p:extLst>
      <p:ext uri="{BB962C8B-B14F-4D97-AF65-F5344CB8AC3E}">
        <p14:creationId xmlns:p14="http://schemas.microsoft.com/office/powerpoint/2010/main" val="396260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Testing</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Content Placeholder 3">
            <a:extLst>
              <a:ext uri="{FF2B5EF4-FFF2-40B4-BE49-F238E27FC236}">
                <a16:creationId xmlns:a16="http://schemas.microsoft.com/office/drawing/2014/main" id="{3ED8D3DF-897F-EA4E-B2C0-4A5EBB649920}"/>
              </a:ext>
            </a:extLst>
          </p:cNvPr>
          <p:cNvSpPr>
            <a:spLocks noGrp="1"/>
          </p:cNvSpPr>
          <p:nvPr>
            <p:ph sz="quarter" idx="14"/>
          </p:nvPr>
        </p:nvSpPr>
        <p:spPr>
          <a:xfrm>
            <a:off x="406398" y="1789353"/>
            <a:ext cx="11379200" cy="4662246"/>
          </a:xfrm>
        </p:spPr>
        <p:txBody>
          <a:bodyPr/>
          <a:lstStyle/>
          <a:p>
            <a:pPr marL="0" indent="0">
              <a:buNone/>
            </a:pPr>
            <a:r>
              <a:rPr lang="en-US" dirty="0"/>
              <a:t>Since the module-</a:t>
            </a:r>
            <a:r>
              <a:rPr lang="en-US" dirty="0" err="1"/>
              <a:t>info.java</a:t>
            </a:r>
            <a:r>
              <a:rPr lang="en-US" dirty="0"/>
              <a:t> is in the main/java folder can we have a second module-</a:t>
            </a:r>
            <a:r>
              <a:rPr lang="en-US" dirty="0" err="1"/>
              <a:t>info.java</a:t>
            </a:r>
            <a:r>
              <a:rPr lang="en-US" dirty="0"/>
              <a:t> in the test/java folder?</a:t>
            </a:r>
          </a:p>
        </p:txBody>
      </p:sp>
      <p:sp>
        <p:nvSpPr>
          <p:cNvPr id="9" name="TextBox 8">
            <a:extLst>
              <a:ext uri="{FF2B5EF4-FFF2-40B4-BE49-F238E27FC236}">
                <a16:creationId xmlns:a16="http://schemas.microsoft.com/office/drawing/2014/main" id="{2C477C3A-A285-9743-B6E3-4497D821A493}"/>
              </a:ext>
            </a:extLst>
          </p:cNvPr>
          <p:cNvSpPr txBox="1"/>
          <p:nvPr/>
        </p:nvSpPr>
        <p:spPr>
          <a:xfrm>
            <a:off x="2063552" y="2852937"/>
            <a:ext cx="7416824" cy="1440160"/>
          </a:xfrm>
          <a:prstGeom prst="rect">
            <a:avLst/>
          </a:prstGeom>
          <a:noFill/>
        </p:spPr>
        <p:txBody>
          <a:bodyPr wrap="none" lIns="0" tIns="0" rIns="0" bIns="0" rtlCol="0">
            <a:noAutofit/>
          </a:bodyPr>
          <a:lstStyle/>
          <a:p>
            <a:pPr algn="ctr"/>
            <a:r>
              <a:rPr lang="en-US" sz="9600" dirty="0">
                <a:latin typeface="AA Zuehlke" pitchFamily="2" charset="0"/>
              </a:rPr>
              <a:t>NO</a:t>
            </a:r>
          </a:p>
        </p:txBody>
      </p:sp>
    </p:spTree>
    <p:extLst>
      <p:ext uri="{BB962C8B-B14F-4D97-AF65-F5344CB8AC3E}">
        <p14:creationId xmlns:p14="http://schemas.microsoft.com/office/powerpoint/2010/main" val="403957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a:t>Only one module-</a:t>
            </a:r>
            <a:r>
              <a:rPr lang="en-US" dirty="0" err="1"/>
              <a:t>info.java</a:t>
            </a:r>
            <a:r>
              <a:rPr lang="en-US" dirty="0"/>
              <a:t> </a:t>
            </a:r>
          </a:p>
          <a:p>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8" name="Content Placeholder 3">
            <a:extLst>
              <a:ext uri="{FF2B5EF4-FFF2-40B4-BE49-F238E27FC236}">
                <a16:creationId xmlns:a16="http://schemas.microsoft.com/office/drawing/2014/main" id="{98976E27-4127-ED49-9E54-11EF37BF5B0F}"/>
              </a:ext>
            </a:extLst>
          </p:cNvPr>
          <p:cNvSpPr>
            <a:spLocks noGrp="1"/>
          </p:cNvSpPr>
          <p:nvPr>
            <p:ph sz="quarter" idx="14"/>
          </p:nvPr>
        </p:nvSpPr>
        <p:spPr>
          <a:xfrm>
            <a:off x="406398" y="1789353"/>
            <a:ext cx="11379200" cy="4662246"/>
          </a:xfrm>
        </p:spPr>
        <p:txBody>
          <a:bodyPr/>
          <a:lstStyle/>
          <a:p>
            <a:pPr marL="0" indent="0">
              <a:buNone/>
            </a:pPr>
            <a:r>
              <a:rPr lang="en-US" dirty="0"/>
              <a:t>To have only one module-</a:t>
            </a:r>
            <a:r>
              <a:rPr lang="en-US" dirty="0" err="1"/>
              <a:t>info.java</a:t>
            </a:r>
            <a:r>
              <a:rPr lang="en-US" dirty="0"/>
              <a:t> for a module has a nasty consequence. </a:t>
            </a:r>
          </a:p>
          <a:p>
            <a:pPr marL="0" indent="0">
              <a:buNone/>
            </a:pPr>
            <a:r>
              <a:rPr lang="en-US" dirty="0"/>
              <a:t>Jar files only needed for testing must be declared in the module-</a:t>
            </a:r>
            <a:r>
              <a:rPr lang="en-US" dirty="0" err="1"/>
              <a:t>info.java</a:t>
            </a:r>
            <a:r>
              <a:rPr lang="en-US" dirty="0"/>
              <a:t> of the main folder.</a:t>
            </a:r>
          </a:p>
          <a:p>
            <a:pPr marL="0" indent="0">
              <a:buNone/>
            </a:pPr>
            <a:r>
              <a:rPr lang="en-US" dirty="0"/>
              <a:t>This has the consequence that i.e. </a:t>
            </a:r>
            <a:r>
              <a:rPr lang="en-US" dirty="0" err="1"/>
              <a:t>junit</a:t>
            </a:r>
            <a:r>
              <a:rPr lang="en-US" dirty="0"/>
              <a:t> is now part of your module! </a:t>
            </a:r>
          </a:p>
          <a:p>
            <a:pPr marL="0" indent="0">
              <a:buNone/>
            </a:pPr>
            <a:r>
              <a:rPr lang="en-US" dirty="0"/>
              <a:t>Do we like that?      No</a:t>
            </a:r>
          </a:p>
          <a:p>
            <a:pPr marL="0" indent="0">
              <a:buNone/>
            </a:pPr>
            <a:r>
              <a:rPr lang="en-US" dirty="0"/>
              <a:t>Do we want that?    No </a:t>
            </a:r>
          </a:p>
          <a:p>
            <a:pPr marL="0" indent="0">
              <a:buNone/>
            </a:pPr>
            <a:endParaRPr lang="en-US" dirty="0"/>
          </a:p>
          <a:p>
            <a:pPr marL="0" indent="0">
              <a:buNone/>
            </a:pPr>
            <a:r>
              <a:rPr lang="en-US" dirty="0"/>
              <a:t>So what shall we do?	A nasty trick: using module path extension at start up </a:t>
            </a:r>
          </a:p>
        </p:txBody>
      </p:sp>
    </p:spTree>
    <p:extLst>
      <p:ext uri="{BB962C8B-B14F-4D97-AF65-F5344CB8AC3E}">
        <p14:creationId xmlns:p14="http://schemas.microsoft.com/office/powerpoint/2010/main" val="357387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Module Path </a:t>
            </a:r>
            <a:r>
              <a:rPr lang="en-GB" dirty="0" err="1"/>
              <a:t>extention</a:t>
            </a:r>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r>
              <a:rPr lang="en-GB" dirty="0"/>
              <a:t>It is possible to add modules as arguments with</a:t>
            </a:r>
          </a:p>
          <a:p>
            <a:pPr marL="0" indent="0">
              <a:buNone/>
            </a:pPr>
            <a:r>
              <a:rPr lang="en-GB" dirty="0"/>
              <a:t>--add-modules</a:t>
            </a:r>
          </a:p>
          <a:p>
            <a:pPr marL="0" indent="0">
              <a:buNone/>
            </a:pPr>
            <a:endParaRPr lang="en-GB" dirty="0"/>
          </a:p>
          <a:p>
            <a:pPr marL="0" indent="0">
              <a:buNone/>
            </a:pPr>
            <a:r>
              <a:rPr lang="en-GB" dirty="0"/>
              <a:t>But we have to add all dependencies separately </a:t>
            </a:r>
          </a:p>
          <a:p>
            <a:pPr marL="0" indent="0">
              <a:buNone/>
            </a:pPr>
            <a:r>
              <a:rPr lang="en-US" dirty="0"/>
              <a:t>J—add-modules </a:t>
            </a:r>
            <a:r>
              <a:rPr lang="en-US" dirty="0" err="1"/>
              <a:t>unit,hamcrest.core</a:t>
            </a:r>
            <a:endParaRPr lang="en-GB" dirty="0"/>
          </a:p>
        </p:txBody>
      </p:sp>
    </p:spTree>
    <p:extLst>
      <p:ext uri="{BB962C8B-B14F-4D97-AF65-F5344CB8AC3E}">
        <p14:creationId xmlns:p14="http://schemas.microsoft.com/office/powerpoint/2010/main" val="246649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2">
            <a:extLst>
              <a:ext uri="{FF2B5EF4-FFF2-40B4-BE49-F238E27FC236}">
                <a16:creationId xmlns:a16="http://schemas.microsoft.com/office/drawing/2014/main" id="{81E629E6-DFEA-1A4A-A46C-F2AA5407B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556792"/>
            <a:ext cx="8102600" cy="4559300"/>
          </a:xfrm>
          <a:prstGeom prst="rect">
            <a:avLst/>
          </a:prstGeom>
        </p:spPr>
      </p:pic>
    </p:spTree>
    <p:extLst>
      <p:ext uri="{BB962C8B-B14F-4D97-AF65-F5344CB8AC3E}">
        <p14:creationId xmlns:p14="http://schemas.microsoft.com/office/powerpoint/2010/main" val="266272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History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endParaRPr lang="en-GB" dirty="0"/>
          </a:p>
        </p:txBody>
      </p:sp>
    </p:spTree>
    <p:extLst>
      <p:ext uri="{BB962C8B-B14F-4D97-AF65-F5344CB8AC3E}">
        <p14:creationId xmlns:p14="http://schemas.microsoft.com/office/powerpoint/2010/main" val="241625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History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endParaRPr lang="en-GB" dirty="0"/>
          </a:p>
        </p:txBody>
      </p:sp>
    </p:spTree>
    <p:extLst>
      <p:ext uri="{BB962C8B-B14F-4D97-AF65-F5344CB8AC3E}">
        <p14:creationId xmlns:p14="http://schemas.microsoft.com/office/powerpoint/2010/main" val="1210764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History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endParaRPr lang="en-GB" dirty="0"/>
          </a:p>
        </p:txBody>
      </p:sp>
    </p:spTree>
    <p:extLst>
      <p:ext uri="{BB962C8B-B14F-4D97-AF65-F5344CB8AC3E}">
        <p14:creationId xmlns:p14="http://schemas.microsoft.com/office/powerpoint/2010/main" val="338763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History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endParaRPr lang="en-GB" dirty="0"/>
          </a:p>
        </p:txBody>
      </p:sp>
    </p:spTree>
    <p:extLst>
      <p:ext uri="{BB962C8B-B14F-4D97-AF65-F5344CB8AC3E}">
        <p14:creationId xmlns:p14="http://schemas.microsoft.com/office/powerpoint/2010/main" val="107688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History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endParaRPr lang="en-GB" dirty="0"/>
          </a:p>
        </p:txBody>
      </p:sp>
    </p:spTree>
    <p:extLst>
      <p:ext uri="{BB962C8B-B14F-4D97-AF65-F5344CB8AC3E}">
        <p14:creationId xmlns:p14="http://schemas.microsoft.com/office/powerpoint/2010/main" val="341044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8D7DDAD-DBEC-4550-A3D5-0C6E06AEAD6F}"/>
              </a:ext>
            </a:extLst>
          </p:cNvPr>
          <p:cNvSpPr>
            <a:spLocks noGrp="1"/>
          </p:cNvSpPr>
          <p:nvPr>
            <p:ph type="title"/>
          </p:nvPr>
        </p:nvSpPr>
        <p:spPr/>
        <p:txBody>
          <a:bodyPr/>
          <a:lstStyle/>
          <a:p>
            <a:r>
              <a:rPr lang="en-GB" dirty="0"/>
              <a:t>Java Modules</a:t>
            </a:r>
          </a:p>
        </p:txBody>
      </p:sp>
      <p:sp>
        <p:nvSpPr>
          <p:cNvPr id="15" name="Text Placeholder 14">
            <a:extLst>
              <a:ext uri="{FF2B5EF4-FFF2-40B4-BE49-F238E27FC236}">
                <a16:creationId xmlns:a16="http://schemas.microsoft.com/office/drawing/2014/main" id="{369AF285-2FD0-414D-8D1E-D25F23A3B9FC}"/>
              </a:ext>
            </a:extLst>
          </p:cNvPr>
          <p:cNvSpPr>
            <a:spLocks noGrp="1"/>
          </p:cNvSpPr>
          <p:nvPr>
            <p:ph type="body" sz="quarter" idx="13"/>
          </p:nvPr>
        </p:nvSpPr>
        <p:spPr/>
        <p:txBody>
          <a:bodyPr/>
          <a:lstStyle/>
          <a:p>
            <a:r>
              <a:rPr lang="en-GB" dirty="0"/>
              <a:t>module-</a:t>
            </a:r>
            <a:r>
              <a:rPr lang="en-GB" dirty="0" err="1"/>
              <a:t>info.java</a:t>
            </a:r>
            <a:endParaRPr lang="en-GB" dirty="0"/>
          </a:p>
        </p:txBody>
      </p:sp>
      <p:sp>
        <p:nvSpPr>
          <p:cNvPr id="16" name="Content Placeholder 15">
            <a:extLst>
              <a:ext uri="{FF2B5EF4-FFF2-40B4-BE49-F238E27FC236}">
                <a16:creationId xmlns:a16="http://schemas.microsoft.com/office/drawing/2014/main" id="{42E53299-47FC-4351-AE96-11F7DA437B37}"/>
              </a:ext>
            </a:extLst>
          </p:cNvPr>
          <p:cNvSpPr>
            <a:spLocks noGrp="1"/>
          </p:cNvSpPr>
          <p:nvPr>
            <p:ph sz="quarter" idx="4294967295"/>
          </p:nvPr>
        </p:nvSpPr>
        <p:spPr>
          <a:xfrm>
            <a:off x="406399" y="1789355"/>
            <a:ext cx="5639271" cy="4662246"/>
          </a:xfrm>
        </p:spPr>
        <p:txBody>
          <a:bodyPr/>
          <a:lstStyle/>
          <a:p>
            <a:endParaRPr lang="en-GB"/>
          </a:p>
        </p:txBody>
      </p:sp>
      <p:sp>
        <p:nvSpPr>
          <p:cNvPr id="17" name="Content Placeholder 16">
            <a:extLst>
              <a:ext uri="{FF2B5EF4-FFF2-40B4-BE49-F238E27FC236}">
                <a16:creationId xmlns:a16="http://schemas.microsoft.com/office/drawing/2014/main" id="{30B3B35B-9EA3-4F33-B702-9AACE215FFDB}"/>
              </a:ext>
            </a:extLst>
          </p:cNvPr>
          <p:cNvSpPr>
            <a:spLocks noGrp="1"/>
          </p:cNvSpPr>
          <p:nvPr>
            <p:ph sz="quarter" idx="4294967295"/>
          </p:nvPr>
        </p:nvSpPr>
        <p:spPr>
          <a:xfrm>
            <a:off x="6146328" y="1789355"/>
            <a:ext cx="5639271" cy="4662246"/>
          </a:xfrm>
        </p:spPr>
        <p:txBody>
          <a:bodyPr/>
          <a:lstStyle/>
          <a:p>
            <a:endParaRPr lang="en-GB"/>
          </a:p>
        </p:txBody>
      </p:sp>
    </p:spTree>
    <p:extLst>
      <p:ext uri="{BB962C8B-B14F-4D97-AF65-F5344CB8AC3E}">
        <p14:creationId xmlns:p14="http://schemas.microsoft.com/office/powerpoint/2010/main" val="2816244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6F52-0D57-4A43-A1E0-82820381BF7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09925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7208C4F-3A23-48FD-9A7A-9E45471AD907}"/>
              </a:ext>
            </a:extLst>
          </p:cNvPr>
          <p:cNvSpPr>
            <a:spLocks noGrp="1"/>
          </p:cNvSpPr>
          <p:nvPr>
            <p:ph type="pic" sz="quarter" idx="10"/>
          </p:nvPr>
        </p:nvSpPr>
        <p:spPr/>
      </p:sp>
      <p:sp>
        <p:nvSpPr>
          <p:cNvPr id="3" name="Text Placeholder 2">
            <a:extLst>
              <a:ext uri="{FF2B5EF4-FFF2-40B4-BE49-F238E27FC236}">
                <a16:creationId xmlns:a16="http://schemas.microsoft.com/office/drawing/2014/main" id="{F37FA0B7-13E6-499B-A273-E16302D54638}"/>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781317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24C104C-4BFF-4CA2-9522-328A587B8013}"/>
              </a:ext>
            </a:extLst>
          </p:cNvPr>
          <p:cNvSpPr>
            <a:spLocks noGrp="1"/>
          </p:cNvSpPr>
          <p:nvPr>
            <p:ph type="pic" sz="quarter" idx="10"/>
          </p:nvPr>
        </p:nvSpPr>
        <p:spPr/>
      </p:sp>
      <p:sp>
        <p:nvSpPr>
          <p:cNvPr id="3" name="Text Placeholder 2">
            <a:extLst>
              <a:ext uri="{FF2B5EF4-FFF2-40B4-BE49-F238E27FC236}">
                <a16:creationId xmlns:a16="http://schemas.microsoft.com/office/drawing/2014/main" id="{57E9DEE9-FCA4-4F96-955F-CD6E68E28AD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862577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7D81C7-F2DA-40DB-941E-A21D3A9B4F3A}"/>
              </a:ext>
            </a:extLst>
          </p:cNvPr>
          <p:cNvSpPr>
            <a:spLocks noGrp="1"/>
          </p:cNvSpPr>
          <p:nvPr>
            <p:ph type="pic" sz="quarter" idx="10"/>
          </p:nvPr>
        </p:nvSpPr>
        <p:spPr/>
      </p:sp>
      <p:sp>
        <p:nvSpPr>
          <p:cNvPr id="3" name="Text Placeholder 2">
            <a:extLst>
              <a:ext uri="{FF2B5EF4-FFF2-40B4-BE49-F238E27FC236}">
                <a16:creationId xmlns:a16="http://schemas.microsoft.com/office/drawing/2014/main" id="{38880224-B75A-4F76-8EFB-4780F8E66B4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02096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History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r>
              <a:rPr lang="en-GB" dirty="0"/>
              <a:t>It started with the intention to design and implement a module system focused and narrowly for the JDK itself and </a:t>
            </a:r>
            <a:r>
              <a:rPr lang="en-GB" b="1" dirty="0"/>
              <a:t>NOT</a:t>
            </a:r>
            <a:r>
              <a:rPr lang="en-GB" dirty="0"/>
              <a:t> to be a part of the Java SE Platform.</a:t>
            </a:r>
          </a:p>
          <a:p>
            <a:pPr marL="0" indent="0">
              <a:buNone/>
            </a:pPr>
            <a:r>
              <a:rPr lang="en-GB" dirty="0"/>
              <a:t>But the growing demand of a standard module system for the Java Platform motivated expanding the scope of the project. And so it became a part of the Java SE.</a:t>
            </a:r>
          </a:p>
          <a:p>
            <a:pPr marL="0" indent="0">
              <a:buNone/>
            </a:pPr>
            <a:r>
              <a:rPr lang="en-GB" dirty="0"/>
              <a:t>JSR 277 Java Module System was originally proposed for Java 7 2005. Than superseded by JSR 376 Java Platform Module System target for Java 8 and finally released in Java 9 after it has been delayed to September 2017.  </a:t>
            </a:r>
          </a:p>
          <a:p>
            <a:pPr marL="0" indent="0">
              <a:buNone/>
            </a:pPr>
            <a:r>
              <a:rPr lang="en-GB" dirty="0"/>
              <a:t>Some of the features had been out scoped such as the versioning of the modules, and the possibility to run 2 different versions of the same module in one application.</a:t>
            </a:r>
          </a:p>
        </p:txBody>
      </p:sp>
    </p:spTree>
    <p:extLst>
      <p:ext uri="{BB962C8B-B14F-4D97-AF65-F5344CB8AC3E}">
        <p14:creationId xmlns:p14="http://schemas.microsoft.com/office/powerpoint/2010/main" val="1176460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4DA17C-BC02-415D-BB26-D3D9AFB27EE3}"/>
              </a:ext>
            </a:extLst>
          </p:cNvPr>
          <p:cNvSpPr>
            <a:spLocks noGrp="1"/>
          </p:cNvSpPr>
          <p:nvPr>
            <p:ph type="pic" sz="quarter" idx="10"/>
          </p:nvPr>
        </p:nvSpPr>
        <p:spPr/>
      </p:sp>
    </p:spTree>
    <p:extLst>
      <p:ext uri="{BB962C8B-B14F-4D97-AF65-F5344CB8AC3E}">
        <p14:creationId xmlns:p14="http://schemas.microsoft.com/office/powerpoint/2010/main" val="4127191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173E-4D91-4C5A-9579-9E05DDBB87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AD80239-1094-4F0D-AA15-4BF58CDA258B}"/>
              </a:ext>
            </a:extLst>
          </p:cNvPr>
          <p:cNvSpPr>
            <a:spLocks noGrp="1"/>
          </p:cNvSpPr>
          <p:nvPr>
            <p:ph type="body" sz="quarter" idx="13"/>
          </p:nvPr>
        </p:nvSpPr>
        <p:spPr/>
        <p:txBody>
          <a:bodyPr/>
          <a:lstStyle/>
          <a:p>
            <a:endParaRPr lang="en-GB"/>
          </a:p>
        </p:txBody>
      </p:sp>
      <p:sp>
        <p:nvSpPr>
          <p:cNvPr id="4" name="Picture Placeholder 3">
            <a:extLst>
              <a:ext uri="{FF2B5EF4-FFF2-40B4-BE49-F238E27FC236}">
                <a16:creationId xmlns:a16="http://schemas.microsoft.com/office/drawing/2014/main" id="{5822E64C-A81A-4F94-BDD4-DEE0E7B51C6E}"/>
              </a:ext>
            </a:extLst>
          </p:cNvPr>
          <p:cNvSpPr>
            <a:spLocks noGrp="1"/>
          </p:cNvSpPr>
          <p:nvPr>
            <p:ph type="pic" sz="quarter" idx="14"/>
          </p:nvPr>
        </p:nvSpPr>
        <p:spPr/>
      </p:sp>
      <p:sp>
        <p:nvSpPr>
          <p:cNvPr id="5" name="Text Placeholder 4">
            <a:extLst>
              <a:ext uri="{FF2B5EF4-FFF2-40B4-BE49-F238E27FC236}">
                <a16:creationId xmlns:a16="http://schemas.microsoft.com/office/drawing/2014/main" id="{91B736E8-5A9D-4D8B-B041-07C5B9F8B39A}"/>
              </a:ext>
            </a:extLst>
          </p:cNvPr>
          <p:cNvSpPr>
            <a:spLocks noGrp="1"/>
          </p:cNvSpPr>
          <p:nvPr>
            <p:ph type="body" sz="quarter" idx="19"/>
          </p:nvPr>
        </p:nvSpPr>
        <p:spPr/>
        <p:txBody>
          <a:bodyPr/>
          <a:lstStyle/>
          <a:p>
            <a:endParaRPr lang="en-GB"/>
          </a:p>
        </p:txBody>
      </p:sp>
      <p:sp>
        <p:nvSpPr>
          <p:cNvPr id="6" name="Text Placeholder 5">
            <a:extLst>
              <a:ext uri="{FF2B5EF4-FFF2-40B4-BE49-F238E27FC236}">
                <a16:creationId xmlns:a16="http://schemas.microsoft.com/office/drawing/2014/main" id="{7915ACE0-2649-4381-A4CB-1D21C0AC9E49}"/>
              </a:ext>
            </a:extLst>
          </p:cNvPr>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4010287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731FB1-83FB-481B-AD65-AF1A1F7882E2}"/>
              </a:ext>
            </a:extLst>
          </p:cNvPr>
          <p:cNvSpPr>
            <a:spLocks noGrp="1"/>
          </p:cNvSpPr>
          <p:nvPr>
            <p:ph type="pic" sz="quarter" idx="14"/>
          </p:nvPr>
        </p:nvSpPr>
        <p:spPr/>
      </p:sp>
      <p:sp>
        <p:nvSpPr>
          <p:cNvPr id="3" name="Text Placeholder 2">
            <a:extLst>
              <a:ext uri="{FF2B5EF4-FFF2-40B4-BE49-F238E27FC236}">
                <a16:creationId xmlns:a16="http://schemas.microsoft.com/office/drawing/2014/main" id="{28AC95A0-6697-486F-95B0-1B3EBEABE20F}"/>
              </a:ext>
            </a:extLst>
          </p:cNvPr>
          <p:cNvSpPr>
            <a:spLocks noGrp="1"/>
          </p:cNvSpPr>
          <p:nvPr>
            <p:ph type="body" sz="quarter" idx="19"/>
          </p:nvPr>
        </p:nvSpPr>
        <p:spPr/>
        <p:txBody>
          <a:bodyPr/>
          <a:lstStyle/>
          <a:p>
            <a:endParaRPr lang="en-GB"/>
          </a:p>
        </p:txBody>
      </p:sp>
      <p:sp>
        <p:nvSpPr>
          <p:cNvPr id="4" name="Text Placeholder 3">
            <a:extLst>
              <a:ext uri="{FF2B5EF4-FFF2-40B4-BE49-F238E27FC236}">
                <a16:creationId xmlns:a16="http://schemas.microsoft.com/office/drawing/2014/main" id="{8DC32E23-E19B-41CA-B2B8-E80436DDCD7A}"/>
              </a:ext>
            </a:extLst>
          </p:cNvPr>
          <p:cNvSpPr>
            <a:spLocks noGrp="1"/>
          </p:cNvSpPr>
          <p:nvPr>
            <p:ph type="body" sz="quarter" idx="20"/>
          </p:nvPr>
        </p:nvSpPr>
        <p:spPr/>
        <p:txBody>
          <a:bodyPr/>
          <a:lstStyle/>
          <a:p>
            <a:endParaRPr lang="en-GB"/>
          </a:p>
        </p:txBody>
      </p:sp>
      <p:sp>
        <p:nvSpPr>
          <p:cNvPr id="5" name="Picture Placeholder 4">
            <a:extLst>
              <a:ext uri="{FF2B5EF4-FFF2-40B4-BE49-F238E27FC236}">
                <a16:creationId xmlns:a16="http://schemas.microsoft.com/office/drawing/2014/main" id="{19D45E85-E075-421D-A74C-01E9D60BD163}"/>
              </a:ext>
            </a:extLst>
          </p:cNvPr>
          <p:cNvSpPr>
            <a:spLocks noGrp="1"/>
          </p:cNvSpPr>
          <p:nvPr>
            <p:ph type="pic" sz="quarter" idx="10"/>
          </p:nvPr>
        </p:nvSpPr>
        <p:spPr/>
      </p:sp>
    </p:spTree>
    <p:extLst>
      <p:ext uri="{BB962C8B-B14F-4D97-AF65-F5344CB8AC3E}">
        <p14:creationId xmlns:p14="http://schemas.microsoft.com/office/powerpoint/2010/main" val="3621204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3BD8F97-97B1-4C5D-BEF3-10838905AB06}"/>
              </a:ext>
            </a:extLst>
          </p:cNvPr>
          <p:cNvSpPr>
            <a:spLocks noGrp="1"/>
          </p:cNvSpPr>
          <p:nvPr>
            <p:ph type="pic" sz="quarter" idx="14"/>
          </p:nvPr>
        </p:nvSpPr>
        <p:spPr/>
      </p:sp>
      <p:sp>
        <p:nvSpPr>
          <p:cNvPr id="3" name="Text Placeholder 2">
            <a:extLst>
              <a:ext uri="{FF2B5EF4-FFF2-40B4-BE49-F238E27FC236}">
                <a16:creationId xmlns:a16="http://schemas.microsoft.com/office/drawing/2014/main" id="{FF1CEE52-3242-4D20-8637-A57CE2DE2031}"/>
              </a:ext>
            </a:extLst>
          </p:cNvPr>
          <p:cNvSpPr>
            <a:spLocks noGrp="1"/>
          </p:cNvSpPr>
          <p:nvPr>
            <p:ph type="body" sz="quarter" idx="19"/>
          </p:nvPr>
        </p:nvSpPr>
        <p:spPr/>
        <p:txBody>
          <a:bodyPr/>
          <a:lstStyle/>
          <a:p>
            <a:endParaRPr lang="en-GB"/>
          </a:p>
        </p:txBody>
      </p:sp>
      <p:sp>
        <p:nvSpPr>
          <p:cNvPr id="4" name="Text Placeholder 3">
            <a:extLst>
              <a:ext uri="{FF2B5EF4-FFF2-40B4-BE49-F238E27FC236}">
                <a16:creationId xmlns:a16="http://schemas.microsoft.com/office/drawing/2014/main" id="{41044319-EDEC-43DF-8B82-59F42CAE9439}"/>
              </a:ext>
            </a:extLst>
          </p:cNvPr>
          <p:cNvSpPr>
            <a:spLocks noGrp="1"/>
          </p:cNvSpPr>
          <p:nvPr>
            <p:ph type="body" sz="quarter" idx="20"/>
          </p:nvPr>
        </p:nvSpPr>
        <p:spPr/>
        <p:txBody>
          <a:bodyPr/>
          <a:lstStyle/>
          <a:p>
            <a:endParaRPr lang="en-GB"/>
          </a:p>
        </p:txBody>
      </p:sp>
      <p:sp>
        <p:nvSpPr>
          <p:cNvPr id="5" name="Text Placeholder 4">
            <a:extLst>
              <a:ext uri="{FF2B5EF4-FFF2-40B4-BE49-F238E27FC236}">
                <a16:creationId xmlns:a16="http://schemas.microsoft.com/office/drawing/2014/main" id="{574B5E76-ACF7-4370-8309-397260F53D3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60230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Goals</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r>
              <a:rPr lang="en-GB" dirty="0">
                <a:solidFill>
                  <a:srgbClr val="FFC000"/>
                </a:solidFill>
              </a:rPr>
              <a:t>Reliable configuration </a:t>
            </a:r>
            <a:r>
              <a:rPr lang="en-GB" dirty="0"/>
              <a:t>- Modules must explicitly declare their dependencies to other modules.</a:t>
            </a:r>
          </a:p>
          <a:p>
            <a:r>
              <a:rPr lang="en-GB" dirty="0">
                <a:solidFill>
                  <a:srgbClr val="FFC000"/>
                </a:solidFill>
              </a:rPr>
              <a:t>Strong encapsulation </a:t>
            </a:r>
            <a:r>
              <a:rPr lang="en-GB" dirty="0"/>
              <a:t>- The </a:t>
            </a:r>
            <a:r>
              <a:rPr lang="en-GB" b="1" dirty="0"/>
              <a:t>packages</a:t>
            </a:r>
            <a:r>
              <a:rPr lang="en-GB" dirty="0"/>
              <a:t> in the module are only accessible if the module exports them. Even then, another module cannot use those packages unless it imports them. Also with reflection not exported packages, classes cannot be accessed.</a:t>
            </a:r>
          </a:p>
          <a:p>
            <a:r>
              <a:rPr lang="en-GB" dirty="0">
                <a:solidFill>
                  <a:srgbClr val="FFC000"/>
                </a:solidFill>
              </a:rPr>
              <a:t>Scalable Java Platform </a:t>
            </a:r>
            <a:r>
              <a:rPr lang="en-GB" dirty="0"/>
              <a:t>- Previously the Java Platform was a monolith with a massive number of classes and packages. Challenging to develop, maintain and evolve. Now Java consists of 95 (growing) modules. You can create custom runtimes consisting of only those modules you need.</a:t>
            </a:r>
          </a:p>
          <a:p>
            <a:r>
              <a:rPr lang="en-GB" dirty="0">
                <a:solidFill>
                  <a:srgbClr val="FFC000"/>
                </a:solidFill>
              </a:rPr>
              <a:t>Greater platform integrity </a:t>
            </a:r>
            <a:r>
              <a:rPr lang="en-GB" dirty="0"/>
              <a:t>- Before Java 9 it was possible to use any public class and method in the JDK, even when it was in the internal (</a:t>
            </a:r>
            <a:r>
              <a:rPr lang="en-GB" dirty="0" err="1"/>
              <a:t>com.sun</a:t>
            </a:r>
            <a:r>
              <a:rPr lang="en-GB" dirty="0"/>
              <a:t>….) package. This is now no longer possible. </a:t>
            </a:r>
          </a:p>
          <a:p>
            <a:pPr marL="0" indent="0">
              <a:buNone/>
            </a:pPr>
            <a:endParaRPr lang="en-GB" dirty="0"/>
          </a:p>
        </p:txBody>
      </p:sp>
    </p:spTree>
    <p:extLst>
      <p:ext uri="{BB962C8B-B14F-4D97-AF65-F5344CB8AC3E}">
        <p14:creationId xmlns:p14="http://schemas.microsoft.com/office/powerpoint/2010/main" val="4091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Theory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Tree>
    <p:extLst>
      <p:ext uri="{BB962C8B-B14F-4D97-AF65-F5344CB8AC3E}">
        <p14:creationId xmlns:p14="http://schemas.microsoft.com/office/powerpoint/2010/main" val="202055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a:t>Theory</a:t>
            </a:r>
            <a:endParaRPr lang="en-GB"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r>
              <a:rPr lang="en-US" dirty="0"/>
              <a:t>Java 9 Modules uses the module path instead of the </a:t>
            </a:r>
            <a:r>
              <a:rPr lang="en-US" dirty="0" err="1"/>
              <a:t>classpath</a:t>
            </a:r>
            <a:r>
              <a:rPr lang="en-US" dirty="0"/>
              <a:t>. It derive the module path from the file </a:t>
            </a:r>
            <a:r>
              <a:rPr lang="en-US" dirty="0">
                <a:solidFill>
                  <a:srgbClr val="FFC000"/>
                </a:solidFill>
                <a:latin typeface="Courier" pitchFamily="2" charset="0"/>
              </a:rPr>
              <a:t>module-</a:t>
            </a:r>
            <a:r>
              <a:rPr lang="en-US" dirty="0" err="1">
                <a:solidFill>
                  <a:srgbClr val="FFC000"/>
                </a:solidFill>
                <a:latin typeface="Courier" pitchFamily="2" charset="0"/>
              </a:rPr>
              <a:t>info.java</a:t>
            </a:r>
            <a:r>
              <a:rPr lang="en-US" dirty="0">
                <a:solidFill>
                  <a:srgbClr val="FFC000"/>
                </a:solidFill>
                <a:latin typeface="Courier" pitchFamily="2" charset="0"/>
              </a:rPr>
              <a:t> </a:t>
            </a:r>
            <a:r>
              <a:rPr lang="en-US" dirty="0"/>
              <a:t>in your module. </a:t>
            </a:r>
          </a:p>
          <a:p>
            <a:pPr marL="0" indent="0">
              <a:buNone/>
            </a:pPr>
            <a:r>
              <a:rPr lang="en-US" dirty="0"/>
              <a:t>Location of the file:</a:t>
            </a:r>
          </a:p>
          <a:p>
            <a:pPr marL="0" indent="0">
              <a:buNone/>
            </a:pPr>
            <a:r>
              <a:rPr lang="en-US" dirty="0"/>
              <a:t>	</a:t>
            </a:r>
            <a:r>
              <a:rPr lang="en-US" dirty="0" err="1">
                <a:latin typeface="Courier" pitchFamily="2" charset="0"/>
              </a:rPr>
              <a:t>moduleName</a:t>
            </a:r>
            <a:r>
              <a:rPr lang="en-US" dirty="0">
                <a:latin typeface="Courier" pitchFamily="2" charset="0"/>
              </a:rPr>
              <a:t>/</a:t>
            </a:r>
            <a:r>
              <a:rPr lang="en-US" dirty="0" err="1">
                <a:latin typeface="Courier" pitchFamily="2" charset="0"/>
              </a:rPr>
              <a:t>src</a:t>
            </a:r>
            <a:r>
              <a:rPr lang="en-US" dirty="0">
                <a:latin typeface="Courier" pitchFamily="2" charset="0"/>
              </a:rPr>
              <a:t>/module-</a:t>
            </a:r>
            <a:r>
              <a:rPr lang="en-US" dirty="0" err="1">
                <a:latin typeface="Courier" pitchFamily="2" charset="0"/>
              </a:rPr>
              <a:t>info.java</a:t>
            </a:r>
            <a:endParaRPr lang="en-US" dirty="0">
              <a:latin typeface="Courier" pitchFamily="2" charset="0"/>
            </a:endParaRPr>
          </a:p>
        </p:txBody>
      </p:sp>
    </p:spTree>
    <p:extLst>
      <p:ext uri="{BB962C8B-B14F-4D97-AF65-F5344CB8AC3E}">
        <p14:creationId xmlns:p14="http://schemas.microsoft.com/office/powerpoint/2010/main" val="383003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Naming</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r>
              <a:rPr lang="en-US" dirty="0"/>
              <a:t>It is recommended to use the reverse-domain pattern for module names, just like we name packages, </a:t>
            </a:r>
          </a:p>
          <a:p>
            <a:pPr marL="0" indent="0">
              <a:buNone/>
            </a:pPr>
            <a:endParaRPr lang="en-US" dirty="0"/>
          </a:p>
          <a:p>
            <a:pPr marL="0" indent="0">
              <a:buNone/>
            </a:pPr>
            <a:r>
              <a:rPr lang="en-US" dirty="0"/>
              <a:t> =&gt;  	</a:t>
            </a:r>
            <a:r>
              <a:rPr lang="en-US" dirty="0" err="1"/>
              <a:t>ch.zuehlke.myfirstmodule</a:t>
            </a:r>
            <a:endParaRPr lang="en-US" dirty="0"/>
          </a:p>
          <a:p>
            <a:pPr marL="0" indent="0">
              <a:buNone/>
            </a:pPr>
            <a:endParaRPr lang="en-GB" dirty="0"/>
          </a:p>
        </p:txBody>
      </p:sp>
    </p:spTree>
    <p:extLst>
      <p:ext uri="{BB962C8B-B14F-4D97-AF65-F5344CB8AC3E}">
        <p14:creationId xmlns:p14="http://schemas.microsoft.com/office/powerpoint/2010/main" val="151351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Directory Structure</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847558"/>
          </a:xfrm>
        </p:spPr>
        <p:txBody>
          <a:bodyPr/>
          <a:lstStyle/>
          <a:p>
            <a:pPr marL="0" indent="0">
              <a:buNone/>
            </a:pPr>
            <a:r>
              <a:rPr lang="en-US" dirty="0"/>
              <a:t>The name of the directory containing a module’s source should be equal to the name of the module =&gt; for </a:t>
            </a:r>
            <a:r>
              <a:rPr lang="en-US" dirty="0" err="1">
                <a:solidFill>
                  <a:srgbClr val="FFC000"/>
                </a:solidFill>
              </a:rPr>
              <a:t>ch.zuehlke.myfirstmodule</a:t>
            </a:r>
            <a:endParaRPr lang="en-US" dirty="0">
              <a:solidFill>
                <a:srgbClr val="FFC000"/>
              </a:solidFill>
            </a:endParaRPr>
          </a:p>
          <a:p>
            <a:pPr marL="0" indent="0">
              <a:buNone/>
            </a:pPr>
            <a:br>
              <a:rPr lang="en-US" dirty="0">
                <a:latin typeface="Courier" pitchFamily="2" charset="0"/>
              </a:rPr>
            </a:br>
            <a:r>
              <a:rPr lang="en-US" dirty="0" err="1">
                <a:latin typeface="Courier" pitchFamily="2" charset="0"/>
              </a:rPr>
              <a:t>src</a:t>
            </a:r>
            <a:br>
              <a:rPr lang="en-US" dirty="0">
                <a:latin typeface="Courier" pitchFamily="2" charset="0"/>
              </a:rPr>
            </a:br>
            <a:r>
              <a:rPr lang="en-US" dirty="0">
                <a:latin typeface="Courier" pitchFamily="2" charset="0"/>
              </a:rPr>
              <a:t>  +-main</a:t>
            </a:r>
            <a:br>
              <a:rPr lang="en-US" dirty="0">
                <a:latin typeface="Courier" pitchFamily="2" charset="0"/>
              </a:rPr>
            </a:br>
            <a:r>
              <a:rPr lang="en-US" dirty="0">
                <a:latin typeface="Courier" pitchFamily="2" charset="0"/>
              </a:rPr>
              <a:t>    +- </a:t>
            </a:r>
            <a:r>
              <a:rPr lang="en-US" dirty="0" err="1">
                <a:solidFill>
                  <a:srgbClr val="FFC000"/>
                </a:solidFill>
                <a:latin typeface="Courier" pitchFamily="2" charset="0"/>
              </a:rPr>
              <a:t>ch.zuehlke.myfirstmodule</a:t>
            </a:r>
            <a:r>
              <a:rPr lang="en-US" dirty="0">
                <a:latin typeface="Courier" pitchFamily="2" charset="0"/>
              </a:rPr>
              <a:t>	: our source root</a:t>
            </a:r>
            <a:br>
              <a:rPr lang="en-US" dirty="0">
                <a:latin typeface="Courier" pitchFamily="2" charset="0"/>
              </a:rPr>
            </a:br>
            <a:r>
              <a:rPr lang="en-US" dirty="0">
                <a:latin typeface="Courier" pitchFamily="2" charset="0"/>
              </a:rPr>
              <a:t>        +- </a:t>
            </a:r>
            <a:r>
              <a:rPr lang="en-US" b="1" dirty="0">
                <a:latin typeface="Courier" pitchFamily="2" charset="0"/>
              </a:rPr>
              <a:t>module-</a:t>
            </a:r>
            <a:r>
              <a:rPr lang="en-US" b="1" dirty="0" err="1">
                <a:latin typeface="Courier" pitchFamily="2" charset="0"/>
              </a:rPr>
              <a:t>info.java</a:t>
            </a:r>
            <a:r>
              <a:rPr lang="en-US" b="1" dirty="0">
                <a:latin typeface="Courier" pitchFamily="2" charset="0"/>
              </a:rPr>
              <a:t>	</a:t>
            </a:r>
            <a:r>
              <a:rPr lang="en-US" dirty="0">
                <a:latin typeface="Courier" pitchFamily="2" charset="0"/>
              </a:rPr>
              <a:t>	: the module declaration</a:t>
            </a:r>
            <a:br>
              <a:rPr lang="en-US" dirty="0">
                <a:latin typeface="Courier" pitchFamily="2" charset="0"/>
              </a:rPr>
            </a:br>
            <a:r>
              <a:rPr lang="en-US" dirty="0">
                <a:latin typeface="Courier" pitchFamily="2" charset="0"/>
              </a:rPr>
              <a:t>	   +- </a:t>
            </a:r>
            <a:r>
              <a:rPr lang="en-US" dirty="0" err="1">
                <a:latin typeface="Courier" pitchFamily="2" charset="0"/>
              </a:rPr>
              <a:t>ch</a:t>
            </a:r>
            <a:r>
              <a:rPr lang="en-US" dirty="0">
                <a:latin typeface="Courier" pitchFamily="2" charset="0"/>
              </a:rPr>
              <a:t>					: first package directory</a:t>
            </a:r>
            <a:br>
              <a:rPr lang="en-US" dirty="0">
                <a:latin typeface="Courier" pitchFamily="2" charset="0"/>
              </a:rPr>
            </a:br>
            <a:r>
              <a:rPr lang="en-US" dirty="0">
                <a:latin typeface="Courier" pitchFamily="2" charset="0"/>
              </a:rPr>
              <a:t>		 +- </a:t>
            </a:r>
            <a:r>
              <a:rPr lang="en-US" dirty="0" err="1">
                <a:latin typeface="Courier" pitchFamily="2" charset="0"/>
              </a:rPr>
              <a:t>zuehlke</a:t>
            </a:r>
            <a:br>
              <a:rPr lang="en-US" dirty="0">
                <a:latin typeface="Courier" pitchFamily="2" charset="0"/>
              </a:rPr>
            </a:br>
            <a:r>
              <a:rPr lang="en-US" dirty="0">
                <a:latin typeface="Courier" pitchFamily="2" charset="0"/>
              </a:rPr>
              <a:t>              +- </a:t>
            </a:r>
            <a:r>
              <a:rPr lang="en-US" dirty="0" err="1">
                <a:latin typeface="Courier" pitchFamily="2" charset="0"/>
              </a:rPr>
              <a:t>myfirstmodule</a:t>
            </a:r>
            <a:br>
              <a:rPr lang="en-US" dirty="0">
                <a:latin typeface="Courier" pitchFamily="2" charset="0"/>
              </a:rPr>
            </a:br>
            <a:r>
              <a:rPr lang="en-US" dirty="0">
                <a:latin typeface="Courier" pitchFamily="2" charset="0"/>
              </a:rPr>
              <a:t>			   +- </a:t>
            </a:r>
            <a:r>
              <a:rPr lang="en-US" dirty="0" err="1">
                <a:latin typeface="Courier" pitchFamily="2" charset="0"/>
              </a:rPr>
              <a:t>HelloModuleWorld.java</a:t>
            </a:r>
            <a:endParaRPr lang="en-US" dirty="0">
              <a:latin typeface="Courier" pitchFamily="2" charset="0"/>
            </a:endParaRPr>
          </a:p>
          <a:p>
            <a:pPr marL="0" indent="0">
              <a:buNone/>
            </a:pPr>
            <a:endParaRPr lang="en-US" dirty="0"/>
          </a:p>
        </p:txBody>
      </p:sp>
      <p:sp>
        <p:nvSpPr>
          <p:cNvPr id="8" name="Rectangle 7">
            <a:extLst>
              <a:ext uri="{FF2B5EF4-FFF2-40B4-BE49-F238E27FC236}">
                <a16:creationId xmlns:a16="http://schemas.microsoft.com/office/drawing/2014/main" id="{C799E2A1-F9C2-EF4C-92F6-4D2DDC268D6F}"/>
              </a:ext>
            </a:extLst>
          </p:cNvPr>
          <p:cNvSpPr/>
          <p:nvPr/>
        </p:nvSpPr>
        <p:spPr>
          <a:xfrm>
            <a:off x="406398" y="2852936"/>
            <a:ext cx="11522250" cy="3528392"/>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spTree>
    <p:extLst>
      <p:ext uri="{BB962C8B-B14F-4D97-AF65-F5344CB8AC3E}">
        <p14:creationId xmlns:p14="http://schemas.microsoft.com/office/powerpoint/2010/main" val="390199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US" dirty="0"/>
              <a:t>module-</a:t>
            </a:r>
            <a:r>
              <a:rPr lang="en-US" dirty="0" err="1"/>
              <a:t>info.java</a:t>
            </a:r>
            <a:endParaRPr lang="en-US" dirty="0"/>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Modules</a:t>
            </a:r>
          </a:p>
        </p:txBody>
      </p:sp>
      <p:sp>
        <p:nvSpPr>
          <p:cNvPr id="2" name="TextBox 1">
            <a:extLst>
              <a:ext uri="{FF2B5EF4-FFF2-40B4-BE49-F238E27FC236}">
                <a16:creationId xmlns:a16="http://schemas.microsoft.com/office/drawing/2014/main" id="{FB35CD08-F988-9741-972F-5CE7C1CB15BA}"/>
              </a:ext>
            </a:extLst>
          </p:cNvPr>
          <p:cNvSpPr txBox="1"/>
          <p:nvPr/>
        </p:nvSpPr>
        <p:spPr>
          <a:xfrm>
            <a:off x="10029825" y="885825"/>
            <a:ext cx="0" cy="0"/>
          </a:xfrm>
          <a:prstGeom prst="rect">
            <a:avLst/>
          </a:prstGeom>
          <a:noFill/>
        </p:spPr>
        <p:txBody>
          <a:bodyPr wrap="none" lIns="0" tIns="0" rIns="0" bIns="0" rtlCol="0">
            <a:noAutofit/>
          </a:bodyPr>
          <a:lstStyle/>
          <a:p>
            <a:pPr algn="l"/>
            <a:endParaRPr lang="en-US" sz="2200" dirty="0" err="1">
              <a:latin typeface="AA Zuehlke" pitchFamily="2" charset="0"/>
            </a:endParaRPr>
          </a:p>
        </p:txBody>
      </p:sp>
      <p:sp>
        <p:nvSpPr>
          <p:cNvPr id="8" name="Content Placeholder 3">
            <a:extLst>
              <a:ext uri="{FF2B5EF4-FFF2-40B4-BE49-F238E27FC236}">
                <a16:creationId xmlns:a16="http://schemas.microsoft.com/office/drawing/2014/main" id="{3594E9F1-97A3-9B43-835E-3FFCFC145D58}"/>
              </a:ext>
            </a:extLst>
          </p:cNvPr>
          <p:cNvSpPr>
            <a:spLocks noGrp="1"/>
          </p:cNvSpPr>
          <p:nvPr>
            <p:ph sz="quarter" idx="14"/>
          </p:nvPr>
        </p:nvSpPr>
        <p:spPr>
          <a:xfrm>
            <a:off x="406400" y="4702097"/>
            <a:ext cx="11379200" cy="1008112"/>
          </a:xfrm>
          <a:ln w="22225">
            <a:solidFill>
              <a:schemeClr val="accent1"/>
            </a:solidFill>
          </a:ln>
        </p:spPr>
        <p:txBody>
          <a:bodyPr/>
          <a:lstStyle/>
          <a:p>
            <a:pPr marL="0" indent="0">
              <a:buNone/>
            </a:pPr>
            <a:r>
              <a:rPr lang="en-US" dirty="0">
                <a:latin typeface="Courier" pitchFamily="2" charset="0"/>
              </a:rPr>
              <a:t>module </a:t>
            </a:r>
            <a:r>
              <a:rPr lang="en-US" dirty="0" err="1">
                <a:solidFill>
                  <a:srgbClr val="FFC000"/>
                </a:solidFill>
                <a:latin typeface="Courier" pitchFamily="2" charset="0"/>
              </a:rPr>
              <a:t>ch.zuehlke.myfirstmodule</a:t>
            </a:r>
            <a:r>
              <a:rPr lang="en-US" dirty="0">
                <a:solidFill>
                  <a:srgbClr val="FFC000"/>
                </a:solidFill>
                <a:latin typeface="Courier" pitchFamily="2" charset="0"/>
              </a:rPr>
              <a:t> </a:t>
            </a:r>
            <a:r>
              <a:rPr lang="en-US" dirty="0">
                <a:latin typeface="Courier" pitchFamily="2" charset="0"/>
              </a:rPr>
              <a:t>{</a:t>
            </a:r>
          </a:p>
          <a:p>
            <a:pPr marL="0" indent="0">
              <a:buNone/>
            </a:pPr>
            <a:r>
              <a:rPr lang="en-US" dirty="0">
                <a:latin typeface="Courier" pitchFamily="2" charset="0"/>
              </a:rPr>
              <a:t>}</a:t>
            </a:r>
            <a:endParaRPr lang="en-US" dirty="0"/>
          </a:p>
        </p:txBody>
      </p:sp>
      <p:sp>
        <p:nvSpPr>
          <p:cNvPr id="9" name="Content Placeholder 3">
            <a:extLst>
              <a:ext uri="{FF2B5EF4-FFF2-40B4-BE49-F238E27FC236}">
                <a16:creationId xmlns:a16="http://schemas.microsoft.com/office/drawing/2014/main" id="{6675E723-5A0E-CE41-9980-543F655B617C}"/>
              </a:ext>
            </a:extLst>
          </p:cNvPr>
          <p:cNvSpPr txBox="1">
            <a:spLocks/>
          </p:cNvSpPr>
          <p:nvPr/>
        </p:nvSpPr>
        <p:spPr>
          <a:xfrm>
            <a:off x="477438" y="1988840"/>
            <a:ext cx="11379200" cy="1656184"/>
          </a:xfrm>
          <a:prstGeom prst="rect">
            <a:avLst/>
          </a:prstGeom>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mn-lt"/>
              </a:rPr>
              <a:t>The file </a:t>
            </a:r>
            <a:r>
              <a:rPr lang="en-US" dirty="0">
                <a:latin typeface="Courier" pitchFamily="2" charset="0"/>
              </a:rPr>
              <a:t>module-</a:t>
            </a:r>
            <a:r>
              <a:rPr lang="en-US" dirty="0" err="1">
                <a:latin typeface="Courier" pitchFamily="2" charset="0"/>
              </a:rPr>
              <a:t>info.java</a:t>
            </a:r>
            <a:r>
              <a:rPr lang="en-US" dirty="0">
                <a:latin typeface="+mn-lt"/>
              </a:rPr>
              <a:t> is the module declarator. It contains the information of which package it exports, which module it imports and for which interfaces it provides an implementation.</a:t>
            </a:r>
          </a:p>
          <a:p>
            <a:pPr marL="0" indent="0">
              <a:buFont typeface="AA Zuehlke" panose="02000503060000020004" pitchFamily="2" charset="0"/>
              <a:buNone/>
            </a:pPr>
            <a:r>
              <a:rPr lang="en-US" dirty="0">
                <a:latin typeface="+mn-lt"/>
              </a:rPr>
              <a:t>The most simple declaration looks like </a:t>
            </a:r>
          </a:p>
        </p:txBody>
      </p:sp>
      <p:grpSp>
        <p:nvGrpSpPr>
          <p:cNvPr id="10" name="Group 42">
            <a:extLst>
              <a:ext uri="{FF2B5EF4-FFF2-40B4-BE49-F238E27FC236}">
                <a16:creationId xmlns:a16="http://schemas.microsoft.com/office/drawing/2014/main" id="{D97D881B-B29D-3A4D-8D6E-D060CB3DB9CD}"/>
              </a:ext>
            </a:extLst>
          </p:cNvPr>
          <p:cNvGrpSpPr/>
          <p:nvPr/>
        </p:nvGrpSpPr>
        <p:grpSpPr>
          <a:xfrm>
            <a:off x="5014912" y="3497033"/>
            <a:ext cx="2880320" cy="1327844"/>
            <a:chOff x="1301750" y="1293961"/>
            <a:chExt cx="1503363" cy="1116012"/>
          </a:xfrm>
        </p:grpSpPr>
        <p:sp>
          <p:nvSpPr>
            <p:cNvPr id="11" name="Freeform 8">
              <a:extLst>
                <a:ext uri="{FF2B5EF4-FFF2-40B4-BE49-F238E27FC236}">
                  <a16:creationId xmlns:a16="http://schemas.microsoft.com/office/drawing/2014/main" id="{47A70598-4968-8346-95BF-7DACC0B6F171}"/>
                </a:ext>
              </a:extLst>
            </p:cNvPr>
            <p:cNvSpPr>
              <a:spLocks/>
            </p:cNvSpPr>
            <p:nvPr/>
          </p:nvSpPr>
          <p:spPr bwMode="auto">
            <a:xfrm>
              <a:off x="1309688" y="1293961"/>
              <a:ext cx="1493838" cy="1025525"/>
            </a:xfrm>
            <a:custGeom>
              <a:avLst/>
              <a:gdLst>
                <a:gd name="T0" fmla="*/ 597 w 612"/>
                <a:gd name="T1" fmla="*/ 159 h 420"/>
                <a:gd name="T2" fmla="*/ 550 w 612"/>
                <a:gd name="T3" fmla="*/ 168 h 420"/>
                <a:gd name="T4" fmla="*/ 593 w 612"/>
                <a:gd name="T5" fmla="*/ 116 h 420"/>
                <a:gd name="T6" fmla="*/ 473 w 612"/>
                <a:gd name="T7" fmla="*/ 163 h 420"/>
                <a:gd name="T8" fmla="*/ 554 w 612"/>
                <a:gd name="T9" fmla="*/ 83 h 420"/>
                <a:gd name="T10" fmla="*/ 318 w 612"/>
                <a:gd name="T11" fmla="*/ 199 h 420"/>
                <a:gd name="T12" fmla="*/ 468 w 612"/>
                <a:gd name="T13" fmla="*/ 100 h 420"/>
                <a:gd name="T14" fmla="*/ 512 w 612"/>
                <a:gd name="T15" fmla="*/ 52 h 420"/>
                <a:gd name="T16" fmla="*/ 321 w 612"/>
                <a:gd name="T17" fmla="*/ 147 h 420"/>
                <a:gd name="T18" fmla="*/ 402 w 612"/>
                <a:gd name="T19" fmla="*/ 88 h 420"/>
                <a:gd name="T20" fmla="*/ 457 w 612"/>
                <a:gd name="T21" fmla="*/ 29 h 420"/>
                <a:gd name="T22" fmla="*/ 426 w 612"/>
                <a:gd name="T23" fmla="*/ 33 h 420"/>
                <a:gd name="T24" fmla="*/ 158 w 612"/>
                <a:gd name="T25" fmla="*/ 192 h 420"/>
                <a:gd name="T26" fmla="*/ 327 w 612"/>
                <a:gd name="T27" fmla="*/ 75 h 420"/>
                <a:gd name="T28" fmla="*/ 388 w 612"/>
                <a:gd name="T29" fmla="*/ 15 h 420"/>
                <a:gd name="T30" fmla="*/ 361 w 612"/>
                <a:gd name="T31" fmla="*/ 16 h 420"/>
                <a:gd name="T32" fmla="*/ 114 w 612"/>
                <a:gd name="T33" fmla="*/ 161 h 420"/>
                <a:gd name="T34" fmla="*/ 255 w 612"/>
                <a:gd name="T35" fmla="*/ 61 h 420"/>
                <a:gd name="T36" fmla="*/ 288 w 612"/>
                <a:gd name="T37" fmla="*/ 3 h 420"/>
                <a:gd name="T38" fmla="*/ 140 w 612"/>
                <a:gd name="T39" fmla="*/ 61 h 420"/>
                <a:gd name="T40" fmla="*/ 157 w 612"/>
                <a:gd name="T41" fmla="*/ 32 h 420"/>
                <a:gd name="T42" fmla="*/ 115 w 612"/>
                <a:gd name="T43" fmla="*/ 42 h 420"/>
                <a:gd name="T44" fmla="*/ 48 w 612"/>
                <a:gd name="T45" fmla="*/ 79 h 420"/>
                <a:gd name="T46" fmla="*/ 51 w 612"/>
                <a:gd name="T47" fmla="*/ 101 h 420"/>
                <a:gd name="T48" fmla="*/ 51 w 612"/>
                <a:gd name="T49" fmla="*/ 111 h 420"/>
                <a:gd name="T50" fmla="*/ 5 w 612"/>
                <a:gd name="T51" fmla="*/ 172 h 420"/>
                <a:gd name="T52" fmla="*/ 80 w 612"/>
                <a:gd name="T53" fmla="*/ 142 h 420"/>
                <a:gd name="T54" fmla="*/ 149 w 612"/>
                <a:gd name="T55" fmla="*/ 107 h 420"/>
                <a:gd name="T56" fmla="*/ 19 w 612"/>
                <a:gd name="T57" fmla="*/ 219 h 420"/>
                <a:gd name="T58" fmla="*/ 158 w 612"/>
                <a:gd name="T59" fmla="*/ 163 h 420"/>
                <a:gd name="T60" fmla="*/ 59 w 612"/>
                <a:gd name="T61" fmla="*/ 233 h 420"/>
                <a:gd name="T62" fmla="*/ 53 w 612"/>
                <a:gd name="T63" fmla="*/ 265 h 420"/>
                <a:gd name="T64" fmla="*/ 233 w 612"/>
                <a:gd name="T65" fmla="*/ 177 h 420"/>
                <a:gd name="T66" fmla="*/ 87 w 612"/>
                <a:gd name="T67" fmla="*/ 288 h 420"/>
                <a:gd name="T68" fmla="*/ 212 w 612"/>
                <a:gd name="T69" fmla="*/ 241 h 420"/>
                <a:gd name="T70" fmla="*/ 160 w 612"/>
                <a:gd name="T71" fmla="*/ 279 h 420"/>
                <a:gd name="T72" fmla="*/ 149 w 612"/>
                <a:gd name="T73" fmla="*/ 319 h 420"/>
                <a:gd name="T74" fmla="*/ 477 w 612"/>
                <a:gd name="T75" fmla="*/ 131 h 420"/>
                <a:gd name="T76" fmla="*/ 162 w 612"/>
                <a:gd name="T77" fmla="*/ 337 h 420"/>
                <a:gd name="T78" fmla="*/ 127 w 612"/>
                <a:gd name="T79" fmla="*/ 375 h 420"/>
                <a:gd name="T80" fmla="*/ 286 w 612"/>
                <a:gd name="T81" fmla="*/ 299 h 420"/>
                <a:gd name="T82" fmla="*/ 206 w 612"/>
                <a:gd name="T83" fmla="*/ 370 h 420"/>
                <a:gd name="T84" fmla="*/ 166 w 612"/>
                <a:gd name="T85" fmla="*/ 396 h 420"/>
                <a:gd name="T86" fmla="*/ 163 w 612"/>
                <a:gd name="T87" fmla="*/ 398 h 420"/>
                <a:gd name="T88" fmla="*/ 159 w 612"/>
                <a:gd name="T89" fmla="*/ 414 h 420"/>
                <a:gd name="T90" fmla="*/ 176 w 612"/>
                <a:gd name="T91" fmla="*/ 418 h 420"/>
                <a:gd name="T92" fmla="*/ 483 w 612"/>
                <a:gd name="T93" fmla="*/ 256 h 420"/>
                <a:gd name="T94" fmla="*/ 411 w 612"/>
                <a:gd name="T95" fmla="*/ 330 h 420"/>
                <a:gd name="T96" fmla="*/ 428 w 612"/>
                <a:gd name="T97" fmla="*/ 335 h 420"/>
                <a:gd name="T98" fmla="*/ 579 w 612"/>
                <a:gd name="T99" fmla="*/ 251 h 420"/>
                <a:gd name="T100" fmla="*/ 576 w 612"/>
                <a:gd name="T101" fmla="*/ 229 h 420"/>
                <a:gd name="T102" fmla="*/ 571 w 612"/>
                <a:gd name="T103" fmla="*/ 21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2" h="420">
                  <a:moveTo>
                    <a:pt x="606" y="166"/>
                  </a:moveTo>
                  <a:cubicBezTo>
                    <a:pt x="604" y="162"/>
                    <a:pt x="601" y="160"/>
                    <a:pt x="597" y="159"/>
                  </a:cubicBezTo>
                  <a:cubicBezTo>
                    <a:pt x="592" y="157"/>
                    <a:pt x="584" y="155"/>
                    <a:pt x="526" y="185"/>
                  </a:cubicBezTo>
                  <a:cubicBezTo>
                    <a:pt x="535" y="179"/>
                    <a:pt x="543" y="173"/>
                    <a:pt x="550" y="168"/>
                  </a:cubicBezTo>
                  <a:cubicBezTo>
                    <a:pt x="564" y="157"/>
                    <a:pt x="574" y="149"/>
                    <a:pt x="581" y="143"/>
                  </a:cubicBezTo>
                  <a:cubicBezTo>
                    <a:pt x="588" y="137"/>
                    <a:pt x="599" y="127"/>
                    <a:pt x="593" y="116"/>
                  </a:cubicBezTo>
                  <a:cubicBezTo>
                    <a:pt x="591" y="113"/>
                    <a:pt x="589" y="111"/>
                    <a:pt x="585" y="110"/>
                  </a:cubicBezTo>
                  <a:cubicBezTo>
                    <a:pt x="578" y="108"/>
                    <a:pt x="573" y="107"/>
                    <a:pt x="473" y="163"/>
                  </a:cubicBezTo>
                  <a:cubicBezTo>
                    <a:pt x="495" y="147"/>
                    <a:pt x="512" y="135"/>
                    <a:pt x="525" y="125"/>
                  </a:cubicBezTo>
                  <a:cubicBezTo>
                    <a:pt x="550" y="105"/>
                    <a:pt x="561" y="95"/>
                    <a:pt x="554" y="83"/>
                  </a:cubicBezTo>
                  <a:cubicBezTo>
                    <a:pt x="552" y="80"/>
                    <a:pt x="549" y="77"/>
                    <a:pt x="545" y="76"/>
                  </a:cubicBezTo>
                  <a:cubicBezTo>
                    <a:pt x="527" y="72"/>
                    <a:pt x="475" y="102"/>
                    <a:pt x="318" y="199"/>
                  </a:cubicBezTo>
                  <a:cubicBezTo>
                    <a:pt x="335" y="188"/>
                    <a:pt x="352" y="176"/>
                    <a:pt x="368" y="166"/>
                  </a:cubicBezTo>
                  <a:cubicBezTo>
                    <a:pt x="406" y="141"/>
                    <a:pt x="441" y="118"/>
                    <a:pt x="468" y="100"/>
                  </a:cubicBezTo>
                  <a:cubicBezTo>
                    <a:pt x="482" y="90"/>
                    <a:pt x="492" y="83"/>
                    <a:pt x="499" y="78"/>
                  </a:cubicBezTo>
                  <a:cubicBezTo>
                    <a:pt x="508" y="71"/>
                    <a:pt x="518" y="63"/>
                    <a:pt x="512" y="52"/>
                  </a:cubicBezTo>
                  <a:cubicBezTo>
                    <a:pt x="510" y="49"/>
                    <a:pt x="508" y="47"/>
                    <a:pt x="504" y="46"/>
                  </a:cubicBezTo>
                  <a:cubicBezTo>
                    <a:pt x="491" y="43"/>
                    <a:pt x="464" y="58"/>
                    <a:pt x="321" y="147"/>
                  </a:cubicBezTo>
                  <a:cubicBezTo>
                    <a:pt x="317" y="149"/>
                    <a:pt x="313" y="152"/>
                    <a:pt x="309" y="154"/>
                  </a:cubicBezTo>
                  <a:cubicBezTo>
                    <a:pt x="347" y="128"/>
                    <a:pt x="378" y="106"/>
                    <a:pt x="402" y="88"/>
                  </a:cubicBezTo>
                  <a:cubicBezTo>
                    <a:pt x="419" y="76"/>
                    <a:pt x="432" y="66"/>
                    <a:pt x="441" y="58"/>
                  </a:cubicBezTo>
                  <a:cubicBezTo>
                    <a:pt x="453" y="49"/>
                    <a:pt x="463" y="40"/>
                    <a:pt x="457" y="29"/>
                  </a:cubicBezTo>
                  <a:cubicBezTo>
                    <a:pt x="456" y="27"/>
                    <a:pt x="453" y="25"/>
                    <a:pt x="450" y="24"/>
                  </a:cubicBezTo>
                  <a:cubicBezTo>
                    <a:pt x="445" y="22"/>
                    <a:pt x="444" y="22"/>
                    <a:pt x="426" y="33"/>
                  </a:cubicBezTo>
                  <a:cubicBezTo>
                    <a:pt x="417" y="39"/>
                    <a:pt x="404" y="47"/>
                    <a:pt x="388" y="56"/>
                  </a:cubicBezTo>
                  <a:cubicBezTo>
                    <a:pt x="342" y="84"/>
                    <a:pt x="238" y="147"/>
                    <a:pt x="158" y="192"/>
                  </a:cubicBezTo>
                  <a:cubicBezTo>
                    <a:pt x="173" y="182"/>
                    <a:pt x="188" y="172"/>
                    <a:pt x="203" y="162"/>
                  </a:cubicBezTo>
                  <a:cubicBezTo>
                    <a:pt x="247" y="131"/>
                    <a:pt x="293" y="100"/>
                    <a:pt x="327" y="75"/>
                  </a:cubicBezTo>
                  <a:cubicBezTo>
                    <a:pt x="346" y="62"/>
                    <a:pt x="360" y="52"/>
                    <a:pt x="370" y="44"/>
                  </a:cubicBezTo>
                  <a:cubicBezTo>
                    <a:pt x="384" y="33"/>
                    <a:pt x="393" y="25"/>
                    <a:pt x="388" y="15"/>
                  </a:cubicBezTo>
                  <a:cubicBezTo>
                    <a:pt x="386" y="12"/>
                    <a:pt x="383" y="10"/>
                    <a:pt x="380" y="9"/>
                  </a:cubicBezTo>
                  <a:cubicBezTo>
                    <a:pt x="375" y="8"/>
                    <a:pt x="374" y="8"/>
                    <a:pt x="361" y="16"/>
                  </a:cubicBezTo>
                  <a:cubicBezTo>
                    <a:pt x="355" y="20"/>
                    <a:pt x="346" y="25"/>
                    <a:pt x="335" y="31"/>
                  </a:cubicBezTo>
                  <a:cubicBezTo>
                    <a:pt x="239" y="89"/>
                    <a:pt x="165" y="132"/>
                    <a:pt x="114" y="161"/>
                  </a:cubicBezTo>
                  <a:cubicBezTo>
                    <a:pt x="130" y="149"/>
                    <a:pt x="147" y="137"/>
                    <a:pt x="163" y="126"/>
                  </a:cubicBezTo>
                  <a:cubicBezTo>
                    <a:pt x="196" y="103"/>
                    <a:pt x="230" y="79"/>
                    <a:pt x="255" y="61"/>
                  </a:cubicBezTo>
                  <a:cubicBezTo>
                    <a:pt x="294" y="32"/>
                    <a:pt x="303" y="22"/>
                    <a:pt x="297" y="10"/>
                  </a:cubicBezTo>
                  <a:cubicBezTo>
                    <a:pt x="295" y="7"/>
                    <a:pt x="292" y="4"/>
                    <a:pt x="288" y="3"/>
                  </a:cubicBezTo>
                  <a:cubicBezTo>
                    <a:pt x="273" y="0"/>
                    <a:pt x="229" y="22"/>
                    <a:pt x="89" y="108"/>
                  </a:cubicBezTo>
                  <a:cubicBezTo>
                    <a:pt x="103" y="95"/>
                    <a:pt x="120" y="79"/>
                    <a:pt x="140" y="61"/>
                  </a:cubicBezTo>
                  <a:cubicBezTo>
                    <a:pt x="144" y="56"/>
                    <a:pt x="148" y="53"/>
                    <a:pt x="151" y="50"/>
                  </a:cubicBezTo>
                  <a:cubicBezTo>
                    <a:pt x="156" y="45"/>
                    <a:pt x="162" y="40"/>
                    <a:pt x="157" y="32"/>
                  </a:cubicBezTo>
                  <a:cubicBezTo>
                    <a:pt x="156" y="29"/>
                    <a:pt x="153" y="27"/>
                    <a:pt x="150" y="26"/>
                  </a:cubicBezTo>
                  <a:cubicBezTo>
                    <a:pt x="144" y="24"/>
                    <a:pt x="144" y="24"/>
                    <a:pt x="115" y="42"/>
                  </a:cubicBezTo>
                  <a:cubicBezTo>
                    <a:pt x="98" y="52"/>
                    <a:pt x="62" y="73"/>
                    <a:pt x="53" y="77"/>
                  </a:cubicBezTo>
                  <a:cubicBezTo>
                    <a:pt x="51" y="77"/>
                    <a:pt x="50" y="78"/>
                    <a:pt x="48" y="79"/>
                  </a:cubicBezTo>
                  <a:cubicBezTo>
                    <a:pt x="42" y="82"/>
                    <a:pt x="40" y="89"/>
                    <a:pt x="43" y="95"/>
                  </a:cubicBezTo>
                  <a:cubicBezTo>
                    <a:pt x="45" y="98"/>
                    <a:pt x="48" y="100"/>
                    <a:pt x="51" y="101"/>
                  </a:cubicBezTo>
                  <a:cubicBezTo>
                    <a:pt x="54" y="102"/>
                    <a:pt x="56" y="102"/>
                    <a:pt x="65" y="98"/>
                  </a:cubicBezTo>
                  <a:cubicBezTo>
                    <a:pt x="60" y="102"/>
                    <a:pt x="56" y="107"/>
                    <a:pt x="51" y="111"/>
                  </a:cubicBezTo>
                  <a:cubicBezTo>
                    <a:pt x="37" y="125"/>
                    <a:pt x="26" y="135"/>
                    <a:pt x="19" y="143"/>
                  </a:cubicBezTo>
                  <a:cubicBezTo>
                    <a:pt x="6" y="156"/>
                    <a:pt x="0" y="163"/>
                    <a:pt x="5" y="172"/>
                  </a:cubicBezTo>
                  <a:cubicBezTo>
                    <a:pt x="6" y="175"/>
                    <a:pt x="9" y="177"/>
                    <a:pt x="12" y="178"/>
                  </a:cubicBezTo>
                  <a:cubicBezTo>
                    <a:pt x="18" y="180"/>
                    <a:pt x="18" y="180"/>
                    <a:pt x="80" y="142"/>
                  </a:cubicBezTo>
                  <a:cubicBezTo>
                    <a:pt x="110" y="123"/>
                    <a:pt x="163" y="91"/>
                    <a:pt x="208" y="65"/>
                  </a:cubicBezTo>
                  <a:cubicBezTo>
                    <a:pt x="188" y="79"/>
                    <a:pt x="167" y="94"/>
                    <a:pt x="149" y="107"/>
                  </a:cubicBezTo>
                  <a:cubicBezTo>
                    <a:pt x="117" y="129"/>
                    <a:pt x="83" y="152"/>
                    <a:pt x="59" y="170"/>
                  </a:cubicBezTo>
                  <a:cubicBezTo>
                    <a:pt x="22" y="198"/>
                    <a:pt x="12" y="208"/>
                    <a:pt x="19" y="219"/>
                  </a:cubicBezTo>
                  <a:cubicBezTo>
                    <a:pt x="20" y="222"/>
                    <a:pt x="23" y="225"/>
                    <a:pt x="27" y="226"/>
                  </a:cubicBezTo>
                  <a:cubicBezTo>
                    <a:pt x="34" y="227"/>
                    <a:pt x="41" y="230"/>
                    <a:pt x="158" y="163"/>
                  </a:cubicBezTo>
                  <a:cubicBezTo>
                    <a:pt x="133" y="181"/>
                    <a:pt x="109" y="197"/>
                    <a:pt x="90" y="210"/>
                  </a:cubicBezTo>
                  <a:cubicBezTo>
                    <a:pt x="76" y="220"/>
                    <a:pt x="66" y="228"/>
                    <a:pt x="59" y="233"/>
                  </a:cubicBezTo>
                  <a:cubicBezTo>
                    <a:pt x="48" y="241"/>
                    <a:pt x="39" y="248"/>
                    <a:pt x="45" y="258"/>
                  </a:cubicBezTo>
                  <a:cubicBezTo>
                    <a:pt x="46" y="262"/>
                    <a:pt x="49" y="264"/>
                    <a:pt x="53" y="265"/>
                  </a:cubicBezTo>
                  <a:cubicBezTo>
                    <a:pt x="61" y="267"/>
                    <a:pt x="71" y="270"/>
                    <a:pt x="201" y="195"/>
                  </a:cubicBezTo>
                  <a:cubicBezTo>
                    <a:pt x="212" y="189"/>
                    <a:pt x="222" y="183"/>
                    <a:pt x="233" y="177"/>
                  </a:cubicBezTo>
                  <a:cubicBezTo>
                    <a:pt x="183" y="211"/>
                    <a:pt x="133" y="245"/>
                    <a:pt x="90" y="273"/>
                  </a:cubicBezTo>
                  <a:cubicBezTo>
                    <a:pt x="85" y="276"/>
                    <a:pt x="84" y="283"/>
                    <a:pt x="87" y="288"/>
                  </a:cubicBezTo>
                  <a:cubicBezTo>
                    <a:pt x="88" y="292"/>
                    <a:pt x="92" y="294"/>
                    <a:pt x="96" y="295"/>
                  </a:cubicBezTo>
                  <a:cubicBezTo>
                    <a:pt x="109" y="299"/>
                    <a:pt x="139" y="285"/>
                    <a:pt x="212" y="241"/>
                  </a:cubicBezTo>
                  <a:cubicBezTo>
                    <a:pt x="211" y="242"/>
                    <a:pt x="210" y="242"/>
                    <a:pt x="210" y="243"/>
                  </a:cubicBezTo>
                  <a:cubicBezTo>
                    <a:pt x="187" y="258"/>
                    <a:pt x="171" y="270"/>
                    <a:pt x="160" y="279"/>
                  </a:cubicBezTo>
                  <a:cubicBezTo>
                    <a:pt x="148" y="289"/>
                    <a:pt x="134" y="301"/>
                    <a:pt x="140" y="313"/>
                  </a:cubicBezTo>
                  <a:cubicBezTo>
                    <a:pt x="142" y="316"/>
                    <a:pt x="145" y="318"/>
                    <a:pt x="149" y="319"/>
                  </a:cubicBezTo>
                  <a:cubicBezTo>
                    <a:pt x="161" y="322"/>
                    <a:pt x="188" y="308"/>
                    <a:pt x="328" y="221"/>
                  </a:cubicBezTo>
                  <a:cubicBezTo>
                    <a:pt x="373" y="193"/>
                    <a:pt x="433" y="156"/>
                    <a:pt x="477" y="131"/>
                  </a:cubicBezTo>
                  <a:cubicBezTo>
                    <a:pt x="413" y="175"/>
                    <a:pt x="309" y="242"/>
                    <a:pt x="243" y="285"/>
                  </a:cubicBezTo>
                  <a:cubicBezTo>
                    <a:pt x="211" y="305"/>
                    <a:pt x="182" y="323"/>
                    <a:pt x="162" y="337"/>
                  </a:cubicBezTo>
                  <a:cubicBezTo>
                    <a:pt x="151" y="344"/>
                    <a:pt x="144" y="349"/>
                    <a:pt x="138" y="353"/>
                  </a:cubicBezTo>
                  <a:cubicBezTo>
                    <a:pt x="130" y="358"/>
                    <a:pt x="121" y="365"/>
                    <a:pt x="127" y="375"/>
                  </a:cubicBezTo>
                  <a:cubicBezTo>
                    <a:pt x="128" y="378"/>
                    <a:pt x="131" y="380"/>
                    <a:pt x="134" y="381"/>
                  </a:cubicBezTo>
                  <a:cubicBezTo>
                    <a:pt x="142" y="383"/>
                    <a:pt x="142" y="383"/>
                    <a:pt x="286" y="299"/>
                  </a:cubicBezTo>
                  <a:cubicBezTo>
                    <a:pt x="346" y="263"/>
                    <a:pt x="431" y="214"/>
                    <a:pt x="494" y="178"/>
                  </a:cubicBezTo>
                  <a:cubicBezTo>
                    <a:pt x="433" y="221"/>
                    <a:pt x="337" y="285"/>
                    <a:pt x="206" y="370"/>
                  </a:cubicBezTo>
                  <a:cubicBezTo>
                    <a:pt x="192" y="378"/>
                    <a:pt x="182" y="385"/>
                    <a:pt x="174" y="390"/>
                  </a:cubicBezTo>
                  <a:cubicBezTo>
                    <a:pt x="171" y="393"/>
                    <a:pt x="168" y="395"/>
                    <a:pt x="166" y="396"/>
                  </a:cubicBezTo>
                  <a:cubicBezTo>
                    <a:pt x="165" y="396"/>
                    <a:pt x="164" y="397"/>
                    <a:pt x="163" y="398"/>
                  </a:cubicBezTo>
                  <a:cubicBezTo>
                    <a:pt x="163" y="398"/>
                    <a:pt x="163" y="398"/>
                    <a:pt x="163" y="398"/>
                  </a:cubicBezTo>
                  <a:cubicBezTo>
                    <a:pt x="163" y="398"/>
                    <a:pt x="163" y="398"/>
                    <a:pt x="163" y="398"/>
                  </a:cubicBezTo>
                  <a:cubicBezTo>
                    <a:pt x="157" y="403"/>
                    <a:pt x="156" y="408"/>
                    <a:pt x="159" y="414"/>
                  </a:cubicBezTo>
                  <a:cubicBezTo>
                    <a:pt x="160" y="417"/>
                    <a:pt x="163" y="419"/>
                    <a:pt x="166" y="420"/>
                  </a:cubicBezTo>
                  <a:cubicBezTo>
                    <a:pt x="169" y="420"/>
                    <a:pt x="173" y="420"/>
                    <a:pt x="176" y="418"/>
                  </a:cubicBezTo>
                  <a:cubicBezTo>
                    <a:pt x="320" y="329"/>
                    <a:pt x="479" y="235"/>
                    <a:pt x="553" y="198"/>
                  </a:cubicBezTo>
                  <a:cubicBezTo>
                    <a:pt x="532" y="216"/>
                    <a:pt x="505" y="238"/>
                    <a:pt x="483" y="256"/>
                  </a:cubicBezTo>
                  <a:cubicBezTo>
                    <a:pt x="464" y="271"/>
                    <a:pt x="447" y="285"/>
                    <a:pt x="434" y="296"/>
                  </a:cubicBezTo>
                  <a:cubicBezTo>
                    <a:pt x="413" y="314"/>
                    <a:pt x="405" y="320"/>
                    <a:pt x="411" y="330"/>
                  </a:cubicBezTo>
                  <a:cubicBezTo>
                    <a:pt x="413" y="333"/>
                    <a:pt x="415" y="335"/>
                    <a:pt x="418" y="336"/>
                  </a:cubicBezTo>
                  <a:cubicBezTo>
                    <a:pt x="422" y="337"/>
                    <a:pt x="425" y="337"/>
                    <a:pt x="428" y="335"/>
                  </a:cubicBezTo>
                  <a:cubicBezTo>
                    <a:pt x="490" y="298"/>
                    <a:pt x="559" y="258"/>
                    <a:pt x="573" y="253"/>
                  </a:cubicBezTo>
                  <a:cubicBezTo>
                    <a:pt x="575" y="253"/>
                    <a:pt x="577" y="252"/>
                    <a:pt x="579" y="251"/>
                  </a:cubicBezTo>
                  <a:cubicBezTo>
                    <a:pt x="585" y="248"/>
                    <a:pt x="587" y="241"/>
                    <a:pt x="584" y="235"/>
                  </a:cubicBezTo>
                  <a:cubicBezTo>
                    <a:pt x="582" y="232"/>
                    <a:pt x="579" y="230"/>
                    <a:pt x="576" y="229"/>
                  </a:cubicBezTo>
                  <a:cubicBezTo>
                    <a:pt x="572" y="228"/>
                    <a:pt x="568" y="227"/>
                    <a:pt x="533" y="246"/>
                  </a:cubicBezTo>
                  <a:cubicBezTo>
                    <a:pt x="547" y="235"/>
                    <a:pt x="560" y="224"/>
                    <a:pt x="571" y="214"/>
                  </a:cubicBezTo>
                  <a:cubicBezTo>
                    <a:pt x="604" y="186"/>
                    <a:pt x="612" y="177"/>
                    <a:pt x="606" y="166"/>
                  </a:cubicBezTo>
                  <a:close/>
                </a:path>
              </a:pathLst>
            </a:custGeom>
            <a:solidFill>
              <a:schemeClr val="accent4">
                <a:lumMod val="40000"/>
                <a:lumOff val="60000"/>
              </a:schemeClr>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dirty="0"/>
                <a:t>The name of the module</a:t>
              </a:r>
            </a:p>
          </p:txBody>
        </p:sp>
        <p:sp>
          <p:nvSpPr>
            <p:cNvPr id="12" name="Freeform 9">
              <a:extLst>
                <a:ext uri="{FF2B5EF4-FFF2-40B4-BE49-F238E27FC236}">
                  <a16:creationId xmlns:a16="http://schemas.microsoft.com/office/drawing/2014/main" id="{4663A969-B35B-3743-8D3F-B98E5008EE07}"/>
                </a:ext>
              </a:extLst>
            </p:cNvPr>
            <p:cNvSpPr>
              <a:spLocks/>
            </p:cNvSpPr>
            <p:nvPr/>
          </p:nvSpPr>
          <p:spPr bwMode="auto">
            <a:xfrm>
              <a:off x="1301750" y="1297136"/>
              <a:ext cx="1503363" cy="1112837"/>
            </a:xfrm>
            <a:custGeom>
              <a:avLst/>
              <a:gdLst>
                <a:gd name="T0" fmla="*/ 608 w 616"/>
                <a:gd name="T1" fmla="*/ 176 h 456"/>
                <a:gd name="T2" fmla="*/ 590 w 616"/>
                <a:gd name="T3" fmla="*/ 220 h 456"/>
                <a:gd name="T4" fmla="*/ 537 w 616"/>
                <a:gd name="T5" fmla="*/ 274 h 456"/>
                <a:gd name="T6" fmla="*/ 369 w 616"/>
                <a:gd name="T7" fmla="*/ 329 h 456"/>
                <a:gd name="T8" fmla="*/ 313 w 616"/>
                <a:gd name="T9" fmla="*/ 332 h 456"/>
                <a:gd name="T10" fmla="*/ 283 w 616"/>
                <a:gd name="T11" fmla="*/ 331 h 456"/>
                <a:gd name="T12" fmla="*/ 268 w 616"/>
                <a:gd name="T13" fmla="*/ 330 h 456"/>
                <a:gd name="T14" fmla="*/ 249 w 616"/>
                <a:gd name="T15" fmla="*/ 338 h 456"/>
                <a:gd name="T16" fmla="*/ 143 w 616"/>
                <a:gd name="T17" fmla="*/ 413 h 456"/>
                <a:gd name="T18" fmla="*/ 88 w 616"/>
                <a:gd name="T19" fmla="*/ 432 h 456"/>
                <a:gd name="T20" fmla="*/ 92 w 616"/>
                <a:gd name="T21" fmla="*/ 429 h 456"/>
                <a:gd name="T22" fmla="*/ 143 w 616"/>
                <a:gd name="T23" fmla="*/ 375 h 456"/>
                <a:gd name="T24" fmla="*/ 164 w 616"/>
                <a:gd name="T25" fmla="*/ 342 h 456"/>
                <a:gd name="T26" fmla="*/ 169 w 616"/>
                <a:gd name="T27" fmla="*/ 319 h 456"/>
                <a:gd name="T28" fmla="*/ 156 w 616"/>
                <a:gd name="T29" fmla="*/ 307 h 456"/>
                <a:gd name="T30" fmla="*/ 148 w 616"/>
                <a:gd name="T31" fmla="*/ 304 h 456"/>
                <a:gd name="T32" fmla="*/ 35 w 616"/>
                <a:gd name="T33" fmla="*/ 224 h 456"/>
                <a:gd name="T34" fmla="*/ 53 w 616"/>
                <a:gd name="T35" fmla="*/ 104 h 456"/>
                <a:gd name="T36" fmla="*/ 289 w 616"/>
                <a:gd name="T37" fmla="*/ 20 h 456"/>
                <a:gd name="T38" fmla="*/ 484 w 616"/>
                <a:gd name="T39" fmla="*/ 52 h 456"/>
                <a:gd name="T40" fmla="*/ 571 w 616"/>
                <a:gd name="T41" fmla="*/ 110 h 456"/>
                <a:gd name="T42" fmla="*/ 600 w 616"/>
                <a:gd name="T43" fmla="*/ 165 h 456"/>
                <a:gd name="T44" fmla="*/ 605 w 616"/>
                <a:gd name="T45" fmla="*/ 172 h 456"/>
                <a:gd name="T46" fmla="*/ 584 w 616"/>
                <a:gd name="T47" fmla="*/ 99 h 456"/>
                <a:gd name="T48" fmla="*/ 511 w 616"/>
                <a:gd name="T49" fmla="*/ 43 h 456"/>
                <a:gd name="T50" fmla="*/ 317 w 616"/>
                <a:gd name="T51" fmla="*/ 0 h 456"/>
                <a:gd name="T52" fmla="*/ 58 w 616"/>
                <a:gd name="T53" fmla="*/ 74 h 456"/>
                <a:gd name="T54" fmla="*/ 10 w 616"/>
                <a:gd name="T55" fmla="*/ 135 h 456"/>
                <a:gd name="T56" fmla="*/ 11 w 616"/>
                <a:gd name="T57" fmla="*/ 215 h 456"/>
                <a:gd name="T58" fmla="*/ 129 w 616"/>
                <a:gd name="T59" fmla="*/ 315 h 456"/>
                <a:gd name="T60" fmla="*/ 153 w 616"/>
                <a:gd name="T61" fmla="*/ 323 h 456"/>
                <a:gd name="T62" fmla="*/ 152 w 616"/>
                <a:gd name="T63" fmla="*/ 326 h 456"/>
                <a:gd name="T64" fmla="*/ 135 w 616"/>
                <a:gd name="T65" fmla="*/ 357 h 456"/>
                <a:gd name="T66" fmla="*/ 87 w 616"/>
                <a:gd name="T67" fmla="*/ 412 h 456"/>
                <a:gd name="T68" fmla="*/ 59 w 616"/>
                <a:gd name="T69" fmla="*/ 436 h 456"/>
                <a:gd name="T70" fmla="*/ 49 w 616"/>
                <a:gd name="T71" fmla="*/ 443 h 456"/>
                <a:gd name="T72" fmla="*/ 55 w 616"/>
                <a:gd name="T73" fmla="*/ 456 h 456"/>
                <a:gd name="T74" fmla="*/ 61 w 616"/>
                <a:gd name="T75" fmla="*/ 455 h 456"/>
                <a:gd name="T76" fmla="*/ 79 w 616"/>
                <a:gd name="T77" fmla="*/ 451 h 456"/>
                <a:gd name="T78" fmla="*/ 149 w 616"/>
                <a:gd name="T79" fmla="*/ 426 h 456"/>
                <a:gd name="T80" fmla="*/ 261 w 616"/>
                <a:gd name="T81" fmla="*/ 346 h 456"/>
                <a:gd name="T82" fmla="*/ 288 w 616"/>
                <a:gd name="T83" fmla="*/ 345 h 456"/>
                <a:gd name="T84" fmla="*/ 320 w 616"/>
                <a:gd name="T85" fmla="*/ 345 h 456"/>
                <a:gd name="T86" fmla="*/ 379 w 616"/>
                <a:gd name="T87" fmla="*/ 340 h 456"/>
                <a:gd name="T88" fmla="*/ 551 w 616"/>
                <a:gd name="T89" fmla="*/ 276 h 456"/>
                <a:gd name="T90" fmla="*/ 598 w 616"/>
                <a:gd name="T91" fmla="*/ 224 h 456"/>
                <a:gd name="T92" fmla="*/ 608 w 616"/>
                <a:gd name="T93" fmla="*/ 17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6" h="456">
                  <a:moveTo>
                    <a:pt x="608" y="176"/>
                  </a:moveTo>
                  <a:cubicBezTo>
                    <a:pt x="607" y="180"/>
                    <a:pt x="604" y="201"/>
                    <a:pt x="590" y="220"/>
                  </a:cubicBezTo>
                  <a:cubicBezTo>
                    <a:pt x="587" y="224"/>
                    <a:pt x="574" y="249"/>
                    <a:pt x="537" y="274"/>
                  </a:cubicBezTo>
                  <a:cubicBezTo>
                    <a:pt x="500" y="298"/>
                    <a:pt x="442" y="321"/>
                    <a:pt x="369" y="329"/>
                  </a:cubicBezTo>
                  <a:cubicBezTo>
                    <a:pt x="351" y="331"/>
                    <a:pt x="332" y="332"/>
                    <a:pt x="313" y="332"/>
                  </a:cubicBezTo>
                  <a:cubicBezTo>
                    <a:pt x="303" y="332"/>
                    <a:pt x="293" y="332"/>
                    <a:pt x="283" y="331"/>
                  </a:cubicBezTo>
                  <a:cubicBezTo>
                    <a:pt x="268" y="330"/>
                    <a:pt x="268" y="330"/>
                    <a:pt x="268" y="330"/>
                  </a:cubicBezTo>
                  <a:cubicBezTo>
                    <a:pt x="260" y="329"/>
                    <a:pt x="252" y="335"/>
                    <a:pt x="249" y="338"/>
                  </a:cubicBezTo>
                  <a:cubicBezTo>
                    <a:pt x="217" y="367"/>
                    <a:pt x="185" y="394"/>
                    <a:pt x="143" y="413"/>
                  </a:cubicBezTo>
                  <a:cubicBezTo>
                    <a:pt x="126" y="420"/>
                    <a:pt x="107" y="427"/>
                    <a:pt x="88" y="432"/>
                  </a:cubicBezTo>
                  <a:cubicBezTo>
                    <a:pt x="89" y="431"/>
                    <a:pt x="91" y="430"/>
                    <a:pt x="92" y="429"/>
                  </a:cubicBezTo>
                  <a:cubicBezTo>
                    <a:pt x="110" y="412"/>
                    <a:pt x="127" y="394"/>
                    <a:pt x="143" y="375"/>
                  </a:cubicBezTo>
                  <a:cubicBezTo>
                    <a:pt x="150" y="364"/>
                    <a:pt x="158" y="354"/>
                    <a:pt x="164" y="342"/>
                  </a:cubicBezTo>
                  <a:cubicBezTo>
                    <a:pt x="166" y="336"/>
                    <a:pt x="170" y="331"/>
                    <a:pt x="169" y="319"/>
                  </a:cubicBezTo>
                  <a:cubicBezTo>
                    <a:pt x="169" y="311"/>
                    <a:pt x="156" y="306"/>
                    <a:pt x="156" y="307"/>
                  </a:cubicBezTo>
                  <a:cubicBezTo>
                    <a:pt x="148" y="304"/>
                    <a:pt x="148" y="304"/>
                    <a:pt x="148" y="304"/>
                  </a:cubicBezTo>
                  <a:cubicBezTo>
                    <a:pt x="103" y="287"/>
                    <a:pt x="60" y="262"/>
                    <a:pt x="35" y="224"/>
                  </a:cubicBezTo>
                  <a:cubicBezTo>
                    <a:pt x="9" y="185"/>
                    <a:pt x="20" y="134"/>
                    <a:pt x="53" y="104"/>
                  </a:cubicBezTo>
                  <a:cubicBezTo>
                    <a:pt x="119" y="41"/>
                    <a:pt x="213" y="24"/>
                    <a:pt x="289" y="20"/>
                  </a:cubicBezTo>
                  <a:cubicBezTo>
                    <a:pt x="367" y="17"/>
                    <a:pt x="435" y="31"/>
                    <a:pt x="484" y="52"/>
                  </a:cubicBezTo>
                  <a:cubicBezTo>
                    <a:pt x="533" y="71"/>
                    <a:pt x="560" y="97"/>
                    <a:pt x="571" y="110"/>
                  </a:cubicBezTo>
                  <a:cubicBezTo>
                    <a:pt x="593" y="135"/>
                    <a:pt x="597" y="155"/>
                    <a:pt x="600" y="165"/>
                  </a:cubicBezTo>
                  <a:cubicBezTo>
                    <a:pt x="602" y="176"/>
                    <a:pt x="603" y="177"/>
                    <a:pt x="605" y="172"/>
                  </a:cubicBezTo>
                  <a:cubicBezTo>
                    <a:pt x="610" y="162"/>
                    <a:pt x="604" y="124"/>
                    <a:pt x="584" y="99"/>
                  </a:cubicBezTo>
                  <a:cubicBezTo>
                    <a:pt x="580" y="92"/>
                    <a:pt x="557" y="66"/>
                    <a:pt x="511" y="43"/>
                  </a:cubicBezTo>
                  <a:cubicBezTo>
                    <a:pt x="466" y="20"/>
                    <a:pt x="398" y="1"/>
                    <a:pt x="317" y="0"/>
                  </a:cubicBezTo>
                  <a:cubicBezTo>
                    <a:pt x="237" y="0"/>
                    <a:pt x="140" y="13"/>
                    <a:pt x="58" y="74"/>
                  </a:cubicBezTo>
                  <a:cubicBezTo>
                    <a:pt x="39" y="90"/>
                    <a:pt x="21" y="110"/>
                    <a:pt x="10" y="135"/>
                  </a:cubicBezTo>
                  <a:cubicBezTo>
                    <a:pt x="0" y="160"/>
                    <a:pt x="0" y="190"/>
                    <a:pt x="11" y="215"/>
                  </a:cubicBezTo>
                  <a:cubicBezTo>
                    <a:pt x="33" y="265"/>
                    <a:pt x="82" y="295"/>
                    <a:pt x="129" y="315"/>
                  </a:cubicBezTo>
                  <a:cubicBezTo>
                    <a:pt x="135" y="317"/>
                    <a:pt x="151" y="323"/>
                    <a:pt x="153" y="323"/>
                  </a:cubicBezTo>
                  <a:cubicBezTo>
                    <a:pt x="152" y="324"/>
                    <a:pt x="152" y="325"/>
                    <a:pt x="152" y="326"/>
                  </a:cubicBezTo>
                  <a:cubicBezTo>
                    <a:pt x="149" y="336"/>
                    <a:pt x="142" y="347"/>
                    <a:pt x="135" y="357"/>
                  </a:cubicBezTo>
                  <a:cubicBezTo>
                    <a:pt x="121" y="377"/>
                    <a:pt x="104" y="395"/>
                    <a:pt x="87" y="412"/>
                  </a:cubicBezTo>
                  <a:cubicBezTo>
                    <a:pt x="78" y="421"/>
                    <a:pt x="68" y="429"/>
                    <a:pt x="59" y="436"/>
                  </a:cubicBezTo>
                  <a:cubicBezTo>
                    <a:pt x="49" y="443"/>
                    <a:pt x="49" y="443"/>
                    <a:pt x="49" y="443"/>
                  </a:cubicBezTo>
                  <a:cubicBezTo>
                    <a:pt x="49" y="449"/>
                    <a:pt x="50" y="452"/>
                    <a:pt x="55" y="456"/>
                  </a:cubicBezTo>
                  <a:cubicBezTo>
                    <a:pt x="61" y="455"/>
                    <a:pt x="61" y="455"/>
                    <a:pt x="61" y="455"/>
                  </a:cubicBezTo>
                  <a:cubicBezTo>
                    <a:pt x="79" y="451"/>
                    <a:pt x="79" y="451"/>
                    <a:pt x="79" y="451"/>
                  </a:cubicBezTo>
                  <a:cubicBezTo>
                    <a:pt x="103" y="444"/>
                    <a:pt x="127" y="437"/>
                    <a:pt x="149" y="426"/>
                  </a:cubicBezTo>
                  <a:cubicBezTo>
                    <a:pt x="193" y="407"/>
                    <a:pt x="230" y="375"/>
                    <a:pt x="261" y="346"/>
                  </a:cubicBezTo>
                  <a:cubicBezTo>
                    <a:pt x="264" y="341"/>
                    <a:pt x="279" y="345"/>
                    <a:pt x="288" y="345"/>
                  </a:cubicBezTo>
                  <a:cubicBezTo>
                    <a:pt x="299" y="345"/>
                    <a:pt x="309" y="345"/>
                    <a:pt x="320" y="345"/>
                  </a:cubicBezTo>
                  <a:cubicBezTo>
                    <a:pt x="340" y="344"/>
                    <a:pt x="360" y="343"/>
                    <a:pt x="379" y="340"/>
                  </a:cubicBezTo>
                  <a:cubicBezTo>
                    <a:pt x="455" y="330"/>
                    <a:pt x="515" y="304"/>
                    <a:pt x="551" y="276"/>
                  </a:cubicBezTo>
                  <a:cubicBezTo>
                    <a:pt x="587" y="249"/>
                    <a:pt x="597" y="223"/>
                    <a:pt x="598" y="224"/>
                  </a:cubicBezTo>
                  <a:cubicBezTo>
                    <a:pt x="616" y="185"/>
                    <a:pt x="608" y="170"/>
                    <a:pt x="608" y="176"/>
                  </a:cubicBezTo>
                  <a:close/>
                </a:path>
              </a:pathLst>
            </a:custGeom>
            <a:solidFill>
              <a:schemeClr val="accent4"/>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a:p>
          </p:txBody>
        </p:sp>
      </p:grpSp>
    </p:spTree>
    <p:extLst>
      <p:ext uri="{BB962C8B-B14F-4D97-AF65-F5344CB8AC3E}">
        <p14:creationId xmlns:p14="http://schemas.microsoft.com/office/powerpoint/2010/main" val="3601188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Template>
  <TotalTime>3674</TotalTime>
  <Words>854</Words>
  <Application>Microsoft Macintosh PowerPoint</Application>
  <PresentationFormat>Widescreen</PresentationFormat>
  <Paragraphs>123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AA Zuehlke</vt:lpstr>
      <vt:lpstr>Courier</vt:lpstr>
      <vt:lpstr>AA Zuehlke Medium</vt:lpstr>
      <vt:lpstr>Zuehlke</vt:lpstr>
      <vt:lpstr>Java Module aka JigSaw</vt:lpstr>
      <vt:lpstr>PowerPoint Presentation</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Module aka JigSaw</dc:title>
  <dc:creator>Christian Bonnhoff</dc:creator>
  <cp:lastModifiedBy>Christian Bonnhoff</cp:lastModifiedBy>
  <cp:revision>28</cp:revision>
  <dcterms:created xsi:type="dcterms:W3CDTF">2018-05-01T14:36:03Z</dcterms:created>
  <dcterms:modified xsi:type="dcterms:W3CDTF">2018-05-22T17:16:29Z</dcterms:modified>
</cp:coreProperties>
</file>