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9" r:id="rId13"/>
    <p:sldId id="268"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AD349-B192-0CEE-DD55-2C8CDC3752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EB46068A-F03D-29C9-451F-33E0162F4A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803A8934-732C-900B-633F-BF9B64BACA87}"/>
              </a:ext>
            </a:extLst>
          </p:cNvPr>
          <p:cNvSpPr>
            <a:spLocks noGrp="1"/>
          </p:cNvSpPr>
          <p:nvPr>
            <p:ph type="dt" sz="half" idx="10"/>
          </p:nvPr>
        </p:nvSpPr>
        <p:spPr/>
        <p:txBody>
          <a:bodyPr/>
          <a:lstStyle/>
          <a:p>
            <a:fld id="{635382E4-9DC1-4A2D-B2EF-9495E9717B1F}" type="datetimeFigureOut">
              <a:rPr lang="en-AU" smtClean="0"/>
              <a:t>3/09/2024</a:t>
            </a:fld>
            <a:endParaRPr lang="en-AU"/>
          </a:p>
        </p:txBody>
      </p:sp>
      <p:sp>
        <p:nvSpPr>
          <p:cNvPr id="5" name="Footer Placeholder 4">
            <a:extLst>
              <a:ext uri="{FF2B5EF4-FFF2-40B4-BE49-F238E27FC236}">
                <a16:creationId xmlns:a16="http://schemas.microsoft.com/office/drawing/2014/main" id="{F9534310-0FB0-F834-451E-C4594992F86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AB03E3D-A40C-CD19-305C-8B7196C8A284}"/>
              </a:ext>
            </a:extLst>
          </p:cNvPr>
          <p:cNvSpPr>
            <a:spLocks noGrp="1"/>
          </p:cNvSpPr>
          <p:nvPr>
            <p:ph type="sldNum" sz="quarter" idx="12"/>
          </p:nvPr>
        </p:nvSpPr>
        <p:spPr/>
        <p:txBody>
          <a:bodyPr/>
          <a:lstStyle/>
          <a:p>
            <a:fld id="{9F6D9098-9D3F-4A85-A296-6DBC70D0C36D}" type="slidenum">
              <a:rPr lang="en-AU" smtClean="0"/>
              <a:t>‹#›</a:t>
            </a:fld>
            <a:endParaRPr lang="en-AU"/>
          </a:p>
        </p:txBody>
      </p:sp>
    </p:spTree>
    <p:extLst>
      <p:ext uri="{BB962C8B-B14F-4D97-AF65-F5344CB8AC3E}">
        <p14:creationId xmlns:p14="http://schemas.microsoft.com/office/powerpoint/2010/main" val="1977474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29822-AAF4-F670-C4C1-91DA95157CB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AC41B05-D41B-D191-9004-4489904394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0D7CA1D-1647-CE70-A763-B5F13446CDE0}"/>
              </a:ext>
            </a:extLst>
          </p:cNvPr>
          <p:cNvSpPr>
            <a:spLocks noGrp="1"/>
          </p:cNvSpPr>
          <p:nvPr>
            <p:ph type="dt" sz="half" idx="10"/>
          </p:nvPr>
        </p:nvSpPr>
        <p:spPr/>
        <p:txBody>
          <a:bodyPr/>
          <a:lstStyle/>
          <a:p>
            <a:fld id="{635382E4-9DC1-4A2D-B2EF-9495E9717B1F}" type="datetimeFigureOut">
              <a:rPr lang="en-AU" smtClean="0"/>
              <a:t>3/09/2024</a:t>
            </a:fld>
            <a:endParaRPr lang="en-AU"/>
          </a:p>
        </p:txBody>
      </p:sp>
      <p:sp>
        <p:nvSpPr>
          <p:cNvPr id="5" name="Footer Placeholder 4">
            <a:extLst>
              <a:ext uri="{FF2B5EF4-FFF2-40B4-BE49-F238E27FC236}">
                <a16:creationId xmlns:a16="http://schemas.microsoft.com/office/drawing/2014/main" id="{256ECEA9-2585-E150-CC16-0BE0EFE81EA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8E1FC97-15A6-AEF1-6D85-553201744932}"/>
              </a:ext>
            </a:extLst>
          </p:cNvPr>
          <p:cNvSpPr>
            <a:spLocks noGrp="1"/>
          </p:cNvSpPr>
          <p:nvPr>
            <p:ph type="sldNum" sz="quarter" idx="12"/>
          </p:nvPr>
        </p:nvSpPr>
        <p:spPr/>
        <p:txBody>
          <a:bodyPr/>
          <a:lstStyle/>
          <a:p>
            <a:fld id="{9F6D9098-9D3F-4A85-A296-6DBC70D0C36D}" type="slidenum">
              <a:rPr lang="en-AU" smtClean="0"/>
              <a:t>‹#›</a:t>
            </a:fld>
            <a:endParaRPr lang="en-AU"/>
          </a:p>
        </p:txBody>
      </p:sp>
    </p:spTree>
    <p:extLst>
      <p:ext uri="{BB962C8B-B14F-4D97-AF65-F5344CB8AC3E}">
        <p14:creationId xmlns:p14="http://schemas.microsoft.com/office/powerpoint/2010/main" val="2754176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4D2581-7125-572F-C897-863529F4DE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51B2E97-E0C8-D297-85F0-C9404E3680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124BA9A-4A26-7F8F-3DC7-BE0F14A75985}"/>
              </a:ext>
            </a:extLst>
          </p:cNvPr>
          <p:cNvSpPr>
            <a:spLocks noGrp="1"/>
          </p:cNvSpPr>
          <p:nvPr>
            <p:ph type="dt" sz="half" idx="10"/>
          </p:nvPr>
        </p:nvSpPr>
        <p:spPr/>
        <p:txBody>
          <a:bodyPr/>
          <a:lstStyle/>
          <a:p>
            <a:fld id="{635382E4-9DC1-4A2D-B2EF-9495E9717B1F}" type="datetimeFigureOut">
              <a:rPr lang="en-AU" smtClean="0"/>
              <a:t>3/09/2024</a:t>
            </a:fld>
            <a:endParaRPr lang="en-AU"/>
          </a:p>
        </p:txBody>
      </p:sp>
      <p:sp>
        <p:nvSpPr>
          <p:cNvPr id="5" name="Footer Placeholder 4">
            <a:extLst>
              <a:ext uri="{FF2B5EF4-FFF2-40B4-BE49-F238E27FC236}">
                <a16:creationId xmlns:a16="http://schemas.microsoft.com/office/drawing/2014/main" id="{C24215C4-188B-1F53-3476-3D968B3C8F6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9C05C90-2F9A-56D4-307D-D32AEC13AAC3}"/>
              </a:ext>
            </a:extLst>
          </p:cNvPr>
          <p:cNvSpPr>
            <a:spLocks noGrp="1"/>
          </p:cNvSpPr>
          <p:nvPr>
            <p:ph type="sldNum" sz="quarter" idx="12"/>
          </p:nvPr>
        </p:nvSpPr>
        <p:spPr/>
        <p:txBody>
          <a:bodyPr/>
          <a:lstStyle/>
          <a:p>
            <a:fld id="{9F6D9098-9D3F-4A85-A296-6DBC70D0C36D}" type="slidenum">
              <a:rPr lang="en-AU" smtClean="0"/>
              <a:t>‹#›</a:t>
            </a:fld>
            <a:endParaRPr lang="en-AU"/>
          </a:p>
        </p:txBody>
      </p:sp>
    </p:spTree>
    <p:extLst>
      <p:ext uri="{BB962C8B-B14F-4D97-AF65-F5344CB8AC3E}">
        <p14:creationId xmlns:p14="http://schemas.microsoft.com/office/powerpoint/2010/main" val="139642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9F2A7-E83F-5D9D-EC56-49C2ACD4F40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DB7484D-5104-18B8-163B-43755525A7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15DE3AD-44B6-DC5E-ADAD-8ED43AAE646A}"/>
              </a:ext>
            </a:extLst>
          </p:cNvPr>
          <p:cNvSpPr>
            <a:spLocks noGrp="1"/>
          </p:cNvSpPr>
          <p:nvPr>
            <p:ph type="dt" sz="half" idx="10"/>
          </p:nvPr>
        </p:nvSpPr>
        <p:spPr/>
        <p:txBody>
          <a:bodyPr/>
          <a:lstStyle/>
          <a:p>
            <a:fld id="{635382E4-9DC1-4A2D-B2EF-9495E9717B1F}" type="datetimeFigureOut">
              <a:rPr lang="en-AU" smtClean="0"/>
              <a:t>3/09/2024</a:t>
            </a:fld>
            <a:endParaRPr lang="en-AU"/>
          </a:p>
        </p:txBody>
      </p:sp>
      <p:sp>
        <p:nvSpPr>
          <p:cNvPr id="5" name="Footer Placeholder 4">
            <a:extLst>
              <a:ext uri="{FF2B5EF4-FFF2-40B4-BE49-F238E27FC236}">
                <a16:creationId xmlns:a16="http://schemas.microsoft.com/office/drawing/2014/main" id="{73902692-F748-2A16-F25F-10678EA12BB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ED78B33-8138-2FAD-26E4-643F2CF9487F}"/>
              </a:ext>
            </a:extLst>
          </p:cNvPr>
          <p:cNvSpPr>
            <a:spLocks noGrp="1"/>
          </p:cNvSpPr>
          <p:nvPr>
            <p:ph type="sldNum" sz="quarter" idx="12"/>
          </p:nvPr>
        </p:nvSpPr>
        <p:spPr/>
        <p:txBody>
          <a:bodyPr/>
          <a:lstStyle/>
          <a:p>
            <a:fld id="{9F6D9098-9D3F-4A85-A296-6DBC70D0C36D}" type="slidenum">
              <a:rPr lang="en-AU" smtClean="0"/>
              <a:t>‹#›</a:t>
            </a:fld>
            <a:endParaRPr lang="en-AU"/>
          </a:p>
        </p:txBody>
      </p:sp>
    </p:spTree>
    <p:extLst>
      <p:ext uri="{BB962C8B-B14F-4D97-AF65-F5344CB8AC3E}">
        <p14:creationId xmlns:p14="http://schemas.microsoft.com/office/powerpoint/2010/main" val="1060562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1031-5274-2F90-A5A9-0F60C36152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B864E80-BAB2-7996-833C-A0F60A5808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F791EA-B4BF-CA45-C0FC-EF11956306B6}"/>
              </a:ext>
            </a:extLst>
          </p:cNvPr>
          <p:cNvSpPr>
            <a:spLocks noGrp="1"/>
          </p:cNvSpPr>
          <p:nvPr>
            <p:ph type="dt" sz="half" idx="10"/>
          </p:nvPr>
        </p:nvSpPr>
        <p:spPr/>
        <p:txBody>
          <a:bodyPr/>
          <a:lstStyle/>
          <a:p>
            <a:fld id="{635382E4-9DC1-4A2D-B2EF-9495E9717B1F}" type="datetimeFigureOut">
              <a:rPr lang="en-AU" smtClean="0"/>
              <a:t>3/09/2024</a:t>
            </a:fld>
            <a:endParaRPr lang="en-AU"/>
          </a:p>
        </p:txBody>
      </p:sp>
      <p:sp>
        <p:nvSpPr>
          <p:cNvPr id="5" name="Footer Placeholder 4">
            <a:extLst>
              <a:ext uri="{FF2B5EF4-FFF2-40B4-BE49-F238E27FC236}">
                <a16:creationId xmlns:a16="http://schemas.microsoft.com/office/drawing/2014/main" id="{2C0194BE-6AAF-2459-6F6E-7D905F7194B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B3FA57E-A3ED-9444-BED7-3736345409C2}"/>
              </a:ext>
            </a:extLst>
          </p:cNvPr>
          <p:cNvSpPr>
            <a:spLocks noGrp="1"/>
          </p:cNvSpPr>
          <p:nvPr>
            <p:ph type="sldNum" sz="quarter" idx="12"/>
          </p:nvPr>
        </p:nvSpPr>
        <p:spPr/>
        <p:txBody>
          <a:bodyPr/>
          <a:lstStyle/>
          <a:p>
            <a:fld id="{9F6D9098-9D3F-4A85-A296-6DBC70D0C36D}" type="slidenum">
              <a:rPr lang="en-AU" smtClean="0"/>
              <a:t>‹#›</a:t>
            </a:fld>
            <a:endParaRPr lang="en-AU"/>
          </a:p>
        </p:txBody>
      </p:sp>
    </p:spTree>
    <p:extLst>
      <p:ext uri="{BB962C8B-B14F-4D97-AF65-F5344CB8AC3E}">
        <p14:creationId xmlns:p14="http://schemas.microsoft.com/office/powerpoint/2010/main" val="757569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1171A-D925-1A63-F5BE-88D33BFEB35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0E9B516-510B-78CC-99C3-6AB0A2CE23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0BDEF01B-F312-CC2C-947E-A5DBA98F1A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888BE84-108C-DD53-438E-C5DF6E64C22D}"/>
              </a:ext>
            </a:extLst>
          </p:cNvPr>
          <p:cNvSpPr>
            <a:spLocks noGrp="1"/>
          </p:cNvSpPr>
          <p:nvPr>
            <p:ph type="dt" sz="half" idx="10"/>
          </p:nvPr>
        </p:nvSpPr>
        <p:spPr/>
        <p:txBody>
          <a:bodyPr/>
          <a:lstStyle/>
          <a:p>
            <a:fld id="{635382E4-9DC1-4A2D-B2EF-9495E9717B1F}" type="datetimeFigureOut">
              <a:rPr lang="en-AU" smtClean="0"/>
              <a:t>3/09/2024</a:t>
            </a:fld>
            <a:endParaRPr lang="en-AU"/>
          </a:p>
        </p:txBody>
      </p:sp>
      <p:sp>
        <p:nvSpPr>
          <p:cNvPr id="6" name="Footer Placeholder 5">
            <a:extLst>
              <a:ext uri="{FF2B5EF4-FFF2-40B4-BE49-F238E27FC236}">
                <a16:creationId xmlns:a16="http://schemas.microsoft.com/office/drawing/2014/main" id="{958945A6-88FB-D5A0-DFCC-08C614AA930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E5663C0-8F72-FF16-CBB3-6407F6BE2AC3}"/>
              </a:ext>
            </a:extLst>
          </p:cNvPr>
          <p:cNvSpPr>
            <a:spLocks noGrp="1"/>
          </p:cNvSpPr>
          <p:nvPr>
            <p:ph type="sldNum" sz="quarter" idx="12"/>
          </p:nvPr>
        </p:nvSpPr>
        <p:spPr/>
        <p:txBody>
          <a:bodyPr/>
          <a:lstStyle/>
          <a:p>
            <a:fld id="{9F6D9098-9D3F-4A85-A296-6DBC70D0C36D}" type="slidenum">
              <a:rPr lang="en-AU" smtClean="0"/>
              <a:t>‹#›</a:t>
            </a:fld>
            <a:endParaRPr lang="en-AU"/>
          </a:p>
        </p:txBody>
      </p:sp>
    </p:spTree>
    <p:extLst>
      <p:ext uri="{BB962C8B-B14F-4D97-AF65-F5344CB8AC3E}">
        <p14:creationId xmlns:p14="http://schemas.microsoft.com/office/powerpoint/2010/main" val="2719940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607D-5C99-A444-AC7A-1BA0E5F05083}"/>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5586B0F-FCC0-4223-A329-F2E7B223A8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B49ED6-01F9-9F71-3DBD-E6E8A99650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0CAC0B19-DBFE-2F15-3DFC-B8A394F56F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C28844-BDE1-0B6A-E182-7191CE774F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DFDAE84-5266-A8CE-C280-16ECE1981282}"/>
              </a:ext>
            </a:extLst>
          </p:cNvPr>
          <p:cNvSpPr>
            <a:spLocks noGrp="1"/>
          </p:cNvSpPr>
          <p:nvPr>
            <p:ph type="dt" sz="half" idx="10"/>
          </p:nvPr>
        </p:nvSpPr>
        <p:spPr/>
        <p:txBody>
          <a:bodyPr/>
          <a:lstStyle/>
          <a:p>
            <a:fld id="{635382E4-9DC1-4A2D-B2EF-9495E9717B1F}" type="datetimeFigureOut">
              <a:rPr lang="en-AU" smtClean="0"/>
              <a:t>3/09/2024</a:t>
            </a:fld>
            <a:endParaRPr lang="en-AU"/>
          </a:p>
        </p:txBody>
      </p:sp>
      <p:sp>
        <p:nvSpPr>
          <p:cNvPr id="8" name="Footer Placeholder 7">
            <a:extLst>
              <a:ext uri="{FF2B5EF4-FFF2-40B4-BE49-F238E27FC236}">
                <a16:creationId xmlns:a16="http://schemas.microsoft.com/office/drawing/2014/main" id="{E1F3953E-E70D-B9E6-976C-9F404BC2B851}"/>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5553844-7A70-DD48-29C2-6FBB394ED081}"/>
              </a:ext>
            </a:extLst>
          </p:cNvPr>
          <p:cNvSpPr>
            <a:spLocks noGrp="1"/>
          </p:cNvSpPr>
          <p:nvPr>
            <p:ph type="sldNum" sz="quarter" idx="12"/>
          </p:nvPr>
        </p:nvSpPr>
        <p:spPr/>
        <p:txBody>
          <a:bodyPr/>
          <a:lstStyle/>
          <a:p>
            <a:fld id="{9F6D9098-9D3F-4A85-A296-6DBC70D0C36D}" type="slidenum">
              <a:rPr lang="en-AU" smtClean="0"/>
              <a:t>‹#›</a:t>
            </a:fld>
            <a:endParaRPr lang="en-AU"/>
          </a:p>
        </p:txBody>
      </p:sp>
    </p:spTree>
    <p:extLst>
      <p:ext uri="{BB962C8B-B14F-4D97-AF65-F5344CB8AC3E}">
        <p14:creationId xmlns:p14="http://schemas.microsoft.com/office/powerpoint/2010/main" val="3467520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DEFB0-FB55-F8F5-DE88-1A3949870964}"/>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5BB91C3-8721-407C-8CD0-9D790230F763}"/>
              </a:ext>
            </a:extLst>
          </p:cNvPr>
          <p:cNvSpPr>
            <a:spLocks noGrp="1"/>
          </p:cNvSpPr>
          <p:nvPr>
            <p:ph type="dt" sz="half" idx="10"/>
          </p:nvPr>
        </p:nvSpPr>
        <p:spPr/>
        <p:txBody>
          <a:bodyPr/>
          <a:lstStyle/>
          <a:p>
            <a:fld id="{635382E4-9DC1-4A2D-B2EF-9495E9717B1F}" type="datetimeFigureOut">
              <a:rPr lang="en-AU" smtClean="0"/>
              <a:t>3/09/2024</a:t>
            </a:fld>
            <a:endParaRPr lang="en-AU"/>
          </a:p>
        </p:txBody>
      </p:sp>
      <p:sp>
        <p:nvSpPr>
          <p:cNvPr id="4" name="Footer Placeholder 3">
            <a:extLst>
              <a:ext uri="{FF2B5EF4-FFF2-40B4-BE49-F238E27FC236}">
                <a16:creationId xmlns:a16="http://schemas.microsoft.com/office/drawing/2014/main" id="{0601DBFE-DF7E-6F45-2F76-958A1165354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788C47B-5B77-8DEC-0D6D-52FB509BCD24}"/>
              </a:ext>
            </a:extLst>
          </p:cNvPr>
          <p:cNvSpPr>
            <a:spLocks noGrp="1"/>
          </p:cNvSpPr>
          <p:nvPr>
            <p:ph type="sldNum" sz="quarter" idx="12"/>
          </p:nvPr>
        </p:nvSpPr>
        <p:spPr/>
        <p:txBody>
          <a:bodyPr/>
          <a:lstStyle/>
          <a:p>
            <a:fld id="{9F6D9098-9D3F-4A85-A296-6DBC70D0C36D}" type="slidenum">
              <a:rPr lang="en-AU" smtClean="0"/>
              <a:t>‹#›</a:t>
            </a:fld>
            <a:endParaRPr lang="en-AU"/>
          </a:p>
        </p:txBody>
      </p:sp>
    </p:spTree>
    <p:extLst>
      <p:ext uri="{BB962C8B-B14F-4D97-AF65-F5344CB8AC3E}">
        <p14:creationId xmlns:p14="http://schemas.microsoft.com/office/powerpoint/2010/main" val="2757452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1B80E9-52E1-02CD-AA8C-7DD682FA218C}"/>
              </a:ext>
            </a:extLst>
          </p:cNvPr>
          <p:cNvSpPr>
            <a:spLocks noGrp="1"/>
          </p:cNvSpPr>
          <p:nvPr>
            <p:ph type="dt" sz="half" idx="10"/>
          </p:nvPr>
        </p:nvSpPr>
        <p:spPr/>
        <p:txBody>
          <a:bodyPr/>
          <a:lstStyle/>
          <a:p>
            <a:fld id="{635382E4-9DC1-4A2D-B2EF-9495E9717B1F}" type="datetimeFigureOut">
              <a:rPr lang="en-AU" smtClean="0"/>
              <a:t>3/09/2024</a:t>
            </a:fld>
            <a:endParaRPr lang="en-AU"/>
          </a:p>
        </p:txBody>
      </p:sp>
      <p:sp>
        <p:nvSpPr>
          <p:cNvPr id="3" name="Footer Placeholder 2">
            <a:extLst>
              <a:ext uri="{FF2B5EF4-FFF2-40B4-BE49-F238E27FC236}">
                <a16:creationId xmlns:a16="http://schemas.microsoft.com/office/drawing/2014/main" id="{43826C73-D757-DD3C-028E-BD9EABA3969A}"/>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20271B27-C6AD-DD1C-816E-AB2618E14AF9}"/>
              </a:ext>
            </a:extLst>
          </p:cNvPr>
          <p:cNvSpPr>
            <a:spLocks noGrp="1"/>
          </p:cNvSpPr>
          <p:nvPr>
            <p:ph type="sldNum" sz="quarter" idx="12"/>
          </p:nvPr>
        </p:nvSpPr>
        <p:spPr/>
        <p:txBody>
          <a:bodyPr/>
          <a:lstStyle/>
          <a:p>
            <a:fld id="{9F6D9098-9D3F-4A85-A296-6DBC70D0C36D}" type="slidenum">
              <a:rPr lang="en-AU" smtClean="0"/>
              <a:t>‹#›</a:t>
            </a:fld>
            <a:endParaRPr lang="en-AU"/>
          </a:p>
        </p:txBody>
      </p:sp>
    </p:spTree>
    <p:extLst>
      <p:ext uri="{BB962C8B-B14F-4D97-AF65-F5344CB8AC3E}">
        <p14:creationId xmlns:p14="http://schemas.microsoft.com/office/powerpoint/2010/main" val="2118236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809F9-A69A-3B76-9E92-4AFAE3E2AA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F312A1E-73CE-5864-BCC1-29ACED5918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59C444C0-CC50-10CF-BAD1-6D8BC6CE6D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5651F9-7752-2872-8B70-9A3A139A6D50}"/>
              </a:ext>
            </a:extLst>
          </p:cNvPr>
          <p:cNvSpPr>
            <a:spLocks noGrp="1"/>
          </p:cNvSpPr>
          <p:nvPr>
            <p:ph type="dt" sz="half" idx="10"/>
          </p:nvPr>
        </p:nvSpPr>
        <p:spPr/>
        <p:txBody>
          <a:bodyPr/>
          <a:lstStyle/>
          <a:p>
            <a:fld id="{635382E4-9DC1-4A2D-B2EF-9495E9717B1F}" type="datetimeFigureOut">
              <a:rPr lang="en-AU" smtClean="0"/>
              <a:t>3/09/2024</a:t>
            </a:fld>
            <a:endParaRPr lang="en-AU"/>
          </a:p>
        </p:txBody>
      </p:sp>
      <p:sp>
        <p:nvSpPr>
          <p:cNvPr id="6" name="Footer Placeholder 5">
            <a:extLst>
              <a:ext uri="{FF2B5EF4-FFF2-40B4-BE49-F238E27FC236}">
                <a16:creationId xmlns:a16="http://schemas.microsoft.com/office/drawing/2014/main" id="{81EAC776-18E2-5562-BF51-17F0DF645DB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82A71A0-EABE-0DD0-A6BF-60CFA1753BA5}"/>
              </a:ext>
            </a:extLst>
          </p:cNvPr>
          <p:cNvSpPr>
            <a:spLocks noGrp="1"/>
          </p:cNvSpPr>
          <p:nvPr>
            <p:ph type="sldNum" sz="quarter" idx="12"/>
          </p:nvPr>
        </p:nvSpPr>
        <p:spPr/>
        <p:txBody>
          <a:bodyPr/>
          <a:lstStyle/>
          <a:p>
            <a:fld id="{9F6D9098-9D3F-4A85-A296-6DBC70D0C36D}" type="slidenum">
              <a:rPr lang="en-AU" smtClean="0"/>
              <a:t>‹#›</a:t>
            </a:fld>
            <a:endParaRPr lang="en-AU"/>
          </a:p>
        </p:txBody>
      </p:sp>
    </p:spTree>
    <p:extLst>
      <p:ext uri="{BB962C8B-B14F-4D97-AF65-F5344CB8AC3E}">
        <p14:creationId xmlns:p14="http://schemas.microsoft.com/office/powerpoint/2010/main" val="1945352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311E-58B5-405A-CB1D-9040D84DE4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C3EEE58-997F-35C0-9D17-9629D2BAB5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E2FDF3E-CAE9-8A59-B028-C71D99845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F0ABE2-0C80-1693-3AD7-870EC1B01FAD}"/>
              </a:ext>
            </a:extLst>
          </p:cNvPr>
          <p:cNvSpPr>
            <a:spLocks noGrp="1"/>
          </p:cNvSpPr>
          <p:nvPr>
            <p:ph type="dt" sz="half" idx="10"/>
          </p:nvPr>
        </p:nvSpPr>
        <p:spPr/>
        <p:txBody>
          <a:bodyPr/>
          <a:lstStyle/>
          <a:p>
            <a:fld id="{635382E4-9DC1-4A2D-B2EF-9495E9717B1F}" type="datetimeFigureOut">
              <a:rPr lang="en-AU" smtClean="0"/>
              <a:t>3/09/2024</a:t>
            </a:fld>
            <a:endParaRPr lang="en-AU"/>
          </a:p>
        </p:txBody>
      </p:sp>
      <p:sp>
        <p:nvSpPr>
          <p:cNvPr id="6" name="Footer Placeholder 5">
            <a:extLst>
              <a:ext uri="{FF2B5EF4-FFF2-40B4-BE49-F238E27FC236}">
                <a16:creationId xmlns:a16="http://schemas.microsoft.com/office/drawing/2014/main" id="{2CCBACE9-1FF4-B110-854E-05DD1E42393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33FD735-61BF-A356-A058-44B1CEDB51D0}"/>
              </a:ext>
            </a:extLst>
          </p:cNvPr>
          <p:cNvSpPr>
            <a:spLocks noGrp="1"/>
          </p:cNvSpPr>
          <p:nvPr>
            <p:ph type="sldNum" sz="quarter" idx="12"/>
          </p:nvPr>
        </p:nvSpPr>
        <p:spPr/>
        <p:txBody>
          <a:bodyPr/>
          <a:lstStyle/>
          <a:p>
            <a:fld id="{9F6D9098-9D3F-4A85-A296-6DBC70D0C36D}" type="slidenum">
              <a:rPr lang="en-AU" smtClean="0"/>
              <a:t>‹#›</a:t>
            </a:fld>
            <a:endParaRPr lang="en-AU"/>
          </a:p>
        </p:txBody>
      </p:sp>
    </p:spTree>
    <p:extLst>
      <p:ext uri="{BB962C8B-B14F-4D97-AF65-F5344CB8AC3E}">
        <p14:creationId xmlns:p14="http://schemas.microsoft.com/office/powerpoint/2010/main" val="4124235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65D585-251F-B4D1-0879-FBE32114B1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F27D8E7-6C2A-7419-DD27-CF012156C4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3E6D05B-659D-C4F3-215C-AE9FB9D156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35382E4-9DC1-4A2D-B2EF-9495E9717B1F}" type="datetimeFigureOut">
              <a:rPr lang="en-AU" smtClean="0"/>
              <a:t>3/09/2024</a:t>
            </a:fld>
            <a:endParaRPr lang="en-AU"/>
          </a:p>
        </p:txBody>
      </p:sp>
      <p:sp>
        <p:nvSpPr>
          <p:cNvPr id="5" name="Footer Placeholder 4">
            <a:extLst>
              <a:ext uri="{FF2B5EF4-FFF2-40B4-BE49-F238E27FC236}">
                <a16:creationId xmlns:a16="http://schemas.microsoft.com/office/drawing/2014/main" id="{B8F24E49-B5CF-5B7E-91DF-315B57F105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97EB13E1-7266-4D0C-571B-81284C506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F6D9098-9D3F-4A85-A296-6DBC70D0C36D}" type="slidenum">
              <a:rPr lang="en-AU" smtClean="0"/>
              <a:t>‹#›</a:t>
            </a:fld>
            <a:endParaRPr lang="en-AU"/>
          </a:p>
        </p:txBody>
      </p:sp>
    </p:spTree>
    <p:extLst>
      <p:ext uri="{BB962C8B-B14F-4D97-AF65-F5344CB8AC3E}">
        <p14:creationId xmlns:p14="http://schemas.microsoft.com/office/powerpoint/2010/main" val="717028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324DBC-61E1-502D-CC29-53CDBF0F882E}"/>
              </a:ext>
            </a:extLst>
          </p:cNvPr>
          <p:cNvSpPr>
            <a:spLocks noGrp="1"/>
          </p:cNvSpPr>
          <p:nvPr>
            <p:ph type="ctrTitle"/>
          </p:nvPr>
        </p:nvSpPr>
        <p:spPr>
          <a:xfrm>
            <a:off x="1386865" y="818984"/>
            <a:ext cx="6596245" cy="3268520"/>
          </a:xfrm>
        </p:spPr>
        <p:txBody>
          <a:bodyPr>
            <a:normAutofit/>
          </a:bodyPr>
          <a:lstStyle/>
          <a:p>
            <a:pPr algn="r"/>
            <a:r>
              <a:rPr lang="en-AU" sz="4800" dirty="0">
                <a:solidFill>
                  <a:srgbClr val="FFFFFF"/>
                </a:solidFill>
              </a:rPr>
              <a:t>Assessment 2 - Portfolio</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87A0185-438E-27EC-CD26-60EDCC2D8563}"/>
              </a:ext>
            </a:extLst>
          </p:cNvPr>
          <p:cNvSpPr>
            <a:spLocks noGrp="1"/>
          </p:cNvSpPr>
          <p:nvPr>
            <p:ph type="subTitle" idx="1"/>
          </p:nvPr>
        </p:nvSpPr>
        <p:spPr>
          <a:xfrm>
            <a:off x="1659369" y="4741117"/>
            <a:ext cx="6051236" cy="1241828"/>
          </a:xfrm>
        </p:spPr>
        <p:txBody>
          <a:bodyPr>
            <a:normAutofit/>
          </a:bodyPr>
          <a:lstStyle/>
          <a:p>
            <a:r>
              <a:rPr lang="en-AU" dirty="0">
                <a:solidFill>
                  <a:srgbClr val="FFFFFF"/>
                </a:solidFill>
              </a:rPr>
              <a:t>COIT11241: Cyber Security Technologies</a:t>
            </a:r>
          </a:p>
          <a:p>
            <a:pPr algn="r"/>
            <a:endParaRPr lang="en-AU" dirty="0">
              <a:solidFill>
                <a:srgbClr val="FFFFFF"/>
              </a:solidFill>
            </a:endParaRP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1E076F4-6B3B-4383-158E-A055540D822F}"/>
              </a:ext>
            </a:extLst>
          </p:cNvPr>
          <p:cNvSpPr txBox="1"/>
          <p:nvPr/>
        </p:nvSpPr>
        <p:spPr>
          <a:xfrm>
            <a:off x="8875396" y="4797188"/>
            <a:ext cx="2769460" cy="1200329"/>
          </a:xfrm>
          <a:prstGeom prst="rect">
            <a:avLst/>
          </a:prstGeom>
          <a:noFill/>
        </p:spPr>
        <p:txBody>
          <a:bodyPr wrap="square" rtlCol="0">
            <a:spAutoFit/>
          </a:bodyPr>
          <a:lstStyle/>
          <a:p>
            <a:r>
              <a:rPr lang="en-AU" dirty="0">
                <a:solidFill>
                  <a:schemeClr val="bg1"/>
                </a:solidFill>
              </a:rPr>
              <a:t>Name: Albrent Pangan</a:t>
            </a:r>
          </a:p>
          <a:p>
            <a:r>
              <a:rPr lang="en-AU" dirty="0">
                <a:solidFill>
                  <a:schemeClr val="bg1"/>
                </a:solidFill>
              </a:rPr>
              <a:t>ID: 12185449</a:t>
            </a:r>
          </a:p>
          <a:p>
            <a:endParaRPr lang="en-AU" dirty="0">
              <a:solidFill>
                <a:schemeClr val="bg1"/>
              </a:solidFill>
            </a:endParaRPr>
          </a:p>
          <a:p>
            <a:r>
              <a:rPr lang="en-AU" dirty="0">
                <a:solidFill>
                  <a:schemeClr val="bg1"/>
                </a:solidFill>
              </a:rPr>
              <a:t>09/2024</a:t>
            </a:r>
          </a:p>
        </p:txBody>
      </p:sp>
    </p:spTree>
    <p:extLst>
      <p:ext uri="{BB962C8B-B14F-4D97-AF65-F5344CB8AC3E}">
        <p14:creationId xmlns:p14="http://schemas.microsoft.com/office/powerpoint/2010/main" val="2588988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0E57A-E82F-80E0-99CE-E8F2ACFA2902}"/>
              </a:ext>
            </a:extLst>
          </p:cNvPr>
          <p:cNvSpPr>
            <a:spLocks noGrp="1"/>
          </p:cNvSpPr>
          <p:nvPr>
            <p:ph type="title"/>
          </p:nvPr>
        </p:nvSpPr>
        <p:spPr>
          <a:xfrm>
            <a:off x="1371599" y="294538"/>
            <a:ext cx="9895951" cy="1033669"/>
          </a:xfrm>
        </p:spPr>
        <p:txBody>
          <a:bodyPr>
            <a:normAutofit/>
          </a:bodyPr>
          <a:lstStyle/>
          <a:p>
            <a:r>
              <a:rPr lang="en-AU" sz="4000" dirty="0">
                <a:solidFill>
                  <a:srgbClr val="FFFFFF"/>
                </a:solidFill>
              </a:rPr>
              <a:t>Threat Intelligence Report</a:t>
            </a:r>
          </a:p>
        </p:txBody>
      </p:sp>
      <p:sp>
        <p:nvSpPr>
          <p:cNvPr id="3" name="Content Placeholder 2">
            <a:extLst>
              <a:ext uri="{FF2B5EF4-FFF2-40B4-BE49-F238E27FC236}">
                <a16:creationId xmlns:a16="http://schemas.microsoft.com/office/drawing/2014/main" id="{54E36205-809D-2F08-E184-CC73BB874FF2}"/>
              </a:ext>
            </a:extLst>
          </p:cNvPr>
          <p:cNvSpPr>
            <a:spLocks noGrp="1"/>
          </p:cNvSpPr>
          <p:nvPr>
            <p:ph idx="1"/>
          </p:nvPr>
        </p:nvSpPr>
        <p:spPr>
          <a:xfrm>
            <a:off x="459350" y="1750684"/>
            <a:ext cx="11211541" cy="4807552"/>
          </a:xfrm>
        </p:spPr>
        <p:txBody>
          <a:bodyPr anchor="ctr">
            <a:normAutofit fontScale="92500" lnSpcReduction="10000"/>
          </a:bodyPr>
          <a:lstStyle/>
          <a:p>
            <a:pPr marL="0" indent="0">
              <a:buNone/>
            </a:pPr>
            <a:r>
              <a:rPr lang="en-AU" sz="1200" b="1" dirty="0"/>
              <a:t>Group Name: </a:t>
            </a:r>
            <a:r>
              <a:rPr lang="en-AU" sz="1200" dirty="0"/>
              <a:t>Lace Tempest (Ransomware actors exploiting </a:t>
            </a:r>
            <a:r>
              <a:rPr lang="en-AU" sz="1200" dirty="0" err="1"/>
              <a:t>MoveIt</a:t>
            </a:r>
            <a:r>
              <a:rPr lang="en-AU" sz="1200" dirty="0"/>
              <a:t> Transfer vulnerability | TechTarget)</a:t>
            </a:r>
          </a:p>
          <a:p>
            <a:pPr marL="0" indent="0">
              <a:buNone/>
            </a:pPr>
            <a:r>
              <a:rPr lang="en-AU" sz="1200" b="1" dirty="0"/>
              <a:t>Associated Groups: </a:t>
            </a:r>
            <a:r>
              <a:rPr lang="en-AU" sz="1200" dirty="0"/>
              <a:t>Clop Ransomware (Ransomware actors exploiting </a:t>
            </a:r>
            <a:r>
              <a:rPr lang="en-AU" sz="1200" dirty="0" err="1"/>
              <a:t>MoveIt</a:t>
            </a:r>
            <a:r>
              <a:rPr lang="en-AU" sz="1200" dirty="0"/>
              <a:t> Transfer vulnerability | TechTarget)</a:t>
            </a:r>
          </a:p>
          <a:p>
            <a:pPr marL="0" indent="0">
              <a:buNone/>
            </a:pPr>
            <a:r>
              <a:rPr lang="en-AU" sz="1200" b="1" dirty="0"/>
              <a:t>Description: </a:t>
            </a:r>
            <a:r>
              <a:rPr lang="en-AU" sz="1200" dirty="0"/>
              <a:t>Lace Tempest, also known as DEV-0950, is a threat actor group that has exploited zero-day vulnerabilities in software such as Progress Software’s </a:t>
            </a:r>
            <a:r>
              <a:rPr lang="en-AU" sz="1200" dirty="0" err="1"/>
              <a:t>MoveIt</a:t>
            </a:r>
            <a:r>
              <a:rPr lang="en-AU" sz="1200" dirty="0"/>
              <a:t> Transfer. This group is recognized for deploying the Clop ransomware to exfiltrate data from compromised networks and conduct extortion attacks. (DEV-0950 (Threat Actor) (fraunhofer.de))</a:t>
            </a:r>
          </a:p>
          <a:p>
            <a:pPr marL="0" indent="0">
              <a:buNone/>
            </a:pPr>
            <a:r>
              <a:rPr lang="en-AU" sz="1200" b="1" dirty="0"/>
              <a:t>Techniques:</a:t>
            </a:r>
          </a:p>
          <a:p>
            <a:pPr marL="0" indent="0">
              <a:buNone/>
            </a:pPr>
            <a:r>
              <a:rPr lang="en-AU" sz="1200" b="1" dirty="0"/>
              <a:t>Exploitation of Zero-Day Vulnerability</a:t>
            </a:r>
            <a:r>
              <a:rPr lang="en-AU" sz="1200" dirty="0"/>
              <a:t>: CVE-2023-34362 (T1190) – Lace Tempest exploited a critical SQL injection flaw in </a:t>
            </a:r>
            <a:r>
              <a:rPr lang="en-AU" sz="1200" dirty="0" err="1"/>
              <a:t>MoveIt</a:t>
            </a:r>
            <a:r>
              <a:rPr lang="en-AU" sz="1200" dirty="0"/>
              <a:t> Transfer to gain unauthorized access and deploy a custom web shell. (Exploit Public-Facing Application, Technique T1190 - Enterprise | MITRE ATT&amp;CK®), (Ransomware actors exploiting </a:t>
            </a:r>
            <a:r>
              <a:rPr lang="en-AU" sz="1200" dirty="0" err="1"/>
              <a:t>MoveIt</a:t>
            </a:r>
            <a:r>
              <a:rPr lang="en-AU" sz="1200" dirty="0"/>
              <a:t> Transfer vulnerability | TechTarget)</a:t>
            </a:r>
          </a:p>
          <a:p>
            <a:pPr marL="0" indent="0">
              <a:buNone/>
            </a:pPr>
            <a:r>
              <a:rPr lang="en-AU" sz="1200" b="1" dirty="0"/>
              <a:t>Web Shell Deployment: </a:t>
            </a:r>
            <a:r>
              <a:rPr lang="en-AU" sz="1200" dirty="0"/>
              <a:t>Custom web shell “</a:t>
            </a:r>
            <a:r>
              <a:rPr lang="en-AU" sz="1200" dirty="0" err="1"/>
              <a:t>Lemurloot</a:t>
            </a:r>
            <a:r>
              <a:rPr lang="en-AU" sz="1200" dirty="0"/>
              <a:t>” (T1071.001) – Used for data exfiltration, disguised with the filename "human.aspx." (Application Layer Protocol: Web Protocols, Sub-technique T1071.001 - Enterprise | MITRE ATT&amp;CK®), (Ransomware actors exploiting </a:t>
            </a:r>
            <a:r>
              <a:rPr lang="en-AU" sz="1200" dirty="0" err="1"/>
              <a:t>MoveIt</a:t>
            </a:r>
            <a:r>
              <a:rPr lang="en-AU" sz="1200" dirty="0"/>
              <a:t> Transfer vulnerability | TechTarget)</a:t>
            </a:r>
          </a:p>
          <a:p>
            <a:pPr marL="0" indent="0">
              <a:buNone/>
            </a:pPr>
            <a:r>
              <a:rPr lang="en-AU" sz="1200" b="1" dirty="0"/>
              <a:t>Software Name:</a:t>
            </a:r>
            <a:r>
              <a:rPr lang="en-AU" sz="1200" dirty="0"/>
              <a:t> Clop Ransomware (Ransomware actors exploiting </a:t>
            </a:r>
            <a:r>
              <a:rPr lang="en-AU" sz="1200" dirty="0" err="1"/>
              <a:t>MoveIt</a:t>
            </a:r>
            <a:r>
              <a:rPr lang="en-AU" sz="1200" dirty="0"/>
              <a:t> Transfer vulnerability | TechTarget), </a:t>
            </a:r>
          </a:p>
          <a:p>
            <a:pPr marL="0" indent="0">
              <a:buNone/>
            </a:pPr>
            <a:r>
              <a:rPr lang="en-AU" sz="1200" b="1" dirty="0"/>
              <a:t>Group Association: </a:t>
            </a:r>
            <a:r>
              <a:rPr lang="en-AU" sz="1200" dirty="0"/>
              <a:t>Clop Ransomware is the primary tool used by Lace Tempest for data theft and extortion. (Ransomware gang behind </a:t>
            </a:r>
            <a:r>
              <a:rPr lang="en-AU" sz="1200" dirty="0" err="1"/>
              <a:t>MOVEit</a:t>
            </a:r>
            <a:r>
              <a:rPr lang="en-AU" sz="1200" dirty="0"/>
              <a:t> attacks is targeting new zero-day, Microsoft says (</a:t>
            </a:r>
            <a:r>
              <a:rPr lang="en-AU" sz="1200" dirty="0" err="1"/>
              <a:t>therecord.media</a:t>
            </a:r>
            <a:r>
              <a:rPr lang="en-AU" sz="1200" dirty="0"/>
              <a:t>))</a:t>
            </a:r>
          </a:p>
          <a:p>
            <a:pPr marL="0" indent="0">
              <a:buNone/>
            </a:pPr>
            <a:r>
              <a:rPr lang="en-AU" sz="1200" b="1" dirty="0"/>
              <a:t>Description: </a:t>
            </a:r>
            <a:r>
              <a:rPr lang="en-AU" sz="1200" dirty="0"/>
              <a:t>Clop ransomware is employed by Lace Tempest to encrypt files and demand ransoms. The ransomware is used in conjunction with other tools to achieve persistence and data extraction. (Ransomware gang behind </a:t>
            </a:r>
            <a:r>
              <a:rPr lang="en-AU" sz="1200" dirty="0" err="1"/>
              <a:t>MOVEit</a:t>
            </a:r>
            <a:r>
              <a:rPr lang="en-AU" sz="1200" dirty="0"/>
              <a:t> attacks is targeting new zero-day, Microsoft says (</a:t>
            </a:r>
            <a:r>
              <a:rPr lang="en-AU" sz="1200" dirty="0" err="1"/>
              <a:t>therecord.media</a:t>
            </a:r>
            <a:r>
              <a:rPr lang="en-AU" sz="1200" dirty="0"/>
              <a:t>)), (Ransomware actors exploiting </a:t>
            </a:r>
            <a:r>
              <a:rPr lang="en-AU" sz="1200" dirty="0" err="1"/>
              <a:t>MoveIt</a:t>
            </a:r>
            <a:r>
              <a:rPr lang="en-AU" sz="1200" dirty="0"/>
              <a:t> Transfer vulnerability | TechTarget)</a:t>
            </a:r>
          </a:p>
          <a:p>
            <a:pPr marL="0" indent="0">
              <a:buNone/>
            </a:pPr>
            <a:r>
              <a:rPr lang="en-AU" sz="1200" b="1" dirty="0"/>
              <a:t>Platform: </a:t>
            </a:r>
            <a:r>
              <a:rPr lang="en-AU" sz="1200" dirty="0"/>
              <a:t>Windows, </a:t>
            </a:r>
            <a:r>
              <a:rPr lang="en-AU" sz="1200" dirty="0" err="1"/>
              <a:t>Powershell</a:t>
            </a:r>
            <a:endParaRPr lang="en-AU" sz="1200" dirty="0"/>
          </a:p>
          <a:p>
            <a:pPr marL="0" indent="0">
              <a:buNone/>
            </a:pPr>
            <a:r>
              <a:rPr lang="en-AU" sz="1200" b="1" dirty="0"/>
              <a:t>Techniques:</a:t>
            </a:r>
          </a:p>
          <a:p>
            <a:pPr marL="0" indent="0">
              <a:buNone/>
            </a:pPr>
            <a:r>
              <a:rPr lang="en-AU" sz="1200" dirty="0"/>
              <a:t>Boot or Logon </a:t>
            </a:r>
            <a:r>
              <a:rPr lang="en-AU" sz="1200" dirty="0" err="1"/>
              <a:t>Autostart</a:t>
            </a:r>
            <a:r>
              <a:rPr lang="en-AU" sz="1200" dirty="0"/>
              <a:t> Execution: Registry Run Keys / Startup Folder (T1547.001) – Clop ransomware has been observed using Registry Run keys to establish persistence. (Boot or Logon </a:t>
            </a:r>
            <a:r>
              <a:rPr lang="en-AU" sz="1200" dirty="0" err="1"/>
              <a:t>Autostart</a:t>
            </a:r>
            <a:r>
              <a:rPr lang="en-AU" sz="1200" dirty="0"/>
              <a:t> Execution: Registry Run Keys / Startup Folder, Sub-technique T1547.001 - Enterprise | MITRE ATT&amp;CK®), (Ransomware actors exploiting </a:t>
            </a:r>
            <a:r>
              <a:rPr lang="en-AU" sz="1200" dirty="0" err="1"/>
              <a:t>MoveIt</a:t>
            </a:r>
            <a:r>
              <a:rPr lang="en-AU" sz="1200" dirty="0"/>
              <a:t> Transfer vulnerability | TechTarget)</a:t>
            </a:r>
          </a:p>
          <a:p>
            <a:pPr marL="0" indent="0">
              <a:buNone/>
            </a:pPr>
            <a:r>
              <a:rPr lang="en-AU" sz="1200" dirty="0"/>
              <a:t>File and Directory Discovery: Custom methods – Clop ransomware has used malicious techniques to discover and exfiltrate sensitive data from compromised systems. (Ransomware actors exploiting </a:t>
            </a:r>
            <a:r>
              <a:rPr lang="en-AU" sz="1200" dirty="0" err="1"/>
              <a:t>MoveIt</a:t>
            </a:r>
            <a:r>
              <a:rPr lang="en-AU" sz="1200" dirty="0"/>
              <a:t> Transfer vulnerability | TechTarget)</a:t>
            </a:r>
            <a:endParaRPr lang="en-AU" sz="700" dirty="0"/>
          </a:p>
        </p:txBody>
      </p:sp>
    </p:spTree>
    <p:extLst>
      <p:ext uri="{BB962C8B-B14F-4D97-AF65-F5344CB8AC3E}">
        <p14:creationId xmlns:p14="http://schemas.microsoft.com/office/powerpoint/2010/main" val="526736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19B40C3-F0FE-A68B-272C-43ECC1407EF0}"/>
              </a:ext>
            </a:extLst>
          </p:cNvPr>
          <p:cNvSpPr>
            <a:spLocks noGrp="1"/>
          </p:cNvSpPr>
          <p:nvPr>
            <p:ph type="title"/>
          </p:nvPr>
        </p:nvSpPr>
        <p:spPr>
          <a:xfrm>
            <a:off x="1137036" y="548640"/>
            <a:ext cx="9543405" cy="1188720"/>
          </a:xfrm>
        </p:spPr>
        <p:txBody>
          <a:bodyPr>
            <a:normAutofit/>
          </a:bodyPr>
          <a:lstStyle/>
          <a:p>
            <a:endParaRPr lang="en-AU" dirty="0">
              <a:solidFill>
                <a:schemeClr val="tx1">
                  <a:lumMod val="85000"/>
                  <a:lumOff val="15000"/>
                </a:schemeClr>
              </a:solidFill>
            </a:endParaRPr>
          </a:p>
        </p:txBody>
      </p:sp>
      <p:sp>
        <p:nvSpPr>
          <p:cNvPr id="14" name="Content Placeholder 2">
            <a:extLst>
              <a:ext uri="{FF2B5EF4-FFF2-40B4-BE49-F238E27FC236}">
                <a16:creationId xmlns:a16="http://schemas.microsoft.com/office/drawing/2014/main" id="{50F8F963-6E02-350C-D8D4-1FADAFE1CB2A}"/>
              </a:ext>
            </a:extLst>
          </p:cNvPr>
          <p:cNvSpPr>
            <a:spLocks noGrp="1"/>
          </p:cNvSpPr>
          <p:nvPr>
            <p:ph idx="1"/>
          </p:nvPr>
        </p:nvSpPr>
        <p:spPr>
          <a:xfrm>
            <a:off x="1957987" y="2431765"/>
            <a:ext cx="8276026" cy="3320031"/>
          </a:xfrm>
        </p:spPr>
        <p:txBody>
          <a:bodyPr anchor="ctr">
            <a:normAutofit/>
          </a:bodyPr>
          <a:lstStyle/>
          <a:p>
            <a:pPr marL="0" indent="0">
              <a:buNone/>
            </a:pPr>
            <a:endParaRPr lang="en-AU" sz="2000" dirty="0">
              <a:solidFill>
                <a:schemeClr val="tx1">
                  <a:lumMod val="85000"/>
                  <a:lumOff val="15000"/>
                </a:schemeClr>
              </a:solidFill>
            </a:endParaRPr>
          </a:p>
        </p:txBody>
      </p:sp>
      <p:sp>
        <p:nvSpPr>
          <p:cNvPr id="23" name="Freeform: Shape 22">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9035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5A324DBC-61E1-502D-CC29-53CDBF0F882E}"/>
              </a:ext>
            </a:extLst>
          </p:cNvPr>
          <p:cNvSpPr>
            <a:spLocks noGrp="1"/>
          </p:cNvSpPr>
          <p:nvPr>
            <p:ph type="ctrTitle"/>
          </p:nvPr>
        </p:nvSpPr>
        <p:spPr>
          <a:xfrm>
            <a:off x="3502731" y="1542402"/>
            <a:ext cx="5186842" cy="2387918"/>
          </a:xfrm>
        </p:spPr>
        <p:txBody>
          <a:bodyPr anchor="b">
            <a:normAutofit/>
          </a:bodyPr>
          <a:lstStyle/>
          <a:p>
            <a:r>
              <a:rPr lang="en-AU" sz="5200" dirty="0">
                <a:solidFill>
                  <a:schemeClr val="tx2"/>
                </a:solidFill>
              </a:rPr>
              <a:t>Week 8</a:t>
            </a:r>
          </a:p>
        </p:txBody>
      </p:sp>
      <p:sp>
        <p:nvSpPr>
          <p:cNvPr id="3" name="Subtitle 2">
            <a:extLst>
              <a:ext uri="{FF2B5EF4-FFF2-40B4-BE49-F238E27FC236}">
                <a16:creationId xmlns:a16="http://schemas.microsoft.com/office/drawing/2014/main" id="{887A0185-438E-27EC-CD26-60EDCC2D8563}"/>
              </a:ext>
            </a:extLst>
          </p:cNvPr>
          <p:cNvSpPr>
            <a:spLocks noGrp="1"/>
          </p:cNvSpPr>
          <p:nvPr>
            <p:ph type="subTitle" idx="1"/>
          </p:nvPr>
        </p:nvSpPr>
        <p:spPr>
          <a:xfrm>
            <a:off x="3502135" y="4001587"/>
            <a:ext cx="5188034" cy="682079"/>
          </a:xfrm>
        </p:spPr>
        <p:txBody>
          <a:bodyPr>
            <a:normAutofit/>
          </a:bodyPr>
          <a:lstStyle/>
          <a:p>
            <a:r>
              <a:rPr lang="en-AU" dirty="0">
                <a:solidFill>
                  <a:schemeClr val="tx2"/>
                </a:solidFill>
              </a:rPr>
              <a:t>Prioritise Vulnerabilities</a:t>
            </a: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70398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F822-8DB7-2F15-6FF8-DE9D95008E18}"/>
              </a:ext>
            </a:extLst>
          </p:cNvPr>
          <p:cNvSpPr>
            <a:spLocks noGrp="1"/>
          </p:cNvSpPr>
          <p:nvPr>
            <p:ph type="title"/>
          </p:nvPr>
        </p:nvSpPr>
        <p:spPr/>
        <p:txBody>
          <a:bodyPr/>
          <a:lstStyle/>
          <a:p>
            <a:r>
              <a:rPr lang="en-AU" dirty="0"/>
              <a:t>CVE-2023-34362</a:t>
            </a:r>
          </a:p>
        </p:txBody>
      </p:sp>
      <p:graphicFrame>
        <p:nvGraphicFramePr>
          <p:cNvPr id="4" name="Content Placeholder 3">
            <a:extLst>
              <a:ext uri="{FF2B5EF4-FFF2-40B4-BE49-F238E27FC236}">
                <a16:creationId xmlns:a16="http://schemas.microsoft.com/office/drawing/2014/main" id="{25F96392-43E5-2556-6671-055718323341}"/>
              </a:ext>
            </a:extLst>
          </p:cNvPr>
          <p:cNvGraphicFramePr>
            <a:graphicFrameLocks noGrp="1"/>
          </p:cNvGraphicFramePr>
          <p:nvPr>
            <p:ph idx="1"/>
            <p:extLst>
              <p:ext uri="{D42A27DB-BD31-4B8C-83A1-F6EECF244321}">
                <p14:modId xmlns:p14="http://schemas.microsoft.com/office/powerpoint/2010/main" val="3945643728"/>
              </p:ext>
            </p:extLst>
          </p:nvPr>
        </p:nvGraphicFramePr>
        <p:xfrm>
          <a:off x="838200" y="1825625"/>
          <a:ext cx="10515600" cy="7416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961942923"/>
                    </a:ext>
                  </a:extLst>
                </a:gridCol>
                <a:gridCol w="2628900">
                  <a:extLst>
                    <a:ext uri="{9D8B030D-6E8A-4147-A177-3AD203B41FA5}">
                      <a16:colId xmlns:a16="http://schemas.microsoft.com/office/drawing/2014/main" val="848514394"/>
                    </a:ext>
                  </a:extLst>
                </a:gridCol>
                <a:gridCol w="2628900">
                  <a:extLst>
                    <a:ext uri="{9D8B030D-6E8A-4147-A177-3AD203B41FA5}">
                      <a16:colId xmlns:a16="http://schemas.microsoft.com/office/drawing/2014/main" val="3190728219"/>
                    </a:ext>
                  </a:extLst>
                </a:gridCol>
                <a:gridCol w="2628900">
                  <a:extLst>
                    <a:ext uri="{9D8B030D-6E8A-4147-A177-3AD203B41FA5}">
                      <a16:colId xmlns:a16="http://schemas.microsoft.com/office/drawing/2014/main" val="2141321047"/>
                    </a:ext>
                  </a:extLst>
                </a:gridCol>
              </a:tblGrid>
              <a:tr h="370840">
                <a:tc>
                  <a:txBody>
                    <a:bodyPr/>
                    <a:lstStyle/>
                    <a:p>
                      <a:r>
                        <a:rPr lang="en-AU" dirty="0"/>
                        <a:t>CWE</a:t>
                      </a:r>
                    </a:p>
                  </a:txBody>
                  <a:tcPr/>
                </a:tc>
                <a:tc>
                  <a:txBody>
                    <a:bodyPr/>
                    <a:lstStyle/>
                    <a:p>
                      <a:r>
                        <a:rPr lang="en-AU" dirty="0"/>
                        <a:t>CAPEC</a:t>
                      </a:r>
                    </a:p>
                  </a:txBody>
                  <a:tcPr/>
                </a:tc>
                <a:tc>
                  <a:txBody>
                    <a:bodyPr/>
                    <a:lstStyle/>
                    <a:p>
                      <a:r>
                        <a:rPr lang="en-AU" dirty="0"/>
                        <a:t>ATT&amp;CK</a:t>
                      </a:r>
                    </a:p>
                  </a:txBody>
                  <a:tcPr/>
                </a:tc>
                <a:tc>
                  <a:txBody>
                    <a:bodyPr/>
                    <a:lstStyle/>
                    <a:p>
                      <a:r>
                        <a:rPr lang="en-AU" dirty="0"/>
                        <a:t>Used By Threat Actor</a:t>
                      </a:r>
                    </a:p>
                  </a:txBody>
                  <a:tcPr/>
                </a:tc>
                <a:extLst>
                  <a:ext uri="{0D108BD9-81ED-4DB2-BD59-A6C34878D82A}">
                    <a16:rowId xmlns:a16="http://schemas.microsoft.com/office/drawing/2014/main" val="3311246296"/>
                  </a:ext>
                </a:extLst>
              </a:tr>
              <a:tr h="370840">
                <a:tc>
                  <a:txBody>
                    <a:bodyPr/>
                    <a:lstStyle/>
                    <a:p>
                      <a:endParaRPr lang="en-AU" dirty="0"/>
                    </a:p>
                  </a:txBody>
                  <a:tcPr/>
                </a:tc>
                <a:tc>
                  <a:txBody>
                    <a:bodyPr/>
                    <a:lstStyle/>
                    <a:p>
                      <a:endParaRPr lang="en-AU"/>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1531876292"/>
                  </a:ext>
                </a:extLst>
              </a:tr>
            </a:tbl>
          </a:graphicData>
        </a:graphic>
      </p:graphicFrame>
    </p:spTree>
    <p:extLst>
      <p:ext uri="{BB962C8B-B14F-4D97-AF65-F5344CB8AC3E}">
        <p14:creationId xmlns:p14="http://schemas.microsoft.com/office/powerpoint/2010/main" val="752377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1AF21-4C0E-8062-7172-DCF49388B0CE}"/>
              </a:ext>
            </a:extLst>
          </p:cNvPr>
          <p:cNvSpPr>
            <a:spLocks noGrp="1"/>
          </p:cNvSpPr>
          <p:nvPr>
            <p:ph type="title"/>
          </p:nvPr>
        </p:nvSpPr>
        <p:spPr/>
        <p:txBody>
          <a:bodyPr/>
          <a:lstStyle/>
          <a:p>
            <a:r>
              <a:rPr lang="en-AU" dirty="0"/>
              <a:t>CVE-2023-0669</a:t>
            </a:r>
          </a:p>
        </p:txBody>
      </p:sp>
      <p:graphicFrame>
        <p:nvGraphicFramePr>
          <p:cNvPr id="6" name="Content Placeholder 3">
            <a:extLst>
              <a:ext uri="{FF2B5EF4-FFF2-40B4-BE49-F238E27FC236}">
                <a16:creationId xmlns:a16="http://schemas.microsoft.com/office/drawing/2014/main" id="{0B36C1B1-23AD-EBC3-17B1-9D3D167BDB0C}"/>
              </a:ext>
            </a:extLst>
          </p:cNvPr>
          <p:cNvGraphicFramePr>
            <a:graphicFrameLocks noGrp="1"/>
          </p:cNvGraphicFramePr>
          <p:nvPr>
            <p:ph idx="1"/>
            <p:extLst>
              <p:ext uri="{D42A27DB-BD31-4B8C-83A1-F6EECF244321}">
                <p14:modId xmlns:p14="http://schemas.microsoft.com/office/powerpoint/2010/main" val="778925182"/>
              </p:ext>
            </p:extLst>
          </p:nvPr>
        </p:nvGraphicFramePr>
        <p:xfrm>
          <a:off x="838200" y="1825625"/>
          <a:ext cx="10515600" cy="7416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961942923"/>
                    </a:ext>
                  </a:extLst>
                </a:gridCol>
                <a:gridCol w="2628900">
                  <a:extLst>
                    <a:ext uri="{9D8B030D-6E8A-4147-A177-3AD203B41FA5}">
                      <a16:colId xmlns:a16="http://schemas.microsoft.com/office/drawing/2014/main" val="848514394"/>
                    </a:ext>
                  </a:extLst>
                </a:gridCol>
                <a:gridCol w="2628900">
                  <a:extLst>
                    <a:ext uri="{9D8B030D-6E8A-4147-A177-3AD203B41FA5}">
                      <a16:colId xmlns:a16="http://schemas.microsoft.com/office/drawing/2014/main" val="3190728219"/>
                    </a:ext>
                  </a:extLst>
                </a:gridCol>
                <a:gridCol w="2628900">
                  <a:extLst>
                    <a:ext uri="{9D8B030D-6E8A-4147-A177-3AD203B41FA5}">
                      <a16:colId xmlns:a16="http://schemas.microsoft.com/office/drawing/2014/main" val="2141321047"/>
                    </a:ext>
                  </a:extLst>
                </a:gridCol>
              </a:tblGrid>
              <a:tr h="370840">
                <a:tc>
                  <a:txBody>
                    <a:bodyPr/>
                    <a:lstStyle/>
                    <a:p>
                      <a:r>
                        <a:rPr lang="en-AU" dirty="0"/>
                        <a:t>CWE</a:t>
                      </a:r>
                    </a:p>
                  </a:txBody>
                  <a:tcPr/>
                </a:tc>
                <a:tc>
                  <a:txBody>
                    <a:bodyPr/>
                    <a:lstStyle/>
                    <a:p>
                      <a:r>
                        <a:rPr lang="en-AU" dirty="0"/>
                        <a:t>CAPEC</a:t>
                      </a:r>
                    </a:p>
                  </a:txBody>
                  <a:tcPr/>
                </a:tc>
                <a:tc>
                  <a:txBody>
                    <a:bodyPr/>
                    <a:lstStyle/>
                    <a:p>
                      <a:r>
                        <a:rPr lang="en-AU" dirty="0"/>
                        <a:t>ATT&amp;CK</a:t>
                      </a:r>
                    </a:p>
                  </a:txBody>
                  <a:tcPr/>
                </a:tc>
                <a:tc>
                  <a:txBody>
                    <a:bodyPr/>
                    <a:lstStyle/>
                    <a:p>
                      <a:r>
                        <a:rPr lang="en-AU" dirty="0"/>
                        <a:t>Used By Threat Actor</a:t>
                      </a:r>
                    </a:p>
                  </a:txBody>
                  <a:tcPr/>
                </a:tc>
                <a:extLst>
                  <a:ext uri="{0D108BD9-81ED-4DB2-BD59-A6C34878D82A}">
                    <a16:rowId xmlns:a16="http://schemas.microsoft.com/office/drawing/2014/main" val="3311246296"/>
                  </a:ext>
                </a:extLst>
              </a:tr>
              <a:tr h="370840">
                <a:tc>
                  <a:txBody>
                    <a:bodyPr/>
                    <a:lstStyle/>
                    <a:p>
                      <a:endParaRPr lang="en-AU" dirty="0"/>
                    </a:p>
                  </a:txBody>
                  <a:tcPr/>
                </a:tc>
                <a:tc>
                  <a:txBody>
                    <a:bodyPr/>
                    <a:lstStyle/>
                    <a:p>
                      <a:endParaRPr lang="en-AU"/>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1531876292"/>
                  </a:ext>
                </a:extLst>
              </a:tr>
            </a:tbl>
          </a:graphicData>
        </a:graphic>
      </p:graphicFrame>
    </p:spTree>
    <p:extLst>
      <p:ext uri="{BB962C8B-B14F-4D97-AF65-F5344CB8AC3E}">
        <p14:creationId xmlns:p14="http://schemas.microsoft.com/office/powerpoint/2010/main" val="3228465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C3ABE-5024-6C1E-E368-D98A01E86C45}"/>
              </a:ext>
            </a:extLst>
          </p:cNvPr>
          <p:cNvSpPr>
            <a:spLocks noGrp="1"/>
          </p:cNvSpPr>
          <p:nvPr>
            <p:ph type="title"/>
          </p:nvPr>
        </p:nvSpPr>
        <p:spPr/>
        <p:txBody>
          <a:bodyPr/>
          <a:lstStyle/>
          <a:p>
            <a:r>
              <a:rPr lang="en-AU" dirty="0"/>
              <a:t>CVE-2023-47246</a:t>
            </a:r>
          </a:p>
        </p:txBody>
      </p:sp>
      <p:graphicFrame>
        <p:nvGraphicFramePr>
          <p:cNvPr id="7" name="Content Placeholder 3">
            <a:extLst>
              <a:ext uri="{FF2B5EF4-FFF2-40B4-BE49-F238E27FC236}">
                <a16:creationId xmlns:a16="http://schemas.microsoft.com/office/drawing/2014/main" id="{2E0CF940-8012-665A-55F6-E178F4F841AA}"/>
              </a:ext>
            </a:extLst>
          </p:cNvPr>
          <p:cNvGraphicFramePr>
            <a:graphicFrameLocks noGrp="1"/>
          </p:cNvGraphicFramePr>
          <p:nvPr>
            <p:ph idx="1"/>
            <p:extLst>
              <p:ext uri="{D42A27DB-BD31-4B8C-83A1-F6EECF244321}">
                <p14:modId xmlns:p14="http://schemas.microsoft.com/office/powerpoint/2010/main" val="2453125747"/>
              </p:ext>
            </p:extLst>
          </p:nvPr>
        </p:nvGraphicFramePr>
        <p:xfrm>
          <a:off x="838200" y="1825625"/>
          <a:ext cx="10515600" cy="7416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961942923"/>
                    </a:ext>
                  </a:extLst>
                </a:gridCol>
                <a:gridCol w="2628900">
                  <a:extLst>
                    <a:ext uri="{9D8B030D-6E8A-4147-A177-3AD203B41FA5}">
                      <a16:colId xmlns:a16="http://schemas.microsoft.com/office/drawing/2014/main" val="848514394"/>
                    </a:ext>
                  </a:extLst>
                </a:gridCol>
                <a:gridCol w="2628900">
                  <a:extLst>
                    <a:ext uri="{9D8B030D-6E8A-4147-A177-3AD203B41FA5}">
                      <a16:colId xmlns:a16="http://schemas.microsoft.com/office/drawing/2014/main" val="3190728219"/>
                    </a:ext>
                  </a:extLst>
                </a:gridCol>
                <a:gridCol w="2628900">
                  <a:extLst>
                    <a:ext uri="{9D8B030D-6E8A-4147-A177-3AD203B41FA5}">
                      <a16:colId xmlns:a16="http://schemas.microsoft.com/office/drawing/2014/main" val="2141321047"/>
                    </a:ext>
                  </a:extLst>
                </a:gridCol>
              </a:tblGrid>
              <a:tr h="370840">
                <a:tc>
                  <a:txBody>
                    <a:bodyPr/>
                    <a:lstStyle/>
                    <a:p>
                      <a:r>
                        <a:rPr lang="en-AU" dirty="0"/>
                        <a:t>CWE</a:t>
                      </a:r>
                    </a:p>
                  </a:txBody>
                  <a:tcPr/>
                </a:tc>
                <a:tc>
                  <a:txBody>
                    <a:bodyPr/>
                    <a:lstStyle/>
                    <a:p>
                      <a:r>
                        <a:rPr lang="en-AU" dirty="0"/>
                        <a:t>CAPEC</a:t>
                      </a:r>
                    </a:p>
                  </a:txBody>
                  <a:tcPr/>
                </a:tc>
                <a:tc>
                  <a:txBody>
                    <a:bodyPr/>
                    <a:lstStyle/>
                    <a:p>
                      <a:r>
                        <a:rPr lang="en-AU" dirty="0"/>
                        <a:t>ATT&amp;CK</a:t>
                      </a:r>
                    </a:p>
                  </a:txBody>
                  <a:tcPr/>
                </a:tc>
                <a:tc>
                  <a:txBody>
                    <a:bodyPr/>
                    <a:lstStyle/>
                    <a:p>
                      <a:r>
                        <a:rPr lang="en-AU" dirty="0"/>
                        <a:t>Used By Threat Actor</a:t>
                      </a:r>
                    </a:p>
                  </a:txBody>
                  <a:tcPr/>
                </a:tc>
                <a:extLst>
                  <a:ext uri="{0D108BD9-81ED-4DB2-BD59-A6C34878D82A}">
                    <a16:rowId xmlns:a16="http://schemas.microsoft.com/office/drawing/2014/main" val="33112462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1" i="0" kern="1200" dirty="0">
                          <a:solidFill>
                            <a:schemeClr val="dk1"/>
                          </a:solidFill>
                          <a:effectLst/>
                          <a:latin typeface="+mn-lt"/>
                          <a:ea typeface="+mn-ea"/>
                          <a:cs typeface="+mn-cs"/>
                        </a:rPr>
                        <a:t>CWE-22</a:t>
                      </a:r>
                      <a:endParaRPr lang="en-AU" dirty="0"/>
                    </a:p>
                  </a:txBody>
                  <a:tcPr/>
                </a:tc>
                <a:tc>
                  <a:txBody>
                    <a:bodyPr/>
                    <a:lstStyle/>
                    <a:p>
                      <a:endParaRPr lang="en-AU"/>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1531876292"/>
                  </a:ext>
                </a:extLst>
              </a:tr>
            </a:tbl>
          </a:graphicData>
        </a:graphic>
      </p:graphicFrame>
    </p:spTree>
    <p:extLst>
      <p:ext uri="{BB962C8B-B14F-4D97-AF65-F5344CB8AC3E}">
        <p14:creationId xmlns:p14="http://schemas.microsoft.com/office/powerpoint/2010/main" val="1005700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28" name="Freeform: Shape 27">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35">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5A324DBC-61E1-502D-CC29-53CDBF0F882E}"/>
              </a:ext>
            </a:extLst>
          </p:cNvPr>
          <p:cNvSpPr>
            <a:spLocks noGrp="1"/>
          </p:cNvSpPr>
          <p:nvPr>
            <p:ph type="ctrTitle"/>
          </p:nvPr>
        </p:nvSpPr>
        <p:spPr>
          <a:xfrm>
            <a:off x="3502731" y="1542402"/>
            <a:ext cx="5186842" cy="2387918"/>
          </a:xfrm>
        </p:spPr>
        <p:txBody>
          <a:bodyPr anchor="b">
            <a:normAutofit/>
          </a:bodyPr>
          <a:lstStyle/>
          <a:p>
            <a:r>
              <a:rPr lang="en-AU" sz="5200">
                <a:solidFill>
                  <a:schemeClr val="tx2"/>
                </a:solidFill>
              </a:rPr>
              <a:t>Week 6</a:t>
            </a:r>
          </a:p>
        </p:txBody>
      </p:sp>
      <p:sp>
        <p:nvSpPr>
          <p:cNvPr id="3" name="Subtitle 2">
            <a:extLst>
              <a:ext uri="{FF2B5EF4-FFF2-40B4-BE49-F238E27FC236}">
                <a16:creationId xmlns:a16="http://schemas.microsoft.com/office/drawing/2014/main" id="{887A0185-438E-27EC-CD26-60EDCC2D8563}"/>
              </a:ext>
            </a:extLst>
          </p:cNvPr>
          <p:cNvSpPr>
            <a:spLocks noGrp="1"/>
          </p:cNvSpPr>
          <p:nvPr>
            <p:ph type="subTitle" idx="1"/>
          </p:nvPr>
        </p:nvSpPr>
        <p:spPr>
          <a:xfrm>
            <a:off x="3502135" y="4001587"/>
            <a:ext cx="5188034" cy="682079"/>
          </a:xfrm>
        </p:spPr>
        <p:txBody>
          <a:bodyPr>
            <a:normAutofit fontScale="92500" lnSpcReduction="10000"/>
          </a:bodyPr>
          <a:lstStyle/>
          <a:p>
            <a:r>
              <a:rPr lang="en-US" dirty="0">
                <a:solidFill>
                  <a:schemeClr val="tx2"/>
                </a:solidFill>
              </a:rPr>
              <a:t>Search the Information System for Vulnerabilities</a:t>
            </a:r>
            <a:endParaRPr lang="en-AU" dirty="0">
              <a:solidFill>
                <a:schemeClr val="tx2"/>
              </a:solidFill>
            </a:endParaRP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1764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456AFBD-0522-6AB8-6381-A2273BD4551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Win2022 VM Vulnerability scan</a:t>
            </a:r>
          </a:p>
        </p:txBody>
      </p:sp>
      <p:pic>
        <p:nvPicPr>
          <p:cNvPr id="5" name="Content Placeholder 4">
            <a:extLst>
              <a:ext uri="{FF2B5EF4-FFF2-40B4-BE49-F238E27FC236}">
                <a16:creationId xmlns:a16="http://schemas.microsoft.com/office/drawing/2014/main" id="{AEC855B3-51C1-821A-C83B-5EDC8AE1C836}"/>
              </a:ext>
            </a:extLst>
          </p:cNvPr>
          <p:cNvPicPr>
            <a:picLocks noGrp="1" noChangeAspect="1"/>
          </p:cNvPicPr>
          <p:nvPr>
            <p:ph idx="1"/>
          </p:nvPr>
        </p:nvPicPr>
        <p:blipFill>
          <a:blip r:embed="rId2"/>
          <a:stretch>
            <a:fillRect/>
          </a:stretch>
        </p:blipFill>
        <p:spPr>
          <a:xfrm>
            <a:off x="4502428" y="1207083"/>
            <a:ext cx="7225748" cy="4443834"/>
          </a:xfrm>
          <a:prstGeom prst="rect">
            <a:avLst/>
          </a:prstGeom>
        </p:spPr>
      </p:pic>
    </p:spTree>
    <p:extLst>
      <p:ext uri="{BB962C8B-B14F-4D97-AF65-F5344CB8AC3E}">
        <p14:creationId xmlns:p14="http://schemas.microsoft.com/office/powerpoint/2010/main" val="1059615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129A23-F258-5AD4-21F8-3231BFB3210D}"/>
              </a:ext>
            </a:extLst>
          </p:cNvPr>
          <p:cNvSpPr>
            <a:spLocks noGrp="1"/>
          </p:cNvSpPr>
          <p:nvPr>
            <p:ph type="title"/>
          </p:nvPr>
        </p:nvSpPr>
        <p:spPr>
          <a:xfrm>
            <a:off x="630936" y="639520"/>
            <a:ext cx="3429000" cy="1719072"/>
          </a:xfrm>
        </p:spPr>
        <p:txBody>
          <a:bodyPr anchor="b">
            <a:normAutofit/>
          </a:bodyPr>
          <a:lstStyle/>
          <a:p>
            <a:r>
              <a:rPr lang="en-AU" sz="4200"/>
              <a:t>Vulnerabilities</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2F1FD7B9-FA3C-F1E3-5BE3-C28CF1DC8635}"/>
              </a:ext>
            </a:extLst>
          </p:cNvPr>
          <p:cNvSpPr>
            <a:spLocks noGrp="1"/>
          </p:cNvSpPr>
          <p:nvPr>
            <p:ph idx="1"/>
          </p:nvPr>
        </p:nvSpPr>
        <p:spPr>
          <a:xfrm>
            <a:off x="630936" y="2807208"/>
            <a:ext cx="3429000" cy="3410712"/>
          </a:xfrm>
        </p:spPr>
        <p:txBody>
          <a:bodyPr anchor="t">
            <a:normAutofit/>
          </a:bodyPr>
          <a:lstStyle/>
          <a:p>
            <a:r>
              <a:rPr lang="en-US" sz="2200" dirty="0"/>
              <a:t>Critical: N/A</a:t>
            </a:r>
          </a:p>
          <a:p>
            <a:r>
              <a:rPr lang="en-US" sz="2200" dirty="0"/>
              <a:t>High: 2%</a:t>
            </a:r>
          </a:p>
          <a:p>
            <a:r>
              <a:rPr lang="en-US" sz="2200" dirty="0"/>
              <a:t>Medium: 12%</a:t>
            </a:r>
          </a:p>
          <a:p>
            <a:r>
              <a:rPr lang="en-US" sz="2200" dirty="0"/>
              <a:t>Low: 2%</a:t>
            </a:r>
          </a:p>
          <a:p>
            <a:r>
              <a:rPr lang="en-US" sz="2200" dirty="0"/>
              <a:t>Info: 84%</a:t>
            </a:r>
          </a:p>
        </p:txBody>
      </p:sp>
      <p:pic>
        <p:nvPicPr>
          <p:cNvPr id="5" name="Content Placeholder 4">
            <a:extLst>
              <a:ext uri="{FF2B5EF4-FFF2-40B4-BE49-F238E27FC236}">
                <a16:creationId xmlns:a16="http://schemas.microsoft.com/office/drawing/2014/main" id="{D9409BA1-C226-77C9-EA18-56C0AE7279C8}"/>
              </a:ext>
            </a:extLst>
          </p:cNvPr>
          <p:cNvPicPr>
            <a:picLocks noChangeAspect="1"/>
          </p:cNvPicPr>
          <p:nvPr/>
        </p:nvPicPr>
        <p:blipFill>
          <a:blip r:embed="rId2"/>
          <a:stretch>
            <a:fillRect/>
          </a:stretch>
        </p:blipFill>
        <p:spPr>
          <a:xfrm>
            <a:off x="4654296" y="1547736"/>
            <a:ext cx="6903720" cy="3762527"/>
          </a:xfrm>
          <a:prstGeom prst="rect">
            <a:avLst/>
          </a:prstGeom>
        </p:spPr>
      </p:pic>
    </p:spTree>
    <p:extLst>
      <p:ext uri="{BB962C8B-B14F-4D97-AF65-F5344CB8AC3E}">
        <p14:creationId xmlns:p14="http://schemas.microsoft.com/office/powerpoint/2010/main" val="1983164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D6BEB2-0B14-FFB7-C726-865B15F1D799}"/>
              </a:ext>
            </a:extLst>
          </p:cNvPr>
          <p:cNvSpPr>
            <a:spLocks noGrp="1"/>
          </p:cNvSpPr>
          <p:nvPr>
            <p:ph type="title"/>
          </p:nvPr>
        </p:nvSpPr>
        <p:spPr>
          <a:xfrm>
            <a:off x="630936" y="640823"/>
            <a:ext cx="3419856" cy="5583148"/>
          </a:xfrm>
        </p:spPr>
        <p:txBody>
          <a:bodyPr anchor="ctr">
            <a:normAutofit/>
          </a:bodyPr>
          <a:lstStyle/>
          <a:p>
            <a:r>
              <a:rPr lang="en-AU" sz="5400"/>
              <a:t>Win2022 VM Nmap</a:t>
            </a:r>
          </a:p>
        </p:txBody>
      </p:sp>
      <p:sp>
        <p:nvSpPr>
          <p:cNvPr id="14"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A3C5CA1-40EF-AF5E-775E-378AECC18E2A}"/>
              </a:ext>
            </a:extLst>
          </p:cNvPr>
          <p:cNvPicPr>
            <a:picLocks noChangeAspect="1"/>
          </p:cNvPicPr>
          <p:nvPr/>
        </p:nvPicPr>
        <p:blipFill>
          <a:blip r:embed="rId2"/>
          <a:stretch>
            <a:fillRect/>
          </a:stretch>
        </p:blipFill>
        <p:spPr>
          <a:xfrm>
            <a:off x="4654296" y="1027854"/>
            <a:ext cx="6894576" cy="3119796"/>
          </a:xfrm>
          <a:prstGeom prst="rect">
            <a:avLst/>
          </a:prstGeom>
        </p:spPr>
      </p:pic>
      <p:sp>
        <p:nvSpPr>
          <p:cNvPr id="9" name="Content Placeholder 8">
            <a:extLst>
              <a:ext uri="{FF2B5EF4-FFF2-40B4-BE49-F238E27FC236}">
                <a16:creationId xmlns:a16="http://schemas.microsoft.com/office/drawing/2014/main" id="{BF967090-B11F-5F42-36FB-64CA9A711601}"/>
              </a:ext>
            </a:extLst>
          </p:cNvPr>
          <p:cNvSpPr>
            <a:spLocks noGrp="1"/>
          </p:cNvSpPr>
          <p:nvPr>
            <p:ph idx="1"/>
          </p:nvPr>
        </p:nvSpPr>
        <p:spPr>
          <a:xfrm>
            <a:off x="4654296" y="4798577"/>
            <a:ext cx="6894576" cy="1428487"/>
          </a:xfrm>
        </p:spPr>
        <p:txBody>
          <a:bodyPr anchor="t">
            <a:normAutofit/>
          </a:bodyPr>
          <a:lstStyle/>
          <a:p>
            <a:r>
              <a:rPr lang="en-US" sz="2200" dirty="0"/>
              <a:t>Command: </a:t>
            </a:r>
            <a:r>
              <a:rPr lang="en-US" sz="2200" dirty="0" err="1"/>
              <a:t>nmap</a:t>
            </a:r>
            <a:r>
              <a:rPr lang="en-US" sz="2200" dirty="0"/>
              <a:t> 192.168.56.50 –p 10000</a:t>
            </a:r>
          </a:p>
          <a:p>
            <a:endParaRPr lang="en-US" sz="2200" dirty="0"/>
          </a:p>
        </p:txBody>
      </p:sp>
    </p:spTree>
    <p:extLst>
      <p:ext uri="{BB962C8B-B14F-4D97-AF65-F5344CB8AC3E}">
        <p14:creationId xmlns:p14="http://schemas.microsoft.com/office/powerpoint/2010/main" val="307970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888490-0350-C137-D382-B1981C38947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More </a:t>
            </a:r>
            <a:r>
              <a:rPr lang="en-US" sz="3600" kern="1200" dirty="0" err="1">
                <a:solidFill>
                  <a:srgbClr val="FFFFFF"/>
                </a:solidFill>
                <a:latin typeface="+mj-lt"/>
                <a:ea typeface="+mj-ea"/>
                <a:cs typeface="+mj-cs"/>
              </a:rPr>
              <a:t>nmap</a:t>
            </a:r>
            <a:r>
              <a:rPr lang="en-US" sz="3600" kern="1200" dirty="0">
                <a:solidFill>
                  <a:srgbClr val="FFFFFF"/>
                </a:solidFill>
                <a:latin typeface="+mj-lt"/>
                <a:ea typeface="+mj-ea"/>
                <a:cs typeface="+mj-cs"/>
              </a:rPr>
              <a:t> ports</a:t>
            </a:r>
          </a:p>
        </p:txBody>
      </p:sp>
      <p:pic>
        <p:nvPicPr>
          <p:cNvPr id="5" name="Content Placeholder 4">
            <a:extLst>
              <a:ext uri="{FF2B5EF4-FFF2-40B4-BE49-F238E27FC236}">
                <a16:creationId xmlns:a16="http://schemas.microsoft.com/office/drawing/2014/main" id="{C8C288DB-405F-5965-A273-E4469051401F}"/>
              </a:ext>
            </a:extLst>
          </p:cNvPr>
          <p:cNvPicPr>
            <a:picLocks noGrp="1" noChangeAspect="1"/>
          </p:cNvPicPr>
          <p:nvPr>
            <p:ph idx="1"/>
          </p:nvPr>
        </p:nvPicPr>
        <p:blipFill>
          <a:blip r:embed="rId2"/>
          <a:stretch>
            <a:fillRect/>
          </a:stretch>
        </p:blipFill>
        <p:spPr>
          <a:xfrm>
            <a:off x="6211646" y="643466"/>
            <a:ext cx="3912039" cy="5568739"/>
          </a:xfrm>
          <a:prstGeom prst="rect">
            <a:avLst/>
          </a:prstGeom>
        </p:spPr>
      </p:pic>
    </p:spTree>
    <p:extLst>
      <p:ext uri="{BB962C8B-B14F-4D97-AF65-F5344CB8AC3E}">
        <p14:creationId xmlns:p14="http://schemas.microsoft.com/office/powerpoint/2010/main" val="3739955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BABD4-9C36-5038-8304-53B8ED3705CE}"/>
              </a:ext>
            </a:extLst>
          </p:cNvPr>
          <p:cNvSpPr>
            <a:spLocks noGrp="1"/>
          </p:cNvSpPr>
          <p:nvPr>
            <p:ph type="title"/>
          </p:nvPr>
        </p:nvSpPr>
        <p:spPr/>
        <p:txBody>
          <a:bodyPr/>
          <a:lstStyle/>
          <a:p>
            <a:r>
              <a:rPr lang="en-AU" dirty="0"/>
              <a:t>WafW00f</a:t>
            </a:r>
          </a:p>
        </p:txBody>
      </p:sp>
      <p:sp>
        <p:nvSpPr>
          <p:cNvPr id="3" name="Content Placeholder 2">
            <a:extLst>
              <a:ext uri="{FF2B5EF4-FFF2-40B4-BE49-F238E27FC236}">
                <a16:creationId xmlns:a16="http://schemas.microsoft.com/office/drawing/2014/main" id="{4B98F5DB-2DA5-264B-A6EA-642CE2D09ABA}"/>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3500141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EF89C4-3135-7F59-0154-60DFCDE09680}"/>
              </a:ext>
            </a:extLst>
          </p:cNvPr>
          <p:cNvSpPr>
            <a:spLocks noGrp="1"/>
          </p:cNvSpPr>
          <p:nvPr>
            <p:ph type="title"/>
          </p:nvPr>
        </p:nvSpPr>
        <p:spPr>
          <a:xfrm>
            <a:off x="630936" y="639520"/>
            <a:ext cx="3429000" cy="1719072"/>
          </a:xfrm>
        </p:spPr>
        <p:txBody>
          <a:bodyPr anchor="b">
            <a:normAutofit/>
          </a:bodyPr>
          <a:lstStyle/>
          <a:p>
            <a:r>
              <a:rPr lang="en-AU" sz="3800" dirty="0"/>
              <a:t>Windows Firewall appears to be Off</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98921489-1808-065D-9FC4-F059AC7B0F4A}"/>
              </a:ext>
            </a:extLst>
          </p:cNvPr>
          <p:cNvSpPr>
            <a:spLocks noGrp="1"/>
          </p:cNvSpPr>
          <p:nvPr>
            <p:ph idx="1"/>
          </p:nvPr>
        </p:nvSpPr>
        <p:spPr>
          <a:xfrm>
            <a:off x="630936" y="2807208"/>
            <a:ext cx="3429000" cy="3410712"/>
          </a:xfrm>
        </p:spPr>
        <p:txBody>
          <a:bodyPr anchor="t">
            <a:normAutofit/>
          </a:bodyPr>
          <a:lstStyle/>
          <a:p>
            <a:endParaRPr lang="en-US" sz="2200"/>
          </a:p>
        </p:txBody>
      </p:sp>
      <p:pic>
        <p:nvPicPr>
          <p:cNvPr id="5" name="Content Placeholder 4" descr="A screenshot of a computer&#10;&#10;Description automatically generated">
            <a:extLst>
              <a:ext uri="{FF2B5EF4-FFF2-40B4-BE49-F238E27FC236}">
                <a16:creationId xmlns:a16="http://schemas.microsoft.com/office/drawing/2014/main" id="{69E7D35F-DC5A-8D98-DD6A-ED3410D188AC}"/>
              </a:ext>
            </a:extLst>
          </p:cNvPr>
          <p:cNvPicPr>
            <a:picLocks noChangeAspect="1"/>
          </p:cNvPicPr>
          <p:nvPr/>
        </p:nvPicPr>
        <p:blipFill>
          <a:blip r:embed="rId2"/>
          <a:stretch>
            <a:fillRect/>
          </a:stretch>
        </p:blipFill>
        <p:spPr>
          <a:xfrm>
            <a:off x="4654296" y="848734"/>
            <a:ext cx="6903720" cy="5160531"/>
          </a:xfrm>
          <a:prstGeom prst="rect">
            <a:avLst/>
          </a:prstGeom>
        </p:spPr>
      </p:pic>
    </p:spTree>
    <p:extLst>
      <p:ext uri="{BB962C8B-B14F-4D97-AF65-F5344CB8AC3E}">
        <p14:creationId xmlns:p14="http://schemas.microsoft.com/office/powerpoint/2010/main" val="3493755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7" name="Freeform: Shape 6">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5A324DBC-61E1-502D-CC29-53CDBF0F882E}"/>
              </a:ext>
            </a:extLst>
          </p:cNvPr>
          <p:cNvSpPr>
            <a:spLocks noGrp="1"/>
          </p:cNvSpPr>
          <p:nvPr>
            <p:ph type="ctrTitle"/>
          </p:nvPr>
        </p:nvSpPr>
        <p:spPr>
          <a:xfrm>
            <a:off x="3502731" y="1542402"/>
            <a:ext cx="5186842" cy="2387918"/>
          </a:xfrm>
        </p:spPr>
        <p:txBody>
          <a:bodyPr anchor="b">
            <a:normAutofit/>
          </a:bodyPr>
          <a:lstStyle/>
          <a:p>
            <a:r>
              <a:rPr lang="en-AU" sz="5200" dirty="0">
                <a:solidFill>
                  <a:schemeClr val="tx2"/>
                </a:solidFill>
              </a:rPr>
              <a:t>Week 7</a:t>
            </a:r>
          </a:p>
        </p:txBody>
      </p:sp>
      <p:sp>
        <p:nvSpPr>
          <p:cNvPr id="3" name="Subtitle 2">
            <a:extLst>
              <a:ext uri="{FF2B5EF4-FFF2-40B4-BE49-F238E27FC236}">
                <a16:creationId xmlns:a16="http://schemas.microsoft.com/office/drawing/2014/main" id="{887A0185-438E-27EC-CD26-60EDCC2D8563}"/>
              </a:ext>
            </a:extLst>
          </p:cNvPr>
          <p:cNvSpPr>
            <a:spLocks noGrp="1"/>
          </p:cNvSpPr>
          <p:nvPr>
            <p:ph type="subTitle" idx="1"/>
          </p:nvPr>
        </p:nvSpPr>
        <p:spPr>
          <a:xfrm>
            <a:off x="3502135" y="4001587"/>
            <a:ext cx="5188034" cy="682079"/>
          </a:xfrm>
        </p:spPr>
        <p:txBody>
          <a:bodyPr>
            <a:normAutofit/>
          </a:bodyPr>
          <a:lstStyle/>
          <a:p>
            <a:r>
              <a:rPr lang="en-AU" dirty="0">
                <a:solidFill>
                  <a:schemeClr val="tx2"/>
                </a:solidFill>
              </a:rPr>
              <a:t>ATT&amp;CK Threat intelligence Report</a:t>
            </a:r>
          </a:p>
        </p:txBody>
      </p:sp>
      <p:grpSp>
        <p:nvGrpSpPr>
          <p:cNvPr id="9" name="Group 8">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18127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1436</TotalTime>
  <Words>538</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Assessment 2 - Portfolio</vt:lpstr>
      <vt:lpstr>Week 6</vt:lpstr>
      <vt:lpstr>Win2022 VM Vulnerability scan</vt:lpstr>
      <vt:lpstr>Vulnerabilities</vt:lpstr>
      <vt:lpstr>Win2022 VM Nmap</vt:lpstr>
      <vt:lpstr>More nmap ports</vt:lpstr>
      <vt:lpstr>WafW00f</vt:lpstr>
      <vt:lpstr>Windows Firewall appears to be Off</vt:lpstr>
      <vt:lpstr>Week 7</vt:lpstr>
      <vt:lpstr>Threat Intelligence Report</vt:lpstr>
      <vt:lpstr>PowerPoint Presentation</vt:lpstr>
      <vt:lpstr>Week 8</vt:lpstr>
      <vt:lpstr>CVE-2023-34362</vt:lpstr>
      <vt:lpstr>CVE-2023-0669</vt:lpstr>
      <vt:lpstr>CVE-2023-47246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Albrent Pangan</dc:creator>
  <cp:lastModifiedBy>Albrent Pangan</cp:lastModifiedBy>
  <cp:revision>2</cp:revision>
  <dcterms:created xsi:type="dcterms:W3CDTF">2024-09-01T05:58:52Z</dcterms:created>
  <dcterms:modified xsi:type="dcterms:W3CDTF">2024-09-04T03:01:33Z</dcterms:modified>
</cp:coreProperties>
</file>