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57" r:id="rId3"/>
    <p:sldId id="259" r:id="rId4"/>
    <p:sldId id="282" r:id="rId5"/>
    <p:sldId id="281" r:id="rId6"/>
    <p:sldId id="260" r:id="rId7"/>
    <p:sldId id="263" r:id="rId8"/>
    <p:sldId id="264" r:id="rId9"/>
    <p:sldId id="265" r:id="rId10"/>
    <p:sldId id="266" r:id="rId11"/>
    <p:sldId id="275" r:id="rId12"/>
    <p:sldId id="276" r:id="rId13"/>
    <p:sldId id="277" r:id="rId14"/>
    <p:sldId id="278" r:id="rId15"/>
    <p:sldId id="272" r:id="rId16"/>
    <p:sldId id="273" r:id="rId17"/>
    <p:sldId id="274" r:id="rId18"/>
    <p:sldId id="269" r:id="rId19"/>
    <p:sldId id="268" r:id="rId20"/>
    <p:sldId id="271" r:id="rId21"/>
    <p:sldId id="270"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91939-EC85-474A-9D86-5F182824B9CE}" v="135" dt="2024-09-10T08:19:59.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7FD4-F0FF-4EFB-A02D-46943F4CEE2F}" type="datetimeFigureOut">
              <a:rPr lang="en-AU" smtClean="0"/>
              <a:t>10/09/2024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3C89B-6ABE-4EDA-89D2-213119E17FA8}" type="slidenum">
              <a:rPr lang="en-AU" smtClean="0"/>
              <a:t>‹#›</a:t>
            </a:fld>
            <a:endParaRPr lang="en-AU"/>
          </a:p>
        </p:txBody>
      </p:sp>
    </p:spTree>
    <p:extLst>
      <p:ext uri="{BB962C8B-B14F-4D97-AF65-F5344CB8AC3E}">
        <p14:creationId xmlns:p14="http://schemas.microsoft.com/office/powerpoint/2010/main" val="297911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003C89B-6ABE-4EDA-89D2-213119E17FA8}" type="slidenum">
              <a:rPr lang="en-AU" smtClean="0"/>
              <a:t>21</a:t>
            </a:fld>
            <a:endParaRPr lang="en-AU"/>
          </a:p>
        </p:txBody>
      </p:sp>
    </p:spTree>
    <p:extLst>
      <p:ext uri="{BB962C8B-B14F-4D97-AF65-F5344CB8AC3E}">
        <p14:creationId xmlns:p14="http://schemas.microsoft.com/office/powerpoint/2010/main" val="289540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74281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420012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5121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14985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58338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43459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17985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46632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09151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202032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382E4-9DC1-4A2D-B2EF-9495E9717B1F}" type="datetimeFigureOut">
              <a:rPr lang="en-AU" smtClean="0"/>
              <a:t>7/09/2024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dirty="0"/>
          </a:p>
        </p:txBody>
      </p:sp>
    </p:spTree>
    <p:extLst>
      <p:ext uri="{BB962C8B-B14F-4D97-AF65-F5344CB8AC3E}">
        <p14:creationId xmlns:p14="http://schemas.microsoft.com/office/powerpoint/2010/main" val="196256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5382E4-9DC1-4A2D-B2EF-9495E9717B1F}" type="datetimeFigureOut">
              <a:rPr lang="en-AU" smtClean="0"/>
              <a:t>7/09/2024</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6D9098-9D3F-4A85-A296-6DBC70D0C36D}" type="slidenum">
              <a:rPr lang="en-AU" smtClean="0"/>
              <a:t>‹#›</a:t>
            </a:fld>
            <a:endParaRPr lang="en-AU" dirty="0"/>
          </a:p>
        </p:txBody>
      </p:sp>
    </p:spTree>
    <p:extLst>
      <p:ext uri="{BB962C8B-B14F-4D97-AF65-F5344CB8AC3E}">
        <p14:creationId xmlns:p14="http://schemas.microsoft.com/office/powerpoint/2010/main" val="266353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ttack.mitre.org/techniques/T105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ttack.mitre.org/techniques/T150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ttack.mitre.org/techniques/T104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ttack.mitre.org/techniques/T100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ttack.mitre.org/techniques/T120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055/" TargetMode="External"/><Relationship Id="rId1" Type="http://schemas.openxmlformats.org/officeDocument/2006/relationships/slideLayout" Target="../slideLayouts/slideLayout2.xml"/><Relationship Id="rId4" Type="http://schemas.openxmlformats.org/officeDocument/2006/relationships/hyperlink" Target="https://attack.mitre.org/techniques/T150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04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20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ygreatlearning.com/blog/nmap-comman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Freeform: Shape 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6</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US" sz="2000">
                <a:solidFill>
                  <a:schemeClr val="tx2"/>
                </a:solidFill>
              </a:rPr>
              <a:t>Search the Information System for Vulnerabilities</a:t>
            </a:r>
            <a:endParaRPr lang="en-AU" sz="2000">
              <a:solidFill>
                <a:schemeClr val="tx2"/>
              </a:solidFill>
            </a:endParaRPr>
          </a:p>
        </p:txBody>
      </p:sp>
      <p:grpSp>
        <p:nvGrpSpPr>
          <p:cNvPr id="9" name="Group 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176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40C3-F0FE-A68B-272C-43ECC1407EF0}"/>
              </a:ext>
            </a:extLst>
          </p:cNvPr>
          <p:cNvSpPr>
            <a:spLocks noGrp="1"/>
          </p:cNvSpPr>
          <p:nvPr>
            <p:ph type="title"/>
          </p:nvPr>
        </p:nvSpPr>
        <p:spPr>
          <a:xfrm>
            <a:off x="804672" y="936186"/>
            <a:ext cx="5751992" cy="1454051"/>
          </a:xfrm>
        </p:spPr>
        <p:txBody>
          <a:bodyPr vert="horz" lIns="91440" tIns="45720" rIns="91440" bIns="45720" rtlCol="0" anchor="ctr">
            <a:normAutofit fontScale="90000"/>
          </a:bodyPr>
          <a:lstStyle/>
          <a:p>
            <a:r>
              <a:rPr lang="en-US" sz="3600" b="1" kern="1200" dirty="0">
                <a:solidFill>
                  <a:schemeClr val="tx2"/>
                </a:solidFill>
                <a:latin typeface="+mj-lt"/>
                <a:ea typeface="+mj-ea"/>
                <a:cs typeface="+mj-cs"/>
              </a:rPr>
              <a:t>Techniques &amp; Sub-techniques</a:t>
            </a:r>
            <a:br>
              <a:rPr lang="en-US" sz="3600" kern="1200" dirty="0">
                <a:solidFill>
                  <a:schemeClr val="tx2"/>
                </a:solidFill>
                <a:latin typeface="+mj-lt"/>
                <a:ea typeface="+mj-ea"/>
                <a:cs typeface="+mj-cs"/>
              </a:rPr>
            </a:br>
            <a:br>
              <a:rPr lang="en-US" sz="3600" kern="1200" dirty="0">
                <a:solidFill>
                  <a:schemeClr val="tx2"/>
                </a:solidFill>
                <a:latin typeface="+mj-lt"/>
                <a:ea typeface="+mj-ea"/>
                <a:cs typeface="+mj-cs"/>
              </a:rPr>
            </a:br>
            <a:r>
              <a:rPr lang="en-US" sz="2800" kern="1200" dirty="0">
                <a:solidFill>
                  <a:schemeClr val="tx2"/>
                </a:solidFill>
                <a:latin typeface="+mj-lt"/>
                <a:ea typeface="+mj-ea"/>
                <a:cs typeface="+mj-cs"/>
              </a:rPr>
              <a:t>Process Injection</a:t>
            </a:r>
            <a:endParaRPr lang="en-US" sz="3600" kern="1200" dirty="0">
              <a:solidFill>
                <a:schemeClr val="tx2"/>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95647F80-103B-5F66-743D-1BD7474395DE}"/>
              </a:ext>
            </a:extLst>
          </p:cNvPr>
          <p:cNvGraphicFramePr>
            <a:graphicFrameLocks noGrp="1"/>
          </p:cNvGraphicFramePr>
          <p:nvPr>
            <p:ph idx="1"/>
            <p:extLst>
              <p:ext uri="{D42A27DB-BD31-4B8C-83A1-F6EECF244321}">
                <p14:modId xmlns:p14="http://schemas.microsoft.com/office/powerpoint/2010/main" val="1857450776"/>
              </p:ext>
            </p:extLst>
          </p:nvPr>
        </p:nvGraphicFramePr>
        <p:xfrm>
          <a:off x="6374988" y="2078182"/>
          <a:ext cx="5195244" cy="3696978"/>
        </p:xfrm>
        <a:graphic>
          <a:graphicData uri="http://schemas.openxmlformats.org/drawingml/2006/table">
            <a:tbl>
              <a:tblPr firstRow="1" bandRow="1">
                <a:tableStyleId>{5C22544A-7EE6-4342-B048-85BDC9FD1C3A}</a:tableStyleId>
              </a:tblPr>
              <a:tblGrid>
                <a:gridCol w="2427758">
                  <a:extLst>
                    <a:ext uri="{9D8B030D-6E8A-4147-A177-3AD203B41FA5}">
                      <a16:colId xmlns:a16="http://schemas.microsoft.com/office/drawing/2014/main" val="1639694221"/>
                    </a:ext>
                  </a:extLst>
                </a:gridCol>
                <a:gridCol w="2767486">
                  <a:extLst>
                    <a:ext uri="{9D8B030D-6E8A-4147-A177-3AD203B41FA5}">
                      <a16:colId xmlns:a16="http://schemas.microsoft.com/office/drawing/2014/main" val="1329184326"/>
                    </a:ext>
                  </a:extLst>
                </a:gridCol>
              </a:tblGrid>
              <a:tr h="594731">
                <a:tc>
                  <a:txBody>
                    <a:bodyPr/>
                    <a:lstStyle/>
                    <a:p>
                      <a:r>
                        <a:rPr lang="en-AU" sz="1500" dirty="0"/>
                        <a:t>Main Technique: Process Injection</a:t>
                      </a:r>
                    </a:p>
                  </a:txBody>
                  <a:tcPr marL="75010" marR="75010" marT="37505" marB="37505"/>
                </a:tc>
                <a:tc>
                  <a:txBody>
                    <a:bodyPr/>
                    <a:lstStyle/>
                    <a:p>
                      <a:r>
                        <a:rPr lang="en-AU" sz="1500" dirty="0"/>
                        <a:t>ID: T1055</a:t>
                      </a:r>
                    </a:p>
                  </a:txBody>
                  <a:tcPr marL="75010" marR="75010" marT="37505" marB="37505"/>
                </a:tc>
                <a:extLst>
                  <a:ext uri="{0D108BD9-81ED-4DB2-BD59-A6C34878D82A}">
                    <a16:rowId xmlns:a16="http://schemas.microsoft.com/office/drawing/2014/main" val="4180265565"/>
                  </a:ext>
                </a:extLst>
              </a:tr>
              <a:tr h="1559160">
                <a:tc>
                  <a:txBody>
                    <a:bodyPr/>
                    <a:lstStyle/>
                    <a:p>
                      <a:r>
                        <a:rPr lang="en-AU" sz="1500" b="1" dirty="0"/>
                        <a:t>Sub-technique(s):</a:t>
                      </a:r>
                    </a:p>
                  </a:txBody>
                  <a:tcPr marL="75010" marR="75010" marT="37505" marB="37505"/>
                </a:tc>
                <a:tc>
                  <a:txBody>
                    <a:bodyPr/>
                    <a:lstStyle/>
                    <a:p>
                      <a:r>
                        <a:rPr lang="en-AU" sz="1500" dirty="0"/>
                        <a:t>T1055.001, T1055.002, T1055.003, T1055.004, T1055.005, T1055.008, T1055.009, T1055.011, T1055.012, T1055.013, T1055.014, T1055.015</a:t>
                      </a:r>
                    </a:p>
                  </a:txBody>
                  <a:tcPr marL="75010" marR="75010" marT="37505" marB="37505"/>
                </a:tc>
                <a:extLst>
                  <a:ext uri="{0D108BD9-81ED-4DB2-BD59-A6C34878D82A}">
                    <a16:rowId xmlns:a16="http://schemas.microsoft.com/office/drawing/2014/main" val="1152771399"/>
                  </a:ext>
                </a:extLst>
              </a:tr>
              <a:tr h="594731">
                <a:tc>
                  <a:txBody>
                    <a:bodyPr/>
                    <a:lstStyle/>
                    <a:p>
                      <a:r>
                        <a:rPr lang="en-AU" sz="1500" dirty="0"/>
                        <a:t>Tactics:</a:t>
                      </a:r>
                    </a:p>
                  </a:txBody>
                  <a:tcPr marL="75010" marR="75010" marT="37505" marB="37505"/>
                </a:tc>
                <a:tc>
                  <a:txBody>
                    <a:bodyPr/>
                    <a:lstStyle/>
                    <a:p>
                      <a:r>
                        <a:rPr lang="en-AU" sz="1500" dirty="0"/>
                        <a:t>Defence Evasion, Privilege Escalation</a:t>
                      </a:r>
                    </a:p>
                  </a:txBody>
                  <a:tcPr marL="75010" marR="75010" marT="37505" marB="37505"/>
                </a:tc>
                <a:extLst>
                  <a:ext uri="{0D108BD9-81ED-4DB2-BD59-A6C34878D82A}">
                    <a16:rowId xmlns:a16="http://schemas.microsoft.com/office/drawing/2014/main" val="3265230086"/>
                  </a:ext>
                </a:extLst>
              </a:tr>
              <a:tr h="353625">
                <a:tc>
                  <a:txBody>
                    <a:bodyPr/>
                    <a:lstStyle/>
                    <a:p>
                      <a:r>
                        <a:rPr lang="en-AU" sz="1500" b="0" i="0" kern="1200" dirty="0">
                          <a:solidFill>
                            <a:schemeClr val="dk1"/>
                          </a:solidFill>
                          <a:effectLst/>
                          <a:latin typeface="+mn-lt"/>
                          <a:ea typeface="+mn-ea"/>
                          <a:cs typeface="+mn-cs"/>
                        </a:rPr>
                        <a:t>Platforms: </a:t>
                      </a:r>
                      <a:endParaRPr lang="en-AU" sz="1500" dirty="0"/>
                    </a:p>
                  </a:txBody>
                  <a:tcPr marL="75010" marR="75010" marT="37505" marB="37505"/>
                </a:tc>
                <a:tc>
                  <a:txBody>
                    <a:bodyPr/>
                    <a:lstStyle/>
                    <a:p>
                      <a:r>
                        <a:rPr lang="en-AU" sz="1500" b="0" i="0" kern="1200" dirty="0">
                          <a:solidFill>
                            <a:schemeClr val="dk1"/>
                          </a:solidFill>
                          <a:effectLst/>
                          <a:latin typeface="+mn-lt"/>
                          <a:ea typeface="+mn-ea"/>
                          <a:cs typeface="+mn-cs"/>
                        </a:rPr>
                        <a:t>Linux, Windows, macOS</a:t>
                      </a:r>
                      <a:endParaRPr lang="en-AU" sz="1500" dirty="0"/>
                    </a:p>
                  </a:txBody>
                  <a:tcPr marL="75010" marR="75010" marT="37505" marB="37505"/>
                </a:tc>
                <a:extLst>
                  <a:ext uri="{0D108BD9-81ED-4DB2-BD59-A6C34878D82A}">
                    <a16:rowId xmlns:a16="http://schemas.microsoft.com/office/drawing/2014/main" val="2730065020"/>
                  </a:ext>
                </a:extLst>
              </a:tr>
              <a:tr h="594731">
                <a:tc>
                  <a:txBody>
                    <a:bodyPr/>
                    <a:lstStyle/>
                    <a:p>
                      <a:r>
                        <a:rPr lang="en-US" sz="1500" b="0" i="0" kern="1200" dirty="0">
                          <a:solidFill>
                            <a:schemeClr val="dk1"/>
                          </a:solidFill>
                          <a:effectLst/>
                          <a:latin typeface="+mn-lt"/>
                          <a:ea typeface="+mn-ea"/>
                          <a:cs typeface="+mn-cs"/>
                        </a:rPr>
                        <a:t>Defense Bypassed: </a:t>
                      </a:r>
                      <a:endParaRPr lang="en-AU" sz="1500" dirty="0"/>
                    </a:p>
                  </a:txBody>
                  <a:tcPr marL="75010" marR="75010" marT="37505" marB="37505"/>
                </a:tc>
                <a:tc>
                  <a:txBody>
                    <a:bodyPr/>
                    <a:lstStyle/>
                    <a:p>
                      <a:r>
                        <a:rPr lang="en-US" sz="1500" b="0" i="0" kern="1200" dirty="0">
                          <a:solidFill>
                            <a:schemeClr val="dk1"/>
                          </a:solidFill>
                          <a:effectLst/>
                          <a:latin typeface="+mn-lt"/>
                          <a:ea typeface="+mn-ea"/>
                          <a:cs typeface="+mn-cs"/>
                        </a:rPr>
                        <a:t>Anti-virus, Application control</a:t>
                      </a:r>
                      <a:endParaRPr lang="en-AU" sz="1500" dirty="0"/>
                    </a:p>
                  </a:txBody>
                  <a:tcPr marL="75010" marR="75010" marT="37505" marB="37505"/>
                </a:tc>
                <a:extLst>
                  <a:ext uri="{0D108BD9-81ED-4DB2-BD59-A6C34878D82A}">
                    <a16:rowId xmlns:a16="http://schemas.microsoft.com/office/drawing/2014/main" val="3112054482"/>
                  </a:ext>
                </a:extLst>
              </a:tr>
            </a:tbl>
          </a:graphicData>
        </a:graphic>
      </p:graphicFrame>
      <p:sp>
        <p:nvSpPr>
          <p:cNvPr id="6" name="TextBox 5">
            <a:extLst>
              <a:ext uri="{FF2B5EF4-FFF2-40B4-BE49-F238E27FC236}">
                <a16:creationId xmlns:a16="http://schemas.microsoft.com/office/drawing/2014/main" id="{281B9320-5704-D6BE-D8B3-F72F28E38249}"/>
              </a:ext>
            </a:extLst>
          </p:cNvPr>
          <p:cNvSpPr txBox="1"/>
          <p:nvPr/>
        </p:nvSpPr>
        <p:spPr>
          <a:xfrm>
            <a:off x="804672" y="2421683"/>
            <a:ext cx="4765949" cy="3353476"/>
          </a:xfrm>
          <a:prstGeom prst="rect">
            <a:avLst/>
          </a:prstGeom>
        </p:spPr>
        <p:txBody>
          <a:bodyPr vert="horz" lIns="91440" tIns="45720" rIns="91440" bIns="45720" rtlCol="0" anchor="t">
            <a:normAutofit/>
          </a:bodyPr>
          <a:lstStyle/>
          <a:p>
            <a:pPr>
              <a:lnSpc>
                <a:spcPct val="90000"/>
              </a:lnSpc>
              <a:spcAft>
                <a:spcPts val="600"/>
              </a:spcAft>
            </a:pPr>
            <a:r>
              <a:rPr lang="en-US" dirty="0">
                <a:solidFill>
                  <a:schemeClr val="tx2"/>
                </a:solidFill>
              </a:rPr>
              <a:t>Adversaries use process injection to execute code within another process's address space, allowing them to bypass defenses, access memory, and potentially elevate privileges. This method often evades detection by masking malicious activity within legitimate processes. Various code injection techniques exist, each tailored to specific operating systems, and some advanced methods involve multiple injections and IPC mechanisms to further avoid detection.</a:t>
            </a:r>
          </a:p>
        </p:txBody>
      </p:sp>
      <p:sp>
        <p:nvSpPr>
          <p:cNvPr id="7" name="TextBox 6">
            <a:extLst>
              <a:ext uri="{FF2B5EF4-FFF2-40B4-BE49-F238E27FC236}">
                <a16:creationId xmlns:a16="http://schemas.microsoft.com/office/drawing/2014/main" id="{0E376BA9-9F0A-3F4F-6470-7283DF5A9F5D}"/>
              </a:ext>
            </a:extLst>
          </p:cNvPr>
          <p:cNvSpPr txBox="1"/>
          <p:nvPr/>
        </p:nvSpPr>
        <p:spPr>
          <a:xfrm>
            <a:off x="259912" y="6352317"/>
            <a:ext cx="6609182" cy="338554"/>
          </a:xfrm>
          <a:prstGeom prst="rect">
            <a:avLst/>
          </a:prstGeom>
          <a:noFill/>
        </p:spPr>
        <p:txBody>
          <a:bodyPr wrap="none" rtlCol="0">
            <a:spAutoFit/>
          </a:bodyPr>
          <a:lstStyle/>
          <a:p>
            <a:pPr>
              <a:spcAft>
                <a:spcPts val="600"/>
              </a:spcAft>
            </a:pPr>
            <a:r>
              <a:rPr lang="en-AU" sz="1600" i="1" dirty="0"/>
              <a:t>Source: </a:t>
            </a:r>
            <a:r>
              <a:rPr lang="fr-FR" sz="1600" i="1" dirty="0">
                <a:hlinkClick r:id="rId2"/>
              </a:rPr>
              <a:t>Process Injection, Technique T1055 - Enterprise | MITRE ATT&amp;CK®</a:t>
            </a:r>
            <a:endParaRPr lang="en-AU" sz="1600" i="1" dirty="0"/>
          </a:p>
        </p:txBody>
      </p:sp>
    </p:spTree>
    <p:extLst>
      <p:ext uri="{BB962C8B-B14F-4D97-AF65-F5344CB8AC3E}">
        <p14:creationId xmlns:p14="http://schemas.microsoft.com/office/powerpoint/2010/main" val="141903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911707"/>
            <a:ext cx="5741602" cy="1454051"/>
          </a:xfrm>
        </p:spPr>
        <p:txBody>
          <a:bodyPr>
            <a:normAutofit/>
          </a:bodyPr>
          <a:lstStyle/>
          <a:p>
            <a:r>
              <a:rPr lang="en-AU" sz="3200" b="1" dirty="0">
                <a:solidFill>
                  <a:schemeClr val="tx2"/>
                </a:solidFill>
              </a:rPr>
              <a:t>Techniques &amp; Sub-Techniques</a:t>
            </a:r>
            <a:br>
              <a:rPr lang="en-AU" sz="3600" dirty="0">
                <a:solidFill>
                  <a:schemeClr val="tx2"/>
                </a:solidFill>
              </a:rPr>
            </a:br>
            <a:br>
              <a:rPr lang="en-AU" sz="3600" dirty="0">
                <a:solidFill>
                  <a:schemeClr val="tx2"/>
                </a:solidFill>
              </a:rPr>
            </a:br>
            <a:r>
              <a:rPr lang="en-AU" sz="2500" dirty="0">
                <a:solidFill>
                  <a:schemeClr val="tx2"/>
                </a:solidFill>
              </a:rPr>
              <a:t>Server Software Component</a:t>
            </a: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928482" y="2563151"/>
            <a:ext cx="4765949" cy="3353476"/>
          </a:xfrm>
        </p:spPr>
        <p:txBody>
          <a:bodyPr anchor="t">
            <a:normAutofit/>
          </a:bodyPr>
          <a:lstStyle/>
          <a:p>
            <a:pPr marL="0" indent="0">
              <a:buNone/>
            </a:pPr>
            <a:r>
              <a:rPr lang="en-US" sz="1800" dirty="0">
                <a:solidFill>
                  <a:schemeClr val="tx2"/>
                </a:solidFill>
              </a:rPr>
              <a:t>Adversaries might exploit legitimate extensibility features in server applications to gain persistent access. These features often allow developers to add custom software or scripts to enhance the application's functionality. Attackers can leverage these capabilities to install malicious components and misuse the server applications.</a:t>
            </a:r>
            <a:endParaRPr lang="en-AU" sz="1800" dirty="0">
              <a:solidFill>
                <a:schemeClr val="tx2"/>
              </a:solidFill>
            </a:endParaRPr>
          </a:p>
        </p:txBody>
      </p:sp>
      <p:sp>
        <p:nvSpPr>
          <p:cNvPr id="6" name="TextBox 5">
            <a:extLst>
              <a:ext uri="{FF2B5EF4-FFF2-40B4-BE49-F238E27FC236}">
                <a16:creationId xmlns:a16="http://schemas.microsoft.com/office/drawing/2014/main" id="{CFFBB0F2-23AA-67CC-04D0-681B7AF4F0E7}"/>
              </a:ext>
            </a:extLst>
          </p:cNvPr>
          <p:cNvSpPr txBox="1"/>
          <p:nvPr/>
        </p:nvSpPr>
        <p:spPr>
          <a:xfrm>
            <a:off x="375002" y="6183040"/>
            <a:ext cx="7577780" cy="338554"/>
          </a:xfrm>
          <a:prstGeom prst="rect">
            <a:avLst/>
          </a:prstGeom>
          <a:noFill/>
        </p:spPr>
        <p:txBody>
          <a:bodyPr wrap="none" rtlCol="0">
            <a:spAutoFit/>
          </a:bodyPr>
          <a:lstStyle/>
          <a:p>
            <a:pPr>
              <a:spcAft>
                <a:spcPts val="600"/>
              </a:spcAft>
            </a:pPr>
            <a:r>
              <a:rPr lang="en-AU" sz="1600" i="1" dirty="0"/>
              <a:t>Source: </a:t>
            </a:r>
            <a:r>
              <a:rPr lang="fr-FR" sz="1600" i="1" dirty="0">
                <a:hlinkClick r:id="rId2"/>
              </a:rPr>
              <a:t>Server Software Component, Technique T1505 - Enterprise | MITRE ATT&amp;CK®</a:t>
            </a:r>
            <a:endParaRPr lang="en-AU" sz="1600" i="1" dirty="0"/>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851151655"/>
              </p:ext>
            </p:extLst>
          </p:nvPr>
        </p:nvGraphicFramePr>
        <p:xfrm>
          <a:off x="6374779" y="1932709"/>
          <a:ext cx="5185063" cy="3252354"/>
        </p:xfrm>
        <a:graphic>
          <a:graphicData uri="http://schemas.openxmlformats.org/drawingml/2006/table">
            <a:tbl>
              <a:tblPr firstRow="1" bandRow="1">
                <a:tableStyleId>{5C22544A-7EE6-4342-B048-85BDC9FD1C3A}</a:tableStyleId>
              </a:tblPr>
              <a:tblGrid>
                <a:gridCol w="2423000">
                  <a:extLst>
                    <a:ext uri="{9D8B030D-6E8A-4147-A177-3AD203B41FA5}">
                      <a16:colId xmlns:a16="http://schemas.microsoft.com/office/drawing/2014/main" val="1639694221"/>
                    </a:ext>
                  </a:extLst>
                </a:gridCol>
                <a:gridCol w="2762063">
                  <a:extLst>
                    <a:ext uri="{9D8B030D-6E8A-4147-A177-3AD203B41FA5}">
                      <a16:colId xmlns:a16="http://schemas.microsoft.com/office/drawing/2014/main" val="1329184326"/>
                    </a:ext>
                  </a:extLst>
                </a:gridCol>
              </a:tblGrid>
              <a:tr h="914175">
                <a:tc>
                  <a:txBody>
                    <a:bodyPr/>
                    <a:lstStyle/>
                    <a:p>
                      <a:r>
                        <a:rPr lang="en-AU" sz="1500" dirty="0"/>
                        <a:t>Main Technique: Server Software Component</a:t>
                      </a:r>
                    </a:p>
                  </a:txBody>
                  <a:tcPr marL="75010" marR="75010" marT="37505" marB="37505"/>
                </a:tc>
                <a:tc>
                  <a:txBody>
                    <a:bodyPr/>
                    <a:lstStyle/>
                    <a:p>
                      <a:r>
                        <a:rPr lang="en-AU" sz="1500" dirty="0"/>
                        <a:t>ID: T1505</a:t>
                      </a:r>
                    </a:p>
                  </a:txBody>
                  <a:tcPr marL="75010" marR="75010" marT="37505" marB="37505"/>
                </a:tc>
                <a:extLst>
                  <a:ext uri="{0D108BD9-81ED-4DB2-BD59-A6C34878D82A}">
                    <a16:rowId xmlns:a16="http://schemas.microsoft.com/office/drawing/2014/main" val="4180265565"/>
                  </a:ext>
                </a:extLst>
              </a:tr>
              <a:tr h="914175">
                <a:tc>
                  <a:txBody>
                    <a:bodyPr/>
                    <a:lstStyle/>
                    <a:p>
                      <a:r>
                        <a:rPr lang="en-AU" sz="1500" b="1" dirty="0"/>
                        <a:t>Sub-technique(s):</a:t>
                      </a:r>
                    </a:p>
                  </a:txBody>
                  <a:tcPr marL="75010" marR="75010" marT="37505" marB="37505"/>
                </a:tc>
                <a:tc>
                  <a:txBody>
                    <a:bodyPr/>
                    <a:lstStyle/>
                    <a:p>
                      <a:r>
                        <a:rPr lang="en-AU" sz="1500" dirty="0"/>
                        <a:t>T1505.001, T1505.002, T1505.003, T1505.004, T1505.005</a:t>
                      </a:r>
                    </a:p>
                  </a:txBody>
                  <a:tcPr marL="75010" marR="75010" marT="37505" marB="37505"/>
                </a:tc>
                <a:extLst>
                  <a:ext uri="{0D108BD9-81ED-4DB2-BD59-A6C34878D82A}">
                    <a16:rowId xmlns:a16="http://schemas.microsoft.com/office/drawing/2014/main" val="1152771399"/>
                  </a:ext>
                </a:extLst>
              </a:tr>
              <a:tr h="386767">
                <a:tc>
                  <a:txBody>
                    <a:bodyPr/>
                    <a:lstStyle/>
                    <a:p>
                      <a:r>
                        <a:rPr lang="en-AU" sz="1500" dirty="0"/>
                        <a:t>Tactics:</a:t>
                      </a:r>
                    </a:p>
                  </a:txBody>
                  <a:tcPr marL="75010" marR="75010" marT="37505" marB="37505"/>
                </a:tc>
                <a:tc>
                  <a:txBody>
                    <a:bodyPr/>
                    <a:lstStyle/>
                    <a:p>
                      <a:r>
                        <a:rPr lang="en-AU" sz="1500" dirty="0"/>
                        <a:t>Persistence</a:t>
                      </a:r>
                    </a:p>
                  </a:txBody>
                  <a:tcPr marL="75010" marR="75010" marT="37505" marB="37505"/>
                </a:tc>
                <a:extLst>
                  <a:ext uri="{0D108BD9-81ED-4DB2-BD59-A6C34878D82A}">
                    <a16:rowId xmlns:a16="http://schemas.microsoft.com/office/drawing/2014/main" val="3265230086"/>
                  </a:ext>
                </a:extLst>
              </a:tr>
              <a:tr h="650470">
                <a:tc>
                  <a:txBody>
                    <a:bodyPr/>
                    <a:lstStyle/>
                    <a:p>
                      <a:r>
                        <a:rPr lang="en-AU" sz="1500" b="0" i="0" kern="1200" dirty="0">
                          <a:solidFill>
                            <a:schemeClr val="dk1"/>
                          </a:solidFill>
                          <a:effectLst/>
                          <a:latin typeface="+mn-lt"/>
                          <a:ea typeface="+mn-ea"/>
                          <a:cs typeface="+mn-cs"/>
                        </a:rPr>
                        <a:t>Platforms: </a:t>
                      </a:r>
                      <a:endParaRPr lang="en-AU" sz="1500" dirty="0"/>
                    </a:p>
                  </a:txBody>
                  <a:tcPr marL="75010" marR="75010" marT="37505" marB="37505"/>
                </a:tc>
                <a:tc>
                  <a:txBody>
                    <a:bodyPr/>
                    <a:lstStyle/>
                    <a:p>
                      <a:r>
                        <a:rPr lang="en-AU" sz="1500" b="0" i="0" kern="1200" dirty="0">
                          <a:solidFill>
                            <a:schemeClr val="dk1"/>
                          </a:solidFill>
                          <a:effectLst/>
                          <a:latin typeface="+mn-lt"/>
                          <a:ea typeface="+mn-ea"/>
                          <a:cs typeface="+mn-cs"/>
                        </a:rPr>
                        <a:t>Linux, Network, Windows, macOS</a:t>
                      </a:r>
                      <a:endParaRPr lang="en-AU" sz="1500" dirty="0"/>
                    </a:p>
                  </a:txBody>
                  <a:tcPr marL="75010" marR="75010" marT="37505" marB="37505"/>
                </a:tc>
                <a:extLst>
                  <a:ext uri="{0D108BD9-81ED-4DB2-BD59-A6C34878D82A}">
                    <a16:rowId xmlns:a16="http://schemas.microsoft.com/office/drawing/2014/main" val="2730065020"/>
                  </a:ext>
                </a:extLst>
              </a:tr>
              <a:tr h="386767">
                <a:tc>
                  <a:txBody>
                    <a:bodyPr/>
                    <a:lstStyle/>
                    <a:p>
                      <a:r>
                        <a:rPr lang="en-US" sz="1500" b="0" i="0" kern="1200" dirty="0">
                          <a:solidFill>
                            <a:schemeClr val="dk1"/>
                          </a:solidFill>
                          <a:effectLst/>
                          <a:latin typeface="+mn-lt"/>
                          <a:ea typeface="+mn-ea"/>
                          <a:cs typeface="+mn-cs"/>
                        </a:rPr>
                        <a:t>Defense Bypassed: </a:t>
                      </a:r>
                      <a:endParaRPr lang="en-AU" sz="1500" dirty="0"/>
                    </a:p>
                  </a:txBody>
                  <a:tcPr marL="75010" marR="75010" marT="37505" marB="37505"/>
                </a:tc>
                <a:tc>
                  <a:txBody>
                    <a:bodyPr/>
                    <a:lstStyle/>
                    <a:p>
                      <a:r>
                        <a:rPr lang="en-AU" sz="1500" dirty="0"/>
                        <a:t>N/A</a:t>
                      </a:r>
                    </a:p>
                  </a:txBody>
                  <a:tcPr marL="75010" marR="75010" marT="37505" marB="37505"/>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177000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802955"/>
            <a:ext cx="5897464" cy="1454051"/>
          </a:xfrm>
        </p:spPr>
        <p:txBody>
          <a:bodyPr>
            <a:normAutofit/>
          </a:bodyPr>
          <a:lstStyle/>
          <a:p>
            <a:r>
              <a:rPr lang="en-AU" sz="3200" b="1" dirty="0">
                <a:solidFill>
                  <a:schemeClr val="tx2"/>
                </a:solidFill>
              </a:rPr>
              <a:t>Techniques &amp; Sub-Techniques</a:t>
            </a:r>
            <a:br>
              <a:rPr lang="en-AU" sz="3600" dirty="0">
                <a:solidFill>
                  <a:schemeClr val="tx2"/>
                </a:solidFill>
              </a:rPr>
            </a:br>
            <a:br>
              <a:rPr lang="en-AU" sz="3600" dirty="0">
                <a:solidFill>
                  <a:schemeClr val="tx2"/>
                </a:solidFill>
              </a:rPr>
            </a:br>
            <a:r>
              <a:rPr lang="en-AU" sz="2500" dirty="0">
                <a:solidFill>
                  <a:schemeClr val="tx2"/>
                </a:solidFill>
              </a:rPr>
              <a:t>Exfiltration Over Alternative Protocol</a:t>
            </a:r>
            <a:endParaRPr lang="en-AU" sz="3600" dirty="0">
              <a:solidFill>
                <a:schemeClr val="tx2"/>
              </a:solidFill>
            </a:endParaRP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518173"/>
            <a:ext cx="4765949" cy="3353476"/>
          </a:xfrm>
        </p:spPr>
        <p:txBody>
          <a:bodyPr anchor="t">
            <a:normAutofit/>
          </a:bodyPr>
          <a:lstStyle/>
          <a:p>
            <a:pPr marL="0" indent="0">
              <a:buNone/>
            </a:pPr>
            <a:r>
              <a:rPr lang="en-AU" sz="1800" dirty="0">
                <a:solidFill>
                  <a:schemeClr val="tx2"/>
                </a:solidFill>
              </a:rPr>
              <a:t>Adversaries may exfiltrate data using different protocols or network locations than the main command and control channel. Common alternative protocols include FTP, SMTP, HTTP/S, DNS, and SMB, which can be encrypted or obfuscated. Tools like Net/SMB, FTP, and curl on macOS or Linux facilitate this. Additionally, IaaS and SaaS platforms like Microsoft Exchange and AWS S3 enable direct data downloads via web consoles or APIs.</a:t>
            </a:r>
          </a:p>
        </p:txBody>
      </p:sp>
      <p:sp>
        <p:nvSpPr>
          <p:cNvPr id="7" name="TextBox 6">
            <a:extLst>
              <a:ext uri="{FF2B5EF4-FFF2-40B4-BE49-F238E27FC236}">
                <a16:creationId xmlns:a16="http://schemas.microsoft.com/office/drawing/2014/main" id="{74EAFA1E-57AF-2D0C-6DA5-07CCED04B8BA}"/>
              </a:ext>
            </a:extLst>
          </p:cNvPr>
          <p:cNvSpPr txBox="1"/>
          <p:nvPr/>
        </p:nvSpPr>
        <p:spPr>
          <a:xfrm>
            <a:off x="426957" y="6110968"/>
            <a:ext cx="8273419" cy="338554"/>
          </a:xfrm>
          <a:prstGeom prst="rect">
            <a:avLst/>
          </a:prstGeom>
          <a:noFill/>
        </p:spPr>
        <p:txBody>
          <a:bodyPr wrap="none" rtlCol="0">
            <a:spAutoFit/>
          </a:bodyPr>
          <a:lstStyle/>
          <a:p>
            <a:pPr>
              <a:spcAft>
                <a:spcPts val="600"/>
              </a:spcAft>
            </a:pPr>
            <a:r>
              <a:rPr lang="en-AU" sz="1600" i="1" dirty="0"/>
              <a:t>Source: </a:t>
            </a:r>
            <a:r>
              <a:rPr lang="fr-FR" sz="1600" i="1" dirty="0">
                <a:hlinkClick r:id="rId2"/>
              </a:rPr>
              <a:t>Exfiltration Over Alternative Protocol, Technique T1048 - Enterprise | MITRE ATT&amp;CK®</a:t>
            </a:r>
            <a:endParaRPr lang="en-AU" sz="1600" i="1" dirty="0"/>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2942528598"/>
              </p:ext>
            </p:extLst>
          </p:nvPr>
        </p:nvGraphicFramePr>
        <p:xfrm>
          <a:off x="6546273" y="1995056"/>
          <a:ext cx="5231617" cy="3262365"/>
        </p:xfrm>
        <a:graphic>
          <a:graphicData uri="http://schemas.openxmlformats.org/drawingml/2006/table">
            <a:tbl>
              <a:tblPr firstRow="1" bandRow="1">
                <a:tableStyleId>{5C22544A-7EE6-4342-B048-85BDC9FD1C3A}</a:tableStyleId>
              </a:tblPr>
              <a:tblGrid>
                <a:gridCol w="2444754">
                  <a:extLst>
                    <a:ext uri="{9D8B030D-6E8A-4147-A177-3AD203B41FA5}">
                      <a16:colId xmlns:a16="http://schemas.microsoft.com/office/drawing/2014/main" val="1639694221"/>
                    </a:ext>
                  </a:extLst>
                </a:gridCol>
                <a:gridCol w="2786863">
                  <a:extLst>
                    <a:ext uri="{9D8B030D-6E8A-4147-A177-3AD203B41FA5}">
                      <a16:colId xmlns:a16="http://schemas.microsoft.com/office/drawing/2014/main" val="1329184326"/>
                    </a:ext>
                  </a:extLst>
                </a:gridCol>
              </a:tblGrid>
              <a:tr h="848214">
                <a:tc>
                  <a:txBody>
                    <a:bodyPr/>
                    <a:lstStyle/>
                    <a:p>
                      <a:r>
                        <a:rPr lang="en-AU" sz="1500" dirty="0"/>
                        <a:t>Main Technique: Exfiltration Over Alternative Protocol</a:t>
                      </a:r>
                    </a:p>
                  </a:txBody>
                  <a:tcPr marL="75010" marR="75010" marT="37505" marB="37505"/>
                </a:tc>
                <a:tc>
                  <a:txBody>
                    <a:bodyPr/>
                    <a:lstStyle/>
                    <a:p>
                      <a:r>
                        <a:rPr lang="en-AU" sz="1500" dirty="0"/>
                        <a:t>ID: T1048</a:t>
                      </a:r>
                    </a:p>
                  </a:txBody>
                  <a:tcPr marL="75010" marR="75010" marT="37505" marB="37505"/>
                </a:tc>
                <a:extLst>
                  <a:ext uri="{0D108BD9-81ED-4DB2-BD59-A6C34878D82A}">
                    <a16:rowId xmlns:a16="http://schemas.microsoft.com/office/drawing/2014/main" val="4180265565"/>
                  </a:ext>
                </a:extLst>
              </a:tr>
              <a:tr h="603537">
                <a:tc>
                  <a:txBody>
                    <a:bodyPr/>
                    <a:lstStyle/>
                    <a:p>
                      <a:r>
                        <a:rPr lang="en-AU" sz="1500" b="1" dirty="0"/>
                        <a:t>Sub-technique(s):</a:t>
                      </a:r>
                    </a:p>
                  </a:txBody>
                  <a:tcPr marL="75010" marR="75010" marT="37505" marB="37505"/>
                </a:tc>
                <a:tc>
                  <a:txBody>
                    <a:bodyPr/>
                    <a:lstStyle/>
                    <a:p>
                      <a:r>
                        <a:rPr lang="en-AU" sz="1500" dirty="0"/>
                        <a:t>T1048.001, T1048.002, T1048.003</a:t>
                      </a:r>
                    </a:p>
                  </a:txBody>
                  <a:tcPr marL="75010" marR="75010" marT="37505" marB="37505"/>
                </a:tc>
                <a:extLst>
                  <a:ext uri="{0D108BD9-81ED-4DB2-BD59-A6C34878D82A}">
                    <a16:rowId xmlns:a16="http://schemas.microsoft.com/office/drawing/2014/main" val="1152771399"/>
                  </a:ext>
                </a:extLst>
              </a:tr>
              <a:tr h="358861">
                <a:tc>
                  <a:txBody>
                    <a:bodyPr/>
                    <a:lstStyle/>
                    <a:p>
                      <a:r>
                        <a:rPr lang="en-AU" sz="1500" dirty="0"/>
                        <a:t>Tactics:</a:t>
                      </a:r>
                    </a:p>
                  </a:txBody>
                  <a:tcPr marL="75010" marR="75010" marT="37505" marB="37505"/>
                </a:tc>
                <a:tc>
                  <a:txBody>
                    <a:bodyPr/>
                    <a:lstStyle/>
                    <a:p>
                      <a:r>
                        <a:rPr lang="en-AU" sz="1500" dirty="0"/>
                        <a:t>Exfiltration</a:t>
                      </a:r>
                    </a:p>
                  </a:txBody>
                  <a:tcPr marL="75010" marR="75010" marT="37505" marB="37505"/>
                </a:tc>
                <a:extLst>
                  <a:ext uri="{0D108BD9-81ED-4DB2-BD59-A6C34878D82A}">
                    <a16:rowId xmlns:a16="http://schemas.microsoft.com/office/drawing/2014/main" val="3265230086"/>
                  </a:ext>
                </a:extLst>
              </a:tr>
              <a:tr h="1092892">
                <a:tc>
                  <a:txBody>
                    <a:bodyPr/>
                    <a:lstStyle/>
                    <a:p>
                      <a:r>
                        <a:rPr lang="en-AU" sz="1500" b="0" i="0" kern="1200" dirty="0">
                          <a:solidFill>
                            <a:schemeClr val="dk1"/>
                          </a:solidFill>
                          <a:effectLst/>
                          <a:latin typeface="+mn-lt"/>
                          <a:ea typeface="+mn-ea"/>
                          <a:cs typeface="+mn-cs"/>
                        </a:rPr>
                        <a:t>Platforms: </a:t>
                      </a:r>
                      <a:endParaRPr lang="en-AU" sz="1500" dirty="0"/>
                    </a:p>
                  </a:txBody>
                  <a:tcPr marL="75010" marR="75010" marT="37505" marB="37505"/>
                </a:tc>
                <a:tc>
                  <a:txBody>
                    <a:bodyPr/>
                    <a:lstStyle/>
                    <a:p>
                      <a:r>
                        <a:rPr lang="en-US" sz="1500" b="0" i="0" kern="1200" dirty="0">
                          <a:solidFill>
                            <a:schemeClr val="dk1"/>
                          </a:solidFill>
                          <a:effectLst/>
                          <a:latin typeface="+mn-lt"/>
                          <a:ea typeface="+mn-ea"/>
                          <a:cs typeface="+mn-cs"/>
                        </a:rPr>
                        <a:t>Google Workspace, IaaS, Linux, Network, Office 365, SaaS, Windows, macOS</a:t>
                      </a:r>
                      <a:endParaRPr lang="en-AU" sz="1500" dirty="0"/>
                    </a:p>
                  </a:txBody>
                  <a:tcPr marL="75010" marR="75010" marT="37505" marB="37505"/>
                </a:tc>
                <a:extLst>
                  <a:ext uri="{0D108BD9-81ED-4DB2-BD59-A6C34878D82A}">
                    <a16:rowId xmlns:a16="http://schemas.microsoft.com/office/drawing/2014/main" val="2730065020"/>
                  </a:ext>
                </a:extLst>
              </a:tr>
              <a:tr h="358861">
                <a:tc>
                  <a:txBody>
                    <a:bodyPr/>
                    <a:lstStyle/>
                    <a:p>
                      <a:r>
                        <a:rPr lang="en-US" sz="1500" b="0" i="0" kern="1200" dirty="0">
                          <a:solidFill>
                            <a:schemeClr val="dk1"/>
                          </a:solidFill>
                          <a:effectLst/>
                          <a:latin typeface="+mn-lt"/>
                          <a:ea typeface="+mn-ea"/>
                          <a:cs typeface="+mn-cs"/>
                        </a:rPr>
                        <a:t>Defense Bypassed: </a:t>
                      </a:r>
                      <a:endParaRPr lang="en-AU" sz="1500" dirty="0"/>
                    </a:p>
                  </a:txBody>
                  <a:tcPr marL="75010" marR="75010" marT="37505" marB="37505"/>
                </a:tc>
                <a:tc>
                  <a:txBody>
                    <a:bodyPr/>
                    <a:lstStyle/>
                    <a:p>
                      <a:r>
                        <a:rPr lang="en-AU" sz="1500" dirty="0"/>
                        <a:t>N/A</a:t>
                      </a:r>
                    </a:p>
                  </a:txBody>
                  <a:tcPr marL="75010" marR="75010" marT="37505" marB="37505"/>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266390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802955"/>
            <a:ext cx="5710428" cy="1454051"/>
          </a:xfrm>
        </p:spPr>
        <p:txBody>
          <a:bodyPr>
            <a:normAutofit fontScale="90000"/>
          </a:bodyPr>
          <a:lstStyle/>
          <a:p>
            <a:r>
              <a:rPr lang="en-AU" sz="3600" b="1" dirty="0">
                <a:solidFill>
                  <a:schemeClr val="tx2"/>
                </a:solidFill>
              </a:rPr>
              <a:t>Techniques &amp; Sub-Techniques</a:t>
            </a:r>
            <a:br>
              <a:rPr lang="en-AU" sz="3600" dirty="0">
                <a:solidFill>
                  <a:schemeClr val="tx2"/>
                </a:solidFill>
              </a:rPr>
            </a:br>
            <a:br>
              <a:rPr lang="en-AU" sz="3600" dirty="0">
                <a:solidFill>
                  <a:schemeClr val="tx2"/>
                </a:solidFill>
              </a:rPr>
            </a:br>
            <a:r>
              <a:rPr lang="en-AU" sz="2800" dirty="0">
                <a:solidFill>
                  <a:schemeClr val="tx2"/>
                </a:solidFill>
              </a:rPr>
              <a:t>Credential Dumping</a:t>
            </a: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421683"/>
            <a:ext cx="4765949" cy="3353476"/>
          </a:xfrm>
        </p:spPr>
        <p:txBody>
          <a:bodyPr anchor="t">
            <a:normAutofit/>
          </a:bodyPr>
          <a:lstStyle/>
          <a:p>
            <a:pPr marL="0" indent="0">
              <a:buNone/>
            </a:pPr>
            <a:r>
              <a:rPr lang="en-US" sz="1800" dirty="0">
                <a:solidFill>
                  <a:schemeClr val="tx2"/>
                </a:solidFill>
              </a:rPr>
              <a:t>Adversaries may dump credentials to acquire login information and passwords, typically in hash or plaintext form. They can extract these credentials from OS caches, memory, or system structures. Once obtained, credentials facilitate lateral movement and access to restricted data.</a:t>
            </a:r>
          </a:p>
          <a:p>
            <a:pPr marL="0" indent="0">
              <a:buNone/>
            </a:pPr>
            <a:r>
              <a:rPr lang="en-US" sz="1800" dirty="0">
                <a:solidFill>
                  <a:schemeClr val="tx2"/>
                </a:solidFill>
              </a:rPr>
              <a:t>Both attackers and security professionals may use the tools associated with these techniques, along with additional custom tools.</a:t>
            </a:r>
            <a:endParaRPr lang="en-AU" sz="1800" dirty="0">
              <a:solidFill>
                <a:schemeClr val="tx2"/>
              </a:solidFill>
            </a:endParaRPr>
          </a:p>
        </p:txBody>
      </p:sp>
      <p:sp>
        <p:nvSpPr>
          <p:cNvPr id="5" name="TextBox 4">
            <a:extLst>
              <a:ext uri="{FF2B5EF4-FFF2-40B4-BE49-F238E27FC236}">
                <a16:creationId xmlns:a16="http://schemas.microsoft.com/office/drawing/2014/main" id="{FED26E0A-F469-3EE7-4585-7BF0380EDC70}"/>
              </a:ext>
            </a:extLst>
          </p:cNvPr>
          <p:cNvSpPr txBox="1"/>
          <p:nvPr/>
        </p:nvSpPr>
        <p:spPr>
          <a:xfrm>
            <a:off x="385393" y="6111565"/>
            <a:ext cx="7172220" cy="338554"/>
          </a:xfrm>
          <a:prstGeom prst="rect">
            <a:avLst/>
          </a:prstGeom>
          <a:noFill/>
        </p:spPr>
        <p:txBody>
          <a:bodyPr wrap="none" rtlCol="0">
            <a:spAutoFit/>
          </a:bodyPr>
          <a:lstStyle/>
          <a:p>
            <a:pPr>
              <a:spcAft>
                <a:spcPts val="600"/>
              </a:spcAft>
            </a:pPr>
            <a:r>
              <a:rPr lang="en-AU" sz="1600" i="1" dirty="0"/>
              <a:t>Source: </a:t>
            </a:r>
            <a:r>
              <a:rPr lang="fr-FR" sz="1600" i="1" dirty="0">
                <a:hlinkClick r:id="rId2"/>
              </a:rPr>
              <a:t>OS Credential Dumping, Technique T1003 - Enterprise | MITRE ATT&amp;CK®</a:t>
            </a:r>
            <a:endParaRPr lang="en-AU" sz="1600" i="1" dirty="0"/>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3552427210"/>
              </p:ext>
            </p:extLst>
          </p:nvPr>
        </p:nvGraphicFramePr>
        <p:xfrm>
          <a:off x="6514002" y="2040331"/>
          <a:ext cx="5258897" cy="3310988"/>
        </p:xfrm>
        <a:graphic>
          <a:graphicData uri="http://schemas.openxmlformats.org/drawingml/2006/table">
            <a:tbl>
              <a:tblPr firstRow="1" bandRow="1">
                <a:tableStyleId>{5C22544A-7EE6-4342-B048-85BDC9FD1C3A}</a:tableStyleId>
              </a:tblPr>
              <a:tblGrid>
                <a:gridCol w="2478482">
                  <a:extLst>
                    <a:ext uri="{9D8B030D-6E8A-4147-A177-3AD203B41FA5}">
                      <a16:colId xmlns:a16="http://schemas.microsoft.com/office/drawing/2014/main" val="1639694221"/>
                    </a:ext>
                  </a:extLst>
                </a:gridCol>
                <a:gridCol w="2780415">
                  <a:extLst>
                    <a:ext uri="{9D8B030D-6E8A-4147-A177-3AD203B41FA5}">
                      <a16:colId xmlns:a16="http://schemas.microsoft.com/office/drawing/2014/main" val="1329184326"/>
                    </a:ext>
                  </a:extLst>
                </a:gridCol>
              </a:tblGrid>
              <a:tr h="720627">
                <a:tc>
                  <a:txBody>
                    <a:bodyPr/>
                    <a:lstStyle/>
                    <a:p>
                      <a:r>
                        <a:rPr lang="en-AU" sz="1500" dirty="0"/>
                        <a:t>Main Technique: OS Credential  Dumping</a:t>
                      </a:r>
                    </a:p>
                  </a:txBody>
                  <a:tcPr marL="74449" marR="74449" marT="37224" marB="37224"/>
                </a:tc>
                <a:tc>
                  <a:txBody>
                    <a:bodyPr/>
                    <a:lstStyle/>
                    <a:p>
                      <a:r>
                        <a:rPr lang="en-AU" sz="1500" dirty="0"/>
                        <a:t>ID: T1003</a:t>
                      </a:r>
                    </a:p>
                  </a:txBody>
                  <a:tcPr marL="74449" marR="74449" marT="37224" marB="37224"/>
                </a:tc>
                <a:extLst>
                  <a:ext uri="{0D108BD9-81ED-4DB2-BD59-A6C34878D82A}">
                    <a16:rowId xmlns:a16="http://schemas.microsoft.com/office/drawing/2014/main" val="4180265565"/>
                  </a:ext>
                </a:extLst>
              </a:tr>
              <a:tr h="1304918">
                <a:tc>
                  <a:txBody>
                    <a:bodyPr/>
                    <a:lstStyle/>
                    <a:p>
                      <a:r>
                        <a:rPr lang="en-AU" sz="1500" b="1" dirty="0"/>
                        <a:t>Sub-technique(s):</a:t>
                      </a:r>
                    </a:p>
                  </a:txBody>
                  <a:tcPr marL="74449" marR="74449" marT="37224" marB="37224"/>
                </a:tc>
                <a:tc>
                  <a:txBody>
                    <a:bodyPr/>
                    <a:lstStyle/>
                    <a:p>
                      <a:r>
                        <a:rPr lang="en-AU" sz="1500" dirty="0"/>
                        <a:t>T1003.001, T1003.002, T1003.003, T1003.004, T1003.005, T1003.006, T1003.007, T1003.008</a:t>
                      </a:r>
                    </a:p>
                  </a:txBody>
                  <a:tcPr marL="74449" marR="74449" marT="37224" marB="37224"/>
                </a:tc>
                <a:extLst>
                  <a:ext uri="{0D108BD9-81ED-4DB2-BD59-A6C34878D82A}">
                    <a16:rowId xmlns:a16="http://schemas.microsoft.com/office/drawing/2014/main" val="1152771399"/>
                  </a:ext>
                </a:extLst>
              </a:tr>
              <a:tr h="428481">
                <a:tc>
                  <a:txBody>
                    <a:bodyPr/>
                    <a:lstStyle/>
                    <a:p>
                      <a:r>
                        <a:rPr lang="en-AU" sz="1500" dirty="0"/>
                        <a:t>Tactics:</a:t>
                      </a:r>
                    </a:p>
                  </a:txBody>
                  <a:tcPr marL="74449" marR="74449" marT="37224" marB="37224"/>
                </a:tc>
                <a:tc>
                  <a:txBody>
                    <a:bodyPr/>
                    <a:lstStyle/>
                    <a:p>
                      <a:r>
                        <a:rPr lang="en-AU" sz="1500" dirty="0"/>
                        <a:t>Credential Access</a:t>
                      </a:r>
                    </a:p>
                  </a:txBody>
                  <a:tcPr marL="74449" marR="74449" marT="37224" marB="37224"/>
                </a:tc>
                <a:extLst>
                  <a:ext uri="{0D108BD9-81ED-4DB2-BD59-A6C34878D82A}">
                    <a16:rowId xmlns:a16="http://schemas.microsoft.com/office/drawing/2014/main" val="3265230086"/>
                  </a:ext>
                </a:extLst>
              </a:tr>
              <a:tr h="428481">
                <a:tc>
                  <a:txBody>
                    <a:bodyPr/>
                    <a:lstStyle/>
                    <a:p>
                      <a:r>
                        <a:rPr lang="en-AU" sz="1500" b="0" i="0" kern="1200" dirty="0">
                          <a:solidFill>
                            <a:schemeClr val="dk1"/>
                          </a:solidFill>
                          <a:effectLst/>
                          <a:latin typeface="+mn-lt"/>
                          <a:ea typeface="+mn-ea"/>
                          <a:cs typeface="+mn-cs"/>
                        </a:rPr>
                        <a:t>Platforms: </a:t>
                      </a:r>
                      <a:endParaRPr lang="en-AU" sz="1500" dirty="0"/>
                    </a:p>
                  </a:txBody>
                  <a:tcPr marL="74449" marR="74449" marT="37224" marB="37224"/>
                </a:tc>
                <a:tc>
                  <a:txBody>
                    <a:bodyPr/>
                    <a:lstStyle/>
                    <a:p>
                      <a:r>
                        <a:rPr lang="en-AU" sz="1500" b="0" i="0" kern="1200" dirty="0">
                          <a:solidFill>
                            <a:schemeClr val="dk1"/>
                          </a:solidFill>
                          <a:effectLst/>
                          <a:latin typeface="+mn-lt"/>
                          <a:ea typeface="+mn-ea"/>
                          <a:cs typeface="+mn-cs"/>
                        </a:rPr>
                        <a:t>Linux, Windows, macOS</a:t>
                      </a:r>
                      <a:endParaRPr lang="en-AU" sz="1500" dirty="0"/>
                    </a:p>
                  </a:txBody>
                  <a:tcPr marL="74449" marR="74449" marT="37224" marB="37224"/>
                </a:tc>
                <a:extLst>
                  <a:ext uri="{0D108BD9-81ED-4DB2-BD59-A6C34878D82A}">
                    <a16:rowId xmlns:a16="http://schemas.microsoft.com/office/drawing/2014/main" val="2730065020"/>
                  </a:ext>
                </a:extLst>
              </a:tr>
              <a:tr h="428481">
                <a:tc>
                  <a:txBody>
                    <a:bodyPr/>
                    <a:lstStyle/>
                    <a:p>
                      <a:r>
                        <a:rPr lang="en-US" sz="1500" b="0" i="0" kern="1200" dirty="0">
                          <a:solidFill>
                            <a:schemeClr val="dk1"/>
                          </a:solidFill>
                          <a:effectLst/>
                          <a:latin typeface="+mn-lt"/>
                          <a:ea typeface="+mn-ea"/>
                          <a:cs typeface="+mn-cs"/>
                        </a:rPr>
                        <a:t>Defense Bypassed: </a:t>
                      </a:r>
                      <a:endParaRPr lang="en-AU" sz="1500" dirty="0"/>
                    </a:p>
                  </a:txBody>
                  <a:tcPr marL="74449" marR="74449" marT="37224" marB="37224"/>
                </a:tc>
                <a:tc>
                  <a:txBody>
                    <a:bodyPr/>
                    <a:lstStyle/>
                    <a:p>
                      <a:r>
                        <a:rPr lang="en-AU" sz="1500" dirty="0"/>
                        <a:t>N/A</a:t>
                      </a:r>
                    </a:p>
                  </a:txBody>
                  <a:tcPr marL="74449" marR="74449" marT="37224" marB="37224"/>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209799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1" y="802955"/>
            <a:ext cx="5793556" cy="1454051"/>
          </a:xfrm>
        </p:spPr>
        <p:txBody>
          <a:bodyPr>
            <a:normAutofit fontScale="90000"/>
          </a:bodyPr>
          <a:lstStyle/>
          <a:p>
            <a:r>
              <a:rPr lang="en-AU" sz="3600" b="1" dirty="0">
                <a:solidFill>
                  <a:schemeClr val="tx2"/>
                </a:solidFill>
              </a:rPr>
              <a:t>Techniques &amp; Sub-Techniques</a:t>
            </a:r>
            <a:br>
              <a:rPr lang="en-AU" sz="3600" b="1" dirty="0">
                <a:solidFill>
                  <a:schemeClr val="tx2"/>
                </a:solidFill>
              </a:rPr>
            </a:br>
            <a:br>
              <a:rPr lang="en-AU" sz="3600" dirty="0">
                <a:solidFill>
                  <a:schemeClr val="tx2"/>
                </a:solidFill>
              </a:rPr>
            </a:br>
            <a:r>
              <a:rPr lang="en-AU" sz="2500" dirty="0">
                <a:solidFill>
                  <a:schemeClr val="tx2"/>
                </a:solidFill>
              </a:rPr>
              <a:t>Exploitation For Client Execution</a:t>
            </a:r>
            <a:endParaRPr lang="en-AU" sz="3600" dirty="0">
              <a:solidFill>
                <a:schemeClr val="tx2"/>
              </a:solidFill>
            </a:endParaRP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421683"/>
            <a:ext cx="4765949" cy="3353476"/>
          </a:xfrm>
        </p:spPr>
        <p:txBody>
          <a:bodyPr anchor="t">
            <a:normAutofit/>
          </a:bodyPr>
          <a:lstStyle/>
          <a:p>
            <a:pPr marL="0" indent="0">
              <a:buNone/>
            </a:pPr>
            <a:r>
              <a:rPr lang="en-US" sz="1800" dirty="0">
                <a:solidFill>
                  <a:schemeClr val="tx2"/>
                </a:solidFill>
              </a:rPr>
              <a:t>Adversaries may exploit vulnerabilities in client applications to execute arbitrary code. These vulnerabilities, often due to insecure coding practices, can lead to unexpected behavior. Exploiting these vulnerabilities, especially those allowing remote code execution, is highly valuable for gaining access to systems. Targeting common applications is effective because they are frequently used and thus offer high utility for exploitation.</a:t>
            </a:r>
            <a:endParaRPr lang="en-AU" sz="1800" dirty="0">
              <a:solidFill>
                <a:schemeClr val="tx2"/>
              </a:solidFill>
            </a:endParaRPr>
          </a:p>
        </p:txBody>
      </p:sp>
      <p:sp>
        <p:nvSpPr>
          <p:cNvPr id="5" name="TextBox 4">
            <a:extLst>
              <a:ext uri="{FF2B5EF4-FFF2-40B4-BE49-F238E27FC236}">
                <a16:creationId xmlns:a16="http://schemas.microsoft.com/office/drawing/2014/main" id="{D2D96FF4-7A53-B763-A01C-1920FE009526}"/>
              </a:ext>
            </a:extLst>
          </p:cNvPr>
          <p:cNvSpPr txBox="1"/>
          <p:nvPr/>
        </p:nvSpPr>
        <p:spPr>
          <a:xfrm>
            <a:off x="329330" y="6128279"/>
            <a:ext cx="7908447" cy="338554"/>
          </a:xfrm>
          <a:prstGeom prst="rect">
            <a:avLst/>
          </a:prstGeom>
          <a:noFill/>
        </p:spPr>
        <p:txBody>
          <a:bodyPr wrap="none" rtlCol="0">
            <a:spAutoFit/>
          </a:bodyPr>
          <a:lstStyle/>
          <a:p>
            <a:pPr>
              <a:spcAft>
                <a:spcPts val="600"/>
              </a:spcAft>
            </a:pPr>
            <a:r>
              <a:rPr lang="en-AU" sz="1600" i="1" dirty="0"/>
              <a:t>Source: </a:t>
            </a:r>
            <a:r>
              <a:rPr lang="fr-FR" sz="1600" i="1" dirty="0">
                <a:hlinkClick r:id="rId2"/>
              </a:rPr>
              <a:t>Exploitation for Client Execution, Technique T1203 - Enterprise | MITRE ATT&amp;CK®</a:t>
            </a:r>
            <a:endParaRPr lang="en-AU" sz="1600" i="1" dirty="0"/>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583032836"/>
              </p:ext>
            </p:extLst>
          </p:nvPr>
        </p:nvGraphicFramePr>
        <p:xfrm>
          <a:off x="6520573" y="1994034"/>
          <a:ext cx="5194972" cy="3206337"/>
        </p:xfrm>
        <a:graphic>
          <a:graphicData uri="http://schemas.openxmlformats.org/drawingml/2006/table">
            <a:tbl>
              <a:tblPr firstRow="1" bandRow="1">
                <a:tableStyleId>{5C22544A-7EE6-4342-B048-85BDC9FD1C3A}</a:tableStyleId>
              </a:tblPr>
              <a:tblGrid>
                <a:gridCol w="2399786">
                  <a:extLst>
                    <a:ext uri="{9D8B030D-6E8A-4147-A177-3AD203B41FA5}">
                      <a16:colId xmlns:a16="http://schemas.microsoft.com/office/drawing/2014/main" val="1639694221"/>
                    </a:ext>
                  </a:extLst>
                </a:gridCol>
                <a:gridCol w="2795186">
                  <a:extLst>
                    <a:ext uri="{9D8B030D-6E8A-4147-A177-3AD203B41FA5}">
                      <a16:colId xmlns:a16="http://schemas.microsoft.com/office/drawing/2014/main" val="1329184326"/>
                    </a:ext>
                  </a:extLst>
                </a:gridCol>
              </a:tblGrid>
              <a:tr h="884783">
                <a:tc>
                  <a:txBody>
                    <a:bodyPr/>
                    <a:lstStyle/>
                    <a:p>
                      <a:r>
                        <a:rPr lang="en-AU" sz="1500" dirty="0"/>
                        <a:t>Main Technique: Exploitation For Client Execution</a:t>
                      </a:r>
                    </a:p>
                  </a:txBody>
                  <a:tcPr marL="87307" marR="87307" marT="43653" marB="43653"/>
                </a:tc>
                <a:tc>
                  <a:txBody>
                    <a:bodyPr/>
                    <a:lstStyle/>
                    <a:p>
                      <a:r>
                        <a:rPr lang="en-AU" sz="1500" dirty="0"/>
                        <a:t>ID: T1203</a:t>
                      </a:r>
                    </a:p>
                  </a:txBody>
                  <a:tcPr marL="87307" marR="87307" marT="43653" marB="43653"/>
                </a:tc>
                <a:extLst>
                  <a:ext uri="{0D108BD9-81ED-4DB2-BD59-A6C34878D82A}">
                    <a16:rowId xmlns:a16="http://schemas.microsoft.com/office/drawing/2014/main" val="4180265565"/>
                  </a:ext>
                </a:extLst>
              </a:tr>
              <a:tr h="432832">
                <a:tc>
                  <a:txBody>
                    <a:bodyPr/>
                    <a:lstStyle/>
                    <a:p>
                      <a:r>
                        <a:rPr lang="en-AU" sz="1500" b="1" dirty="0"/>
                        <a:t>Sub-technique(s):</a:t>
                      </a:r>
                    </a:p>
                  </a:txBody>
                  <a:tcPr marL="87307" marR="87307" marT="43653" marB="43653"/>
                </a:tc>
                <a:tc>
                  <a:txBody>
                    <a:bodyPr/>
                    <a:lstStyle/>
                    <a:p>
                      <a:r>
                        <a:rPr lang="en-AU" sz="1500" dirty="0"/>
                        <a:t>No Sub-Techniques</a:t>
                      </a:r>
                    </a:p>
                  </a:txBody>
                  <a:tcPr marL="87307" marR="87307" marT="43653" marB="43653"/>
                </a:tc>
                <a:extLst>
                  <a:ext uri="{0D108BD9-81ED-4DB2-BD59-A6C34878D82A}">
                    <a16:rowId xmlns:a16="http://schemas.microsoft.com/office/drawing/2014/main" val="1152771399"/>
                  </a:ext>
                </a:extLst>
              </a:tr>
              <a:tr h="432832">
                <a:tc>
                  <a:txBody>
                    <a:bodyPr/>
                    <a:lstStyle/>
                    <a:p>
                      <a:r>
                        <a:rPr lang="en-AU" sz="1500" dirty="0"/>
                        <a:t>Tactics:</a:t>
                      </a:r>
                    </a:p>
                  </a:txBody>
                  <a:tcPr marL="87307" marR="87307" marT="43653" marB="43653"/>
                </a:tc>
                <a:tc>
                  <a:txBody>
                    <a:bodyPr/>
                    <a:lstStyle/>
                    <a:p>
                      <a:r>
                        <a:rPr lang="en-AU" sz="1500" dirty="0"/>
                        <a:t>Execution</a:t>
                      </a:r>
                    </a:p>
                  </a:txBody>
                  <a:tcPr marL="87307" marR="87307" marT="43653" marB="43653"/>
                </a:tc>
                <a:extLst>
                  <a:ext uri="{0D108BD9-81ED-4DB2-BD59-A6C34878D82A}">
                    <a16:rowId xmlns:a16="http://schemas.microsoft.com/office/drawing/2014/main" val="3265230086"/>
                  </a:ext>
                </a:extLst>
              </a:tr>
              <a:tr h="727945">
                <a:tc>
                  <a:txBody>
                    <a:bodyPr/>
                    <a:lstStyle/>
                    <a:p>
                      <a:r>
                        <a:rPr lang="en-AU" sz="1500" b="0" i="0" kern="1200" dirty="0">
                          <a:solidFill>
                            <a:schemeClr val="dk1"/>
                          </a:solidFill>
                          <a:effectLst/>
                          <a:latin typeface="+mn-lt"/>
                          <a:ea typeface="+mn-ea"/>
                          <a:cs typeface="+mn-cs"/>
                        </a:rPr>
                        <a:t>Platforms: </a:t>
                      </a:r>
                      <a:endParaRPr lang="en-AU" sz="1500" dirty="0"/>
                    </a:p>
                  </a:txBody>
                  <a:tcPr marL="87307" marR="87307" marT="43653" marB="43653"/>
                </a:tc>
                <a:tc>
                  <a:txBody>
                    <a:bodyPr/>
                    <a:lstStyle/>
                    <a:p>
                      <a:r>
                        <a:rPr lang="en-AU" sz="1500" dirty="0"/>
                        <a:t>Linux, Windows, MacOS</a:t>
                      </a:r>
                    </a:p>
                  </a:txBody>
                  <a:tcPr marL="87307" marR="87307" marT="43653" marB="43653"/>
                </a:tc>
                <a:extLst>
                  <a:ext uri="{0D108BD9-81ED-4DB2-BD59-A6C34878D82A}">
                    <a16:rowId xmlns:a16="http://schemas.microsoft.com/office/drawing/2014/main" val="2730065020"/>
                  </a:ext>
                </a:extLst>
              </a:tr>
              <a:tr h="727945">
                <a:tc>
                  <a:txBody>
                    <a:bodyPr/>
                    <a:lstStyle/>
                    <a:p>
                      <a:r>
                        <a:rPr lang="en-US" sz="1500" b="0" i="0" kern="1200" dirty="0">
                          <a:solidFill>
                            <a:schemeClr val="dk1"/>
                          </a:solidFill>
                          <a:effectLst/>
                          <a:latin typeface="+mn-lt"/>
                          <a:ea typeface="+mn-ea"/>
                          <a:cs typeface="+mn-cs"/>
                        </a:rPr>
                        <a:t>Defense Bypassed: </a:t>
                      </a:r>
                      <a:endParaRPr lang="en-AU" sz="1500" dirty="0"/>
                    </a:p>
                  </a:txBody>
                  <a:tcPr marL="87307" marR="87307" marT="43653" marB="43653"/>
                </a:tc>
                <a:tc>
                  <a:txBody>
                    <a:bodyPr/>
                    <a:lstStyle/>
                    <a:p>
                      <a:r>
                        <a:rPr lang="en-AU" sz="1500" dirty="0"/>
                        <a:t>N/A</a:t>
                      </a:r>
                    </a:p>
                  </a:txBody>
                  <a:tcPr marL="87307" marR="87307" marT="43653" marB="43653"/>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338462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2710-B944-24EC-0A0A-D4A7833E044A}"/>
              </a:ext>
            </a:extLst>
          </p:cNvPr>
          <p:cNvSpPr>
            <a:spLocks noGrp="1"/>
          </p:cNvSpPr>
          <p:nvPr>
            <p:ph type="title"/>
          </p:nvPr>
        </p:nvSpPr>
        <p:spPr/>
        <p:txBody>
          <a:bodyPr/>
          <a:lstStyle/>
          <a:p>
            <a:r>
              <a:rPr lang="en-AU" dirty="0"/>
              <a:t>Rationale For Techniques Identified (1&amp;2) </a:t>
            </a:r>
          </a:p>
        </p:txBody>
      </p:sp>
      <p:sp>
        <p:nvSpPr>
          <p:cNvPr id="3" name="Content Placeholder 2">
            <a:extLst>
              <a:ext uri="{FF2B5EF4-FFF2-40B4-BE49-F238E27FC236}">
                <a16:creationId xmlns:a16="http://schemas.microsoft.com/office/drawing/2014/main" id="{7C4CF1F6-8DEB-3CF3-F398-0AB509B887A3}"/>
              </a:ext>
            </a:extLst>
          </p:cNvPr>
          <p:cNvSpPr>
            <a:spLocks noGrp="1"/>
          </p:cNvSpPr>
          <p:nvPr>
            <p:ph idx="1"/>
          </p:nvPr>
        </p:nvSpPr>
        <p:spPr/>
        <p:txBody>
          <a:bodyPr>
            <a:normAutofit lnSpcReduction="10000"/>
          </a:bodyPr>
          <a:lstStyle/>
          <a:p>
            <a:r>
              <a:rPr lang="en-US" b="1" dirty="0"/>
              <a:t>1. SQL Injection (T1055)</a:t>
            </a:r>
            <a:r>
              <a:rPr lang="en-US" dirty="0"/>
              <a:t> Exploiting SQL injection vulnerabilities, like CVE-2023-34362, allows the threat actor to access and manipulate databases, bypass security, and control systems. This technique has proven effective in high-impact attacks and is crucial for accessing sensitive data. </a:t>
            </a:r>
            <a:r>
              <a:rPr lang="fr-FR" sz="1400" dirty="0"/>
              <a:t>(</a:t>
            </a:r>
            <a:r>
              <a:rPr lang="fr-FR" sz="1400" dirty="0">
                <a:hlinkClick r:id="rId2"/>
              </a:rPr>
              <a:t>Process Injection, Technique T1055 - Enterprise | MITRE ATT&amp;CK®</a:t>
            </a:r>
            <a:r>
              <a:rPr lang="fr-FR" sz="1400" dirty="0"/>
              <a:t>), (</a:t>
            </a:r>
            <a:r>
              <a:rPr lang="en-AU" sz="1400" dirty="0">
                <a:hlinkClick r:id="rId3"/>
              </a:rPr>
              <a:t>Ransomware actors exploiting MoveIt Transfer vulnerability | TechTarget</a:t>
            </a:r>
            <a:r>
              <a:rPr lang="fr-FR" sz="1400" dirty="0"/>
              <a:t>)</a:t>
            </a:r>
            <a:endParaRPr lang="en-US" dirty="0"/>
          </a:p>
          <a:p>
            <a:r>
              <a:rPr lang="en-US" b="1" dirty="0"/>
              <a:t>2. Web Shell Deployment (T1505)</a:t>
            </a:r>
            <a:r>
              <a:rPr lang="en-US" dirty="0"/>
              <a:t> Deploying web shells such as "Lemurloot" enables tenacious control and data extraction from compromised systems. These shells blend with legitimate components, reducing detection risks and ensuring continuous access. </a:t>
            </a:r>
            <a:r>
              <a:rPr lang="en-US" sz="1400" dirty="0"/>
              <a:t>(</a:t>
            </a:r>
            <a:r>
              <a:rPr lang="fr-FR" sz="1400" dirty="0">
                <a:hlinkClick r:id="rId4"/>
              </a:rPr>
              <a:t>Server Software Component, Technique T1505 - Enterprise | MITRE ATT&amp;CK®</a:t>
            </a:r>
            <a:r>
              <a:rPr lang="en-US" sz="1400" dirty="0"/>
              <a:t>), </a:t>
            </a:r>
            <a:r>
              <a:rPr lang="fr-FR" sz="1400" dirty="0"/>
              <a:t>(</a:t>
            </a:r>
            <a:r>
              <a:rPr lang="en-AU" sz="1400" dirty="0">
                <a:hlinkClick r:id="rId3"/>
              </a:rPr>
              <a:t>Ransomware actors exploiting MoveIt Transfer vulnerability | TechTarget</a:t>
            </a:r>
            <a:r>
              <a:rPr lang="fr-FR" sz="1400" dirty="0"/>
              <a:t>)</a:t>
            </a:r>
            <a:endParaRPr lang="en-US" dirty="0"/>
          </a:p>
        </p:txBody>
      </p:sp>
    </p:spTree>
    <p:extLst>
      <p:ext uri="{BB962C8B-B14F-4D97-AF65-F5344CB8AC3E}">
        <p14:creationId xmlns:p14="http://schemas.microsoft.com/office/powerpoint/2010/main" val="51768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EB47-44E4-5C8F-4225-482FBD0EB39A}"/>
              </a:ext>
            </a:extLst>
          </p:cNvPr>
          <p:cNvSpPr>
            <a:spLocks noGrp="1"/>
          </p:cNvSpPr>
          <p:nvPr>
            <p:ph type="title"/>
          </p:nvPr>
        </p:nvSpPr>
        <p:spPr/>
        <p:txBody>
          <a:bodyPr/>
          <a:lstStyle/>
          <a:p>
            <a:r>
              <a:rPr lang="en-AU" dirty="0"/>
              <a:t>Rationale For Techniques Identifies (3&amp;4)</a:t>
            </a:r>
          </a:p>
        </p:txBody>
      </p:sp>
      <p:sp>
        <p:nvSpPr>
          <p:cNvPr id="3" name="Content Placeholder 2">
            <a:extLst>
              <a:ext uri="{FF2B5EF4-FFF2-40B4-BE49-F238E27FC236}">
                <a16:creationId xmlns:a16="http://schemas.microsoft.com/office/drawing/2014/main" id="{D2FCD81E-6DCA-54B2-FC48-5E3921CC4F82}"/>
              </a:ext>
            </a:extLst>
          </p:cNvPr>
          <p:cNvSpPr>
            <a:spLocks noGrp="1"/>
          </p:cNvSpPr>
          <p:nvPr>
            <p:ph idx="1"/>
          </p:nvPr>
        </p:nvSpPr>
        <p:spPr/>
        <p:txBody>
          <a:bodyPr>
            <a:normAutofit lnSpcReduction="10000"/>
          </a:bodyPr>
          <a:lstStyle/>
          <a:p>
            <a:r>
              <a:rPr lang="en-US" b="1" dirty="0"/>
              <a:t>3. Data Exfiltration (T1048)</a:t>
            </a:r>
            <a:r>
              <a:rPr lang="en-US" dirty="0"/>
              <a:t> Efficient data exfiltration is key to the threat actor’s operations. Techniques that allow them to extract large volumes of sensitive files, including those from cloud storage, maximize our leverage over victims and enhance extortion potential. </a:t>
            </a:r>
            <a:r>
              <a:rPr lang="en-US" sz="1400" dirty="0"/>
              <a:t>(</a:t>
            </a:r>
            <a:r>
              <a:rPr lang="fr-FR" sz="1400" dirty="0">
                <a:hlinkClick r:id="rId2"/>
              </a:rPr>
              <a:t>Exfiltration Over Alternative Protocol, Technique T1048 - Enterprise | MITRE ATT&amp;CK®</a:t>
            </a:r>
            <a:r>
              <a:rPr lang="fr-FR" sz="1400" dirty="0"/>
              <a:t>), (</a:t>
            </a:r>
            <a:r>
              <a:rPr lang="en-AU" sz="1400" dirty="0">
                <a:hlinkClick r:id="rId3"/>
              </a:rPr>
              <a:t>Ransomware actors exploiting MoveIt Transfer vulnerability | TechTarget</a:t>
            </a:r>
            <a:r>
              <a:rPr lang="fr-FR" sz="1400" dirty="0"/>
              <a:t>).</a:t>
            </a:r>
            <a:endParaRPr lang="en-US" sz="1400" dirty="0"/>
          </a:p>
          <a:p>
            <a:endParaRPr lang="en-US" dirty="0"/>
          </a:p>
          <a:p>
            <a:r>
              <a:rPr lang="en-US" b="1" dirty="0"/>
              <a:t>4. Credential Dumping (T1003)</a:t>
            </a:r>
            <a:r>
              <a:rPr lang="en-US" dirty="0"/>
              <a:t> Credential dumping expands our reach within networks by extracting and using credentials for privilege escalation and lateral movement. This broadens our impact and allows deeper system compromise.</a:t>
            </a:r>
            <a:r>
              <a:rPr lang="en-US" sz="1400" dirty="0"/>
              <a:t> (),</a:t>
            </a:r>
            <a:r>
              <a:rPr lang="en-US" dirty="0"/>
              <a:t> </a:t>
            </a:r>
            <a:r>
              <a:rPr lang="fr-FR" sz="1400" dirty="0"/>
              <a:t>(</a:t>
            </a:r>
            <a:r>
              <a:rPr lang="en-AU" sz="1400" dirty="0">
                <a:hlinkClick r:id="rId3"/>
              </a:rPr>
              <a:t>Ransomware actors exploiting MoveIt Transfer vulnerability | TechTarget</a:t>
            </a:r>
            <a:r>
              <a:rPr lang="fr-FR" sz="1400" dirty="0"/>
              <a:t>).</a:t>
            </a:r>
            <a:endParaRPr lang="en-US" sz="1400" dirty="0"/>
          </a:p>
          <a:p>
            <a:endParaRPr lang="en-AU" dirty="0"/>
          </a:p>
        </p:txBody>
      </p:sp>
    </p:spTree>
    <p:extLst>
      <p:ext uri="{BB962C8B-B14F-4D97-AF65-F5344CB8AC3E}">
        <p14:creationId xmlns:p14="http://schemas.microsoft.com/office/powerpoint/2010/main" val="223092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298-6156-36F2-7566-713D31D80988}"/>
              </a:ext>
            </a:extLst>
          </p:cNvPr>
          <p:cNvSpPr>
            <a:spLocks noGrp="1"/>
          </p:cNvSpPr>
          <p:nvPr>
            <p:ph type="title"/>
          </p:nvPr>
        </p:nvSpPr>
        <p:spPr/>
        <p:txBody>
          <a:bodyPr/>
          <a:lstStyle/>
          <a:p>
            <a:r>
              <a:rPr lang="en-AU" dirty="0"/>
              <a:t>Rationale For Techniques Identified (5)</a:t>
            </a:r>
          </a:p>
        </p:txBody>
      </p:sp>
      <p:sp>
        <p:nvSpPr>
          <p:cNvPr id="3" name="Content Placeholder 2">
            <a:extLst>
              <a:ext uri="{FF2B5EF4-FFF2-40B4-BE49-F238E27FC236}">
                <a16:creationId xmlns:a16="http://schemas.microsoft.com/office/drawing/2014/main" id="{35C9EB73-0F12-2DEE-C92C-1AA1FF994783}"/>
              </a:ext>
            </a:extLst>
          </p:cNvPr>
          <p:cNvSpPr>
            <a:spLocks noGrp="1"/>
          </p:cNvSpPr>
          <p:nvPr>
            <p:ph idx="1"/>
          </p:nvPr>
        </p:nvSpPr>
        <p:spPr/>
        <p:txBody>
          <a:bodyPr>
            <a:normAutofit fontScale="92500" lnSpcReduction="10000"/>
          </a:bodyPr>
          <a:lstStyle/>
          <a:p>
            <a:pPr marL="0" indent="0">
              <a:buNone/>
            </a:pPr>
            <a:r>
              <a:rPr lang="en-US" b="1" dirty="0"/>
              <a:t>5. Exploitation of Zero-Day Vulnerabilities (T1203)</a:t>
            </a:r>
            <a:r>
              <a:rPr lang="en-US" dirty="0"/>
              <a:t> Zero-day vulnerabilities provide a significant advantage by allowing the threat actor to exploit weaknesses before they are patched. This ensures their attacks remain effective and impactful, keeping them ahead of defensive measures. </a:t>
            </a:r>
            <a:r>
              <a:rPr lang="fr-FR" sz="1400" dirty="0"/>
              <a:t>(E</a:t>
            </a:r>
            <a:r>
              <a:rPr lang="fr-FR" sz="1400" dirty="0">
                <a:hlinkClick r:id="rId2"/>
              </a:rPr>
              <a:t>xploitation for Client Execution, Technique T1203 - Enterprise | MITRE ATT&amp;CK®</a:t>
            </a:r>
            <a:r>
              <a:rPr lang="fr-FR" sz="1400" dirty="0"/>
              <a:t>), (</a:t>
            </a:r>
            <a:r>
              <a:rPr lang="en-AU" sz="1400" dirty="0">
                <a:hlinkClick r:id="rId3"/>
              </a:rPr>
              <a:t>Ransomware actors exploiting MoveIt Transfer vulnerability | TechTarget</a:t>
            </a:r>
            <a:r>
              <a:rPr lang="fr-FR" sz="1400" dirty="0"/>
              <a:t>)</a:t>
            </a:r>
          </a:p>
          <a:p>
            <a:endParaRPr lang="fr-FR" sz="1400" dirty="0"/>
          </a:p>
          <a:p>
            <a:pPr marL="0" indent="0">
              <a:buNone/>
            </a:pPr>
            <a:r>
              <a:rPr lang="en-US" b="1" dirty="0"/>
              <a:t>Conclusion: </a:t>
            </a:r>
            <a:r>
              <a:rPr lang="en-US" dirty="0"/>
              <a:t>The threat actors will implement these techniques to enhance their capability to execute successful attacks, take control over compromised systems, and extract valuable data. This strategic focus ensures that they remain at the front of cybercriminal operations, leveraging both vulnerabilities and advanced exploitation methods to achieve their objectives.</a:t>
            </a:r>
            <a:endParaRPr lang="en-AU" dirty="0"/>
          </a:p>
        </p:txBody>
      </p:sp>
    </p:spTree>
    <p:extLst>
      <p:ext uri="{BB962C8B-B14F-4D97-AF65-F5344CB8AC3E}">
        <p14:creationId xmlns:p14="http://schemas.microsoft.com/office/powerpoint/2010/main" val="20747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Freeform: Shape 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8</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dirty="0">
                <a:solidFill>
                  <a:schemeClr val="tx2"/>
                </a:solidFill>
              </a:rPr>
              <a:t>Prioritise Vulnerabilities</a:t>
            </a:r>
          </a:p>
        </p:txBody>
      </p:sp>
      <p:grpSp>
        <p:nvGrpSpPr>
          <p:cNvPr id="11" name="Group 10">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039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822-8DB7-2F15-6FF8-DE9D95008E1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CVE-2023-34362</a:t>
            </a:r>
          </a:p>
        </p:txBody>
      </p:sp>
      <p:sp>
        <p:nvSpPr>
          <p:cNvPr id="5" name="Content Placeholder 5">
            <a:extLst>
              <a:ext uri="{FF2B5EF4-FFF2-40B4-BE49-F238E27FC236}">
                <a16:creationId xmlns:a16="http://schemas.microsoft.com/office/drawing/2014/main" id="{055C8469-BBB1-0AF6-645A-58C8E3592514}"/>
              </a:ext>
            </a:extLst>
          </p:cNvPr>
          <p:cNvSpPr txBox="1">
            <a:spLocks/>
          </p:cNvSpPr>
          <p:nvPr/>
        </p:nvSpPr>
        <p:spPr>
          <a:xfrm>
            <a:off x="793661" y="4040005"/>
            <a:ext cx="10452618" cy="21989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2" name="TextBox 21">
            <a:extLst>
              <a:ext uri="{FF2B5EF4-FFF2-40B4-BE49-F238E27FC236}">
                <a16:creationId xmlns:a16="http://schemas.microsoft.com/office/drawing/2014/main" id="{1BEA0847-39D2-6B03-B5CE-0F1236568F49}"/>
              </a:ext>
            </a:extLst>
          </p:cNvPr>
          <p:cNvSpPr txBox="1"/>
          <p:nvPr/>
        </p:nvSpPr>
        <p:spPr>
          <a:xfrm>
            <a:off x="8592046" y="1142232"/>
            <a:ext cx="2390976" cy="400110"/>
          </a:xfrm>
          <a:prstGeom prst="rect">
            <a:avLst/>
          </a:prstGeom>
          <a:noFill/>
        </p:spPr>
        <p:txBody>
          <a:bodyPr wrap="none" rtlCol="0">
            <a:spAutoFit/>
          </a:bodyPr>
          <a:lstStyle/>
          <a:p>
            <a:r>
              <a:rPr lang="en-AU" sz="2000" dirty="0"/>
              <a:t>Severity: 9.8 Critical</a:t>
            </a:r>
          </a:p>
        </p:txBody>
      </p:sp>
      <p:graphicFrame>
        <p:nvGraphicFramePr>
          <p:cNvPr id="41" name="Content Placeholder 3">
            <a:extLst>
              <a:ext uri="{FF2B5EF4-FFF2-40B4-BE49-F238E27FC236}">
                <a16:creationId xmlns:a16="http://schemas.microsoft.com/office/drawing/2014/main" id="{C0D992EA-1B22-7568-172D-697D6454E947}"/>
              </a:ext>
            </a:extLst>
          </p:cNvPr>
          <p:cNvGraphicFramePr>
            <a:graphicFrameLocks/>
          </p:cNvGraphicFramePr>
          <p:nvPr>
            <p:extLst>
              <p:ext uri="{D42A27DB-BD31-4B8C-83A1-F6EECF244321}">
                <p14:modId xmlns:p14="http://schemas.microsoft.com/office/powerpoint/2010/main" val="1469391153"/>
              </p:ext>
            </p:extLst>
          </p:nvPr>
        </p:nvGraphicFramePr>
        <p:xfrm>
          <a:off x="730679" y="1767280"/>
          <a:ext cx="10515600" cy="300325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24477">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811193">
                <a:tc>
                  <a:txBody>
                    <a:bodyPr/>
                    <a:lstStyle/>
                    <a:p>
                      <a:r>
                        <a:rPr lang="en-AU" dirty="0"/>
                        <a:t>CWE-89</a:t>
                      </a:r>
                    </a:p>
                  </a:txBody>
                  <a:tcPr/>
                </a:tc>
                <a:tc>
                  <a:txBody>
                    <a:bodyPr/>
                    <a:lstStyle/>
                    <a:p>
                      <a:r>
                        <a:rPr lang="en-AU" dirty="0"/>
                        <a:t>66 – SQL Injection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T1190 - </a:t>
                      </a:r>
                      <a:r>
                        <a:rPr lang="en-AU" sz="1800" b="0" i="0" kern="1200" dirty="0">
                          <a:solidFill>
                            <a:schemeClr val="dk1"/>
                          </a:solidFill>
                          <a:effectLst/>
                          <a:latin typeface="+mn-lt"/>
                          <a:ea typeface="+mn-ea"/>
                          <a:cs typeface="+mn-cs"/>
                        </a:rPr>
                        <a:t>Exploit Public-Facing Application</a:t>
                      </a:r>
                    </a:p>
                    <a:p>
                      <a:endParaRPr lang="en-AU" dirty="0"/>
                    </a:p>
                  </a:txBody>
                  <a:tcPr/>
                </a:tc>
                <a:tc>
                  <a:txBody>
                    <a:bodyPr/>
                    <a:lstStyle/>
                    <a:p>
                      <a:r>
                        <a:rPr lang="en-AU" dirty="0"/>
                        <a:t>Yes </a:t>
                      </a:r>
                      <a:r>
                        <a:rPr lang="en-AU" dirty="0" err="1"/>
                        <a:t>LaceTempest</a:t>
                      </a:r>
                      <a:r>
                        <a:rPr lang="en-AU" dirty="0"/>
                        <a:t> Uses T1203 to Exploit </a:t>
                      </a:r>
                      <a:r>
                        <a:rPr lang="en-AU" dirty="0" err="1"/>
                        <a:t>Moveit’s</a:t>
                      </a:r>
                      <a:r>
                        <a:rPr lang="en-AU" dirty="0"/>
                        <a:t> database</a:t>
                      </a:r>
                    </a:p>
                  </a:txBody>
                  <a:tcPr/>
                </a:tc>
                <a:extLst>
                  <a:ext uri="{0D108BD9-81ED-4DB2-BD59-A6C34878D82A}">
                    <a16:rowId xmlns:a16="http://schemas.microsoft.com/office/drawing/2014/main" val="1531876292"/>
                  </a:ext>
                </a:extLst>
              </a:tr>
              <a:tr h="811193">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108 - </a:t>
                      </a:r>
                      <a:r>
                        <a:rPr lang="en-US" dirty="0"/>
                        <a:t>Command Line Execution through SQL Injection</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T1059 - </a:t>
                      </a:r>
                      <a:r>
                        <a:rPr lang="en-AU" sz="1800" b="0" i="0" kern="1200" dirty="0">
                          <a:solidFill>
                            <a:schemeClr val="dk1"/>
                          </a:solidFill>
                          <a:effectLst/>
                          <a:latin typeface="+mn-lt"/>
                          <a:ea typeface="+mn-ea"/>
                          <a:cs typeface="+mn-cs"/>
                        </a:rPr>
                        <a:t>Command and Scripting Interpreter</a:t>
                      </a:r>
                    </a:p>
                    <a:p>
                      <a:r>
                        <a:rPr lang="en-AU" dirty="0"/>
                        <a:t> </a:t>
                      </a:r>
                    </a:p>
                  </a:txBody>
                  <a:tcPr/>
                </a:tc>
                <a:tc>
                  <a:txBody>
                    <a:bodyPr/>
                    <a:lstStyle/>
                    <a:p>
                      <a:r>
                        <a:rPr lang="en-AU" dirty="0"/>
                        <a:t>Not used</a:t>
                      </a:r>
                    </a:p>
                  </a:txBody>
                  <a:tcPr/>
                </a:tc>
                <a:extLst>
                  <a:ext uri="{0D108BD9-81ED-4DB2-BD59-A6C34878D82A}">
                    <a16:rowId xmlns:a16="http://schemas.microsoft.com/office/drawing/2014/main" val="3970954065"/>
                  </a:ext>
                </a:extLst>
              </a:tr>
              <a:tr h="808696">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T1041 - </a:t>
                      </a:r>
                    </a:p>
                  </a:txBody>
                  <a:tcPr/>
                </a:tc>
                <a:tc>
                  <a:txBody>
                    <a:bodyPr/>
                    <a:lstStyle/>
                    <a:p>
                      <a:r>
                        <a:rPr lang="en-AU" dirty="0"/>
                        <a:t>Not used</a:t>
                      </a:r>
                    </a:p>
                  </a:txBody>
                  <a:tcPr/>
                </a:tc>
                <a:extLst>
                  <a:ext uri="{0D108BD9-81ED-4DB2-BD59-A6C34878D82A}">
                    <a16:rowId xmlns:a16="http://schemas.microsoft.com/office/drawing/2014/main" val="2015661985"/>
                  </a:ext>
                </a:extLst>
              </a:tr>
            </a:tbl>
          </a:graphicData>
        </a:graphic>
      </p:graphicFrame>
      <p:sp>
        <p:nvSpPr>
          <p:cNvPr id="47" name="Content Placeholder 5">
            <a:extLst>
              <a:ext uri="{FF2B5EF4-FFF2-40B4-BE49-F238E27FC236}">
                <a16:creationId xmlns:a16="http://schemas.microsoft.com/office/drawing/2014/main" id="{8055FE86-14D6-B890-B25E-5CAA114D36D2}"/>
              </a:ext>
            </a:extLst>
          </p:cNvPr>
          <p:cNvSpPr>
            <a:spLocks noGrp="1"/>
          </p:cNvSpPr>
          <p:nvPr>
            <p:ph idx="1"/>
          </p:nvPr>
        </p:nvSpPr>
        <p:spPr>
          <a:xfrm>
            <a:off x="730679" y="4995474"/>
            <a:ext cx="10623121" cy="1690461"/>
          </a:xfrm>
        </p:spPr>
        <p:txBody>
          <a:bodyPr>
            <a:normAutofit/>
          </a:bodyPr>
          <a:lstStyle/>
          <a:p>
            <a:pPr marL="0" indent="0">
              <a:buNone/>
            </a:pPr>
            <a:r>
              <a:rPr lang="en-US" sz="1600" dirty="0"/>
              <a:t>CVE-2023-34262 and the threat actor </a:t>
            </a:r>
            <a:r>
              <a:rPr lang="en-US" sz="1600" dirty="0" err="1"/>
              <a:t>LaceTempest</a:t>
            </a:r>
            <a:r>
              <a:rPr lang="en-US" sz="1600" dirty="0"/>
              <a:t>, action should be taken. T1203 (Exploitation for Client Execution) is relevant as it involves exploiting client-side vulnerabilities, a method used by </a:t>
            </a:r>
            <a:r>
              <a:rPr lang="en-US" sz="1600" dirty="0" err="1"/>
              <a:t>LaceTempest</a:t>
            </a:r>
            <a:r>
              <a:rPr lang="en-US" sz="1600" dirty="0"/>
              <a:t>. T1190 (Exploit Public-Facing Application) is directly related to SQL Injection vulnerabilities like CVE-2023-34262. T1068 (Exploitation for Elevation) is less directly related but may be part of a broader attack chain. Since these techniques are pertinent to </a:t>
            </a:r>
            <a:r>
              <a:rPr lang="en-US" sz="1600" dirty="0" err="1"/>
              <a:t>LaceTempest's</a:t>
            </a:r>
            <a:r>
              <a:rPr lang="en-US" sz="1600" dirty="0"/>
              <a:t> methods, CVE-2023-34262 is likely to be exploited by them.</a:t>
            </a:r>
            <a:endParaRPr lang="en-AU" sz="2400" dirty="0"/>
          </a:p>
        </p:txBody>
      </p:sp>
    </p:spTree>
    <p:extLst>
      <p:ext uri="{BB962C8B-B14F-4D97-AF65-F5344CB8AC3E}">
        <p14:creationId xmlns:p14="http://schemas.microsoft.com/office/powerpoint/2010/main" val="752377009"/>
      </p:ext>
    </p:extLst>
  </p:cSld>
  <p:clrMapOvr>
    <a:masterClrMapping/>
  </p:clrMapOvr>
  <mc:AlternateContent xmlns:mc="http://schemas.openxmlformats.org/markup-compatibility/2006">
    <mc:Choice xmlns:p14="http://schemas.microsoft.com/office/powerpoint/2010/main" Requires="p14">
      <p:transition spd="slow" p14:dur="2000" advTm="745"/>
    </mc:Choice>
    <mc:Fallback>
      <p:transition spd="slow" advTm="7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EC855B3-51C1-821A-C83B-5EDC8AE1C836}"/>
              </a:ext>
            </a:extLst>
          </p:cNvPr>
          <p:cNvPicPr>
            <a:picLocks noGrp="1" noChangeAspect="1"/>
          </p:cNvPicPr>
          <p:nvPr>
            <p:ph idx="1"/>
          </p:nvPr>
        </p:nvPicPr>
        <p:blipFill>
          <a:blip r:embed="rId2"/>
          <a:stretch>
            <a:fillRect/>
          </a:stretch>
        </p:blipFill>
        <p:spPr>
          <a:xfrm>
            <a:off x="4038600" y="1216934"/>
            <a:ext cx="7188199" cy="4420742"/>
          </a:xfrm>
          <a:prstGeom prst="rect">
            <a:avLst/>
          </a:prstGeom>
        </p:spPr>
      </p:pic>
      <p:sp>
        <p:nvSpPr>
          <p:cNvPr id="3" name="Rectangle 2">
            <a:extLst>
              <a:ext uri="{FF2B5EF4-FFF2-40B4-BE49-F238E27FC236}">
                <a16:creationId xmlns:a16="http://schemas.microsoft.com/office/drawing/2014/main" id="{3570DDC3-F57C-D0DB-4D0C-3C5B990177D1}"/>
              </a:ext>
            </a:extLst>
          </p:cNvPr>
          <p:cNvSpPr/>
          <p:nvPr/>
        </p:nvSpPr>
        <p:spPr>
          <a:xfrm>
            <a:off x="0" y="0"/>
            <a:ext cx="2013557" cy="6858000"/>
          </a:xfrm>
          <a:prstGeom prst="rect">
            <a:avLst/>
          </a:prstGeom>
          <a:solidFill>
            <a:schemeClr val="tx2">
              <a:lumMod val="25000"/>
              <a:lumOff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E456AFBD-0522-6AB8-6381-A2273BD4551E}"/>
              </a:ext>
            </a:extLst>
          </p:cNvPr>
          <p:cNvSpPr>
            <a:spLocks noGrp="1"/>
          </p:cNvSpPr>
          <p:nvPr>
            <p:ph type="title"/>
          </p:nvPr>
        </p:nvSpPr>
        <p:spPr>
          <a:xfrm>
            <a:off x="637380"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Win2022 VM Nessus</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Vulnerability scan</a:t>
            </a:r>
          </a:p>
        </p:txBody>
      </p:sp>
    </p:spTree>
    <p:extLst>
      <p:ext uri="{BB962C8B-B14F-4D97-AF65-F5344CB8AC3E}">
        <p14:creationId xmlns:p14="http://schemas.microsoft.com/office/powerpoint/2010/main" val="105961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3ABE-5024-6C1E-E368-D98A01E86C45}"/>
              </a:ext>
            </a:extLst>
          </p:cNvPr>
          <p:cNvSpPr>
            <a:spLocks noGrp="1"/>
          </p:cNvSpPr>
          <p:nvPr>
            <p:ph type="title"/>
          </p:nvPr>
        </p:nvSpPr>
        <p:spPr/>
        <p:txBody>
          <a:bodyPr/>
          <a:lstStyle/>
          <a:p>
            <a:r>
              <a:rPr lang="en-AU" dirty="0"/>
              <a:t>CVE-2023-47246</a:t>
            </a:r>
          </a:p>
        </p:txBody>
      </p:sp>
      <p:graphicFrame>
        <p:nvGraphicFramePr>
          <p:cNvPr id="7" name="Content Placeholder 3">
            <a:extLst>
              <a:ext uri="{FF2B5EF4-FFF2-40B4-BE49-F238E27FC236}">
                <a16:creationId xmlns:a16="http://schemas.microsoft.com/office/drawing/2014/main" id="{2E0CF940-8012-665A-55F6-E178F4F841AA}"/>
              </a:ext>
            </a:extLst>
          </p:cNvPr>
          <p:cNvGraphicFramePr>
            <a:graphicFrameLocks noGrp="1"/>
          </p:cNvGraphicFramePr>
          <p:nvPr>
            <p:ph idx="1"/>
            <p:extLst>
              <p:ext uri="{D42A27DB-BD31-4B8C-83A1-F6EECF244321}">
                <p14:modId xmlns:p14="http://schemas.microsoft.com/office/powerpoint/2010/main" val="2496193364"/>
              </p:ext>
            </p:extLst>
          </p:nvPr>
        </p:nvGraphicFramePr>
        <p:xfrm>
          <a:off x="956187" y="1765488"/>
          <a:ext cx="10515600" cy="229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CWE-22</a:t>
                      </a:r>
                      <a:endParaRPr lang="en-AU" b="0" dirty="0"/>
                    </a:p>
                  </a:txBody>
                  <a:tcPr/>
                </a:tc>
                <a:tc>
                  <a:txBody>
                    <a:bodyPr/>
                    <a:lstStyle/>
                    <a:p>
                      <a:r>
                        <a:rPr lang="en-AU" dirty="0"/>
                        <a:t>126 - Path Traversal</a:t>
                      </a:r>
                    </a:p>
                  </a:txBody>
                  <a:tcPr/>
                </a:tc>
                <a:tc>
                  <a:txBody>
                    <a:bodyPr/>
                    <a:lstStyle/>
                    <a:p>
                      <a:r>
                        <a:rPr lang="en-AU" dirty="0"/>
                        <a:t>T1083 – File and Directory Discovery</a:t>
                      </a:r>
                    </a:p>
                  </a:txBody>
                  <a:tcPr/>
                </a:tc>
                <a:tc>
                  <a:txBody>
                    <a:bodyPr/>
                    <a:lstStyle/>
                    <a:p>
                      <a:r>
                        <a:rPr lang="en-AU" dirty="0"/>
                        <a:t>T1083 Used by </a:t>
                      </a:r>
                      <a:r>
                        <a:rPr lang="en-AU" dirty="0" err="1"/>
                        <a:t>LaceTempest</a:t>
                      </a:r>
                      <a:r>
                        <a:rPr lang="en-AU" dirty="0"/>
                        <a:t>  </a:t>
                      </a:r>
                    </a:p>
                  </a:txBody>
                  <a:tcPr/>
                </a:tc>
                <a:extLst>
                  <a:ext uri="{0D108BD9-81ED-4DB2-BD59-A6C34878D82A}">
                    <a16:rowId xmlns:a16="http://schemas.microsoft.com/office/drawing/2014/main" val="1531876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txBody>
                  <a:tcPr/>
                </a:tc>
                <a:tc>
                  <a:txBody>
                    <a:bodyPr/>
                    <a:lstStyle/>
                    <a:p>
                      <a:r>
                        <a:rPr lang="en-AU" dirty="0"/>
                        <a:t>76 - </a:t>
                      </a:r>
                      <a:r>
                        <a:rPr lang="en-US" dirty="0"/>
                        <a:t>Manipulating Web Input to File System Calls</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T1565 - </a:t>
                      </a:r>
                      <a:r>
                        <a:rPr lang="en-AU" sz="1800" b="0" i="0" kern="1200" dirty="0">
                          <a:solidFill>
                            <a:schemeClr val="dk1"/>
                          </a:solidFill>
                          <a:effectLst/>
                          <a:latin typeface="+mn-lt"/>
                          <a:ea typeface="+mn-ea"/>
                          <a:cs typeface="+mn-cs"/>
                        </a:rPr>
                        <a:t>Data Manipulation</a:t>
                      </a:r>
                    </a:p>
                    <a:p>
                      <a:endParaRPr lang="en-AU" dirty="0"/>
                    </a:p>
                  </a:txBody>
                  <a:tcPr/>
                </a:tc>
                <a:tc>
                  <a:txBody>
                    <a:bodyPr/>
                    <a:lstStyle/>
                    <a:p>
                      <a:r>
                        <a:rPr lang="en-AU" dirty="0"/>
                        <a:t>T1565 Used by </a:t>
                      </a:r>
                      <a:r>
                        <a:rPr lang="en-AU" dirty="0" err="1"/>
                        <a:t>LaceTempest</a:t>
                      </a:r>
                      <a:endParaRPr lang="en-AU" dirty="0"/>
                    </a:p>
                  </a:txBody>
                  <a:tcPr/>
                </a:tc>
                <a:extLst>
                  <a:ext uri="{0D108BD9-81ED-4DB2-BD59-A6C34878D82A}">
                    <a16:rowId xmlns:a16="http://schemas.microsoft.com/office/drawing/2014/main" val="26461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716656156"/>
                  </a:ext>
                </a:extLst>
              </a:tr>
            </a:tbl>
          </a:graphicData>
        </a:graphic>
      </p:graphicFrame>
      <p:sp>
        <p:nvSpPr>
          <p:cNvPr id="3" name="Content Placeholder 2">
            <a:extLst>
              <a:ext uri="{FF2B5EF4-FFF2-40B4-BE49-F238E27FC236}">
                <a16:creationId xmlns:a16="http://schemas.microsoft.com/office/drawing/2014/main" id="{97E785F0-30A8-74C1-CA64-4BE309F7EB53}"/>
              </a:ext>
            </a:extLst>
          </p:cNvPr>
          <p:cNvSpPr txBox="1">
            <a:spLocks/>
          </p:cNvSpPr>
          <p:nvPr/>
        </p:nvSpPr>
        <p:spPr>
          <a:xfrm>
            <a:off x="838200" y="3747135"/>
            <a:ext cx="10515600" cy="242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dirty="0"/>
          </a:p>
        </p:txBody>
      </p:sp>
      <p:sp>
        <p:nvSpPr>
          <p:cNvPr id="5" name="TextBox 4">
            <a:extLst>
              <a:ext uri="{FF2B5EF4-FFF2-40B4-BE49-F238E27FC236}">
                <a16:creationId xmlns:a16="http://schemas.microsoft.com/office/drawing/2014/main" id="{FE00FC4A-35EE-8A46-C15C-55748F98444D}"/>
              </a:ext>
            </a:extLst>
          </p:cNvPr>
          <p:cNvSpPr txBox="1"/>
          <p:nvPr/>
        </p:nvSpPr>
        <p:spPr>
          <a:xfrm>
            <a:off x="8962824" y="827851"/>
            <a:ext cx="2390976" cy="400110"/>
          </a:xfrm>
          <a:prstGeom prst="rect">
            <a:avLst/>
          </a:prstGeom>
          <a:noFill/>
        </p:spPr>
        <p:txBody>
          <a:bodyPr wrap="none" rtlCol="0">
            <a:spAutoFit/>
          </a:bodyPr>
          <a:lstStyle/>
          <a:p>
            <a:r>
              <a:rPr lang="en-AU" sz="2000" dirty="0"/>
              <a:t>Severity: 9.8 Critical</a:t>
            </a:r>
          </a:p>
        </p:txBody>
      </p:sp>
      <p:sp>
        <p:nvSpPr>
          <p:cNvPr id="10" name="Content Placeholder 5">
            <a:extLst>
              <a:ext uri="{FF2B5EF4-FFF2-40B4-BE49-F238E27FC236}">
                <a16:creationId xmlns:a16="http://schemas.microsoft.com/office/drawing/2014/main" id="{713B1868-FA68-3E9D-7AC0-CFBAFBCAE9C1}"/>
              </a:ext>
            </a:extLst>
          </p:cNvPr>
          <p:cNvSpPr txBox="1">
            <a:spLocks/>
          </p:cNvSpPr>
          <p:nvPr/>
        </p:nvSpPr>
        <p:spPr>
          <a:xfrm>
            <a:off x="838200" y="4286865"/>
            <a:ext cx="10515600" cy="189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The vulnerability CVE-2023-47246 and the threat actor </a:t>
            </a:r>
            <a:r>
              <a:rPr lang="en-US" sz="1800" dirty="0" err="1"/>
              <a:t>LaceTempest</a:t>
            </a:r>
            <a:r>
              <a:rPr lang="en-US" sz="1800" dirty="0"/>
              <a:t>, action is warranted. </a:t>
            </a:r>
            <a:r>
              <a:rPr lang="en-US" sz="1800" b="1" dirty="0"/>
              <a:t>T1083</a:t>
            </a:r>
            <a:r>
              <a:rPr lang="en-US" sz="1800" dirty="0"/>
              <a:t> (File and Directory Discovery) is relevant as it helps attackers identify exploitable files, </a:t>
            </a:r>
            <a:r>
              <a:rPr lang="en-US" sz="1800" b="1" dirty="0"/>
              <a:t>T1565</a:t>
            </a:r>
            <a:r>
              <a:rPr lang="en-US" sz="1800" dirty="0"/>
              <a:t> (Data from Information Repositories) aligns with the directory traversal vulnerability that could expose sensitive data. Both techniques are pertinent to how </a:t>
            </a:r>
            <a:r>
              <a:rPr lang="en-US" sz="1800" dirty="0" err="1"/>
              <a:t>LaceTempest</a:t>
            </a:r>
            <a:r>
              <a:rPr lang="en-US" sz="1800" dirty="0"/>
              <a:t> operates. Given their relevance, CVE-2023-47246 is likely to be exploited by </a:t>
            </a:r>
            <a:r>
              <a:rPr lang="en-US" sz="1800" dirty="0" err="1"/>
              <a:t>LaceTempest</a:t>
            </a:r>
            <a:r>
              <a:rPr lang="en-US" sz="1800" dirty="0"/>
              <a:t>.</a:t>
            </a:r>
            <a:endParaRPr lang="en-AU" dirty="0"/>
          </a:p>
        </p:txBody>
      </p:sp>
    </p:spTree>
    <p:extLst>
      <p:ext uri="{BB962C8B-B14F-4D97-AF65-F5344CB8AC3E}">
        <p14:creationId xmlns:p14="http://schemas.microsoft.com/office/powerpoint/2010/main" val="100570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AF21-4C0E-8062-7172-DCF49388B0CE}"/>
              </a:ext>
            </a:extLst>
          </p:cNvPr>
          <p:cNvSpPr>
            <a:spLocks noGrp="1"/>
          </p:cNvSpPr>
          <p:nvPr>
            <p:ph type="title"/>
          </p:nvPr>
        </p:nvSpPr>
        <p:spPr/>
        <p:txBody>
          <a:bodyPr/>
          <a:lstStyle/>
          <a:p>
            <a:r>
              <a:rPr lang="en-AU" dirty="0"/>
              <a:t>CVE-2023-0669</a:t>
            </a:r>
          </a:p>
        </p:txBody>
      </p:sp>
      <p:sp>
        <p:nvSpPr>
          <p:cNvPr id="3" name="TextBox 2">
            <a:extLst>
              <a:ext uri="{FF2B5EF4-FFF2-40B4-BE49-F238E27FC236}">
                <a16:creationId xmlns:a16="http://schemas.microsoft.com/office/drawing/2014/main" id="{B24957A7-6BFF-A6FC-DA8D-DE55BC777E40}"/>
              </a:ext>
            </a:extLst>
          </p:cNvPr>
          <p:cNvSpPr txBox="1"/>
          <p:nvPr/>
        </p:nvSpPr>
        <p:spPr>
          <a:xfrm>
            <a:off x="9111039" y="827851"/>
            <a:ext cx="2092689" cy="400110"/>
          </a:xfrm>
          <a:prstGeom prst="rect">
            <a:avLst/>
          </a:prstGeom>
          <a:noFill/>
        </p:spPr>
        <p:txBody>
          <a:bodyPr wrap="none" rtlCol="0">
            <a:spAutoFit/>
          </a:bodyPr>
          <a:lstStyle/>
          <a:p>
            <a:r>
              <a:rPr lang="en-AU" sz="2000" dirty="0"/>
              <a:t>Severity: 7.2 High</a:t>
            </a:r>
          </a:p>
        </p:txBody>
      </p:sp>
      <p:sp>
        <p:nvSpPr>
          <p:cNvPr id="8" name="Content Placeholder 2">
            <a:extLst>
              <a:ext uri="{FF2B5EF4-FFF2-40B4-BE49-F238E27FC236}">
                <a16:creationId xmlns:a16="http://schemas.microsoft.com/office/drawing/2014/main" id="{8580A1DD-3D3C-7E4A-A242-EB77D8DFE5FD}"/>
              </a:ext>
            </a:extLst>
          </p:cNvPr>
          <p:cNvSpPr txBox="1">
            <a:spLocks/>
          </p:cNvSpPr>
          <p:nvPr/>
        </p:nvSpPr>
        <p:spPr>
          <a:xfrm>
            <a:off x="838200" y="4209601"/>
            <a:ext cx="10515600" cy="1967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1800" dirty="0"/>
          </a:p>
        </p:txBody>
      </p:sp>
      <p:graphicFrame>
        <p:nvGraphicFramePr>
          <p:cNvPr id="11" name="Content Placeholder 3">
            <a:extLst>
              <a:ext uri="{FF2B5EF4-FFF2-40B4-BE49-F238E27FC236}">
                <a16:creationId xmlns:a16="http://schemas.microsoft.com/office/drawing/2014/main" id="{0B36C1B1-23AD-EBC3-17B1-9D3D167BDB0C}"/>
              </a:ext>
            </a:extLst>
          </p:cNvPr>
          <p:cNvGraphicFramePr>
            <a:graphicFrameLocks/>
          </p:cNvGraphicFramePr>
          <p:nvPr>
            <p:extLst>
              <p:ext uri="{D42A27DB-BD31-4B8C-83A1-F6EECF244321}">
                <p14:modId xmlns:p14="http://schemas.microsoft.com/office/powerpoint/2010/main" val="1306345328"/>
              </p:ext>
            </p:extLst>
          </p:nvPr>
        </p:nvGraphicFramePr>
        <p:xfrm>
          <a:off x="838200" y="1690687"/>
          <a:ext cx="10515600" cy="229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370840">
                <a:tc>
                  <a:txBody>
                    <a:bodyPr/>
                    <a:lstStyle/>
                    <a:p>
                      <a:r>
                        <a:rPr lang="en-AU" dirty="0"/>
                        <a:t>CWE-502 - </a:t>
                      </a:r>
                      <a:r>
                        <a:rPr lang="en-AU" sz="1800" b="0" i="0" kern="1200" dirty="0" err="1">
                          <a:solidFill>
                            <a:schemeClr val="dk1"/>
                          </a:solidFill>
                          <a:effectLst/>
                          <a:latin typeface="+mn-lt"/>
                          <a:ea typeface="+mn-ea"/>
                          <a:cs typeface="+mn-cs"/>
                        </a:rPr>
                        <a:t>Deserialisation</a:t>
                      </a:r>
                      <a:r>
                        <a:rPr lang="en-AU" sz="1800" b="0" i="0" kern="1200" dirty="0">
                          <a:solidFill>
                            <a:schemeClr val="dk1"/>
                          </a:solidFill>
                          <a:effectLst/>
                          <a:latin typeface="+mn-lt"/>
                          <a:ea typeface="+mn-ea"/>
                          <a:cs typeface="+mn-cs"/>
                        </a:rPr>
                        <a:t> of Untrusted Data</a:t>
                      </a:r>
                      <a:endParaRPr lang="en-AU" dirty="0"/>
                    </a:p>
                  </a:txBody>
                  <a:tcPr/>
                </a:tc>
                <a:tc>
                  <a:txBody>
                    <a:bodyPr/>
                    <a:lstStyle/>
                    <a:p>
                      <a:r>
                        <a:rPr lang="en-AU" dirty="0"/>
                        <a:t>586 - Object Injection</a:t>
                      </a:r>
                    </a:p>
                  </a:txBody>
                  <a:tcPr/>
                </a:tc>
                <a:tc>
                  <a:txBody>
                    <a:bodyPr/>
                    <a:lstStyle/>
                    <a:p>
                      <a:r>
                        <a:rPr lang="en-AU" dirty="0"/>
                        <a:t>T1203 – Exploitation of data</a:t>
                      </a:r>
                    </a:p>
                  </a:txBody>
                  <a:tcPr/>
                </a:tc>
                <a:tc>
                  <a:txBody>
                    <a:bodyPr/>
                    <a:lstStyle/>
                    <a:p>
                      <a:r>
                        <a:rPr lang="en-AU" dirty="0"/>
                        <a:t>Yes, </a:t>
                      </a:r>
                      <a:r>
                        <a:rPr lang="en-AU" dirty="0" err="1"/>
                        <a:t>LaceTempest</a:t>
                      </a:r>
                      <a:r>
                        <a:rPr lang="en-AU" dirty="0"/>
                        <a:t> Uses T1203 to Exploit </a:t>
                      </a:r>
                      <a:r>
                        <a:rPr lang="en-AU" dirty="0" err="1"/>
                        <a:t>Moveit’s</a:t>
                      </a:r>
                      <a:r>
                        <a:rPr lang="en-AU" dirty="0"/>
                        <a:t> database</a:t>
                      </a:r>
                    </a:p>
                  </a:txBody>
                  <a:tcPr/>
                </a:tc>
                <a:extLst>
                  <a:ext uri="{0D108BD9-81ED-4DB2-BD59-A6C34878D82A}">
                    <a16:rowId xmlns:a16="http://schemas.microsoft.com/office/drawing/2014/main" val="1531876292"/>
                  </a:ext>
                </a:extLst>
              </a:tr>
              <a:tr h="370840">
                <a:tc>
                  <a:txBody>
                    <a:bodyPr/>
                    <a:lstStyle/>
                    <a:p>
                      <a:r>
                        <a:rPr lang="en-AU" dirty="0"/>
                        <a:t>--</a:t>
                      </a:r>
                    </a:p>
                  </a:txBody>
                  <a:tcPr/>
                </a:tc>
                <a:tc>
                  <a:txBody>
                    <a:bodyPr/>
                    <a:lstStyle/>
                    <a:p>
                      <a:r>
                        <a:rPr lang="en-AU" dirty="0"/>
                        <a:t>--</a:t>
                      </a:r>
                    </a:p>
                  </a:txBody>
                  <a:tcPr/>
                </a:tc>
                <a:tc>
                  <a:txBody>
                    <a:bodyPr/>
                    <a:lstStyle/>
                    <a:p>
                      <a:r>
                        <a:rPr lang="en-AU" dirty="0"/>
                        <a:t>T1486</a:t>
                      </a:r>
                    </a:p>
                  </a:txBody>
                  <a:tcPr/>
                </a:tc>
                <a:tc>
                  <a:txBody>
                    <a:bodyPr/>
                    <a:lstStyle/>
                    <a:p>
                      <a:endParaRPr lang="en-AU" dirty="0"/>
                    </a:p>
                  </a:txBody>
                  <a:tcPr/>
                </a:tc>
                <a:extLst>
                  <a:ext uri="{0D108BD9-81ED-4DB2-BD59-A6C34878D82A}">
                    <a16:rowId xmlns:a16="http://schemas.microsoft.com/office/drawing/2014/main" val="3970954065"/>
                  </a:ext>
                </a:extLst>
              </a:tr>
              <a:tr h="370840">
                <a:tc>
                  <a:txBody>
                    <a:bodyPr/>
                    <a:lstStyle/>
                    <a:p>
                      <a:r>
                        <a:rPr lang="en-AU" dirty="0"/>
                        <a:t>--</a:t>
                      </a:r>
                    </a:p>
                  </a:txBody>
                  <a:tcPr/>
                </a:tc>
                <a:tc>
                  <a:txBody>
                    <a:bodyPr/>
                    <a:lstStyle/>
                    <a:p>
                      <a:r>
                        <a:rPr lang="en-AU"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T1068 - </a:t>
                      </a:r>
                      <a:r>
                        <a:rPr lang="en-AU" sz="1800" b="0" i="0" kern="1200" dirty="0">
                          <a:solidFill>
                            <a:schemeClr val="dk1"/>
                          </a:solidFill>
                          <a:effectLst/>
                          <a:latin typeface="+mn-lt"/>
                          <a:ea typeface="+mn-ea"/>
                          <a:cs typeface="+mn-cs"/>
                        </a:rPr>
                        <a:t>Exploitation for Privilege Escalation</a:t>
                      </a:r>
                    </a:p>
                  </a:txBody>
                  <a:tcPr/>
                </a:tc>
                <a:tc>
                  <a:txBody>
                    <a:bodyPr/>
                    <a:lstStyle/>
                    <a:p>
                      <a:endParaRPr lang="en-AU" dirty="0"/>
                    </a:p>
                  </a:txBody>
                  <a:tcPr/>
                </a:tc>
                <a:extLst>
                  <a:ext uri="{0D108BD9-81ED-4DB2-BD59-A6C34878D82A}">
                    <a16:rowId xmlns:a16="http://schemas.microsoft.com/office/drawing/2014/main" val="2015661985"/>
                  </a:ext>
                </a:extLst>
              </a:tr>
            </a:tbl>
          </a:graphicData>
        </a:graphic>
      </p:graphicFrame>
      <p:sp>
        <p:nvSpPr>
          <p:cNvPr id="12" name="Content Placeholder 5">
            <a:extLst>
              <a:ext uri="{FF2B5EF4-FFF2-40B4-BE49-F238E27FC236}">
                <a16:creationId xmlns:a16="http://schemas.microsoft.com/office/drawing/2014/main" id="{64DC0B61-546C-7073-EAD3-BA74C24D5036}"/>
              </a:ext>
            </a:extLst>
          </p:cNvPr>
          <p:cNvSpPr>
            <a:spLocks noGrp="1"/>
          </p:cNvSpPr>
          <p:nvPr>
            <p:ph idx="1"/>
          </p:nvPr>
        </p:nvSpPr>
        <p:spPr>
          <a:xfrm>
            <a:off x="838200" y="4484180"/>
            <a:ext cx="10515600" cy="1545969"/>
          </a:xfrm>
        </p:spPr>
        <p:txBody>
          <a:bodyPr>
            <a:normAutofit fontScale="92500" lnSpcReduction="20000"/>
          </a:bodyPr>
          <a:lstStyle/>
          <a:p>
            <a:pPr marL="0" indent="0">
              <a:buNone/>
            </a:pPr>
            <a:r>
              <a:rPr lang="en-US" sz="2000" dirty="0" err="1"/>
              <a:t>LaceTempest</a:t>
            </a:r>
            <a:r>
              <a:rPr lang="en-US" sz="2000" dirty="0"/>
              <a:t> has been exploiting vulnerabilities similar to CVE-2023-0669. CWE-502 (</a:t>
            </a:r>
            <a:r>
              <a:rPr lang="en-US" sz="2000" dirty="0" err="1"/>
              <a:t>Deserialisation</a:t>
            </a:r>
            <a:r>
              <a:rPr lang="en-US" sz="2000" dirty="0"/>
              <a:t> of Untrusted Data) is a critical vulnerability that can lead to severe security issues. Relevant </a:t>
            </a:r>
            <a:r>
              <a:rPr lang="en-US" sz="2000" dirty="0" err="1"/>
              <a:t>Mitre</a:t>
            </a:r>
            <a:r>
              <a:rPr lang="en-US" sz="2000" dirty="0"/>
              <a:t> ATT&amp;CK techniques, particularly T1203 (Exploitation for Client Execution) and T1068 (Exploitation for Elevation of Privilege), support the likelihood of exploitation by showing how such vulnerabilities could be used in attacks. Given the high-risk nature of this vulnerability and its exploitation by a known threat actor, immediate action should be taken to mitigate the risks associated with CVE-2023-0669.</a:t>
            </a:r>
            <a:endParaRPr lang="en-AU" sz="2000" dirty="0"/>
          </a:p>
        </p:txBody>
      </p:sp>
    </p:spTree>
    <p:extLst>
      <p:ext uri="{BB962C8B-B14F-4D97-AF65-F5344CB8AC3E}">
        <p14:creationId xmlns:p14="http://schemas.microsoft.com/office/powerpoint/2010/main" val="322846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CF81-E9D4-0813-7DA9-66BDEB4EB02C}"/>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9</a:t>
            </a:r>
          </a:p>
        </p:txBody>
      </p:sp>
      <p:sp>
        <p:nvSpPr>
          <p:cNvPr id="3" name="Subtitle 2">
            <a:extLst>
              <a:ext uri="{FF2B5EF4-FFF2-40B4-BE49-F238E27FC236}">
                <a16:creationId xmlns:a16="http://schemas.microsoft.com/office/drawing/2014/main" id="{53EFF000-5722-9A48-39E7-3D32E7244E8A}"/>
              </a:ext>
            </a:extLst>
          </p:cNvPr>
          <p:cNvSpPr>
            <a:spLocks noGrp="1"/>
          </p:cNvSpPr>
          <p:nvPr>
            <p:ph type="subTitle" idx="1"/>
          </p:nvPr>
        </p:nvSpPr>
        <p:spPr>
          <a:xfrm>
            <a:off x="3502135" y="4001587"/>
            <a:ext cx="5188034" cy="682079"/>
          </a:xfrm>
        </p:spPr>
        <p:txBody>
          <a:bodyPr>
            <a:normAutofit/>
          </a:bodyPr>
          <a:lstStyle/>
          <a:p>
            <a:r>
              <a:rPr lang="en-AU" dirty="0">
                <a:solidFill>
                  <a:schemeClr val="tx2"/>
                </a:solidFill>
              </a:rPr>
              <a:t>Emulate An Attack</a:t>
            </a:r>
          </a:p>
        </p:txBody>
      </p:sp>
    </p:spTree>
    <p:extLst>
      <p:ext uri="{BB962C8B-B14F-4D97-AF65-F5344CB8AC3E}">
        <p14:creationId xmlns:p14="http://schemas.microsoft.com/office/powerpoint/2010/main" val="531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9A23-F258-5AD4-21F8-3231BFB3210D}"/>
              </a:ext>
            </a:extLst>
          </p:cNvPr>
          <p:cNvSpPr>
            <a:spLocks noGrp="1"/>
          </p:cNvSpPr>
          <p:nvPr>
            <p:ph type="title"/>
          </p:nvPr>
        </p:nvSpPr>
        <p:spPr>
          <a:xfrm>
            <a:off x="630936" y="639520"/>
            <a:ext cx="3429000" cy="1719072"/>
          </a:xfrm>
        </p:spPr>
        <p:txBody>
          <a:bodyPr anchor="b">
            <a:normAutofit/>
          </a:bodyPr>
          <a:lstStyle/>
          <a:p>
            <a:r>
              <a:rPr lang="en-AU" sz="4200" dirty="0"/>
              <a:t>Vulnerabilities</a:t>
            </a:r>
          </a:p>
        </p:txBody>
      </p:sp>
      <p:sp>
        <p:nvSpPr>
          <p:cNvPr id="9" name="Content Placeholder 8">
            <a:extLst>
              <a:ext uri="{FF2B5EF4-FFF2-40B4-BE49-F238E27FC236}">
                <a16:creationId xmlns:a16="http://schemas.microsoft.com/office/drawing/2014/main" id="{2F1FD7B9-FA3C-F1E3-5BE3-C28CF1DC8635}"/>
              </a:ext>
            </a:extLst>
          </p:cNvPr>
          <p:cNvSpPr>
            <a:spLocks noGrp="1"/>
          </p:cNvSpPr>
          <p:nvPr>
            <p:ph idx="1"/>
          </p:nvPr>
        </p:nvSpPr>
        <p:spPr>
          <a:xfrm>
            <a:off x="630936" y="2807208"/>
            <a:ext cx="3429000" cy="3410712"/>
          </a:xfrm>
        </p:spPr>
        <p:txBody>
          <a:bodyPr anchor="t">
            <a:normAutofit/>
          </a:bodyPr>
          <a:lstStyle/>
          <a:p>
            <a:r>
              <a:rPr lang="en-US" sz="2200" dirty="0"/>
              <a:t>Critical: N/A</a:t>
            </a:r>
          </a:p>
          <a:p>
            <a:r>
              <a:rPr lang="en-US" sz="2200" dirty="0"/>
              <a:t>High: 2%</a:t>
            </a:r>
          </a:p>
          <a:p>
            <a:r>
              <a:rPr lang="en-US" sz="2200" dirty="0"/>
              <a:t>Medium: 12%</a:t>
            </a:r>
          </a:p>
          <a:p>
            <a:r>
              <a:rPr lang="en-US" sz="2200" dirty="0"/>
              <a:t>Low: 2%</a:t>
            </a:r>
          </a:p>
          <a:p>
            <a:r>
              <a:rPr lang="en-US" sz="2200" dirty="0"/>
              <a:t>Info: 84%</a:t>
            </a:r>
          </a:p>
        </p:txBody>
      </p:sp>
      <p:pic>
        <p:nvPicPr>
          <p:cNvPr id="5" name="Content Placeholder 4">
            <a:extLst>
              <a:ext uri="{FF2B5EF4-FFF2-40B4-BE49-F238E27FC236}">
                <a16:creationId xmlns:a16="http://schemas.microsoft.com/office/drawing/2014/main" id="{D9409BA1-C226-77C9-EA18-56C0AE7279C8}"/>
              </a:ext>
            </a:extLst>
          </p:cNvPr>
          <p:cNvPicPr>
            <a:picLocks noChangeAspect="1"/>
          </p:cNvPicPr>
          <p:nvPr/>
        </p:nvPicPr>
        <p:blipFill>
          <a:blip r:embed="rId2"/>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198316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62822-FF1E-6354-A496-CF3F155AE9C7}"/>
              </a:ext>
            </a:extLst>
          </p:cNvPr>
          <p:cNvSpPr>
            <a:spLocks noGrp="1"/>
          </p:cNvSpPr>
          <p:nvPr>
            <p:ph type="title"/>
          </p:nvPr>
        </p:nvSpPr>
        <p:spPr>
          <a:xfrm>
            <a:off x="1616054" y="1070149"/>
            <a:ext cx="8959893" cy="1004836"/>
          </a:xfrm>
        </p:spPr>
        <p:txBody>
          <a:bodyPr anchor="ctr">
            <a:normAutofit/>
          </a:bodyPr>
          <a:lstStyle/>
          <a:p>
            <a:pPr algn="ctr"/>
            <a:r>
              <a:rPr lang="en-AU" sz="3200">
                <a:solidFill>
                  <a:srgbClr val="595959"/>
                </a:solidFill>
              </a:rPr>
              <a:t>Nmap</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4389F-5477-60A1-29C6-6F02FE27C6B4}"/>
              </a:ext>
            </a:extLst>
          </p:cNvPr>
          <p:cNvSpPr>
            <a:spLocks noGrp="1"/>
          </p:cNvSpPr>
          <p:nvPr>
            <p:ph idx="1"/>
          </p:nvPr>
        </p:nvSpPr>
        <p:spPr>
          <a:xfrm>
            <a:off x="1616054" y="2768321"/>
            <a:ext cx="8959892" cy="2828543"/>
          </a:xfrm>
        </p:spPr>
        <p:txBody>
          <a:bodyPr anchor="t">
            <a:normAutofit fontScale="92500"/>
          </a:bodyPr>
          <a:lstStyle/>
          <a:p>
            <a:pPr marL="0" indent="0">
              <a:buNone/>
            </a:pPr>
            <a:r>
              <a:rPr lang="en-US" sz="2000" dirty="0">
                <a:solidFill>
                  <a:schemeClr val="tx1">
                    <a:lumMod val="65000"/>
                    <a:lumOff val="35000"/>
                  </a:schemeClr>
                </a:solidFill>
              </a:rPr>
              <a:t>Nmap offers several benefits, including quickly identifying devices and networks, discovering running services and DNS servers, and determining the operating systems on networked devices. Its GUI, </a:t>
            </a:r>
            <a:r>
              <a:rPr lang="en-US" sz="2000" dirty="0" err="1">
                <a:solidFill>
                  <a:schemeClr val="tx1">
                    <a:lumMod val="65000"/>
                    <a:lumOff val="35000"/>
                  </a:schemeClr>
                </a:solidFill>
              </a:rPr>
              <a:t>Zenmap</a:t>
            </a:r>
            <a:r>
              <a:rPr lang="en-US" sz="2000" dirty="0">
                <a:solidFill>
                  <a:schemeClr val="tx1">
                    <a:lumMod val="65000"/>
                    <a:lumOff val="35000"/>
                  </a:schemeClr>
                </a:solidFill>
              </a:rPr>
              <a:t>, helps </a:t>
            </a:r>
            <a:r>
              <a:rPr lang="en-US" sz="2000" dirty="0" err="1">
                <a:solidFill>
                  <a:schemeClr val="tx1">
                    <a:lumMod val="65000"/>
                    <a:lumOff val="35000"/>
                  </a:schemeClr>
                </a:solidFill>
              </a:rPr>
              <a:t>visualise</a:t>
            </a:r>
            <a:r>
              <a:rPr lang="en-US" sz="2000" dirty="0">
                <a:solidFill>
                  <a:schemeClr val="tx1">
                    <a:lumMod val="65000"/>
                    <a:lumOff val="35000"/>
                  </a:schemeClr>
                </a:solidFill>
              </a:rPr>
              <a:t> network mappings for reporting and enhanced use. Additionally, Nmap can detect </a:t>
            </a:r>
            <a:r>
              <a:rPr lang="en-US" sz="2000" dirty="0" err="1">
                <a:solidFill>
                  <a:schemeClr val="tx1">
                    <a:lumMod val="65000"/>
                    <a:lumOff val="35000"/>
                  </a:schemeClr>
                </a:solidFill>
              </a:rPr>
              <a:t>unauthorised</a:t>
            </a:r>
            <a:r>
              <a:rPr lang="en-US" sz="2000" dirty="0">
                <a:solidFill>
                  <a:schemeClr val="tx1">
                    <a:lumMod val="65000"/>
                    <a:lumOff val="35000"/>
                  </a:schemeClr>
                </a:solidFill>
              </a:rPr>
              <a:t> services and find devices with open ports, aiding in improving network security.</a:t>
            </a:r>
          </a:p>
          <a:p>
            <a:pPr marL="0" indent="0">
              <a:buNone/>
            </a:pPr>
            <a:endParaRPr lang="en-US" sz="2000" dirty="0">
              <a:solidFill>
                <a:schemeClr val="tx1">
                  <a:lumMod val="65000"/>
                  <a:lumOff val="35000"/>
                </a:schemeClr>
              </a:solidFill>
            </a:endParaRPr>
          </a:p>
          <a:p>
            <a:pPr marL="0" indent="0">
              <a:buNone/>
            </a:pPr>
            <a:endParaRPr lang="en-AU" sz="2000" dirty="0">
              <a:solidFill>
                <a:schemeClr val="tx1">
                  <a:lumMod val="65000"/>
                  <a:lumOff val="35000"/>
                </a:schemeClr>
              </a:solidFill>
            </a:endParaRPr>
          </a:p>
          <a:p>
            <a:pPr marL="0" indent="0">
              <a:buNone/>
            </a:pPr>
            <a:endParaRPr lang="en-AU" sz="1200" dirty="0">
              <a:solidFill>
                <a:schemeClr val="tx1">
                  <a:lumMod val="65000"/>
                  <a:lumOff val="35000"/>
                </a:schemeClr>
              </a:solidFill>
            </a:endParaRPr>
          </a:p>
          <a:p>
            <a:pPr marL="0" indent="0">
              <a:buNone/>
            </a:pPr>
            <a:r>
              <a:rPr lang="en-AU" sz="1200" dirty="0">
                <a:solidFill>
                  <a:schemeClr val="tx1">
                    <a:lumMod val="65000"/>
                    <a:lumOff val="35000"/>
                  </a:schemeClr>
                </a:solidFill>
              </a:rPr>
              <a:t>Source: </a:t>
            </a:r>
            <a:r>
              <a:rPr lang="en-US" sz="1200" dirty="0">
                <a:hlinkClick r:id="rId2"/>
              </a:rPr>
              <a:t>Top 8 Nmap Commands you should know in 2024 (mygreatlearning.com)</a:t>
            </a:r>
            <a:endParaRPr lang="en-AU" sz="1800" dirty="0">
              <a:solidFill>
                <a:schemeClr val="tx1">
                  <a:lumMod val="65000"/>
                  <a:lumOff val="35000"/>
                </a:schemeClr>
              </a:solidFill>
            </a:endParaRPr>
          </a:p>
        </p:txBody>
      </p:sp>
    </p:spTree>
    <p:extLst>
      <p:ext uri="{BB962C8B-B14F-4D97-AF65-F5344CB8AC3E}">
        <p14:creationId xmlns:p14="http://schemas.microsoft.com/office/powerpoint/2010/main" val="425971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3398-7981-40F4-F5C2-B78CD2237EE8}"/>
              </a:ext>
            </a:extLst>
          </p:cNvPr>
          <p:cNvSpPr>
            <a:spLocks noGrp="1"/>
          </p:cNvSpPr>
          <p:nvPr>
            <p:ph type="title"/>
          </p:nvPr>
        </p:nvSpPr>
        <p:spPr/>
        <p:txBody>
          <a:bodyPr>
            <a:normAutofit/>
          </a:bodyPr>
          <a:lstStyle/>
          <a:p>
            <a:r>
              <a:rPr lang="en-AU" sz="4000" dirty="0"/>
              <a:t>Nmap scan all ports from Win2022</a:t>
            </a:r>
          </a:p>
        </p:txBody>
      </p:sp>
      <p:pic>
        <p:nvPicPr>
          <p:cNvPr id="5" name="Content Placeholder 4">
            <a:extLst>
              <a:ext uri="{FF2B5EF4-FFF2-40B4-BE49-F238E27FC236}">
                <a16:creationId xmlns:a16="http://schemas.microsoft.com/office/drawing/2014/main" id="{1F526DB2-942E-FF88-7B87-3CB5E8544CE6}"/>
              </a:ext>
            </a:extLst>
          </p:cNvPr>
          <p:cNvPicPr>
            <a:picLocks noGrp="1" noChangeAspect="1"/>
          </p:cNvPicPr>
          <p:nvPr>
            <p:ph idx="1"/>
          </p:nvPr>
        </p:nvPicPr>
        <p:blipFill>
          <a:blip r:embed="rId2"/>
          <a:stretch>
            <a:fillRect/>
          </a:stretch>
        </p:blipFill>
        <p:spPr>
          <a:xfrm>
            <a:off x="714068" y="1933780"/>
            <a:ext cx="4648198" cy="4351338"/>
          </a:xfrm>
        </p:spPr>
      </p:pic>
      <p:sp>
        <p:nvSpPr>
          <p:cNvPr id="8" name="Content Placeholder 2">
            <a:extLst>
              <a:ext uri="{FF2B5EF4-FFF2-40B4-BE49-F238E27FC236}">
                <a16:creationId xmlns:a16="http://schemas.microsoft.com/office/drawing/2014/main" id="{6370E1DD-AD58-61A9-38E3-1AFA4797A9EE}"/>
              </a:ext>
            </a:extLst>
          </p:cNvPr>
          <p:cNvSpPr txBox="1">
            <a:spLocks/>
          </p:cNvSpPr>
          <p:nvPr/>
        </p:nvSpPr>
        <p:spPr>
          <a:xfrm>
            <a:off x="5712542" y="1825625"/>
            <a:ext cx="5641258" cy="4594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command </a:t>
            </a:r>
          </a:p>
          <a:p>
            <a:pPr marL="0" indent="0">
              <a:buFont typeface="Arial" panose="020B0604020202020204" pitchFamily="34" charset="0"/>
              <a:buNone/>
            </a:pPr>
            <a:r>
              <a:rPr lang="en-US" sz="2000" dirty="0"/>
              <a:t>“nmap -p- 192.168.56.50” scans all 65,535 TCP ports in Win2022. The scan shows that the host is active with a 0.0062-second latency. Out of all ports, 20 are open and 65,515 are closed. Open ports include 7, 9, 13, 17, 19, 135, 139, 445, 3389, 5357, 5985, 47001, and several high-numbered ports. Services running on these ports include echo, discard, daytime, </a:t>
            </a:r>
            <a:r>
              <a:rPr lang="en-US" sz="2000" dirty="0" err="1"/>
              <a:t>qotd</a:t>
            </a:r>
            <a:r>
              <a:rPr lang="en-US" sz="2000" dirty="0"/>
              <a:t>, </a:t>
            </a:r>
            <a:r>
              <a:rPr lang="en-US" sz="2000" dirty="0" err="1"/>
              <a:t>chargen</a:t>
            </a:r>
            <a:r>
              <a:rPr lang="en-US" sz="2000" dirty="0"/>
              <a:t>, </a:t>
            </a:r>
            <a:r>
              <a:rPr lang="en-US" sz="2000" dirty="0" err="1"/>
              <a:t>msrpc</a:t>
            </a:r>
            <a:r>
              <a:rPr lang="en-US" sz="2000" dirty="0"/>
              <a:t>, </a:t>
            </a:r>
            <a:r>
              <a:rPr lang="en-US" sz="2000" dirty="0" err="1"/>
              <a:t>netbios-ssn</a:t>
            </a:r>
            <a:r>
              <a:rPr lang="en-US" sz="2000" dirty="0"/>
              <a:t>, </a:t>
            </a:r>
            <a:r>
              <a:rPr lang="en-US" sz="2000" dirty="0" err="1"/>
              <a:t>microsoft</a:t>
            </a:r>
            <a:r>
              <a:rPr lang="en-US" sz="2000" dirty="0"/>
              <a:t>-ds, </a:t>
            </a:r>
            <a:r>
              <a:rPr lang="en-US" sz="2000" dirty="0" err="1"/>
              <a:t>ms</a:t>
            </a:r>
            <a:r>
              <a:rPr lang="en-US" sz="2000" dirty="0"/>
              <a:t>-</a:t>
            </a:r>
            <a:r>
              <a:rPr lang="en-US" sz="2000" dirty="0" err="1"/>
              <a:t>wbt</a:t>
            </a:r>
            <a:r>
              <a:rPr lang="en-US" sz="2000" dirty="0"/>
              <a:t>-server, </a:t>
            </a:r>
            <a:r>
              <a:rPr lang="en-US" sz="2000" dirty="0" err="1"/>
              <a:t>wsdapi</a:t>
            </a:r>
            <a:r>
              <a:rPr lang="en-US" sz="2000" dirty="0"/>
              <a:t>, </a:t>
            </a:r>
            <a:r>
              <a:rPr lang="en-US" sz="2000" dirty="0" err="1"/>
              <a:t>wsman</a:t>
            </a:r>
            <a:r>
              <a:rPr lang="en-US" sz="2000" dirty="0"/>
              <a:t>, </a:t>
            </a:r>
            <a:r>
              <a:rPr lang="en-US" sz="2000" dirty="0" err="1"/>
              <a:t>winrm</a:t>
            </a:r>
            <a:r>
              <a:rPr lang="en-US" sz="2000" dirty="0"/>
              <a:t>, and some unknown services. This information is useful for network security assessments.</a:t>
            </a:r>
            <a:endParaRPr lang="en-AU" sz="2000" dirty="0"/>
          </a:p>
        </p:txBody>
      </p:sp>
    </p:spTree>
    <p:extLst>
      <p:ext uri="{BB962C8B-B14F-4D97-AF65-F5344CB8AC3E}">
        <p14:creationId xmlns:p14="http://schemas.microsoft.com/office/powerpoint/2010/main" val="133088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EB2-0B14-FFB7-C726-865B15F1D799}"/>
              </a:ext>
            </a:extLst>
          </p:cNvPr>
          <p:cNvSpPr>
            <a:spLocks noGrp="1"/>
          </p:cNvSpPr>
          <p:nvPr>
            <p:ph type="title"/>
          </p:nvPr>
        </p:nvSpPr>
        <p:spPr>
          <a:xfrm>
            <a:off x="630936" y="640823"/>
            <a:ext cx="3419856" cy="5583148"/>
          </a:xfrm>
        </p:spPr>
        <p:txBody>
          <a:bodyPr anchor="ctr">
            <a:normAutofit/>
          </a:bodyPr>
          <a:lstStyle/>
          <a:p>
            <a:r>
              <a:rPr lang="en-AU" sz="5400" dirty="0"/>
              <a:t>Win2022 VM Nmap</a:t>
            </a:r>
            <a:br>
              <a:rPr lang="en-AU" sz="5400" dirty="0"/>
            </a:br>
            <a:r>
              <a:rPr lang="en-AU" sz="5400" dirty="0"/>
              <a:t>port 80</a:t>
            </a:r>
          </a:p>
        </p:txBody>
      </p:sp>
      <p:sp>
        <p:nvSpPr>
          <p:cNvPr id="9" name="Content Placeholder 8">
            <a:extLst>
              <a:ext uri="{FF2B5EF4-FFF2-40B4-BE49-F238E27FC236}">
                <a16:creationId xmlns:a16="http://schemas.microsoft.com/office/drawing/2014/main" id="{BF967090-B11F-5F42-36FB-64CA9A711601}"/>
              </a:ext>
            </a:extLst>
          </p:cNvPr>
          <p:cNvSpPr>
            <a:spLocks noGrp="1"/>
          </p:cNvSpPr>
          <p:nvPr>
            <p:ph idx="1"/>
          </p:nvPr>
        </p:nvSpPr>
        <p:spPr>
          <a:xfrm>
            <a:off x="4050792" y="4179664"/>
            <a:ext cx="7360723" cy="1743317"/>
          </a:xfrm>
        </p:spPr>
        <p:txBody>
          <a:bodyPr anchor="t">
            <a:normAutofit fontScale="92500"/>
          </a:bodyPr>
          <a:lstStyle/>
          <a:p>
            <a:pPr marL="0" indent="0">
              <a:buNone/>
            </a:pPr>
            <a:r>
              <a:rPr lang="en-US" sz="2200" dirty="0"/>
              <a:t>Port 80 is the default network port for web servers using HTTP. </a:t>
            </a:r>
          </a:p>
          <a:p>
            <a:pPr marL="0" indent="0">
              <a:buNone/>
            </a:pPr>
            <a:r>
              <a:rPr lang="en-US" sz="2200" dirty="0"/>
              <a:t>The command nmap -p 80 192.168.56.50 scans port 80 on the IP address 192.168.56.50. The host is up with a latency of 0.029 seconds, but port 80 is closed, indicating no HTTP service is running on that port. The scan completed in 0.34 seconds. </a:t>
            </a:r>
          </a:p>
          <a:p>
            <a:pPr marL="0" indent="0">
              <a:buNone/>
            </a:pPr>
            <a:endParaRPr lang="en-US" sz="2200" dirty="0"/>
          </a:p>
        </p:txBody>
      </p:sp>
      <p:pic>
        <p:nvPicPr>
          <p:cNvPr id="6" name="Picture 5">
            <a:extLst>
              <a:ext uri="{FF2B5EF4-FFF2-40B4-BE49-F238E27FC236}">
                <a16:creationId xmlns:a16="http://schemas.microsoft.com/office/drawing/2014/main" id="{E180B292-F891-C4FF-FF9F-13684FF7E8FC}"/>
              </a:ext>
            </a:extLst>
          </p:cNvPr>
          <p:cNvPicPr>
            <a:picLocks noChangeAspect="1"/>
          </p:cNvPicPr>
          <p:nvPr/>
        </p:nvPicPr>
        <p:blipFill>
          <a:blip r:embed="rId2"/>
          <a:stretch>
            <a:fillRect/>
          </a:stretch>
        </p:blipFill>
        <p:spPr>
          <a:xfrm>
            <a:off x="4050792" y="1151329"/>
            <a:ext cx="6979393" cy="2378452"/>
          </a:xfrm>
          <a:prstGeom prst="rect">
            <a:avLst/>
          </a:prstGeom>
        </p:spPr>
      </p:pic>
    </p:spTree>
    <p:extLst>
      <p:ext uri="{BB962C8B-B14F-4D97-AF65-F5344CB8AC3E}">
        <p14:creationId xmlns:p14="http://schemas.microsoft.com/office/powerpoint/2010/main" val="30797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89C4-3135-7F59-0154-60DFCDE09680}"/>
              </a:ext>
            </a:extLst>
          </p:cNvPr>
          <p:cNvSpPr>
            <a:spLocks noGrp="1"/>
          </p:cNvSpPr>
          <p:nvPr>
            <p:ph type="title"/>
          </p:nvPr>
        </p:nvSpPr>
        <p:spPr>
          <a:xfrm>
            <a:off x="630936" y="639520"/>
            <a:ext cx="3429000" cy="1719072"/>
          </a:xfrm>
        </p:spPr>
        <p:txBody>
          <a:bodyPr anchor="b">
            <a:normAutofit/>
          </a:bodyPr>
          <a:lstStyle/>
          <a:p>
            <a:r>
              <a:rPr lang="en-AU" sz="3800" dirty="0"/>
              <a:t>Observation</a:t>
            </a:r>
          </a:p>
        </p:txBody>
      </p:sp>
      <p:sp>
        <p:nvSpPr>
          <p:cNvPr id="9" name="Content Placeholder 8">
            <a:extLst>
              <a:ext uri="{FF2B5EF4-FFF2-40B4-BE49-F238E27FC236}">
                <a16:creationId xmlns:a16="http://schemas.microsoft.com/office/drawing/2014/main" id="{98921489-1808-065D-9FC4-F059AC7B0F4A}"/>
              </a:ext>
            </a:extLst>
          </p:cNvPr>
          <p:cNvSpPr>
            <a:spLocks noGrp="1"/>
          </p:cNvSpPr>
          <p:nvPr>
            <p:ph idx="1"/>
          </p:nvPr>
        </p:nvSpPr>
        <p:spPr>
          <a:xfrm>
            <a:off x="630936" y="2807208"/>
            <a:ext cx="3429000" cy="3410712"/>
          </a:xfrm>
        </p:spPr>
        <p:txBody>
          <a:bodyPr anchor="t">
            <a:normAutofit/>
          </a:bodyPr>
          <a:lstStyle/>
          <a:p>
            <a:r>
              <a:rPr lang="en-AU" sz="2400" dirty="0"/>
              <a:t>Windows Firewall appears to be Off</a:t>
            </a:r>
            <a:endParaRPr lang="en-US" sz="2200" dirty="0"/>
          </a:p>
        </p:txBody>
      </p:sp>
      <p:pic>
        <p:nvPicPr>
          <p:cNvPr id="5" name="Content Placeholder 4" descr="A screenshot of a computer&#10;&#10;Description automatically generated">
            <a:extLst>
              <a:ext uri="{FF2B5EF4-FFF2-40B4-BE49-F238E27FC236}">
                <a16:creationId xmlns:a16="http://schemas.microsoft.com/office/drawing/2014/main" id="{69E7D35F-DC5A-8D98-DD6A-ED3410D188AC}"/>
              </a:ext>
            </a:extLst>
          </p:cNvPr>
          <p:cNvPicPr>
            <a:picLocks noChangeAspect="1"/>
          </p:cNvPicPr>
          <p:nvPr/>
        </p:nvPicPr>
        <p:blipFill>
          <a:blip r:embed="rId2"/>
          <a:stretch>
            <a:fillRect/>
          </a:stretch>
        </p:blipFill>
        <p:spPr>
          <a:xfrm>
            <a:off x="4654296" y="848734"/>
            <a:ext cx="6903720" cy="5160531"/>
          </a:xfrm>
          <a:prstGeom prst="rect">
            <a:avLst/>
          </a:prstGeom>
        </p:spPr>
      </p:pic>
    </p:spTree>
    <p:extLst>
      <p:ext uri="{BB962C8B-B14F-4D97-AF65-F5344CB8AC3E}">
        <p14:creationId xmlns:p14="http://schemas.microsoft.com/office/powerpoint/2010/main" val="349375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dirty="0">
                <a:solidFill>
                  <a:schemeClr val="tx2"/>
                </a:solidFill>
              </a:rPr>
              <a:t>Week 7</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dirty="0">
                <a:solidFill>
                  <a:schemeClr val="tx2"/>
                </a:solidFill>
              </a:rPr>
              <a:t>ATT&amp;CK Threat intelligence Report</a:t>
            </a:r>
          </a:p>
        </p:txBody>
      </p:sp>
    </p:spTree>
    <p:extLst>
      <p:ext uri="{BB962C8B-B14F-4D97-AF65-F5344CB8AC3E}">
        <p14:creationId xmlns:p14="http://schemas.microsoft.com/office/powerpoint/2010/main" val="241812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E57A-E82F-80E0-99CE-E8F2ACFA2902}"/>
              </a:ext>
            </a:extLst>
          </p:cNvPr>
          <p:cNvSpPr>
            <a:spLocks noGrp="1"/>
          </p:cNvSpPr>
          <p:nvPr>
            <p:ph type="title"/>
          </p:nvPr>
        </p:nvSpPr>
        <p:spPr>
          <a:xfrm>
            <a:off x="1371599" y="294538"/>
            <a:ext cx="9895951" cy="1033669"/>
          </a:xfrm>
        </p:spPr>
        <p:txBody>
          <a:bodyPr>
            <a:normAutofit/>
          </a:bodyPr>
          <a:lstStyle/>
          <a:p>
            <a:r>
              <a:rPr lang="en-AU" sz="4000" b="1" dirty="0">
                <a:solidFill>
                  <a:srgbClr val="FFFFFF"/>
                </a:solidFill>
              </a:rPr>
              <a:t>Threat Intelligence Report</a:t>
            </a:r>
          </a:p>
        </p:txBody>
      </p:sp>
      <p:sp>
        <p:nvSpPr>
          <p:cNvPr id="3" name="Content Placeholder 2">
            <a:extLst>
              <a:ext uri="{FF2B5EF4-FFF2-40B4-BE49-F238E27FC236}">
                <a16:creationId xmlns:a16="http://schemas.microsoft.com/office/drawing/2014/main" id="{54E36205-809D-2F08-E184-CC73BB874FF2}"/>
              </a:ext>
            </a:extLst>
          </p:cNvPr>
          <p:cNvSpPr>
            <a:spLocks noGrp="1"/>
          </p:cNvSpPr>
          <p:nvPr>
            <p:ph idx="1"/>
          </p:nvPr>
        </p:nvSpPr>
        <p:spPr>
          <a:xfrm>
            <a:off x="459350" y="1789470"/>
            <a:ext cx="11368855" cy="5068529"/>
          </a:xfrm>
        </p:spPr>
        <p:txBody>
          <a:bodyPr anchor="ctr">
            <a:normAutofit/>
          </a:bodyPr>
          <a:lstStyle/>
          <a:p>
            <a:pPr marL="0" indent="0">
              <a:buNone/>
            </a:pPr>
            <a:r>
              <a:rPr lang="en-AU" sz="1050" b="1" dirty="0"/>
              <a:t>Group Name: </a:t>
            </a:r>
            <a:r>
              <a:rPr lang="en-AU" sz="1050" dirty="0"/>
              <a:t>Lace Tempest (Ransomware actors exploiting </a:t>
            </a:r>
            <a:r>
              <a:rPr lang="en-AU" sz="1050" dirty="0" err="1"/>
              <a:t>MoveIt</a:t>
            </a:r>
            <a:r>
              <a:rPr lang="en-AU" sz="1050" dirty="0"/>
              <a:t> Transfer vulnerability | TechTarget)</a:t>
            </a:r>
          </a:p>
          <a:p>
            <a:pPr marL="0" indent="0">
              <a:buNone/>
            </a:pPr>
            <a:r>
              <a:rPr lang="en-AU" sz="1050" b="1" dirty="0"/>
              <a:t>Associated Groups: </a:t>
            </a:r>
            <a:r>
              <a:rPr lang="en-AU" sz="1050" dirty="0"/>
              <a:t>Clop Ransomware (Ransomware actors exploiting </a:t>
            </a:r>
            <a:r>
              <a:rPr lang="en-AU" sz="1050" dirty="0" err="1"/>
              <a:t>MoveIt</a:t>
            </a:r>
            <a:r>
              <a:rPr lang="en-AU" sz="1050" dirty="0"/>
              <a:t> Transfer vulnerability | TechTarget)</a:t>
            </a:r>
          </a:p>
          <a:p>
            <a:pPr marL="0" indent="0">
              <a:buNone/>
            </a:pPr>
            <a:r>
              <a:rPr lang="en-AU" sz="1050" b="1" dirty="0"/>
              <a:t>Description: </a:t>
            </a:r>
            <a:r>
              <a:rPr lang="en-AU" sz="1050" dirty="0"/>
              <a:t>Lace Tempest, also known as DEV-0950, is a threat actor group that has exploited zero-day vulnerabilities in software such as Progress Software’s </a:t>
            </a:r>
            <a:r>
              <a:rPr lang="en-AU" sz="1050" dirty="0" err="1"/>
              <a:t>MoveIt</a:t>
            </a:r>
            <a:r>
              <a:rPr lang="en-AU" sz="1050" dirty="0"/>
              <a:t> Transfer. This group is recognized for deploying the Clop ransomware to exfiltrate data from compromised networks and conduct extortion attacks. (DEV-0950 (Threat Actor) (fraunhofer.de))</a:t>
            </a:r>
          </a:p>
          <a:p>
            <a:pPr marL="0" indent="0">
              <a:buNone/>
            </a:pPr>
            <a:r>
              <a:rPr lang="en-AU" sz="1050" b="1" dirty="0"/>
              <a:t>Techniques:</a:t>
            </a:r>
          </a:p>
          <a:p>
            <a:pPr marL="0" indent="0">
              <a:buNone/>
            </a:pPr>
            <a:r>
              <a:rPr lang="en-AU" sz="1050" b="1" dirty="0"/>
              <a:t>Exploitation of Zero-Day Vulnerability</a:t>
            </a:r>
            <a:r>
              <a:rPr lang="en-AU" sz="1050" dirty="0"/>
              <a:t>: CVE-2023-34362 (T1190) – Lace Tempest exploited a critical SQL injection flaw in </a:t>
            </a:r>
            <a:r>
              <a:rPr lang="en-AU" sz="1050" dirty="0" err="1"/>
              <a:t>MoveIt</a:t>
            </a:r>
            <a:r>
              <a:rPr lang="en-AU" sz="1050" dirty="0"/>
              <a:t> Transfer to gain unauthorized access and deploy a custom web shell. (Exploit Public-Facing Application, Technique T1190 - Enterprise | MITRE ATT&amp;CK®), (Ransomware actors exploiting </a:t>
            </a:r>
            <a:r>
              <a:rPr lang="en-AU" sz="1050" dirty="0" err="1"/>
              <a:t>MoveIt</a:t>
            </a:r>
            <a:r>
              <a:rPr lang="en-AU" sz="1050" dirty="0"/>
              <a:t> Transfer vulnerability | TechTarget)</a:t>
            </a:r>
          </a:p>
          <a:p>
            <a:pPr marL="0" indent="0">
              <a:buNone/>
            </a:pPr>
            <a:r>
              <a:rPr lang="en-AU" sz="1050" b="1" dirty="0"/>
              <a:t>Web Shell Deployment: </a:t>
            </a:r>
            <a:r>
              <a:rPr lang="en-AU" sz="1050" dirty="0"/>
              <a:t>Custom web shell “</a:t>
            </a:r>
            <a:r>
              <a:rPr lang="en-AU" sz="1050" dirty="0" err="1"/>
              <a:t>Lemurloot</a:t>
            </a:r>
            <a:r>
              <a:rPr lang="en-AU" sz="1050" dirty="0"/>
              <a:t>” (T1071.001) – Used for data exfiltration, disguised with the filename "human.aspx." (Application Layer Protocol: Web Protocols, Sub-technique T1071.001 - Enterprise | MITRE ATT&amp;CK®), (Ransomware actors exploiting </a:t>
            </a:r>
            <a:r>
              <a:rPr lang="en-AU" sz="1050" dirty="0" err="1"/>
              <a:t>MoveIt</a:t>
            </a:r>
            <a:r>
              <a:rPr lang="en-AU" sz="1050" dirty="0"/>
              <a:t> Transfer vulnerability | TechTarget)</a:t>
            </a:r>
          </a:p>
          <a:p>
            <a:pPr marL="0" indent="0">
              <a:buNone/>
            </a:pPr>
            <a:r>
              <a:rPr lang="en-AU" sz="1050" b="1" dirty="0"/>
              <a:t>Software Name:</a:t>
            </a:r>
            <a:r>
              <a:rPr lang="en-AU" sz="1050" dirty="0"/>
              <a:t> Clop Ransomware (Ransomware actors exploiting </a:t>
            </a:r>
            <a:r>
              <a:rPr lang="en-AU" sz="1050" dirty="0" err="1"/>
              <a:t>MoveIt</a:t>
            </a:r>
            <a:r>
              <a:rPr lang="en-AU" sz="1050" dirty="0"/>
              <a:t> Transfer vulnerability | TechTarget), </a:t>
            </a:r>
          </a:p>
          <a:p>
            <a:pPr marL="0" indent="0">
              <a:buNone/>
            </a:pPr>
            <a:r>
              <a:rPr lang="en-AU" sz="1050" b="1" dirty="0"/>
              <a:t>Group Association: </a:t>
            </a:r>
            <a:r>
              <a:rPr lang="en-AU" sz="1050" dirty="0"/>
              <a:t>Clop Ransomware is the primary tool used by Lace Tempest for data theft and extortion. (Ransomware gang behind </a:t>
            </a:r>
            <a:r>
              <a:rPr lang="en-AU" sz="1050" dirty="0" err="1"/>
              <a:t>MOVEit</a:t>
            </a:r>
            <a:r>
              <a:rPr lang="en-AU" sz="1050" dirty="0"/>
              <a:t> attacks is targeting new zero-day, Microsoft says (</a:t>
            </a:r>
            <a:r>
              <a:rPr lang="en-AU" sz="1050" dirty="0" err="1"/>
              <a:t>therecord.media</a:t>
            </a:r>
            <a:r>
              <a:rPr lang="en-AU" sz="1050" dirty="0"/>
              <a:t>))</a:t>
            </a:r>
          </a:p>
          <a:p>
            <a:pPr marL="0" indent="0">
              <a:buNone/>
            </a:pPr>
            <a:r>
              <a:rPr lang="en-AU" sz="1050" b="1" dirty="0"/>
              <a:t>Description: </a:t>
            </a:r>
            <a:r>
              <a:rPr lang="en-AU" sz="1050" dirty="0"/>
              <a:t>Clop ransomware is employed by Lace Tempest to encrypt files and demand ransoms. The ransomware is used in conjunction with other tools to achieve persistence and data extraction. (Ransomware gang behind </a:t>
            </a:r>
            <a:r>
              <a:rPr lang="en-AU" sz="1050" dirty="0" err="1"/>
              <a:t>MOVEit</a:t>
            </a:r>
            <a:r>
              <a:rPr lang="en-AU" sz="1050" dirty="0"/>
              <a:t> attacks is targeting new zero-day, Microsoft says (</a:t>
            </a:r>
            <a:r>
              <a:rPr lang="en-AU" sz="1050" dirty="0" err="1"/>
              <a:t>therecord.media</a:t>
            </a:r>
            <a:r>
              <a:rPr lang="en-AU" sz="1050" dirty="0"/>
              <a:t>)), (Ransomware actors exploiting </a:t>
            </a:r>
            <a:r>
              <a:rPr lang="en-AU" sz="1050" dirty="0" err="1"/>
              <a:t>MoveIt</a:t>
            </a:r>
            <a:r>
              <a:rPr lang="en-AU" sz="1050" dirty="0"/>
              <a:t> Transfer vulnerability | TechTarget)</a:t>
            </a:r>
          </a:p>
          <a:p>
            <a:pPr marL="0" indent="0">
              <a:buNone/>
            </a:pPr>
            <a:r>
              <a:rPr lang="en-AU" sz="1050" b="1" dirty="0"/>
              <a:t>Platform: </a:t>
            </a:r>
            <a:r>
              <a:rPr lang="en-AU" sz="1050" dirty="0"/>
              <a:t>Windows, </a:t>
            </a:r>
            <a:r>
              <a:rPr lang="en-AU" sz="1050" dirty="0" err="1"/>
              <a:t>Powershell</a:t>
            </a:r>
            <a:endParaRPr lang="en-AU" sz="1050" dirty="0"/>
          </a:p>
          <a:p>
            <a:pPr marL="0" indent="0">
              <a:buNone/>
            </a:pPr>
            <a:r>
              <a:rPr lang="en-AU" sz="1050" b="1" dirty="0"/>
              <a:t>Techniques:</a:t>
            </a:r>
          </a:p>
          <a:p>
            <a:pPr marL="0" indent="0">
              <a:buNone/>
            </a:pPr>
            <a:r>
              <a:rPr lang="en-AU" sz="1050" dirty="0"/>
              <a:t>Boot or Logon </a:t>
            </a:r>
            <a:r>
              <a:rPr lang="en-AU" sz="1050" dirty="0" err="1"/>
              <a:t>Autostart</a:t>
            </a:r>
            <a:r>
              <a:rPr lang="en-AU" sz="1050" dirty="0"/>
              <a:t> Execution: Registry Run Keys / Startup Folder (T1547.001) – Clop ransomware has been observed using Registry Run keys to establish persistence. (Boot or Logon </a:t>
            </a:r>
            <a:r>
              <a:rPr lang="en-AU" sz="1050" dirty="0" err="1"/>
              <a:t>Autostart</a:t>
            </a:r>
            <a:r>
              <a:rPr lang="en-AU" sz="1050" dirty="0"/>
              <a:t> Execution: Registry Run Keys / Startup Folder, Sub-technique T1547.001 - Enterprise | MITRE ATT&amp;CK®), (Ransomware actors exploiting </a:t>
            </a:r>
            <a:r>
              <a:rPr lang="en-AU" sz="1050" dirty="0" err="1"/>
              <a:t>MoveIt</a:t>
            </a:r>
            <a:r>
              <a:rPr lang="en-AU" sz="1050" dirty="0"/>
              <a:t> Transfer vulnerability | TechTarget)</a:t>
            </a:r>
          </a:p>
          <a:p>
            <a:pPr marL="0" indent="0">
              <a:buNone/>
            </a:pPr>
            <a:r>
              <a:rPr lang="en-AU" sz="1050" dirty="0"/>
              <a:t>File and Directory Discovery: Custom methods – Clop ransomware has used malicious techniques to discover and exfiltrate sensitive data from compromised systems. (Ransomware actors exploiting </a:t>
            </a:r>
            <a:r>
              <a:rPr lang="en-AU" sz="1050" dirty="0" err="1"/>
              <a:t>MoveIt</a:t>
            </a:r>
            <a:r>
              <a:rPr lang="en-AU" sz="1050" dirty="0"/>
              <a:t> Transfer vulnerability | TechTarget)</a:t>
            </a:r>
          </a:p>
        </p:txBody>
      </p:sp>
    </p:spTree>
    <p:extLst>
      <p:ext uri="{BB962C8B-B14F-4D97-AF65-F5344CB8AC3E}">
        <p14:creationId xmlns:p14="http://schemas.microsoft.com/office/powerpoint/2010/main" val="5267369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5931</TotalTime>
  <Words>2234</Words>
  <Application>Microsoft Office PowerPoint</Application>
  <PresentationFormat>Widescreen</PresentationFormat>
  <Paragraphs>169</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Week 6</vt:lpstr>
      <vt:lpstr>Win2022 VM Nessus Vulnerability scan</vt:lpstr>
      <vt:lpstr>Vulnerabilities</vt:lpstr>
      <vt:lpstr>Nmap</vt:lpstr>
      <vt:lpstr>Nmap scan all ports from Win2022</vt:lpstr>
      <vt:lpstr>Win2022 VM Nmap port 80</vt:lpstr>
      <vt:lpstr>Observation</vt:lpstr>
      <vt:lpstr>Week 7</vt:lpstr>
      <vt:lpstr>Threat Intelligence Report</vt:lpstr>
      <vt:lpstr>Techniques &amp; Sub-techniques  Process Injection</vt:lpstr>
      <vt:lpstr>Techniques &amp; Sub-Techniques  Server Software Component</vt:lpstr>
      <vt:lpstr>Techniques &amp; Sub-Techniques  Exfiltration Over Alternative Protocol</vt:lpstr>
      <vt:lpstr>Techniques &amp; Sub-Techniques  Credential Dumping</vt:lpstr>
      <vt:lpstr>Techniques &amp; Sub-Techniques  Exploitation For Client Execution</vt:lpstr>
      <vt:lpstr>Rationale For Techniques Identified (1&amp;2) </vt:lpstr>
      <vt:lpstr>Rationale For Techniques Identifies (3&amp;4)</vt:lpstr>
      <vt:lpstr>Rationale For Techniques Identified (5)</vt:lpstr>
      <vt:lpstr>Week 8</vt:lpstr>
      <vt:lpstr>CVE-2023-34362</vt:lpstr>
      <vt:lpstr>CVE-2023-47246</vt:lpstr>
      <vt:lpstr>CVE-2023-0669</vt:lpstr>
      <vt:lpstr>Week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Albrent Pangan</dc:creator>
  <cp:lastModifiedBy>Albrent Pangan</cp:lastModifiedBy>
  <cp:revision>2</cp:revision>
  <dcterms:created xsi:type="dcterms:W3CDTF">2024-09-01T05:58:52Z</dcterms:created>
  <dcterms:modified xsi:type="dcterms:W3CDTF">2024-09-10T08:21:13Z</dcterms:modified>
</cp:coreProperties>
</file>