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9" r:id="rId2"/>
    <p:sldId id="271" r:id="rId3"/>
    <p:sldId id="334" r:id="rId4"/>
    <p:sldId id="272" r:id="rId5"/>
    <p:sldId id="274" r:id="rId6"/>
    <p:sldId id="275" r:id="rId7"/>
    <p:sldId id="313" r:id="rId8"/>
    <p:sldId id="322" r:id="rId9"/>
    <p:sldId id="327" r:id="rId10"/>
    <p:sldId id="278" r:id="rId11"/>
    <p:sldId id="328" r:id="rId12"/>
    <p:sldId id="280" r:id="rId13"/>
    <p:sldId id="281" r:id="rId14"/>
    <p:sldId id="295" r:id="rId15"/>
    <p:sldId id="293" r:id="rId16"/>
    <p:sldId id="297" r:id="rId17"/>
    <p:sldId id="315" r:id="rId18"/>
    <p:sldId id="298" r:id="rId19"/>
    <p:sldId id="300" r:id="rId20"/>
    <p:sldId id="301" r:id="rId21"/>
    <p:sldId id="302" r:id="rId22"/>
    <p:sldId id="308" r:id="rId23"/>
    <p:sldId id="309" r:id="rId24"/>
    <p:sldId id="311" r:id="rId25"/>
    <p:sldId id="261" r:id="rId26"/>
  </p:sldIdLst>
  <p:sldSz cx="12192000" cy="6858000"/>
  <p:notesSz cx="6858000" cy="9144000"/>
  <p:defaultTextStyle>
    <a:defPPr>
      <a:defRPr lang="es-MX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945A"/>
    <a:srgbClr val="404040"/>
    <a:srgbClr val="DEC9A2"/>
    <a:srgbClr val="A42145"/>
    <a:srgbClr val="BF965B"/>
    <a:srgbClr val="245C4F"/>
    <a:srgbClr val="6E152E"/>
    <a:srgbClr val="69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9"/>
    <p:restoredTop sz="86484"/>
  </p:normalViewPr>
  <p:slideViewPr>
    <p:cSldViewPr snapToGrid="0" snapToObjects="1">
      <p:cViewPr varScale="1">
        <p:scale>
          <a:sx n="77" d="100"/>
          <a:sy n="77" d="100"/>
        </p:scale>
        <p:origin x="1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24" d="100"/>
        <a:sy n="124" d="100"/>
      </p:scale>
      <p:origin x="0" y="-14232"/>
    </p:cViewPr>
  </p:sorterViewPr>
  <p:notesViewPr>
    <p:cSldViewPr snapToGrid="0" snapToObjects="1">
      <p:cViewPr varScale="1">
        <p:scale>
          <a:sx n="68" d="100"/>
          <a:sy n="68" d="100"/>
        </p:scale>
        <p:origin x="33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9DE75A5-C370-C94A-A5DD-9C6687DCD07F}" type="datetimeFigureOut">
              <a:rPr lang="es-ES_tradnl"/>
              <a:pPr>
                <a:defRPr/>
              </a:pPr>
              <a:t>24/1/24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C5F6960-6159-EB40-AE6C-9DA69CD635A7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1413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2E9CEEB-55C1-BA4B-9C7F-7D205D4C1BDF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MX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 noProof="0"/>
              <a:t>Haga clic para modificar los estilos de texto del patrón</a:t>
            </a:r>
          </a:p>
          <a:p>
            <a:pPr lvl="1"/>
            <a:r>
              <a:rPr lang="es-MX" noProof="0"/>
              <a:t>Segundo nivel</a:t>
            </a:r>
          </a:p>
          <a:p>
            <a:pPr lvl="2"/>
            <a:r>
              <a:rPr lang="es-MX" noProof="0"/>
              <a:t>Tercer nivel</a:t>
            </a:r>
          </a:p>
          <a:p>
            <a:pPr lvl="3"/>
            <a:r>
              <a:rPr lang="es-MX" noProof="0"/>
              <a:t>Cuarto nivel</a:t>
            </a:r>
          </a:p>
          <a:p>
            <a:pPr lvl="4"/>
            <a:r>
              <a:rPr lang="es-MX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467E51-A87B-A848-A548-F831EEC7DB89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552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LWR Variante de regresión lineal con pesos locales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4467E51-A87B-A848-A548-F831EEC7DB89}" type="slidenum">
              <a:rPr lang="es-MX" smtClean="0"/>
              <a:pPr>
                <a:defRPr/>
              </a:pPr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0614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sigmoid function has the advantage of being differentiable, which LOGISTIC FUNCTION we will see later is important for the weight-learning algorithm. Notice that both functions have a threshold (either hard or soft) at zero.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Times New Roman" pitchFamily="18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threshold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activation function, which outputs 1 when the input is positive and 0 otherwise. (Sometimes the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sign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function is used instead, which outputs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+/- 1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depending on the sign of the input.)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7C5C6-CA2C-4AF4-867D-4C63480F3D6D}" type="slidenum">
              <a:rPr lang="es-ES_tradnl" altLang="es-MX" smtClean="0"/>
              <a:pPr>
                <a:defRPr/>
              </a:pPr>
              <a:t>10</a:t>
            </a:fld>
            <a:endParaRPr lang="es-ES_tradnl" altLang="es-MX"/>
          </a:p>
        </p:txBody>
      </p:sp>
    </p:spTree>
    <p:extLst>
      <p:ext uri="{BB962C8B-B14F-4D97-AF65-F5344CB8AC3E}">
        <p14:creationId xmlns:p14="http://schemas.microsoft.com/office/powerpoint/2010/main" val="1583807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Regresión-&gt;</a:t>
            </a:r>
            <a:r>
              <a:rPr lang="es-MX" baseline="0" dirty="0"/>
              <a:t> función identidad, Clasificación binaria -&gt; sigmoide Clasificación multiclase -&gt; softmax</a:t>
            </a: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D7C5C6-CA2C-4AF4-867D-4C63480F3D6D}" type="slidenum">
              <a:rPr lang="es-ES_tradnl" altLang="es-MX" smtClean="0"/>
              <a:pPr>
                <a:defRPr/>
              </a:pPr>
              <a:t>11</a:t>
            </a:fld>
            <a:endParaRPr lang="es-ES_tradnl" altLang="es-MX"/>
          </a:p>
        </p:txBody>
      </p:sp>
    </p:spTree>
    <p:extLst>
      <p:ext uri="{BB962C8B-B14F-4D97-AF65-F5344CB8AC3E}">
        <p14:creationId xmlns:p14="http://schemas.microsoft.com/office/powerpoint/2010/main" val="756713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513AD-A038-BBA5-D9EB-80C791A5D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2CD3AEE-CFFE-CEA9-1F69-29B53389DE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27ABA8-47A2-4373-899D-055722B432A6}" type="slidenum">
              <a:rPr lang="es-ES_tradnl" altLang="es-MX" sz="1200" smtClean="0"/>
              <a:pPr/>
              <a:t>14</a:t>
            </a:fld>
            <a:endParaRPr lang="es-ES_tradnl" altLang="es-MX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905412F9-873B-7354-B0B3-F0FEA099A7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CCD84DE-2D03-093B-BA93-F8DFE1D27D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27555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A6FE168-0CA8-48B4-B86E-38D899C2ED73}" type="slidenum">
              <a:rPr lang="es-ES_tradnl" altLang="es-MX" sz="1200" smtClean="0"/>
              <a:pPr/>
              <a:t>20</a:t>
            </a:fld>
            <a:endParaRPr lang="es-ES_tradnl" altLang="es-MX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s-ES_tradnl" altLang="es-MX" dirty="0"/>
              <a:t>Una neurona envía su salida a otras por su axón.</a:t>
            </a:r>
          </a:p>
          <a:p>
            <a:r>
              <a:rPr lang="es-ES_tradnl" altLang="es-MX" dirty="0"/>
              <a:t>El axón lleva la información por medio de diferencias de potencial, o señales de corriente, que dependen del potencial de la neurona. </a:t>
            </a:r>
          </a:p>
          <a:p>
            <a:r>
              <a:rPr lang="es-ES_tradnl" altLang="es-MX" dirty="0"/>
              <a:t>Este proceso es modelado por la función u(.).</a:t>
            </a:r>
          </a:p>
          <a:p>
            <a:r>
              <a:rPr lang="es-ES_tradnl" altLang="es-MX" dirty="0"/>
              <a:t>La neurona recoge señales por sus sinapsis sumando todas las influencias excitadoras e inhibidoras.</a:t>
            </a:r>
          </a:p>
          <a:p>
            <a:r>
              <a:rPr lang="es-ES_tradnl" altLang="es-MX" dirty="0"/>
              <a:t>Si las influencias excitadoras positivas dominan, entonces la neurona da una señal positiva y manda un mensaje a otras neuronas por sus </a:t>
            </a:r>
            <a:r>
              <a:rPr lang="es-ES_tradnl" altLang="es-MX" dirty="0" err="1"/>
              <a:t>sinápsis</a:t>
            </a:r>
            <a:r>
              <a:rPr lang="es-ES_tradnl" altLang="es-MX" dirty="0"/>
              <a:t> de salida.</a:t>
            </a:r>
          </a:p>
          <a:p>
            <a:r>
              <a:rPr lang="es-ES_tradnl" altLang="es-MX" dirty="0"/>
              <a:t>En este sentido la neurona puede ser modelada como una simple función escalón f(.).</a:t>
            </a:r>
          </a:p>
          <a:p>
            <a:r>
              <a:rPr lang="es-ES_tradnl" altLang="es-MX" dirty="0"/>
              <a:t>La neurona se activa si la fuerza combinada de la señal de entrada es superior a un cierto nivel, en el caso general el valor de activación de la neurona viene dado por una función de activación f(.).</a:t>
            </a:r>
          </a:p>
          <a:p>
            <a:endParaRPr lang="es-ES_tradnl" altLang="es-MX" dirty="0"/>
          </a:p>
          <a:p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2293577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Conector recto 3"/>
          <p:cNvCxnSpPr/>
          <p:nvPr/>
        </p:nvCxnSpPr>
        <p:spPr>
          <a:xfrm>
            <a:off x="2006600" y="2449406"/>
            <a:ext cx="8178800" cy="0"/>
          </a:xfrm>
          <a:prstGeom prst="line">
            <a:avLst/>
          </a:prstGeom>
          <a:ln w="38100">
            <a:solidFill>
              <a:srgbClr val="BC94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363220" y="2672290"/>
            <a:ext cx="11465560" cy="11379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5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363220" y="1035736"/>
            <a:ext cx="11465560" cy="1325563"/>
          </a:xfrm>
          <a:prstGeom prst="rect">
            <a:avLst/>
          </a:prstGeom>
          <a:noFill/>
        </p:spPr>
        <p:txBody>
          <a:bodyPr/>
          <a:lstStyle>
            <a:lvl1pPr algn="ctr">
              <a:defRPr b="0" i="0">
                <a:solidFill>
                  <a:srgbClr val="245C4F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_tradnl"/>
              <a:t>Clic para editar título</a:t>
            </a:r>
            <a:endParaRPr lang="es-MX" dirty="0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FF5C2-D6EA-9C48-827C-49AC53D584BD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78B86-5A4F-6745-A86A-42EE9FAAECB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9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2718" y="4995176"/>
            <a:ext cx="2213042" cy="761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95176"/>
            <a:ext cx="1762897" cy="7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11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43175" y="2662687"/>
            <a:ext cx="6496167" cy="8655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 Medium" charset="0"/>
                <a:ea typeface="Montserrat Medium" charset="0"/>
                <a:cs typeface="Montserrat Medium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43175" y="3898145"/>
            <a:ext cx="6496167" cy="6588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>
              <a:defRPr sz="2800">
                <a:solidFill>
                  <a:schemeClr val="bg1"/>
                </a:solidFill>
                <a:latin typeface="Montserrat Medium" panose="00000600000000000000" pitchFamily="2" charset="0"/>
              </a:defRPr>
            </a:lvl2pPr>
            <a:lvl3pPr>
              <a:defRPr sz="2400">
                <a:solidFill>
                  <a:schemeClr val="bg1"/>
                </a:solidFill>
                <a:latin typeface="Montserrat Medium" panose="00000600000000000000" pitchFamily="2" charset="0"/>
              </a:defRPr>
            </a:lvl3pPr>
            <a:lvl4pPr>
              <a:defRPr sz="2000">
                <a:solidFill>
                  <a:schemeClr val="bg1"/>
                </a:solidFill>
                <a:latin typeface="Montserrat Medium" panose="00000600000000000000" pitchFamily="2" charset="0"/>
              </a:defRPr>
            </a:lvl4pPr>
            <a:lvl5pPr>
              <a:defRPr sz="2000">
                <a:solidFill>
                  <a:schemeClr val="bg1"/>
                </a:solidFill>
                <a:latin typeface="Montserrat Medium" panose="00000600000000000000" pitchFamily="2" charset="0"/>
              </a:defRPr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pic>
        <p:nvPicPr>
          <p:cNvPr id="10" name="Imagen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396" y="1054706"/>
            <a:ext cx="2006828" cy="690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3006" y="0"/>
            <a:ext cx="4698988" cy="697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n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1681" y="575494"/>
            <a:ext cx="859022" cy="35123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060" y="1039531"/>
            <a:ext cx="1762897" cy="7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7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819FB-A113-F846-95B8-9E60AFCF6FB9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E9EB6-2D17-2942-89B0-8689F56D93EC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5709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01E128EC-85FA-4D95-BD75-4A964B0A3DDF}" type="datetimeFigureOut">
              <a:rPr lang="es-ES"/>
              <a:pPr>
                <a:defRPr/>
              </a:pPr>
              <a:t>24/1/24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Times New Roman" pitchFamily="18" charset="0"/>
              </a:defRPr>
            </a:lvl1pPr>
          </a:lstStyle>
          <a:p>
            <a:pPr>
              <a:defRPr/>
            </a:pPr>
            <a:fld id="{AA28422E-7A5E-45AC-A999-16EE21CCC7D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6961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2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1480" y="598714"/>
            <a:ext cx="8994913" cy="1115067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1480" y="1991360"/>
            <a:ext cx="10942320" cy="38203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rgbClr val="404040"/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A6563-57A2-594F-83B6-E97C727F40C9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157476-0E89-E54A-A9D4-66E06C93877B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9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1850" y="1129085"/>
            <a:ext cx="10156853" cy="146171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000" b="1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>
          <a:xfrm>
            <a:off x="831850" y="2956561"/>
            <a:ext cx="10515600" cy="22080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72BE7-B250-8844-949E-6373A2C95822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E6C47A-9249-7A41-9B80-CC28C2D11F8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9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831850" y="1137037"/>
            <a:ext cx="10140950" cy="14537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000" b="1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8" name="Marcador de texto 2"/>
          <p:cNvSpPr>
            <a:spLocks noGrp="1"/>
          </p:cNvSpPr>
          <p:nvPr>
            <p:ph type="body" idx="1"/>
          </p:nvPr>
        </p:nvSpPr>
        <p:spPr>
          <a:xfrm>
            <a:off x="831850" y="2956561"/>
            <a:ext cx="10515600" cy="22080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659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cabezado de sec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5496560" y="1383526"/>
            <a:ext cx="5720080" cy="2465789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3000" b="1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0BB04-5DA1-0E47-95E8-C5BEE10CE4D1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485B9-E23A-6C47-B8B0-AE7D13CBBB1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00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6080" y="568860"/>
            <a:ext cx="4155440" cy="106651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3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029200" y="1635371"/>
            <a:ext cx="6324600" cy="43170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07165-FD32-C847-9B2D-6DB301914E0C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B1B4D5-65C3-AC42-B1A6-AFD7E00B1BA6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1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ítulo y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4317" y="578802"/>
            <a:ext cx="4036423" cy="126047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>
              <a:defRPr sz="4000" b="0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785360" y="1407381"/>
            <a:ext cx="7020878" cy="46241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57DED-B120-0E41-A036-6FC7496011DF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0E01C-D58B-AA41-9B38-86DA4042EDB3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11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 txBox="1">
            <a:spLocks/>
          </p:cNvSpPr>
          <p:nvPr/>
        </p:nvSpPr>
        <p:spPr>
          <a:xfrm>
            <a:off x="838200" y="1670050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rgbClr val="A42145"/>
                </a:solidFill>
                <a:latin typeface="Montserrat SemiBold" panose="00000700000000000000" pitchFamily="2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45891" y="2164079"/>
            <a:ext cx="4032607" cy="393778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58862" y="2164079"/>
            <a:ext cx="6847376" cy="3937783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370114" y="366713"/>
            <a:ext cx="4008846" cy="13033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s-ES_tradnl" dirty="0"/>
              <a:t>Haga clic para modificar el estilo de texto del patrón</a:t>
            </a:r>
          </a:p>
        </p:txBody>
      </p:sp>
      <p:sp>
        <p:nvSpPr>
          <p:cNvPr id="8" name="Marcador de fecha 3"/>
          <p:cNvSpPr>
            <a:spLocks noGrp="1"/>
          </p:cNvSpPr>
          <p:nvPr>
            <p:ph type="dt" sz="half" idx="14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7CE49-876A-B643-8EA0-7B03F589AF96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9" name="Marcador de pie de página 4"/>
          <p:cNvSpPr>
            <a:spLocks noGrp="1"/>
          </p:cNvSpPr>
          <p:nvPr>
            <p:ph type="ftr" sz="quarter" idx="15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0" name="Marcador de número de diapositiva 5"/>
          <p:cNvSpPr>
            <a:spLocks noGrp="1"/>
          </p:cNvSpPr>
          <p:nvPr>
            <p:ph type="sldNum" sz="quarter" idx="16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FA4D-C007-B145-A591-4AB023F784D5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1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6116183" cy="13255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000" b="1" i="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itchFamily="2" charset="77"/>
              </a:defRPr>
            </a:lvl1pPr>
          </a:lstStyle>
          <a:p>
            <a:r>
              <a:rPr lang="es-ES_tradnl" dirty="0"/>
              <a:t>Clic para editar título</a:t>
            </a:r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2036762"/>
            <a:ext cx="568293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3072445"/>
            <a:ext cx="5682932" cy="26257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7807960" y="2051684"/>
            <a:ext cx="396748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7807960" y="3072445"/>
            <a:ext cx="3967480" cy="262572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 b="0" i="0">
                <a:solidFill>
                  <a:schemeClr val="tx1">
                    <a:lumMod val="65000"/>
                    <a:lumOff val="35000"/>
                  </a:schemeClr>
                </a:solidFill>
                <a:latin typeface="Montserrat" charset="0"/>
                <a:ea typeface="Montserrat" charset="0"/>
                <a:cs typeface="Montserrat" charset="0"/>
              </a:defRPr>
            </a:lvl1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9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C7F4A5-CA21-4148-B7C9-3EE01E6AA910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10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4038600" y="6259513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11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8610600" y="6259513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BB852-9A3E-BD49-A9AB-E3A82C2D5877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5917B5B-A0F7-A443-9484-0565A3DEA991}" type="datetimeFigureOut">
              <a:rPr lang="es-MX"/>
              <a:pPr>
                <a:defRPr/>
              </a:pPr>
              <a:t>24/01/24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0C958E4-D7B5-2348-B8E6-E89D82F71944}" type="slidenum">
              <a:rPr lang="es-MX"/>
              <a:pPr>
                <a:defRPr/>
              </a:pPr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9" r:id="rId12"/>
    <p:sldLayoutId id="2147483830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gob.mx/ineel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ítulo 1"/>
          <p:cNvSpPr>
            <a:spLocks noGrp="1"/>
          </p:cNvSpPr>
          <p:nvPr>
            <p:ph type="title"/>
          </p:nvPr>
        </p:nvSpPr>
        <p:spPr bwMode="auto">
          <a:xfrm>
            <a:off x="363538" y="1633538"/>
            <a:ext cx="11464925" cy="1325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MX" altLang="es-MX" dirty="0"/>
              <a:t>Redes neuronales artificiales</a:t>
            </a:r>
            <a:endParaRPr lang="es-MX" altLang="es-ES_tradnl" dirty="0">
              <a:latin typeface="Montserrat SemiBold" charset="0"/>
            </a:endParaRPr>
          </a:p>
        </p:txBody>
      </p:sp>
      <p:sp>
        <p:nvSpPr>
          <p:cNvPr id="15362" name="Marcador de contenido 2"/>
          <p:cNvSpPr>
            <a:spLocks noGrp="1"/>
          </p:cNvSpPr>
          <p:nvPr>
            <p:ph idx="1"/>
          </p:nvPr>
        </p:nvSpPr>
        <p:spPr bwMode="auto">
          <a:xfrm>
            <a:off x="363538" y="2736242"/>
            <a:ext cx="11464925" cy="1138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s-MX" altLang="es-MX" sz="2000" dirty="0"/>
              <a:t>Alberto Reyes Ballesteros</a:t>
            </a:r>
          </a:p>
          <a:p>
            <a:endParaRPr lang="es-MX" altLang="es-ES_tradnl" sz="2000" dirty="0">
              <a:latin typeface="Montserrat SemiBold" charset="0"/>
            </a:endParaRPr>
          </a:p>
        </p:txBody>
      </p:sp>
      <p:pic>
        <p:nvPicPr>
          <p:cNvPr id="15363" name="Imagen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63" y="4965700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MX" dirty="0"/>
              <a:t>Funciones de activación básicas</a:t>
            </a:r>
          </a:p>
        </p:txBody>
      </p:sp>
      <p:sp>
        <p:nvSpPr>
          <p:cNvPr id="20483" name="2 Marcador de contenido"/>
          <p:cNvSpPr>
            <a:spLocks noGrp="1"/>
          </p:cNvSpPr>
          <p:nvPr>
            <p:ph idx="1"/>
          </p:nvPr>
        </p:nvSpPr>
        <p:spPr>
          <a:xfrm>
            <a:off x="2209800" y="1981201"/>
            <a:ext cx="7772400" cy="3032125"/>
          </a:xfrm>
        </p:spPr>
        <p:txBody>
          <a:bodyPr/>
          <a:lstStyle/>
          <a:p>
            <a:r>
              <a:rPr lang="es-MX" altLang="es-MX"/>
              <a:t>Existen diferentes funciones de activación g</a:t>
            </a:r>
            <a:endParaRPr lang="es-ES" altLang="es-MX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064" y="2708276"/>
            <a:ext cx="8770937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1 CuadroTexto"/>
          <p:cNvSpPr txBox="1">
            <a:spLocks noChangeArrowheads="1"/>
          </p:cNvSpPr>
          <p:nvPr/>
        </p:nvSpPr>
        <p:spPr bwMode="auto">
          <a:xfrm>
            <a:off x="2209800" y="5084491"/>
            <a:ext cx="11509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 dirty="0"/>
              <a:t>Función umbral (o escalón)</a:t>
            </a:r>
          </a:p>
        </p:txBody>
      </p:sp>
      <p:sp>
        <p:nvSpPr>
          <p:cNvPr id="20486" name="5 CuadroTexto"/>
          <p:cNvSpPr txBox="1">
            <a:spLocks noChangeArrowheads="1"/>
          </p:cNvSpPr>
          <p:nvPr/>
        </p:nvSpPr>
        <p:spPr bwMode="auto">
          <a:xfrm>
            <a:off x="4656139" y="5157788"/>
            <a:ext cx="11525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/>
              <a:t>Función rampa</a:t>
            </a:r>
          </a:p>
        </p:txBody>
      </p:sp>
      <p:sp>
        <p:nvSpPr>
          <p:cNvPr id="20487" name="6 CuadroTexto"/>
          <p:cNvSpPr txBox="1">
            <a:spLocks noChangeArrowheads="1"/>
          </p:cNvSpPr>
          <p:nvPr/>
        </p:nvSpPr>
        <p:spPr bwMode="auto">
          <a:xfrm>
            <a:off x="6888164" y="5157788"/>
            <a:ext cx="129606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 dirty="0"/>
              <a:t>Función </a:t>
            </a:r>
            <a:r>
              <a:rPr lang="es-MX" altLang="es-MX" sz="1800" dirty="0" err="1"/>
              <a:t>sigmoidal</a:t>
            </a:r>
            <a:endParaRPr lang="es-MX" altLang="es-MX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s-MX" altLang="es-MX" sz="1800" dirty="0"/>
              <a:t>(o logística)</a:t>
            </a:r>
          </a:p>
        </p:txBody>
      </p:sp>
      <p:sp>
        <p:nvSpPr>
          <p:cNvPr id="20488" name="7 CuadroTexto"/>
          <p:cNvSpPr txBox="1">
            <a:spLocks noChangeArrowheads="1"/>
          </p:cNvSpPr>
          <p:nvPr/>
        </p:nvSpPr>
        <p:spPr bwMode="auto">
          <a:xfrm>
            <a:off x="9048750" y="5157788"/>
            <a:ext cx="1150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800"/>
              <a:t>Función gaussiana</a:t>
            </a:r>
          </a:p>
        </p:txBody>
      </p:sp>
      <p:pic>
        <p:nvPicPr>
          <p:cNvPr id="204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339" y="4365625"/>
            <a:ext cx="1944687" cy="79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8376" y="4437063"/>
            <a:ext cx="1971675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724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Título"/>
          <p:cNvSpPr>
            <a:spLocks noGrp="1"/>
          </p:cNvSpPr>
          <p:nvPr>
            <p:ph type="title"/>
          </p:nvPr>
        </p:nvSpPr>
        <p:spPr>
          <a:xfrm>
            <a:off x="250115" y="2313933"/>
            <a:ext cx="3891579" cy="1115067"/>
          </a:xfrm>
        </p:spPr>
        <p:txBody>
          <a:bodyPr/>
          <a:lstStyle/>
          <a:p>
            <a:r>
              <a:rPr lang="es-ES" altLang="es-MX" sz="3600" dirty="0"/>
              <a:t>Funciones de activación tradicionales vs las más usadas actualmente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F4237D0-FCFF-39E7-05E5-D963CD3CF6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741" y="991377"/>
            <a:ext cx="6710081" cy="517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Fases de aplicación</a:t>
            </a:r>
          </a:p>
        </p:txBody>
      </p:sp>
      <p:sp>
        <p:nvSpPr>
          <p:cNvPr id="2355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 sz="2800" dirty="0"/>
              <a:t>Fase de aprendizaje (training):</a:t>
            </a:r>
          </a:p>
          <a:p>
            <a:pPr lvl="1"/>
            <a:r>
              <a:rPr lang="es-MX" altLang="es-MX" dirty="0"/>
              <a:t>aprenden por la actualización o cambio de los pesos sinápticos que caracterizan a las conexiones.</a:t>
            </a:r>
          </a:p>
          <a:p>
            <a:pPr lvl="1"/>
            <a:r>
              <a:rPr lang="es-MX" altLang="es-MX" dirty="0"/>
              <a:t>Se usa un conjunto de datos o patrones de entrenamiento.</a:t>
            </a:r>
          </a:p>
          <a:p>
            <a:r>
              <a:rPr lang="es-MX" altLang="es-MX" sz="2800" dirty="0"/>
              <a:t>Fase de prueba (testing):</a:t>
            </a:r>
          </a:p>
          <a:p>
            <a:pPr lvl="1"/>
            <a:r>
              <a:rPr lang="es-MX" altLang="es-MX" dirty="0"/>
              <a:t>Una vez calculados los pesos de la red, se comparan la(s) salida(s) de la red con la salida deseada.</a:t>
            </a:r>
          </a:p>
        </p:txBody>
      </p:sp>
    </p:spTree>
    <p:extLst>
      <p:ext uri="{BB962C8B-B14F-4D97-AF65-F5344CB8AC3E}">
        <p14:creationId xmlns:p14="http://schemas.microsoft.com/office/powerpoint/2010/main" val="302582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5"/>
          <p:cNvSpPr>
            <a:spLocks noGrp="1"/>
          </p:cNvSpPr>
          <p:nvPr>
            <p:ph type="title"/>
          </p:nvPr>
        </p:nvSpPr>
        <p:spPr bwMode="auto">
          <a:xfrm>
            <a:off x="2689033" y="1477567"/>
            <a:ext cx="6152954" cy="4736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/>
              <a:t>Fases de aplicación</a:t>
            </a:r>
            <a:endParaRPr lang="es-ES_tradnl" altLang="es-ES_tradnl" dirty="0">
              <a:latin typeface="Montserrat SemiBold" charset="0"/>
            </a:endParaRP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5101" y="2318242"/>
            <a:ext cx="5761798" cy="347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4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BFBE1-CCE6-7852-1ED9-550BCF5BD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6F714EE1-27CE-78D7-8BAB-D654B4EB3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74607"/>
            <a:ext cx="7772400" cy="895350"/>
          </a:xfrm>
        </p:spPr>
        <p:txBody>
          <a:bodyPr/>
          <a:lstStyle/>
          <a:p>
            <a:r>
              <a:rPr lang="es-MX" altLang="es-MX" dirty="0"/>
              <a:t>Red neuronal multicapa</a:t>
            </a:r>
            <a:endParaRPr lang="es-ES_tradnl" altLang="es-MX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DEE122-F951-41AE-1B72-063F93CE02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6900" y="2042832"/>
            <a:ext cx="8458200" cy="2798109"/>
          </a:xfrm>
        </p:spPr>
        <p:txBody>
          <a:bodyPr/>
          <a:lstStyle/>
          <a:p>
            <a:pPr algn="just"/>
            <a:r>
              <a:rPr lang="es-ES_tradnl" altLang="es-MX" dirty="0"/>
              <a:t>Redes neuronales con una o más capas ocultas.</a:t>
            </a:r>
          </a:p>
          <a:p>
            <a:pPr algn="just"/>
            <a:r>
              <a:rPr lang="es-ES_tradnl" altLang="es-MX" dirty="0"/>
              <a:t>MLP - </a:t>
            </a:r>
            <a:r>
              <a:rPr lang="es-ES_tradnl" altLang="es-MX" dirty="0" err="1"/>
              <a:t>Multilayer</a:t>
            </a:r>
            <a:r>
              <a:rPr lang="es-ES_tradnl" altLang="es-MX" dirty="0"/>
              <a:t> </a:t>
            </a:r>
            <a:r>
              <a:rPr lang="es-ES_tradnl" altLang="es-MX" dirty="0" err="1"/>
              <a:t>Perceptrons</a:t>
            </a:r>
            <a:r>
              <a:rPr lang="es-ES_tradnl" altLang="es-MX" dirty="0"/>
              <a:t> (Perceptrón Multicapa)</a:t>
            </a:r>
          </a:p>
          <a:p>
            <a:pPr algn="just"/>
            <a:r>
              <a:rPr lang="es-ES_tradnl" altLang="es-MX" dirty="0"/>
              <a:t>Normalmente cada capa oculta de una red usa el mismo tipo de función de activación.</a:t>
            </a:r>
          </a:p>
          <a:p>
            <a:pPr algn="just"/>
            <a:r>
              <a:rPr lang="es-ES_tradnl" altLang="es-MX" dirty="0"/>
              <a:t>La función de activación de la salida es sigmoidal o lineal.</a:t>
            </a:r>
          </a:p>
          <a:p>
            <a:pPr algn="just"/>
            <a:r>
              <a:rPr lang="es-ES_tradnl" altLang="es-MX" dirty="0"/>
              <a:t>Son llamados aproximadores universales.</a:t>
            </a:r>
          </a:p>
          <a:p>
            <a:pPr algn="just"/>
            <a:endParaRPr lang="es-ES_tradnl" altLang="es-MX" dirty="0"/>
          </a:p>
        </p:txBody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9DA5A6EA-1D54-E224-A707-AC39C7721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2315696"/>
            <a:ext cx="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</p:spTree>
    <p:extLst>
      <p:ext uri="{BB962C8B-B14F-4D97-AF65-F5344CB8AC3E}">
        <p14:creationId xmlns:p14="http://schemas.microsoft.com/office/powerpoint/2010/main" val="3943131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Red neuronal multicapa</a:t>
            </a:r>
          </a:p>
        </p:txBody>
      </p: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898" y="1536701"/>
            <a:ext cx="7854203" cy="3635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2 CuadroTexto"/>
          <p:cNvSpPr txBox="1">
            <a:spLocks noChangeArrowheads="1"/>
          </p:cNvSpPr>
          <p:nvPr/>
        </p:nvSpPr>
        <p:spPr bwMode="auto">
          <a:xfrm>
            <a:off x="3597556" y="5420941"/>
            <a:ext cx="56943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2000" dirty="0"/>
              <a:t>RNA multicapa con una capa oculta y 10 entradas.</a:t>
            </a:r>
          </a:p>
        </p:txBody>
      </p:sp>
    </p:spTree>
    <p:extLst>
      <p:ext uri="{BB962C8B-B14F-4D97-AF65-F5344CB8AC3E}">
        <p14:creationId xmlns:p14="http://schemas.microsoft.com/office/powerpoint/2010/main" val="3128834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Red neuronal multicapa</a:t>
            </a:r>
            <a:endParaRPr lang="es-ES" altLang="es-MX" dirty="0"/>
          </a:p>
        </p:txBody>
      </p:sp>
      <p:sp>
        <p:nvSpPr>
          <p:cNvPr id="471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938056"/>
            <a:ext cx="8001000" cy="449580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800" dirty="0"/>
              <a:t>La capa de entrada tendrá tantas neuronas como número de variables de entrada y la capa de salida tantas neuronas como variables de salida.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MX" altLang="es-MX" sz="2800" dirty="0"/>
              <a:t>Las capas ocultas son capas de abstracción que consideran cuanto se refina un modelo</a:t>
            </a:r>
            <a:endParaRPr lang="es-ES" altLang="es-MX" sz="2800" dirty="0"/>
          </a:p>
        </p:txBody>
      </p:sp>
    </p:spTree>
    <p:extLst>
      <p:ext uri="{BB962C8B-B14F-4D97-AF65-F5344CB8AC3E}">
        <p14:creationId xmlns:p14="http://schemas.microsoft.com/office/powerpoint/2010/main" val="3320759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5"/>
          <p:cNvSpPr>
            <a:spLocks noGrp="1"/>
          </p:cNvSpPr>
          <p:nvPr>
            <p:ph type="title"/>
          </p:nvPr>
        </p:nvSpPr>
        <p:spPr bwMode="auto">
          <a:xfrm>
            <a:off x="2715927" y="1127945"/>
            <a:ext cx="6152954" cy="55534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sz="3600" dirty="0"/>
              <a:t>Red neuronal multicapa</a:t>
            </a:r>
            <a:endParaRPr lang="es-ES_tradnl" altLang="es-ES_tradnl" sz="3600" dirty="0">
              <a:latin typeface="Montserrat SemiBold" charset="0"/>
            </a:endParaRP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255" y="1948383"/>
            <a:ext cx="5027229" cy="384736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7CDE5C3-6DAB-B916-481D-6EC90A9CE256}"/>
              </a:ext>
            </a:extLst>
          </p:cNvPr>
          <p:cNvSpPr txBox="1"/>
          <p:nvPr/>
        </p:nvSpPr>
        <p:spPr>
          <a:xfrm>
            <a:off x="8868881" y="2312894"/>
            <a:ext cx="20904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Conforme se agregan más neuronas a la red las funciones que se podrían aprender son más complejas</a:t>
            </a:r>
          </a:p>
        </p:txBody>
      </p:sp>
    </p:spTree>
    <p:extLst>
      <p:ext uri="{BB962C8B-B14F-4D97-AF65-F5344CB8AC3E}">
        <p14:creationId xmlns:p14="http://schemas.microsoft.com/office/powerpoint/2010/main" val="193904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Ejemplo de cálculo de la salida de la red</a:t>
            </a: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721" y="1569825"/>
            <a:ext cx="4342558" cy="2383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0089" y="4859550"/>
            <a:ext cx="637222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brir llave 1">
            <a:extLst>
              <a:ext uri="{FF2B5EF4-FFF2-40B4-BE49-F238E27FC236}">
                <a16:creationId xmlns:a16="http://schemas.microsoft.com/office/drawing/2014/main" id="{F131BF6C-C475-A71A-55A2-3C510C891406}"/>
              </a:ext>
            </a:extLst>
          </p:cNvPr>
          <p:cNvSpPr/>
          <p:nvPr/>
        </p:nvSpPr>
        <p:spPr>
          <a:xfrm rot="16200000">
            <a:off x="5511467" y="4951121"/>
            <a:ext cx="138828" cy="1670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A9155FD-96AC-FA64-2AA7-D7FE549C3339}"/>
              </a:ext>
            </a:extLst>
          </p:cNvPr>
          <p:cNvSpPr txBox="1"/>
          <p:nvPr/>
        </p:nvSpPr>
        <p:spPr>
          <a:xfrm>
            <a:off x="5352281" y="585562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a</a:t>
            </a:r>
            <a:r>
              <a:rPr lang="es-MX" i="1" baseline="-25000" dirty="0"/>
              <a:t>3</a:t>
            </a:r>
          </a:p>
        </p:txBody>
      </p:sp>
      <p:sp>
        <p:nvSpPr>
          <p:cNvPr id="4" name="Abrir llave 3">
            <a:extLst>
              <a:ext uri="{FF2B5EF4-FFF2-40B4-BE49-F238E27FC236}">
                <a16:creationId xmlns:a16="http://schemas.microsoft.com/office/drawing/2014/main" id="{0520BB2C-5396-CCA6-0591-4486BEF4DD98}"/>
              </a:ext>
            </a:extLst>
          </p:cNvPr>
          <p:cNvSpPr/>
          <p:nvPr/>
        </p:nvSpPr>
        <p:spPr>
          <a:xfrm rot="16200000">
            <a:off x="8339827" y="4942157"/>
            <a:ext cx="138828" cy="1670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EA404B-5198-3921-3161-52F17F5C8838}"/>
              </a:ext>
            </a:extLst>
          </p:cNvPr>
          <p:cNvSpPr txBox="1"/>
          <p:nvPr/>
        </p:nvSpPr>
        <p:spPr>
          <a:xfrm>
            <a:off x="8180641" y="5846664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i="1" dirty="0"/>
              <a:t>a</a:t>
            </a:r>
            <a:r>
              <a:rPr lang="es-MX" i="1" baseline="-25000" dirty="0"/>
              <a:t>4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17912FE-B8DB-0512-11E9-B82C2CCC4565}"/>
              </a:ext>
            </a:extLst>
          </p:cNvPr>
          <p:cNvSpPr txBox="1"/>
          <p:nvPr/>
        </p:nvSpPr>
        <p:spPr>
          <a:xfrm>
            <a:off x="2553220" y="4105521"/>
            <a:ext cx="7748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Red neuronal simple con dos entradas, una capa oculta de dos unidades y una salida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30CEC14-21ED-135E-DF12-53729275E5E6}"/>
              </a:ext>
            </a:extLst>
          </p:cNvPr>
          <p:cNvSpPr txBox="1"/>
          <p:nvPr/>
        </p:nvSpPr>
        <p:spPr>
          <a:xfrm>
            <a:off x="9694984" y="4965009"/>
            <a:ext cx="167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i="1" dirty="0"/>
              <a:t>g</a:t>
            </a:r>
            <a:r>
              <a:rPr lang="es-MX" dirty="0"/>
              <a:t> es la función de activación</a:t>
            </a:r>
          </a:p>
        </p:txBody>
      </p:sp>
    </p:spTree>
    <p:extLst>
      <p:ext uri="{BB962C8B-B14F-4D97-AF65-F5344CB8AC3E}">
        <p14:creationId xmlns:p14="http://schemas.microsoft.com/office/powerpoint/2010/main" val="103676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6"/>
          <p:cNvSpPr>
            <a:spLocks noGrp="1"/>
          </p:cNvSpPr>
          <p:nvPr>
            <p:ph idx="1"/>
          </p:nvPr>
        </p:nvSpPr>
        <p:spPr bwMode="auto">
          <a:xfrm>
            <a:off x="1932438" y="1556452"/>
            <a:ext cx="7772399" cy="32738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s-MX" sz="2400" dirty="0"/>
              <a:t>Se compara la salida “deseada” con la salida “actual” y se genera un error.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s-MX" sz="2400" dirty="0"/>
          </a:p>
          <a:p>
            <a:br>
              <a:rPr lang="es-MX" sz="2400" dirty="0"/>
            </a:br>
            <a:endParaRPr lang="es-MX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s-MX" sz="2400" dirty="0"/>
              <a:t>Se utiliza dicho error para modificar los “pesos” en las neuronas de salida.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s-MX" sz="2400" dirty="0"/>
              <a:t>Se propaga dicho error hacia atrás, modificando los pesos en las demás neuronas en la red.</a:t>
            </a:r>
            <a:endParaRPr lang="es-ES_tradnl" altLang="es-ES_tradnl" sz="2400" dirty="0">
              <a:latin typeface="Montserrat SemiBold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1174" y="4814077"/>
            <a:ext cx="3136106" cy="3929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1E0395-61D1-F4B7-D27B-D828858FB84D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417978"/>
            <a:ext cx="7772400" cy="895350"/>
          </a:xfrm>
          <a:prstGeom prst="rect">
            <a:avLst/>
          </a:prstGeom>
          <a:noFill/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Montserrat SemiBold" panose="00000700000000000000" pitchFamily="2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9pPr>
          </a:lstStyle>
          <a:p>
            <a:r>
              <a:rPr lang="es-ES_tradnl" altLang="es-MX"/>
              <a:t>BP-Backpropagation</a:t>
            </a:r>
            <a:endParaRPr lang="es-ES_tradnl" alt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0401D2-2C43-F628-E99A-878950A9A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930" y="4406197"/>
            <a:ext cx="1639907" cy="895351"/>
          </a:xfrm>
          <a:prstGeom prst="rect">
            <a:avLst/>
          </a:prstGeom>
        </p:spPr>
      </p:pic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3FBE0EE6-5898-4DED-F60B-C90690AE88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582838"/>
              </p:ext>
            </p:extLst>
          </p:nvPr>
        </p:nvGraphicFramePr>
        <p:xfrm>
          <a:off x="3915850" y="2320330"/>
          <a:ext cx="2696298" cy="74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548728" imgH="431613" progId="Equation.3">
                  <p:embed/>
                </p:oleObj>
              </mc:Choice>
              <mc:Fallback>
                <p:oleObj name="Ecuación" r:id="rId4" imgW="1548728" imgH="431613" progId="Equation.3">
                  <p:embed/>
                  <p:pic>
                    <p:nvPicPr>
                      <p:cNvPr id="358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5850" y="2320330"/>
                        <a:ext cx="2696298" cy="748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C49A1047-CFBE-BD0C-105E-32F110F1F50D}"/>
              </a:ext>
            </a:extLst>
          </p:cNvPr>
          <p:cNvSpPr txBox="1"/>
          <p:nvPr/>
        </p:nvSpPr>
        <p:spPr>
          <a:xfrm>
            <a:off x="5189185" y="3275157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Salida deseada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CB9EAA-0AA9-F0BC-6343-DC34CC4ACA9F}"/>
              </a:ext>
            </a:extLst>
          </p:cNvPr>
          <p:cNvSpPr txBox="1"/>
          <p:nvPr/>
        </p:nvSpPr>
        <p:spPr>
          <a:xfrm>
            <a:off x="5945670" y="3276416"/>
            <a:ext cx="1075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Salida real (pesada)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DA8CF4A-925A-0983-45DC-C12A36BC5757}"/>
              </a:ext>
            </a:extLst>
          </p:cNvPr>
          <p:cNvCxnSpPr/>
          <p:nvPr/>
        </p:nvCxnSpPr>
        <p:spPr>
          <a:xfrm flipV="1">
            <a:off x="5471576" y="2935568"/>
            <a:ext cx="0" cy="23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B2979F68-6E3C-E1E9-53E8-6046A5B7F982}"/>
              </a:ext>
            </a:extLst>
          </p:cNvPr>
          <p:cNvCxnSpPr/>
          <p:nvPr/>
        </p:nvCxnSpPr>
        <p:spPr>
          <a:xfrm flipV="1">
            <a:off x="6228057" y="2953498"/>
            <a:ext cx="0" cy="236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18F8ABA-3D68-8354-CC4E-C9DFF7FC8A54}"/>
              </a:ext>
            </a:extLst>
          </p:cNvPr>
          <p:cNvSpPr txBox="1"/>
          <p:nvPr/>
        </p:nvSpPr>
        <p:spPr>
          <a:xfrm>
            <a:off x="7714248" y="2530644"/>
            <a:ext cx="12774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Error medio cuadrático</a:t>
            </a:r>
          </a:p>
        </p:txBody>
      </p:sp>
    </p:spTree>
    <p:extLst>
      <p:ext uri="{BB962C8B-B14F-4D97-AF65-F5344CB8AC3E}">
        <p14:creationId xmlns:p14="http://schemas.microsoft.com/office/powerpoint/2010/main" val="149425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Introducción</a:t>
            </a:r>
          </a:p>
        </p:txBody>
      </p:sp>
      <p:sp>
        <p:nvSpPr>
          <p:cNvPr id="44035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 sz="2400" dirty="0"/>
              <a:t>Tema de investigación en la actualidad.</a:t>
            </a:r>
          </a:p>
          <a:p>
            <a:r>
              <a:rPr lang="es-MX" altLang="es-MX" sz="2400" dirty="0"/>
              <a:t>Las RNA's propuestas por las ciencias de la computación y las neurociencias son resultado del estudio de las funciones y estructuras del cerebro.</a:t>
            </a:r>
          </a:p>
          <a:p>
            <a:r>
              <a:rPr lang="es-MX" altLang="es-MX" sz="2400" dirty="0"/>
              <a:t>Son modelos computacionales basados en estos antecedentes biológicos para resolver problemas complejos como:</a:t>
            </a:r>
          </a:p>
          <a:p>
            <a:pPr lvl="1"/>
            <a:r>
              <a:rPr lang="es-MX" altLang="es-MX" sz="2000" dirty="0"/>
              <a:t>Reconocimiento de patrones</a:t>
            </a:r>
          </a:p>
          <a:p>
            <a:pPr lvl="1"/>
            <a:r>
              <a:rPr lang="es-MX" altLang="es-MX" sz="2000" dirty="0"/>
              <a:t>Procesamiento rápido de la información</a:t>
            </a:r>
          </a:p>
          <a:p>
            <a:pPr lvl="1"/>
            <a:r>
              <a:rPr lang="es-MX" altLang="es-MX" sz="2000" dirty="0"/>
              <a:t>Aprendizaje y adaptación</a:t>
            </a:r>
          </a:p>
        </p:txBody>
      </p:sp>
    </p:spTree>
    <p:extLst>
      <p:ext uri="{BB962C8B-B14F-4D97-AF65-F5344CB8AC3E}">
        <p14:creationId xmlns:p14="http://schemas.microsoft.com/office/powerpoint/2010/main" val="2289623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32814"/>
            <a:ext cx="8153400" cy="971550"/>
          </a:xfrm>
        </p:spPr>
        <p:txBody>
          <a:bodyPr/>
          <a:lstStyle/>
          <a:p>
            <a:r>
              <a:rPr lang="es-MX" altLang="es-MX" sz="3600" dirty="0"/>
              <a:t>Backpropagation: </a:t>
            </a:r>
            <a:r>
              <a:rPr lang="es-ES_tradnl" altLang="es-MX" sz="3600" dirty="0"/>
              <a:t>Seudocódigo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0700" y="1670538"/>
            <a:ext cx="8534400" cy="4114800"/>
          </a:xfrm>
        </p:spPr>
        <p:txBody>
          <a:bodyPr>
            <a:normAutofit fontScale="85000" lnSpcReduction="2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_tradnl" altLang="es-MX" sz="2800" dirty="0"/>
              <a:t>Inicialización aleatoria de pesos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_tradnl" altLang="es-MX" sz="2800" dirty="0"/>
              <a:t>Aplicar patrón de entrada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_tradnl" altLang="es-MX" sz="2800" dirty="0"/>
              <a:t>Propagación de la entrada a través de todas las capas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_tradnl" altLang="es-MX" sz="2800" dirty="0"/>
              <a:t>La RNA genera salidas y se calcula el error para cada neurona de salida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_tradnl" altLang="es-MX" sz="2800" dirty="0"/>
              <a:t>Los errores se transmiten hacia atrás, partiendo de la capa de salida hacia las neuronas de la capa intermedia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_tradnl" altLang="es-MX" sz="2800" dirty="0"/>
              <a:t>Este proceso se repite capa por capa.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_tradnl" altLang="es-MX" sz="2800" dirty="0"/>
              <a:t>Se reajustan los pesos de conexión da cada neurona en base al error recibido.</a:t>
            </a:r>
          </a:p>
        </p:txBody>
      </p:sp>
    </p:spTree>
    <p:extLst>
      <p:ext uri="{BB962C8B-B14F-4D97-AF65-F5344CB8AC3E}">
        <p14:creationId xmlns:p14="http://schemas.microsoft.com/office/powerpoint/2010/main" val="27302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Algoritmo Backpropagation </a:t>
            </a:r>
          </a:p>
        </p:txBody>
      </p:sp>
      <p:pic>
        <p:nvPicPr>
          <p:cNvPr id="378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38" y="1045322"/>
            <a:ext cx="7955269" cy="4767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984" y="6112248"/>
            <a:ext cx="6200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5BA39E6-5C6D-A613-0A3C-F415011661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142370"/>
              </p:ext>
            </p:extLst>
          </p:nvPr>
        </p:nvGraphicFramePr>
        <p:xfrm>
          <a:off x="7412159" y="3068330"/>
          <a:ext cx="2609648" cy="1929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206">
                  <a:extLst>
                    <a:ext uri="{9D8B030D-6E8A-4147-A177-3AD203B41FA5}">
                      <a16:colId xmlns:a16="http://schemas.microsoft.com/office/drawing/2014/main" val="1089091344"/>
                    </a:ext>
                  </a:extLst>
                </a:gridCol>
                <a:gridCol w="326206">
                  <a:extLst>
                    <a:ext uri="{9D8B030D-6E8A-4147-A177-3AD203B41FA5}">
                      <a16:colId xmlns:a16="http://schemas.microsoft.com/office/drawing/2014/main" val="4027770181"/>
                    </a:ext>
                  </a:extLst>
                </a:gridCol>
                <a:gridCol w="326206">
                  <a:extLst>
                    <a:ext uri="{9D8B030D-6E8A-4147-A177-3AD203B41FA5}">
                      <a16:colId xmlns:a16="http://schemas.microsoft.com/office/drawing/2014/main" val="994311646"/>
                    </a:ext>
                  </a:extLst>
                </a:gridCol>
                <a:gridCol w="326206">
                  <a:extLst>
                    <a:ext uri="{9D8B030D-6E8A-4147-A177-3AD203B41FA5}">
                      <a16:colId xmlns:a16="http://schemas.microsoft.com/office/drawing/2014/main" val="2859380255"/>
                    </a:ext>
                  </a:extLst>
                </a:gridCol>
                <a:gridCol w="326206">
                  <a:extLst>
                    <a:ext uri="{9D8B030D-6E8A-4147-A177-3AD203B41FA5}">
                      <a16:colId xmlns:a16="http://schemas.microsoft.com/office/drawing/2014/main" val="1770750649"/>
                    </a:ext>
                  </a:extLst>
                </a:gridCol>
                <a:gridCol w="326206">
                  <a:extLst>
                    <a:ext uri="{9D8B030D-6E8A-4147-A177-3AD203B41FA5}">
                      <a16:colId xmlns:a16="http://schemas.microsoft.com/office/drawing/2014/main" val="3535783326"/>
                    </a:ext>
                  </a:extLst>
                </a:gridCol>
                <a:gridCol w="326206">
                  <a:extLst>
                    <a:ext uri="{9D8B030D-6E8A-4147-A177-3AD203B41FA5}">
                      <a16:colId xmlns:a16="http://schemas.microsoft.com/office/drawing/2014/main" val="3641411461"/>
                    </a:ext>
                  </a:extLst>
                </a:gridCol>
                <a:gridCol w="326206">
                  <a:extLst>
                    <a:ext uri="{9D8B030D-6E8A-4147-A177-3AD203B41FA5}">
                      <a16:colId xmlns:a16="http://schemas.microsoft.com/office/drawing/2014/main" val="3892292306"/>
                    </a:ext>
                  </a:extLst>
                </a:gridCol>
              </a:tblGrid>
              <a:tr h="418990"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/>
                        <a:t>xj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/>
                        <a:t>y1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050" dirty="0"/>
                        <a:t>yi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528900"/>
                  </a:ext>
                </a:extLst>
              </a:tr>
              <a:tr h="377608">
                <a:tc>
                  <a:txBody>
                    <a:bodyPr/>
                    <a:lstStyle/>
                    <a:p>
                      <a:r>
                        <a:rPr lang="es-MX" sz="105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719068"/>
                  </a:ext>
                </a:extLst>
              </a:tr>
              <a:tr h="377608">
                <a:tc>
                  <a:txBody>
                    <a:bodyPr/>
                    <a:lstStyle/>
                    <a:p>
                      <a:r>
                        <a:rPr lang="es-MX" sz="105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969530"/>
                  </a:ext>
                </a:extLst>
              </a:tr>
              <a:tr h="377608">
                <a:tc>
                  <a:txBody>
                    <a:bodyPr/>
                    <a:lstStyle/>
                    <a:p>
                      <a:r>
                        <a:rPr lang="es-MX" sz="105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633750"/>
                  </a:ext>
                </a:extLst>
              </a:tr>
              <a:tr h="377608">
                <a:tc>
                  <a:txBody>
                    <a:bodyPr/>
                    <a:lstStyle/>
                    <a:p>
                      <a:r>
                        <a:rPr lang="es-MX" sz="1050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894017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6DEA99B2-5E86-F715-E554-3AE881CFE9D9}"/>
              </a:ext>
            </a:extLst>
          </p:cNvPr>
          <p:cNvSpPr txBox="1"/>
          <p:nvPr/>
        </p:nvSpPr>
        <p:spPr>
          <a:xfrm>
            <a:off x="8130549" y="2641545"/>
            <a:ext cx="1172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4082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77" y="1628774"/>
            <a:ext cx="5809038" cy="462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3 CuadroTexto"/>
          <p:cNvSpPr txBox="1">
            <a:spLocks noChangeArrowheads="1"/>
          </p:cNvSpPr>
          <p:nvPr/>
        </p:nvSpPr>
        <p:spPr bwMode="auto">
          <a:xfrm>
            <a:off x="8112125" y="1844676"/>
            <a:ext cx="23764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AutoNum type="arabicParenBoth"/>
            </a:pPr>
            <a:r>
              <a:rPr lang="es-MX" altLang="es-MX" sz="2000"/>
              <a:t>Clasificación de patrones</a:t>
            </a:r>
          </a:p>
          <a:p>
            <a:pPr>
              <a:spcBef>
                <a:spcPct val="0"/>
              </a:spcBef>
              <a:buFontTx/>
              <a:buAutoNum type="arabicParenBoth"/>
            </a:pPr>
            <a:r>
              <a:rPr lang="es-MX" altLang="es-MX" sz="2000"/>
              <a:t>Categorización en grupos (clusters)</a:t>
            </a:r>
          </a:p>
          <a:p>
            <a:pPr>
              <a:spcBef>
                <a:spcPct val="0"/>
              </a:spcBef>
              <a:buFontTx/>
              <a:buAutoNum type="arabicParenBoth"/>
            </a:pPr>
            <a:r>
              <a:rPr lang="es-MX" altLang="es-MX" sz="2000"/>
              <a:t>Aproximación de funciones</a:t>
            </a:r>
            <a:endParaRPr lang="es-ES" altLang="es-MX" sz="2000"/>
          </a:p>
        </p:txBody>
      </p:sp>
      <p:sp>
        <p:nvSpPr>
          <p:cNvPr id="4" name="Título 5">
            <a:extLst>
              <a:ext uri="{FF2B5EF4-FFF2-40B4-BE49-F238E27FC236}">
                <a16:creationId xmlns:a16="http://schemas.microsoft.com/office/drawing/2014/main" id="{A6AACC59-408B-3469-95C8-3E6218BEEE5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702480" y="765175"/>
            <a:ext cx="6152954" cy="4736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sz="4000" dirty="0">
                <a:latin typeface="Montserrat" pitchFamily="2" charset="77"/>
              </a:rPr>
              <a:t>Tipos de aplicaciones</a:t>
            </a:r>
            <a:endParaRPr lang="es-ES_tradnl" altLang="es-ES_tradnl" sz="40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8285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Título"/>
          <p:cNvSpPr>
            <a:spLocks noGrp="1"/>
          </p:cNvSpPr>
          <p:nvPr>
            <p:ph type="title"/>
          </p:nvPr>
        </p:nvSpPr>
        <p:spPr>
          <a:xfrm>
            <a:off x="609600" y="701676"/>
            <a:ext cx="10972800" cy="1143000"/>
          </a:xfrm>
        </p:spPr>
        <p:txBody>
          <a:bodyPr/>
          <a:lstStyle/>
          <a:p>
            <a:pPr algn="ctr"/>
            <a:r>
              <a:rPr lang="es-MX" altLang="es-MX" sz="4000" dirty="0">
                <a:latin typeface="Montserrat" pitchFamily="2" charset="77"/>
              </a:rPr>
              <a:t>Tipos de aplicaciones</a:t>
            </a:r>
            <a:endParaRPr lang="es-ES" altLang="es-MX" sz="4000" dirty="0">
              <a:latin typeface="Montserrat" pitchFamily="2" charset="77"/>
            </a:endParaRPr>
          </a:p>
        </p:txBody>
      </p:sp>
      <p:pic>
        <p:nvPicPr>
          <p:cNvPr id="409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046" y="1691808"/>
            <a:ext cx="5794375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3 CuadroTexto"/>
          <p:cNvSpPr txBox="1">
            <a:spLocks noChangeArrowheads="1"/>
          </p:cNvSpPr>
          <p:nvPr/>
        </p:nvSpPr>
        <p:spPr bwMode="auto">
          <a:xfrm>
            <a:off x="8528982" y="1979146"/>
            <a:ext cx="2376488" cy="193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 typeface="Wingdings" pitchFamily="2" charset="2"/>
              <a:buAutoNum type="arabicParenBoth" startAt="4"/>
            </a:pPr>
            <a:r>
              <a:rPr lang="es-MX" altLang="es-MX" sz="2000"/>
              <a:t>Pronóstico</a:t>
            </a:r>
          </a:p>
          <a:p>
            <a:pPr>
              <a:spcBef>
                <a:spcPct val="0"/>
              </a:spcBef>
              <a:buFont typeface="Wingdings" pitchFamily="2" charset="2"/>
              <a:buAutoNum type="arabicParenBoth" startAt="4"/>
            </a:pPr>
            <a:endParaRPr lang="es-MX" altLang="es-MX" sz="2000"/>
          </a:p>
          <a:p>
            <a:pPr>
              <a:spcBef>
                <a:spcPct val="0"/>
              </a:spcBef>
              <a:buFont typeface="Wingdings" pitchFamily="2" charset="2"/>
              <a:buAutoNum type="arabicParenBoth" startAt="4"/>
            </a:pPr>
            <a:r>
              <a:rPr lang="es-MX" altLang="es-MX" sz="2000"/>
              <a:t>Optimización</a:t>
            </a:r>
          </a:p>
          <a:p>
            <a:pPr>
              <a:spcBef>
                <a:spcPct val="0"/>
              </a:spcBef>
              <a:buFont typeface="Wingdings" pitchFamily="2" charset="2"/>
              <a:buAutoNum type="arabicParenBoth" startAt="4"/>
            </a:pPr>
            <a:endParaRPr lang="es-MX" altLang="es-MX" sz="2000"/>
          </a:p>
          <a:p>
            <a:pPr>
              <a:spcBef>
                <a:spcPct val="0"/>
              </a:spcBef>
              <a:buFont typeface="Wingdings" pitchFamily="2" charset="2"/>
              <a:buAutoNum type="arabicParenBoth" startAt="4"/>
            </a:pPr>
            <a:r>
              <a:rPr lang="es-MX" altLang="es-MX" sz="2000"/>
              <a:t>Recuperación de contenidos</a:t>
            </a:r>
            <a:endParaRPr lang="es-ES" altLang="es-MX" sz="2000"/>
          </a:p>
        </p:txBody>
      </p:sp>
    </p:spTree>
    <p:extLst>
      <p:ext uri="{BB962C8B-B14F-4D97-AF65-F5344CB8AC3E}">
        <p14:creationId xmlns:p14="http://schemas.microsoft.com/office/powerpoint/2010/main" val="3809525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Ejercicio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400" dirty="0"/>
              <a:t>Utilice excel para calcular la salida del nodo 5 de la red de la figura usando como entradas el primer ejemplo del conjunto de datos mostrado y calcule el error medio cuadrático. La función de activación es la sigmoide (g = 1 / (e</a:t>
            </a:r>
            <a:r>
              <a:rPr lang="es-MX" sz="2400" baseline="30000" dirty="0"/>
              <a:t>-U</a:t>
            </a:r>
            <a:r>
              <a:rPr lang="es-MX" sz="2400" dirty="0"/>
              <a:t>)). Explique sus resultados y suba el ejemplo a la plataforma.</a:t>
            </a:r>
          </a:p>
          <a:p>
            <a:endParaRPr lang="es-MX" sz="2400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85365B0-A0FC-82D2-3C1F-78710691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045" y="3960082"/>
            <a:ext cx="3879252" cy="2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086EF53-ABE7-2A7E-13A0-2747BF44E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900379"/>
              </p:ext>
            </p:extLst>
          </p:nvPr>
        </p:nvGraphicFramePr>
        <p:xfrm>
          <a:off x="8216023" y="4308301"/>
          <a:ext cx="2476500" cy="10160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34366873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52760089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7573981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8955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5067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3875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3692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419154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6B9BCBC3-9BC0-1816-4045-F183990B4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412288"/>
              </p:ext>
            </p:extLst>
          </p:nvPr>
        </p:nvGraphicFramePr>
        <p:xfrm>
          <a:off x="6096000" y="4206701"/>
          <a:ext cx="1651000" cy="121920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400069706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20449664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W(1,3)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9152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W(1,4)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2101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W(2,3)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09576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W(2,4)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194649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W(3,5)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9030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s-MX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W(4,5)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1408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58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/>
          <p:cNvSpPr>
            <a:spLocks noGrp="1"/>
          </p:cNvSpPr>
          <p:nvPr>
            <p:ph type="body" sz="quarter" idx="13"/>
          </p:nvPr>
        </p:nvSpPr>
        <p:spPr/>
        <p:txBody>
          <a:bodyPr anchor="ctr">
            <a:normAutofit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dirty="0"/>
              <a:t>GRACIAS</a:t>
            </a:r>
          </a:p>
        </p:txBody>
      </p:sp>
      <p:sp>
        <p:nvSpPr>
          <p:cNvPr id="25602" name="Marcador de texto 5"/>
          <p:cNvSpPr>
            <a:spLocks noGrp="1"/>
          </p:cNvSpPr>
          <p:nvPr>
            <p:ph type="body" sz="quarter" idx="14"/>
          </p:nvPr>
        </p:nvSpPr>
        <p:spPr bwMode="auto">
          <a:xfrm>
            <a:off x="443175" y="3759157"/>
            <a:ext cx="6496167" cy="6588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_tradnl" altLang="es-ES_tradnl" sz="1800" dirty="0">
                <a:solidFill>
                  <a:srgbClr val="595959"/>
                </a:solidFill>
              </a:rPr>
              <a:t>Alberto Reyes Ballesteros</a:t>
            </a:r>
          </a:p>
          <a:p>
            <a:r>
              <a:rPr lang="es-ES_tradnl" altLang="es-ES_tradnl" sz="1800" dirty="0" err="1">
                <a:solidFill>
                  <a:srgbClr val="595959"/>
                </a:solidFill>
              </a:rPr>
              <a:t>areyes@ineel.mx</a:t>
            </a:r>
            <a:endParaRPr lang="es-ES_tradnl" altLang="es-ES_tradnl" sz="1800" dirty="0">
              <a:solidFill>
                <a:srgbClr val="595959"/>
              </a:solidFill>
            </a:endParaRPr>
          </a:p>
        </p:txBody>
      </p:sp>
      <p:sp>
        <p:nvSpPr>
          <p:cNvPr id="25607" name="CuadroTexto 7">
            <a:hlinkClick r:id="rId2"/>
          </p:cNvPr>
          <p:cNvSpPr txBox="1">
            <a:spLocks noChangeArrowheads="1"/>
          </p:cNvSpPr>
          <p:nvPr/>
        </p:nvSpPr>
        <p:spPr bwMode="auto">
          <a:xfrm>
            <a:off x="2468089" y="6063724"/>
            <a:ext cx="24463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 algn="ctr"/>
            <a:r>
              <a:rPr lang="es-ES_tradnl" altLang="es-ES_tradnl" b="1">
                <a:solidFill>
                  <a:srgbClr val="BF965B"/>
                </a:solidFill>
              </a:rPr>
              <a:t>ineel.mx</a:t>
            </a:r>
            <a:endParaRPr lang="es-ES_tradnl" altLang="es-ES_tradnl" b="1" dirty="0">
              <a:solidFill>
                <a:srgbClr val="BF965B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9281" y="423094"/>
            <a:ext cx="859022" cy="3512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ítulo 7"/>
          <p:cNvSpPr>
            <a:spLocks noGrp="1"/>
          </p:cNvSpPr>
          <p:nvPr>
            <p:ph type="title"/>
          </p:nvPr>
        </p:nvSpPr>
        <p:spPr bwMode="auto">
          <a:xfrm>
            <a:off x="831850" y="1214439"/>
            <a:ext cx="10521950" cy="98012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s-MX" dirty="0"/>
              <a:t>Tareas de Aprendizaje</a:t>
            </a:r>
            <a:br>
              <a:rPr lang="es-MX" dirty="0"/>
            </a:br>
            <a:endParaRPr lang="es-ES_tradnl" altLang="es-ES_tradnl" dirty="0">
              <a:latin typeface="Montserrat SemiBold" charset="0"/>
            </a:endParaRPr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>
          <a:xfrm>
            <a:off x="831850" y="2562225"/>
            <a:ext cx="10515600" cy="3032125"/>
          </a:xfrm>
        </p:spPr>
        <p:txBody>
          <a:bodyPr/>
          <a:lstStyle/>
          <a:p>
            <a:pPr marL="825500" indent="-457200" algn="just">
              <a:buFont typeface="Arial" panose="020B0604020202020204" pitchFamily="34" charset="0"/>
              <a:buChar char="•"/>
            </a:pPr>
            <a:r>
              <a:rPr lang="es-MX" sz="2400" dirty="0"/>
              <a:t>Estimación o Regresión: Las clases son continuas.</a:t>
            </a:r>
          </a:p>
          <a:p>
            <a:pPr marL="825500" indent="-457200" algn="just">
              <a:buFont typeface="Arial" panose="020B0604020202020204" pitchFamily="34" charset="0"/>
              <a:buChar char="•"/>
            </a:pPr>
            <a:r>
              <a:rPr lang="es-MX" sz="2400" dirty="0"/>
              <a:t>La meta es inducir un modelo para poder predecir el valor de la clase dados los valores de los atributos.</a:t>
            </a:r>
          </a:p>
          <a:p>
            <a:pPr marL="825500" indent="-457200" algn="just">
              <a:buFont typeface="Arial" panose="020B0604020202020204" pitchFamily="34" charset="0"/>
              <a:buChar char="•"/>
            </a:pPr>
            <a:r>
              <a:rPr lang="es-MX" sz="2400" dirty="0"/>
              <a:t>Se usan, por ejemplo, árboles de regresión, regresión </a:t>
            </a:r>
            <a:r>
              <a:rPr lang="fr-FR" sz="2400" dirty="0"/>
              <a:t>lineal, redes neuronales, LWR, etc.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57463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/>
              <a:t>Redes neuronales de tipo biológico</a:t>
            </a:r>
          </a:p>
        </p:txBody>
      </p:sp>
      <p:sp>
        <p:nvSpPr>
          <p:cNvPr id="16387" name="2 Marcador de contenido"/>
          <p:cNvSpPr>
            <a:spLocks noGrp="1"/>
          </p:cNvSpPr>
          <p:nvPr>
            <p:ph idx="1"/>
          </p:nvPr>
        </p:nvSpPr>
        <p:spPr>
          <a:xfrm>
            <a:off x="1562100" y="1866674"/>
            <a:ext cx="4533900" cy="4392612"/>
          </a:xfrm>
        </p:spPr>
        <p:txBody>
          <a:bodyPr/>
          <a:lstStyle/>
          <a:p>
            <a:r>
              <a:rPr lang="es-MX" altLang="es-MX" dirty="0"/>
              <a:t>Una neurona consta de un cuerpo de la célula o soma que contiene el núcleo  de la célula. Del núcleo derivan varias fibras llamadas dendritas y una fibra larga llamada axón.</a:t>
            </a:r>
          </a:p>
          <a:p>
            <a:pPr lvl="1"/>
            <a:r>
              <a:rPr lang="es-MX" altLang="es-MX" sz="1600" dirty="0"/>
              <a:t>Dendrita: llevan señales de los nervios al cuerpo de la célula.</a:t>
            </a:r>
          </a:p>
          <a:p>
            <a:pPr lvl="1"/>
            <a:r>
              <a:rPr lang="es-MX" altLang="es-MX" sz="1600" dirty="0"/>
              <a:t>Axón: lleva señales de salida de la neurona a las dendritas de otras neuronas.</a:t>
            </a:r>
          </a:p>
          <a:p>
            <a:pPr lvl="1"/>
            <a:r>
              <a:rPr lang="es-MX" altLang="es-MX" sz="1600" dirty="0"/>
              <a:t>Sinapsis: uniones entre neuronas.</a:t>
            </a:r>
          </a:p>
          <a:p>
            <a:r>
              <a:rPr lang="es-MX" altLang="es-MX" dirty="0"/>
              <a:t>Existen 10</a:t>
            </a:r>
            <a:r>
              <a:rPr lang="es-MX" altLang="es-MX" baseline="30000" dirty="0"/>
              <a:t>11</a:t>
            </a:r>
            <a:r>
              <a:rPr lang="es-MX" altLang="es-MX" dirty="0"/>
              <a:t> neuronas, cada una con 10</a:t>
            </a:r>
            <a:r>
              <a:rPr lang="es-MX" altLang="es-MX" baseline="30000" dirty="0"/>
              <a:t>3</a:t>
            </a:r>
            <a:r>
              <a:rPr lang="es-MX" altLang="es-MX" dirty="0"/>
              <a:t>-10</a:t>
            </a:r>
            <a:r>
              <a:rPr lang="es-MX" altLang="es-MX" baseline="30000" dirty="0"/>
              <a:t>4</a:t>
            </a:r>
            <a:r>
              <a:rPr lang="es-MX" altLang="es-MX" dirty="0"/>
              <a:t> conexiones a otras neuronas con pulsos eléctricos de milisegundos. </a:t>
            </a:r>
            <a:endParaRPr lang="es-ES" altLang="es-MX" dirty="0"/>
          </a:p>
          <a:p>
            <a:endParaRPr lang="es-MX" altLang="es-MX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450" y="3976689"/>
            <a:ext cx="32400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6" y="1844675"/>
            <a:ext cx="3922713" cy="227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152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MX" dirty="0"/>
              <a:t>Introducción</a:t>
            </a:r>
          </a:p>
        </p:txBody>
      </p:sp>
      <p:sp>
        <p:nvSpPr>
          <p:cNvPr id="4505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MX" sz="2800" dirty="0"/>
              <a:t>Características:</a:t>
            </a:r>
          </a:p>
          <a:p>
            <a:pPr lvl="1">
              <a:buFont typeface="Wingdings" pitchFamily="2" charset="2"/>
              <a:buChar char="ü"/>
            </a:pPr>
            <a:r>
              <a:rPr lang="es-MX" altLang="es-MX" dirty="0">
                <a:latin typeface="Montserrat" pitchFamily="2" charset="77"/>
              </a:rPr>
              <a:t>Habilidad para aproximar funciones no-lineales arbitrarias.</a:t>
            </a:r>
          </a:p>
          <a:p>
            <a:pPr lvl="2"/>
            <a:r>
              <a:rPr lang="es-MX" altLang="es-MX" sz="1800" dirty="0">
                <a:latin typeface="Montserrat" pitchFamily="2" charset="77"/>
              </a:rPr>
              <a:t>Proveen modelos no-lineales requeridos para el diseño de controladores no-lineales y adaptables.</a:t>
            </a:r>
          </a:p>
          <a:p>
            <a:pPr lvl="1">
              <a:buFont typeface="Wingdings" pitchFamily="2" charset="2"/>
              <a:buChar char="ü"/>
            </a:pPr>
            <a:r>
              <a:rPr lang="es-MX" altLang="es-MX" dirty="0">
                <a:latin typeface="Montserrat" pitchFamily="2" charset="77"/>
              </a:rPr>
              <a:t>Estructura paralela:</a:t>
            </a:r>
          </a:p>
          <a:p>
            <a:pPr lvl="2"/>
            <a:r>
              <a:rPr lang="es-MX" altLang="es-MX" sz="1800" dirty="0">
                <a:latin typeface="Montserrat" pitchFamily="2" charset="77"/>
              </a:rPr>
              <a:t>Tolerancia a fallas y rapidez de operación.</a:t>
            </a:r>
          </a:p>
          <a:p>
            <a:pPr lvl="1">
              <a:buFont typeface="Wingdings" pitchFamily="2" charset="2"/>
              <a:buChar char="ü"/>
            </a:pPr>
            <a:r>
              <a:rPr lang="es-MX" altLang="es-MX" dirty="0">
                <a:latin typeface="Montserrat" pitchFamily="2" charset="77"/>
              </a:rPr>
              <a:t>Entrenadas con datos históricos del sistema en estudio</a:t>
            </a:r>
          </a:p>
          <a:p>
            <a:pPr lvl="2"/>
            <a:r>
              <a:rPr lang="es-MX" altLang="es-MX" sz="1800" dirty="0">
                <a:latin typeface="Montserrat" pitchFamily="2" charset="77"/>
              </a:rPr>
              <a:t>Habilidad para generalizar y ser adaptadas en línea.</a:t>
            </a:r>
          </a:p>
          <a:p>
            <a:pPr lvl="1">
              <a:buFont typeface="Wingdings" pitchFamily="2" charset="2"/>
              <a:buChar char="ü"/>
            </a:pPr>
            <a:r>
              <a:rPr lang="es-MX" altLang="es-MX" dirty="0">
                <a:latin typeface="Montserrat" pitchFamily="2" charset="77"/>
              </a:rPr>
              <a:t>Aplicables a procesos </a:t>
            </a:r>
            <a:r>
              <a:rPr lang="es-MX" altLang="es-MX" dirty="0" err="1">
                <a:latin typeface="Montserrat" pitchFamily="2" charset="77"/>
              </a:rPr>
              <a:t>multivariables</a:t>
            </a:r>
            <a:r>
              <a:rPr lang="es-MX" altLang="es-MX" dirty="0">
                <a:latin typeface="Montserrat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1523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ítulo 5"/>
          <p:cNvSpPr>
            <a:spLocks noGrp="1"/>
          </p:cNvSpPr>
          <p:nvPr>
            <p:ph type="title"/>
          </p:nvPr>
        </p:nvSpPr>
        <p:spPr bwMode="auto">
          <a:xfrm>
            <a:off x="2145324" y="1141392"/>
            <a:ext cx="8135814" cy="4736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MX" dirty="0"/>
              <a:t>Redes NeuronalesArtificiales</a:t>
            </a:r>
            <a:endParaRPr lang="es-ES_tradnl" altLang="es-ES_tradnl" dirty="0">
              <a:latin typeface="Montserrat SemiBold" charset="0"/>
            </a:endParaRPr>
          </a:p>
        </p:txBody>
      </p:sp>
      <p:sp>
        <p:nvSpPr>
          <p:cNvPr id="6" name="Marcador de contenido 6"/>
          <p:cNvSpPr>
            <a:spLocks noGrp="1"/>
          </p:cNvSpPr>
          <p:nvPr>
            <p:ph idx="1"/>
          </p:nvPr>
        </p:nvSpPr>
        <p:spPr bwMode="auto">
          <a:xfrm>
            <a:off x="2893731" y="2492896"/>
            <a:ext cx="6766083" cy="327387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noAutofit/>
          </a:bodyPr>
          <a:lstStyle/>
          <a:p>
            <a:r>
              <a:rPr lang="es-MX" sz="1800" dirty="0"/>
              <a:t>Estructura inspirada en un modelo simplificado de las neuronas biológicas.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Se forma de un conjunto de elementos sencillos (neuronas) que tiene varias entradas y una salida.</a:t>
            </a:r>
          </a:p>
          <a:p>
            <a:endParaRPr lang="es-MX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Estos elementos se interconectan entre sí para formar redes (red neuronal).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800" dirty="0"/>
              <a:t>Las RN se entrenan para aprender relaciones de entrada-salida mediante la presentación de ejemplos, modificando los pesos.</a:t>
            </a:r>
            <a:endParaRPr lang="es-ES_tradnl" altLang="es-ES_tradnl" sz="1800" dirty="0">
              <a:latin typeface="Montserrat SemiBold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856" y="3693193"/>
            <a:ext cx="2300288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16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1 Título"/>
          <p:cNvSpPr>
            <a:spLocks noGrp="1"/>
          </p:cNvSpPr>
          <p:nvPr>
            <p:ph type="title"/>
          </p:nvPr>
        </p:nvSpPr>
        <p:spPr>
          <a:xfrm>
            <a:off x="609600" y="287339"/>
            <a:ext cx="10972800" cy="1143000"/>
          </a:xfrm>
        </p:spPr>
        <p:txBody>
          <a:bodyPr/>
          <a:lstStyle/>
          <a:p>
            <a:r>
              <a:rPr lang="es-MX" altLang="es-MX" dirty="0"/>
              <a:t>Neurona básica o perceptrón</a:t>
            </a:r>
            <a:endParaRPr lang="es-ES" altLang="es-MX" dirty="0"/>
          </a:p>
        </p:txBody>
      </p:sp>
      <p:pic>
        <p:nvPicPr>
          <p:cNvPr id="19459" name="2 Imagen" descr="cover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113" y="1773239"/>
            <a:ext cx="7307262" cy="29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60" name="1 Objeto"/>
          <p:cNvGraphicFramePr>
            <a:graphicFrameLocks noChangeAspect="1"/>
          </p:cNvGraphicFramePr>
          <p:nvPr/>
        </p:nvGraphicFramePr>
        <p:xfrm>
          <a:off x="2640014" y="5084764"/>
          <a:ext cx="2376487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876300" imgH="431800" progId="Equation.3">
                  <p:embed/>
                </p:oleObj>
              </mc:Choice>
              <mc:Fallback>
                <p:oleObj name="Ecuación" r:id="rId3" imgW="876300" imgH="431800" progId="Equation.3">
                  <p:embed/>
                  <p:pic>
                    <p:nvPicPr>
                      <p:cNvPr id="19460" name="1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0014" y="5084764"/>
                        <a:ext cx="2376487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2 Objeto"/>
          <p:cNvGraphicFramePr>
            <a:graphicFrameLocks noChangeAspect="1"/>
          </p:cNvGraphicFramePr>
          <p:nvPr/>
        </p:nvGraphicFramePr>
        <p:xfrm>
          <a:off x="5448300" y="5084764"/>
          <a:ext cx="43195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1625600" imgH="457200" progId="Equation.3">
                  <p:embed/>
                </p:oleObj>
              </mc:Choice>
              <mc:Fallback>
                <p:oleObj name="Ecuación" r:id="rId5" imgW="1625600" imgH="457200" progId="Equation.3">
                  <p:embed/>
                  <p:pic>
                    <p:nvPicPr>
                      <p:cNvPr id="19461" name="2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8300" y="5084764"/>
                        <a:ext cx="4319588" cy="121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D8D54BF-3945-74A0-95F4-97C9ABCD9377}"/>
              </a:ext>
            </a:extLst>
          </p:cNvPr>
          <p:cNvSpPr txBox="1"/>
          <p:nvPr/>
        </p:nvSpPr>
        <p:spPr>
          <a:xfrm>
            <a:off x="6468036" y="1276450"/>
            <a:ext cx="847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/>
              <a:t>Umbral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3024C63-692B-70B0-15BA-408EA7261A9E}"/>
              </a:ext>
            </a:extLst>
          </p:cNvPr>
          <p:cNvCxnSpPr>
            <a:stCxn id="2" idx="2"/>
          </p:cNvCxnSpPr>
          <p:nvPr/>
        </p:nvCxnSpPr>
        <p:spPr>
          <a:xfrm flipH="1">
            <a:off x="6347012" y="1584227"/>
            <a:ext cx="544606" cy="1118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723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FCE54D-593D-8396-C312-8E44F95A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753" y="1524069"/>
            <a:ext cx="7772400" cy="4509107"/>
          </a:xfrm>
          <a:prstGeom prst="rect">
            <a:avLst/>
          </a:prstGeom>
        </p:spPr>
      </p:pic>
      <p:sp>
        <p:nvSpPr>
          <p:cNvPr id="4" name="1 Título">
            <a:extLst>
              <a:ext uri="{FF2B5EF4-FFF2-40B4-BE49-F238E27FC236}">
                <a16:creationId xmlns:a16="http://schemas.microsoft.com/office/drawing/2014/main" id="{623A1286-D95B-CE6D-133A-586BC3F0E109}"/>
              </a:ext>
            </a:extLst>
          </p:cNvPr>
          <p:cNvSpPr txBox="1">
            <a:spLocks/>
          </p:cNvSpPr>
          <p:nvPr/>
        </p:nvSpPr>
        <p:spPr>
          <a:xfrm>
            <a:off x="411480" y="598714"/>
            <a:ext cx="8994913" cy="111506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9pPr>
          </a:lstStyle>
          <a:p>
            <a:r>
              <a:rPr lang="es-MX" altLang="es-MX" sz="3600" dirty="0">
                <a:latin typeface="Montserrat" pitchFamily="2" charset="77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234093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id="{623A1286-D95B-CE6D-133A-586BC3F0E109}"/>
              </a:ext>
            </a:extLst>
          </p:cNvPr>
          <p:cNvSpPr txBox="1">
            <a:spLocks/>
          </p:cNvSpPr>
          <p:nvPr/>
        </p:nvSpPr>
        <p:spPr>
          <a:xfrm>
            <a:off x="411480" y="598714"/>
            <a:ext cx="8994913" cy="1115067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charset="0"/>
              </a:defRPr>
            </a:lvl9pPr>
          </a:lstStyle>
          <a:p>
            <a:r>
              <a:rPr lang="es-MX" altLang="es-MX" sz="3600" dirty="0">
                <a:latin typeface="Montserrat" pitchFamily="2" charset="77"/>
              </a:rPr>
              <a:t>Ejemplo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0275A40-B9E5-241B-B3E2-C562AB15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564"/>
            <a:ext cx="7772400" cy="456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507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on" id="{DC090197-7E40-A143-A10A-754F9AB88130}" vid="{2F5A49D8-2FB5-454C-8E65-251540FBE0B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Presentacion</Template>
  <TotalTime>2299</TotalTime>
  <Words>1146</Words>
  <Application>Microsoft Macintosh PowerPoint</Application>
  <PresentationFormat>Panorámica</PresentationFormat>
  <Paragraphs>163</Paragraphs>
  <Slides>25</Slides>
  <Notes>5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Montserrat</vt:lpstr>
      <vt:lpstr>Montserrat Medium</vt:lpstr>
      <vt:lpstr>Montserrat SemiBold</vt:lpstr>
      <vt:lpstr>Times New Roman</vt:lpstr>
      <vt:lpstr>Wingdings</vt:lpstr>
      <vt:lpstr>Tema de Office</vt:lpstr>
      <vt:lpstr>Ecuación</vt:lpstr>
      <vt:lpstr>Redes neuronales artificiales</vt:lpstr>
      <vt:lpstr>Introducción</vt:lpstr>
      <vt:lpstr>Tareas de Aprendizaje </vt:lpstr>
      <vt:lpstr>Redes neuronales de tipo biológico</vt:lpstr>
      <vt:lpstr>Introducción</vt:lpstr>
      <vt:lpstr>Redes NeuronalesArtificiales</vt:lpstr>
      <vt:lpstr>Neurona básica o perceptrón</vt:lpstr>
      <vt:lpstr>Presentación de PowerPoint</vt:lpstr>
      <vt:lpstr>Presentación de PowerPoint</vt:lpstr>
      <vt:lpstr>Funciones de activación básicas</vt:lpstr>
      <vt:lpstr>Funciones de activación tradicionales vs las más usadas actualmente</vt:lpstr>
      <vt:lpstr>Fases de aplicación</vt:lpstr>
      <vt:lpstr>Fases de aplicación</vt:lpstr>
      <vt:lpstr>Red neuronal multicapa</vt:lpstr>
      <vt:lpstr>Red neuronal multicapa</vt:lpstr>
      <vt:lpstr>Red neuronal multicapa</vt:lpstr>
      <vt:lpstr>Red neuronal multicapa</vt:lpstr>
      <vt:lpstr>Ejemplo de cálculo de la salida de la red</vt:lpstr>
      <vt:lpstr>Presentación de PowerPoint</vt:lpstr>
      <vt:lpstr>Backpropagation: Seudocódigo</vt:lpstr>
      <vt:lpstr>Algoritmo Backpropagation </vt:lpstr>
      <vt:lpstr>Tipos de aplicaciones</vt:lpstr>
      <vt:lpstr>Tipos de aplicaciones</vt:lpstr>
      <vt:lpstr>Ejercicio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Nombe del curso</dc:title>
  <dc:creator>Joha Hernández</dc:creator>
  <cp:lastModifiedBy>Alberto Reyes Ballesteros</cp:lastModifiedBy>
  <cp:revision>45</cp:revision>
  <cp:lastPrinted>2021-01-14T00:51:47Z</cp:lastPrinted>
  <dcterms:created xsi:type="dcterms:W3CDTF">2021-02-10T23:13:09Z</dcterms:created>
  <dcterms:modified xsi:type="dcterms:W3CDTF">2024-01-26T04:40:23Z</dcterms:modified>
</cp:coreProperties>
</file>