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8961438" cy="6721475"/>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2957" userDrawn="1">
          <p15:clr>
            <a:srgbClr val="A4A3A4"/>
          </p15:clr>
        </p15:guide>
        <p15:guide id="2" pos="2238" userDrawn="1">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m9BQygXBgTJ2GTFksXcKVEpy+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01" autoAdjust="0"/>
    <p:restoredTop sz="94660"/>
  </p:normalViewPr>
  <p:slideViewPr>
    <p:cSldViewPr snapToGrid="0">
      <p:cViewPr varScale="1">
        <p:scale>
          <a:sx n="95" d="100"/>
          <a:sy n="95" d="100"/>
        </p:scale>
        <p:origin x="120" y="67"/>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57"/>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customschemas.google.com/relationships/presentationmetadata" Target="meta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798513" y="587375"/>
            <a:ext cx="5510212" cy="4133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93232" y="5044803"/>
            <a:ext cx="6122708"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416197" y="9018749"/>
            <a:ext cx="199740" cy="18466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615871" y="98063"/>
            <a:ext cx="68" cy="123111"/>
          </a:xfrm>
          <a:prstGeom prst="rect">
            <a:avLst/>
          </a:prstGeom>
          <a:noFill/>
          <a:ln>
            <a:noFill/>
          </a:ln>
        </p:spPr>
        <p:txBody>
          <a:bodyPr spcFirstLastPara="1" wrap="square" lIns="0" tIns="0" rIns="0" bIns="0" anchor="b" anchorCtr="0">
            <a:sp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512871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798513" y="587375"/>
            <a:ext cx="5510212" cy="4133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93232" y="5044801"/>
            <a:ext cx="6122708"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39" name="Google Shape;39;p1:notes"/>
          <p:cNvSpPr txBox="1">
            <a:spLocks noGrp="1"/>
          </p:cNvSpPr>
          <p:nvPr>
            <p:ph type="sldNum" idx="12"/>
          </p:nvPr>
        </p:nvSpPr>
        <p:spPr>
          <a:xfrm>
            <a:off x="6525456" y="8987971"/>
            <a:ext cx="90481" cy="215444"/>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0</a:t>
            </a:fld>
            <a:endParaRPr/>
          </a:p>
        </p:txBody>
      </p:sp>
    </p:spTree>
    <p:extLst>
      <p:ext uri="{BB962C8B-B14F-4D97-AF65-F5344CB8AC3E}">
        <p14:creationId xmlns:p14="http://schemas.microsoft.com/office/powerpoint/2010/main" val="2453995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798513" y="587375"/>
            <a:ext cx="5510212" cy="4133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93232" y="5044803"/>
            <a:ext cx="6122708"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dirty="0"/>
          </a:p>
        </p:txBody>
      </p:sp>
      <p:sp>
        <p:nvSpPr>
          <p:cNvPr id="47" name="Google Shape;47;p2:notes"/>
          <p:cNvSpPr txBox="1">
            <a:spLocks noGrp="1"/>
          </p:cNvSpPr>
          <p:nvPr>
            <p:ph type="sldNum" idx="12"/>
          </p:nvPr>
        </p:nvSpPr>
        <p:spPr>
          <a:xfrm>
            <a:off x="6527169" y="8987971"/>
            <a:ext cx="88768" cy="215444"/>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3963929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798513" y="587375"/>
            <a:ext cx="5510212" cy="4133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93232" y="5044803"/>
            <a:ext cx="6122708"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dirty="0"/>
          </a:p>
        </p:txBody>
      </p:sp>
      <p:sp>
        <p:nvSpPr>
          <p:cNvPr id="47" name="Google Shape;47;p2:notes"/>
          <p:cNvSpPr txBox="1">
            <a:spLocks noGrp="1"/>
          </p:cNvSpPr>
          <p:nvPr>
            <p:ph type="sldNum" idx="12"/>
          </p:nvPr>
        </p:nvSpPr>
        <p:spPr>
          <a:xfrm>
            <a:off x="6527169" y="8987971"/>
            <a:ext cx="88768" cy="215444"/>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290323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798513" y="587375"/>
            <a:ext cx="5510212" cy="4133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93232" y="5044803"/>
            <a:ext cx="6122708"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dirty="0"/>
          </a:p>
        </p:txBody>
      </p:sp>
      <p:sp>
        <p:nvSpPr>
          <p:cNvPr id="47" name="Google Shape;47;p2:notes"/>
          <p:cNvSpPr txBox="1">
            <a:spLocks noGrp="1"/>
          </p:cNvSpPr>
          <p:nvPr>
            <p:ph type="sldNum" idx="12"/>
          </p:nvPr>
        </p:nvSpPr>
        <p:spPr>
          <a:xfrm>
            <a:off x="6527169" y="8987971"/>
            <a:ext cx="88768" cy="215444"/>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139700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798513" y="587375"/>
            <a:ext cx="5510212" cy="4133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93232" y="5044803"/>
            <a:ext cx="6122708"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dirty="0"/>
          </a:p>
        </p:txBody>
      </p:sp>
      <p:sp>
        <p:nvSpPr>
          <p:cNvPr id="47" name="Google Shape;47;p2:notes"/>
          <p:cNvSpPr txBox="1">
            <a:spLocks noGrp="1"/>
          </p:cNvSpPr>
          <p:nvPr>
            <p:ph type="sldNum" idx="12"/>
          </p:nvPr>
        </p:nvSpPr>
        <p:spPr>
          <a:xfrm>
            <a:off x="6527169" y="8987971"/>
            <a:ext cx="88768" cy="215444"/>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749394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798513" y="587375"/>
            <a:ext cx="5510212" cy="4133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93232" y="5044803"/>
            <a:ext cx="6122708"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dirty="0"/>
          </a:p>
        </p:txBody>
      </p:sp>
      <p:sp>
        <p:nvSpPr>
          <p:cNvPr id="47" name="Google Shape;47;p2:notes"/>
          <p:cNvSpPr txBox="1">
            <a:spLocks noGrp="1"/>
          </p:cNvSpPr>
          <p:nvPr>
            <p:ph type="sldNum" idx="12"/>
          </p:nvPr>
        </p:nvSpPr>
        <p:spPr>
          <a:xfrm>
            <a:off x="6527169" y="8987971"/>
            <a:ext cx="88768" cy="215444"/>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643744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798513" y="587375"/>
            <a:ext cx="5510212" cy="4133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93232" y="5044803"/>
            <a:ext cx="6122708"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dirty="0"/>
          </a:p>
        </p:txBody>
      </p:sp>
      <p:sp>
        <p:nvSpPr>
          <p:cNvPr id="47" name="Google Shape;47;p2:notes"/>
          <p:cNvSpPr txBox="1">
            <a:spLocks noGrp="1"/>
          </p:cNvSpPr>
          <p:nvPr>
            <p:ph type="sldNum" idx="12"/>
          </p:nvPr>
        </p:nvSpPr>
        <p:spPr>
          <a:xfrm>
            <a:off x="6527169" y="8987971"/>
            <a:ext cx="88768" cy="215444"/>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766189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10"/>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5" name="Google Shape;15;p10"/>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29" r:id="rId3" imgW="1587" imgH="1587" progId="TCLayout.ActiveDocument.1">
                  <p:embed/>
                </p:oleObj>
              </mc:Choice>
              <mc:Fallback>
                <p:oleObj r:id="rId3" imgW="1587" imgH="1587" progId="TCLayout.ActiveDocument.1">
                  <p:embed/>
                  <p:pic>
                    <p:nvPicPr>
                      <p:cNvPr id="15" name="Google Shape;15;p10"/>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10"/>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2250"/>
              <a:buChar char="▪"/>
              <a:defRPr/>
            </a:lvl2pPr>
            <a:lvl3pPr lvl="2" algn="l">
              <a:lnSpc>
                <a:spcPct val="100000"/>
              </a:lnSpc>
              <a:spcBef>
                <a:spcPts val="0"/>
              </a:spcBef>
              <a:spcAft>
                <a:spcPts val="0"/>
              </a:spcAft>
              <a:buSzPts val="2160"/>
              <a:buChar char="–"/>
              <a:defRPr/>
            </a:lvl3pPr>
            <a:lvl4pPr lvl="3" algn="l">
              <a:lnSpc>
                <a:spcPct val="100000"/>
              </a:lnSpc>
              <a:spcBef>
                <a:spcPts val="0"/>
              </a:spcBef>
              <a:spcAft>
                <a:spcPts val="0"/>
              </a:spcAft>
              <a:buSzPts val="2160"/>
              <a:buChar char="▫"/>
              <a:defRPr/>
            </a:lvl4pPr>
            <a:lvl5pPr lvl="4" algn="l">
              <a:lnSpc>
                <a:spcPct val="100000"/>
              </a:lnSpc>
              <a:spcBef>
                <a:spcPts val="0"/>
              </a:spcBef>
              <a:spcAft>
                <a:spcPts val="0"/>
              </a:spcAft>
              <a:buSzPts val="1602"/>
              <a:buChar char="-"/>
              <a:defRPr/>
            </a:lvl5pPr>
            <a:lvl6pPr lvl="5" algn="l">
              <a:lnSpc>
                <a:spcPct val="100000"/>
              </a:lnSpc>
              <a:spcBef>
                <a:spcPts val="0"/>
              </a:spcBef>
              <a:spcAft>
                <a:spcPts val="0"/>
              </a:spcAft>
              <a:buSzPts val="1602"/>
              <a:buChar char="-"/>
              <a:defRPr/>
            </a:lvl6pPr>
            <a:lvl7pPr lvl="6" algn="l">
              <a:lnSpc>
                <a:spcPct val="100000"/>
              </a:lnSpc>
              <a:spcBef>
                <a:spcPts val="0"/>
              </a:spcBef>
              <a:spcAft>
                <a:spcPts val="0"/>
              </a:spcAft>
              <a:buSzPts val="1602"/>
              <a:buChar char="-"/>
              <a:defRPr/>
            </a:lvl7pPr>
            <a:lvl8pPr lvl="7" algn="l">
              <a:lnSpc>
                <a:spcPct val="100000"/>
              </a:lnSpc>
              <a:spcBef>
                <a:spcPts val="0"/>
              </a:spcBef>
              <a:spcAft>
                <a:spcPts val="0"/>
              </a:spcAft>
              <a:buSzPts val="1602"/>
              <a:buChar char="-"/>
              <a:defRPr/>
            </a:lvl8pPr>
            <a:lvl9pPr lvl="8" algn="l">
              <a:lnSpc>
                <a:spcPct val="100000"/>
              </a:lnSpc>
              <a:spcBef>
                <a:spcPts val="0"/>
              </a:spcBef>
              <a:spcAft>
                <a:spcPts val="0"/>
              </a:spcAft>
              <a:buSzPts val="1602"/>
              <a:buChar char="-"/>
              <a:defRPr/>
            </a:lvl9pPr>
          </a:lstStyle>
          <a:p>
            <a:endParaRPr/>
          </a:p>
        </p:txBody>
      </p:sp>
      <p:sp>
        <p:nvSpPr>
          <p:cNvPr id="18" name="Google Shape;18;p10"/>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9" name="Google Shape;19;p10"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11"/>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53" r:id="rId3" imgW="1587" imgH="1587" progId="TCLayout.ActiveDocument.1">
                  <p:embed/>
                </p:oleObj>
              </mc:Choice>
              <mc:Fallback>
                <p:oleObj r:id="rId3" imgW="1587" imgH="1587" progId="TCLayout.ActiveDocument.1">
                  <p:embed/>
                  <p:pic>
                    <p:nvPicPr>
                      <p:cNvPr id="21" name="Google Shape;21;p11"/>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11"/>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3" name="Google Shape;23;p11"/>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9"/>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05" r:id="rId5" imgW="158750" imgH="158750" progId="TCLayout.ActiveDocument.1">
                  <p:embed/>
                </p:oleObj>
              </mc:Choice>
              <mc:Fallback>
                <p:oleObj r:id="rId5" imgW="158750" imgH="158750" progId="TCLayout.ActiveDocument.1">
                  <p:embed/>
                  <p:pic>
                    <p:nvPicPr>
                      <p:cNvPr id="8" name="Google Shape;8;p9"/>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9"/>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5600" algn="l" rtl="0">
              <a:lnSpc>
                <a:spcPct val="100000"/>
              </a:lnSpc>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endParaRPr/>
          </a:p>
        </p:txBody>
      </p:sp>
      <p:sp>
        <p:nvSpPr>
          <p:cNvPr id="12" name="Google Shape;12;p9"/>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6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345659" y="2953837"/>
            <a:ext cx="8268952" cy="147732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t>American Energy Market Regulator – Executive Presentation Using SQL Queries</a:t>
            </a:r>
            <a:endParaRPr dirty="0"/>
          </a:p>
        </p:txBody>
      </p:sp>
      <p:sp>
        <p:nvSpPr>
          <p:cNvPr id="42" name="Google Shape;42;p1"/>
          <p:cNvSpPr txBox="1"/>
          <p:nvPr/>
        </p:nvSpPr>
        <p:spPr>
          <a:xfrm>
            <a:off x="233364" y="5082685"/>
            <a:ext cx="493553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Date:  February 20, 2019 </a:t>
            </a:r>
            <a:endParaRPr sz="1400" b="0" i="0" u="none" strike="noStrike" cap="none" dirty="0">
              <a:solidFill>
                <a:srgbClr val="000000"/>
              </a:solidFill>
              <a:latin typeface="Arial"/>
              <a:ea typeface="Arial"/>
              <a:cs typeface="Arial"/>
              <a:sym typeface="Arial"/>
            </a:endParaRPr>
          </a:p>
        </p:txBody>
      </p:sp>
      <p:sp>
        <p:nvSpPr>
          <p:cNvPr id="43" name="Google Shape;43;p1"/>
          <p:cNvSpPr txBox="1"/>
          <p:nvPr/>
        </p:nvSpPr>
        <p:spPr>
          <a:xfrm>
            <a:off x="233363" y="5390533"/>
            <a:ext cx="493553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Presenter:  Justin Albright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aphicFrame>
        <p:nvGraphicFramePr>
          <p:cNvPr id="50" name="Google Shape;50;p2"/>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87" r:id="rId4" imgW="1587" imgH="1587" progId="TCLayout.ActiveDocument.1">
                  <p:embed/>
                </p:oleObj>
              </mc:Choice>
              <mc:Fallback>
                <p:oleObj r:id="rId4" imgW="1587" imgH="1587" progId="TCLayout.ActiveDocument.1">
                  <p:embed/>
                  <p:pic>
                    <p:nvPicPr>
                      <p:cNvPr id="50" name="Google Shape;50;p2"/>
                      <p:cNvPicPr preferRelativeResize="0"/>
                      <p:nvPr/>
                    </p:nvPicPr>
                    <p:blipFill rotWithShape="1">
                      <a:blip r:embed="rId5">
                        <a:alphaModFix/>
                      </a:blip>
                      <a:srcRect/>
                      <a:stretch/>
                    </p:blipFill>
                    <p:spPr>
                      <a:xfrm>
                        <a:off x="1588" y="1588"/>
                        <a:ext cx="1587" cy="1587"/>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171439" y="384135"/>
            <a:ext cx="8618400"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t>Forced outages are a major problem, and are growing year-over-year</a:t>
            </a:r>
            <a:endParaRPr dirty="0"/>
          </a:p>
        </p:txBody>
      </p:sp>
      <p:sp>
        <p:nvSpPr>
          <p:cNvPr id="66" name="Google Shape;66;p2"/>
          <p:cNvSpPr/>
          <p:nvPr/>
        </p:nvSpPr>
        <p:spPr>
          <a:xfrm>
            <a:off x="171439" y="5489517"/>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64" name="Google Shape;64;p2"/>
          <p:cNvSpPr txBox="1"/>
          <p:nvPr/>
        </p:nvSpPr>
        <p:spPr>
          <a:xfrm>
            <a:off x="171439" y="5706689"/>
            <a:ext cx="8789999" cy="861734"/>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28600" marR="0" lvl="0" indent="-165100" algn="l" rtl="0">
              <a:lnSpc>
                <a:spcPct val="100000"/>
              </a:lnSpc>
              <a:spcBef>
                <a:spcPts val="0"/>
              </a:spcBef>
              <a:spcAft>
                <a:spcPts val="0"/>
              </a:spcAft>
              <a:buClr>
                <a:schemeClr val="dk1"/>
              </a:buClr>
              <a:buSzPts val="1000"/>
              <a:buFont typeface="Arial"/>
              <a:buNone/>
            </a:pPr>
            <a:r>
              <a:rPr lang="en-US" sz="1000" b="1" i="0" u="none" strike="noStrike" cap="none" dirty="0">
                <a:solidFill>
                  <a:schemeClr val="dk1"/>
                </a:solidFill>
                <a:latin typeface="Arial"/>
                <a:ea typeface="Arial"/>
                <a:cs typeface="Arial"/>
                <a:sym typeface="Arial"/>
              </a:rPr>
              <a:t>Forced, </a:t>
            </a:r>
            <a:r>
              <a:rPr lang="en-US" sz="1000" b="1" dirty="0">
                <a:solidFill>
                  <a:schemeClr val="dk1"/>
                </a:solidFill>
              </a:rPr>
              <a:t>unplanned outages make up the large majority of outages (over 70%) and are growing.</a:t>
            </a:r>
          </a:p>
          <a:p>
            <a:pPr marL="228600" marR="0" lvl="0" indent="-165100" algn="l" rtl="0">
              <a:lnSpc>
                <a:spcPct val="100000"/>
              </a:lnSpc>
              <a:spcBef>
                <a:spcPts val="0"/>
              </a:spcBef>
              <a:spcAft>
                <a:spcPts val="0"/>
              </a:spcAft>
              <a:buClr>
                <a:schemeClr val="dk1"/>
              </a:buClr>
              <a:buSzPts val="1000"/>
              <a:buFont typeface="Arial"/>
              <a:buNone/>
            </a:pPr>
            <a:endParaRPr lang="en-US" sz="1000" b="1" i="0" u="none" strike="noStrike" cap="none" dirty="0">
              <a:solidFill>
                <a:schemeClr val="dk1"/>
              </a:solidFill>
              <a:latin typeface="Arial"/>
              <a:ea typeface="Arial"/>
              <a:cs typeface="Arial"/>
              <a:sym typeface="Arial"/>
            </a:endParaRPr>
          </a:p>
          <a:p>
            <a:pPr marL="228600" marR="0" lvl="0" indent="-165100" algn="l" rtl="0">
              <a:lnSpc>
                <a:spcPct val="100000"/>
              </a:lnSpc>
              <a:spcBef>
                <a:spcPts val="0"/>
              </a:spcBef>
              <a:spcAft>
                <a:spcPts val="0"/>
              </a:spcAft>
              <a:buClr>
                <a:schemeClr val="dk1"/>
              </a:buClr>
              <a:buSzPts val="1000"/>
              <a:buFont typeface="Arial"/>
              <a:buNone/>
            </a:pPr>
            <a:r>
              <a:rPr lang="en-US" sz="1000" b="1" dirty="0">
                <a:solidFill>
                  <a:schemeClr val="dk1"/>
                </a:solidFill>
              </a:rPr>
              <a:t>Forced outages were the only type of the four which grew year over year, growing by 28%.</a:t>
            </a:r>
          </a:p>
          <a:p>
            <a:pPr marL="228600" marR="0" lvl="0" indent="-165100" algn="l" rtl="0">
              <a:lnSpc>
                <a:spcPct val="100000"/>
              </a:lnSpc>
              <a:spcBef>
                <a:spcPts val="0"/>
              </a:spcBef>
              <a:spcAft>
                <a:spcPts val="0"/>
              </a:spcAft>
              <a:buClr>
                <a:schemeClr val="dk1"/>
              </a:buClr>
              <a:buSzPts val="1000"/>
              <a:buFont typeface="Arial"/>
              <a:buNone/>
            </a:pPr>
            <a:endParaRPr lang="en-US" sz="1000" b="1" i="0" u="none" strike="noStrike" cap="none" dirty="0">
              <a:solidFill>
                <a:schemeClr val="dk1"/>
              </a:solidFill>
              <a:latin typeface="Arial"/>
              <a:ea typeface="Arial"/>
              <a:cs typeface="Arial"/>
              <a:sym typeface="Arial"/>
            </a:endParaRPr>
          </a:p>
          <a:p>
            <a:pPr marL="228600" marR="0" lvl="0" indent="-165100" algn="l" rtl="0">
              <a:lnSpc>
                <a:spcPct val="100000"/>
              </a:lnSpc>
              <a:spcBef>
                <a:spcPts val="0"/>
              </a:spcBef>
              <a:spcAft>
                <a:spcPts val="0"/>
              </a:spcAft>
              <a:buClr>
                <a:schemeClr val="dk1"/>
              </a:buClr>
              <a:buSzPts val="1000"/>
              <a:buFont typeface="Arial"/>
              <a:buNone/>
            </a:pPr>
            <a:endParaRPr sz="1000" b="1" i="0" u="none" strike="noStrike" cap="none"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90685215-FECD-4C7A-A20E-F432B280AD3F}"/>
              </a:ext>
            </a:extLst>
          </p:cNvPr>
          <p:cNvPicPr>
            <a:picLocks noChangeAspect="1"/>
          </p:cNvPicPr>
          <p:nvPr/>
        </p:nvPicPr>
        <p:blipFill rotWithShape="1">
          <a:blip r:embed="rId6"/>
          <a:srcRect l="24705" t="17859" r="11478" b="14020"/>
          <a:stretch/>
        </p:blipFill>
        <p:spPr>
          <a:xfrm>
            <a:off x="3041903" y="1162645"/>
            <a:ext cx="5853443" cy="4011755"/>
          </a:xfrm>
          <a:prstGeom prst="rect">
            <a:avLst/>
          </a:prstGeom>
        </p:spPr>
      </p:pic>
      <p:pic>
        <p:nvPicPr>
          <p:cNvPr id="3" name="Picture 2">
            <a:extLst>
              <a:ext uri="{FF2B5EF4-FFF2-40B4-BE49-F238E27FC236}">
                <a16:creationId xmlns:a16="http://schemas.microsoft.com/office/drawing/2014/main" id="{E57FB18A-ABE2-49FC-ABC3-908D59A81117}"/>
              </a:ext>
            </a:extLst>
          </p:cNvPr>
          <p:cNvPicPr>
            <a:picLocks noChangeAspect="1"/>
          </p:cNvPicPr>
          <p:nvPr/>
        </p:nvPicPr>
        <p:blipFill rotWithShape="1">
          <a:blip r:embed="rId7"/>
          <a:srcRect l="37145" t="25909" r="29648" b="16583"/>
          <a:stretch/>
        </p:blipFill>
        <p:spPr>
          <a:xfrm>
            <a:off x="9945" y="1760714"/>
            <a:ext cx="2975811" cy="28988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aphicFrame>
        <p:nvGraphicFramePr>
          <p:cNvPr id="50" name="Google Shape;50;p2"/>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55" r:id="rId4" imgW="1587" imgH="1587" progId="TCLayout.ActiveDocument.1">
                  <p:embed/>
                </p:oleObj>
              </mc:Choice>
              <mc:Fallback>
                <p:oleObj r:id="rId4" imgW="1587" imgH="1587" progId="TCLayout.ActiveDocument.1">
                  <p:embed/>
                  <p:pic>
                    <p:nvPicPr>
                      <p:cNvPr id="50" name="Google Shape;50;p2"/>
                      <p:cNvPicPr preferRelativeResize="0"/>
                      <p:nvPr/>
                    </p:nvPicPr>
                    <p:blipFill rotWithShape="1">
                      <a:blip r:embed="rId5">
                        <a:alphaModFix/>
                      </a:blip>
                      <a:srcRect/>
                      <a:stretch/>
                    </p:blipFill>
                    <p:spPr>
                      <a:xfrm>
                        <a:off x="1588" y="1588"/>
                        <a:ext cx="1587" cy="1587"/>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171439" y="384135"/>
            <a:ext cx="8618400"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t>Length of Outages is also a cause for concern</a:t>
            </a:r>
            <a:endParaRPr dirty="0"/>
          </a:p>
        </p:txBody>
      </p:sp>
      <p:sp>
        <p:nvSpPr>
          <p:cNvPr id="66" name="Google Shape;66;p2"/>
          <p:cNvSpPr/>
          <p:nvPr/>
        </p:nvSpPr>
        <p:spPr>
          <a:xfrm>
            <a:off x="171439" y="5489517"/>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64" name="Google Shape;64;p2"/>
          <p:cNvSpPr txBox="1"/>
          <p:nvPr/>
        </p:nvSpPr>
        <p:spPr>
          <a:xfrm>
            <a:off x="171439" y="5706689"/>
            <a:ext cx="8789999" cy="861734"/>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28600" marR="0" lvl="0" indent="-165100" algn="l" rtl="0">
              <a:lnSpc>
                <a:spcPct val="100000"/>
              </a:lnSpc>
              <a:spcBef>
                <a:spcPts val="0"/>
              </a:spcBef>
              <a:spcAft>
                <a:spcPts val="0"/>
              </a:spcAft>
              <a:buClr>
                <a:schemeClr val="dk1"/>
              </a:buClr>
              <a:buSzPts val="1000"/>
              <a:buFont typeface="Arial"/>
              <a:buNone/>
            </a:pPr>
            <a:r>
              <a:rPr lang="en-US" sz="1000" b="1" i="0" u="none" strike="noStrike" cap="none" dirty="0">
                <a:solidFill>
                  <a:schemeClr val="dk1"/>
                </a:solidFill>
                <a:latin typeface="Arial"/>
                <a:ea typeface="Arial"/>
                <a:cs typeface="Arial"/>
                <a:sym typeface="Arial"/>
              </a:rPr>
              <a:t>Outage duration is also growing year over year.  Forced outage length has grown over 40% to about 19 hours on average in 2017. </a:t>
            </a:r>
          </a:p>
          <a:p>
            <a:pPr marL="228600" marR="0" lvl="0" indent="-165100" algn="l" rtl="0">
              <a:lnSpc>
                <a:spcPct val="100000"/>
              </a:lnSpc>
              <a:spcBef>
                <a:spcPts val="0"/>
              </a:spcBef>
              <a:spcAft>
                <a:spcPts val="0"/>
              </a:spcAft>
              <a:buClr>
                <a:schemeClr val="dk1"/>
              </a:buClr>
              <a:buSzPts val="1000"/>
              <a:buFont typeface="Arial"/>
              <a:buNone/>
            </a:pPr>
            <a:endParaRPr lang="en-US" sz="1000" b="1" dirty="0">
              <a:solidFill>
                <a:schemeClr val="dk1"/>
              </a:solidFill>
            </a:endParaRPr>
          </a:p>
          <a:p>
            <a:pPr marL="228600" marR="0" lvl="0" indent="-165100" algn="l" rtl="0">
              <a:lnSpc>
                <a:spcPct val="100000"/>
              </a:lnSpc>
              <a:spcBef>
                <a:spcPts val="0"/>
              </a:spcBef>
              <a:spcAft>
                <a:spcPts val="0"/>
              </a:spcAft>
              <a:buClr>
                <a:schemeClr val="dk1"/>
              </a:buClr>
              <a:buSzPts val="1000"/>
              <a:buFont typeface="Arial"/>
              <a:buNone/>
            </a:pPr>
            <a:r>
              <a:rPr lang="en-US" sz="1000" b="1" i="0" u="none" strike="noStrike" cap="none" dirty="0">
                <a:solidFill>
                  <a:schemeClr val="dk1"/>
                </a:solidFill>
                <a:latin typeface="Arial"/>
                <a:ea typeface="Arial"/>
                <a:cs typeface="Arial"/>
                <a:sym typeface="Arial"/>
              </a:rPr>
              <a:t>Scheduled outages have also grown over 20% to about 5.6 days on average in 2017  </a:t>
            </a:r>
            <a:endParaRPr lang="en-US" sz="1000" b="1" dirty="0">
              <a:solidFill>
                <a:schemeClr val="dk1"/>
              </a:solidFill>
            </a:endParaRPr>
          </a:p>
          <a:p>
            <a:pPr marL="228600" marR="0" lvl="0" indent="-165100" algn="l" rtl="0">
              <a:lnSpc>
                <a:spcPct val="100000"/>
              </a:lnSpc>
              <a:spcBef>
                <a:spcPts val="0"/>
              </a:spcBef>
              <a:spcAft>
                <a:spcPts val="0"/>
              </a:spcAft>
              <a:buClr>
                <a:schemeClr val="dk1"/>
              </a:buClr>
              <a:buSzPts val="1000"/>
              <a:buFont typeface="Arial"/>
              <a:buNone/>
            </a:pPr>
            <a:endParaRPr lang="en-US" sz="1000" b="1" i="0" u="none" strike="noStrike" cap="none" dirty="0">
              <a:solidFill>
                <a:schemeClr val="dk1"/>
              </a:solidFill>
              <a:latin typeface="Arial"/>
              <a:ea typeface="Arial"/>
              <a:cs typeface="Arial"/>
              <a:sym typeface="Arial"/>
            </a:endParaRPr>
          </a:p>
          <a:p>
            <a:pPr marL="228600" marR="0" lvl="0" indent="-165100" algn="l" rtl="0">
              <a:lnSpc>
                <a:spcPct val="100000"/>
              </a:lnSpc>
              <a:spcBef>
                <a:spcPts val="0"/>
              </a:spcBef>
              <a:spcAft>
                <a:spcPts val="0"/>
              </a:spcAft>
              <a:buClr>
                <a:schemeClr val="dk1"/>
              </a:buClr>
              <a:buSzPts val="1000"/>
              <a:buFont typeface="Arial"/>
              <a:buNone/>
            </a:pPr>
            <a:endParaRPr sz="1000" b="1" i="0" u="none" strike="noStrike" cap="none" dirty="0">
              <a:solidFill>
                <a:schemeClr val="dk1"/>
              </a:solidFill>
              <a:latin typeface="Arial"/>
              <a:ea typeface="Arial"/>
              <a:cs typeface="Arial"/>
              <a:sym typeface="Arial"/>
            </a:endParaRPr>
          </a:p>
        </p:txBody>
      </p:sp>
      <p:pic>
        <p:nvPicPr>
          <p:cNvPr id="4" name="Picture 3">
            <a:extLst>
              <a:ext uri="{FF2B5EF4-FFF2-40B4-BE49-F238E27FC236}">
                <a16:creationId xmlns:a16="http://schemas.microsoft.com/office/drawing/2014/main" id="{FD9D3168-302F-42C2-85D1-24DBC247C6D4}"/>
              </a:ext>
            </a:extLst>
          </p:cNvPr>
          <p:cNvPicPr>
            <a:picLocks noChangeAspect="1"/>
          </p:cNvPicPr>
          <p:nvPr/>
        </p:nvPicPr>
        <p:blipFill rotWithShape="1">
          <a:blip r:embed="rId6"/>
          <a:srcRect l="24705" t="17731" r="11030" b="17060"/>
          <a:stretch/>
        </p:blipFill>
        <p:spPr>
          <a:xfrm>
            <a:off x="609600" y="1042848"/>
            <a:ext cx="7363327" cy="4186878"/>
          </a:xfrm>
          <a:prstGeom prst="rect">
            <a:avLst/>
          </a:prstGeom>
        </p:spPr>
      </p:pic>
    </p:spTree>
    <p:extLst>
      <p:ext uri="{BB962C8B-B14F-4D97-AF65-F5344CB8AC3E}">
        <p14:creationId xmlns:p14="http://schemas.microsoft.com/office/powerpoint/2010/main" val="356986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aphicFrame>
        <p:nvGraphicFramePr>
          <p:cNvPr id="50" name="Google Shape;50;p2"/>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8" r:id="rId4" imgW="1587" imgH="1587" progId="TCLayout.ActiveDocument.1">
                  <p:embed/>
                </p:oleObj>
              </mc:Choice>
              <mc:Fallback>
                <p:oleObj r:id="rId4" imgW="1587" imgH="1587" progId="TCLayout.ActiveDocument.1">
                  <p:embed/>
                  <p:pic>
                    <p:nvPicPr>
                      <p:cNvPr id="50" name="Google Shape;50;p2"/>
                      <p:cNvPicPr preferRelativeResize="0"/>
                      <p:nvPr/>
                    </p:nvPicPr>
                    <p:blipFill rotWithShape="1">
                      <a:blip r:embed="rId5">
                        <a:alphaModFix/>
                      </a:blip>
                      <a:srcRect/>
                      <a:stretch/>
                    </p:blipFill>
                    <p:spPr>
                      <a:xfrm>
                        <a:off x="1588" y="1588"/>
                        <a:ext cx="1587" cy="1587"/>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171439" y="384135"/>
            <a:ext cx="8618400"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t>Outages occur in the hundreds every month, but forced outages are particularly erratic</a:t>
            </a:r>
            <a:endParaRPr dirty="0"/>
          </a:p>
        </p:txBody>
      </p:sp>
      <p:sp>
        <p:nvSpPr>
          <p:cNvPr id="66" name="Google Shape;66;p2"/>
          <p:cNvSpPr/>
          <p:nvPr/>
        </p:nvSpPr>
        <p:spPr>
          <a:xfrm>
            <a:off x="171439" y="5489517"/>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64" name="Google Shape;64;p2"/>
          <p:cNvSpPr txBox="1"/>
          <p:nvPr/>
        </p:nvSpPr>
        <p:spPr>
          <a:xfrm>
            <a:off x="171439" y="5706689"/>
            <a:ext cx="8789999" cy="707846"/>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28600" marR="0" lvl="0" indent="-165100" algn="l" rtl="0">
              <a:lnSpc>
                <a:spcPct val="100000"/>
              </a:lnSpc>
              <a:spcBef>
                <a:spcPts val="0"/>
              </a:spcBef>
              <a:spcAft>
                <a:spcPts val="0"/>
              </a:spcAft>
              <a:buClr>
                <a:schemeClr val="dk1"/>
              </a:buClr>
              <a:buSzPts val="1000"/>
              <a:buFont typeface="Arial"/>
              <a:buNone/>
            </a:pPr>
            <a:r>
              <a:rPr lang="en-US" sz="1000" b="1" i="0" u="none" strike="noStrike" cap="none" dirty="0">
                <a:solidFill>
                  <a:schemeClr val="dk1"/>
                </a:solidFill>
                <a:latin typeface="Arial"/>
                <a:ea typeface="Arial"/>
                <a:cs typeface="Arial"/>
                <a:sym typeface="Arial"/>
              </a:rPr>
              <a:t>Forced outages appear erratic, but do have some seasonality.  These outages seem to spike in Jan, Feb, Aug, and Nov of each year.</a:t>
            </a:r>
          </a:p>
          <a:p>
            <a:pPr marL="228600" marR="0" lvl="0" indent="-165100" algn="l" rtl="0">
              <a:lnSpc>
                <a:spcPct val="100000"/>
              </a:lnSpc>
              <a:spcBef>
                <a:spcPts val="0"/>
              </a:spcBef>
              <a:spcAft>
                <a:spcPts val="0"/>
              </a:spcAft>
              <a:buClr>
                <a:schemeClr val="dk1"/>
              </a:buClr>
              <a:buSzPts val="1000"/>
              <a:buFont typeface="Arial"/>
              <a:buNone/>
            </a:pPr>
            <a:endParaRPr lang="en-US" sz="1000" b="1" dirty="0">
              <a:solidFill>
                <a:schemeClr val="dk1"/>
              </a:solidFill>
            </a:endParaRPr>
          </a:p>
          <a:p>
            <a:pPr marL="228600" marR="0" lvl="0" indent="-165100" algn="l" rtl="0">
              <a:lnSpc>
                <a:spcPct val="100000"/>
              </a:lnSpc>
              <a:spcBef>
                <a:spcPts val="0"/>
              </a:spcBef>
              <a:spcAft>
                <a:spcPts val="0"/>
              </a:spcAft>
              <a:buClr>
                <a:schemeClr val="dk1"/>
              </a:buClr>
              <a:buSzPts val="1000"/>
              <a:buFont typeface="Arial"/>
              <a:buNone/>
            </a:pPr>
            <a:r>
              <a:rPr lang="en-US" sz="1000" b="1" i="0" u="none" strike="noStrike" cap="none" dirty="0">
                <a:solidFill>
                  <a:schemeClr val="dk1"/>
                </a:solidFill>
                <a:latin typeface="Arial"/>
                <a:ea typeface="Arial"/>
                <a:cs typeface="Arial"/>
                <a:sym typeface="Arial"/>
              </a:rPr>
              <a:t>Opportunistic and scheduled outages tend to follow a more regular pattern.</a:t>
            </a:r>
          </a:p>
          <a:p>
            <a:pPr marL="228600" marR="0" lvl="0" indent="-165100" algn="l" rtl="0">
              <a:lnSpc>
                <a:spcPct val="100000"/>
              </a:lnSpc>
              <a:spcBef>
                <a:spcPts val="0"/>
              </a:spcBef>
              <a:spcAft>
                <a:spcPts val="0"/>
              </a:spcAft>
              <a:buClr>
                <a:schemeClr val="dk1"/>
              </a:buClr>
              <a:buSzPts val="1000"/>
              <a:buFont typeface="Arial"/>
              <a:buNone/>
            </a:pPr>
            <a:endParaRPr sz="1000" b="1" i="0" u="none" strike="noStrike" cap="none"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584F4AC0-A933-46AF-A5B3-8306F9A4CFCA}"/>
              </a:ext>
            </a:extLst>
          </p:cNvPr>
          <p:cNvPicPr>
            <a:picLocks noChangeAspect="1"/>
          </p:cNvPicPr>
          <p:nvPr/>
        </p:nvPicPr>
        <p:blipFill rotWithShape="1">
          <a:blip r:embed="rId6"/>
          <a:srcRect l="24435" t="16742" b="11968"/>
          <a:stretch/>
        </p:blipFill>
        <p:spPr>
          <a:xfrm>
            <a:off x="649701" y="1014786"/>
            <a:ext cx="8085223" cy="4290670"/>
          </a:xfrm>
          <a:prstGeom prst="rect">
            <a:avLst/>
          </a:prstGeom>
        </p:spPr>
      </p:pic>
    </p:spTree>
    <p:extLst>
      <p:ext uri="{BB962C8B-B14F-4D97-AF65-F5344CB8AC3E}">
        <p14:creationId xmlns:p14="http://schemas.microsoft.com/office/powerpoint/2010/main" val="16087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aphicFrame>
        <p:nvGraphicFramePr>
          <p:cNvPr id="50" name="Google Shape;50;p2"/>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03" r:id="rId4" imgW="1587" imgH="1587" progId="TCLayout.ActiveDocument.1">
                  <p:embed/>
                </p:oleObj>
              </mc:Choice>
              <mc:Fallback>
                <p:oleObj r:id="rId4" imgW="1587" imgH="1587" progId="TCLayout.ActiveDocument.1">
                  <p:embed/>
                  <p:pic>
                    <p:nvPicPr>
                      <p:cNvPr id="50" name="Google Shape;50;p2"/>
                      <p:cNvPicPr preferRelativeResize="0"/>
                      <p:nvPr/>
                    </p:nvPicPr>
                    <p:blipFill rotWithShape="1">
                      <a:blip r:embed="rId5">
                        <a:alphaModFix/>
                      </a:blip>
                      <a:srcRect/>
                      <a:stretch/>
                    </p:blipFill>
                    <p:spPr>
                      <a:xfrm>
                        <a:off x="1588" y="1588"/>
                        <a:ext cx="1587" cy="1587"/>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171439" y="384135"/>
            <a:ext cx="8618400"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t>Reliability concerns can be pinpointed to a handful of energy providers</a:t>
            </a:r>
            <a:endParaRPr dirty="0"/>
          </a:p>
        </p:txBody>
      </p:sp>
      <p:sp>
        <p:nvSpPr>
          <p:cNvPr id="66" name="Google Shape;66;p2"/>
          <p:cNvSpPr/>
          <p:nvPr/>
        </p:nvSpPr>
        <p:spPr>
          <a:xfrm>
            <a:off x="171439" y="4906714"/>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64" name="Google Shape;64;p2"/>
          <p:cNvSpPr txBox="1"/>
          <p:nvPr/>
        </p:nvSpPr>
        <p:spPr>
          <a:xfrm>
            <a:off x="171440" y="5123886"/>
            <a:ext cx="8510336" cy="1938952"/>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28600" marR="0" lvl="0" indent="-165100" algn="l" rtl="0">
              <a:lnSpc>
                <a:spcPct val="100000"/>
              </a:lnSpc>
              <a:spcBef>
                <a:spcPts val="0"/>
              </a:spcBef>
              <a:spcAft>
                <a:spcPts val="0"/>
              </a:spcAft>
              <a:buClr>
                <a:schemeClr val="dk1"/>
              </a:buClr>
              <a:buSzPts val="1000"/>
              <a:buFont typeface="Arial"/>
              <a:buNone/>
            </a:pPr>
            <a:r>
              <a:rPr lang="en-US" sz="1000" b="1" i="0" u="none" strike="noStrike" cap="none" dirty="0">
                <a:solidFill>
                  <a:schemeClr val="dk1"/>
                </a:solidFill>
                <a:latin typeface="Arial"/>
                <a:ea typeface="Arial"/>
                <a:cs typeface="Arial"/>
                <a:sym typeface="Arial"/>
              </a:rPr>
              <a:t>Over half of all outages can be traced back to just 3 energy providers – </a:t>
            </a:r>
            <a:r>
              <a:rPr lang="en-US" sz="1000" b="1" i="0" u="none" strike="noStrike" cap="none" dirty="0" err="1">
                <a:solidFill>
                  <a:schemeClr val="dk1"/>
                </a:solidFill>
                <a:latin typeface="Arial"/>
                <a:ea typeface="Arial"/>
                <a:cs typeface="Arial"/>
                <a:sym typeface="Arial"/>
              </a:rPr>
              <a:t>Auricon</a:t>
            </a:r>
            <a:r>
              <a:rPr lang="en-US" sz="1000" b="1" i="0" u="none" strike="noStrike" cap="none" dirty="0">
                <a:solidFill>
                  <a:schemeClr val="dk1"/>
                </a:solidFill>
                <a:latin typeface="Arial"/>
                <a:ea typeface="Arial"/>
                <a:cs typeface="Arial"/>
                <a:sym typeface="Arial"/>
              </a:rPr>
              <a:t>, GW, and Melk.</a:t>
            </a:r>
          </a:p>
          <a:p>
            <a:pPr marL="228600" marR="0" lvl="0" indent="-165100" algn="l" rtl="0">
              <a:lnSpc>
                <a:spcPct val="100000"/>
              </a:lnSpc>
              <a:spcBef>
                <a:spcPts val="0"/>
              </a:spcBef>
              <a:spcAft>
                <a:spcPts val="0"/>
              </a:spcAft>
              <a:buClr>
                <a:schemeClr val="dk1"/>
              </a:buClr>
              <a:buSzPts val="1000"/>
              <a:buFont typeface="Arial"/>
              <a:buNone/>
            </a:pPr>
            <a:endParaRPr lang="en-US" sz="1000" b="1" dirty="0">
              <a:solidFill>
                <a:schemeClr val="dk1"/>
              </a:solidFill>
            </a:endParaRPr>
          </a:p>
          <a:p>
            <a:pPr marL="228600" marR="0" lvl="0" indent="-165100" algn="l" rtl="0">
              <a:lnSpc>
                <a:spcPct val="100000"/>
              </a:lnSpc>
              <a:spcBef>
                <a:spcPts val="0"/>
              </a:spcBef>
              <a:spcAft>
                <a:spcPts val="0"/>
              </a:spcAft>
              <a:buClr>
                <a:schemeClr val="dk1"/>
              </a:buClr>
              <a:buSzPts val="1000"/>
              <a:buFont typeface="Arial"/>
              <a:buNone/>
            </a:pPr>
            <a:r>
              <a:rPr lang="en-US" sz="1000" b="1" i="0" u="none" strike="noStrike" cap="none" dirty="0">
                <a:solidFill>
                  <a:schemeClr val="dk1"/>
                </a:solidFill>
                <a:latin typeface="Arial"/>
                <a:ea typeface="Arial"/>
                <a:cs typeface="Arial"/>
                <a:sym typeface="Arial"/>
              </a:rPr>
              <a:t>The top two, </a:t>
            </a:r>
            <a:r>
              <a:rPr lang="en-US" sz="1000" b="1" i="0" u="none" strike="noStrike" cap="none" dirty="0" err="1">
                <a:solidFill>
                  <a:schemeClr val="dk1"/>
                </a:solidFill>
                <a:latin typeface="Arial"/>
                <a:ea typeface="Arial"/>
                <a:cs typeface="Arial"/>
                <a:sym typeface="Arial"/>
              </a:rPr>
              <a:t>Auricon</a:t>
            </a:r>
            <a:r>
              <a:rPr lang="en-US" sz="1000" b="1" i="0" u="none" strike="noStrike" cap="none" dirty="0">
                <a:solidFill>
                  <a:schemeClr val="dk1"/>
                </a:solidFill>
                <a:latin typeface="Arial"/>
                <a:ea typeface="Arial"/>
                <a:cs typeface="Arial"/>
                <a:sym typeface="Arial"/>
              </a:rPr>
              <a:t> and GW, have relatively short outage durations relative to their frequency.  The third, Melk is of particular concern, because it has high outage frequency (over 500) as well as very high duration (avg. of 4 days).</a:t>
            </a:r>
          </a:p>
          <a:p>
            <a:pPr marL="228600" marR="0" lvl="0" indent="-165100" algn="l" rtl="0">
              <a:lnSpc>
                <a:spcPct val="100000"/>
              </a:lnSpc>
              <a:spcBef>
                <a:spcPts val="0"/>
              </a:spcBef>
              <a:spcAft>
                <a:spcPts val="0"/>
              </a:spcAft>
              <a:buClr>
                <a:schemeClr val="dk1"/>
              </a:buClr>
              <a:buSzPts val="1000"/>
              <a:buFont typeface="Arial"/>
              <a:buNone/>
            </a:pPr>
            <a:endParaRPr lang="en-US" sz="1000" b="1" dirty="0">
              <a:solidFill>
                <a:schemeClr val="dk1"/>
              </a:solidFill>
            </a:endParaRPr>
          </a:p>
          <a:p>
            <a:pPr marL="228600" marR="0" lvl="0" indent="-165100" algn="l" rtl="0">
              <a:lnSpc>
                <a:spcPct val="100000"/>
              </a:lnSpc>
              <a:spcBef>
                <a:spcPts val="0"/>
              </a:spcBef>
              <a:spcAft>
                <a:spcPts val="0"/>
              </a:spcAft>
              <a:buClr>
                <a:schemeClr val="dk1"/>
              </a:buClr>
              <a:buSzPts val="1000"/>
              <a:buFont typeface="Arial"/>
              <a:buNone/>
            </a:pPr>
            <a:r>
              <a:rPr lang="en-US" sz="1000" b="1" dirty="0">
                <a:solidFill>
                  <a:schemeClr val="dk1"/>
                </a:solidFill>
              </a:rPr>
              <a:t>Melk and </a:t>
            </a:r>
            <a:r>
              <a:rPr lang="en-US" sz="1000" b="1" dirty="0" err="1">
                <a:solidFill>
                  <a:schemeClr val="dk1"/>
                </a:solidFill>
              </a:rPr>
              <a:t>Enrg</a:t>
            </a:r>
            <a:r>
              <a:rPr lang="en-US" sz="1000" b="1" dirty="0">
                <a:solidFill>
                  <a:schemeClr val="dk1"/>
                </a:solidFill>
              </a:rPr>
              <a:t> stand out with very high duration times.</a:t>
            </a:r>
            <a:endParaRPr lang="en-US" sz="1000" b="1" i="0" u="none" strike="noStrike" cap="none" dirty="0">
              <a:solidFill>
                <a:schemeClr val="dk1"/>
              </a:solidFill>
              <a:latin typeface="Arial"/>
              <a:ea typeface="Arial"/>
              <a:cs typeface="Arial"/>
              <a:sym typeface="Arial"/>
            </a:endParaRPr>
          </a:p>
          <a:p>
            <a:pPr marL="228600" marR="0" lvl="0" indent="-165100" algn="l" rtl="0">
              <a:lnSpc>
                <a:spcPct val="100000"/>
              </a:lnSpc>
              <a:spcBef>
                <a:spcPts val="0"/>
              </a:spcBef>
              <a:spcAft>
                <a:spcPts val="0"/>
              </a:spcAft>
              <a:buClr>
                <a:schemeClr val="dk1"/>
              </a:buClr>
              <a:buSzPts val="1000"/>
              <a:buFont typeface="Arial"/>
              <a:buNone/>
            </a:pPr>
            <a:endParaRPr lang="en-US" sz="1000" b="1" dirty="0">
              <a:solidFill>
                <a:schemeClr val="dk1"/>
              </a:solidFill>
            </a:endParaRPr>
          </a:p>
          <a:p>
            <a:pPr marL="228600" marR="0" lvl="0" indent="-165100" algn="l" rtl="0">
              <a:lnSpc>
                <a:spcPct val="100000"/>
              </a:lnSpc>
              <a:spcBef>
                <a:spcPts val="0"/>
              </a:spcBef>
              <a:spcAft>
                <a:spcPts val="0"/>
              </a:spcAft>
              <a:buClr>
                <a:schemeClr val="dk1"/>
              </a:buClr>
              <a:buSzPts val="1000"/>
              <a:buFont typeface="Arial"/>
              <a:buNone/>
            </a:pPr>
            <a:r>
              <a:rPr lang="en-US" sz="1000" b="1" i="0" u="none" strike="noStrike" cap="none" dirty="0">
                <a:solidFill>
                  <a:schemeClr val="dk1"/>
                </a:solidFill>
                <a:latin typeface="Arial"/>
                <a:ea typeface="Arial"/>
                <a:cs typeface="Arial"/>
                <a:sym typeface="Arial"/>
              </a:rPr>
              <a:t>Further analysis is necessary to review forced outages, as this summary includes all four outage types.  </a:t>
            </a:r>
            <a:r>
              <a:rPr lang="en-US" sz="1000" b="1" dirty="0">
                <a:solidFill>
                  <a:schemeClr val="dk1"/>
                </a:solidFill>
              </a:rPr>
              <a:t>Note that scheduled outages are much longer on average than the other three types, which could be skewing the results.</a:t>
            </a:r>
            <a:endParaRPr lang="en-US" sz="1000" b="1" i="0" u="none" strike="noStrike" cap="none" dirty="0">
              <a:solidFill>
                <a:schemeClr val="dk1"/>
              </a:solidFill>
              <a:latin typeface="Arial"/>
              <a:ea typeface="Arial"/>
              <a:cs typeface="Arial"/>
              <a:sym typeface="Arial"/>
            </a:endParaRPr>
          </a:p>
          <a:p>
            <a:pPr marL="228600" marR="0" lvl="0" indent="-165100" algn="l" rtl="0">
              <a:lnSpc>
                <a:spcPct val="100000"/>
              </a:lnSpc>
              <a:spcBef>
                <a:spcPts val="0"/>
              </a:spcBef>
              <a:spcAft>
                <a:spcPts val="0"/>
              </a:spcAft>
              <a:buClr>
                <a:schemeClr val="dk1"/>
              </a:buClr>
              <a:buSzPts val="1000"/>
              <a:buFont typeface="Arial"/>
              <a:buNone/>
            </a:pPr>
            <a:endParaRPr lang="en-US" sz="1000" b="1" dirty="0">
              <a:solidFill>
                <a:schemeClr val="dk1"/>
              </a:solidFill>
            </a:endParaRPr>
          </a:p>
          <a:p>
            <a:pPr marL="228600" marR="0" lvl="0" indent="-165100" algn="l" rtl="0">
              <a:lnSpc>
                <a:spcPct val="100000"/>
              </a:lnSpc>
              <a:spcBef>
                <a:spcPts val="0"/>
              </a:spcBef>
              <a:spcAft>
                <a:spcPts val="0"/>
              </a:spcAft>
              <a:buClr>
                <a:schemeClr val="dk1"/>
              </a:buClr>
              <a:buSzPts val="1000"/>
              <a:buFont typeface="Arial"/>
              <a:buNone/>
            </a:pPr>
            <a:endParaRPr lang="en-US" sz="1000" b="1" i="0" u="none" strike="noStrike" cap="none" dirty="0">
              <a:solidFill>
                <a:schemeClr val="dk1"/>
              </a:solidFill>
              <a:latin typeface="Arial"/>
              <a:ea typeface="Arial"/>
              <a:cs typeface="Arial"/>
              <a:sym typeface="Arial"/>
            </a:endParaRPr>
          </a:p>
          <a:p>
            <a:pPr marL="228600" marR="0" lvl="0" indent="-165100" algn="l" rtl="0">
              <a:lnSpc>
                <a:spcPct val="100000"/>
              </a:lnSpc>
              <a:spcBef>
                <a:spcPts val="0"/>
              </a:spcBef>
              <a:spcAft>
                <a:spcPts val="0"/>
              </a:spcAft>
              <a:buClr>
                <a:schemeClr val="dk1"/>
              </a:buClr>
              <a:buSzPts val="1000"/>
              <a:buFont typeface="Arial"/>
              <a:buNone/>
            </a:pPr>
            <a:endParaRPr sz="1000" b="1" i="0" u="none" strike="noStrike" cap="none"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5B5A48A-51AE-4178-9DAE-935E1C7197B4}"/>
              </a:ext>
            </a:extLst>
          </p:cNvPr>
          <p:cNvPicPr>
            <a:picLocks noChangeAspect="1"/>
          </p:cNvPicPr>
          <p:nvPr/>
        </p:nvPicPr>
        <p:blipFill rotWithShape="1">
          <a:blip r:embed="rId6"/>
          <a:srcRect l="24444" t="16976" r="878" b="34941"/>
          <a:stretch/>
        </p:blipFill>
        <p:spPr>
          <a:xfrm>
            <a:off x="264344" y="998434"/>
            <a:ext cx="8618400" cy="3915210"/>
          </a:xfrm>
          <a:prstGeom prst="rect">
            <a:avLst/>
          </a:prstGeom>
        </p:spPr>
      </p:pic>
    </p:spTree>
    <p:extLst>
      <p:ext uri="{BB962C8B-B14F-4D97-AF65-F5344CB8AC3E}">
        <p14:creationId xmlns:p14="http://schemas.microsoft.com/office/powerpoint/2010/main" val="158627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aphicFrame>
        <p:nvGraphicFramePr>
          <p:cNvPr id="50" name="Google Shape;50;p2"/>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25" r:id="rId4" imgW="1587" imgH="1587" progId="TCLayout.ActiveDocument.1">
                  <p:embed/>
                </p:oleObj>
              </mc:Choice>
              <mc:Fallback>
                <p:oleObj r:id="rId4" imgW="1587" imgH="1587" progId="TCLayout.ActiveDocument.1">
                  <p:embed/>
                  <p:pic>
                    <p:nvPicPr>
                      <p:cNvPr id="50" name="Google Shape;50;p2"/>
                      <p:cNvPicPr preferRelativeResize="0"/>
                      <p:nvPr/>
                    </p:nvPicPr>
                    <p:blipFill rotWithShape="1">
                      <a:blip r:embed="rId5">
                        <a:alphaModFix/>
                      </a:blip>
                      <a:srcRect/>
                      <a:stretch/>
                    </p:blipFill>
                    <p:spPr>
                      <a:xfrm>
                        <a:off x="1588" y="1588"/>
                        <a:ext cx="1587" cy="1587"/>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171439" y="384135"/>
            <a:ext cx="8618400"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t>Analysis of forced outages by provider yields some surprising results</a:t>
            </a:r>
            <a:endParaRPr dirty="0"/>
          </a:p>
        </p:txBody>
      </p:sp>
      <p:sp>
        <p:nvSpPr>
          <p:cNvPr id="66" name="Google Shape;66;p2"/>
          <p:cNvSpPr/>
          <p:nvPr/>
        </p:nvSpPr>
        <p:spPr>
          <a:xfrm>
            <a:off x="171439" y="5301154"/>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64" name="Google Shape;64;p2"/>
          <p:cNvSpPr txBox="1"/>
          <p:nvPr/>
        </p:nvSpPr>
        <p:spPr>
          <a:xfrm>
            <a:off x="171439" y="5518326"/>
            <a:ext cx="8789999" cy="1785064"/>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28600" marR="0" lvl="0" indent="-165100" algn="l" rtl="0">
              <a:lnSpc>
                <a:spcPct val="100000"/>
              </a:lnSpc>
              <a:spcBef>
                <a:spcPts val="0"/>
              </a:spcBef>
              <a:spcAft>
                <a:spcPts val="0"/>
              </a:spcAft>
              <a:buClr>
                <a:schemeClr val="dk1"/>
              </a:buClr>
              <a:buSzPts val="1000"/>
              <a:buFont typeface="Arial"/>
              <a:buNone/>
            </a:pPr>
            <a:r>
              <a:rPr lang="en-US" sz="1000" b="1" dirty="0">
                <a:solidFill>
                  <a:schemeClr val="dk1"/>
                </a:solidFill>
              </a:rPr>
              <a:t>Only one of the top three in total outage events (from previous slide), Melk, is in the top three of forced outage avg. energy loss.  </a:t>
            </a:r>
            <a:r>
              <a:rPr lang="en-US" sz="1000" b="1" dirty="0" err="1">
                <a:solidFill>
                  <a:schemeClr val="dk1"/>
                </a:solidFill>
              </a:rPr>
              <a:t>Auricon</a:t>
            </a:r>
            <a:r>
              <a:rPr lang="en-US" sz="1000" b="1" dirty="0">
                <a:solidFill>
                  <a:schemeClr val="dk1"/>
                </a:solidFill>
              </a:rPr>
              <a:t> and GW are not noteworthy regarding their energy loss, and have among the lowest duration times.</a:t>
            </a:r>
          </a:p>
          <a:p>
            <a:pPr marL="228600" marR="0" lvl="0" indent="-165100" algn="l" rtl="0">
              <a:lnSpc>
                <a:spcPct val="100000"/>
              </a:lnSpc>
              <a:spcBef>
                <a:spcPts val="0"/>
              </a:spcBef>
              <a:spcAft>
                <a:spcPts val="0"/>
              </a:spcAft>
              <a:buClr>
                <a:schemeClr val="dk1"/>
              </a:buClr>
              <a:buSzPts val="1000"/>
              <a:buFont typeface="Arial"/>
              <a:buNone/>
            </a:pPr>
            <a:endParaRPr lang="en-US" sz="1000" b="1" dirty="0">
              <a:solidFill>
                <a:schemeClr val="dk1"/>
              </a:solidFill>
            </a:endParaRPr>
          </a:p>
          <a:p>
            <a:pPr marL="228600" marR="0" lvl="0" indent="-165100" algn="l" rtl="0">
              <a:lnSpc>
                <a:spcPct val="100000"/>
              </a:lnSpc>
              <a:spcBef>
                <a:spcPts val="0"/>
              </a:spcBef>
              <a:spcAft>
                <a:spcPts val="0"/>
              </a:spcAft>
              <a:buClr>
                <a:schemeClr val="dk1"/>
              </a:buClr>
              <a:buSzPts val="1000"/>
              <a:buFont typeface="Arial"/>
              <a:buNone/>
            </a:pPr>
            <a:r>
              <a:rPr lang="en-US" sz="1000" b="1" dirty="0">
                <a:solidFill>
                  <a:schemeClr val="dk1"/>
                </a:solidFill>
              </a:rPr>
              <a:t>Engr still stands out as having extremely high avg. duration time (almost 10 days).</a:t>
            </a:r>
          </a:p>
          <a:p>
            <a:pPr marL="228600" marR="0" lvl="0" indent="-165100" algn="l" rtl="0">
              <a:lnSpc>
                <a:spcPct val="100000"/>
              </a:lnSpc>
              <a:spcBef>
                <a:spcPts val="0"/>
              </a:spcBef>
              <a:spcAft>
                <a:spcPts val="0"/>
              </a:spcAft>
              <a:buClr>
                <a:schemeClr val="dk1"/>
              </a:buClr>
              <a:buSzPts val="1000"/>
              <a:buFont typeface="Arial"/>
              <a:buNone/>
            </a:pPr>
            <a:endParaRPr lang="en-US" sz="1000" b="1" dirty="0">
              <a:solidFill>
                <a:schemeClr val="dk1"/>
              </a:solidFill>
            </a:endParaRPr>
          </a:p>
          <a:p>
            <a:pPr marL="228600" marR="0" lvl="0" indent="-165100" algn="l" rtl="0">
              <a:lnSpc>
                <a:spcPct val="100000"/>
              </a:lnSpc>
              <a:spcBef>
                <a:spcPts val="0"/>
              </a:spcBef>
              <a:spcAft>
                <a:spcPts val="0"/>
              </a:spcAft>
              <a:buClr>
                <a:schemeClr val="dk1"/>
              </a:buClr>
              <a:buSzPts val="1000"/>
              <a:buFont typeface="Arial"/>
              <a:buNone/>
            </a:pPr>
            <a:r>
              <a:rPr lang="en-US" sz="1000" b="1" dirty="0">
                <a:solidFill>
                  <a:schemeClr val="dk1"/>
                </a:solidFill>
              </a:rPr>
              <a:t>A combination (multiplication) of these two measures will reveal which providers are responsible for the greatest total loss from forced outages.</a:t>
            </a:r>
          </a:p>
          <a:p>
            <a:pPr marL="228600" marR="0" lvl="0" indent="-165100" algn="l" rtl="0">
              <a:lnSpc>
                <a:spcPct val="100000"/>
              </a:lnSpc>
              <a:spcBef>
                <a:spcPts val="0"/>
              </a:spcBef>
              <a:spcAft>
                <a:spcPts val="0"/>
              </a:spcAft>
              <a:buClr>
                <a:schemeClr val="dk1"/>
              </a:buClr>
              <a:buSzPts val="1000"/>
              <a:buFont typeface="Arial"/>
              <a:buNone/>
            </a:pPr>
            <a:endParaRPr lang="en-US" sz="1000" b="1" dirty="0">
              <a:solidFill>
                <a:schemeClr val="dk1"/>
              </a:solidFill>
            </a:endParaRPr>
          </a:p>
          <a:p>
            <a:pPr marL="228600" marR="0" lvl="0" indent="-165100" algn="l" rtl="0">
              <a:lnSpc>
                <a:spcPct val="100000"/>
              </a:lnSpc>
              <a:spcBef>
                <a:spcPts val="0"/>
              </a:spcBef>
              <a:spcAft>
                <a:spcPts val="0"/>
              </a:spcAft>
              <a:buClr>
                <a:schemeClr val="dk1"/>
              </a:buClr>
              <a:buSzPts val="1000"/>
              <a:buFont typeface="Arial"/>
              <a:buNone/>
            </a:pPr>
            <a:endParaRPr lang="en-US" sz="1000" b="1" dirty="0">
              <a:solidFill>
                <a:schemeClr val="dk1"/>
              </a:solidFill>
            </a:endParaRPr>
          </a:p>
          <a:p>
            <a:pPr marL="228600" marR="0" lvl="0" indent="-165100" algn="l" rtl="0">
              <a:lnSpc>
                <a:spcPct val="100000"/>
              </a:lnSpc>
              <a:spcBef>
                <a:spcPts val="0"/>
              </a:spcBef>
              <a:spcAft>
                <a:spcPts val="0"/>
              </a:spcAft>
              <a:buClr>
                <a:schemeClr val="dk1"/>
              </a:buClr>
              <a:buSzPts val="1000"/>
              <a:buFont typeface="Arial"/>
              <a:buNone/>
            </a:pPr>
            <a:r>
              <a:rPr lang="en-US" sz="1000" b="1" i="0" u="none" strike="noStrike" cap="none" dirty="0">
                <a:solidFill>
                  <a:schemeClr val="dk1"/>
                </a:solidFill>
                <a:latin typeface="Arial"/>
                <a:ea typeface="Arial"/>
                <a:cs typeface="Arial"/>
                <a:sym typeface="Arial"/>
              </a:rPr>
              <a:t> </a:t>
            </a:r>
          </a:p>
          <a:p>
            <a:pPr marL="228600" marR="0" lvl="0" indent="-165100" algn="l" rtl="0">
              <a:lnSpc>
                <a:spcPct val="100000"/>
              </a:lnSpc>
              <a:spcBef>
                <a:spcPts val="0"/>
              </a:spcBef>
              <a:spcAft>
                <a:spcPts val="0"/>
              </a:spcAft>
              <a:buClr>
                <a:schemeClr val="dk1"/>
              </a:buClr>
              <a:buSzPts val="1000"/>
              <a:buFont typeface="Arial"/>
              <a:buNone/>
            </a:pPr>
            <a:endParaRPr sz="1000" b="1" i="0" u="none" strike="noStrike" cap="none" dirty="0">
              <a:solidFill>
                <a:schemeClr val="dk1"/>
              </a:solidFill>
              <a:latin typeface="Arial"/>
              <a:ea typeface="Arial"/>
              <a:cs typeface="Arial"/>
              <a:sym typeface="Arial"/>
            </a:endParaRPr>
          </a:p>
        </p:txBody>
      </p:sp>
      <p:pic>
        <p:nvPicPr>
          <p:cNvPr id="4" name="Picture 3">
            <a:extLst>
              <a:ext uri="{FF2B5EF4-FFF2-40B4-BE49-F238E27FC236}">
                <a16:creationId xmlns:a16="http://schemas.microsoft.com/office/drawing/2014/main" id="{263304E9-9CA4-450E-B820-9FD5FC99AD3F}"/>
              </a:ext>
            </a:extLst>
          </p:cNvPr>
          <p:cNvPicPr>
            <a:picLocks noChangeAspect="1"/>
          </p:cNvPicPr>
          <p:nvPr/>
        </p:nvPicPr>
        <p:blipFill rotWithShape="1">
          <a:blip r:embed="rId6"/>
          <a:srcRect l="38797" t="26743" r="17586" b="23978"/>
          <a:stretch/>
        </p:blipFill>
        <p:spPr>
          <a:xfrm>
            <a:off x="522515" y="935686"/>
            <a:ext cx="7928150" cy="4364115"/>
          </a:xfrm>
          <a:prstGeom prst="rect">
            <a:avLst/>
          </a:prstGeom>
        </p:spPr>
      </p:pic>
    </p:spTree>
    <p:extLst>
      <p:ext uri="{BB962C8B-B14F-4D97-AF65-F5344CB8AC3E}">
        <p14:creationId xmlns:p14="http://schemas.microsoft.com/office/powerpoint/2010/main" val="123936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aphicFrame>
        <p:nvGraphicFramePr>
          <p:cNvPr id="50" name="Google Shape;50;p2"/>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6" r:id="rId4" imgW="1587" imgH="1587" progId="TCLayout.ActiveDocument.1">
                  <p:embed/>
                </p:oleObj>
              </mc:Choice>
              <mc:Fallback>
                <p:oleObj r:id="rId4" imgW="1587" imgH="1587" progId="TCLayout.ActiveDocument.1">
                  <p:embed/>
                  <p:pic>
                    <p:nvPicPr>
                      <p:cNvPr id="50" name="Google Shape;50;p2"/>
                      <p:cNvPicPr preferRelativeResize="0"/>
                      <p:nvPr/>
                    </p:nvPicPr>
                    <p:blipFill rotWithShape="1">
                      <a:blip r:embed="rId5">
                        <a:alphaModFix/>
                      </a:blip>
                      <a:srcRect/>
                      <a:stretch/>
                    </p:blipFill>
                    <p:spPr>
                      <a:xfrm>
                        <a:off x="1588" y="1588"/>
                        <a:ext cx="1587" cy="1587"/>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171439" y="384135"/>
            <a:ext cx="8618400" cy="29238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t>Forced outage loss is the result of a handful of unreliable providers</a:t>
            </a:r>
            <a:endParaRPr dirty="0"/>
          </a:p>
        </p:txBody>
      </p:sp>
      <p:sp>
        <p:nvSpPr>
          <p:cNvPr id="66" name="Google Shape;66;p2"/>
          <p:cNvSpPr/>
          <p:nvPr/>
        </p:nvSpPr>
        <p:spPr>
          <a:xfrm>
            <a:off x="171439" y="5301154"/>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64" name="Google Shape;64;p2"/>
          <p:cNvSpPr txBox="1"/>
          <p:nvPr/>
        </p:nvSpPr>
        <p:spPr>
          <a:xfrm>
            <a:off x="171439" y="5518326"/>
            <a:ext cx="8789999" cy="1323399"/>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28600" marR="0" lvl="0" indent="-165100" algn="l" rtl="0">
              <a:lnSpc>
                <a:spcPct val="100000"/>
              </a:lnSpc>
              <a:spcBef>
                <a:spcPts val="0"/>
              </a:spcBef>
              <a:spcAft>
                <a:spcPts val="0"/>
              </a:spcAft>
              <a:buClr>
                <a:schemeClr val="dk1"/>
              </a:buClr>
              <a:buSzPts val="1000"/>
              <a:buFont typeface="Arial"/>
              <a:buNone/>
            </a:pPr>
            <a:r>
              <a:rPr lang="en-US" sz="1000" b="1" dirty="0">
                <a:solidFill>
                  <a:schemeClr val="dk1"/>
                </a:solidFill>
              </a:rPr>
              <a:t>Engr alone is responsible for 1,000 MW days of energy loss, over half of the total 1,947 MW days lost in 2016-2017.</a:t>
            </a:r>
          </a:p>
          <a:p>
            <a:pPr marL="228600" marR="0" lvl="0" indent="-165100" algn="l" rtl="0">
              <a:lnSpc>
                <a:spcPct val="100000"/>
              </a:lnSpc>
              <a:spcBef>
                <a:spcPts val="0"/>
              </a:spcBef>
              <a:spcAft>
                <a:spcPts val="0"/>
              </a:spcAft>
              <a:buClr>
                <a:schemeClr val="dk1"/>
              </a:buClr>
              <a:buSzPts val="1000"/>
              <a:buFont typeface="Arial"/>
              <a:buNone/>
            </a:pPr>
            <a:endParaRPr lang="en-US" sz="1000" b="1" dirty="0">
              <a:solidFill>
                <a:schemeClr val="dk1"/>
              </a:solidFill>
            </a:endParaRPr>
          </a:p>
          <a:p>
            <a:pPr marL="228600" marR="0" lvl="0" indent="-165100" algn="l" rtl="0">
              <a:lnSpc>
                <a:spcPct val="100000"/>
              </a:lnSpc>
              <a:spcBef>
                <a:spcPts val="0"/>
              </a:spcBef>
              <a:spcAft>
                <a:spcPts val="0"/>
              </a:spcAft>
              <a:buClr>
                <a:schemeClr val="dk1"/>
              </a:buClr>
              <a:buSzPts val="1000"/>
              <a:buFont typeface="Arial"/>
              <a:buNone/>
            </a:pPr>
            <a:r>
              <a:rPr lang="en-US" sz="1000" b="1" dirty="0">
                <a:solidFill>
                  <a:schemeClr val="dk1"/>
                </a:solidFill>
              </a:rPr>
              <a:t>The next two largest, Melk and </a:t>
            </a:r>
            <a:r>
              <a:rPr lang="en-US" sz="1000" b="1" dirty="0" err="1">
                <a:solidFill>
                  <a:schemeClr val="dk1"/>
                </a:solidFill>
              </a:rPr>
              <a:t>Collgar</a:t>
            </a:r>
            <a:r>
              <a:rPr lang="en-US" sz="1000" b="1" dirty="0">
                <a:solidFill>
                  <a:schemeClr val="dk1"/>
                </a:solidFill>
              </a:rPr>
              <a:t>, make up roughly a quarter of the total unplanned, forced loss.</a:t>
            </a:r>
          </a:p>
          <a:p>
            <a:pPr marL="228600" marR="0" lvl="0" indent="-165100" algn="l" rtl="0">
              <a:lnSpc>
                <a:spcPct val="100000"/>
              </a:lnSpc>
              <a:spcBef>
                <a:spcPts val="0"/>
              </a:spcBef>
              <a:spcAft>
                <a:spcPts val="0"/>
              </a:spcAft>
              <a:buClr>
                <a:schemeClr val="dk1"/>
              </a:buClr>
              <a:buSzPts val="1000"/>
              <a:buFont typeface="Arial"/>
              <a:buNone/>
            </a:pPr>
            <a:endParaRPr lang="en-US" sz="1000" b="1" dirty="0">
              <a:solidFill>
                <a:schemeClr val="dk1"/>
              </a:solidFill>
            </a:endParaRPr>
          </a:p>
          <a:p>
            <a:pPr marL="228600" marR="0" lvl="0" indent="-165100" algn="l" rtl="0">
              <a:lnSpc>
                <a:spcPct val="100000"/>
              </a:lnSpc>
              <a:spcBef>
                <a:spcPts val="0"/>
              </a:spcBef>
              <a:spcAft>
                <a:spcPts val="0"/>
              </a:spcAft>
              <a:buClr>
                <a:schemeClr val="dk1"/>
              </a:buClr>
              <a:buSzPts val="1000"/>
              <a:buFont typeface="Arial"/>
              <a:buNone/>
            </a:pPr>
            <a:r>
              <a:rPr lang="en-US" sz="1000" b="1" dirty="0">
                <a:solidFill>
                  <a:schemeClr val="dk1"/>
                </a:solidFill>
              </a:rPr>
              <a:t>In AEMR’s role, I would recommend holding these 3 providers (especially Engr) more accountable, or divert the energy they provide to be the responsibility of the more reliable energy suppliers.</a:t>
            </a:r>
          </a:p>
          <a:p>
            <a:pPr marL="228600" marR="0" lvl="0" indent="-165100" algn="l" rtl="0">
              <a:lnSpc>
                <a:spcPct val="100000"/>
              </a:lnSpc>
              <a:spcBef>
                <a:spcPts val="0"/>
              </a:spcBef>
              <a:spcAft>
                <a:spcPts val="0"/>
              </a:spcAft>
              <a:buClr>
                <a:schemeClr val="dk1"/>
              </a:buClr>
              <a:buSzPts val="1000"/>
              <a:buFont typeface="Arial"/>
              <a:buNone/>
            </a:pPr>
            <a:r>
              <a:rPr lang="en-US" sz="1000" b="1" i="0" u="none" strike="noStrike" cap="none" dirty="0">
                <a:solidFill>
                  <a:schemeClr val="dk1"/>
                </a:solidFill>
                <a:latin typeface="Arial"/>
                <a:ea typeface="Arial"/>
                <a:cs typeface="Arial"/>
                <a:sym typeface="Arial"/>
              </a:rPr>
              <a:t> </a:t>
            </a:r>
          </a:p>
          <a:p>
            <a:pPr marL="228600" marR="0" lvl="0" indent="-165100" algn="l" rtl="0">
              <a:lnSpc>
                <a:spcPct val="100000"/>
              </a:lnSpc>
              <a:spcBef>
                <a:spcPts val="0"/>
              </a:spcBef>
              <a:spcAft>
                <a:spcPts val="0"/>
              </a:spcAft>
              <a:buClr>
                <a:schemeClr val="dk1"/>
              </a:buClr>
              <a:buSzPts val="1000"/>
              <a:buFont typeface="Arial"/>
              <a:buNone/>
            </a:pPr>
            <a:endParaRPr sz="1000" b="1" i="0" u="none" strike="noStrike" cap="none"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F9D06CC5-A6B3-4981-9CBD-8D50DDED1DB4}"/>
              </a:ext>
            </a:extLst>
          </p:cNvPr>
          <p:cNvPicPr>
            <a:picLocks noChangeAspect="1"/>
          </p:cNvPicPr>
          <p:nvPr/>
        </p:nvPicPr>
        <p:blipFill rotWithShape="1">
          <a:blip r:embed="rId6"/>
          <a:srcRect l="49319" t="24477" r="6287" b="28835"/>
          <a:stretch/>
        </p:blipFill>
        <p:spPr>
          <a:xfrm>
            <a:off x="649702" y="922413"/>
            <a:ext cx="7660105" cy="4028347"/>
          </a:xfrm>
          <a:prstGeom prst="rect">
            <a:avLst/>
          </a:prstGeom>
        </p:spPr>
      </p:pic>
    </p:spTree>
    <p:extLst>
      <p:ext uri="{BB962C8B-B14F-4D97-AF65-F5344CB8AC3E}">
        <p14:creationId xmlns:p14="http://schemas.microsoft.com/office/powerpoint/2010/main" val="1997171424"/>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3755</TotalTime>
  <Words>523</Words>
  <Application>Microsoft Office PowerPoint</Application>
  <PresentationFormat>Custom</PresentationFormat>
  <Paragraphs>53</Paragraphs>
  <Slides>7</Slides>
  <Notes>7</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0" baseType="lpstr">
      <vt:lpstr>Arial</vt:lpstr>
      <vt:lpstr>Synergy_CF_YNR002</vt:lpstr>
      <vt:lpstr>TCLayout.ActiveDocument.1</vt:lpstr>
      <vt:lpstr>American Energy Market Regulator – Executive Presentation Using SQL Queries</vt:lpstr>
      <vt:lpstr>Forced outages are a major problem, and are growing year-over-year</vt:lpstr>
      <vt:lpstr>Length of Outages is also a cause for concern</vt:lpstr>
      <vt:lpstr>Outages occur in the hundreds every month, but forced outages are particularly erratic</vt:lpstr>
      <vt:lpstr>Reliability concerns can be pinpointed to a handful of energy providers</vt:lpstr>
      <vt:lpstr>Analysis of forced outages by provider yields some surprising results</vt:lpstr>
      <vt:lpstr>Forced outage loss is the result of a handful of unreliable providers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Executive Presentation</dc:title>
  <dc:creator>Chris Hui</dc:creator>
  <cp:lastModifiedBy>Justin Albright</cp:lastModifiedBy>
  <cp:revision>79</cp:revision>
  <cp:lastPrinted>2019-12-31T04:35:35Z</cp:lastPrinted>
  <dcterms:created xsi:type="dcterms:W3CDTF">2015-09-14T11:37:31Z</dcterms:created>
  <dcterms:modified xsi:type="dcterms:W3CDTF">2020-02-18T05:26:13Z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