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BC021-09D6-F5BB-8C19-5D5987BBBBD7}" v="1208" dt="2025-01-22T11:58:22.928"/>
    <p1510:client id="{CB5B2506-0C51-23F2-6E35-ED3B21EA4622}" v="2014" dt="2025-01-22T01:15:07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5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4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0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2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6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0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3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27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scan.ro/roboti-amr/?srsltid=AfmBOopDPsHY-7gzcTXgAS_ujyJsNJzRk6LWdQz2QgirQ7phnlnTW7A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[wwwwhttps:/electronica-azi.ro/roboti-mobili-autonomi-%E2%88%92-modele-si-aplicati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433" y="-604"/>
            <a:ext cx="10782300" cy="3352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Times New Roman"/>
                <a:ea typeface="Calibri"/>
                <a:cs typeface="Calibri"/>
              </a:rPr>
              <a:t>Conducerea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la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distanță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a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unui</a:t>
            </a:r>
            <a:r>
              <a:rPr lang="en-US" sz="48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4800" dirty="0" err="1">
                <a:latin typeface="Times New Roman"/>
                <a:ea typeface="Calibri"/>
                <a:cs typeface="Calibri"/>
              </a:rPr>
              <a:t>proces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9298" y="4578805"/>
            <a:ext cx="922820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800" dirty="0">
                <a:latin typeface="Times New Roman"/>
                <a:ea typeface="Calibri Light" panose="020F0302020204030204"/>
                <a:cs typeface="Calibri Light" panose="020F0302020204030204"/>
              </a:rPr>
              <a:t>Orza Daniel</a:t>
            </a:r>
            <a:endParaRPr lang="en-US" sz="2800">
              <a:latin typeface="Times New Roman"/>
              <a:cs typeface="Times New Roman"/>
            </a:endParaRPr>
          </a:p>
          <a:p>
            <a:pPr algn="r"/>
            <a:r>
              <a:rPr lang="en-US" sz="2800" err="1">
                <a:latin typeface="Times New Roman"/>
                <a:ea typeface="Calibri Light" panose="020F0302020204030204"/>
                <a:cs typeface="Calibri Light" panose="020F0302020204030204"/>
              </a:rPr>
              <a:t>Cirimpei</a:t>
            </a:r>
            <a:r>
              <a:rPr lang="en-US" sz="2800" dirty="0">
                <a:latin typeface="Times New Roman"/>
                <a:ea typeface="Calibri Light" panose="020F0302020204030204"/>
                <a:cs typeface="Calibri Light" panose="020F0302020204030204"/>
              </a:rPr>
              <a:t> Alberto</a:t>
            </a:r>
          </a:p>
          <a:p>
            <a:pPr algn="r"/>
            <a:r>
              <a:rPr lang="en-US" sz="2800" dirty="0">
                <a:latin typeface="Times New Roman"/>
                <a:ea typeface="Calibri Light" panose="020F0302020204030204"/>
                <a:cs typeface="Calibri Light" panose="020F0302020204030204"/>
              </a:rPr>
              <a:t>Guler Alex</a:t>
            </a:r>
          </a:p>
        </p:txBody>
      </p:sp>
      <p:pic>
        <p:nvPicPr>
          <p:cNvPr id="4" name="Picture 3" descr="photo.jpg.png">
            <a:extLst>
              <a:ext uri="{FF2B5EF4-FFF2-40B4-BE49-F238E27FC236}">
                <a16:creationId xmlns:a16="http://schemas.microsoft.com/office/drawing/2014/main" id="{21FDA99A-1229-01CD-979E-4E2AF87C8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25" y="296636"/>
            <a:ext cx="1123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AD862E-1775-1E03-69AB-E959DF298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47" y="90111"/>
            <a:ext cx="10156372" cy="2318657"/>
          </a:xfrm>
        </p:spPr>
        <p:txBody>
          <a:bodyPr/>
          <a:lstStyle/>
          <a:p>
            <a:r>
              <a:rPr lang="en-US" sz="2800" u="sng" dirty="0">
                <a:latin typeface="Times New Roman"/>
                <a:cs typeface="Times New Roman"/>
              </a:rPr>
              <a:t>Ce sunt </a:t>
            </a:r>
            <a:r>
              <a:rPr lang="en-US" sz="2800" u="sng" err="1">
                <a:latin typeface="Times New Roman"/>
                <a:cs typeface="Times New Roman"/>
              </a:rPr>
              <a:t>roboții</a:t>
            </a:r>
            <a:r>
              <a:rPr lang="en-US" sz="2800" u="sng" dirty="0">
                <a:latin typeface="Times New Roman"/>
                <a:cs typeface="Times New Roman"/>
              </a:rPr>
              <a:t> </a:t>
            </a:r>
            <a:r>
              <a:rPr lang="en-US" sz="2800" u="sng" err="1">
                <a:latin typeface="Times New Roman"/>
                <a:cs typeface="Times New Roman"/>
              </a:rPr>
              <a:t>mobili</a:t>
            </a:r>
            <a:r>
              <a:rPr lang="en-US" sz="2800" u="sng" dirty="0">
                <a:latin typeface="Times New Roman"/>
                <a:cs typeface="Times New Roman"/>
              </a:rPr>
              <a:t> ?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err="1">
                <a:latin typeface="Times New Roman"/>
                <a:cs typeface="Times New Roman"/>
              </a:rPr>
              <a:t>Roboții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mobili</a:t>
            </a:r>
            <a:r>
              <a:rPr lang="en-US" sz="2800" dirty="0">
                <a:latin typeface="Times New Roman"/>
                <a:cs typeface="Times New Roman"/>
              </a:rPr>
              <a:t> sunt </a:t>
            </a:r>
            <a:r>
              <a:rPr lang="en-US" sz="2800" err="1">
                <a:latin typeface="Times New Roman"/>
                <a:cs typeface="Times New Roman"/>
              </a:rPr>
              <a:t>sisteme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autonome</a:t>
            </a:r>
            <a:r>
              <a:rPr lang="en-US" sz="2800" dirty="0">
                <a:latin typeface="Times New Roman"/>
                <a:cs typeface="Times New Roman"/>
              </a:rPr>
              <a:t> care pot </a:t>
            </a:r>
            <a:r>
              <a:rPr lang="en-US" sz="2800" err="1">
                <a:latin typeface="Times New Roman"/>
                <a:cs typeface="Times New Roman"/>
              </a:rPr>
              <a:t>naviga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și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interacționa</a:t>
            </a:r>
            <a:r>
              <a:rPr lang="en-US" sz="2800" dirty="0">
                <a:latin typeface="Times New Roman"/>
                <a:cs typeface="Times New Roman"/>
              </a:rPr>
              <a:t> cu </a:t>
            </a:r>
            <a:r>
              <a:rPr lang="en-US" sz="2800" err="1">
                <a:latin typeface="Times New Roman"/>
                <a:cs typeface="Times New Roman"/>
              </a:rPr>
              <a:t>mediul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înconjurător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err="1">
                <a:latin typeface="Times New Roman"/>
                <a:cs typeface="Times New Roman"/>
              </a:rPr>
              <a:t>fiind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utilizați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în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numeroase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err="1">
                <a:latin typeface="Times New Roman"/>
                <a:cs typeface="Times New Roman"/>
              </a:rPr>
              <a:t>domenii</a:t>
            </a:r>
            <a:r>
              <a:rPr lang="en-US" sz="2800" dirty="0">
                <a:latin typeface="Times New Roman"/>
                <a:cs typeface="Times New Roman"/>
              </a:rPr>
              <a:t>, precum </a:t>
            </a:r>
            <a:r>
              <a:rPr lang="en-US" sz="2800" err="1">
                <a:latin typeface="Times New Roman"/>
                <a:cs typeface="Times New Roman"/>
              </a:rPr>
              <a:t>logistică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err="1">
                <a:latin typeface="Times New Roman"/>
                <a:cs typeface="Times New Roman"/>
              </a:rPr>
              <a:t>agricultură</a:t>
            </a:r>
            <a:r>
              <a:rPr lang="en-US" sz="2800" dirty="0">
                <a:latin typeface="Times New Roman"/>
                <a:cs typeface="Times New Roman"/>
              </a:rPr>
              <a:t>, transport.</a:t>
            </a:r>
            <a:br>
              <a:rPr lang="en-US" sz="2800" dirty="0">
                <a:latin typeface="Times New Roman"/>
              </a:rPr>
            </a:b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4A57A-5231-6D2E-8B1C-F603F15F60EB}"/>
              </a:ext>
            </a:extLst>
          </p:cNvPr>
          <p:cNvSpPr txBox="1"/>
          <p:nvPr/>
        </p:nvSpPr>
        <p:spPr>
          <a:xfrm>
            <a:off x="432430" y="2501095"/>
            <a:ext cx="1010506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Ce </a:t>
            </a:r>
            <a:r>
              <a:rPr lang="en-US" sz="2800" u="sng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înseamnă</a:t>
            </a:r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u="sng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conducere</a:t>
            </a:r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la </a:t>
            </a:r>
            <a:r>
              <a:rPr lang="en-US" sz="2800" u="sng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distanță</a:t>
            </a:r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?</a:t>
            </a:r>
          </a:p>
          <a:p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Conducerea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la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distanță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presupune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controlul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asupra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robotului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prin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sisteme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software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avansate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fără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ca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operatorul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fie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prin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preajmă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.</a:t>
            </a:r>
          </a:p>
        </p:txBody>
      </p:sp>
      <p:pic>
        <p:nvPicPr>
          <p:cNvPr id="3" name="Picture 2" descr="photo.jpg.png">
            <a:extLst>
              <a:ext uri="{FF2B5EF4-FFF2-40B4-BE49-F238E27FC236}">
                <a16:creationId xmlns:a16="http://schemas.microsoft.com/office/drawing/2014/main" id="{763DCBCC-BA46-D534-9B82-0A8EF375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168" y="87993"/>
            <a:ext cx="112395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38EE8-25D7-E3CF-801A-C6F9E767D0F3}"/>
              </a:ext>
            </a:extLst>
          </p:cNvPr>
          <p:cNvSpPr txBox="1"/>
          <p:nvPr/>
        </p:nvSpPr>
        <p:spPr>
          <a:xfrm>
            <a:off x="432031" y="4144001"/>
            <a:ext cx="10531512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De </a:t>
            </a:r>
            <a:r>
              <a:rPr lang="en-US" sz="2800" u="sng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ce</a:t>
            </a:r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sunt </a:t>
            </a:r>
            <a:r>
              <a:rPr lang="en-US" sz="2800" u="sng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importanți</a:t>
            </a:r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u="sng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roboții</a:t>
            </a:r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u="sng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controlați</a:t>
            </a:r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la </a:t>
            </a:r>
            <a:r>
              <a:rPr lang="en-US" sz="2800" u="sng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distanță</a:t>
            </a:r>
            <a:r>
              <a:rPr lang="en-US" sz="2800" u="sng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?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Automatizarea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proceselor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o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productie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mai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mare</a:t>
            </a:r>
          </a:p>
          <a:p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Reducerea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riscului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oameni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in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domenii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periculoase</a:t>
            </a:r>
            <a:endParaRPr lang="en-US" sz="280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Creșterea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eficienței</a:t>
            </a:r>
            <a:endParaRPr lang="en-US" sz="280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677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EB1B515-F9F4-43DB-9558-A4C5ABBBF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35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ADB3A-FF0D-B0A7-0364-02038C4E277E}"/>
              </a:ext>
            </a:extLst>
          </p:cNvPr>
          <p:cNvSpPr txBox="1"/>
          <p:nvPr/>
        </p:nvSpPr>
        <p:spPr>
          <a:xfrm>
            <a:off x="8222955" y="770467"/>
            <a:ext cx="3467051" cy="33528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120" err="1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Proiectul</a:t>
            </a:r>
            <a:r>
              <a:rPr lang="en-US" sz="3600" spc="-12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spc="-120" err="1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își</a:t>
            </a:r>
            <a:r>
              <a:rPr lang="en-US" sz="3600" spc="-12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spc="-120" err="1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propune</a:t>
            </a:r>
            <a:r>
              <a:rPr lang="en-US" sz="3600" spc="-12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spc="-120" err="1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să</a:t>
            </a:r>
            <a:r>
              <a:rPr lang="en-US" sz="3600" spc="-12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spc="-120" err="1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dezvolte</a:t>
            </a:r>
            <a:r>
              <a:rPr lang="en-US" sz="3600" spc="-12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 software-</a:t>
            </a:r>
            <a:r>
              <a:rPr lang="en-US" sz="3600" spc="-120" err="1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ul</a:t>
            </a:r>
            <a:r>
              <a:rPr lang="en-US" sz="3600" spc="-12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 </a:t>
            </a:r>
            <a:r>
              <a:rPr lang="en-US" sz="3600" spc="-120" err="1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pentru</a:t>
            </a:r>
            <a:r>
              <a:rPr lang="en-US" sz="3600" spc="-12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 un robot </a:t>
            </a:r>
            <a:r>
              <a:rPr lang="en-US" sz="3600" spc="-120" err="1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ghidat</a:t>
            </a:r>
            <a:r>
              <a:rPr lang="en-US" sz="3600" spc="-120" dirty="0">
                <a:solidFill>
                  <a:srgbClr val="FFFFFF"/>
                </a:solidFill>
                <a:latin typeface="Times New Roman"/>
                <a:ea typeface="+mj-ea"/>
                <a:cs typeface="Times New Roman"/>
              </a:rPr>
              <a:t> automat.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C9528F-903F-4F75-99E3-CC58884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urtleBot3">
            <a:extLst>
              <a:ext uri="{FF2B5EF4-FFF2-40B4-BE49-F238E27FC236}">
                <a16:creationId xmlns:a16="http://schemas.microsoft.com/office/drawing/2014/main" id="{14A7428B-1B85-D801-427C-DF5F5B9A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4" y="1839731"/>
            <a:ext cx="6266016" cy="3164338"/>
          </a:xfrm>
          <a:prstGeom prst="rect">
            <a:avLst/>
          </a:prstGeom>
        </p:spPr>
      </p:pic>
      <p:pic>
        <p:nvPicPr>
          <p:cNvPr id="9" name="Picture 8" descr="photo.jpg.png">
            <a:extLst>
              <a:ext uri="{FF2B5EF4-FFF2-40B4-BE49-F238E27FC236}">
                <a16:creationId xmlns:a16="http://schemas.microsoft.com/office/drawing/2014/main" id="{5E240CB7-8615-A139-BD3A-A6E576CF6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967" y="174584"/>
            <a:ext cx="1123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.jpg.png">
            <a:extLst>
              <a:ext uri="{FF2B5EF4-FFF2-40B4-BE49-F238E27FC236}">
                <a16:creationId xmlns:a16="http://schemas.microsoft.com/office/drawing/2014/main" id="{4CB172A6-CEEA-B196-DCE3-B3939B88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2" y="160564"/>
            <a:ext cx="1123950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2D4323-1734-2E57-FBD6-D14D51F059C0}"/>
              </a:ext>
            </a:extLst>
          </p:cNvPr>
          <p:cNvSpPr txBox="1"/>
          <p:nvPr/>
        </p:nvSpPr>
        <p:spPr>
          <a:xfrm>
            <a:off x="3693740" y="513779"/>
            <a:ext cx="43906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Tehnologii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utilizate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201F1C-E553-657D-B6F6-91D077799038}"/>
              </a:ext>
            </a:extLst>
          </p:cNvPr>
          <p:cNvSpPr/>
          <p:nvPr/>
        </p:nvSpPr>
        <p:spPr>
          <a:xfrm>
            <a:off x="921517" y="1032644"/>
            <a:ext cx="3348928" cy="137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latin typeface="Times New Roman"/>
                <a:ea typeface="Calibri Light"/>
                <a:cs typeface="Calibri Light"/>
              </a:rPr>
              <a:t>Platforma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Turtlebot3</a:t>
            </a:r>
            <a:endParaRPr lang="en-US" dirty="0">
              <a:latin typeface="Times New Roman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A9017A-A158-C8FD-1628-988464D8D282}"/>
              </a:ext>
            </a:extLst>
          </p:cNvPr>
          <p:cNvSpPr/>
          <p:nvPr/>
        </p:nvSpPr>
        <p:spPr>
          <a:xfrm>
            <a:off x="921516" y="2731528"/>
            <a:ext cx="3348928" cy="137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latin typeface="Times New Roman"/>
                <a:ea typeface="Calibri Light"/>
                <a:cs typeface="Calibri Light"/>
              </a:rPr>
              <a:t>Mediile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de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progamare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ROS2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74F134-D4A1-2F77-91EA-B7A75F91E080}"/>
              </a:ext>
            </a:extLst>
          </p:cNvPr>
          <p:cNvSpPr/>
          <p:nvPr/>
        </p:nvSpPr>
        <p:spPr>
          <a:xfrm>
            <a:off x="921516" y="4480381"/>
            <a:ext cx="3348928" cy="137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latin typeface="Times New Roman"/>
                <a:ea typeface="Calibri Light"/>
                <a:cs typeface="Calibri Light"/>
              </a:rPr>
              <a:t>Simulare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dirty="0" err="1">
                <a:latin typeface="Times New Roman"/>
                <a:ea typeface="Calibri Light"/>
                <a:cs typeface="Calibri Light"/>
              </a:rPr>
              <a:t>și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dirty="0" err="1">
                <a:latin typeface="Times New Roman"/>
                <a:ea typeface="Calibri Light"/>
                <a:cs typeface="Calibri Light"/>
              </a:rPr>
              <a:t>testare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Gazebo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003287-40AF-8453-305D-2A4DCED870A9}"/>
              </a:ext>
            </a:extLst>
          </p:cNvPr>
          <p:cNvSpPr/>
          <p:nvPr/>
        </p:nvSpPr>
        <p:spPr>
          <a:xfrm>
            <a:off x="6230533" y="1032644"/>
            <a:ext cx="3348928" cy="137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ea typeface="Calibri Light"/>
                <a:cs typeface="Calibri Light"/>
              </a:rPr>
              <a:t>Turtlebot3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este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o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platformă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bazată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pe ROS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pentru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utilizare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în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educație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,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cercetare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și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hobby.</a:t>
            </a:r>
            <a:endParaRPr lang="en-US" dirty="0">
              <a:latin typeface="Times New Roman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AF380D-104B-8EC3-6DDA-60A15B51E1BB}"/>
              </a:ext>
            </a:extLst>
          </p:cNvPr>
          <p:cNvSpPr/>
          <p:nvPr/>
        </p:nvSpPr>
        <p:spPr>
          <a:xfrm>
            <a:off x="6230533" y="2744021"/>
            <a:ext cx="3348928" cy="137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ea typeface="Calibri Light"/>
                <a:cs typeface="Calibri Light"/>
              </a:rPr>
              <a:t>ROS 2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este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un kit de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dezvoltare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software open source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pentru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aplicații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de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robotică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BAD061-9902-C885-3713-2022CADFDC56}"/>
              </a:ext>
            </a:extLst>
          </p:cNvPr>
          <p:cNvSpPr/>
          <p:nvPr/>
        </p:nvSpPr>
        <p:spPr>
          <a:xfrm>
            <a:off x="6230533" y="4480381"/>
            <a:ext cx="3348928" cy="1378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ea typeface="Calibri Light"/>
                <a:cs typeface="Calibri Light"/>
              </a:rPr>
              <a:t>Gazebo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este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o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colecție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de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biblioteci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software open source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concepute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pentru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a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simplifica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dezvoltarea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aplicațiilor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de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performanță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 </a:t>
            </a:r>
            <a:r>
              <a:rPr lang="en-US" err="1">
                <a:latin typeface="Times New Roman"/>
                <a:ea typeface="Calibri Light"/>
                <a:cs typeface="Calibri Light"/>
              </a:rPr>
              <a:t>înaltă</a:t>
            </a:r>
            <a:r>
              <a:rPr lang="en-US" dirty="0">
                <a:latin typeface="Times New Roman"/>
                <a:ea typeface="Calibri Light"/>
                <a:cs typeface="Calibri Light"/>
              </a:rPr>
              <a:t>.</a:t>
            </a:r>
            <a:endParaRPr lang="en-US" dirty="0">
              <a:latin typeface="Times New Roman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85690D0-22CF-8480-F86C-48212AC6C372}"/>
              </a:ext>
            </a:extLst>
          </p:cNvPr>
          <p:cNvSpPr/>
          <p:nvPr/>
        </p:nvSpPr>
        <p:spPr>
          <a:xfrm>
            <a:off x="4899162" y="1470854"/>
            <a:ext cx="763075" cy="575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7BDB58C1-85E1-1D4E-D905-55055A8E6EB2}"/>
              </a:ext>
            </a:extLst>
          </p:cNvPr>
          <p:cNvSpPr/>
          <p:nvPr/>
        </p:nvSpPr>
        <p:spPr>
          <a:xfrm>
            <a:off x="4899161" y="3142337"/>
            <a:ext cx="763075" cy="575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C486BF4-0407-0DCA-4995-6808C13A1CF2}"/>
              </a:ext>
            </a:extLst>
          </p:cNvPr>
          <p:cNvSpPr/>
          <p:nvPr/>
        </p:nvSpPr>
        <p:spPr>
          <a:xfrm>
            <a:off x="4899161" y="4887563"/>
            <a:ext cx="763075" cy="5750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.jpg.png">
            <a:extLst>
              <a:ext uri="{FF2B5EF4-FFF2-40B4-BE49-F238E27FC236}">
                <a16:creationId xmlns:a16="http://schemas.microsoft.com/office/drawing/2014/main" id="{3BCCC26A-098A-1BBA-E037-B5F9333DD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2" y="160564"/>
            <a:ext cx="112395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9D7243-4966-9D10-DFDC-1D0F87DBE8D7}"/>
              </a:ext>
            </a:extLst>
          </p:cNvPr>
          <p:cNvSpPr txBox="1"/>
          <p:nvPr/>
        </p:nvSpPr>
        <p:spPr>
          <a:xfrm>
            <a:off x="521006" y="602047"/>
            <a:ext cx="1039551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Principalele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funcționalități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sunt: </a:t>
            </a:r>
            <a:endParaRPr lang="en-US"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Urmărirea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benzii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: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robotul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detectează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marginile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benzii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utilizând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camere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algoritmi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procesare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imaginii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 </a:t>
            </a:r>
            <a:endParaRPr lang="en-US"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Detectarea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semnelor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oprire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recunoașterea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semnului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specific "stop" pe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baza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filtrării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culorilor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contururilor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Evitarea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obstacolelor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robotul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utilizează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sensori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detecta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obiectele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din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calea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 </a:t>
            </a:r>
            <a:endParaRPr lang="en-US" dirty="0">
              <a:solidFill>
                <a:schemeClr val="bg1"/>
              </a:solidFill>
              <a:latin typeface="Times New Roman"/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465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.jpg.png">
            <a:extLst>
              <a:ext uri="{FF2B5EF4-FFF2-40B4-BE49-F238E27FC236}">
                <a16:creationId xmlns:a16="http://schemas.microsoft.com/office/drawing/2014/main" id="{AF02B66E-96A6-DFE6-FCBF-D37242AD6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2" y="160564"/>
            <a:ext cx="1123950" cy="8763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A8AFFC-916F-F3DB-D7C7-9CF7A0E0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51" y="795462"/>
            <a:ext cx="5902779" cy="2565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18E9D-F624-7CD5-C990-A52BECD41F7E}"/>
              </a:ext>
            </a:extLst>
          </p:cNvPr>
          <p:cNvSpPr txBox="1"/>
          <p:nvPr/>
        </p:nvSpPr>
        <p:spPr>
          <a:xfrm>
            <a:off x="855092" y="4026061"/>
            <a:ext cx="1075783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Punerea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în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funcțiune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sistemului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implică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configurarea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mediului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simulare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instalarea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dependințelor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necesare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rularea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aplicației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pe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platforma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Gazebo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testarea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validarea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funcționalităților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robotului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dirty="0" err="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940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A1BAD5-E406-0D04-78E4-17F8DA54FFBB}"/>
              </a:ext>
            </a:extLst>
          </p:cNvPr>
          <p:cNvSpPr txBox="1"/>
          <p:nvPr/>
        </p:nvSpPr>
        <p:spPr>
          <a:xfrm>
            <a:off x="472805" y="315203"/>
            <a:ext cx="1101099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Cum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funcționează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?</a:t>
            </a:r>
          </a:p>
          <a:p>
            <a:endParaRPr lang="en-US" sz="28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1.Camera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capturează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imaginile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traseului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2.Algoritmii de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procesare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imaginilor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analizează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traseul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detecta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banda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semnele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stop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obstacolele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3.Sistemul decide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direcția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robotului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4.Robotul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execută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mișcarea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în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funcție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decizia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luată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8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8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8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5CB2B-5040-544D-EEED-11FC7C4E26E4}"/>
              </a:ext>
            </a:extLst>
          </p:cNvPr>
          <p:cNvSpPr/>
          <p:nvPr/>
        </p:nvSpPr>
        <p:spPr>
          <a:xfrm>
            <a:off x="471590" y="3824480"/>
            <a:ext cx="1957289" cy="11490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 Light"/>
                <a:cs typeface="Calibri Light"/>
              </a:rPr>
              <a:t>Camera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56AFC-936F-9FF0-F4FE-570C514E652E}"/>
              </a:ext>
            </a:extLst>
          </p:cNvPr>
          <p:cNvSpPr/>
          <p:nvPr/>
        </p:nvSpPr>
        <p:spPr>
          <a:xfrm>
            <a:off x="3109149" y="3823987"/>
            <a:ext cx="1964718" cy="1147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Calibri Light"/>
                <a:cs typeface="Calibri Light"/>
              </a:rPr>
              <a:t>Procesare</a:t>
            </a:r>
            <a:r>
              <a:rPr lang="en-US" dirty="0">
                <a:ea typeface="Calibri Light"/>
                <a:cs typeface="Calibri Light"/>
              </a:rPr>
              <a:t> imagine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D00806-6CD1-63F1-6763-2E28A1D13D55}"/>
              </a:ext>
            </a:extLst>
          </p:cNvPr>
          <p:cNvSpPr/>
          <p:nvPr/>
        </p:nvSpPr>
        <p:spPr>
          <a:xfrm>
            <a:off x="5975304" y="3824479"/>
            <a:ext cx="1961967" cy="1146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Calibri Light"/>
                <a:cs typeface="Calibri Light"/>
              </a:rPr>
              <a:t>Decizie</a:t>
            </a:r>
            <a:endParaRPr lang="en-US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F1C192-A72E-22EB-F404-C713DEB3282F}"/>
              </a:ext>
            </a:extLst>
          </p:cNvPr>
          <p:cNvSpPr/>
          <p:nvPr/>
        </p:nvSpPr>
        <p:spPr>
          <a:xfrm>
            <a:off x="8561556" y="3823165"/>
            <a:ext cx="1962050" cy="1140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a typeface="Calibri Light"/>
                <a:cs typeface="Calibri Light"/>
              </a:rPr>
              <a:t>Mișcare</a:t>
            </a:r>
            <a:r>
              <a:rPr lang="en-US" dirty="0">
                <a:ea typeface="Calibri Light"/>
                <a:cs typeface="Calibri Light"/>
              </a:rPr>
              <a:t> robot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E91A29-CA07-7D08-2DAB-F902395AFA68}"/>
              </a:ext>
            </a:extLst>
          </p:cNvPr>
          <p:cNvSpPr/>
          <p:nvPr/>
        </p:nvSpPr>
        <p:spPr>
          <a:xfrm>
            <a:off x="2538556" y="4266556"/>
            <a:ext cx="365195" cy="293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1048B7-566F-38C8-7B5B-C374B2871253}"/>
              </a:ext>
            </a:extLst>
          </p:cNvPr>
          <p:cNvSpPr/>
          <p:nvPr/>
        </p:nvSpPr>
        <p:spPr>
          <a:xfrm>
            <a:off x="5269055" y="4266555"/>
            <a:ext cx="365195" cy="293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AC7E47-8B20-4FCA-3287-3FF151E9350C}"/>
              </a:ext>
            </a:extLst>
          </p:cNvPr>
          <p:cNvSpPr/>
          <p:nvPr/>
        </p:nvSpPr>
        <p:spPr>
          <a:xfrm>
            <a:off x="8053984" y="4266555"/>
            <a:ext cx="365195" cy="293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photo.jpg.png">
            <a:extLst>
              <a:ext uri="{FF2B5EF4-FFF2-40B4-BE49-F238E27FC236}">
                <a16:creationId xmlns:a16="http://schemas.microsoft.com/office/drawing/2014/main" id="{CB5F26B1-003B-0281-76F8-1981A1C5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2" y="160564"/>
            <a:ext cx="1123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0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98697-CA77-C0DA-3CA0-BA6A429EA3BA}"/>
              </a:ext>
            </a:extLst>
          </p:cNvPr>
          <p:cNvSpPr txBox="1"/>
          <p:nvPr/>
        </p:nvSpPr>
        <p:spPr>
          <a:xfrm>
            <a:off x="476044" y="378058"/>
            <a:ext cx="10154023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 Light"/>
                <a:cs typeface="Times New Roman"/>
              </a:rPr>
              <a:t>Concluzii</a:t>
            </a:r>
            <a:endParaRPr lang="en-US" sz="2800" dirty="0">
              <a:solidFill>
                <a:schemeClr val="bg1"/>
              </a:solidFill>
              <a:latin typeface="Times New Roman"/>
              <a:ea typeface="Calibri Light"/>
              <a:cs typeface="Times New Roman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Implementarea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avansată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tehnologiilor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procesare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imaginii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control al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mișcării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permis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dezvoltarea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unui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robot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mobil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capabil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detecteze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banda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semnele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rutiere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planificând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și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controlând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autonom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traseul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său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  <a:p>
            <a:endParaRPr lang="en-US" sz="2800" dirty="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Proiectul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demonstrează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aplicarea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practică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algoritmilor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avansați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oferind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o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bază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solidă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pentru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dezvoltarea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viitoare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vehiculelor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autonome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6" name="Picture 5" descr="photo.jpg.png">
            <a:extLst>
              <a:ext uri="{FF2B5EF4-FFF2-40B4-BE49-F238E27FC236}">
                <a16:creationId xmlns:a16="http://schemas.microsoft.com/office/drawing/2014/main" id="{A012D0F1-8CC2-A7A2-D929-63198EB7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486" y="170460"/>
            <a:ext cx="1123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.jpg.png">
            <a:extLst>
              <a:ext uri="{FF2B5EF4-FFF2-40B4-BE49-F238E27FC236}">
                <a16:creationId xmlns:a16="http://schemas.microsoft.com/office/drawing/2014/main" id="{EA2E6EA1-FE77-EF69-6BEA-CDFD4ABF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382" y="160564"/>
            <a:ext cx="1123950" cy="876300"/>
          </a:xfrm>
          <a:prstGeom prst="rect">
            <a:avLst/>
          </a:prstGeom>
        </p:spPr>
      </p:pic>
      <p:sp>
        <p:nvSpPr>
          <p:cNvPr id="404" name="TextBox 403">
            <a:extLst>
              <a:ext uri="{FF2B5EF4-FFF2-40B4-BE49-F238E27FC236}">
                <a16:creationId xmlns:a16="http://schemas.microsoft.com/office/drawing/2014/main" id="{1DA2F42E-1DAC-2276-EE87-E8DBD847B577}"/>
              </a:ext>
            </a:extLst>
          </p:cNvPr>
          <p:cNvSpPr txBox="1"/>
          <p:nvPr/>
        </p:nvSpPr>
        <p:spPr>
          <a:xfrm>
            <a:off x="899257" y="417181"/>
            <a:ext cx="986402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err="1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Bibliografie</a:t>
            </a:r>
            <a:endParaRPr lang="en-US" sz="2800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[www 01] https://www.smartscan.ro/roboti-amr/?srsltid=AfmBOopDPsHY-7gzcTXgAS_ujyJsNJzRk6LWdQz2QgirQ7phnlnTW7Ay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[www 01] https://electronica-azi.ro/roboti-mobili-autonomi-%E2%88%92-modele-si-aplicatii/</a:t>
            </a:r>
          </a:p>
          <a:p>
            <a:r>
              <a:rPr lang="en-US" dirty="0">
                <a:ea typeface="+mn-lt"/>
                <a:cs typeface="+mn-lt"/>
              </a:rPr>
              <a:t>[www 01] https://emanual.robotis.com/docs/en/platform/turtlebot3/overview/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3888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Metropolitan</vt:lpstr>
      <vt:lpstr>Conducerea la distanță a unui proces</vt:lpstr>
      <vt:lpstr>Ce sunt roboții mobili ? Roboții mobili sunt sisteme autonome care pot naviga și interacționa cu mediul înconjurător, fiind utilizați în numeroase domenii, precum logistică, agricultură, transport.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632</cp:revision>
  <dcterms:created xsi:type="dcterms:W3CDTF">2025-01-21T21:20:23Z</dcterms:created>
  <dcterms:modified xsi:type="dcterms:W3CDTF">2025-01-22T11:59:27Z</dcterms:modified>
</cp:coreProperties>
</file>