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1"/>
  </p:notesMasterIdLst>
  <p:handoutMasterIdLst>
    <p:handoutMasterId r:id="rId22"/>
  </p:handoutMasterIdLst>
  <p:sldIdLst>
    <p:sldId id="410" r:id="rId2"/>
    <p:sldId id="435" r:id="rId3"/>
    <p:sldId id="424" r:id="rId4"/>
    <p:sldId id="421" r:id="rId5"/>
    <p:sldId id="422" r:id="rId6"/>
    <p:sldId id="423" r:id="rId7"/>
    <p:sldId id="426" r:id="rId8"/>
    <p:sldId id="425" r:id="rId9"/>
    <p:sldId id="427" r:id="rId10"/>
    <p:sldId id="428" r:id="rId11"/>
    <p:sldId id="429" r:id="rId12"/>
    <p:sldId id="433" r:id="rId13"/>
    <p:sldId id="434" r:id="rId14"/>
    <p:sldId id="430" r:id="rId15"/>
    <p:sldId id="369" r:id="rId16"/>
    <p:sldId id="417" r:id="rId17"/>
    <p:sldId id="418" r:id="rId18"/>
    <p:sldId id="419" r:id="rId19"/>
    <p:sldId id="436" r:id="rId20"/>
  </p:sldIdLst>
  <p:sldSz cx="9144000" cy="6858000" type="screen4x3"/>
  <p:notesSz cx="698500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930">
          <p15:clr>
            <a:srgbClr val="A4A3A4"/>
          </p15:clr>
        </p15:guide>
        <p15:guide id="2" orient="horz" pos="2851">
          <p15:clr>
            <a:srgbClr val="A4A3A4"/>
          </p15:clr>
        </p15:guide>
        <p15:guide id="3" orient="horz" pos="883">
          <p15:clr>
            <a:srgbClr val="A4A3A4"/>
          </p15:clr>
        </p15:guide>
        <p15:guide id="4" orient="horz" pos="1447">
          <p15:clr>
            <a:srgbClr val="A4A3A4"/>
          </p15:clr>
        </p15:guide>
        <p15:guide id="5" pos="3338">
          <p15:clr>
            <a:srgbClr val="A4A3A4"/>
          </p15:clr>
        </p15:guide>
        <p15:guide id="6" pos="243">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a:srgbClr val="00B050"/>
    <a:srgbClr val="5781D5"/>
    <a:srgbClr val="3366CC"/>
    <a:srgbClr val="FF6600"/>
    <a:srgbClr val="CC9900"/>
    <a:srgbClr val="DEA900"/>
    <a:srgbClr val="D6A300"/>
    <a:srgbClr val="2850A0"/>
    <a:srgbClr val="FF5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07" autoAdjust="0"/>
    <p:restoredTop sz="98432" autoAdjust="0"/>
  </p:normalViewPr>
  <p:slideViewPr>
    <p:cSldViewPr snapToGrid="0" showGuides="1">
      <p:cViewPr>
        <p:scale>
          <a:sx n="98" d="100"/>
          <a:sy n="98" d="100"/>
        </p:scale>
        <p:origin x="416" y="-300"/>
      </p:cViewPr>
      <p:guideLst>
        <p:guide orient="horz" pos="3930"/>
        <p:guide orient="horz" pos="2851"/>
        <p:guide orient="horz" pos="883"/>
        <p:guide orient="horz" pos="1447"/>
        <p:guide pos="3338"/>
        <p:guide pos="243"/>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90" d="100"/>
        <a:sy n="90" d="100"/>
      </p:scale>
      <p:origin x="0" y="0"/>
    </p:cViewPr>
  </p:sorterViewPr>
  <p:notesViewPr>
    <p:cSldViewPr snapToGrid="0" showGuides="1">
      <p:cViewPr>
        <p:scale>
          <a:sx n="64" d="100"/>
          <a:sy n="64" d="100"/>
        </p:scale>
        <p:origin x="-3186" y="-84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1" y="0"/>
            <a:ext cx="3025885" cy="464503"/>
          </a:xfrm>
          <a:prstGeom prst="rect">
            <a:avLst/>
          </a:prstGeom>
          <a:noFill/>
          <a:ln w="9525">
            <a:noFill/>
            <a:miter lim="800000"/>
            <a:headEnd/>
            <a:tailEnd/>
          </a:ln>
          <a:effectLst/>
        </p:spPr>
        <p:txBody>
          <a:bodyPr vert="horz" wrap="square" lIns="92922" tIns="46460" rIns="92922" bIns="46460" numCol="1" anchor="t" anchorCtr="0" compatLnSpc="1">
            <a:prstTxWarp prst="textNoShape">
              <a:avLst/>
            </a:prstTxWarp>
          </a:bodyPr>
          <a:lstStyle>
            <a:lvl1pPr defTabSz="929490">
              <a:defRPr sz="1200"/>
            </a:lvl1pPr>
          </a:lstStyle>
          <a:p>
            <a:endParaRPr lang="en-US"/>
          </a:p>
        </p:txBody>
      </p:sp>
      <p:sp>
        <p:nvSpPr>
          <p:cNvPr id="92163" name="Rectangle 3"/>
          <p:cNvSpPr>
            <a:spLocks noGrp="1" noChangeArrowheads="1"/>
          </p:cNvSpPr>
          <p:nvPr>
            <p:ph type="dt" sz="quarter" idx="1"/>
          </p:nvPr>
        </p:nvSpPr>
        <p:spPr bwMode="auto">
          <a:xfrm>
            <a:off x="3959118" y="0"/>
            <a:ext cx="3025884" cy="464503"/>
          </a:xfrm>
          <a:prstGeom prst="rect">
            <a:avLst/>
          </a:prstGeom>
          <a:noFill/>
          <a:ln w="9525">
            <a:noFill/>
            <a:miter lim="800000"/>
            <a:headEnd/>
            <a:tailEnd/>
          </a:ln>
          <a:effectLst/>
        </p:spPr>
        <p:txBody>
          <a:bodyPr vert="horz" wrap="square" lIns="92922" tIns="46460" rIns="92922" bIns="46460" numCol="1" anchor="t" anchorCtr="0" compatLnSpc="1">
            <a:prstTxWarp prst="textNoShape">
              <a:avLst/>
            </a:prstTxWarp>
          </a:bodyPr>
          <a:lstStyle>
            <a:lvl1pPr algn="r" defTabSz="929490">
              <a:defRPr sz="1200"/>
            </a:lvl1pPr>
          </a:lstStyle>
          <a:p>
            <a:endParaRPr lang="en-US"/>
          </a:p>
        </p:txBody>
      </p:sp>
      <p:sp>
        <p:nvSpPr>
          <p:cNvPr id="92164" name="Rectangle 4"/>
          <p:cNvSpPr>
            <a:spLocks noGrp="1" noChangeArrowheads="1"/>
          </p:cNvSpPr>
          <p:nvPr>
            <p:ph type="ftr" sz="quarter" idx="2"/>
          </p:nvPr>
        </p:nvSpPr>
        <p:spPr bwMode="auto">
          <a:xfrm>
            <a:off x="1" y="8819200"/>
            <a:ext cx="3025885" cy="464502"/>
          </a:xfrm>
          <a:prstGeom prst="rect">
            <a:avLst/>
          </a:prstGeom>
          <a:noFill/>
          <a:ln w="9525">
            <a:noFill/>
            <a:miter lim="800000"/>
            <a:headEnd/>
            <a:tailEnd/>
          </a:ln>
          <a:effectLst/>
        </p:spPr>
        <p:txBody>
          <a:bodyPr vert="horz" wrap="square" lIns="92922" tIns="46460" rIns="92922" bIns="46460" numCol="1" anchor="b" anchorCtr="0" compatLnSpc="1">
            <a:prstTxWarp prst="textNoShape">
              <a:avLst/>
            </a:prstTxWarp>
          </a:bodyPr>
          <a:lstStyle>
            <a:lvl1pPr defTabSz="929490">
              <a:defRPr sz="1200"/>
            </a:lvl1pPr>
          </a:lstStyle>
          <a:p>
            <a:endParaRPr lang="en-US"/>
          </a:p>
        </p:txBody>
      </p:sp>
      <p:sp>
        <p:nvSpPr>
          <p:cNvPr id="92165" name="Rectangle 5"/>
          <p:cNvSpPr>
            <a:spLocks noGrp="1" noChangeArrowheads="1"/>
          </p:cNvSpPr>
          <p:nvPr>
            <p:ph type="sldNum" sz="quarter" idx="3"/>
          </p:nvPr>
        </p:nvSpPr>
        <p:spPr bwMode="auto">
          <a:xfrm>
            <a:off x="3959118" y="8819200"/>
            <a:ext cx="3025884" cy="464502"/>
          </a:xfrm>
          <a:prstGeom prst="rect">
            <a:avLst/>
          </a:prstGeom>
          <a:noFill/>
          <a:ln w="9525">
            <a:noFill/>
            <a:miter lim="800000"/>
            <a:headEnd/>
            <a:tailEnd/>
          </a:ln>
          <a:effectLst/>
        </p:spPr>
        <p:txBody>
          <a:bodyPr vert="horz" wrap="square" lIns="92922" tIns="46460" rIns="92922" bIns="46460" numCol="1" anchor="b" anchorCtr="0" compatLnSpc="1">
            <a:prstTxWarp prst="textNoShape">
              <a:avLst/>
            </a:prstTxWarp>
          </a:bodyPr>
          <a:lstStyle>
            <a:lvl1pPr algn="r" defTabSz="929490">
              <a:defRPr sz="1200"/>
            </a:lvl1pPr>
          </a:lstStyle>
          <a:p>
            <a:fld id="{F0448304-9DD1-4E70-90AF-BBD63FFB758E}" type="slidenum">
              <a:rPr lang="en-US"/>
              <a:pPr/>
              <a:t>‹#›</a:t>
            </a:fld>
            <a:endParaRPr lang="en-US"/>
          </a:p>
        </p:txBody>
      </p:sp>
    </p:spTree>
    <p:extLst>
      <p:ext uri="{BB962C8B-B14F-4D97-AF65-F5344CB8AC3E}">
        <p14:creationId xmlns:p14="http://schemas.microsoft.com/office/powerpoint/2010/main" val="3814747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1" y="0"/>
            <a:ext cx="3041702" cy="458161"/>
          </a:xfrm>
          <a:prstGeom prst="rect">
            <a:avLst/>
          </a:prstGeom>
          <a:noFill/>
          <a:ln w="9525">
            <a:noFill/>
            <a:miter lim="800000"/>
            <a:headEnd/>
            <a:tailEnd/>
          </a:ln>
          <a:effectLst/>
        </p:spPr>
        <p:txBody>
          <a:bodyPr vert="horz" wrap="square" lIns="91404" tIns="45701" rIns="91404" bIns="45701" numCol="1" anchor="t" anchorCtr="0" compatLnSpc="1">
            <a:prstTxWarp prst="textNoShape">
              <a:avLst/>
            </a:prstTxWarp>
          </a:bodyPr>
          <a:lstStyle>
            <a:lvl1pPr defTabSz="913655">
              <a:defRPr sz="1200"/>
            </a:lvl1pPr>
          </a:lstStyle>
          <a:p>
            <a:endParaRPr lang="en-US"/>
          </a:p>
        </p:txBody>
      </p:sp>
      <p:sp>
        <p:nvSpPr>
          <p:cNvPr id="94211" name="Rectangle 3"/>
          <p:cNvSpPr>
            <a:spLocks noGrp="1" noChangeArrowheads="1"/>
          </p:cNvSpPr>
          <p:nvPr>
            <p:ph type="dt" idx="1"/>
          </p:nvPr>
        </p:nvSpPr>
        <p:spPr bwMode="auto">
          <a:xfrm>
            <a:off x="3955953" y="0"/>
            <a:ext cx="3041701" cy="458161"/>
          </a:xfrm>
          <a:prstGeom prst="rect">
            <a:avLst/>
          </a:prstGeom>
          <a:noFill/>
          <a:ln w="9525">
            <a:noFill/>
            <a:miter lim="800000"/>
            <a:headEnd/>
            <a:tailEnd/>
          </a:ln>
          <a:effectLst/>
        </p:spPr>
        <p:txBody>
          <a:bodyPr vert="horz" wrap="square" lIns="91404" tIns="45701" rIns="91404" bIns="45701" numCol="1" anchor="t" anchorCtr="0" compatLnSpc="1">
            <a:prstTxWarp prst="textNoShape">
              <a:avLst/>
            </a:prstTxWarp>
          </a:bodyPr>
          <a:lstStyle>
            <a:lvl1pPr algn="r" defTabSz="913655">
              <a:defRPr sz="1200"/>
            </a:lvl1pPr>
          </a:lstStyle>
          <a:p>
            <a:endParaRPr lang="en-US"/>
          </a:p>
        </p:txBody>
      </p:sp>
      <p:sp>
        <p:nvSpPr>
          <p:cNvPr id="94212" name="Rectangle 4"/>
          <p:cNvSpPr>
            <a:spLocks noGrp="1" noRot="1" noChangeAspect="1" noChangeArrowheads="1" noTextEdit="1"/>
          </p:cNvSpPr>
          <p:nvPr>
            <p:ph type="sldImg" idx="2"/>
          </p:nvPr>
        </p:nvSpPr>
        <p:spPr bwMode="auto">
          <a:xfrm>
            <a:off x="1158875" y="685800"/>
            <a:ext cx="4678363" cy="3509963"/>
          </a:xfrm>
          <a:prstGeom prst="rect">
            <a:avLst/>
          </a:prstGeom>
          <a:noFill/>
          <a:ln w="9525">
            <a:solidFill>
              <a:srgbClr val="000000"/>
            </a:solidFill>
            <a:miter lim="800000"/>
            <a:headEnd/>
            <a:tailEnd/>
          </a:ln>
          <a:effectLst/>
        </p:spPr>
      </p:sp>
      <p:sp>
        <p:nvSpPr>
          <p:cNvPr id="94213" name="Rectangle 5"/>
          <p:cNvSpPr>
            <a:spLocks noGrp="1" noChangeArrowheads="1"/>
          </p:cNvSpPr>
          <p:nvPr>
            <p:ph type="body" sz="quarter" idx="3"/>
          </p:nvPr>
        </p:nvSpPr>
        <p:spPr bwMode="auto">
          <a:xfrm>
            <a:off x="912669" y="4426247"/>
            <a:ext cx="5172317" cy="4196372"/>
          </a:xfrm>
          <a:prstGeom prst="rect">
            <a:avLst/>
          </a:prstGeom>
          <a:noFill/>
          <a:ln w="9525">
            <a:noFill/>
            <a:miter lim="800000"/>
            <a:headEnd/>
            <a:tailEnd/>
          </a:ln>
          <a:effectLst/>
        </p:spPr>
        <p:txBody>
          <a:bodyPr vert="horz" wrap="square" lIns="91404" tIns="45701" rIns="91404" bIns="4570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4214" name="Rectangle 6"/>
          <p:cNvSpPr>
            <a:spLocks noGrp="1" noChangeArrowheads="1"/>
          </p:cNvSpPr>
          <p:nvPr>
            <p:ph type="ftr" sz="quarter" idx="4"/>
          </p:nvPr>
        </p:nvSpPr>
        <p:spPr bwMode="auto">
          <a:xfrm>
            <a:off x="1" y="8850907"/>
            <a:ext cx="3041702" cy="458160"/>
          </a:xfrm>
          <a:prstGeom prst="rect">
            <a:avLst/>
          </a:prstGeom>
          <a:noFill/>
          <a:ln w="9525">
            <a:noFill/>
            <a:miter lim="800000"/>
            <a:headEnd/>
            <a:tailEnd/>
          </a:ln>
          <a:effectLst/>
        </p:spPr>
        <p:txBody>
          <a:bodyPr vert="horz" wrap="square" lIns="91404" tIns="45701" rIns="91404" bIns="45701" numCol="1" anchor="b" anchorCtr="0" compatLnSpc="1">
            <a:prstTxWarp prst="textNoShape">
              <a:avLst/>
            </a:prstTxWarp>
          </a:bodyPr>
          <a:lstStyle>
            <a:lvl1pPr defTabSz="913655">
              <a:defRPr sz="1200"/>
            </a:lvl1pPr>
          </a:lstStyle>
          <a:p>
            <a:endParaRPr lang="en-US"/>
          </a:p>
        </p:txBody>
      </p:sp>
      <p:sp>
        <p:nvSpPr>
          <p:cNvPr id="94215" name="Rectangle 7"/>
          <p:cNvSpPr>
            <a:spLocks noGrp="1" noChangeArrowheads="1"/>
          </p:cNvSpPr>
          <p:nvPr>
            <p:ph type="sldNum" sz="quarter" idx="5"/>
          </p:nvPr>
        </p:nvSpPr>
        <p:spPr bwMode="auto">
          <a:xfrm>
            <a:off x="3955953" y="8850907"/>
            <a:ext cx="3041701" cy="458160"/>
          </a:xfrm>
          <a:prstGeom prst="rect">
            <a:avLst/>
          </a:prstGeom>
          <a:noFill/>
          <a:ln w="9525">
            <a:noFill/>
            <a:miter lim="800000"/>
            <a:headEnd/>
            <a:tailEnd/>
          </a:ln>
          <a:effectLst/>
        </p:spPr>
        <p:txBody>
          <a:bodyPr vert="horz" wrap="square" lIns="91404" tIns="45701" rIns="91404" bIns="45701" numCol="1" anchor="b" anchorCtr="0" compatLnSpc="1">
            <a:prstTxWarp prst="textNoShape">
              <a:avLst/>
            </a:prstTxWarp>
          </a:bodyPr>
          <a:lstStyle>
            <a:lvl1pPr algn="r" defTabSz="913655">
              <a:defRPr sz="1200"/>
            </a:lvl1pPr>
          </a:lstStyle>
          <a:p>
            <a:fld id="{E15A469F-04C9-4106-BC73-F6B51CDE7E0C}" type="slidenum">
              <a:rPr lang="en-US"/>
              <a:pPr/>
              <a:t>‹#›</a:t>
            </a:fld>
            <a:endParaRPr lang="en-US"/>
          </a:p>
        </p:txBody>
      </p:sp>
    </p:spTree>
    <p:extLst>
      <p:ext uri="{BB962C8B-B14F-4D97-AF65-F5344CB8AC3E}">
        <p14:creationId xmlns:p14="http://schemas.microsoft.com/office/powerpoint/2010/main" val="20268645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3DCBC-470C-4CE7-A680-9587DEAA5B35}" type="slidenum">
              <a:rPr lang="en-US"/>
              <a:pPr/>
              <a:t>1</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xfrm>
            <a:off x="912671" y="4424660"/>
            <a:ext cx="5172317" cy="4197957"/>
          </a:xfrm>
        </p:spPr>
        <p:txBody>
          <a:bodyPr/>
          <a:lstStyle/>
          <a:p>
            <a:endParaRPr lang="en-US"/>
          </a:p>
        </p:txBody>
      </p:sp>
    </p:spTree>
    <p:extLst>
      <p:ext uri="{BB962C8B-B14F-4D97-AF65-F5344CB8AC3E}">
        <p14:creationId xmlns:p14="http://schemas.microsoft.com/office/powerpoint/2010/main" val="165711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2986DD-C2F9-4DE5-A3BC-0657A0F5BDB9}" type="slidenum">
              <a:rPr lang="en-US"/>
              <a:pPr/>
              <a:t>15</a:t>
            </a:fld>
            <a:endParaRPr lang="en-US"/>
          </a:p>
        </p:txBody>
      </p:sp>
      <p:sp>
        <p:nvSpPr>
          <p:cNvPr id="228354" name="Rectangle 2"/>
          <p:cNvSpPr>
            <a:spLocks noGrp="1" noRot="1" noChangeAspect="1" noChangeArrowheads="1" noTextEdit="1"/>
          </p:cNvSpPr>
          <p:nvPr>
            <p:ph type="sldImg"/>
          </p:nvPr>
        </p:nvSpPr>
        <p:spPr>
          <a:xfrm>
            <a:off x="1173163" y="693738"/>
            <a:ext cx="4643437" cy="3482975"/>
          </a:xfrm>
          <a:ln/>
        </p:spPr>
      </p:sp>
      <p:sp>
        <p:nvSpPr>
          <p:cNvPr id="228355" name="Rectangle 3"/>
          <p:cNvSpPr>
            <a:spLocks noGrp="1" noChangeArrowheads="1"/>
          </p:cNvSpPr>
          <p:nvPr>
            <p:ph type="body" idx="1"/>
          </p:nvPr>
        </p:nvSpPr>
        <p:spPr>
          <a:xfrm>
            <a:off x="930068" y="4413564"/>
            <a:ext cx="5124864" cy="4175763"/>
          </a:xfrm>
        </p:spPr>
        <p:txBody>
          <a:bodyPr/>
          <a:lstStyle/>
          <a:p>
            <a:endParaRPr lang="en-US"/>
          </a:p>
        </p:txBody>
      </p:sp>
    </p:spTree>
    <p:extLst>
      <p:ext uri="{BB962C8B-B14F-4D97-AF65-F5344CB8AC3E}">
        <p14:creationId xmlns:p14="http://schemas.microsoft.com/office/powerpoint/2010/main" val="4014294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4435" name="Rectangle 163"/>
          <p:cNvSpPr>
            <a:spLocks noChangeArrowheads="1"/>
          </p:cNvSpPr>
          <p:nvPr/>
        </p:nvSpPr>
        <p:spPr bwMode="auto">
          <a:xfrm>
            <a:off x="-19050" y="-4763"/>
            <a:ext cx="4149725" cy="6862763"/>
          </a:xfrm>
          <a:prstGeom prst="rect">
            <a:avLst/>
          </a:prstGeom>
          <a:gradFill rotWithShape="0">
            <a:gsLst>
              <a:gs pos="0">
                <a:srgbClr val="D7D7D7"/>
              </a:gs>
              <a:gs pos="100000">
                <a:srgbClr val="D7D7D7">
                  <a:gamma/>
                  <a:tint val="0"/>
                  <a:invGamma/>
                </a:srgbClr>
              </a:gs>
            </a:gsLst>
            <a:lin ang="0" scaled="1"/>
          </a:gradFill>
          <a:ln w="9525">
            <a:noFill/>
            <a:miter lim="800000"/>
            <a:headEnd/>
            <a:tailEnd/>
          </a:ln>
          <a:effectLst/>
        </p:spPr>
        <p:txBody>
          <a:bodyPr wrap="none" anchor="ctr"/>
          <a:lstStyle/>
          <a:p>
            <a:endParaRPr lang="en-US" dirty="0">
              <a:latin typeface="Calibri" panose="020F0502020204030204" pitchFamily="34" charset="0"/>
              <a:cs typeface="Calibri" panose="020F0502020204030204" pitchFamily="34" charset="0"/>
            </a:endParaRPr>
          </a:p>
        </p:txBody>
      </p:sp>
      <p:sp>
        <p:nvSpPr>
          <p:cNvPr id="54361" name="Rectangle 89"/>
          <p:cNvSpPr>
            <a:spLocks noGrp="1" noChangeArrowheads="1"/>
          </p:cNvSpPr>
          <p:nvPr>
            <p:ph type="sldNum" sz="quarter" idx="4"/>
          </p:nvPr>
        </p:nvSpPr>
        <p:spPr>
          <a:xfrm>
            <a:off x="7226300" y="6629400"/>
            <a:ext cx="1905000" cy="304800"/>
          </a:xfrm>
        </p:spPr>
        <p:txBody>
          <a:bodyPr/>
          <a:lstStyle>
            <a:lvl1pPr>
              <a:defRPr>
                <a:latin typeface="Calibri" panose="020F0502020204030204" pitchFamily="34" charset="0"/>
                <a:cs typeface="Calibri" panose="020F0502020204030204" pitchFamily="34" charset="0"/>
              </a:defRPr>
            </a:lvl1pPr>
          </a:lstStyle>
          <a:p>
            <a:fld id="{77877C1D-EDC1-4325-9FAF-6B07437402C9}" type="slidenum">
              <a:rPr lang="en-US" smtClean="0"/>
              <a:pPr/>
              <a:t>‹#›</a:t>
            </a:fld>
            <a:endParaRPr lang="en-US"/>
          </a:p>
        </p:txBody>
      </p:sp>
      <p:grpSp>
        <p:nvGrpSpPr>
          <p:cNvPr id="54444" name="Group 172"/>
          <p:cNvGrpSpPr>
            <a:grpSpLocks noChangeAspect="1"/>
          </p:cNvGrpSpPr>
          <p:nvPr/>
        </p:nvGrpSpPr>
        <p:grpSpPr bwMode="auto">
          <a:xfrm>
            <a:off x="455613" y="519113"/>
            <a:ext cx="4333875" cy="4413250"/>
            <a:chOff x="0" y="816"/>
            <a:chExt cx="3203" cy="3177"/>
          </a:xfrm>
        </p:grpSpPr>
        <p:sp>
          <p:nvSpPr>
            <p:cNvPr id="54445" name="Freeform 173"/>
            <p:cNvSpPr>
              <a:spLocks noChangeAspect="1"/>
            </p:cNvSpPr>
            <p:nvPr userDrawn="1"/>
          </p:nvSpPr>
          <p:spPr bwMode="auto">
            <a:xfrm>
              <a:off x="2193" y="2013"/>
              <a:ext cx="978" cy="327"/>
            </a:xfrm>
            <a:custGeom>
              <a:avLst/>
              <a:gdLst/>
              <a:ahLst/>
              <a:cxnLst>
                <a:cxn ang="0">
                  <a:pos x="16" y="250"/>
                </a:cxn>
                <a:cxn ang="0">
                  <a:pos x="14" y="241"/>
                </a:cxn>
                <a:cxn ang="0">
                  <a:pos x="12" y="233"/>
                </a:cxn>
                <a:cxn ang="0">
                  <a:pos x="10" y="226"/>
                </a:cxn>
                <a:cxn ang="0">
                  <a:pos x="9" y="217"/>
                </a:cxn>
                <a:cxn ang="0">
                  <a:pos x="5" y="210"/>
                </a:cxn>
                <a:cxn ang="0">
                  <a:pos x="3" y="201"/>
                </a:cxn>
                <a:cxn ang="0">
                  <a:pos x="1" y="194"/>
                </a:cxn>
                <a:cxn ang="0">
                  <a:pos x="0" y="185"/>
                </a:cxn>
                <a:cxn ang="0">
                  <a:pos x="728" y="0"/>
                </a:cxn>
                <a:cxn ang="0">
                  <a:pos x="731" y="8"/>
                </a:cxn>
                <a:cxn ang="0">
                  <a:pos x="735" y="17"/>
                </a:cxn>
                <a:cxn ang="0">
                  <a:pos x="739" y="28"/>
                </a:cxn>
                <a:cxn ang="0">
                  <a:pos x="742" y="38"/>
                </a:cxn>
                <a:cxn ang="0">
                  <a:pos x="744" y="49"/>
                </a:cxn>
                <a:cxn ang="0">
                  <a:pos x="746" y="59"/>
                </a:cxn>
                <a:cxn ang="0">
                  <a:pos x="747" y="70"/>
                </a:cxn>
                <a:cxn ang="0">
                  <a:pos x="749" y="78"/>
                </a:cxn>
                <a:cxn ang="0">
                  <a:pos x="16" y="250"/>
                </a:cxn>
              </a:cxnLst>
              <a:rect l="0" t="0" r="r" b="b"/>
              <a:pathLst>
                <a:path w="749" h="250">
                  <a:moveTo>
                    <a:pt x="16" y="250"/>
                  </a:moveTo>
                  <a:lnTo>
                    <a:pt x="14" y="241"/>
                  </a:lnTo>
                  <a:lnTo>
                    <a:pt x="12" y="233"/>
                  </a:lnTo>
                  <a:lnTo>
                    <a:pt x="10" y="226"/>
                  </a:lnTo>
                  <a:lnTo>
                    <a:pt x="9" y="217"/>
                  </a:lnTo>
                  <a:lnTo>
                    <a:pt x="5" y="210"/>
                  </a:lnTo>
                  <a:lnTo>
                    <a:pt x="3" y="201"/>
                  </a:lnTo>
                  <a:lnTo>
                    <a:pt x="1" y="194"/>
                  </a:lnTo>
                  <a:lnTo>
                    <a:pt x="0" y="185"/>
                  </a:lnTo>
                  <a:lnTo>
                    <a:pt x="728" y="0"/>
                  </a:lnTo>
                  <a:lnTo>
                    <a:pt x="731" y="8"/>
                  </a:lnTo>
                  <a:lnTo>
                    <a:pt x="735" y="17"/>
                  </a:lnTo>
                  <a:lnTo>
                    <a:pt x="739" y="28"/>
                  </a:lnTo>
                  <a:lnTo>
                    <a:pt x="742" y="38"/>
                  </a:lnTo>
                  <a:lnTo>
                    <a:pt x="744" y="49"/>
                  </a:lnTo>
                  <a:lnTo>
                    <a:pt x="746" y="59"/>
                  </a:lnTo>
                  <a:lnTo>
                    <a:pt x="747" y="70"/>
                  </a:lnTo>
                  <a:lnTo>
                    <a:pt x="749" y="78"/>
                  </a:lnTo>
                  <a:lnTo>
                    <a:pt x="16" y="250"/>
                  </a:lnTo>
                  <a:close/>
                </a:path>
              </a:pathLst>
            </a:custGeom>
            <a:solidFill>
              <a:srgbClr val="EEEEEE"/>
            </a:solidFill>
            <a:ln w="9525">
              <a:noFill/>
              <a:round/>
              <a:headEnd/>
              <a:tailEnd/>
            </a:ln>
            <a:effectLst/>
          </p:spPr>
          <p:txBody>
            <a:bodyPr/>
            <a:lstStyle/>
            <a:p>
              <a:endParaRPr lang="en-US">
                <a:latin typeface="Calibri" panose="020F0502020204030204" pitchFamily="34" charset="0"/>
                <a:cs typeface="Calibri" panose="020F0502020204030204" pitchFamily="34" charset="0"/>
              </a:endParaRPr>
            </a:p>
          </p:txBody>
        </p:sp>
        <p:sp>
          <p:nvSpPr>
            <p:cNvPr id="54446" name="Freeform 174"/>
            <p:cNvSpPr>
              <a:spLocks noChangeAspect="1"/>
            </p:cNvSpPr>
            <p:nvPr userDrawn="1"/>
          </p:nvSpPr>
          <p:spPr bwMode="auto">
            <a:xfrm>
              <a:off x="2126" y="1627"/>
              <a:ext cx="907" cy="564"/>
            </a:xfrm>
            <a:custGeom>
              <a:avLst/>
              <a:gdLst/>
              <a:ahLst/>
              <a:cxnLst>
                <a:cxn ang="0">
                  <a:pos x="0" y="372"/>
                </a:cxn>
                <a:cxn ang="0">
                  <a:pos x="5" y="379"/>
                </a:cxn>
                <a:cxn ang="0">
                  <a:pos x="10" y="388"/>
                </a:cxn>
                <a:cxn ang="0">
                  <a:pos x="16" y="395"/>
                </a:cxn>
                <a:cxn ang="0">
                  <a:pos x="19" y="402"/>
                </a:cxn>
                <a:cxn ang="0">
                  <a:pos x="24" y="409"/>
                </a:cxn>
                <a:cxn ang="0">
                  <a:pos x="28" y="417"/>
                </a:cxn>
                <a:cxn ang="0">
                  <a:pos x="31" y="424"/>
                </a:cxn>
                <a:cxn ang="0">
                  <a:pos x="35" y="433"/>
                </a:cxn>
                <a:cxn ang="0">
                  <a:pos x="696" y="77"/>
                </a:cxn>
                <a:cxn ang="0">
                  <a:pos x="693" y="69"/>
                </a:cxn>
                <a:cxn ang="0">
                  <a:pos x="687" y="58"/>
                </a:cxn>
                <a:cxn ang="0">
                  <a:pos x="682" y="49"/>
                </a:cxn>
                <a:cxn ang="0">
                  <a:pos x="677" y="39"/>
                </a:cxn>
                <a:cxn ang="0">
                  <a:pos x="670" y="28"/>
                </a:cxn>
                <a:cxn ang="0">
                  <a:pos x="664" y="18"/>
                </a:cxn>
                <a:cxn ang="0">
                  <a:pos x="659" y="9"/>
                </a:cxn>
                <a:cxn ang="0">
                  <a:pos x="654" y="0"/>
                </a:cxn>
                <a:cxn ang="0">
                  <a:pos x="0" y="372"/>
                </a:cxn>
              </a:cxnLst>
              <a:rect l="0" t="0" r="r" b="b"/>
              <a:pathLst>
                <a:path w="696" h="433">
                  <a:moveTo>
                    <a:pt x="0" y="372"/>
                  </a:moveTo>
                  <a:lnTo>
                    <a:pt x="5" y="379"/>
                  </a:lnTo>
                  <a:lnTo>
                    <a:pt x="10" y="388"/>
                  </a:lnTo>
                  <a:lnTo>
                    <a:pt x="16" y="395"/>
                  </a:lnTo>
                  <a:lnTo>
                    <a:pt x="19" y="402"/>
                  </a:lnTo>
                  <a:lnTo>
                    <a:pt x="24" y="409"/>
                  </a:lnTo>
                  <a:lnTo>
                    <a:pt x="28" y="417"/>
                  </a:lnTo>
                  <a:lnTo>
                    <a:pt x="31" y="424"/>
                  </a:lnTo>
                  <a:lnTo>
                    <a:pt x="35" y="433"/>
                  </a:lnTo>
                  <a:lnTo>
                    <a:pt x="696" y="77"/>
                  </a:lnTo>
                  <a:lnTo>
                    <a:pt x="693" y="69"/>
                  </a:lnTo>
                  <a:lnTo>
                    <a:pt x="687" y="58"/>
                  </a:lnTo>
                  <a:lnTo>
                    <a:pt x="682" y="49"/>
                  </a:lnTo>
                  <a:lnTo>
                    <a:pt x="677" y="39"/>
                  </a:lnTo>
                  <a:lnTo>
                    <a:pt x="670" y="28"/>
                  </a:lnTo>
                  <a:lnTo>
                    <a:pt x="664" y="18"/>
                  </a:lnTo>
                  <a:lnTo>
                    <a:pt x="659" y="9"/>
                  </a:lnTo>
                  <a:lnTo>
                    <a:pt x="654" y="0"/>
                  </a:lnTo>
                  <a:lnTo>
                    <a:pt x="0" y="372"/>
                  </a:lnTo>
                  <a:close/>
                </a:path>
              </a:pathLst>
            </a:custGeom>
            <a:solidFill>
              <a:srgbClr val="EEEEEE"/>
            </a:solidFill>
            <a:ln w="9525">
              <a:noFill/>
              <a:round/>
              <a:headEnd/>
              <a:tailEnd/>
            </a:ln>
            <a:effectLst/>
          </p:spPr>
          <p:txBody>
            <a:bodyPr/>
            <a:lstStyle/>
            <a:p>
              <a:endParaRPr lang="en-US">
                <a:latin typeface="Calibri" panose="020F0502020204030204" pitchFamily="34" charset="0"/>
                <a:cs typeface="Calibri" panose="020F0502020204030204" pitchFamily="34" charset="0"/>
              </a:endParaRPr>
            </a:p>
          </p:txBody>
        </p:sp>
        <p:sp>
          <p:nvSpPr>
            <p:cNvPr id="54447" name="Freeform 175"/>
            <p:cNvSpPr>
              <a:spLocks noChangeAspect="1"/>
            </p:cNvSpPr>
            <p:nvPr userDrawn="1"/>
          </p:nvSpPr>
          <p:spPr bwMode="auto">
            <a:xfrm>
              <a:off x="2006" y="1291"/>
              <a:ext cx="798" cy="769"/>
            </a:xfrm>
            <a:custGeom>
              <a:avLst/>
              <a:gdLst/>
              <a:ahLst/>
              <a:cxnLst>
                <a:cxn ang="0">
                  <a:pos x="611" y="77"/>
                </a:cxn>
                <a:cxn ang="0">
                  <a:pos x="604" y="68"/>
                </a:cxn>
                <a:cxn ang="0">
                  <a:pos x="597" y="58"/>
                </a:cxn>
                <a:cxn ang="0">
                  <a:pos x="588" y="47"/>
                </a:cxn>
                <a:cxn ang="0">
                  <a:pos x="578" y="37"/>
                </a:cxn>
                <a:cxn ang="0">
                  <a:pos x="569" y="28"/>
                </a:cxn>
                <a:cxn ang="0">
                  <a:pos x="558" y="17"/>
                </a:cxn>
                <a:cxn ang="0">
                  <a:pos x="548" y="9"/>
                </a:cxn>
                <a:cxn ang="0">
                  <a:pos x="539" y="0"/>
                </a:cxn>
                <a:cxn ang="0">
                  <a:pos x="0" y="520"/>
                </a:cxn>
                <a:cxn ang="0">
                  <a:pos x="9" y="529"/>
                </a:cxn>
                <a:cxn ang="0">
                  <a:pos x="17" y="536"/>
                </a:cxn>
                <a:cxn ang="0">
                  <a:pos x="26" y="545"/>
                </a:cxn>
                <a:cxn ang="0">
                  <a:pos x="35" y="554"/>
                </a:cxn>
                <a:cxn ang="0">
                  <a:pos x="42" y="562"/>
                </a:cxn>
                <a:cxn ang="0">
                  <a:pos x="51" y="573"/>
                </a:cxn>
                <a:cxn ang="0">
                  <a:pos x="58" y="582"/>
                </a:cxn>
                <a:cxn ang="0">
                  <a:pos x="65" y="590"/>
                </a:cxn>
                <a:cxn ang="0">
                  <a:pos x="611" y="77"/>
                </a:cxn>
              </a:cxnLst>
              <a:rect l="0" t="0" r="r" b="b"/>
              <a:pathLst>
                <a:path w="611" h="590">
                  <a:moveTo>
                    <a:pt x="611" y="77"/>
                  </a:moveTo>
                  <a:lnTo>
                    <a:pt x="604" y="68"/>
                  </a:lnTo>
                  <a:lnTo>
                    <a:pt x="597" y="58"/>
                  </a:lnTo>
                  <a:lnTo>
                    <a:pt x="588" y="47"/>
                  </a:lnTo>
                  <a:lnTo>
                    <a:pt x="578" y="37"/>
                  </a:lnTo>
                  <a:lnTo>
                    <a:pt x="569" y="28"/>
                  </a:lnTo>
                  <a:lnTo>
                    <a:pt x="558" y="17"/>
                  </a:lnTo>
                  <a:lnTo>
                    <a:pt x="548" y="9"/>
                  </a:lnTo>
                  <a:lnTo>
                    <a:pt x="539" y="0"/>
                  </a:lnTo>
                  <a:lnTo>
                    <a:pt x="0" y="520"/>
                  </a:lnTo>
                  <a:lnTo>
                    <a:pt x="9" y="529"/>
                  </a:lnTo>
                  <a:lnTo>
                    <a:pt x="17" y="536"/>
                  </a:lnTo>
                  <a:lnTo>
                    <a:pt x="26" y="545"/>
                  </a:lnTo>
                  <a:lnTo>
                    <a:pt x="35" y="554"/>
                  </a:lnTo>
                  <a:lnTo>
                    <a:pt x="42" y="562"/>
                  </a:lnTo>
                  <a:lnTo>
                    <a:pt x="51" y="573"/>
                  </a:lnTo>
                  <a:lnTo>
                    <a:pt x="58" y="582"/>
                  </a:lnTo>
                  <a:lnTo>
                    <a:pt x="65" y="590"/>
                  </a:lnTo>
                  <a:lnTo>
                    <a:pt x="611" y="77"/>
                  </a:lnTo>
                  <a:close/>
                </a:path>
              </a:pathLst>
            </a:custGeom>
            <a:solidFill>
              <a:srgbClr val="EEEEEE"/>
            </a:solidFill>
            <a:ln w="9525">
              <a:noFill/>
              <a:round/>
              <a:headEnd/>
              <a:tailEnd/>
            </a:ln>
            <a:effectLst/>
          </p:spPr>
          <p:txBody>
            <a:bodyPr/>
            <a:lstStyle/>
            <a:p>
              <a:endParaRPr lang="en-US">
                <a:latin typeface="Calibri" panose="020F0502020204030204" pitchFamily="34" charset="0"/>
                <a:cs typeface="Calibri" panose="020F0502020204030204" pitchFamily="34" charset="0"/>
              </a:endParaRPr>
            </a:p>
          </p:txBody>
        </p:sp>
        <p:sp>
          <p:nvSpPr>
            <p:cNvPr id="54448" name="Freeform 176"/>
            <p:cNvSpPr>
              <a:spLocks noChangeAspect="1"/>
            </p:cNvSpPr>
            <p:nvPr userDrawn="1"/>
          </p:nvSpPr>
          <p:spPr bwMode="auto">
            <a:xfrm>
              <a:off x="1868" y="1030"/>
              <a:ext cx="620" cy="910"/>
            </a:xfrm>
            <a:custGeom>
              <a:avLst/>
              <a:gdLst/>
              <a:ahLst/>
              <a:cxnLst>
                <a:cxn ang="0">
                  <a:pos x="0" y="640"/>
                </a:cxn>
                <a:cxn ang="0">
                  <a:pos x="12" y="645"/>
                </a:cxn>
                <a:cxn ang="0">
                  <a:pos x="23" y="652"/>
                </a:cxn>
                <a:cxn ang="0">
                  <a:pos x="35" y="659"/>
                </a:cxn>
                <a:cxn ang="0">
                  <a:pos x="46" y="666"/>
                </a:cxn>
                <a:cxn ang="0">
                  <a:pos x="54" y="673"/>
                </a:cxn>
                <a:cxn ang="0">
                  <a:pos x="65" y="682"/>
                </a:cxn>
                <a:cxn ang="0">
                  <a:pos x="76" y="689"/>
                </a:cxn>
                <a:cxn ang="0">
                  <a:pos x="86" y="697"/>
                </a:cxn>
                <a:cxn ang="0">
                  <a:pos x="477" y="58"/>
                </a:cxn>
                <a:cxn ang="0">
                  <a:pos x="466" y="51"/>
                </a:cxn>
                <a:cxn ang="0">
                  <a:pos x="454" y="42"/>
                </a:cxn>
                <a:cxn ang="0">
                  <a:pos x="440" y="35"/>
                </a:cxn>
                <a:cxn ang="0">
                  <a:pos x="427" y="26"/>
                </a:cxn>
                <a:cxn ang="0">
                  <a:pos x="413" y="19"/>
                </a:cxn>
                <a:cxn ang="0">
                  <a:pos x="399" y="12"/>
                </a:cxn>
                <a:cxn ang="0">
                  <a:pos x="387" y="5"/>
                </a:cxn>
                <a:cxn ang="0">
                  <a:pos x="374" y="0"/>
                </a:cxn>
                <a:cxn ang="0">
                  <a:pos x="0" y="640"/>
                </a:cxn>
              </a:cxnLst>
              <a:rect l="0" t="0" r="r" b="b"/>
              <a:pathLst>
                <a:path w="477" h="697">
                  <a:moveTo>
                    <a:pt x="0" y="640"/>
                  </a:moveTo>
                  <a:lnTo>
                    <a:pt x="12" y="645"/>
                  </a:lnTo>
                  <a:lnTo>
                    <a:pt x="23" y="652"/>
                  </a:lnTo>
                  <a:lnTo>
                    <a:pt x="35" y="659"/>
                  </a:lnTo>
                  <a:lnTo>
                    <a:pt x="46" y="666"/>
                  </a:lnTo>
                  <a:lnTo>
                    <a:pt x="54" y="673"/>
                  </a:lnTo>
                  <a:lnTo>
                    <a:pt x="65" y="682"/>
                  </a:lnTo>
                  <a:lnTo>
                    <a:pt x="76" y="689"/>
                  </a:lnTo>
                  <a:lnTo>
                    <a:pt x="86" y="697"/>
                  </a:lnTo>
                  <a:lnTo>
                    <a:pt x="477" y="58"/>
                  </a:lnTo>
                  <a:lnTo>
                    <a:pt x="466" y="51"/>
                  </a:lnTo>
                  <a:lnTo>
                    <a:pt x="454" y="42"/>
                  </a:lnTo>
                  <a:lnTo>
                    <a:pt x="440" y="35"/>
                  </a:lnTo>
                  <a:lnTo>
                    <a:pt x="427" y="26"/>
                  </a:lnTo>
                  <a:lnTo>
                    <a:pt x="413" y="19"/>
                  </a:lnTo>
                  <a:lnTo>
                    <a:pt x="399" y="12"/>
                  </a:lnTo>
                  <a:lnTo>
                    <a:pt x="387" y="5"/>
                  </a:lnTo>
                  <a:lnTo>
                    <a:pt x="374" y="0"/>
                  </a:lnTo>
                  <a:lnTo>
                    <a:pt x="0" y="640"/>
                  </a:lnTo>
                  <a:close/>
                </a:path>
              </a:pathLst>
            </a:custGeom>
            <a:solidFill>
              <a:srgbClr val="EEEEEE"/>
            </a:solidFill>
            <a:ln w="9525">
              <a:noFill/>
              <a:round/>
              <a:headEnd/>
              <a:tailEnd/>
            </a:ln>
            <a:effectLst/>
          </p:spPr>
          <p:txBody>
            <a:bodyPr/>
            <a:lstStyle/>
            <a:p>
              <a:endParaRPr lang="en-US">
                <a:latin typeface="Calibri" panose="020F0502020204030204" pitchFamily="34" charset="0"/>
                <a:cs typeface="Calibri" panose="020F0502020204030204" pitchFamily="34" charset="0"/>
              </a:endParaRPr>
            </a:p>
          </p:txBody>
        </p:sp>
        <p:sp>
          <p:nvSpPr>
            <p:cNvPr id="54449" name="Freeform 177"/>
            <p:cNvSpPr>
              <a:spLocks noChangeAspect="1"/>
            </p:cNvSpPr>
            <p:nvPr userDrawn="1"/>
          </p:nvSpPr>
          <p:spPr bwMode="auto">
            <a:xfrm>
              <a:off x="1711" y="861"/>
              <a:ext cx="402" cy="986"/>
            </a:xfrm>
            <a:custGeom>
              <a:avLst/>
              <a:gdLst/>
              <a:ahLst/>
              <a:cxnLst>
                <a:cxn ang="0">
                  <a:pos x="0" y="721"/>
                </a:cxn>
                <a:cxn ang="0">
                  <a:pos x="15" y="724"/>
                </a:cxn>
                <a:cxn ang="0">
                  <a:pos x="29" y="728"/>
                </a:cxn>
                <a:cxn ang="0">
                  <a:pos x="43" y="731"/>
                </a:cxn>
                <a:cxn ang="0">
                  <a:pos x="55" y="735"/>
                </a:cxn>
                <a:cxn ang="0">
                  <a:pos x="69" y="740"/>
                </a:cxn>
                <a:cxn ang="0">
                  <a:pos x="82" y="745"/>
                </a:cxn>
                <a:cxn ang="0">
                  <a:pos x="94" y="750"/>
                </a:cxn>
                <a:cxn ang="0">
                  <a:pos x="105" y="756"/>
                </a:cxn>
                <a:cxn ang="0">
                  <a:pos x="308" y="34"/>
                </a:cxn>
                <a:cxn ang="0">
                  <a:pos x="296" y="28"/>
                </a:cxn>
                <a:cxn ang="0">
                  <a:pos x="282" y="23"/>
                </a:cxn>
                <a:cxn ang="0">
                  <a:pos x="266" y="20"/>
                </a:cxn>
                <a:cxn ang="0">
                  <a:pos x="251" y="14"/>
                </a:cxn>
                <a:cxn ang="0">
                  <a:pos x="236" y="9"/>
                </a:cxn>
                <a:cxn ang="0">
                  <a:pos x="220" y="6"/>
                </a:cxn>
                <a:cxn ang="0">
                  <a:pos x="206" y="2"/>
                </a:cxn>
                <a:cxn ang="0">
                  <a:pos x="191" y="0"/>
                </a:cxn>
                <a:cxn ang="0">
                  <a:pos x="0" y="721"/>
                </a:cxn>
              </a:cxnLst>
              <a:rect l="0" t="0" r="r" b="b"/>
              <a:pathLst>
                <a:path w="308" h="756">
                  <a:moveTo>
                    <a:pt x="0" y="721"/>
                  </a:moveTo>
                  <a:lnTo>
                    <a:pt x="15" y="724"/>
                  </a:lnTo>
                  <a:lnTo>
                    <a:pt x="29" y="728"/>
                  </a:lnTo>
                  <a:lnTo>
                    <a:pt x="43" y="731"/>
                  </a:lnTo>
                  <a:lnTo>
                    <a:pt x="55" y="735"/>
                  </a:lnTo>
                  <a:lnTo>
                    <a:pt x="69" y="740"/>
                  </a:lnTo>
                  <a:lnTo>
                    <a:pt x="82" y="745"/>
                  </a:lnTo>
                  <a:lnTo>
                    <a:pt x="94" y="750"/>
                  </a:lnTo>
                  <a:lnTo>
                    <a:pt x="105" y="756"/>
                  </a:lnTo>
                  <a:lnTo>
                    <a:pt x="308" y="34"/>
                  </a:lnTo>
                  <a:lnTo>
                    <a:pt x="296" y="28"/>
                  </a:lnTo>
                  <a:lnTo>
                    <a:pt x="282" y="23"/>
                  </a:lnTo>
                  <a:lnTo>
                    <a:pt x="266" y="20"/>
                  </a:lnTo>
                  <a:lnTo>
                    <a:pt x="251" y="14"/>
                  </a:lnTo>
                  <a:lnTo>
                    <a:pt x="236" y="9"/>
                  </a:lnTo>
                  <a:lnTo>
                    <a:pt x="220" y="6"/>
                  </a:lnTo>
                  <a:lnTo>
                    <a:pt x="206" y="2"/>
                  </a:lnTo>
                  <a:lnTo>
                    <a:pt x="191" y="0"/>
                  </a:lnTo>
                  <a:lnTo>
                    <a:pt x="0" y="721"/>
                  </a:lnTo>
                  <a:close/>
                </a:path>
              </a:pathLst>
            </a:custGeom>
            <a:solidFill>
              <a:srgbClr val="EEEEEE"/>
            </a:solidFill>
            <a:ln w="9525">
              <a:noFill/>
              <a:round/>
              <a:headEnd/>
              <a:tailEnd/>
            </a:ln>
            <a:effectLst/>
          </p:spPr>
          <p:txBody>
            <a:bodyPr/>
            <a:lstStyle/>
            <a:p>
              <a:endParaRPr lang="en-US">
                <a:latin typeface="Calibri" panose="020F0502020204030204" pitchFamily="34" charset="0"/>
                <a:cs typeface="Calibri" panose="020F0502020204030204" pitchFamily="34" charset="0"/>
              </a:endParaRPr>
            </a:p>
          </p:txBody>
        </p:sp>
        <p:sp>
          <p:nvSpPr>
            <p:cNvPr id="54450" name="Freeform 178"/>
            <p:cNvSpPr>
              <a:spLocks noChangeAspect="1"/>
            </p:cNvSpPr>
            <p:nvPr userDrawn="1"/>
          </p:nvSpPr>
          <p:spPr bwMode="auto">
            <a:xfrm>
              <a:off x="0" y="850"/>
              <a:ext cx="3203" cy="3143"/>
            </a:xfrm>
            <a:custGeom>
              <a:avLst/>
              <a:gdLst/>
              <a:ahLst/>
              <a:cxnLst>
                <a:cxn ang="0">
                  <a:pos x="1801" y="2271"/>
                </a:cxn>
                <a:cxn ang="0">
                  <a:pos x="1939" y="2187"/>
                </a:cxn>
                <a:cxn ang="0">
                  <a:pos x="2057" y="2090"/>
                </a:cxn>
                <a:cxn ang="0">
                  <a:pos x="2176" y="1967"/>
                </a:cxn>
                <a:cxn ang="0">
                  <a:pos x="2054" y="1713"/>
                </a:cxn>
                <a:cxn ang="0">
                  <a:pos x="2351" y="1691"/>
                </a:cxn>
                <a:cxn ang="0">
                  <a:pos x="2192" y="1463"/>
                </a:cxn>
                <a:cxn ang="0">
                  <a:pos x="2436" y="1426"/>
                </a:cxn>
                <a:cxn ang="0">
                  <a:pos x="2450" y="1338"/>
                </a:cxn>
                <a:cxn ang="0">
                  <a:pos x="2455" y="1247"/>
                </a:cxn>
                <a:cxn ang="0">
                  <a:pos x="1702" y="1239"/>
                </a:cxn>
                <a:cxn ang="0">
                  <a:pos x="1623" y="1452"/>
                </a:cxn>
                <a:cxn ang="0">
                  <a:pos x="1456" y="1601"/>
                </a:cxn>
                <a:cxn ang="0">
                  <a:pos x="1232" y="1657"/>
                </a:cxn>
                <a:cxn ang="0">
                  <a:pos x="1006" y="1601"/>
                </a:cxn>
                <a:cxn ang="0">
                  <a:pos x="839" y="1452"/>
                </a:cxn>
                <a:cxn ang="0">
                  <a:pos x="762" y="1239"/>
                </a:cxn>
                <a:cxn ang="0">
                  <a:pos x="792" y="1023"/>
                </a:cxn>
                <a:cxn ang="0">
                  <a:pos x="907" y="851"/>
                </a:cxn>
                <a:cxn ang="0">
                  <a:pos x="1083" y="746"/>
                </a:cxn>
                <a:cxn ang="0">
                  <a:pos x="944" y="7"/>
                </a:cxn>
                <a:cxn ang="0">
                  <a:pos x="861" y="29"/>
                </a:cxn>
                <a:cxn ang="0">
                  <a:pos x="657" y="113"/>
                </a:cxn>
                <a:cxn ang="0">
                  <a:pos x="578" y="157"/>
                </a:cxn>
                <a:cxn ang="0">
                  <a:pos x="408" y="283"/>
                </a:cxn>
                <a:cxn ang="0">
                  <a:pos x="343" y="347"/>
                </a:cxn>
                <a:cxn ang="0">
                  <a:pos x="762" y="834"/>
                </a:cxn>
                <a:cxn ang="0">
                  <a:pos x="164" y="583"/>
                </a:cxn>
                <a:cxn ang="0">
                  <a:pos x="656" y="942"/>
                </a:cxn>
                <a:cxn ang="0">
                  <a:pos x="49" y="851"/>
                </a:cxn>
                <a:cxn ang="0">
                  <a:pos x="25" y="955"/>
                </a:cxn>
                <a:cxn ang="0">
                  <a:pos x="3" y="1123"/>
                </a:cxn>
                <a:cxn ang="0">
                  <a:pos x="0" y="1181"/>
                </a:cxn>
                <a:cxn ang="0">
                  <a:pos x="2" y="1233"/>
                </a:cxn>
                <a:cxn ang="0">
                  <a:pos x="544" y="1274"/>
                </a:cxn>
                <a:cxn ang="0">
                  <a:pos x="35" y="1482"/>
                </a:cxn>
                <a:cxn ang="0">
                  <a:pos x="69" y="1589"/>
                </a:cxn>
                <a:cxn ang="0">
                  <a:pos x="139" y="1754"/>
                </a:cxn>
                <a:cxn ang="0">
                  <a:pos x="201" y="1857"/>
                </a:cxn>
                <a:cxn ang="0">
                  <a:pos x="307" y="1994"/>
                </a:cxn>
                <a:cxn ang="0">
                  <a:pos x="394" y="2085"/>
                </a:cxn>
                <a:cxn ang="0">
                  <a:pos x="525" y="2188"/>
                </a:cxn>
                <a:cxn ang="0">
                  <a:pos x="636" y="2258"/>
                </a:cxn>
                <a:cxn ang="0">
                  <a:pos x="910" y="1971"/>
                </a:cxn>
                <a:cxn ang="0">
                  <a:pos x="912" y="2367"/>
                </a:cxn>
                <a:cxn ang="0">
                  <a:pos x="1113" y="2052"/>
                </a:cxn>
                <a:cxn ang="0">
                  <a:pos x="1165" y="2406"/>
                </a:cxn>
                <a:cxn ang="0">
                  <a:pos x="1228" y="2409"/>
                </a:cxn>
                <a:cxn ang="0">
                  <a:pos x="1306" y="2406"/>
                </a:cxn>
                <a:cxn ang="0">
                  <a:pos x="1363" y="2074"/>
                </a:cxn>
                <a:cxn ang="0">
                  <a:pos x="1575" y="2360"/>
                </a:cxn>
              </a:cxnLst>
              <a:rect l="0" t="0" r="r" b="b"/>
              <a:pathLst>
                <a:path w="2457" h="2409">
                  <a:moveTo>
                    <a:pt x="1684" y="2321"/>
                  </a:moveTo>
                  <a:lnTo>
                    <a:pt x="1603" y="2036"/>
                  </a:lnTo>
                  <a:lnTo>
                    <a:pt x="1615" y="2032"/>
                  </a:lnTo>
                  <a:lnTo>
                    <a:pt x="1773" y="2285"/>
                  </a:lnTo>
                  <a:lnTo>
                    <a:pt x="1801" y="2271"/>
                  </a:lnTo>
                  <a:lnTo>
                    <a:pt x="1831" y="2255"/>
                  </a:lnTo>
                  <a:lnTo>
                    <a:pt x="1858" y="2239"/>
                  </a:lnTo>
                  <a:lnTo>
                    <a:pt x="1886" y="2222"/>
                  </a:lnTo>
                  <a:lnTo>
                    <a:pt x="1912" y="2204"/>
                  </a:lnTo>
                  <a:lnTo>
                    <a:pt x="1939" y="2187"/>
                  </a:lnTo>
                  <a:lnTo>
                    <a:pt x="1964" y="2167"/>
                  </a:lnTo>
                  <a:lnTo>
                    <a:pt x="1988" y="2148"/>
                  </a:lnTo>
                  <a:lnTo>
                    <a:pt x="1845" y="1918"/>
                  </a:lnTo>
                  <a:lnTo>
                    <a:pt x="1852" y="1911"/>
                  </a:lnTo>
                  <a:lnTo>
                    <a:pt x="2057" y="2090"/>
                  </a:lnTo>
                  <a:lnTo>
                    <a:pt x="2082" y="2067"/>
                  </a:lnTo>
                  <a:lnTo>
                    <a:pt x="2107" y="2045"/>
                  </a:lnTo>
                  <a:lnTo>
                    <a:pt x="2130" y="2020"/>
                  </a:lnTo>
                  <a:lnTo>
                    <a:pt x="2155" y="1994"/>
                  </a:lnTo>
                  <a:lnTo>
                    <a:pt x="2176" y="1967"/>
                  </a:lnTo>
                  <a:lnTo>
                    <a:pt x="2197" y="1941"/>
                  </a:lnTo>
                  <a:lnTo>
                    <a:pt x="2217" y="1915"/>
                  </a:lnTo>
                  <a:lnTo>
                    <a:pt x="2234" y="1889"/>
                  </a:lnTo>
                  <a:lnTo>
                    <a:pt x="2049" y="1724"/>
                  </a:lnTo>
                  <a:lnTo>
                    <a:pt x="2054" y="1713"/>
                  </a:lnTo>
                  <a:lnTo>
                    <a:pt x="2282" y="1819"/>
                  </a:lnTo>
                  <a:lnTo>
                    <a:pt x="2301" y="1787"/>
                  </a:lnTo>
                  <a:lnTo>
                    <a:pt x="2319" y="1755"/>
                  </a:lnTo>
                  <a:lnTo>
                    <a:pt x="2337" y="1724"/>
                  </a:lnTo>
                  <a:lnTo>
                    <a:pt x="2351" y="1691"/>
                  </a:lnTo>
                  <a:lnTo>
                    <a:pt x="2365" y="1657"/>
                  </a:lnTo>
                  <a:lnTo>
                    <a:pt x="2377" y="1624"/>
                  </a:lnTo>
                  <a:lnTo>
                    <a:pt x="2390" y="1591"/>
                  </a:lnTo>
                  <a:lnTo>
                    <a:pt x="2399" y="1557"/>
                  </a:lnTo>
                  <a:lnTo>
                    <a:pt x="2192" y="1463"/>
                  </a:lnTo>
                  <a:lnTo>
                    <a:pt x="2194" y="1451"/>
                  </a:lnTo>
                  <a:lnTo>
                    <a:pt x="2423" y="1477"/>
                  </a:lnTo>
                  <a:lnTo>
                    <a:pt x="2429" y="1461"/>
                  </a:lnTo>
                  <a:lnTo>
                    <a:pt x="2432" y="1444"/>
                  </a:lnTo>
                  <a:lnTo>
                    <a:pt x="2436" y="1426"/>
                  </a:lnTo>
                  <a:lnTo>
                    <a:pt x="2439" y="1408"/>
                  </a:lnTo>
                  <a:lnTo>
                    <a:pt x="2443" y="1391"/>
                  </a:lnTo>
                  <a:lnTo>
                    <a:pt x="2445" y="1373"/>
                  </a:lnTo>
                  <a:lnTo>
                    <a:pt x="2448" y="1356"/>
                  </a:lnTo>
                  <a:lnTo>
                    <a:pt x="2450" y="1338"/>
                  </a:lnTo>
                  <a:lnTo>
                    <a:pt x="2452" y="1319"/>
                  </a:lnTo>
                  <a:lnTo>
                    <a:pt x="2453" y="1302"/>
                  </a:lnTo>
                  <a:lnTo>
                    <a:pt x="2453" y="1284"/>
                  </a:lnTo>
                  <a:lnTo>
                    <a:pt x="2455" y="1265"/>
                  </a:lnTo>
                  <a:lnTo>
                    <a:pt x="2455" y="1247"/>
                  </a:lnTo>
                  <a:lnTo>
                    <a:pt x="2457" y="1228"/>
                  </a:lnTo>
                  <a:lnTo>
                    <a:pt x="2457" y="1210"/>
                  </a:lnTo>
                  <a:lnTo>
                    <a:pt x="2457" y="1191"/>
                  </a:lnTo>
                  <a:lnTo>
                    <a:pt x="1704" y="1191"/>
                  </a:lnTo>
                  <a:lnTo>
                    <a:pt x="1702" y="1239"/>
                  </a:lnTo>
                  <a:lnTo>
                    <a:pt x="1695" y="1286"/>
                  </a:lnTo>
                  <a:lnTo>
                    <a:pt x="1683" y="1330"/>
                  </a:lnTo>
                  <a:lnTo>
                    <a:pt x="1667" y="1373"/>
                  </a:lnTo>
                  <a:lnTo>
                    <a:pt x="1647" y="1414"/>
                  </a:lnTo>
                  <a:lnTo>
                    <a:pt x="1623" y="1452"/>
                  </a:lnTo>
                  <a:lnTo>
                    <a:pt x="1596" y="1487"/>
                  </a:lnTo>
                  <a:lnTo>
                    <a:pt x="1566" y="1521"/>
                  </a:lnTo>
                  <a:lnTo>
                    <a:pt x="1532" y="1550"/>
                  </a:lnTo>
                  <a:lnTo>
                    <a:pt x="1495" y="1578"/>
                  </a:lnTo>
                  <a:lnTo>
                    <a:pt x="1456" y="1601"/>
                  </a:lnTo>
                  <a:lnTo>
                    <a:pt x="1416" y="1621"/>
                  </a:lnTo>
                  <a:lnTo>
                    <a:pt x="1372" y="1636"/>
                  </a:lnTo>
                  <a:lnTo>
                    <a:pt x="1327" y="1649"/>
                  </a:lnTo>
                  <a:lnTo>
                    <a:pt x="1280" y="1656"/>
                  </a:lnTo>
                  <a:lnTo>
                    <a:pt x="1232" y="1657"/>
                  </a:lnTo>
                  <a:lnTo>
                    <a:pt x="1184" y="1656"/>
                  </a:lnTo>
                  <a:lnTo>
                    <a:pt x="1136" y="1649"/>
                  </a:lnTo>
                  <a:lnTo>
                    <a:pt x="1090" y="1636"/>
                  </a:lnTo>
                  <a:lnTo>
                    <a:pt x="1048" y="1621"/>
                  </a:lnTo>
                  <a:lnTo>
                    <a:pt x="1006" y="1601"/>
                  </a:lnTo>
                  <a:lnTo>
                    <a:pt x="967" y="1578"/>
                  </a:lnTo>
                  <a:lnTo>
                    <a:pt x="931" y="1550"/>
                  </a:lnTo>
                  <a:lnTo>
                    <a:pt x="898" y="1521"/>
                  </a:lnTo>
                  <a:lnTo>
                    <a:pt x="868" y="1487"/>
                  </a:lnTo>
                  <a:lnTo>
                    <a:pt x="839" y="1452"/>
                  </a:lnTo>
                  <a:lnTo>
                    <a:pt x="816" y="1414"/>
                  </a:lnTo>
                  <a:lnTo>
                    <a:pt x="797" y="1373"/>
                  </a:lnTo>
                  <a:lnTo>
                    <a:pt x="781" y="1330"/>
                  </a:lnTo>
                  <a:lnTo>
                    <a:pt x="769" y="1286"/>
                  </a:lnTo>
                  <a:lnTo>
                    <a:pt x="762" y="1239"/>
                  </a:lnTo>
                  <a:lnTo>
                    <a:pt x="760" y="1191"/>
                  </a:lnTo>
                  <a:lnTo>
                    <a:pt x="762" y="1147"/>
                  </a:lnTo>
                  <a:lnTo>
                    <a:pt x="769" y="1104"/>
                  </a:lnTo>
                  <a:lnTo>
                    <a:pt x="778" y="1062"/>
                  </a:lnTo>
                  <a:lnTo>
                    <a:pt x="792" y="1023"/>
                  </a:lnTo>
                  <a:lnTo>
                    <a:pt x="808" y="984"/>
                  </a:lnTo>
                  <a:lnTo>
                    <a:pt x="829" y="948"/>
                  </a:lnTo>
                  <a:lnTo>
                    <a:pt x="852" y="913"/>
                  </a:lnTo>
                  <a:lnTo>
                    <a:pt x="878" y="881"/>
                  </a:lnTo>
                  <a:lnTo>
                    <a:pt x="907" y="851"/>
                  </a:lnTo>
                  <a:lnTo>
                    <a:pt x="938" y="823"/>
                  </a:lnTo>
                  <a:lnTo>
                    <a:pt x="970" y="800"/>
                  </a:lnTo>
                  <a:lnTo>
                    <a:pt x="1007" y="778"/>
                  </a:lnTo>
                  <a:lnTo>
                    <a:pt x="1045" y="760"/>
                  </a:lnTo>
                  <a:lnTo>
                    <a:pt x="1083" y="746"/>
                  </a:lnTo>
                  <a:lnTo>
                    <a:pt x="1124" y="734"/>
                  </a:lnTo>
                  <a:lnTo>
                    <a:pt x="1167" y="727"/>
                  </a:lnTo>
                  <a:lnTo>
                    <a:pt x="976" y="0"/>
                  </a:lnTo>
                  <a:lnTo>
                    <a:pt x="960" y="3"/>
                  </a:lnTo>
                  <a:lnTo>
                    <a:pt x="944" y="7"/>
                  </a:lnTo>
                  <a:lnTo>
                    <a:pt x="928" y="10"/>
                  </a:lnTo>
                  <a:lnTo>
                    <a:pt x="910" y="15"/>
                  </a:lnTo>
                  <a:lnTo>
                    <a:pt x="894" y="21"/>
                  </a:lnTo>
                  <a:lnTo>
                    <a:pt x="877" y="24"/>
                  </a:lnTo>
                  <a:lnTo>
                    <a:pt x="861" y="29"/>
                  </a:lnTo>
                  <a:lnTo>
                    <a:pt x="847" y="35"/>
                  </a:lnTo>
                  <a:lnTo>
                    <a:pt x="1036" y="715"/>
                  </a:lnTo>
                  <a:lnTo>
                    <a:pt x="1027" y="718"/>
                  </a:lnTo>
                  <a:lnTo>
                    <a:pt x="673" y="106"/>
                  </a:lnTo>
                  <a:lnTo>
                    <a:pt x="657" y="113"/>
                  </a:lnTo>
                  <a:lnTo>
                    <a:pt x="641" y="120"/>
                  </a:lnTo>
                  <a:lnTo>
                    <a:pt x="626" y="129"/>
                  </a:lnTo>
                  <a:lnTo>
                    <a:pt x="610" y="138"/>
                  </a:lnTo>
                  <a:lnTo>
                    <a:pt x="592" y="149"/>
                  </a:lnTo>
                  <a:lnTo>
                    <a:pt x="578" y="157"/>
                  </a:lnTo>
                  <a:lnTo>
                    <a:pt x="564" y="168"/>
                  </a:lnTo>
                  <a:lnTo>
                    <a:pt x="550" y="178"/>
                  </a:lnTo>
                  <a:lnTo>
                    <a:pt x="898" y="748"/>
                  </a:lnTo>
                  <a:lnTo>
                    <a:pt x="887" y="755"/>
                  </a:lnTo>
                  <a:lnTo>
                    <a:pt x="408" y="283"/>
                  </a:lnTo>
                  <a:lnTo>
                    <a:pt x="396" y="296"/>
                  </a:lnTo>
                  <a:lnTo>
                    <a:pt x="382" y="308"/>
                  </a:lnTo>
                  <a:lnTo>
                    <a:pt x="369" y="320"/>
                  </a:lnTo>
                  <a:lnTo>
                    <a:pt x="355" y="333"/>
                  </a:lnTo>
                  <a:lnTo>
                    <a:pt x="343" y="347"/>
                  </a:lnTo>
                  <a:lnTo>
                    <a:pt x="330" y="361"/>
                  </a:lnTo>
                  <a:lnTo>
                    <a:pt x="318" y="375"/>
                  </a:lnTo>
                  <a:lnTo>
                    <a:pt x="306" y="389"/>
                  </a:lnTo>
                  <a:lnTo>
                    <a:pt x="769" y="825"/>
                  </a:lnTo>
                  <a:lnTo>
                    <a:pt x="762" y="834"/>
                  </a:lnTo>
                  <a:lnTo>
                    <a:pt x="207" y="517"/>
                  </a:lnTo>
                  <a:lnTo>
                    <a:pt x="196" y="532"/>
                  </a:lnTo>
                  <a:lnTo>
                    <a:pt x="184" y="548"/>
                  </a:lnTo>
                  <a:lnTo>
                    <a:pt x="173" y="566"/>
                  </a:lnTo>
                  <a:lnTo>
                    <a:pt x="164" y="583"/>
                  </a:lnTo>
                  <a:lnTo>
                    <a:pt x="154" y="601"/>
                  </a:lnTo>
                  <a:lnTo>
                    <a:pt x="143" y="618"/>
                  </a:lnTo>
                  <a:lnTo>
                    <a:pt x="134" y="636"/>
                  </a:lnTo>
                  <a:lnTo>
                    <a:pt x="125" y="653"/>
                  </a:lnTo>
                  <a:lnTo>
                    <a:pt x="656" y="942"/>
                  </a:lnTo>
                  <a:lnTo>
                    <a:pt x="654" y="953"/>
                  </a:lnTo>
                  <a:lnTo>
                    <a:pt x="69" y="793"/>
                  </a:lnTo>
                  <a:lnTo>
                    <a:pt x="62" y="813"/>
                  </a:lnTo>
                  <a:lnTo>
                    <a:pt x="55" y="832"/>
                  </a:lnTo>
                  <a:lnTo>
                    <a:pt x="49" y="851"/>
                  </a:lnTo>
                  <a:lnTo>
                    <a:pt x="42" y="872"/>
                  </a:lnTo>
                  <a:lnTo>
                    <a:pt x="37" y="893"/>
                  </a:lnTo>
                  <a:lnTo>
                    <a:pt x="32" y="914"/>
                  </a:lnTo>
                  <a:lnTo>
                    <a:pt x="28" y="935"/>
                  </a:lnTo>
                  <a:lnTo>
                    <a:pt x="25" y="955"/>
                  </a:lnTo>
                  <a:lnTo>
                    <a:pt x="580" y="1090"/>
                  </a:lnTo>
                  <a:lnTo>
                    <a:pt x="578" y="1102"/>
                  </a:lnTo>
                  <a:lnTo>
                    <a:pt x="5" y="1102"/>
                  </a:lnTo>
                  <a:lnTo>
                    <a:pt x="5" y="1112"/>
                  </a:lnTo>
                  <a:lnTo>
                    <a:pt x="3" y="1123"/>
                  </a:lnTo>
                  <a:lnTo>
                    <a:pt x="3" y="1135"/>
                  </a:lnTo>
                  <a:lnTo>
                    <a:pt x="2" y="1146"/>
                  </a:lnTo>
                  <a:lnTo>
                    <a:pt x="2" y="1158"/>
                  </a:lnTo>
                  <a:lnTo>
                    <a:pt x="0" y="1168"/>
                  </a:lnTo>
                  <a:lnTo>
                    <a:pt x="0" y="1181"/>
                  </a:lnTo>
                  <a:lnTo>
                    <a:pt x="0" y="1191"/>
                  </a:lnTo>
                  <a:lnTo>
                    <a:pt x="0" y="1202"/>
                  </a:lnTo>
                  <a:lnTo>
                    <a:pt x="0" y="1212"/>
                  </a:lnTo>
                  <a:lnTo>
                    <a:pt x="2" y="1223"/>
                  </a:lnTo>
                  <a:lnTo>
                    <a:pt x="2" y="1233"/>
                  </a:lnTo>
                  <a:lnTo>
                    <a:pt x="3" y="1246"/>
                  </a:lnTo>
                  <a:lnTo>
                    <a:pt x="3" y="1256"/>
                  </a:lnTo>
                  <a:lnTo>
                    <a:pt x="5" y="1267"/>
                  </a:lnTo>
                  <a:lnTo>
                    <a:pt x="5" y="1277"/>
                  </a:lnTo>
                  <a:lnTo>
                    <a:pt x="544" y="1274"/>
                  </a:lnTo>
                  <a:lnTo>
                    <a:pt x="544" y="1282"/>
                  </a:lnTo>
                  <a:lnTo>
                    <a:pt x="21" y="1412"/>
                  </a:lnTo>
                  <a:lnTo>
                    <a:pt x="25" y="1435"/>
                  </a:lnTo>
                  <a:lnTo>
                    <a:pt x="30" y="1459"/>
                  </a:lnTo>
                  <a:lnTo>
                    <a:pt x="35" y="1482"/>
                  </a:lnTo>
                  <a:lnTo>
                    <a:pt x="42" y="1503"/>
                  </a:lnTo>
                  <a:lnTo>
                    <a:pt x="48" y="1526"/>
                  </a:lnTo>
                  <a:lnTo>
                    <a:pt x="55" y="1547"/>
                  </a:lnTo>
                  <a:lnTo>
                    <a:pt x="62" y="1568"/>
                  </a:lnTo>
                  <a:lnTo>
                    <a:pt x="69" y="1589"/>
                  </a:lnTo>
                  <a:lnTo>
                    <a:pt x="555" y="1459"/>
                  </a:lnTo>
                  <a:lnTo>
                    <a:pt x="560" y="1468"/>
                  </a:lnTo>
                  <a:lnTo>
                    <a:pt x="118" y="1710"/>
                  </a:lnTo>
                  <a:lnTo>
                    <a:pt x="129" y="1731"/>
                  </a:lnTo>
                  <a:lnTo>
                    <a:pt x="139" y="1754"/>
                  </a:lnTo>
                  <a:lnTo>
                    <a:pt x="152" y="1775"/>
                  </a:lnTo>
                  <a:lnTo>
                    <a:pt x="164" y="1796"/>
                  </a:lnTo>
                  <a:lnTo>
                    <a:pt x="177" y="1815"/>
                  </a:lnTo>
                  <a:lnTo>
                    <a:pt x="189" y="1836"/>
                  </a:lnTo>
                  <a:lnTo>
                    <a:pt x="201" y="1857"/>
                  </a:lnTo>
                  <a:lnTo>
                    <a:pt x="215" y="1876"/>
                  </a:lnTo>
                  <a:lnTo>
                    <a:pt x="617" y="1647"/>
                  </a:lnTo>
                  <a:lnTo>
                    <a:pt x="624" y="1656"/>
                  </a:lnTo>
                  <a:lnTo>
                    <a:pt x="291" y="1974"/>
                  </a:lnTo>
                  <a:lnTo>
                    <a:pt x="307" y="1994"/>
                  </a:lnTo>
                  <a:lnTo>
                    <a:pt x="323" y="2013"/>
                  </a:lnTo>
                  <a:lnTo>
                    <a:pt x="341" y="2032"/>
                  </a:lnTo>
                  <a:lnTo>
                    <a:pt x="359" y="2050"/>
                  </a:lnTo>
                  <a:lnTo>
                    <a:pt x="376" y="2067"/>
                  </a:lnTo>
                  <a:lnTo>
                    <a:pt x="394" y="2085"/>
                  </a:lnTo>
                  <a:lnTo>
                    <a:pt x="413" y="2101"/>
                  </a:lnTo>
                  <a:lnTo>
                    <a:pt x="433" y="2118"/>
                  </a:lnTo>
                  <a:lnTo>
                    <a:pt x="732" y="1824"/>
                  </a:lnTo>
                  <a:lnTo>
                    <a:pt x="740" y="1833"/>
                  </a:lnTo>
                  <a:lnTo>
                    <a:pt x="525" y="2188"/>
                  </a:lnTo>
                  <a:lnTo>
                    <a:pt x="546" y="2204"/>
                  </a:lnTo>
                  <a:lnTo>
                    <a:pt x="567" y="2218"/>
                  </a:lnTo>
                  <a:lnTo>
                    <a:pt x="590" y="2232"/>
                  </a:lnTo>
                  <a:lnTo>
                    <a:pt x="613" y="2246"/>
                  </a:lnTo>
                  <a:lnTo>
                    <a:pt x="636" y="2258"/>
                  </a:lnTo>
                  <a:lnTo>
                    <a:pt x="659" y="2271"/>
                  </a:lnTo>
                  <a:lnTo>
                    <a:pt x="682" y="2283"/>
                  </a:lnTo>
                  <a:lnTo>
                    <a:pt x="707" y="2293"/>
                  </a:lnTo>
                  <a:lnTo>
                    <a:pt x="901" y="1964"/>
                  </a:lnTo>
                  <a:lnTo>
                    <a:pt x="910" y="1971"/>
                  </a:lnTo>
                  <a:lnTo>
                    <a:pt x="811" y="2334"/>
                  </a:lnTo>
                  <a:lnTo>
                    <a:pt x="836" y="2342"/>
                  </a:lnTo>
                  <a:lnTo>
                    <a:pt x="861" y="2351"/>
                  </a:lnTo>
                  <a:lnTo>
                    <a:pt x="885" y="2360"/>
                  </a:lnTo>
                  <a:lnTo>
                    <a:pt x="912" y="2367"/>
                  </a:lnTo>
                  <a:lnTo>
                    <a:pt x="938" y="2374"/>
                  </a:lnTo>
                  <a:lnTo>
                    <a:pt x="965" y="2379"/>
                  </a:lnTo>
                  <a:lnTo>
                    <a:pt x="993" y="2385"/>
                  </a:lnTo>
                  <a:lnTo>
                    <a:pt x="1022" y="2390"/>
                  </a:lnTo>
                  <a:lnTo>
                    <a:pt x="1113" y="2052"/>
                  </a:lnTo>
                  <a:lnTo>
                    <a:pt x="1124" y="2053"/>
                  </a:lnTo>
                  <a:lnTo>
                    <a:pt x="1126" y="2404"/>
                  </a:lnTo>
                  <a:lnTo>
                    <a:pt x="1138" y="2404"/>
                  </a:lnTo>
                  <a:lnTo>
                    <a:pt x="1151" y="2406"/>
                  </a:lnTo>
                  <a:lnTo>
                    <a:pt x="1165" y="2406"/>
                  </a:lnTo>
                  <a:lnTo>
                    <a:pt x="1177" y="2407"/>
                  </a:lnTo>
                  <a:lnTo>
                    <a:pt x="1189" y="2407"/>
                  </a:lnTo>
                  <a:lnTo>
                    <a:pt x="1204" y="2409"/>
                  </a:lnTo>
                  <a:lnTo>
                    <a:pt x="1216" y="2409"/>
                  </a:lnTo>
                  <a:lnTo>
                    <a:pt x="1228" y="2409"/>
                  </a:lnTo>
                  <a:lnTo>
                    <a:pt x="1244" y="2409"/>
                  </a:lnTo>
                  <a:lnTo>
                    <a:pt x="1260" y="2409"/>
                  </a:lnTo>
                  <a:lnTo>
                    <a:pt x="1274" y="2407"/>
                  </a:lnTo>
                  <a:lnTo>
                    <a:pt x="1290" y="2407"/>
                  </a:lnTo>
                  <a:lnTo>
                    <a:pt x="1306" y="2406"/>
                  </a:lnTo>
                  <a:lnTo>
                    <a:pt x="1322" y="2404"/>
                  </a:lnTo>
                  <a:lnTo>
                    <a:pt x="1338" y="2404"/>
                  </a:lnTo>
                  <a:lnTo>
                    <a:pt x="1352" y="2402"/>
                  </a:lnTo>
                  <a:lnTo>
                    <a:pt x="1352" y="2076"/>
                  </a:lnTo>
                  <a:lnTo>
                    <a:pt x="1363" y="2074"/>
                  </a:lnTo>
                  <a:lnTo>
                    <a:pt x="1453" y="2388"/>
                  </a:lnTo>
                  <a:lnTo>
                    <a:pt x="1485" y="2383"/>
                  </a:lnTo>
                  <a:lnTo>
                    <a:pt x="1515" y="2376"/>
                  </a:lnTo>
                  <a:lnTo>
                    <a:pt x="1545" y="2369"/>
                  </a:lnTo>
                  <a:lnTo>
                    <a:pt x="1575" y="2360"/>
                  </a:lnTo>
                  <a:lnTo>
                    <a:pt x="1603" y="2351"/>
                  </a:lnTo>
                  <a:lnTo>
                    <a:pt x="1631" y="2342"/>
                  </a:lnTo>
                  <a:lnTo>
                    <a:pt x="1658" y="2332"/>
                  </a:lnTo>
                  <a:lnTo>
                    <a:pt x="1684" y="2321"/>
                  </a:lnTo>
                  <a:close/>
                </a:path>
              </a:pathLst>
            </a:custGeom>
            <a:solidFill>
              <a:srgbClr val="EEEEEE"/>
            </a:solidFill>
            <a:ln w="9525">
              <a:noFill/>
              <a:round/>
              <a:headEnd/>
              <a:tailEnd/>
            </a:ln>
            <a:effectLst/>
          </p:spPr>
          <p:txBody>
            <a:bodyPr/>
            <a:lstStyle/>
            <a:p>
              <a:endParaRPr lang="en-US">
                <a:latin typeface="Calibri" panose="020F0502020204030204" pitchFamily="34" charset="0"/>
                <a:cs typeface="Calibri" panose="020F0502020204030204" pitchFamily="34" charset="0"/>
              </a:endParaRPr>
            </a:p>
          </p:txBody>
        </p:sp>
        <p:sp>
          <p:nvSpPr>
            <p:cNvPr id="54451" name="Freeform 179"/>
            <p:cNvSpPr>
              <a:spLocks noChangeAspect="1"/>
            </p:cNvSpPr>
            <p:nvPr userDrawn="1"/>
          </p:nvSpPr>
          <p:spPr bwMode="auto">
            <a:xfrm>
              <a:off x="1526" y="816"/>
              <a:ext cx="169" cy="981"/>
            </a:xfrm>
            <a:custGeom>
              <a:avLst/>
              <a:gdLst/>
              <a:ahLst/>
              <a:cxnLst>
                <a:cxn ang="0">
                  <a:pos x="131" y="4"/>
                </a:cxn>
                <a:cxn ang="0">
                  <a:pos x="122" y="4"/>
                </a:cxn>
                <a:cxn ang="0">
                  <a:pos x="115" y="2"/>
                </a:cxn>
                <a:cxn ang="0">
                  <a:pos x="106" y="2"/>
                </a:cxn>
                <a:cxn ang="0">
                  <a:pos x="97" y="2"/>
                </a:cxn>
                <a:cxn ang="0">
                  <a:pos x="87" y="0"/>
                </a:cxn>
                <a:cxn ang="0">
                  <a:pos x="78" y="0"/>
                </a:cxn>
                <a:cxn ang="0">
                  <a:pos x="71" y="0"/>
                </a:cxn>
                <a:cxn ang="0">
                  <a:pos x="62" y="0"/>
                </a:cxn>
                <a:cxn ang="0">
                  <a:pos x="55" y="0"/>
                </a:cxn>
                <a:cxn ang="0">
                  <a:pos x="48" y="0"/>
                </a:cxn>
                <a:cxn ang="0">
                  <a:pos x="41" y="0"/>
                </a:cxn>
                <a:cxn ang="0">
                  <a:pos x="34" y="2"/>
                </a:cxn>
                <a:cxn ang="0">
                  <a:pos x="25" y="2"/>
                </a:cxn>
                <a:cxn ang="0">
                  <a:pos x="16" y="2"/>
                </a:cxn>
                <a:cxn ang="0">
                  <a:pos x="9" y="4"/>
                </a:cxn>
                <a:cxn ang="0">
                  <a:pos x="0" y="4"/>
                </a:cxn>
                <a:cxn ang="0">
                  <a:pos x="0" y="754"/>
                </a:cxn>
                <a:cxn ang="0">
                  <a:pos x="7" y="754"/>
                </a:cxn>
                <a:cxn ang="0">
                  <a:pos x="16" y="752"/>
                </a:cxn>
                <a:cxn ang="0">
                  <a:pos x="23" y="752"/>
                </a:cxn>
                <a:cxn ang="0">
                  <a:pos x="30" y="750"/>
                </a:cxn>
                <a:cxn ang="0">
                  <a:pos x="37" y="750"/>
                </a:cxn>
                <a:cxn ang="0">
                  <a:pos x="44" y="749"/>
                </a:cxn>
                <a:cxn ang="0">
                  <a:pos x="51" y="749"/>
                </a:cxn>
                <a:cxn ang="0">
                  <a:pos x="58" y="749"/>
                </a:cxn>
                <a:cxn ang="0">
                  <a:pos x="65" y="749"/>
                </a:cxn>
                <a:cxn ang="0">
                  <a:pos x="74" y="749"/>
                </a:cxn>
                <a:cxn ang="0">
                  <a:pos x="85" y="750"/>
                </a:cxn>
                <a:cxn ang="0">
                  <a:pos x="94" y="750"/>
                </a:cxn>
                <a:cxn ang="0">
                  <a:pos x="103" y="752"/>
                </a:cxn>
                <a:cxn ang="0">
                  <a:pos x="111" y="752"/>
                </a:cxn>
                <a:cxn ang="0">
                  <a:pos x="120" y="754"/>
                </a:cxn>
                <a:cxn ang="0">
                  <a:pos x="127" y="754"/>
                </a:cxn>
                <a:cxn ang="0">
                  <a:pos x="131" y="4"/>
                </a:cxn>
              </a:cxnLst>
              <a:rect l="0" t="0" r="r" b="b"/>
              <a:pathLst>
                <a:path w="131" h="754">
                  <a:moveTo>
                    <a:pt x="131" y="4"/>
                  </a:moveTo>
                  <a:lnTo>
                    <a:pt x="122" y="4"/>
                  </a:lnTo>
                  <a:lnTo>
                    <a:pt x="115" y="2"/>
                  </a:lnTo>
                  <a:lnTo>
                    <a:pt x="106" y="2"/>
                  </a:lnTo>
                  <a:lnTo>
                    <a:pt x="97" y="2"/>
                  </a:lnTo>
                  <a:lnTo>
                    <a:pt x="87" y="0"/>
                  </a:lnTo>
                  <a:lnTo>
                    <a:pt x="78" y="0"/>
                  </a:lnTo>
                  <a:lnTo>
                    <a:pt x="71" y="0"/>
                  </a:lnTo>
                  <a:lnTo>
                    <a:pt x="62" y="0"/>
                  </a:lnTo>
                  <a:lnTo>
                    <a:pt x="55" y="0"/>
                  </a:lnTo>
                  <a:lnTo>
                    <a:pt x="48" y="0"/>
                  </a:lnTo>
                  <a:lnTo>
                    <a:pt x="41" y="0"/>
                  </a:lnTo>
                  <a:lnTo>
                    <a:pt x="34" y="2"/>
                  </a:lnTo>
                  <a:lnTo>
                    <a:pt x="25" y="2"/>
                  </a:lnTo>
                  <a:lnTo>
                    <a:pt x="16" y="2"/>
                  </a:lnTo>
                  <a:lnTo>
                    <a:pt x="9" y="4"/>
                  </a:lnTo>
                  <a:lnTo>
                    <a:pt x="0" y="4"/>
                  </a:lnTo>
                  <a:lnTo>
                    <a:pt x="0" y="754"/>
                  </a:lnTo>
                  <a:lnTo>
                    <a:pt x="7" y="754"/>
                  </a:lnTo>
                  <a:lnTo>
                    <a:pt x="16" y="752"/>
                  </a:lnTo>
                  <a:lnTo>
                    <a:pt x="23" y="752"/>
                  </a:lnTo>
                  <a:lnTo>
                    <a:pt x="30" y="750"/>
                  </a:lnTo>
                  <a:lnTo>
                    <a:pt x="37" y="750"/>
                  </a:lnTo>
                  <a:lnTo>
                    <a:pt x="44" y="749"/>
                  </a:lnTo>
                  <a:lnTo>
                    <a:pt x="51" y="749"/>
                  </a:lnTo>
                  <a:lnTo>
                    <a:pt x="58" y="749"/>
                  </a:lnTo>
                  <a:lnTo>
                    <a:pt x="65" y="749"/>
                  </a:lnTo>
                  <a:lnTo>
                    <a:pt x="74" y="749"/>
                  </a:lnTo>
                  <a:lnTo>
                    <a:pt x="85" y="750"/>
                  </a:lnTo>
                  <a:lnTo>
                    <a:pt x="94" y="750"/>
                  </a:lnTo>
                  <a:lnTo>
                    <a:pt x="103" y="752"/>
                  </a:lnTo>
                  <a:lnTo>
                    <a:pt x="111" y="752"/>
                  </a:lnTo>
                  <a:lnTo>
                    <a:pt x="120" y="754"/>
                  </a:lnTo>
                  <a:lnTo>
                    <a:pt x="127" y="754"/>
                  </a:lnTo>
                  <a:lnTo>
                    <a:pt x="131" y="4"/>
                  </a:lnTo>
                  <a:close/>
                </a:path>
              </a:pathLst>
            </a:custGeom>
            <a:solidFill>
              <a:srgbClr val="EEEEEE"/>
            </a:solidFill>
            <a:ln w="9525">
              <a:noFill/>
              <a:round/>
              <a:headEnd/>
              <a:tailEnd/>
            </a:ln>
            <a:effectLst/>
          </p:spPr>
          <p:txBody>
            <a:bodyPr/>
            <a:lstStyle/>
            <a:p>
              <a:endParaRPr lang="en-US">
                <a:latin typeface="Calibri" panose="020F0502020204030204" pitchFamily="34" charset="0"/>
                <a:cs typeface="Calibri" panose="020F0502020204030204" pitchFamily="34" charset="0"/>
              </a:endParaRPr>
            </a:p>
          </p:txBody>
        </p:sp>
      </p:grpSp>
      <p:sp>
        <p:nvSpPr>
          <p:cNvPr id="54403" name="Rectangle 131"/>
          <p:cNvSpPr>
            <a:spLocks noGrp="1" noChangeArrowheads="1"/>
          </p:cNvSpPr>
          <p:nvPr>
            <p:ph type="ctrTitle" sz="quarter"/>
          </p:nvPr>
        </p:nvSpPr>
        <p:spPr>
          <a:xfrm>
            <a:off x="866775" y="1227138"/>
            <a:ext cx="7413625" cy="1311275"/>
          </a:xfrm>
        </p:spPr>
        <p:txBody>
          <a:bodyPr anchor="b">
            <a:spAutoFit/>
          </a:bodyPr>
          <a:lstStyle>
            <a:lvl1pPr algn="ctr">
              <a:defRPr sz="4000">
                <a:latin typeface="Calibri" panose="020F0502020204030204" pitchFamily="34" charset="0"/>
                <a:cs typeface="Calibri" panose="020F0502020204030204" pitchFamily="34" charset="0"/>
              </a:defRPr>
            </a:lvl1pPr>
          </a:lstStyle>
          <a:p>
            <a:r>
              <a:rPr lang="en-US"/>
              <a:t>Click To Edit Master Title</a:t>
            </a:r>
            <a:br>
              <a:rPr lang="en-US"/>
            </a:br>
            <a:r>
              <a:rPr lang="en-US"/>
              <a:t>(room for two-liners)</a:t>
            </a:r>
          </a:p>
        </p:txBody>
      </p:sp>
      <p:sp>
        <p:nvSpPr>
          <p:cNvPr id="54415" name="Rectangle 143"/>
          <p:cNvSpPr>
            <a:spLocks noGrp="1" noChangeArrowheads="1"/>
          </p:cNvSpPr>
          <p:nvPr>
            <p:ph type="subTitle" sz="quarter" idx="1"/>
          </p:nvPr>
        </p:nvSpPr>
        <p:spPr>
          <a:xfrm>
            <a:off x="2155825" y="3357564"/>
            <a:ext cx="4833938" cy="990502"/>
          </a:xfrm>
        </p:spPr>
        <p:txBody>
          <a:bodyPr/>
          <a:lstStyle>
            <a:lvl1pPr marL="0" indent="0" algn="ctr">
              <a:buFont typeface="Wingdings" pitchFamily="2" charset="2"/>
              <a:buNone/>
              <a:defRPr sz="2800">
                <a:latin typeface="Calibri" panose="020F0502020204030204" pitchFamily="34" charset="0"/>
                <a:cs typeface="Calibri" panose="020F0502020204030204" pitchFamily="34" charset="0"/>
              </a:defRPr>
            </a:lvl1pPr>
          </a:lstStyle>
          <a:p>
            <a:r>
              <a:rPr lang="en-US"/>
              <a:t>Click to Edit Master Subtitle</a:t>
            </a:r>
          </a:p>
        </p:txBody>
      </p:sp>
      <p:sp>
        <p:nvSpPr>
          <p:cNvPr id="54416" name="Rectangle 144"/>
          <p:cNvSpPr>
            <a:spLocks noChangeArrowheads="1"/>
          </p:cNvSpPr>
          <p:nvPr/>
        </p:nvSpPr>
        <p:spPr bwMode="auto">
          <a:xfrm flipV="1">
            <a:off x="241300" y="2743200"/>
            <a:ext cx="8623300" cy="42863"/>
          </a:xfrm>
          <a:prstGeom prst="rect">
            <a:avLst/>
          </a:prstGeom>
          <a:gradFill rotWithShape="0">
            <a:gsLst>
              <a:gs pos="0">
                <a:srgbClr val="8CA9E2"/>
              </a:gs>
              <a:gs pos="100000">
                <a:srgbClr val="8CA9E2">
                  <a:gamma/>
                  <a:tint val="18039"/>
                  <a:invGamma/>
                </a:srgbClr>
              </a:gs>
            </a:gsLst>
            <a:lin ang="0" scaled="1"/>
          </a:gradFill>
          <a:ln w="9525">
            <a:noFill/>
            <a:miter lim="800000"/>
            <a:headEnd/>
            <a:tailEnd/>
          </a:ln>
          <a:effectLst/>
        </p:spPr>
        <p:txBody>
          <a:bodyPr wrap="none" anchor="ctr"/>
          <a:lstStyle/>
          <a:p>
            <a:endParaRPr lang="en-US">
              <a:latin typeface="Calibri" panose="020F0502020204030204" pitchFamily="34" charset="0"/>
              <a:cs typeface="Calibri" panose="020F0502020204030204" pitchFamily="34" charset="0"/>
            </a:endParaRPr>
          </a:p>
        </p:txBody>
      </p:sp>
      <p:pic>
        <p:nvPicPr>
          <p:cNvPr id="54452" name="Picture 180" descr="research_RGB_black"/>
          <p:cNvPicPr>
            <a:picLocks noChangeAspect="1" noChangeArrowheads="1"/>
          </p:cNvPicPr>
          <p:nvPr/>
        </p:nvPicPr>
        <p:blipFill>
          <a:blip r:embed="rId2" cstate="print"/>
          <a:srcRect/>
          <a:stretch>
            <a:fillRect/>
          </a:stretch>
        </p:blipFill>
        <p:spPr bwMode="auto">
          <a:xfrm>
            <a:off x="60325" y="6543675"/>
            <a:ext cx="1498600" cy="268288"/>
          </a:xfrm>
          <a:prstGeom prst="rect">
            <a:avLst/>
          </a:prstGeom>
          <a:noFill/>
        </p:spPr>
      </p:pic>
      <p:sp>
        <p:nvSpPr>
          <p:cNvPr id="17" name="TextBox 16"/>
          <p:cNvSpPr txBox="1"/>
          <p:nvPr userDrawn="1"/>
        </p:nvSpPr>
        <p:spPr>
          <a:xfrm>
            <a:off x="2183376" y="6593840"/>
            <a:ext cx="4730620" cy="261610"/>
          </a:xfrm>
          <a:prstGeom prst="rect">
            <a:avLst/>
          </a:prstGeom>
          <a:noFill/>
        </p:spPr>
        <p:txBody>
          <a:bodyPr wrap="square" rtlCol="0">
            <a:spAutoFit/>
          </a:bodyPr>
          <a:lstStyle/>
          <a:p>
            <a:pPr algn="ctr"/>
            <a:r>
              <a:rPr lang="en-US" sz="1100" dirty="0" smtClean="0">
                <a:solidFill>
                  <a:schemeClr val="accent2">
                    <a:lumMod val="75000"/>
                  </a:schemeClr>
                </a:solidFill>
                <a:latin typeface="Calibri" panose="020F0502020204030204" pitchFamily="34" charset="0"/>
                <a:cs typeface="Calibri" panose="020F0502020204030204" pitchFamily="34" charset="0"/>
              </a:rPr>
              <a:t>This page contains no technical data subject to the EAR or the ITAR.</a:t>
            </a:r>
            <a:endParaRPr lang="en-US" sz="1100" dirty="0">
              <a:solidFill>
                <a:schemeClr val="accent2">
                  <a:lumMod val="75000"/>
                </a:schemeClr>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969D44D-8945-49E7-83DE-AF23780D6BEF}" type="slidenum">
              <a:rPr lang="en-US"/>
              <a:pPr/>
              <a:t>‹#›</a:t>
            </a:fld>
            <a:endParaRPr lang="en-US"/>
          </a:p>
        </p:txBody>
      </p:sp>
      <p:sp>
        <p:nvSpPr>
          <p:cNvPr id="6" name="TextBox 5"/>
          <p:cNvSpPr txBox="1"/>
          <p:nvPr userDrawn="1"/>
        </p:nvSpPr>
        <p:spPr>
          <a:xfrm>
            <a:off x="2183376" y="6593840"/>
            <a:ext cx="4730620" cy="261610"/>
          </a:xfrm>
          <a:prstGeom prst="rect">
            <a:avLst/>
          </a:prstGeom>
          <a:noFill/>
        </p:spPr>
        <p:txBody>
          <a:bodyPr wrap="square" rtlCol="0">
            <a:spAutoFit/>
          </a:bodyPr>
          <a:lstStyle/>
          <a:p>
            <a:pPr algn="ctr"/>
            <a:r>
              <a:rPr lang="en-US" sz="1100" dirty="0" smtClean="0">
                <a:solidFill>
                  <a:schemeClr val="accent2">
                    <a:lumMod val="75000"/>
                  </a:schemeClr>
                </a:solidFill>
                <a:latin typeface="Calibri" panose="020F0502020204030204" pitchFamily="34" charset="0"/>
                <a:cs typeface="Calibri" panose="020F0502020204030204" pitchFamily="34" charset="0"/>
              </a:rPr>
              <a:t>This page contains no technical data subject to the EAR or the ITAR.</a:t>
            </a:r>
            <a:endParaRPr lang="en-US" sz="1100" dirty="0">
              <a:solidFill>
                <a:schemeClr val="accent2">
                  <a:lumMod val="75000"/>
                </a:schemeClr>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7DB5972E-1CD8-44CB-8011-6A7E47D1BB97}" type="slidenum">
              <a:rPr lang="en-US"/>
              <a:pPr/>
              <a:t>‹#›</a:t>
            </a:fld>
            <a:endParaRPr lang="en-US"/>
          </a:p>
        </p:txBody>
      </p:sp>
      <p:sp>
        <p:nvSpPr>
          <p:cNvPr id="5" name="TextBox 4"/>
          <p:cNvSpPr txBox="1"/>
          <p:nvPr userDrawn="1"/>
        </p:nvSpPr>
        <p:spPr>
          <a:xfrm>
            <a:off x="2183376" y="6593840"/>
            <a:ext cx="4730620" cy="261610"/>
          </a:xfrm>
          <a:prstGeom prst="rect">
            <a:avLst/>
          </a:prstGeom>
          <a:noFill/>
        </p:spPr>
        <p:txBody>
          <a:bodyPr wrap="square" rtlCol="0">
            <a:spAutoFit/>
          </a:bodyPr>
          <a:lstStyle/>
          <a:p>
            <a:pPr algn="ctr"/>
            <a:r>
              <a:rPr lang="en-US" sz="1100" dirty="0" smtClean="0">
                <a:solidFill>
                  <a:schemeClr val="accent2">
                    <a:lumMod val="75000"/>
                  </a:schemeClr>
                </a:solidFill>
                <a:latin typeface="Calibri" panose="020F0502020204030204" pitchFamily="34" charset="0"/>
                <a:cs typeface="Calibri" panose="020F0502020204030204" pitchFamily="34" charset="0"/>
              </a:rPr>
              <a:t>This page contains no technical data subject to the EAR or the ITAR.</a:t>
            </a:r>
            <a:endParaRPr lang="en-US" sz="1100" dirty="0">
              <a:solidFill>
                <a:schemeClr val="accent2">
                  <a:lumMod val="75000"/>
                </a:schemeClr>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10D5A57-DD16-4DB1-B702-A95B79916D2E}" type="slidenum">
              <a:rPr lang="en-US"/>
              <a:pPr/>
              <a:t>‹#›</a:t>
            </a:fld>
            <a:endParaRPr lang="en-US"/>
          </a:p>
        </p:txBody>
      </p:sp>
      <p:sp>
        <p:nvSpPr>
          <p:cNvPr id="4" name="TextBox 3"/>
          <p:cNvSpPr txBox="1"/>
          <p:nvPr userDrawn="1"/>
        </p:nvSpPr>
        <p:spPr>
          <a:xfrm>
            <a:off x="2183376" y="6593840"/>
            <a:ext cx="4730620" cy="261610"/>
          </a:xfrm>
          <a:prstGeom prst="rect">
            <a:avLst/>
          </a:prstGeom>
          <a:noFill/>
        </p:spPr>
        <p:txBody>
          <a:bodyPr wrap="square" rtlCol="0">
            <a:spAutoFit/>
          </a:bodyPr>
          <a:lstStyle/>
          <a:p>
            <a:pPr algn="ctr"/>
            <a:r>
              <a:rPr lang="en-US" sz="1100" dirty="0" smtClean="0">
                <a:solidFill>
                  <a:schemeClr val="accent2">
                    <a:lumMod val="75000"/>
                  </a:schemeClr>
                </a:solidFill>
                <a:latin typeface="Calibri" panose="020F0502020204030204" pitchFamily="34" charset="0"/>
                <a:cs typeface="Calibri" panose="020F0502020204030204" pitchFamily="34" charset="0"/>
              </a:rPr>
              <a:t>This page contains no technical data subject to the EAR or the ITAR.</a:t>
            </a:r>
            <a:endParaRPr lang="en-US" sz="1100" dirty="0">
              <a:solidFill>
                <a:schemeClr val="accent2">
                  <a:lumMod val="75000"/>
                </a:schemeClr>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BA92EEE3-65DF-4176-A40D-45DA207B5DE4}" type="slidenum">
              <a:rPr lang="en-US"/>
              <a:pPr/>
              <a:t>‹#›</a:t>
            </a:fld>
            <a:endParaRPr lang="en-US"/>
          </a:p>
        </p:txBody>
      </p:sp>
      <p:sp>
        <p:nvSpPr>
          <p:cNvPr id="3" name="TextBox 2"/>
          <p:cNvSpPr txBox="1"/>
          <p:nvPr userDrawn="1"/>
        </p:nvSpPr>
        <p:spPr>
          <a:xfrm>
            <a:off x="2183376" y="6593840"/>
            <a:ext cx="4730620" cy="261610"/>
          </a:xfrm>
          <a:prstGeom prst="rect">
            <a:avLst/>
          </a:prstGeom>
          <a:noFill/>
        </p:spPr>
        <p:txBody>
          <a:bodyPr wrap="square" rtlCol="0">
            <a:spAutoFit/>
          </a:bodyPr>
          <a:lstStyle/>
          <a:p>
            <a:pPr algn="ctr"/>
            <a:r>
              <a:rPr lang="en-US" sz="1100" dirty="0" smtClean="0">
                <a:solidFill>
                  <a:schemeClr val="accent2">
                    <a:lumMod val="75000"/>
                  </a:schemeClr>
                </a:solidFill>
                <a:latin typeface="Calibri" panose="020F0502020204030204" pitchFamily="34" charset="0"/>
                <a:cs typeface="Calibri" panose="020F0502020204030204" pitchFamily="34" charset="0"/>
              </a:rPr>
              <a:t>This page contains no technical data subject to the EAR or the ITAR.</a:t>
            </a:r>
            <a:endParaRPr lang="en-US" sz="1100" dirty="0">
              <a:solidFill>
                <a:schemeClr val="accent2">
                  <a:lumMod val="75000"/>
                </a:schemeClr>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414" name="Rectangle 166"/>
          <p:cNvSpPr>
            <a:spLocks noChangeArrowheads="1"/>
          </p:cNvSpPr>
          <p:nvPr/>
        </p:nvSpPr>
        <p:spPr bwMode="auto">
          <a:xfrm>
            <a:off x="-19050" y="0"/>
            <a:ext cx="4149725" cy="6858000"/>
          </a:xfrm>
          <a:prstGeom prst="rect">
            <a:avLst/>
          </a:prstGeom>
          <a:gradFill rotWithShape="0">
            <a:gsLst>
              <a:gs pos="0">
                <a:srgbClr val="D7D7D7"/>
              </a:gs>
              <a:gs pos="100000">
                <a:srgbClr val="D7D7D7">
                  <a:gamma/>
                  <a:tint val="0"/>
                  <a:invGamma/>
                </a:srgbClr>
              </a:gs>
            </a:gsLst>
            <a:lin ang="0" scaled="1"/>
          </a:gradFill>
          <a:ln w="9525">
            <a:noFill/>
            <a:miter lim="800000"/>
            <a:headEnd/>
            <a:tailEnd/>
          </a:ln>
          <a:effectLst/>
        </p:spPr>
        <p:txBody>
          <a:bodyPr wrap="none" anchor="ctr"/>
          <a:lstStyle/>
          <a:p>
            <a:endParaRPr lang="en-US">
              <a:latin typeface="Calibri" panose="020F0502020204030204" pitchFamily="34" charset="0"/>
              <a:cs typeface="Calibri" panose="020F0502020204030204" pitchFamily="34" charset="0"/>
            </a:endParaRPr>
          </a:p>
        </p:txBody>
      </p:sp>
      <p:grpSp>
        <p:nvGrpSpPr>
          <p:cNvPr id="53415" name="Group 167"/>
          <p:cNvGrpSpPr>
            <a:grpSpLocks noChangeAspect="1"/>
          </p:cNvGrpSpPr>
          <p:nvPr/>
        </p:nvGrpSpPr>
        <p:grpSpPr bwMode="auto">
          <a:xfrm>
            <a:off x="-222250" y="-207963"/>
            <a:ext cx="2703513" cy="2854326"/>
            <a:chOff x="0" y="816"/>
            <a:chExt cx="3203" cy="3177"/>
          </a:xfrm>
        </p:grpSpPr>
        <p:sp>
          <p:nvSpPr>
            <p:cNvPr id="53416" name="Freeform 168"/>
            <p:cNvSpPr>
              <a:spLocks noChangeAspect="1"/>
            </p:cNvSpPr>
            <p:nvPr userDrawn="1"/>
          </p:nvSpPr>
          <p:spPr bwMode="auto">
            <a:xfrm>
              <a:off x="2193" y="2013"/>
              <a:ext cx="978" cy="327"/>
            </a:xfrm>
            <a:custGeom>
              <a:avLst/>
              <a:gdLst/>
              <a:ahLst/>
              <a:cxnLst>
                <a:cxn ang="0">
                  <a:pos x="16" y="250"/>
                </a:cxn>
                <a:cxn ang="0">
                  <a:pos x="14" y="241"/>
                </a:cxn>
                <a:cxn ang="0">
                  <a:pos x="12" y="233"/>
                </a:cxn>
                <a:cxn ang="0">
                  <a:pos x="10" y="226"/>
                </a:cxn>
                <a:cxn ang="0">
                  <a:pos x="9" y="217"/>
                </a:cxn>
                <a:cxn ang="0">
                  <a:pos x="5" y="210"/>
                </a:cxn>
                <a:cxn ang="0">
                  <a:pos x="3" y="201"/>
                </a:cxn>
                <a:cxn ang="0">
                  <a:pos x="1" y="194"/>
                </a:cxn>
                <a:cxn ang="0">
                  <a:pos x="0" y="185"/>
                </a:cxn>
                <a:cxn ang="0">
                  <a:pos x="728" y="0"/>
                </a:cxn>
                <a:cxn ang="0">
                  <a:pos x="731" y="8"/>
                </a:cxn>
                <a:cxn ang="0">
                  <a:pos x="735" y="17"/>
                </a:cxn>
                <a:cxn ang="0">
                  <a:pos x="739" y="28"/>
                </a:cxn>
                <a:cxn ang="0">
                  <a:pos x="742" y="38"/>
                </a:cxn>
                <a:cxn ang="0">
                  <a:pos x="744" y="49"/>
                </a:cxn>
                <a:cxn ang="0">
                  <a:pos x="746" y="59"/>
                </a:cxn>
                <a:cxn ang="0">
                  <a:pos x="747" y="70"/>
                </a:cxn>
                <a:cxn ang="0">
                  <a:pos x="749" y="78"/>
                </a:cxn>
                <a:cxn ang="0">
                  <a:pos x="16" y="250"/>
                </a:cxn>
              </a:cxnLst>
              <a:rect l="0" t="0" r="r" b="b"/>
              <a:pathLst>
                <a:path w="749" h="250">
                  <a:moveTo>
                    <a:pt x="16" y="250"/>
                  </a:moveTo>
                  <a:lnTo>
                    <a:pt x="14" y="241"/>
                  </a:lnTo>
                  <a:lnTo>
                    <a:pt x="12" y="233"/>
                  </a:lnTo>
                  <a:lnTo>
                    <a:pt x="10" y="226"/>
                  </a:lnTo>
                  <a:lnTo>
                    <a:pt x="9" y="217"/>
                  </a:lnTo>
                  <a:lnTo>
                    <a:pt x="5" y="210"/>
                  </a:lnTo>
                  <a:lnTo>
                    <a:pt x="3" y="201"/>
                  </a:lnTo>
                  <a:lnTo>
                    <a:pt x="1" y="194"/>
                  </a:lnTo>
                  <a:lnTo>
                    <a:pt x="0" y="185"/>
                  </a:lnTo>
                  <a:lnTo>
                    <a:pt x="728" y="0"/>
                  </a:lnTo>
                  <a:lnTo>
                    <a:pt x="731" y="8"/>
                  </a:lnTo>
                  <a:lnTo>
                    <a:pt x="735" y="17"/>
                  </a:lnTo>
                  <a:lnTo>
                    <a:pt x="739" y="28"/>
                  </a:lnTo>
                  <a:lnTo>
                    <a:pt x="742" y="38"/>
                  </a:lnTo>
                  <a:lnTo>
                    <a:pt x="744" y="49"/>
                  </a:lnTo>
                  <a:lnTo>
                    <a:pt x="746" y="59"/>
                  </a:lnTo>
                  <a:lnTo>
                    <a:pt x="747" y="70"/>
                  </a:lnTo>
                  <a:lnTo>
                    <a:pt x="749" y="78"/>
                  </a:lnTo>
                  <a:lnTo>
                    <a:pt x="16" y="250"/>
                  </a:lnTo>
                  <a:close/>
                </a:path>
              </a:pathLst>
            </a:custGeom>
            <a:solidFill>
              <a:srgbClr val="F7F7F7"/>
            </a:solidFill>
            <a:ln w="9525">
              <a:noFill/>
              <a:round/>
              <a:headEnd/>
              <a:tailEnd/>
            </a:ln>
            <a:effectLst/>
          </p:spPr>
          <p:txBody>
            <a:bodyPr/>
            <a:lstStyle/>
            <a:p>
              <a:endParaRPr lang="en-US">
                <a:latin typeface="Calibri" panose="020F0502020204030204" pitchFamily="34" charset="0"/>
                <a:cs typeface="Calibri" panose="020F0502020204030204" pitchFamily="34" charset="0"/>
              </a:endParaRPr>
            </a:p>
          </p:txBody>
        </p:sp>
        <p:sp>
          <p:nvSpPr>
            <p:cNvPr id="53417" name="Freeform 169"/>
            <p:cNvSpPr>
              <a:spLocks noChangeAspect="1"/>
            </p:cNvSpPr>
            <p:nvPr userDrawn="1"/>
          </p:nvSpPr>
          <p:spPr bwMode="auto">
            <a:xfrm>
              <a:off x="2126" y="1627"/>
              <a:ext cx="907" cy="564"/>
            </a:xfrm>
            <a:custGeom>
              <a:avLst/>
              <a:gdLst/>
              <a:ahLst/>
              <a:cxnLst>
                <a:cxn ang="0">
                  <a:pos x="0" y="372"/>
                </a:cxn>
                <a:cxn ang="0">
                  <a:pos x="5" y="379"/>
                </a:cxn>
                <a:cxn ang="0">
                  <a:pos x="10" y="388"/>
                </a:cxn>
                <a:cxn ang="0">
                  <a:pos x="16" y="395"/>
                </a:cxn>
                <a:cxn ang="0">
                  <a:pos x="19" y="402"/>
                </a:cxn>
                <a:cxn ang="0">
                  <a:pos x="24" y="409"/>
                </a:cxn>
                <a:cxn ang="0">
                  <a:pos x="28" y="417"/>
                </a:cxn>
                <a:cxn ang="0">
                  <a:pos x="31" y="424"/>
                </a:cxn>
                <a:cxn ang="0">
                  <a:pos x="35" y="433"/>
                </a:cxn>
                <a:cxn ang="0">
                  <a:pos x="696" y="77"/>
                </a:cxn>
                <a:cxn ang="0">
                  <a:pos x="693" y="69"/>
                </a:cxn>
                <a:cxn ang="0">
                  <a:pos x="687" y="58"/>
                </a:cxn>
                <a:cxn ang="0">
                  <a:pos x="682" y="49"/>
                </a:cxn>
                <a:cxn ang="0">
                  <a:pos x="677" y="39"/>
                </a:cxn>
                <a:cxn ang="0">
                  <a:pos x="670" y="28"/>
                </a:cxn>
                <a:cxn ang="0">
                  <a:pos x="664" y="18"/>
                </a:cxn>
                <a:cxn ang="0">
                  <a:pos x="659" y="9"/>
                </a:cxn>
                <a:cxn ang="0">
                  <a:pos x="654" y="0"/>
                </a:cxn>
                <a:cxn ang="0">
                  <a:pos x="0" y="372"/>
                </a:cxn>
              </a:cxnLst>
              <a:rect l="0" t="0" r="r" b="b"/>
              <a:pathLst>
                <a:path w="696" h="433">
                  <a:moveTo>
                    <a:pt x="0" y="372"/>
                  </a:moveTo>
                  <a:lnTo>
                    <a:pt x="5" y="379"/>
                  </a:lnTo>
                  <a:lnTo>
                    <a:pt x="10" y="388"/>
                  </a:lnTo>
                  <a:lnTo>
                    <a:pt x="16" y="395"/>
                  </a:lnTo>
                  <a:lnTo>
                    <a:pt x="19" y="402"/>
                  </a:lnTo>
                  <a:lnTo>
                    <a:pt x="24" y="409"/>
                  </a:lnTo>
                  <a:lnTo>
                    <a:pt x="28" y="417"/>
                  </a:lnTo>
                  <a:lnTo>
                    <a:pt x="31" y="424"/>
                  </a:lnTo>
                  <a:lnTo>
                    <a:pt x="35" y="433"/>
                  </a:lnTo>
                  <a:lnTo>
                    <a:pt x="696" y="77"/>
                  </a:lnTo>
                  <a:lnTo>
                    <a:pt x="693" y="69"/>
                  </a:lnTo>
                  <a:lnTo>
                    <a:pt x="687" y="58"/>
                  </a:lnTo>
                  <a:lnTo>
                    <a:pt x="682" y="49"/>
                  </a:lnTo>
                  <a:lnTo>
                    <a:pt x="677" y="39"/>
                  </a:lnTo>
                  <a:lnTo>
                    <a:pt x="670" y="28"/>
                  </a:lnTo>
                  <a:lnTo>
                    <a:pt x="664" y="18"/>
                  </a:lnTo>
                  <a:lnTo>
                    <a:pt x="659" y="9"/>
                  </a:lnTo>
                  <a:lnTo>
                    <a:pt x="654" y="0"/>
                  </a:lnTo>
                  <a:lnTo>
                    <a:pt x="0" y="372"/>
                  </a:lnTo>
                  <a:close/>
                </a:path>
              </a:pathLst>
            </a:custGeom>
            <a:solidFill>
              <a:srgbClr val="F7F7F7"/>
            </a:solidFill>
            <a:ln w="9525">
              <a:noFill/>
              <a:round/>
              <a:headEnd/>
              <a:tailEnd/>
            </a:ln>
            <a:effectLst/>
          </p:spPr>
          <p:txBody>
            <a:bodyPr/>
            <a:lstStyle/>
            <a:p>
              <a:endParaRPr lang="en-US">
                <a:latin typeface="Calibri" panose="020F0502020204030204" pitchFamily="34" charset="0"/>
                <a:cs typeface="Calibri" panose="020F0502020204030204" pitchFamily="34" charset="0"/>
              </a:endParaRPr>
            </a:p>
          </p:txBody>
        </p:sp>
        <p:sp>
          <p:nvSpPr>
            <p:cNvPr id="53418" name="Freeform 170"/>
            <p:cNvSpPr>
              <a:spLocks noChangeAspect="1"/>
            </p:cNvSpPr>
            <p:nvPr userDrawn="1"/>
          </p:nvSpPr>
          <p:spPr bwMode="auto">
            <a:xfrm>
              <a:off x="2006" y="1291"/>
              <a:ext cx="798" cy="769"/>
            </a:xfrm>
            <a:custGeom>
              <a:avLst/>
              <a:gdLst/>
              <a:ahLst/>
              <a:cxnLst>
                <a:cxn ang="0">
                  <a:pos x="611" y="77"/>
                </a:cxn>
                <a:cxn ang="0">
                  <a:pos x="604" y="68"/>
                </a:cxn>
                <a:cxn ang="0">
                  <a:pos x="597" y="58"/>
                </a:cxn>
                <a:cxn ang="0">
                  <a:pos x="588" y="47"/>
                </a:cxn>
                <a:cxn ang="0">
                  <a:pos x="578" y="37"/>
                </a:cxn>
                <a:cxn ang="0">
                  <a:pos x="569" y="28"/>
                </a:cxn>
                <a:cxn ang="0">
                  <a:pos x="558" y="17"/>
                </a:cxn>
                <a:cxn ang="0">
                  <a:pos x="548" y="9"/>
                </a:cxn>
                <a:cxn ang="0">
                  <a:pos x="539" y="0"/>
                </a:cxn>
                <a:cxn ang="0">
                  <a:pos x="0" y="520"/>
                </a:cxn>
                <a:cxn ang="0">
                  <a:pos x="9" y="529"/>
                </a:cxn>
                <a:cxn ang="0">
                  <a:pos x="17" y="536"/>
                </a:cxn>
                <a:cxn ang="0">
                  <a:pos x="26" y="545"/>
                </a:cxn>
                <a:cxn ang="0">
                  <a:pos x="35" y="554"/>
                </a:cxn>
                <a:cxn ang="0">
                  <a:pos x="42" y="562"/>
                </a:cxn>
                <a:cxn ang="0">
                  <a:pos x="51" y="573"/>
                </a:cxn>
                <a:cxn ang="0">
                  <a:pos x="58" y="582"/>
                </a:cxn>
                <a:cxn ang="0">
                  <a:pos x="65" y="590"/>
                </a:cxn>
                <a:cxn ang="0">
                  <a:pos x="611" y="77"/>
                </a:cxn>
              </a:cxnLst>
              <a:rect l="0" t="0" r="r" b="b"/>
              <a:pathLst>
                <a:path w="611" h="590">
                  <a:moveTo>
                    <a:pt x="611" y="77"/>
                  </a:moveTo>
                  <a:lnTo>
                    <a:pt x="604" y="68"/>
                  </a:lnTo>
                  <a:lnTo>
                    <a:pt x="597" y="58"/>
                  </a:lnTo>
                  <a:lnTo>
                    <a:pt x="588" y="47"/>
                  </a:lnTo>
                  <a:lnTo>
                    <a:pt x="578" y="37"/>
                  </a:lnTo>
                  <a:lnTo>
                    <a:pt x="569" y="28"/>
                  </a:lnTo>
                  <a:lnTo>
                    <a:pt x="558" y="17"/>
                  </a:lnTo>
                  <a:lnTo>
                    <a:pt x="548" y="9"/>
                  </a:lnTo>
                  <a:lnTo>
                    <a:pt x="539" y="0"/>
                  </a:lnTo>
                  <a:lnTo>
                    <a:pt x="0" y="520"/>
                  </a:lnTo>
                  <a:lnTo>
                    <a:pt x="9" y="529"/>
                  </a:lnTo>
                  <a:lnTo>
                    <a:pt x="17" y="536"/>
                  </a:lnTo>
                  <a:lnTo>
                    <a:pt x="26" y="545"/>
                  </a:lnTo>
                  <a:lnTo>
                    <a:pt x="35" y="554"/>
                  </a:lnTo>
                  <a:lnTo>
                    <a:pt x="42" y="562"/>
                  </a:lnTo>
                  <a:lnTo>
                    <a:pt x="51" y="573"/>
                  </a:lnTo>
                  <a:lnTo>
                    <a:pt x="58" y="582"/>
                  </a:lnTo>
                  <a:lnTo>
                    <a:pt x="65" y="590"/>
                  </a:lnTo>
                  <a:lnTo>
                    <a:pt x="611" y="77"/>
                  </a:lnTo>
                  <a:close/>
                </a:path>
              </a:pathLst>
            </a:custGeom>
            <a:solidFill>
              <a:srgbClr val="F7F7F7"/>
            </a:solidFill>
            <a:ln w="9525">
              <a:noFill/>
              <a:round/>
              <a:headEnd/>
              <a:tailEnd/>
            </a:ln>
            <a:effectLst/>
          </p:spPr>
          <p:txBody>
            <a:bodyPr/>
            <a:lstStyle/>
            <a:p>
              <a:endParaRPr lang="en-US">
                <a:latin typeface="Calibri" panose="020F0502020204030204" pitchFamily="34" charset="0"/>
                <a:cs typeface="Calibri" panose="020F0502020204030204" pitchFamily="34" charset="0"/>
              </a:endParaRPr>
            </a:p>
          </p:txBody>
        </p:sp>
        <p:sp>
          <p:nvSpPr>
            <p:cNvPr id="53419" name="Freeform 171"/>
            <p:cNvSpPr>
              <a:spLocks noChangeAspect="1"/>
            </p:cNvSpPr>
            <p:nvPr userDrawn="1"/>
          </p:nvSpPr>
          <p:spPr bwMode="auto">
            <a:xfrm>
              <a:off x="1868" y="1030"/>
              <a:ext cx="620" cy="910"/>
            </a:xfrm>
            <a:custGeom>
              <a:avLst/>
              <a:gdLst/>
              <a:ahLst/>
              <a:cxnLst>
                <a:cxn ang="0">
                  <a:pos x="0" y="640"/>
                </a:cxn>
                <a:cxn ang="0">
                  <a:pos x="12" y="645"/>
                </a:cxn>
                <a:cxn ang="0">
                  <a:pos x="23" y="652"/>
                </a:cxn>
                <a:cxn ang="0">
                  <a:pos x="35" y="659"/>
                </a:cxn>
                <a:cxn ang="0">
                  <a:pos x="46" y="666"/>
                </a:cxn>
                <a:cxn ang="0">
                  <a:pos x="54" y="673"/>
                </a:cxn>
                <a:cxn ang="0">
                  <a:pos x="65" y="682"/>
                </a:cxn>
                <a:cxn ang="0">
                  <a:pos x="76" y="689"/>
                </a:cxn>
                <a:cxn ang="0">
                  <a:pos x="86" y="697"/>
                </a:cxn>
                <a:cxn ang="0">
                  <a:pos x="477" y="58"/>
                </a:cxn>
                <a:cxn ang="0">
                  <a:pos x="466" y="51"/>
                </a:cxn>
                <a:cxn ang="0">
                  <a:pos x="454" y="42"/>
                </a:cxn>
                <a:cxn ang="0">
                  <a:pos x="440" y="35"/>
                </a:cxn>
                <a:cxn ang="0">
                  <a:pos x="427" y="26"/>
                </a:cxn>
                <a:cxn ang="0">
                  <a:pos x="413" y="19"/>
                </a:cxn>
                <a:cxn ang="0">
                  <a:pos x="399" y="12"/>
                </a:cxn>
                <a:cxn ang="0">
                  <a:pos x="387" y="5"/>
                </a:cxn>
                <a:cxn ang="0">
                  <a:pos x="374" y="0"/>
                </a:cxn>
                <a:cxn ang="0">
                  <a:pos x="0" y="640"/>
                </a:cxn>
              </a:cxnLst>
              <a:rect l="0" t="0" r="r" b="b"/>
              <a:pathLst>
                <a:path w="477" h="697">
                  <a:moveTo>
                    <a:pt x="0" y="640"/>
                  </a:moveTo>
                  <a:lnTo>
                    <a:pt x="12" y="645"/>
                  </a:lnTo>
                  <a:lnTo>
                    <a:pt x="23" y="652"/>
                  </a:lnTo>
                  <a:lnTo>
                    <a:pt x="35" y="659"/>
                  </a:lnTo>
                  <a:lnTo>
                    <a:pt x="46" y="666"/>
                  </a:lnTo>
                  <a:lnTo>
                    <a:pt x="54" y="673"/>
                  </a:lnTo>
                  <a:lnTo>
                    <a:pt x="65" y="682"/>
                  </a:lnTo>
                  <a:lnTo>
                    <a:pt x="76" y="689"/>
                  </a:lnTo>
                  <a:lnTo>
                    <a:pt x="86" y="697"/>
                  </a:lnTo>
                  <a:lnTo>
                    <a:pt x="477" y="58"/>
                  </a:lnTo>
                  <a:lnTo>
                    <a:pt x="466" y="51"/>
                  </a:lnTo>
                  <a:lnTo>
                    <a:pt x="454" y="42"/>
                  </a:lnTo>
                  <a:lnTo>
                    <a:pt x="440" y="35"/>
                  </a:lnTo>
                  <a:lnTo>
                    <a:pt x="427" y="26"/>
                  </a:lnTo>
                  <a:lnTo>
                    <a:pt x="413" y="19"/>
                  </a:lnTo>
                  <a:lnTo>
                    <a:pt x="399" y="12"/>
                  </a:lnTo>
                  <a:lnTo>
                    <a:pt x="387" y="5"/>
                  </a:lnTo>
                  <a:lnTo>
                    <a:pt x="374" y="0"/>
                  </a:lnTo>
                  <a:lnTo>
                    <a:pt x="0" y="640"/>
                  </a:lnTo>
                  <a:close/>
                </a:path>
              </a:pathLst>
            </a:custGeom>
            <a:solidFill>
              <a:srgbClr val="F7F7F7"/>
            </a:solidFill>
            <a:ln w="9525">
              <a:noFill/>
              <a:round/>
              <a:headEnd/>
              <a:tailEnd/>
            </a:ln>
            <a:effectLst/>
          </p:spPr>
          <p:txBody>
            <a:bodyPr/>
            <a:lstStyle/>
            <a:p>
              <a:endParaRPr lang="en-US">
                <a:latin typeface="Calibri" panose="020F0502020204030204" pitchFamily="34" charset="0"/>
                <a:cs typeface="Calibri" panose="020F0502020204030204" pitchFamily="34" charset="0"/>
              </a:endParaRPr>
            </a:p>
          </p:txBody>
        </p:sp>
        <p:sp>
          <p:nvSpPr>
            <p:cNvPr id="53420" name="Freeform 172"/>
            <p:cNvSpPr>
              <a:spLocks noChangeAspect="1"/>
            </p:cNvSpPr>
            <p:nvPr userDrawn="1"/>
          </p:nvSpPr>
          <p:spPr bwMode="auto">
            <a:xfrm>
              <a:off x="1711" y="861"/>
              <a:ext cx="402" cy="986"/>
            </a:xfrm>
            <a:custGeom>
              <a:avLst/>
              <a:gdLst/>
              <a:ahLst/>
              <a:cxnLst>
                <a:cxn ang="0">
                  <a:pos x="0" y="721"/>
                </a:cxn>
                <a:cxn ang="0">
                  <a:pos x="15" y="724"/>
                </a:cxn>
                <a:cxn ang="0">
                  <a:pos x="29" y="728"/>
                </a:cxn>
                <a:cxn ang="0">
                  <a:pos x="43" y="731"/>
                </a:cxn>
                <a:cxn ang="0">
                  <a:pos x="55" y="735"/>
                </a:cxn>
                <a:cxn ang="0">
                  <a:pos x="69" y="740"/>
                </a:cxn>
                <a:cxn ang="0">
                  <a:pos x="82" y="745"/>
                </a:cxn>
                <a:cxn ang="0">
                  <a:pos x="94" y="750"/>
                </a:cxn>
                <a:cxn ang="0">
                  <a:pos x="105" y="756"/>
                </a:cxn>
                <a:cxn ang="0">
                  <a:pos x="308" y="34"/>
                </a:cxn>
                <a:cxn ang="0">
                  <a:pos x="296" y="28"/>
                </a:cxn>
                <a:cxn ang="0">
                  <a:pos x="282" y="23"/>
                </a:cxn>
                <a:cxn ang="0">
                  <a:pos x="266" y="20"/>
                </a:cxn>
                <a:cxn ang="0">
                  <a:pos x="251" y="14"/>
                </a:cxn>
                <a:cxn ang="0">
                  <a:pos x="236" y="9"/>
                </a:cxn>
                <a:cxn ang="0">
                  <a:pos x="220" y="6"/>
                </a:cxn>
                <a:cxn ang="0">
                  <a:pos x="206" y="2"/>
                </a:cxn>
                <a:cxn ang="0">
                  <a:pos x="191" y="0"/>
                </a:cxn>
                <a:cxn ang="0">
                  <a:pos x="0" y="721"/>
                </a:cxn>
              </a:cxnLst>
              <a:rect l="0" t="0" r="r" b="b"/>
              <a:pathLst>
                <a:path w="308" h="756">
                  <a:moveTo>
                    <a:pt x="0" y="721"/>
                  </a:moveTo>
                  <a:lnTo>
                    <a:pt x="15" y="724"/>
                  </a:lnTo>
                  <a:lnTo>
                    <a:pt x="29" y="728"/>
                  </a:lnTo>
                  <a:lnTo>
                    <a:pt x="43" y="731"/>
                  </a:lnTo>
                  <a:lnTo>
                    <a:pt x="55" y="735"/>
                  </a:lnTo>
                  <a:lnTo>
                    <a:pt x="69" y="740"/>
                  </a:lnTo>
                  <a:lnTo>
                    <a:pt x="82" y="745"/>
                  </a:lnTo>
                  <a:lnTo>
                    <a:pt x="94" y="750"/>
                  </a:lnTo>
                  <a:lnTo>
                    <a:pt x="105" y="756"/>
                  </a:lnTo>
                  <a:lnTo>
                    <a:pt x="308" y="34"/>
                  </a:lnTo>
                  <a:lnTo>
                    <a:pt x="296" y="28"/>
                  </a:lnTo>
                  <a:lnTo>
                    <a:pt x="282" y="23"/>
                  </a:lnTo>
                  <a:lnTo>
                    <a:pt x="266" y="20"/>
                  </a:lnTo>
                  <a:lnTo>
                    <a:pt x="251" y="14"/>
                  </a:lnTo>
                  <a:lnTo>
                    <a:pt x="236" y="9"/>
                  </a:lnTo>
                  <a:lnTo>
                    <a:pt x="220" y="6"/>
                  </a:lnTo>
                  <a:lnTo>
                    <a:pt x="206" y="2"/>
                  </a:lnTo>
                  <a:lnTo>
                    <a:pt x="191" y="0"/>
                  </a:lnTo>
                  <a:lnTo>
                    <a:pt x="0" y="721"/>
                  </a:lnTo>
                  <a:close/>
                </a:path>
              </a:pathLst>
            </a:custGeom>
            <a:solidFill>
              <a:srgbClr val="F7F7F7"/>
            </a:solidFill>
            <a:ln w="9525">
              <a:noFill/>
              <a:round/>
              <a:headEnd/>
              <a:tailEnd/>
            </a:ln>
            <a:effectLst/>
          </p:spPr>
          <p:txBody>
            <a:bodyPr/>
            <a:lstStyle/>
            <a:p>
              <a:endParaRPr lang="en-US">
                <a:latin typeface="Calibri" panose="020F0502020204030204" pitchFamily="34" charset="0"/>
                <a:cs typeface="Calibri" panose="020F0502020204030204" pitchFamily="34" charset="0"/>
              </a:endParaRPr>
            </a:p>
          </p:txBody>
        </p:sp>
        <p:sp>
          <p:nvSpPr>
            <p:cNvPr id="53421" name="Freeform 173"/>
            <p:cNvSpPr>
              <a:spLocks noChangeAspect="1"/>
            </p:cNvSpPr>
            <p:nvPr userDrawn="1"/>
          </p:nvSpPr>
          <p:spPr bwMode="auto">
            <a:xfrm>
              <a:off x="0" y="850"/>
              <a:ext cx="3203" cy="3143"/>
            </a:xfrm>
            <a:custGeom>
              <a:avLst/>
              <a:gdLst/>
              <a:ahLst/>
              <a:cxnLst>
                <a:cxn ang="0">
                  <a:pos x="1801" y="2271"/>
                </a:cxn>
                <a:cxn ang="0">
                  <a:pos x="1939" y="2187"/>
                </a:cxn>
                <a:cxn ang="0">
                  <a:pos x="2057" y="2090"/>
                </a:cxn>
                <a:cxn ang="0">
                  <a:pos x="2176" y="1967"/>
                </a:cxn>
                <a:cxn ang="0">
                  <a:pos x="2054" y="1713"/>
                </a:cxn>
                <a:cxn ang="0">
                  <a:pos x="2351" y="1691"/>
                </a:cxn>
                <a:cxn ang="0">
                  <a:pos x="2192" y="1463"/>
                </a:cxn>
                <a:cxn ang="0">
                  <a:pos x="2436" y="1426"/>
                </a:cxn>
                <a:cxn ang="0">
                  <a:pos x="2450" y="1338"/>
                </a:cxn>
                <a:cxn ang="0">
                  <a:pos x="2455" y="1247"/>
                </a:cxn>
                <a:cxn ang="0">
                  <a:pos x="1702" y="1239"/>
                </a:cxn>
                <a:cxn ang="0">
                  <a:pos x="1623" y="1452"/>
                </a:cxn>
                <a:cxn ang="0">
                  <a:pos x="1456" y="1601"/>
                </a:cxn>
                <a:cxn ang="0">
                  <a:pos x="1232" y="1657"/>
                </a:cxn>
                <a:cxn ang="0">
                  <a:pos x="1006" y="1601"/>
                </a:cxn>
                <a:cxn ang="0">
                  <a:pos x="839" y="1452"/>
                </a:cxn>
                <a:cxn ang="0">
                  <a:pos x="762" y="1239"/>
                </a:cxn>
                <a:cxn ang="0">
                  <a:pos x="792" y="1023"/>
                </a:cxn>
                <a:cxn ang="0">
                  <a:pos x="907" y="851"/>
                </a:cxn>
                <a:cxn ang="0">
                  <a:pos x="1083" y="746"/>
                </a:cxn>
                <a:cxn ang="0">
                  <a:pos x="944" y="7"/>
                </a:cxn>
                <a:cxn ang="0">
                  <a:pos x="861" y="29"/>
                </a:cxn>
                <a:cxn ang="0">
                  <a:pos x="657" y="113"/>
                </a:cxn>
                <a:cxn ang="0">
                  <a:pos x="578" y="157"/>
                </a:cxn>
                <a:cxn ang="0">
                  <a:pos x="408" y="283"/>
                </a:cxn>
                <a:cxn ang="0">
                  <a:pos x="343" y="347"/>
                </a:cxn>
                <a:cxn ang="0">
                  <a:pos x="762" y="834"/>
                </a:cxn>
                <a:cxn ang="0">
                  <a:pos x="164" y="583"/>
                </a:cxn>
                <a:cxn ang="0">
                  <a:pos x="656" y="942"/>
                </a:cxn>
                <a:cxn ang="0">
                  <a:pos x="49" y="851"/>
                </a:cxn>
                <a:cxn ang="0">
                  <a:pos x="25" y="955"/>
                </a:cxn>
                <a:cxn ang="0">
                  <a:pos x="3" y="1123"/>
                </a:cxn>
                <a:cxn ang="0">
                  <a:pos x="0" y="1181"/>
                </a:cxn>
                <a:cxn ang="0">
                  <a:pos x="2" y="1233"/>
                </a:cxn>
                <a:cxn ang="0">
                  <a:pos x="544" y="1274"/>
                </a:cxn>
                <a:cxn ang="0">
                  <a:pos x="35" y="1482"/>
                </a:cxn>
                <a:cxn ang="0">
                  <a:pos x="69" y="1589"/>
                </a:cxn>
                <a:cxn ang="0">
                  <a:pos x="139" y="1754"/>
                </a:cxn>
                <a:cxn ang="0">
                  <a:pos x="201" y="1857"/>
                </a:cxn>
                <a:cxn ang="0">
                  <a:pos x="307" y="1994"/>
                </a:cxn>
                <a:cxn ang="0">
                  <a:pos x="394" y="2085"/>
                </a:cxn>
                <a:cxn ang="0">
                  <a:pos x="525" y="2188"/>
                </a:cxn>
                <a:cxn ang="0">
                  <a:pos x="636" y="2258"/>
                </a:cxn>
                <a:cxn ang="0">
                  <a:pos x="910" y="1971"/>
                </a:cxn>
                <a:cxn ang="0">
                  <a:pos x="912" y="2367"/>
                </a:cxn>
                <a:cxn ang="0">
                  <a:pos x="1113" y="2052"/>
                </a:cxn>
                <a:cxn ang="0">
                  <a:pos x="1165" y="2406"/>
                </a:cxn>
                <a:cxn ang="0">
                  <a:pos x="1228" y="2409"/>
                </a:cxn>
                <a:cxn ang="0">
                  <a:pos x="1306" y="2406"/>
                </a:cxn>
                <a:cxn ang="0">
                  <a:pos x="1363" y="2074"/>
                </a:cxn>
                <a:cxn ang="0">
                  <a:pos x="1575" y="2360"/>
                </a:cxn>
              </a:cxnLst>
              <a:rect l="0" t="0" r="r" b="b"/>
              <a:pathLst>
                <a:path w="2457" h="2409">
                  <a:moveTo>
                    <a:pt x="1684" y="2321"/>
                  </a:moveTo>
                  <a:lnTo>
                    <a:pt x="1603" y="2036"/>
                  </a:lnTo>
                  <a:lnTo>
                    <a:pt x="1615" y="2032"/>
                  </a:lnTo>
                  <a:lnTo>
                    <a:pt x="1773" y="2285"/>
                  </a:lnTo>
                  <a:lnTo>
                    <a:pt x="1801" y="2271"/>
                  </a:lnTo>
                  <a:lnTo>
                    <a:pt x="1831" y="2255"/>
                  </a:lnTo>
                  <a:lnTo>
                    <a:pt x="1858" y="2239"/>
                  </a:lnTo>
                  <a:lnTo>
                    <a:pt x="1886" y="2222"/>
                  </a:lnTo>
                  <a:lnTo>
                    <a:pt x="1912" y="2204"/>
                  </a:lnTo>
                  <a:lnTo>
                    <a:pt x="1939" y="2187"/>
                  </a:lnTo>
                  <a:lnTo>
                    <a:pt x="1964" y="2167"/>
                  </a:lnTo>
                  <a:lnTo>
                    <a:pt x="1988" y="2148"/>
                  </a:lnTo>
                  <a:lnTo>
                    <a:pt x="1845" y="1918"/>
                  </a:lnTo>
                  <a:lnTo>
                    <a:pt x="1852" y="1911"/>
                  </a:lnTo>
                  <a:lnTo>
                    <a:pt x="2057" y="2090"/>
                  </a:lnTo>
                  <a:lnTo>
                    <a:pt x="2082" y="2067"/>
                  </a:lnTo>
                  <a:lnTo>
                    <a:pt x="2107" y="2045"/>
                  </a:lnTo>
                  <a:lnTo>
                    <a:pt x="2130" y="2020"/>
                  </a:lnTo>
                  <a:lnTo>
                    <a:pt x="2155" y="1994"/>
                  </a:lnTo>
                  <a:lnTo>
                    <a:pt x="2176" y="1967"/>
                  </a:lnTo>
                  <a:lnTo>
                    <a:pt x="2197" y="1941"/>
                  </a:lnTo>
                  <a:lnTo>
                    <a:pt x="2217" y="1915"/>
                  </a:lnTo>
                  <a:lnTo>
                    <a:pt x="2234" y="1889"/>
                  </a:lnTo>
                  <a:lnTo>
                    <a:pt x="2049" y="1724"/>
                  </a:lnTo>
                  <a:lnTo>
                    <a:pt x="2054" y="1713"/>
                  </a:lnTo>
                  <a:lnTo>
                    <a:pt x="2282" y="1819"/>
                  </a:lnTo>
                  <a:lnTo>
                    <a:pt x="2301" y="1787"/>
                  </a:lnTo>
                  <a:lnTo>
                    <a:pt x="2319" y="1755"/>
                  </a:lnTo>
                  <a:lnTo>
                    <a:pt x="2337" y="1724"/>
                  </a:lnTo>
                  <a:lnTo>
                    <a:pt x="2351" y="1691"/>
                  </a:lnTo>
                  <a:lnTo>
                    <a:pt x="2365" y="1657"/>
                  </a:lnTo>
                  <a:lnTo>
                    <a:pt x="2377" y="1624"/>
                  </a:lnTo>
                  <a:lnTo>
                    <a:pt x="2390" y="1591"/>
                  </a:lnTo>
                  <a:lnTo>
                    <a:pt x="2399" y="1557"/>
                  </a:lnTo>
                  <a:lnTo>
                    <a:pt x="2192" y="1463"/>
                  </a:lnTo>
                  <a:lnTo>
                    <a:pt x="2194" y="1451"/>
                  </a:lnTo>
                  <a:lnTo>
                    <a:pt x="2423" y="1477"/>
                  </a:lnTo>
                  <a:lnTo>
                    <a:pt x="2429" y="1461"/>
                  </a:lnTo>
                  <a:lnTo>
                    <a:pt x="2432" y="1444"/>
                  </a:lnTo>
                  <a:lnTo>
                    <a:pt x="2436" y="1426"/>
                  </a:lnTo>
                  <a:lnTo>
                    <a:pt x="2439" y="1408"/>
                  </a:lnTo>
                  <a:lnTo>
                    <a:pt x="2443" y="1391"/>
                  </a:lnTo>
                  <a:lnTo>
                    <a:pt x="2445" y="1373"/>
                  </a:lnTo>
                  <a:lnTo>
                    <a:pt x="2448" y="1356"/>
                  </a:lnTo>
                  <a:lnTo>
                    <a:pt x="2450" y="1338"/>
                  </a:lnTo>
                  <a:lnTo>
                    <a:pt x="2452" y="1319"/>
                  </a:lnTo>
                  <a:lnTo>
                    <a:pt x="2453" y="1302"/>
                  </a:lnTo>
                  <a:lnTo>
                    <a:pt x="2453" y="1284"/>
                  </a:lnTo>
                  <a:lnTo>
                    <a:pt x="2455" y="1265"/>
                  </a:lnTo>
                  <a:lnTo>
                    <a:pt x="2455" y="1247"/>
                  </a:lnTo>
                  <a:lnTo>
                    <a:pt x="2457" y="1228"/>
                  </a:lnTo>
                  <a:lnTo>
                    <a:pt x="2457" y="1210"/>
                  </a:lnTo>
                  <a:lnTo>
                    <a:pt x="2457" y="1191"/>
                  </a:lnTo>
                  <a:lnTo>
                    <a:pt x="1704" y="1191"/>
                  </a:lnTo>
                  <a:lnTo>
                    <a:pt x="1702" y="1239"/>
                  </a:lnTo>
                  <a:lnTo>
                    <a:pt x="1695" y="1286"/>
                  </a:lnTo>
                  <a:lnTo>
                    <a:pt x="1683" y="1330"/>
                  </a:lnTo>
                  <a:lnTo>
                    <a:pt x="1667" y="1373"/>
                  </a:lnTo>
                  <a:lnTo>
                    <a:pt x="1647" y="1414"/>
                  </a:lnTo>
                  <a:lnTo>
                    <a:pt x="1623" y="1452"/>
                  </a:lnTo>
                  <a:lnTo>
                    <a:pt x="1596" y="1487"/>
                  </a:lnTo>
                  <a:lnTo>
                    <a:pt x="1566" y="1521"/>
                  </a:lnTo>
                  <a:lnTo>
                    <a:pt x="1532" y="1550"/>
                  </a:lnTo>
                  <a:lnTo>
                    <a:pt x="1495" y="1578"/>
                  </a:lnTo>
                  <a:lnTo>
                    <a:pt x="1456" y="1601"/>
                  </a:lnTo>
                  <a:lnTo>
                    <a:pt x="1416" y="1621"/>
                  </a:lnTo>
                  <a:lnTo>
                    <a:pt x="1372" y="1636"/>
                  </a:lnTo>
                  <a:lnTo>
                    <a:pt x="1327" y="1649"/>
                  </a:lnTo>
                  <a:lnTo>
                    <a:pt x="1280" y="1656"/>
                  </a:lnTo>
                  <a:lnTo>
                    <a:pt x="1232" y="1657"/>
                  </a:lnTo>
                  <a:lnTo>
                    <a:pt x="1184" y="1656"/>
                  </a:lnTo>
                  <a:lnTo>
                    <a:pt x="1136" y="1649"/>
                  </a:lnTo>
                  <a:lnTo>
                    <a:pt x="1090" y="1636"/>
                  </a:lnTo>
                  <a:lnTo>
                    <a:pt x="1048" y="1621"/>
                  </a:lnTo>
                  <a:lnTo>
                    <a:pt x="1006" y="1601"/>
                  </a:lnTo>
                  <a:lnTo>
                    <a:pt x="967" y="1578"/>
                  </a:lnTo>
                  <a:lnTo>
                    <a:pt x="931" y="1550"/>
                  </a:lnTo>
                  <a:lnTo>
                    <a:pt x="898" y="1521"/>
                  </a:lnTo>
                  <a:lnTo>
                    <a:pt x="868" y="1487"/>
                  </a:lnTo>
                  <a:lnTo>
                    <a:pt x="839" y="1452"/>
                  </a:lnTo>
                  <a:lnTo>
                    <a:pt x="816" y="1414"/>
                  </a:lnTo>
                  <a:lnTo>
                    <a:pt x="797" y="1373"/>
                  </a:lnTo>
                  <a:lnTo>
                    <a:pt x="781" y="1330"/>
                  </a:lnTo>
                  <a:lnTo>
                    <a:pt x="769" y="1286"/>
                  </a:lnTo>
                  <a:lnTo>
                    <a:pt x="762" y="1239"/>
                  </a:lnTo>
                  <a:lnTo>
                    <a:pt x="760" y="1191"/>
                  </a:lnTo>
                  <a:lnTo>
                    <a:pt x="762" y="1147"/>
                  </a:lnTo>
                  <a:lnTo>
                    <a:pt x="769" y="1104"/>
                  </a:lnTo>
                  <a:lnTo>
                    <a:pt x="778" y="1062"/>
                  </a:lnTo>
                  <a:lnTo>
                    <a:pt x="792" y="1023"/>
                  </a:lnTo>
                  <a:lnTo>
                    <a:pt x="808" y="984"/>
                  </a:lnTo>
                  <a:lnTo>
                    <a:pt x="829" y="948"/>
                  </a:lnTo>
                  <a:lnTo>
                    <a:pt x="852" y="913"/>
                  </a:lnTo>
                  <a:lnTo>
                    <a:pt x="878" y="881"/>
                  </a:lnTo>
                  <a:lnTo>
                    <a:pt x="907" y="851"/>
                  </a:lnTo>
                  <a:lnTo>
                    <a:pt x="938" y="823"/>
                  </a:lnTo>
                  <a:lnTo>
                    <a:pt x="970" y="800"/>
                  </a:lnTo>
                  <a:lnTo>
                    <a:pt x="1007" y="778"/>
                  </a:lnTo>
                  <a:lnTo>
                    <a:pt x="1045" y="760"/>
                  </a:lnTo>
                  <a:lnTo>
                    <a:pt x="1083" y="746"/>
                  </a:lnTo>
                  <a:lnTo>
                    <a:pt x="1124" y="734"/>
                  </a:lnTo>
                  <a:lnTo>
                    <a:pt x="1167" y="727"/>
                  </a:lnTo>
                  <a:lnTo>
                    <a:pt x="976" y="0"/>
                  </a:lnTo>
                  <a:lnTo>
                    <a:pt x="960" y="3"/>
                  </a:lnTo>
                  <a:lnTo>
                    <a:pt x="944" y="7"/>
                  </a:lnTo>
                  <a:lnTo>
                    <a:pt x="928" y="10"/>
                  </a:lnTo>
                  <a:lnTo>
                    <a:pt x="910" y="15"/>
                  </a:lnTo>
                  <a:lnTo>
                    <a:pt x="894" y="21"/>
                  </a:lnTo>
                  <a:lnTo>
                    <a:pt x="877" y="24"/>
                  </a:lnTo>
                  <a:lnTo>
                    <a:pt x="861" y="29"/>
                  </a:lnTo>
                  <a:lnTo>
                    <a:pt x="847" y="35"/>
                  </a:lnTo>
                  <a:lnTo>
                    <a:pt x="1036" y="715"/>
                  </a:lnTo>
                  <a:lnTo>
                    <a:pt x="1027" y="718"/>
                  </a:lnTo>
                  <a:lnTo>
                    <a:pt x="673" y="106"/>
                  </a:lnTo>
                  <a:lnTo>
                    <a:pt x="657" y="113"/>
                  </a:lnTo>
                  <a:lnTo>
                    <a:pt x="641" y="120"/>
                  </a:lnTo>
                  <a:lnTo>
                    <a:pt x="626" y="129"/>
                  </a:lnTo>
                  <a:lnTo>
                    <a:pt x="610" y="138"/>
                  </a:lnTo>
                  <a:lnTo>
                    <a:pt x="592" y="149"/>
                  </a:lnTo>
                  <a:lnTo>
                    <a:pt x="578" y="157"/>
                  </a:lnTo>
                  <a:lnTo>
                    <a:pt x="564" y="168"/>
                  </a:lnTo>
                  <a:lnTo>
                    <a:pt x="550" y="178"/>
                  </a:lnTo>
                  <a:lnTo>
                    <a:pt x="898" y="748"/>
                  </a:lnTo>
                  <a:lnTo>
                    <a:pt x="887" y="755"/>
                  </a:lnTo>
                  <a:lnTo>
                    <a:pt x="408" y="283"/>
                  </a:lnTo>
                  <a:lnTo>
                    <a:pt x="396" y="296"/>
                  </a:lnTo>
                  <a:lnTo>
                    <a:pt x="382" y="308"/>
                  </a:lnTo>
                  <a:lnTo>
                    <a:pt x="369" y="320"/>
                  </a:lnTo>
                  <a:lnTo>
                    <a:pt x="355" y="333"/>
                  </a:lnTo>
                  <a:lnTo>
                    <a:pt x="343" y="347"/>
                  </a:lnTo>
                  <a:lnTo>
                    <a:pt x="330" y="361"/>
                  </a:lnTo>
                  <a:lnTo>
                    <a:pt x="318" y="375"/>
                  </a:lnTo>
                  <a:lnTo>
                    <a:pt x="306" y="389"/>
                  </a:lnTo>
                  <a:lnTo>
                    <a:pt x="769" y="825"/>
                  </a:lnTo>
                  <a:lnTo>
                    <a:pt x="762" y="834"/>
                  </a:lnTo>
                  <a:lnTo>
                    <a:pt x="207" y="517"/>
                  </a:lnTo>
                  <a:lnTo>
                    <a:pt x="196" y="532"/>
                  </a:lnTo>
                  <a:lnTo>
                    <a:pt x="184" y="548"/>
                  </a:lnTo>
                  <a:lnTo>
                    <a:pt x="173" y="566"/>
                  </a:lnTo>
                  <a:lnTo>
                    <a:pt x="164" y="583"/>
                  </a:lnTo>
                  <a:lnTo>
                    <a:pt x="154" y="601"/>
                  </a:lnTo>
                  <a:lnTo>
                    <a:pt x="143" y="618"/>
                  </a:lnTo>
                  <a:lnTo>
                    <a:pt x="134" y="636"/>
                  </a:lnTo>
                  <a:lnTo>
                    <a:pt x="125" y="653"/>
                  </a:lnTo>
                  <a:lnTo>
                    <a:pt x="656" y="942"/>
                  </a:lnTo>
                  <a:lnTo>
                    <a:pt x="654" y="953"/>
                  </a:lnTo>
                  <a:lnTo>
                    <a:pt x="69" y="793"/>
                  </a:lnTo>
                  <a:lnTo>
                    <a:pt x="62" y="813"/>
                  </a:lnTo>
                  <a:lnTo>
                    <a:pt x="55" y="832"/>
                  </a:lnTo>
                  <a:lnTo>
                    <a:pt x="49" y="851"/>
                  </a:lnTo>
                  <a:lnTo>
                    <a:pt x="42" y="872"/>
                  </a:lnTo>
                  <a:lnTo>
                    <a:pt x="37" y="893"/>
                  </a:lnTo>
                  <a:lnTo>
                    <a:pt x="32" y="914"/>
                  </a:lnTo>
                  <a:lnTo>
                    <a:pt x="28" y="935"/>
                  </a:lnTo>
                  <a:lnTo>
                    <a:pt x="25" y="955"/>
                  </a:lnTo>
                  <a:lnTo>
                    <a:pt x="580" y="1090"/>
                  </a:lnTo>
                  <a:lnTo>
                    <a:pt x="578" y="1102"/>
                  </a:lnTo>
                  <a:lnTo>
                    <a:pt x="5" y="1102"/>
                  </a:lnTo>
                  <a:lnTo>
                    <a:pt x="5" y="1112"/>
                  </a:lnTo>
                  <a:lnTo>
                    <a:pt x="3" y="1123"/>
                  </a:lnTo>
                  <a:lnTo>
                    <a:pt x="3" y="1135"/>
                  </a:lnTo>
                  <a:lnTo>
                    <a:pt x="2" y="1146"/>
                  </a:lnTo>
                  <a:lnTo>
                    <a:pt x="2" y="1158"/>
                  </a:lnTo>
                  <a:lnTo>
                    <a:pt x="0" y="1168"/>
                  </a:lnTo>
                  <a:lnTo>
                    <a:pt x="0" y="1181"/>
                  </a:lnTo>
                  <a:lnTo>
                    <a:pt x="0" y="1191"/>
                  </a:lnTo>
                  <a:lnTo>
                    <a:pt x="0" y="1202"/>
                  </a:lnTo>
                  <a:lnTo>
                    <a:pt x="0" y="1212"/>
                  </a:lnTo>
                  <a:lnTo>
                    <a:pt x="2" y="1223"/>
                  </a:lnTo>
                  <a:lnTo>
                    <a:pt x="2" y="1233"/>
                  </a:lnTo>
                  <a:lnTo>
                    <a:pt x="3" y="1246"/>
                  </a:lnTo>
                  <a:lnTo>
                    <a:pt x="3" y="1256"/>
                  </a:lnTo>
                  <a:lnTo>
                    <a:pt x="5" y="1267"/>
                  </a:lnTo>
                  <a:lnTo>
                    <a:pt x="5" y="1277"/>
                  </a:lnTo>
                  <a:lnTo>
                    <a:pt x="544" y="1274"/>
                  </a:lnTo>
                  <a:lnTo>
                    <a:pt x="544" y="1282"/>
                  </a:lnTo>
                  <a:lnTo>
                    <a:pt x="21" y="1412"/>
                  </a:lnTo>
                  <a:lnTo>
                    <a:pt x="25" y="1435"/>
                  </a:lnTo>
                  <a:lnTo>
                    <a:pt x="30" y="1459"/>
                  </a:lnTo>
                  <a:lnTo>
                    <a:pt x="35" y="1482"/>
                  </a:lnTo>
                  <a:lnTo>
                    <a:pt x="42" y="1503"/>
                  </a:lnTo>
                  <a:lnTo>
                    <a:pt x="48" y="1526"/>
                  </a:lnTo>
                  <a:lnTo>
                    <a:pt x="55" y="1547"/>
                  </a:lnTo>
                  <a:lnTo>
                    <a:pt x="62" y="1568"/>
                  </a:lnTo>
                  <a:lnTo>
                    <a:pt x="69" y="1589"/>
                  </a:lnTo>
                  <a:lnTo>
                    <a:pt x="555" y="1459"/>
                  </a:lnTo>
                  <a:lnTo>
                    <a:pt x="560" y="1468"/>
                  </a:lnTo>
                  <a:lnTo>
                    <a:pt x="118" y="1710"/>
                  </a:lnTo>
                  <a:lnTo>
                    <a:pt x="129" y="1731"/>
                  </a:lnTo>
                  <a:lnTo>
                    <a:pt x="139" y="1754"/>
                  </a:lnTo>
                  <a:lnTo>
                    <a:pt x="152" y="1775"/>
                  </a:lnTo>
                  <a:lnTo>
                    <a:pt x="164" y="1796"/>
                  </a:lnTo>
                  <a:lnTo>
                    <a:pt x="177" y="1815"/>
                  </a:lnTo>
                  <a:lnTo>
                    <a:pt x="189" y="1836"/>
                  </a:lnTo>
                  <a:lnTo>
                    <a:pt x="201" y="1857"/>
                  </a:lnTo>
                  <a:lnTo>
                    <a:pt x="215" y="1876"/>
                  </a:lnTo>
                  <a:lnTo>
                    <a:pt x="617" y="1647"/>
                  </a:lnTo>
                  <a:lnTo>
                    <a:pt x="624" y="1656"/>
                  </a:lnTo>
                  <a:lnTo>
                    <a:pt x="291" y="1974"/>
                  </a:lnTo>
                  <a:lnTo>
                    <a:pt x="307" y="1994"/>
                  </a:lnTo>
                  <a:lnTo>
                    <a:pt x="323" y="2013"/>
                  </a:lnTo>
                  <a:lnTo>
                    <a:pt x="341" y="2032"/>
                  </a:lnTo>
                  <a:lnTo>
                    <a:pt x="359" y="2050"/>
                  </a:lnTo>
                  <a:lnTo>
                    <a:pt x="376" y="2067"/>
                  </a:lnTo>
                  <a:lnTo>
                    <a:pt x="394" y="2085"/>
                  </a:lnTo>
                  <a:lnTo>
                    <a:pt x="413" y="2101"/>
                  </a:lnTo>
                  <a:lnTo>
                    <a:pt x="433" y="2118"/>
                  </a:lnTo>
                  <a:lnTo>
                    <a:pt x="732" y="1824"/>
                  </a:lnTo>
                  <a:lnTo>
                    <a:pt x="740" y="1833"/>
                  </a:lnTo>
                  <a:lnTo>
                    <a:pt x="525" y="2188"/>
                  </a:lnTo>
                  <a:lnTo>
                    <a:pt x="546" y="2204"/>
                  </a:lnTo>
                  <a:lnTo>
                    <a:pt x="567" y="2218"/>
                  </a:lnTo>
                  <a:lnTo>
                    <a:pt x="590" y="2232"/>
                  </a:lnTo>
                  <a:lnTo>
                    <a:pt x="613" y="2246"/>
                  </a:lnTo>
                  <a:lnTo>
                    <a:pt x="636" y="2258"/>
                  </a:lnTo>
                  <a:lnTo>
                    <a:pt x="659" y="2271"/>
                  </a:lnTo>
                  <a:lnTo>
                    <a:pt x="682" y="2283"/>
                  </a:lnTo>
                  <a:lnTo>
                    <a:pt x="707" y="2293"/>
                  </a:lnTo>
                  <a:lnTo>
                    <a:pt x="901" y="1964"/>
                  </a:lnTo>
                  <a:lnTo>
                    <a:pt x="910" y="1971"/>
                  </a:lnTo>
                  <a:lnTo>
                    <a:pt x="811" y="2334"/>
                  </a:lnTo>
                  <a:lnTo>
                    <a:pt x="836" y="2342"/>
                  </a:lnTo>
                  <a:lnTo>
                    <a:pt x="861" y="2351"/>
                  </a:lnTo>
                  <a:lnTo>
                    <a:pt x="885" y="2360"/>
                  </a:lnTo>
                  <a:lnTo>
                    <a:pt x="912" y="2367"/>
                  </a:lnTo>
                  <a:lnTo>
                    <a:pt x="938" y="2374"/>
                  </a:lnTo>
                  <a:lnTo>
                    <a:pt x="965" y="2379"/>
                  </a:lnTo>
                  <a:lnTo>
                    <a:pt x="993" y="2385"/>
                  </a:lnTo>
                  <a:lnTo>
                    <a:pt x="1022" y="2390"/>
                  </a:lnTo>
                  <a:lnTo>
                    <a:pt x="1113" y="2052"/>
                  </a:lnTo>
                  <a:lnTo>
                    <a:pt x="1124" y="2053"/>
                  </a:lnTo>
                  <a:lnTo>
                    <a:pt x="1126" y="2404"/>
                  </a:lnTo>
                  <a:lnTo>
                    <a:pt x="1138" y="2404"/>
                  </a:lnTo>
                  <a:lnTo>
                    <a:pt x="1151" y="2406"/>
                  </a:lnTo>
                  <a:lnTo>
                    <a:pt x="1165" y="2406"/>
                  </a:lnTo>
                  <a:lnTo>
                    <a:pt x="1177" y="2407"/>
                  </a:lnTo>
                  <a:lnTo>
                    <a:pt x="1189" y="2407"/>
                  </a:lnTo>
                  <a:lnTo>
                    <a:pt x="1204" y="2409"/>
                  </a:lnTo>
                  <a:lnTo>
                    <a:pt x="1216" y="2409"/>
                  </a:lnTo>
                  <a:lnTo>
                    <a:pt x="1228" y="2409"/>
                  </a:lnTo>
                  <a:lnTo>
                    <a:pt x="1244" y="2409"/>
                  </a:lnTo>
                  <a:lnTo>
                    <a:pt x="1260" y="2409"/>
                  </a:lnTo>
                  <a:lnTo>
                    <a:pt x="1274" y="2407"/>
                  </a:lnTo>
                  <a:lnTo>
                    <a:pt x="1290" y="2407"/>
                  </a:lnTo>
                  <a:lnTo>
                    <a:pt x="1306" y="2406"/>
                  </a:lnTo>
                  <a:lnTo>
                    <a:pt x="1322" y="2404"/>
                  </a:lnTo>
                  <a:lnTo>
                    <a:pt x="1338" y="2404"/>
                  </a:lnTo>
                  <a:lnTo>
                    <a:pt x="1352" y="2402"/>
                  </a:lnTo>
                  <a:lnTo>
                    <a:pt x="1352" y="2076"/>
                  </a:lnTo>
                  <a:lnTo>
                    <a:pt x="1363" y="2074"/>
                  </a:lnTo>
                  <a:lnTo>
                    <a:pt x="1453" y="2388"/>
                  </a:lnTo>
                  <a:lnTo>
                    <a:pt x="1485" y="2383"/>
                  </a:lnTo>
                  <a:lnTo>
                    <a:pt x="1515" y="2376"/>
                  </a:lnTo>
                  <a:lnTo>
                    <a:pt x="1545" y="2369"/>
                  </a:lnTo>
                  <a:lnTo>
                    <a:pt x="1575" y="2360"/>
                  </a:lnTo>
                  <a:lnTo>
                    <a:pt x="1603" y="2351"/>
                  </a:lnTo>
                  <a:lnTo>
                    <a:pt x="1631" y="2342"/>
                  </a:lnTo>
                  <a:lnTo>
                    <a:pt x="1658" y="2332"/>
                  </a:lnTo>
                  <a:lnTo>
                    <a:pt x="1684" y="2321"/>
                  </a:lnTo>
                  <a:close/>
                </a:path>
              </a:pathLst>
            </a:custGeom>
            <a:solidFill>
              <a:srgbClr val="F7F7F7"/>
            </a:solidFill>
            <a:ln w="9525">
              <a:noFill/>
              <a:round/>
              <a:headEnd/>
              <a:tailEnd/>
            </a:ln>
            <a:effectLst/>
          </p:spPr>
          <p:txBody>
            <a:bodyPr/>
            <a:lstStyle/>
            <a:p>
              <a:endParaRPr lang="en-US">
                <a:latin typeface="Calibri" panose="020F0502020204030204" pitchFamily="34" charset="0"/>
                <a:cs typeface="Calibri" panose="020F0502020204030204" pitchFamily="34" charset="0"/>
              </a:endParaRPr>
            </a:p>
          </p:txBody>
        </p:sp>
        <p:sp>
          <p:nvSpPr>
            <p:cNvPr id="53422" name="Freeform 174"/>
            <p:cNvSpPr>
              <a:spLocks noChangeAspect="1"/>
            </p:cNvSpPr>
            <p:nvPr userDrawn="1"/>
          </p:nvSpPr>
          <p:spPr bwMode="auto">
            <a:xfrm>
              <a:off x="1526" y="816"/>
              <a:ext cx="169" cy="981"/>
            </a:xfrm>
            <a:custGeom>
              <a:avLst/>
              <a:gdLst/>
              <a:ahLst/>
              <a:cxnLst>
                <a:cxn ang="0">
                  <a:pos x="131" y="4"/>
                </a:cxn>
                <a:cxn ang="0">
                  <a:pos x="122" y="4"/>
                </a:cxn>
                <a:cxn ang="0">
                  <a:pos x="115" y="2"/>
                </a:cxn>
                <a:cxn ang="0">
                  <a:pos x="106" y="2"/>
                </a:cxn>
                <a:cxn ang="0">
                  <a:pos x="97" y="2"/>
                </a:cxn>
                <a:cxn ang="0">
                  <a:pos x="87" y="0"/>
                </a:cxn>
                <a:cxn ang="0">
                  <a:pos x="78" y="0"/>
                </a:cxn>
                <a:cxn ang="0">
                  <a:pos x="71" y="0"/>
                </a:cxn>
                <a:cxn ang="0">
                  <a:pos x="62" y="0"/>
                </a:cxn>
                <a:cxn ang="0">
                  <a:pos x="55" y="0"/>
                </a:cxn>
                <a:cxn ang="0">
                  <a:pos x="48" y="0"/>
                </a:cxn>
                <a:cxn ang="0">
                  <a:pos x="41" y="0"/>
                </a:cxn>
                <a:cxn ang="0">
                  <a:pos x="34" y="2"/>
                </a:cxn>
                <a:cxn ang="0">
                  <a:pos x="25" y="2"/>
                </a:cxn>
                <a:cxn ang="0">
                  <a:pos x="16" y="2"/>
                </a:cxn>
                <a:cxn ang="0">
                  <a:pos x="9" y="4"/>
                </a:cxn>
                <a:cxn ang="0">
                  <a:pos x="0" y="4"/>
                </a:cxn>
                <a:cxn ang="0">
                  <a:pos x="0" y="754"/>
                </a:cxn>
                <a:cxn ang="0">
                  <a:pos x="7" y="754"/>
                </a:cxn>
                <a:cxn ang="0">
                  <a:pos x="16" y="752"/>
                </a:cxn>
                <a:cxn ang="0">
                  <a:pos x="23" y="752"/>
                </a:cxn>
                <a:cxn ang="0">
                  <a:pos x="30" y="750"/>
                </a:cxn>
                <a:cxn ang="0">
                  <a:pos x="37" y="750"/>
                </a:cxn>
                <a:cxn ang="0">
                  <a:pos x="44" y="749"/>
                </a:cxn>
                <a:cxn ang="0">
                  <a:pos x="51" y="749"/>
                </a:cxn>
                <a:cxn ang="0">
                  <a:pos x="58" y="749"/>
                </a:cxn>
                <a:cxn ang="0">
                  <a:pos x="65" y="749"/>
                </a:cxn>
                <a:cxn ang="0">
                  <a:pos x="74" y="749"/>
                </a:cxn>
                <a:cxn ang="0">
                  <a:pos x="85" y="750"/>
                </a:cxn>
                <a:cxn ang="0">
                  <a:pos x="94" y="750"/>
                </a:cxn>
                <a:cxn ang="0">
                  <a:pos x="103" y="752"/>
                </a:cxn>
                <a:cxn ang="0">
                  <a:pos x="111" y="752"/>
                </a:cxn>
                <a:cxn ang="0">
                  <a:pos x="120" y="754"/>
                </a:cxn>
                <a:cxn ang="0">
                  <a:pos x="127" y="754"/>
                </a:cxn>
                <a:cxn ang="0">
                  <a:pos x="131" y="4"/>
                </a:cxn>
              </a:cxnLst>
              <a:rect l="0" t="0" r="r" b="b"/>
              <a:pathLst>
                <a:path w="131" h="754">
                  <a:moveTo>
                    <a:pt x="131" y="4"/>
                  </a:moveTo>
                  <a:lnTo>
                    <a:pt x="122" y="4"/>
                  </a:lnTo>
                  <a:lnTo>
                    <a:pt x="115" y="2"/>
                  </a:lnTo>
                  <a:lnTo>
                    <a:pt x="106" y="2"/>
                  </a:lnTo>
                  <a:lnTo>
                    <a:pt x="97" y="2"/>
                  </a:lnTo>
                  <a:lnTo>
                    <a:pt x="87" y="0"/>
                  </a:lnTo>
                  <a:lnTo>
                    <a:pt x="78" y="0"/>
                  </a:lnTo>
                  <a:lnTo>
                    <a:pt x="71" y="0"/>
                  </a:lnTo>
                  <a:lnTo>
                    <a:pt x="62" y="0"/>
                  </a:lnTo>
                  <a:lnTo>
                    <a:pt x="55" y="0"/>
                  </a:lnTo>
                  <a:lnTo>
                    <a:pt x="48" y="0"/>
                  </a:lnTo>
                  <a:lnTo>
                    <a:pt x="41" y="0"/>
                  </a:lnTo>
                  <a:lnTo>
                    <a:pt x="34" y="2"/>
                  </a:lnTo>
                  <a:lnTo>
                    <a:pt x="25" y="2"/>
                  </a:lnTo>
                  <a:lnTo>
                    <a:pt x="16" y="2"/>
                  </a:lnTo>
                  <a:lnTo>
                    <a:pt x="9" y="4"/>
                  </a:lnTo>
                  <a:lnTo>
                    <a:pt x="0" y="4"/>
                  </a:lnTo>
                  <a:lnTo>
                    <a:pt x="0" y="754"/>
                  </a:lnTo>
                  <a:lnTo>
                    <a:pt x="7" y="754"/>
                  </a:lnTo>
                  <a:lnTo>
                    <a:pt x="16" y="752"/>
                  </a:lnTo>
                  <a:lnTo>
                    <a:pt x="23" y="752"/>
                  </a:lnTo>
                  <a:lnTo>
                    <a:pt x="30" y="750"/>
                  </a:lnTo>
                  <a:lnTo>
                    <a:pt x="37" y="750"/>
                  </a:lnTo>
                  <a:lnTo>
                    <a:pt x="44" y="749"/>
                  </a:lnTo>
                  <a:lnTo>
                    <a:pt x="51" y="749"/>
                  </a:lnTo>
                  <a:lnTo>
                    <a:pt x="58" y="749"/>
                  </a:lnTo>
                  <a:lnTo>
                    <a:pt x="65" y="749"/>
                  </a:lnTo>
                  <a:lnTo>
                    <a:pt x="74" y="749"/>
                  </a:lnTo>
                  <a:lnTo>
                    <a:pt x="85" y="750"/>
                  </a:lnTo>
                  <a:lnTo>
                    <a:pt x="94" y="750"/>
                  </a:lnTo>
                  <a:lnTo>
                    <a:pt x="103" y="752"/>
                  </a:lnTo>
                  <a:lnTo>
                    <a:pt x="111" y="752"/>
                  </a:lnTo>
                  <a:lnTo>
                    <a:pt x="120" y="754"/>
                  </a:lnTo>
                  <a:lnTo>
                    <a:pt x="127" y="754"/>
                  </a:lnTo>
                  <a:lnTo>
                    <a:pt x="131" y="4"/>
                  </a:lnTo>
                  <a:close/>
                </a:path>
              </a:pathLst>
            </a:custGeom>
            <a:solidFill>
              <a:srgbClr val="F7F7F7"/>
            </a:solidFill>
            <a:ln w="9525">
              <a:noFill/>
              <a:round/>
              <a:headEnd/>
              <a:tailEnd/>
            </a:ln>
            <a:effectLst/>
          </p:spPr>
          <p:txBody>
            <a:bodyPr/>
            <a:lstStyle/>
            <a:p>
              <a:endParaRPr lang="en-US">
                <a:latin typeface="Calibri" panose="020F0502020204030204" pitchFamily="34" charset="0"/>
                <a:cs typeface="Calibri" panose="020F0502020204030204" pitchFamily="34" charset="0"/>
              </a:endParaRPr>
            </a:p>
          </p:txBody>
        </p:sp>
      </p:grpSp>
      <p:sp>
        <p:nvSpPr>
          <p:cNvPr id="53404" name="Rectangle 156"/>
          <p:cNvSpPr>
            <a:spLocks noChangeArrowheads="1"/>
          </p:cNvSpPr>
          <p:nvPr/>
        </p:nvSpPr>
        <p:spPr bwMode="auto">
          <a:xfrm flipV="1">
            <a:off x="241300" y="700088"/>
            <a:ext cx="8623300" cy="42862"/>
          </a:xfrm>
          <a:prstGeom prst="rect">
            <a:avLst/>
          </a:prstGeom>
          <a:gradFill rotWithShape="0">
            <a:gsLst>
              <a:gs pos="0">
                <a:srgbClr val="8CA9E2"/>
              </a:gs>
              <a:gs pos="100000">
                <a:srgbClr val="8CA9E2">
                  <a:gamma/>
                  <a:tint val="18039"/>
                  <a:invGamma/>
                </a:srgbClr>
              </a:gs>
            </a:gsLst>
            <a:lin ang="0" scaled="1"/>
          </a:gradFill>
          <a:ln w="9525">
            <a:noFill/>
            <a:miter lim="800000"/>
            <a:headEnd/>
            <a:tailEnd/>
          </a:ln>
          <a:effectLst/>
        </p:spPr>
        <p:txBody>
          <a:bodyPr wrap="none" anchor="ctr"/>
          <a:lstStyle/>
          <a:p>
            <a:endParaRPr lang="en-US">
              <a:latin typeface="Calibri" panose="020F0502020204030204" pitchFamily="34" charset="0"/>
              <a:cs typeface="Calibri" panose="020F0502020204030204" pitchFamily="34" charset="0"/>
            </a:endParaRPr>
          </a:p>
        </p:txBody>
      </p:sp>
      <p:sp>
        <p:nvSpPr>
          <p:cNvPr id="53372" name="Rectangle 124"/>
          <p:cNvSpPr>
            <a:spLocks noGrp="1" noChangeArrowheads="1"/>
          </p:cNvSpPr>
          <p:nvPr>
            <p:ph type="title"/>
          </p:nvPr>
        </p:nvSpPr>
        <p:spPr bwMode="auto">
          <a:xfrm>
            <a:off x="241300" y="215900"/>
            <a:ext cx="8580438"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- 28 pt. “Title Case”</a:t>
            </a:r>
          </a:p>
        </p:txBody>
      </p:sp>
      <p:sp>
        <p:nvSpPr>
          <p:cNvPr id="53374" name="Rectangle 126"/>
          <p:cNvSpPr>
            <a:spLocks noGrp="1" noChangeArrowheads="1"/>
          </p:cNvSpPr>
          <p:nvPr>
            <p:ph type="sldNum" sz="quarter" idx="4"/>
          </p:nvPr>
        </p:nvSpPr>
        <p:spPr bwMode="auto">
          <a:xfrm>
            <a:off x="7226300" y="6619875"/>
            <a:ext cx="1905000" cy="30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a:latin typeface="Calibri" panose="020F0502020204030204" pitchFamily="34" charset="0"/>
                <a:cs typeface="Calibri" panose="020F0502020204030204" pitchFamily="34" charset="0"/>
              </a:defRPr>
            </a:lvl1pPr>
          </a:lstStyle>
          <a:p>
            <a:fld id="{488419CD-C9C4-485A-8885-BE0835ED9188}" type="slidenum">
              <a:rPr lang="en-US" smtClean="0"/>
              <a:pPr/>
              <a:t>‹#›</a:t>
            </a:fld>
            <a:endParaRPr lang="en-US"/>
          </a:p>
        </p:txBody>
      </p:sp>
      <p:sp>
        <p:nvSpPr>
          <p:cNvPr id="53394" name="Rectangle 146"/>
          <p:cNvSpPr>
            <a:spLocks noGrp="1" noChangeArrowheads="1"/>
          </p:cNvSpPr>
          <p:nvPr>
            <p:ph type="body" idx="1"/>
          </p:nvPr>
        </p:nvSpPr>
        <p:spPr bwMode="auto">
          <a:xfrm>
            <a:off x="241300" y="801877"/>
            <a:ext cx="8623300" cy="5664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Text boxes – BU3 square bullets </a:t>
            </a:r>
          </a:p>
          <a:p>
            <a:pPr lvl="1"/>
            <a:r>
              <a:rPr lang="en-US" dirty="0" smtClean="0"/>
              <a:t>Indented can be same size or smaller – GY3 square bullets</a:t>
            </a:r>
          </a:p>
          <a:p>
            <a:pPr lvl="1"/>
            <a:r>
              <a:rPr lang="en-US" dirty="0" smtClean="0"/>
              <a:t>Indented can be same size or smaller</a:t>
            </a:r>
          </a:p>
          <a:p>
            <a:pPr lvl="1"/>
            <a:r>
              <a:rPr lang="en-US" dirty="0" smtClean="0"/>
              <a:t>Indented can be same size or smaller</a:t>
            </a:r>
          </a:p>
          <a:p>
            <a:pPr lvl="2"/>
            <a:r>
              <a:rPr lang="en-US" dirty="0" smtClean="0"/>
              <a:t>2nd indent – one size smaller – GY2 square bullets</a:t>
            </a:r>
          </a:p>
          <a:p>
            <a:pPr lvl="2"/>
            <a:r>
              <a:rPr lang="en-US" dirty="0" smtClean="0"/>
              <a:t>2nd indent – one size smaller</a:t>
            </a:r>
          </a:p>
        </p:txBody>
      </p:sp>
      <p:pic>
        <p:nvPicPr>
          <p:cNvPr id="53431" name="Picture 183" descr="research_RGB_black"/>
          <p:cNvPicPr>
            <a:picLocks noChangeAspect="1" noChangeArrowheads="1"/>
          </p:cNvPicPr>
          <p:nvPr/>
        </p:nvPicPr>
        <p:blipFill>
          <a:blip r:embed="rId7" cstate="print"/>
          <a:srcRect/>
          <a:stretch>
            <a:fillRect/>
          </a:stretch>
        </p:blipFill>
        <p:spPr bwMode="auto">
          <a:xfrm>
            <a:off x="60325" y="6543675"/>
            <a:ext cx="1498600" cy="268288"/>
          </a:xfrm>
          <a:prstGeom prst="rect">
            <a:avLst/>
          </a:prstGeom>
          <a:noFill/>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7" r:id="rId4"/>
    <p:sldLayoutId id="2147483658" r:id="rId5"/>
  </p:sldLayoutIdLst>
  <p:timing>
    <p:tnLst>
      <p:par>
        <p:cTn id="1" dur="indefinite" restart="never" nodeType="tmRoot"/>
      </p:par>
    </p:tnLst>
  </p:timing>
  <p:hf hdr="0" ftr="0" dt="0"/>
  <p:txStyles>
    <p:titleStyle>
      <a:lvl1pPr algn="l" rtl="0" fontAlgn="base">
        <a:spcBef>
          <a:spcPct val="0"/>
        </a:spcBef>
        <a:spcAft>
          <a:spcPct val="0"/>
        </a:spcAft>
        <a:defRPr sz="2800">
          <a:solidFill>
            <a:schemeClr val="tx1"/>
          </a:solidFill>
          <a:latin typeface="Calibri" panose="020F0502020204030204" pitchFamily="34" charset="0"/>
          <a:ea typeface="+mj-ea"/>
          <a:cs typeface="Calibri" panose="020F0502020204030204" pitchFamily="34" charset="0"/>
        </a:defRPr>
      </a:lvl1pPr>
      <a:lvl2pPr algn="l" rtl="0" fontAlgn="base">
        <a:spcBef>
          <a:spcPct val="0"/>
        </a:spcBef>
        <a:spcAft>
          <a:spcPct val="0"/>
        </a:spcAft>
        <a:defRPr sz="2800">
          <a:solidFill>
            <a:schemeClr val="tx1"/>
          </a:solidFill>
          <a:latin typeface="Arial" charset="0"/>
        </a:defRPr>
      </a:lvl2pPr>
      <a:lvl3pPr algn="l" rtl="0" fontAlgn="base">
        <a:spcBef>
          <a:spcPct val="0"/>
        </a:spcBef>
        <a:spcAft>
          <a:spcPct val="0"/>
        </a:spcAft>
        <a:defRPr sz="2800">
          <a:solidFill>
            <a:schemeClr val="tx1"/>
          </a:solidFill>
          <a:latin typeface="Arial" charset="0"/>
        </a:defRPr>
      </a:lvl3pPr>
      <a:lvl4pPr algn="l" rtl="0" fontAlgn="base">
        <a:spcBef>
          <a:spcPct val="0"/>
        </a:spcBef>
        <a:spcAft>
          <a:spcPct val="0"/>
        </a:spcAft>
        <a:defRPr sz="2800">
          <a:solidFill>
            <a:schemeClr val="tx1"/>
          </a:solidFill>
          <a:latin typeface="Arial" charset="0"/>
        </a:defRPr>
      </a:lvl4pPr>
      <a:lvl5pPr algn="l" rtl="0" fontAlgn="base">
        <a:spcBef>
          <a:spcPct val="0"/>
        </a:spcBef>
        <a:spcAft>
          <a:spcPct val="0"/>
        </a:spcAft>
        <a:defRPr sz="2800">
          <a:solidFill>
            <a:schemeClr val="tx1"/>
          </a:solidFill>
          <a:latin typeface="Arial" charset="0"/>
        </a:defRPr>
      </a:lvl5pPr>
      <a:lvl6pPr marL="457200" algn="l" rtl="0" fontAlgn="base">
        <a:spcBef>
          <a:spcPct val="0"/>
        </a:spcBef>
        <a:spcAft>
          <a:spcPct val="0"/>
        </a:spcAft>
        <a:defRPr sz="2800">
          <a:solidFill>
            <a:schemeClr val="tx1"/>
          </a:solidFill>
          <a:latin typeface="Arial" charset="0"/>
        </a:defRPr>
      </a:lvl6pPr>
      <a:lvl7pPr marL="914400" algn="l" rtl="0" fontAlgn="base">
        <a:spcBef>
          <a:spcPct val="0"/>
        </a:spcBef>
        <a:spcAft>
          <a:spcPct val="0"/>
        </a:spcAft>
        <a:defRPr sz="2800">
          <a:solidFill>
            <a:schemeClr val="tx1"/>
          </a:solidFill>
          <a:latin typeface="Arial" charset="0"/>
        </a:defRPr>
      </a:lvl7pPr>
      <a:lvl8pPr marL="1371600" algn="l" rtl="0" fontAlgn="base">
        <a:spcBef>
          <a:spcPct val="0"/>
        </a:spcBef>
        <a:spcAft>
          <a:spcPct val="0"/>
        </a:spcAft>
        <a:defRPr sz="2800">
          <a:solidFill>
            <a:schemeClr val="tx1"/>
          </a:solidFill>
          <a:latin typeface="Arial" charset="0"/>
        </a:defRPr>
      </a:lvl8pPr>
      <a:lvl9pPr marL="1828800" algn="l" rtl="0" fontAlgn="base">
        <a:spcBef>
          <a:spcPct val="0"/>
        </a:spcBef>
        <a:spcAft>
          <a:spcPct val="0"/>
        </a:spcAft>
        <a:defRPr sz="2800">
          <a:solidFill>
            <a:schemeClr val="tx1"/>
          </a:solidFill>
          <a:latin typeface="Arial" charset="0"/>
        </a:defRPr>
      </a:lvl9pPr>
    </p:titleStyle>
    <p:bodyStyle>
      <a:lvl1pPr marL="225425" indent="-225425" algn="l" rtl="0" fontAlgn="base">
        <a:spcBef>
          <a:spcPct val="20000"/>
        </a:spcBef>
        <a:spcAft>
          <a:spcPct val="0"/>
        </a:spcAft>
        <a:buClr>
          <a:srgbClr val="5A88DA"/>
        </a:buClr>
        <a:buFont typeface="Wingdings" pitchFamily="2" charset="2"/>
        <a:buChar char="§"/>
        <a:defRPr sz="2000">
          <a:solidFill>
            <a:schemeClr val="tx1"/>
          </a:solidFill>
          <a:latin typeface="Calibri" panose="020F0502020204030204" pitchFamily="34" charset="0"/>
          <a:ea typeface="+mn-ea"/>
          <a:cs typeface="Calibri" panose="020F0502020204030204" pitchFamily="34" charset="0"/>
        </a:defRPr>
      </a:lvl1pPr>
      <a:lvl2pPr marL="687388" indent="-230188" algn="l" rtl="0" fontAlgn="base">
        <a:spcBef>
          <a:spcPct val="20000"/>
        </a:spcBef>
        <a:spcAft>
          <a:spcPct val="0"/>
        </a:spcAft>
        <a:buClr>
          <a:srgbClr val="969696"/>
        </a:buClr>
        <a:buFont typeface="Wingdings" pitchFamily="2" charset="2"/>
        <a:buChar char="§"/>
        <a:defRPr sz="2000">
          <a:solidFill>
            <a:schemeClr val="tx1"/>
          </a:solidFill>
          <a:latin typeface="Calibri" panose="020F0502020204030204" pitchFamily="34" charset="0"/>
          <a:cs typeface="Calibri" panose="020F0502020204030204" pitchFamily="34" charset="0"/>
        </a:defRPr>
      </a:lvl2pPr>
      <a:lvl3pPr marL="1084263" indent="-169863" algn="l" rtl="0" fontAlgn="base">
        <a:spcBef>
          <a:spcPct val="20000"/>
        </a:spcBef>
        <a:spcAft>
          <a:spcPct val="0"/>
        </a:spcAft>
        <a:buClr>
          <a:schemeClr val="accent2"/>
        </a:buClr>
        <a:buFont typeface="Wingdings" pitchFamily="2" charset="2"/>
        <a:buChar char="§"/>
        <a:defRPr>
          <a:solidFill>
            <a:schemeClr val="tx1"/>
          </a:solidFill>
          <a:latin typeface="+mn-lt"/>
        </a:defRPr>
      </a:lvl3pPr>
      <a:lvl4pPr marL="1547813" indent="-176213" algn="l" rtl="0" fontAlgn="base">
        <a:spcBef>
          <a:spcPct val="20000"/>
        </a:spcBef>
        <a:spcAft>
          <a:spcPct val="0"/>
        </a:spcAft>
        <a:buClr>
          <a:schemeClr val="tx1"/>
        </a:buClr>
        <a:defRPr sz="2000">
          <a:solidFill>
            <a:schemeClr val="tx1"/>
          </a:solidFill>
          <a:latin typeface="+mn-lt"/>
        </a:defRPr>
      </a:lvl4pPr>
      <a:lvl5pPr marL="1997075" indent="-168275" algn="l" rtl="0" fontAlgn="base">
        <a:spcBef>
          <a:spcPct val="20000"/>
        </a:spcBef>
        <a:spcAft>
          <a:spcPct val="0"/>
        </a:spcAft>
        <a:buClr>
          <a:schemeClr val="tx1"/>
        </a:buClr>
        <a:defRPr sz="2000">
          <a:solidFill>
            <a:schemeClr val="tx1"/>
          </a:solidFill>
          <a:latin typeface="+mn-lt"/>
        </a:defRPr>
      </a:lvl5pPr>
      <a:lvl6pPr marL="2454275" indent="-168275" algn="l" rtl="0" fontAlgn="base">
        <a:spcBef>
          <a:spcPct val="20000"/>
        </a:spcBef>
        <a:spcAft>
          <a:spcPct val="0"/>
        </a:spcAft>
        <a:buClr>
          <a:schemeClr val="tx1"/>
        </a:buClr>
        <a:defRPr sz="2000">
          <a:solidFill>
            <a:schemeClr val="tx1"/>
          </a:solidFill>
          <a:latin typeface="+mn-lt"/>
        </a:defRPr>
      </a:lvl6pPr>
      <a:lvl7pPr marL="2911475" indent="-168275" algn="l" rtl="0" fontAlgn="base">
        <a:spcBef>
          <a:spcPct val="20000"/>
        </a:spcBef>
        <a:spcAft>
          <a:spcPct val="0"/>
        </a:spcAft>
        <a:buClr>
          <a:schemeClr val="tx1"/>
        </a:buClr>
        <a:defRPr sz="2000">
          <a:solidFill>
            <a:schemeClr val="tx1"/>
          </a:solidFill>
          <a:latin typeface="+mn-lt"/>
        </a:defRPr>
      </a:lvl7pPr>
      <a:lvl8pPr marL="3368675" indent="-168275" algn="l" rtl="0" fontAlgn="base">
        <a:spcBef>
          <a:spcPct val="20000"/>
        </a:spcBef>
        <a:spcAft>
          <a:spcPct val="0"/>
        </a:spcAft>
        <a:buClr>
          <a:schemeClr val="tx1"/>
        </a:buClr>
        <a:defRPr sz="2000">
          <a:solidFill>
            <a:schemeClr val="tx1"/>
          </a:solidFill>
          <a:latin typeface="+mn-lt"/>
        </a:defRPr>
      </a:lvl8pPr>
      <a:lvl9pPr marL="3825875" indent="-168275" algn="l" rtl="0" fontAlgn="base">
        <a:spcBef>
          <a:spcPct val="20000"/>
        </a:spcBef>
        <a:spcAft>
          <a:spcPct val="0"/>
        </a:spcAft>
        <a:buClr>
          <a:schemeClr val="tx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1.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image" Target="../media/image30.png"/><Relationship Id="rId17" Type="http://schemas.openxmlformats.org/officeDocument/2006/relationships/image" Target="../media/image34.png"/><Relationship Id="rId2" Type="http://schemas.openxmlformats.org/officeDocument/2006/relationships/tags" Target="../tags/tag5.xml"/><Relationship Id="rId16" Type="http://schemas.openxmlformats.org/officeDocument/2006/relationships/image" Target="../media/image33.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image" Target="../media/image29.png"/><Relationship Id="rId5" Type="http://schemas.openxmlformats.org/officeDocument/2006/relationships/tags" Target="../tags/tag8.xml"/><Relationship Id="rId15" Type="http://schemas.openxmlformats.org/officeDocument/2006/relationships/image" Target="../media/image32.png"/><Relationship Id="rId10" Type="http://schemas.openxmlformats.org/officeDocument/2006/relationships/image" Target="../media/image28.png"/><Relationship Id="rId4" Type="http://schemas.openxmlformats.org/officeDocument/2006/relationships/tags" Target="../tags/tag7.xml"/><Relationship Id="rId9" Type="http://schemas.openxmlformats.org/officeDocument/2006/relationships/image" Target="../media/image27.png"/><Relationship Id="rId1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4.xml"/><Relationship Id="rId5" Type="http://schemas.openxmlformats.org/officeDocument/2006/relationships/image" Target="../media/image44.emf"/><Relationship Id="rId4" Type="http://schemas.openxmlformats.org/officeDocument/2006/relationships/image" Target="../media/image43.emf"/></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228" name="Group 4"/>
          <p:cNvGrpSpPr>
            <a:grpSpLocks noChangeAspect="1"/>
          </p:cNvGrpSpPr>
          <p:nvPr/>
        </p:nvGrpSpPr>
        <p:grpSpPr bwMode="auto">
          <a:xfrm>
            <a:off x="466725" y="500063"/>
            <a:ext cx="4281488" cy="4522788"/>
            <a:chOff x="0" y="816"/>
            <a:chExt cx="3203" cy="3177"/>
          </a:xfrm>
        </p:grpSpPr>
        <p:sp>
          <p:nvSpPr>
            <p:cNvPr id="180229" name="Freeform 5"/>
            <p:cNvSpPr>
              <a:spLocks noChangeAspect="1"/>
            </p:cNvSpPr>
            <p:nvPr/>
          </p:nvSpPr>
          <p:spPr bwMode="auto">
            <a:xfrm>
              <a:off x="2193" y="2013"/>
              <a:ext cx="978" cy="327"/>
            </a:xfrm>
            <a:custGeom>
              <a:avLst/>
              <a:gdLst/>
              <a:ahLst/>
              <a:cxnLst>
                <a:cxn ang="0">
                  <a:pos x="16" y="250"/>
                </a:cxn>
                <a:cxn ang="0">
                  <a:pos x="14" y="241"/>
                </a:cxn>
                <a:cxn ang="0">
                  <a:pos x="12" y="233"/>
                </a:cxn>
                <a:cxn ang="0">
                  <a:pos x="10" y="226"/>
                </a:cxn>
                <a:cxn ang="0">
                  <a:pos x="9" y="217"/>
                </a:cxn>
                <a:cxn ang="0">
                  <a:pos x="5" y="210"/>
                </a:cxn>
                <a:cxn ang="0">
                  <a:pos x="3" y="201"/>
                </a:cxn>
                <a:cxn ang="0">
                  <a:pos x="1" y="194"/>
                </a:cxn>
                <a:cxn ang="0">
                  <a:pos x="0" y="185"/>
                </a:cxn>
                <a:cxn ang="0">
                  <a:pos x="728" y="0"/>
                </a:cxn>
                <a:cxn ang="0">
                  <a:pos x="731" y="8"/>
                </a:cxn>
                <a:cxn ang="0">
                  <a:pos x="735" y="17"/>
                </a:cxn>
                <a:cxn ang="0">
                  <a:pos x="739" y="28"/>
                </a:cxn>
                <a:cxn ang="0">
                  <a:pos x="742" y="38"/>
                </a:cxn>
                <a:cxn ang="0">
                  <a:pos x="744" y="49"/>
                </a:cxn>
                <a:cxn ang="0">
                  <a:pos x="746" y="59"/>
                </a:cxn>
                <a:cxn ang="0">
                  <a:pos x="747" y="70"/>
                </a:cxn>
                <a:cxn ang="0">
                  <a:pos x="749" y="78"/>
                </a:cxn>
                <a:cxn ang="0">
                  <a:pos x="16" y="250"/>
                </a:cxn>
              </a:cxnLst>
              <a:rect l="0" t="0" r="r" b="b"/>
              <a:pathLst>
                <a:path w="749" h="250">
                  <a:moveTo>
                    <a:pt x="16" y="250"/>
                  </a:moveTo>
                  <a:lnTo>
                    <a:pt x="14" y="241"/>
                  </a:lnTo>
                  <a:lnTo>
                    <a:pt x="12" y="233"/>
                  </a:lnTo>
                  <a:lnTo>
                    <a:pt x="10" y="226"/>
                  </a:lnTo>
                  <a:lnTo>
                    <a:pt x="9" y="217"/>
                  </a:lnTo>
                  <a:lnTo>
                    <a:pt x="5" y="210"/>
                  </a:lnTo>
                  <a:lnTo>
                    <a:pt x="3" y="201"/>
                  </a:lnTo>
                  <a:lnTo>
                    <a:pt x="1" y="194"/>
                  </a:lnTo>
                  <a:lnTo>
                    <a:pt x="0" y="185"/>
                  </a:lnTo>
                  <a:lnTo>
                    <a:pt x="728" y="0"/>
                  </a:lnTo>
                  <a:lnTo>
                    <a:pt x="731" y="8"/>
                  </a:lnTo>
                  <a:lnTo>
                    <a:pt x="735" y="17"/>
                  </a:lnTo>
                  <a:lnTo>
                    <a:pt x="739" y="28"/>
                  </a:lnTo>
                  <a:lnTo>
                    <a:pt x="742" y="38"/>
                  </a:lnTo>
                  <a:lnTo>
                    <a:pt x="744" y="49"/>
                  </a:lnTo>
                  <a:lnTo>
                    <a:pt x="746" y="59"/>
                  </a:lnTo>
                  <a:lnTo>
                    <a:pt x="747" y="70"/>
                  </a:lnTo>
                  <a:lnTo>
                    <a:pt x="749" y="78"/>
                  </a:lnTo>
                  <a:lnTo>
                    <a:pt x="16" y="250"/>
                  </a:lnTo>
                  <a:close/>
                </a:path>
              </a:pathLst>
            </a:custGeom>
            <a:solidFill>
              <a:srgbClr val="EEEEEE">
                <a:alpha val="50000"/>
              </a:srgbClr>
            </a:solidFill>
            <a:ln w="9525">
              <a:noFill/>
              <a:round/>
              <a:headEnd/>
              <a:tailEnd/>
            </a:ln>
            <a:effectLst/>
          </p:spPr>
          <p:txBody>
            <a:bodyPr/>
            <a:lstStyle/>
            <a:p>
              <a:endParaRPr lang="en-US"/>
            </a:p>
          </p:txBody>
        </p:sp>
        <p:sp>
          <p:nvSpPr>
            <p:cNvPr id="180230" name="Freeform 6"/>
            <p:cNvSpPr>
              <a:spLocks noChangeAspect="1"/>
            </p:cNvSpPr>
            <p:nvPr/>
          </p:nvSpPr>
          <p:spPr bwMode="auto">
            <a:xfrm>
              <a:off x="2126" y="1627"/>
              <a:ext cx="907" cy="564"/>
            </a:xfrm>
            <a:custGeom>
              <a:avLst/>
              <a:gdLst/>
              <a:ahLst/>
              <a:cxnLst>
                <a:cxn ang="0">
                  <a:pos x="0" y="372"/>
                </a:cxn>
                <a:cxn ang="0">
                  <a:pos x="5" y="379"/>
                </a:cxn>
                <a:cxn ang="0">
                  <a:pos x="10" y="388"/>
                </a:cxn>
                <a:cxn ang="0">
                  <a:pos x="16" y="395"/>
                </a:cxn>
                <a:cxn ang="0">
                  <a:pos x="19" y="402"/>
                </a:cxn>
                <a:cxn ang="0">
                  <a:pos x="24" y="409"/>
                </a:cxn>
                <a:cxn ang="0">
                  <a:pos x="28" y="417"/>
                </a:cxn>
                <a:cxn ang="0">
                  <a:pos x="31" y="424"/>
                </a:cxn>
                <a:cxn ang="0">
                  <a:pos x="35" y="433"/>
                </a:cxn>
                <a:cxn ang="0">
                  <a:pos x="696" y="77"/>
                </a:cxn>
                <a:cxn ang="0">
                  <a:pos x="693" y="69"/>
                </a:cxn>
                <a:cxn ang="0">
                  <a:pos x="687" y="58"/>
                </a:cxn>
                <a:cxn ang="0">
                  <a:pos x="682" y="49"/>
                </a:cxn>
                <a:cxn ang="0">
                  <a:pos x="677" y="39"/>
                </a:cxn>
                <a:cxn ang="0">
                  <a:pos x="670" y="28"/>
                </a:cxn>
                <a:cxn ang="0">
                  <a:pos x="664" y="18"/>
                </a:cxn>
                <a:cxn ang="0">
                  <a:pos x="659" y="9"/>
                </a:cxn>
                <a:cxn ang="0">
                  <a:pos x="654" y="0"/>
                </a:cxn>
                <a:cxn ang="0">
                  <a:pos x="0" y="372"/>
                </a:cxn>
              </a:cxnLst>
              <a:rect l="0" t="0" r="r" b="b"/>
              <a:pathLst>
                <a:path w="696" h="433">
                  <a:moveTo>
                    <a:pt x="0" y="372"/>
                  </a:moveTo>
                  <a:lnTo>
                    <a:pt x="5" y="379"/>
                  </a:lnTo>
                  <a:lnTo>
                    <a:pt x="10" y="388"/>
                  </a:lnTo>
                  <a:lnTo>
                    <a:pt x="16" y="395"/>
                  </a:lnTo>
                  <a:lnTo>
                    <a:pt x="19" y="402"/>
                  </a:lnTo>
                  <a:lnTo>
                    <a:pt x="24" y="409"/>
                  </a:lnTo>
                  <a:lnTo>
                    <a:pt x="28" y="417"/>
                  </a:lnTo>
                  <a:lnTo>
                    <a:pt x="31" y="424"/>
                  </a:lnTo>
                  <a:lnTo>
                    <a:pt x="35" y="433"/>
                  </a:lnTo>
                  <a:lnTo>
                    <a:pt x="696" y="77"/>
                  </a:lnTo>
                  <a:lnTo>
                    <a:pt x="693" y="69"/>
                  </a:lnTo>
                  <a:lnTo>
                    <a:pt x="687" y="58"/>
                  </a:lnTo>
                  <a:lnTo>
                    <a:pt x="682" y="49"/>
                  </a:lnTo>
                  <a:lnTo>
                    <a:pt x="677" y="39"/>
                  </a:lnTo>
                  <a:lnTo>
                    <a:pt x="670" y="28"/>
                  </a:lnTo>
                  <a:lnTo>
                    <a:pt x="664" y="18"/>
                  </a:lnTo>
                  <a:lnTo>
                    <a:pt x="659" y="9"/>
                  </a:lnTo>
                  <a:lnTo>
                    <a:pt x="654" y="0"/>
                  </a:lnTo>
                  <a:lnTo>
                    <a:pt x="0" y="372"/>
                  </a:lnTo>
                  <a:close/>
                </a:path>
              </a:pathLst>
            </a:custGeom>
            <a:solidFill>
              <a:srgbClr val="EEEEEE">
                <a:alpha val="50000"/>
              </a:srgbClr>
            </a:solidFill>
            <a:ln w="9525">
              <a:noFill/>
              <a:round/>
              <a:headEnd/>
              <a:tailEnd/>
            </a:ln>
            <a:effectLst/>
          </p:spPr>
          <p:txBody>
            <a:bodyPr/>
            <a:lstStyle/>
            <a:p>
              <a:endParaRPr lang="en-US"/>
            </a:p>
          </p:txBody>
        </p:sp>
        <p:sp>
          <p:nvSpPr>
            <p:cNvPr id="180231" name="Freeform 7"/>
            <p:cNvSpPr>
              <a:spLocks noChangeAspect="1"/>
            </p:cNvSpPr>
            <p:nvPr/>
          </p:nvSpPr>
          <p:spPr bwMode="auto">
            <a:xfrm>
              <a:off x="2006" y="1291"/>
              <a:ext cx="798" cy="769"/>
            </a:xfrm>
            <a:custGeom>
              <a:avLst/>
              <a:gdLst/>
              <a:ahLst/>
              <a:cxnLst>
                <a:cxn ang="0">
                  <a:pos x="611" y="77"/>
                </a:cxn>
                <a:cxn ang="0">
                  <a:pos x="604" y="68"/>
                </a:cxn>
                <a:cxn ang="0">
                  <a:pos x="597" y="58"/>
                </a:cxn>
                <a:cxn ang="0">
                  <a:pos x="588" y="47"/>
                </a:cxn>
                <a:cxn ang="0">
                  <a:pos x="578" y="37"/>
                </a:cxn>
                <a:cxn ang="0">
                  <a:pos x="569" y="28"/>
                </a:cxn>
                <a:cxn ang="0">
                  <a:pos x="558" y="17"/>
                </a:cxn>
                <a:cxn ang="0">
                  <a:pos x="548" y="9"/>
                </a:cxn>
                <a:cxn ang="0">
                  <a:pos x="539" y="0"/>
                </a:cxn>
                <a:cxn ang="0">
                  <a:pos x="0" y="520"/>
                </a:cxn>
                <a:cxn ang="0">
                  <a:pos x="9" y="529"/>
                </a:cxn>
                <a:cxn ang="0">
                  <a:pos x="17" y="536"/>
                </a:cxn>
                <a:cxn ang="0">
                  <a:pos x="26" y="545"/>
                </a:cxn>
                <a:cxn ang="0">
                  <a:pos x="35" y="554"/>
                </a:cxn>
                <a:cxn ang="0">
                  <a:pos x="42" y="562"/>
                </a:cxn>
                <a:cxn ang="0">
                  <a:pos x="51" y="573"/>
                </a:cxn>
                <a:cxn ang="0">
                  <a:pos x="58" y="582"/>
                </a:cxn>
                <a:cxn ang="0">
                  <a:pos x="65" y="590"/>
                </a:cxn>
                <a:cxn ang="0">
                  <a:pos x="611" y="77"/>
                </a:cxn>
              </a:cxnLst>
              <a:rect l="0" t="0" r="r" b="b"/>
              <a:pathLst>
                <a:path w="611" h="590">
                  <a:moveTo>
                    <a:pt x="611" y="77"/>
                  </a:moveTo>
                  <a:lnTo>
                    <a:pt x="604" y="68"/>
                  </a:lnTo>
                  <a:lnTo>
                    <a:pt x="597" y="58"/>
                  </a:lnTo>
                  <a:lnTo>
                    <a:pt x="588" y="47"/>
                  </a:lnTo>
                  <a:lnTo>
                    <a:pt x="578" y="37"/>
                  </a:lnTo>
                  <a:lnTo>
                    <a:pt x="569" y="28"/>
                  </a:lnTo>
                  <a:lnTo>
                    <a:pt x="558" y="17"/>
                  </a:lnTo>
                  <a:lnTo>
                    <a:pt x="548" y="9"/>
                  </a:lnTo>
                  <a:lnTo>
                    <a:pt x="539" y="0"/>
                  </a:lnTo>
                  <a:lnTo>
                    <a:pt x="0" y="520"/>
                  </a:lnTo>
                  <a:lnTo>
                    <a:pt x="9" y="529"/>
                  </a:lnTo>
                  <a:lnTo>
                    <a:pt x="17" y="536"/>
                  </a:lnTo>
                  <a:lnTo>
                    <a:pt x="26" y="545"/>
                  </a:lnTo>
                  <a:lnTo>
                    <a:pt x="35" y="554"/>
                  </a:lnTo>
                  <a:lnTo>
                    <a:pt x="42" y="562"/>
                  </a:lnTo>
                  <a:lnTo>
                    <a:pt x="51" y="573"/>
                  </a:lnTo>
                  <a:lnTo>
                    <a:pt x="58" y="582"/>
                  </a:lnTo>
                  <a:lnTo>
                    <a:pt x="65" y="590"/>
                  </a:lnTo>
                  <a:lnTo>
                    <a:pt x="611" y="77"/>
                  </a:lnTo>
                  <a:close/>
                </a:path>
              </a:pathLst>
            </a:custGeom>
            <a:solidFill>
              <a:srgbClr val="EEEEEE">
                <a:alpha val="50000"/>
              </a:srgbClr>
            </a:solidFill>
            <a:ln w="9525">
              <a:noFill/>
              <a:round/>
              <a:headEnd/>
              <a:tailEnd/>
            </a:ln>
            <a:effectLst/>
          </p:spPr>
          <p:txBody>
            <a:bodyPr/>
            <a:lstStyle/>
            <a:p>
              <a:endParaRPr lang="en-US"/>
            </a:p>
          </p:txBody>
        </p:sp>
        <p:sp>
          <p:nvSpPr>
            <p:cNvPr id="180232" name="Freeform 8"/>
            <p:cNvSpPr>
              <a:spLocks noChangeAspect="1"/>
            </p:cNvSpPr>
            <p:nvPr/>
          </p:nvSpPr>
          <p:spPr bwMode="auto">
            <a:xfrm>
              <a:off x="1868" y="1030"/>
              <a:ext cx="620" cy="910"/>
            </a:xfrm>
            <a:custGeom>
              <a:avLst/>
              <a:gdLst/>
              <a:ahLst/>
              <a:cxnLst>
                <a:cxn ang="0">
                  <a:pos x="0" y="640"/>
                </a:cxn>
                <a:cxn ang="0">
                  <a:pos x="12" y="645"/>
                </a:cxn>
                <a:cxn ang="0">
                  <a:pos x="23" y="652"/>
                </a:cxn>
                <a:cxn ang="0">
                  <a:pos x="35" y="659"/>
                </a:cxn>
                <a:cxn ang="0">
                  <a:pos x="46" y="666"/>
                </a:cxn>
                <a:cxn ang="0">
                  <a:pos x="54" y="673"/>
                </a:cxn>
                <a:cxn ang="0">
                  <a:pos x="65" y="682"/>
                </a:cxn>
                <a:cxn ang="0">
                  <a:pos x="76" y="689"/>
                </a:cxn>
                <a:cxn ang="0">
                  <a:pos x="86" y="697"/>
                </a:cxn>
                <a:cxn ang="0">
                  <a:pos x="477" y="58"/>
                </a:cxn>
                <a:cxn ang="0">
                  <a:pos x="466" y="51"/>
                </a:cxn>
                <a:cxn ang="0">
                  <a:pos x="454" y="42"/>
                </a:cxn>
                <a:cxn ang="0">
                  <a:pos x="440" y="35"/>
                </a:cxn>
                <a:cxn ang="0">
                  <a:pos x="427" y="26"/>
                </a:cxn>
                <a:cxn ang="0">
                  <a:pos x="413" y="19"/>
                </a:cxn>
                <a:cxn ang="0">
                  <a:pos x="399" y="12"/>
                </a:cxn>
                <a:cxn ang="0">
                  <a:pos x="387" y="5"/>
                </a:cxn>
                <a:cxn ang="0">
                  <a:pos x="374" y="0"/>
                </a:cxn>
                <a:cxn ang="0">
                  <a:pos x="0" y="640"/>
                </a:cxn>
              </a:cxnLst>
              <a:rect l="0" t="0" r="r" b="b"/>
              <a:pathLst>
                <a:path w="477" h="697">
                  <a:moveTo>
                    <a:pt x="0" y="640"/>
                  </a:moveTo>
                  <a:lnTo>
                    <a:pt x="12" y="645"/>
                  </a:lnTo>
                  <a:lnTo>
                    <a:pt x="23" y="652"/>
                  </a:lnTo>
                  <a:lnTo>
                    <a:pt x="35" y="659"/>
                  </a:lnTo>
                  <a:lnTo>
                    <a:pt x="46" y="666"/>
                  </a:lnTo>
                  <a:lnTo>
                    <a:pt x="54" y="673"/>
                  </a:lnTo>
                  <a:lnTo>
                    <a:pt x="65" y="682"/>
                  </a:lnTo>
                  <a:lnTo>
                    <a:pt x="76" y="689"/>
                  </a:lnTo>
                  <a:lnTo>
                    <a:pt x="86" y="697"/>
                  </a:lnTo>
                  <a:lnTo>
                    <a:pt x="477" y="58"/>
                  </a:lnTo>
                  <a:lnTo>
                    <a:pt x="466" y="51"/>
                  </a:lnTo>
                  <a:lnTo>
                    <a:pt x="454" y="42"/>
                  </a:lnTo>
                  <a:lnTo>
                    <a:pt x="440" y="35"/>
                  </a:lnTo>
                  <a:lnTo>
                    <a:pt x="427" y="26"/>
                  </a:lnTo>
                  <a:lnTo>
                    <a:pt x="413" y="19"/>
                  </a:lnTo>
                  <a:lnTo>
                    <a:pt x="399" y="12"/>
                  </a:lnTo>
                  <a:lnTo>
                    <a:pt x="387" y="5"/>
                  </a:lnTo>
                  <a:lnTo>
                    <a:pt x="374" y="0"/>
                  </a:lnTo>
                  <a:lnTo>
                    <a:pt x="0" y="640"/>
                  </a:lnTo>
                  <a:close/>
                </a:path>
              </a:pathLst>
            </a:custGeom>
            <a:solidFill>
              <a:srgbClr val="EEEEEE">
                <a:alpha val="50000"/>
              </a:srgbClr>
            </a:solidFill>
            <a:ln w="9525">
              <a:noFill/>
              <a:round/>
              <a:headEnd/>
              <a:tailEnd/>
            </a:ln>
            <a:effectLst/>
          </p:spPr>
          <p:txBody>
            <a:bodyPr/>
            <a:lstStyle/>
            <a:p>
              <a:endParaRPr lang="en-US"/>
            </a:p>
          </p:txBody>
        </p:sp>
        <p:sp>
          <p:nvSpPr>
            <p:cNvPr id="180233" name="Freeform 9"/>
            <p:cNvSpPr>
              <a:spLocks noChangeAspect="1"/>
            </p:cNvSpPr>
            <p:nvPr/>
          </p:nvSpPr>
          <p:spPr bwMode="auto">
            <a:xfrm>
              <a:off x="1711" y="861"/>
              <a:ext cx="402" cy="986"/>
            </a:xfrm>
            <a:custGeom>
              <a:avLst/>
              <a:gdLst/>
              <a:ahLst/>
              <a:cxnLst>
                <a:cxn ang="0">
                  <a:pos x="0" y="721"/>
                </a:cxn>
                <a:cxn ang="0">
                  <a:pos x="15" y="724"/>
                </a:cxn>
                <a:cxn ang="0">
                  <a:pos x="29" y="728"/>
                </a:cxn>
                <a:cxn ang="0">
                  <a:pos x="43" y="731"/>
                </a:cxn>
                <a:cxn ang="0">
                  <a:pos x="55" y="735"/>
                </a:cxn>
                <a:cxn ang="0">
                  <a:pos x="69" y="740"/>
                </a:cxn>
                <a:cxn ang="0">
                  <a:pos x="82" y="745"/>
                </a:cxn>
                <a:cxn ang="0">
                  <a:pos x="94" y="750"/>
                </a:cxn>
                <a:cxn ang="0">
                  <a:pos x="105" y="756"/>
                </a:cxn>
                <a:cxn ang="0">
                  <a:pos x="308" y="34"/>
                </a:cxn>
                <a:cxn ang="0">
                  <a:pos x="296" y="28"/>
                </a:cxn>
                <a:cxn ang="0">
                  <a:pos x="282" y="23"/>
                </a:cxn>
                <a:cxn ang="0">
                  <a:pos x="266" y="20"/>
                </a:cxn>
                <a:cxn ang="0">
                  <a:pos x="251" y="14"/>
                </a:cxn>
                <a:cxn ang="0">
                  <a:pos x="236" y="9"/>
                </a:cxn>
                <a:cxn ang="0">
                  <a:pos x="220" y="6"/>
                </a:cxn>
                <a:cxn ang="0">
                  <a:pos x="206" y="2"/>
                </a:cxn>
                <a:cxn ang="0">
                  <a:pos x="191" y="0"/>
                </a:cxn>
                <a:cxn ang="0">
                  <a:pos x="0" y="721"/>
                </a:cxn>
              </a:cxnLst>
              <a:rect l="0" t="0" r="r" b="b"/>
              <a:pathLst>
                <a:path w="308" h="756">
                  <a:moveTo>
                    <a:pt x="0" y="721"/>
                  </a:moveTo>
                  <a:lnTo>
                    <a:pt x="15" y="724"/>
                  </a:lnTo>
                  <a:lnTo>
                    <a:pt x="29" y="728"/>
                  </a:lnTo>
                  <a:lnTo>
                    <a:pt x="43" y="731"/>
                  </a:lnTo>
                  <a:lnTo>
                    <a:pt x="55" y="735"/>
                  </a:lnTo>
                  <a:lnTo>
                    <a:pt x="69" y="740"/>
                  </a:lnTo>
                  <a:lnTo>
                    <a:pt x="82" y="745"/>
                  </a:lnTo>
                  <a:lnTo>
                    <a:pt x="94" y="750"/>
                  </a:lnTo>
                  <a:lnTo>
                    <a:pt x="105" y="756"/>
                  </a:lnTo>
                  <a:lnTo>
                    <a:pt x="308" y="34"/>
                  </a:lnTo>
                  <a:lnTo>
                    <a:pt x="296" y="28"/>
                  </a:lnTo>
                  <a:lnTo>
                    <a:pt x="282" y="23"/>
                  </a:lnTo>
                  <a:lnTo>
                    <a:pt x="266" y="20"/>
                  </a:lnTo>
                  <a:lnTo>
                    <a:pt x="251" y="14"/>
                  </a:lnTo>
                  <a:lnTo>
                    <a:pt x="236" y="9"/>
                  </a:lnTo>
                  <a:lnTo>
                    <a:pt x="220" y="6"/>
                  </a:lnTo>
                  <a:lnTo>
                    <a:pt x="206" y="2"/>
                  </a:lnTo>
                  <a:lnTo>
                    <a:pt x="191" y="0"/>
                  </a:lnTo>
                  <a:lnTo>
                    <a:pt x="0" y="721"/>
                  </a:lnTo>
                  <a:close/>
                </a:path>
              </a:pathLst>
            </a:custGeom>
            <a:solidFill>
              <a:srgbClr val="EEEEEE">
                <a:alpha val="50000"/>
              </a:srgbClr>
            </a:solidFill>
            <a:ln w="9525">
              <a:noFill/>
              <a:round/>
              <a:headEnd/>
              <a:tailEnd/>
            </a:ln>
            <a:effectLst/>
          </p:spPr>
          <p:txBody>
            <a:bodyPr/>
            <a:lstStyle/>
            <a:p>
              <a:endParaRPr lang="en-US"/>
            </a:p>
          </p:txBody>
        </p:sp>
        <p:sp>
          <p:nvSpPr>
            <p:cNvPr id="180234" name="Freeform 10"/>
            <p:cNvSpPr>
              <a:spLocks noChangeAspect="1"/>
            </p:cNvSpPr>
            <p:nvPr/>
          </p:nvSpPr>
          <p:spPr bwMode="auto">
            <a:xfrm>
              <a:off x="0" y="850"/>
              <a:ext cx="3203" cy="3143"/>
            </a:xfrm>
            <a:custGeom>
              <a:avLst/>
              <a:gdLst/>
              <a:ahLst/>
              <a:cxnLst>
                <a:cxn ang="0">
                  <a:pos x="1801" y="2271"/>
                </a:cxn>
                <a:cxn ang="0">
                  <a:pos x="1939" y="2187"/>
                </a:cxn>
                <a:cxn ang="0">
                  <a:pos x="2057" y="2090"/>
                </a:cxn>
                <a:cxn ang="0">
                  <a:pos x="2176" y="1967"/>
                </a:cxn>
                <a:cxn ang="0">
                  <a:pos x="2054" y="1713"/>
                </a:cxn>
                <a:cxn ang="0">
                  <a:pos x="2351" y="1691"/>
                </a:cxn>
                <a:cxn ang="0">
                  <a:pos x="2192" y="1463"/>
                </a:cxn>
                <a:cxn ang="0">
                  <a:pos x="2436" y="1426"/>
                </a:cxn>
                <a:cxn ang="0">
                  <a:pos x="2450" y="1338"/>
                </a:cxn>
                <a:cxn ang="0">
                  <a:pos x="2455" y="1247"/>
                </a:cxn>
                <a:cxn ang="0">
                  <a:pos x="1702" y="1239"/>
                </a:cxn>
                <a:cxn ang="0">
                  <a:pos x="1623" y="1452"/>
                </a:cxn>
                <a:cxn ang="0">
                  <a:pos x="1456" y="1601"/>
                </a:cxn>
                <a:cxn ang="0">
                  <a:pos x="1232" y="1657"/>
                </a:cxn>
                <a:cxn ang="0">
                  <a:pos x="1006" y="1601"/>
                </a:cxn>
                <a:cxn ang="0">
                  <a:pos x="839" y="1452"/>
                </a:cxn>
                <a:cxn ang="0">
                  <a:pos x="762" y="1239"/>
                </a:cxn>
                <a:cxn ang="0">
                  <a:pos x="792" y="1023"/>
                </a:cxn>
                <a:cxn ang="0">
                  <a:pos x="907" y="851"/>
                </a:cxn>
                <a:cxn ang="0">
                  <a:pos x="1083" y="746"/>
                </a:cxn>
                <a:cxn ang="0">
                  <a:pos x="944" y="7"/>
                </a:cxn>
                <a:cxn ang="0">
                  <a:pos x="861" y="29"/>
                </a:cxn>
                <a:cxn ang="0">
                  <a:pos x="657" y="113"/>
                </a:cxn>
                <a:cxn ang="0">
                  <a:pos x="578" y="157"/>
                </a:cxn>
                <a:cxn ang="0">
                  <a:pos x="408" y="283"/>
                </a:cxn>
                <a:cxn ang="0">
                  <a:pos x="343" y="347"/>
                </a:cxn>
                <a:cxn ang="0">
                  <a:pos x="762" y="834"/>
                </a:cxn>
                <a:cxn ang="0">
                  <a:pos x="164" y="583"/>
                </a:cxn>
                <a:cxn ang="0">
                  <a:pos x="656" y="942"/>
                </a:cxn>
                <a:cxn ang="0">
                  <a:pos x="49" y="851"/>
                </a:cxn>
                <a:cxn ang="0">
                  <a:pos x="25" y="955"/>
                </a:cxn>
                <a:cxn ang="0">
                  <a:pos x="3" y="1123"/>
                </a:cxn>
                <a:cxn ang="0">
                  <a:pos x="0" y="1181"/>
                </a:cxn>
                <a:cxn ang="0">
                  <a:pos x="2" y="1233"/>
                </a:cxn>
                <a:cxn ang="0">
                  <a:pos x="544" y="1274"/>
                </a:cxn>
                <a:cxn ang="0">
                  <a:pos x="35" y="1482"/>
                </a:cxn>
                <a:cxn ang="0">
                  <a:pos x="69" y="1589"/>
                </a:cxn>
                <a:cxn ang="0">
                  <a:pos x="139" y="1754"/>
                </a:cxn>
                <a:cxn ang="0">
                  <a:pos x="201" y="1857"/>
                </a:cxn>
                <a:cxn ang="0">
                  <a:pos x="307" y="1994"/>
                </a:cxn>
                <a:cxn ang="0">
                  <a:pos x="394" y="2085"/>
                </a:cxn>
                <a:cxn ang="0">
                  <a:pos x="525" y="2188"/>
                </a:cxn>
                <a:cxn ang="0">
                  <a:pos x="636" y="2258"/>
                </a:cxn>
                <a:cxn ang="0">
                  <a:pos x="910" y="1971"/>
                </a:cxn>
                <a:cxn ang="0">
                  <a:pos x="912" y="2367"/>
                </a:cxn>
                <a:cxn ang="0">
                  <a:pos x="1113" y="2052"/>
                </a:cxn>
                <a:cxn ang="0">
                  <a:pos x="1165" y="2406"/>
                </a:cxn>
                <a:cxn ang="0">
                  <a:pos x="1228" y="2409"/>
                </a:cxn>
                <a:cxn ang="0">
                  <a:pos x="1306" y="2406"/>
                </a:cxn>
                <a:cxn ang="0">
                  <a:pos x="1363" y="2074"/>
                </a:cxn>
                <a:cxn ang="0">
                  <a:pos x="1575" y="2360"/>
                </a:cxn>
              </a:cxnLst>
              <a:rect l="0" t="0" r="r" b="b"/>
              <a:pathLst>
                <a:path w="2457" h="2409">
                  <a:moveTo>
                    <a:pt x="1684" y="2321"/>
                  </a:moveTo>
                  <a:lnTo>
                    <a:pt x="1603" y="2036"/>
                  </a:lnTo>
                  <a:lnTo>
                    <a:pt x="1615" y="2032"/>
                  </a:lnTo>
                  <a:lnTo>
                    <a:pt x="1773" y="2285"/>
                  </a:lnTo>
                  <a:lnTo>
                    <a:pt x="1801" y="2271"/>
                  </a:lnTo>
                  <a:lnTo>
                    <a:pt x="1831" y="2255"/>
                  </a:lnTo>
                  <a:lnTo>
                    <a:pt x="1858" y="2239"/>
                  </a:lnTo>
                  <a:lnTo>
                    <a:pt x="1886" y="2222"/>
                  </a:lnTo>
                  <a:lnTo>
                    <a:pt x="1912" y="2204"/>
                  </a:lnTo>
                  <a:lnTo>
                    <a:pt x="1939" y="2187"/>
                  </a:lnTo>
                  <a:lnTo>
                    <a:pt x="1964" y="2167"/>
                  </a:lnTo>
                  <a:lnTo>
                    <a:pt x="1988" y="2148"/>
                  </a:lnTo>
                  <a:lnTo>
                    <a:pt x="1845" y="1918"/>
                  </a:lnTo>
                  <a:lnTo>
                    <a:pt x="1852" y="1911"/>
                  </a:lnTo>
                  <a:lnTo>
                    <a:pt x="2057" y="2090"/>
                  </a:lnTo>
                  <a:lnTo>
                    <a:pt x="2082" y="2067"/>
                  </a:lnTo>
                  <a:lnTo>
                    <a:pt x="2107" y="2045"/>
                  </a:lnTo>
                  <a:lnTo>
                    <a:pt x="2130" y="2020"/>
                  </a:lnTo>
                  <a:lnTo>
                    <a:pt x="2155" y="1994"/>
                  </a:lnTo>
                  <a:lnTo>
                    <a:pt x="2176" y="1967"/>
                  </a:lnTo>
                  <a:lnTo>
                    <a:pt x="2197" y="1941"/>
                  </a:lnTo>
                  <a:lnTo>
                    <a:pt x="2217" y="1915"/>
                  </a:lnTo>
                  <a:lnTo>
                    <a:pt x="2234" y="1889"/>
                  </a:lnTo>
                  <a:lnTo>
                    <a:pt x="2049" y="1724"/>
                  </a:lnTo>
                  <a:lnTo>
                    <a:pt x="2054" y="1713"/>
                  </a:lnTo>
                  <a:lnTo>
                    <a:pt x="2282" y="1819"/>
                  </a:lnTo>
                  <a:lnTo>
                    <a:pt x="2301" y="1787"/>
                  </a:lnTo>
                  <a:lnTo>
                    <a:pt x="2319" y="1755"/>
                  </a:lnTo>
                  <a:lnTo>
                    <a:pt x="2337" y="1724"/>
                  </a:lnTo>
                  <a:lnTo>
                    <a:pt x="2351" y="1691"/>
                  </a:lnTo>
                  <a:lnTo>
                    <a:pt x="2365" y="1657"/>
                  </a:lnTo>
                  <a:lnTo>
                    <a:pt x="2377" y="1624"/>
                  </a:lnTo>
                  <a:lnTo>
                    <a:pt x="2390" y="1591"/>
                  </a:lnTo>
                  <a:lnTo>
                    <a:pt x="2399" y="1557"/>
                  </a:lnTo>
                  <a:lnTo>
                    <a:pt x="2192" y="1463"/>
                  </a:lnTo>
                  <a:lnTo>
                    <a:pt x="2194" y="1451"/>
                  </a:lnTo>
                  <a:lnTo>
                    <a:pt x="2423" y="1477"/>
                  </a:lnTo>
                  <a:lnTo>
                    <a:pt x="2429" y="1461"/>
                  </a:lnTo>
                  <a:lnTo>
                    <a:pt x="2432" y="1444"/>
                  </a:lnTo>
                  <a:lnTo>
                    <a:pt x="2436" y="1426"/>
                  </a:lnTo>
                  <a:lnTo>
                    <a:pt x="2439" y="1408"/>
                  </a:lnTo>
                  <a:lnTo>
                    <a:pt x="2443" y="1391"/>
                  </a:lnTo>
                  <a:lnTo>
                    <a:pt x="2445" y="1373"/>
                  </a:lnTo>
                  <a:lnTo>
                    <a:pt x="2448" y="1356"/>
                  </a:lnTo>
                  <a:lnTo>
                    <a:pt x="2450" y="1338"/>
                  </a:lnTo>
                  <a:lnTo>
                    <a:pt x="2452" y="1319"/>
                  </a:lnTo>
                  <a:lnTo>
                    <a:pt x="2453" y="1302"/>
                  </a:lnTo>
                  <a:lnTo>
                    <a:pt x="2453" y="1284"/>
                  </a:lnTo>
                  <a:lnTo>
                    <a:pt x="2455" y="1265"/>
                  </a:lnTo>
                  <a:lnTo>
                    <a:pt x="2455" y="1247"/>
                  </a:lnTo>
                  <a:lnTo>
                    <a:pt x="2457" y="1228"/>
                  </a:lnTo>
                  <a:lnTo>
                    <a:pt x="2457" y="1210"/>
                  </a:lnTo>
                  <a:lnTo>
                    <a:pt x="2457" y="1191"/>
                  </a:lnTo>
                  <a:lnTo>
                    <a:pt x="1704" y="1191"/>
                  </a:lnTo>
                  <a:lnTo>
                    <a:pt x="1702" y="1239"/>
                  </a:lnTo>
                  <a:lnTo>
                    <a:pt x="1695" y="1286"/>
                  </a:lnTo>
                  <a:lnTo>
                    <a:pt x="1683" y="1330"/>
                  </a:lnTo>
                  <a:lnTo>
                    <a:pt x="1667" y="1373"/>
                  </a:lnTo>
                  <a:lnTo>
                    <a:pt x="1647" y="1414"/>
                  </a:lnTo>
                  <a:lnTo>
                    <a:pt x="1623" y="1452"/>
                  </a:lnTo>
                  <a:lnTo>
                    <a:pt x="1596" y="1487"/>
                  </a:lnTo>
                  <a:lnTo>
                    <a:pt x="1566" y="1521"/>
                  </a:lnTo>
                  <a:lnTo>
                    <a:pt x="1532" y="1550"/>
                  </a:lnTo>
                  <a:lnTo>
                    <a:pt x="1495" y="1578"/>
                  </a:lnTo>
                  <a:lnTo>
                    <a:pt x="1456" y="1601"/>
                  </a:lnTo>
                  <a:lnTo>
                    <a:pt x="1416" y="1621"/>
                  </a:lnTo>
                  <a:lnTo>
                    <a:pt x="1372" y="1636"/>
                  </a:lnTo>
                  <a:lnTo>
                    <a:pt x="1327" y="1649"/>
                  </a:lnTo>
                  <a:lnTo>
                    <a:pt x="1280" y="1656"/>
                  </a:lnTo>
                  <a:lnTo>
                    <a:pt x="1232" y="1657"/>
                  </a:lnTo>
                  <a:lnTo>
                    <a:pt x="1184" y="1656"/>
                  </a:lnTo>
                  <a:lnTo>
                    <a:pt x="1136" y="1649"/>
                  </a:lnTo>
                  <a:lnTo>
                    <a:pt x="1090" y="1636"/>
                  </a:lnTo>
                  <a:lnTo>
                    <a:pt x="1048" y="1621"/>
                  </a:lnTo>
                  <a:lnTo>
                    <a:pt x="1006" y="1601"/>
                  </a:lnTo>
                  <a:lnTo>
                    <a:pt x="967" y="1578"/>
                  </a:lnTo>
                  <a:lnTo>
                    <a:pt x="931" y="1550"/>
                  </a:lnTo>
                  <a:lnTo>
                    <a:pt x="898" y="1521"/>
                  </a:lnTo>
                  <a:lnTo>
                    <a:pt x="868" y="1487"/>
                  </a:lnTo>
                  <a:lnTo>
                    <a:pt x="839" y="1452"/>
                  </a:lnTo>
                  <a:lnTo>
                    <a:pt x="816" y="1414"/>
                  </a:lnTo>
                  <a:lnTo>
                    <a:pt x="797" y="1373"/>
                  </a:lnTo>
                  <a:lnTo>
                    <a:pt x="781" y="1330"/>
                  </a:lnTo>
                  <a:lnTo>
                    <a:pt x="769" y="1286"/>
                  </a:lnTo>
                  <a:lnTo>
                    <a:pt x="762" y="1239"/>
                  </a:lnTo>
                  <a:lnTo>
                    <a:pt x="760" y="1191"/>
                  </a:lnTo>
                  <a:lnTo>
                    <a:pt x="762" y="1147"/>
                  </a:lnTo>
                  <a:lnTo>
                    <a:pt x="769" y="1104"/>
                  </a:lnTo>
                  <a:lnTo>
                    <a:pt x="778" y="1062"/>
                  </a:lnTo>
                  <a:lnTo>
                    <a:pt x="792" y="1023"/>
                  </a:lnTo>
                  <a:lnTo>
                    <a:pt x="808" y="984"/>
                  </a:lnTo>
                  <a:lnTo>
                    <a:pt x="829" y="948"/>
                  </a:lnTo>
                  <a:lnTo>
                    <a:pt x="852" y="913"/>
                  </a:lnTo>
                  <a:lnTo>
                    <a:pt x="878" y="881"/>
                  </a:lnTo>
                  <a:lnTo>
                    <a:pt x="907" y="851"/>
                  </a:lnTo>
                  <a:lnTo>
                    <a:pt x="938" y="823"/>
                  </a:lnTo>
                  <a:lnTo>
                    <a:pt x="970" y="800"/>
                  </a:lnTo>
                  <a:lnTo>
                    <a:pt x="1007" y="778"/>
                  </a:lnTo>
                  <a:lnTo>
                    <a:pt x="1045" y="760"/>
                  </a:lnTo>
                  <a:lnTo>
                    <a:pt x="1083" y="746"/>
                  </a:lnTo>
                  <a:lnTo>
                    <a:pt x="1124" y="734"/>
                  </a:lnTo>
                  <a:lnTo>
                    <a:pt x="1167" y="727"/>
                  </a:lnTo>
                  <a:lnTo>
                    <a:pt x="976" y="0"/>
                  </a:lnTo>
                  <a:lnTo>
                    <a:pt x="960" y="3"/>
                  </a:lnTo>
                  <a:lnTo>
                    <a:pt x="944" y="7"/>
                  </a:lnTo>
                  <a:lnTo>
                    <a:pt x="928" y="10"/>
                  </a:lnTo>
                  <a:lnTo>
                    <a:pt x="910" y="15"/>
                  </a:lnTo>
                  <a:lnTo>
                    <a:pt x="894" y="21"/>
                  </a:lnTo>
                  <a:lnTo>
                    <a:pt x="877" y="24"/>
                  </a:lnTo>
                  <a:lnTo>
                    <a:pt x="861" y="29"/>
                  </a:lnTo>
                  <a:lnTo>
                    <a:pt x="847" y="35"/>
                  </a:lnTo>
                  <a:lnTo>
                    <a:pt x="1036" y="715"/>
                  </a:lnTo>
                  <a:lnTo>
                    <a:pt x="1027" y="718"/>
                  </a:lnTo>
                  <a:lnTo>
                    <a:pt x="673" y="106"/>
                  </a:lnTo>
                  <a:lnTo>
                    <a:pt x="657" y="113"/>
                  </a:lnTo>
                  <a:lnTo>
                    <a:pt x="641" y="120"/>
                  </a:lnTo>
                  <a:lnTo>
                    <a:pt x="626" y="129"/>
                  </a:lnTo>
                  <a:lnTo>
                    <a:pt x="610" y="138"/>
                  </a:lnTo>
                  <a:lnTo>
                    <a:pt x="592" y="149"/>
                  </a:lnTo>
                  <a:lnTo>
                    <a:pt x="578" y="157"/>
                  </a:lnTo>
                  <a:lnTo>
                    <a:pt x="564" y="168"/>
                  </a:lnTo>
                  <a:lnTo>
                    <a:pt x="550" y="178"/>
                  </a:lnTo>
                  <a:lnTo>
                    <a:pt x="898" y="748"/>
                  </a:lnTo>
                  <a:lnTo>
                    <a:pt x="887" y="755"/>
                  </a:lnTo>
                  <a:lnTo>
                    <a:pt x="408" y="283"/>
                  </a:lnTo>
                  <a:lnTo>
                    <a:pt x="396" y="296"/>
                  </a:lnTo>
                  <a:lnTo>
                    <a:pt x="382" y="308"/>
                  </a:lnTo>
                  <a:lnTo>
                    <a:pt x="369" y="320"/>
                  </a:lnTo>
                  <a:lnTo>
                    <a:pt x="355" y="333"/>
                  </a:lnTo>
                  <a:lnTo>
                    <a:pt x="343" y="347"/>
                  </a:lnTo>
                  <a:lnTo>
                    <a:pt x="330" y="361"/>
                  </a:lnTo>
                  <a:lnTo>
                    <a:pt x="318" y="375"/>
                  </a:lnTo>
                  <a:lnTo>
                    <a:pt x="306" y="389"/>
                  </a:lnTo>
                  <a:lnTo>
                    <a:pt x="769" y="825"/>
                  </a:lnTo>
                  <a:lnTo>
                    <a:pt x="762" y="834"/>
                  </a:lnTo>
                  <a:lnTo>
                    <a:pt x="207" y="517"/>
                  </a:lnTo>
                  <a:lnTo>
                    <a:pt x="196" y="532"/>
                  </a:lnTo>
                  <a:lnTo>
                    <a:pt x="184" y="548"/>
                  </a:lnTo>
                  <a:lnTo>
                    <a:pt x="173" y="566"/>
                  </a:lnTo>
                  <a:lnTo>
                    <a:pt x="164" y="583"/>
                  </a:lnTo>
                  <a:lnTo>
                    <a:pt x="154" y="601"/>
                  </a:lnTo>
                  <a:lnTo>
                    <a:pt x="143" y="618"/>
                  </a:lnTo>
                  <a:lnTo>
                    <a:pt x="134" y="636"/>
                  </a:lnTo>
                  <a:lnTo>
                    <a:pt x="125" y="653"/>
                  </a:lnTo>
                  <a:lnTo>
                    <a:pt x="656" y="942"/>
                  </a:lnTo>
                  <a:lnTo>
                    <a:pt x="654" y="953"/>
                  </a:lnTo>
                  <a:lnTo>
                    <a:pt x="69" y="793"/>
                  </a:lnTo>
                  <a:lnTo>
                    <a:pt x="62" y="813"/>
                  </a:lnTo>
                  <a:lnTo>
                    <a:pt x="55" y="832"/>
                  </a:lnTo>
                  <a:lnTo>
                    <a:pt x="49" y="851"/>
                  </a:lnTo>
                  <a:lnTo>
                    <a:pt x="42" y="872"/>
                  </a:lnTo>
                  <a:lnTo>
                    <a:pt x="37" y="893"/>
                  </a:lnTo>
                  <a:lnTo>
                    <a:pt x="32" y="914"/>
                  </a:lnTo>
                  <a:lnTo>
                    <a:pt x="28" y="935"/>
                  </a:lnTo>
                  <a:lnTo>
                    <a:pt x="25" y="955"/>
                  </a:lnTo>
                  <a:lnTo>
                    <a:pt x="580" y="1090"/>
                  </a:lnTo>
                  <a:lnTo>
                    <a:pt x="578" y="1102"/>
                  </a:lnTo>
                  <a:lnTo>
                    <a:pt x="5" y="1102"/>
                  </a:lnTo>
                  <a:lnTo>
                    <a:pt x="5" y="1112"/>
                  </a:lnTo>
                  <a:lnTo>
                    <a:pt x="3" y="1123"/>
                  </a:lnTo>
                  <a:lnTo>
                    <a:pt x="3" y="1135"/>
                  </a:lnTo>
                  <a:lnTo>
                    <a:pt x="2" y="1146"/>
                  </a:lnTo>
                  <a:lnTo>
                    <a:pt x="2" y="1158"/>
                  </a:lnTo>
                  <a:lnTo>
                    <a:pt x="0" y="1168"/>
                  </a:lnTo>
                  <a:lnTo>
                    <a:pt x="0" y="1181"/>
                  </a:lnTo>
                  <a:lnTo>
                    <a:pt x="0" y="1191"/>
                  </a:lnTo>
                  <a:lnTo>
                    <a:pt x="0" y="1202"/>
                  </a:lnTo>
                  <a:lnTo>
                    <a:pt x="0" y="1212"/>
                  </a:lnTo>
                  <a:lnTo>
                    <a:pt x="2" y="1223"/>
                  </a:lnTo>
                  <a:lnTo>
                    <a:pt x="2" y="1233"/>
                  </a:lnTo>
                  <a:lnTo>
                    <a:pt x="3" y="1246"/>
                  </a:lnTo>
                  <a:lnTo>
                    <a:pt x="3" y="1256"/>
                  </a:lnTo>
                  <a:lnTo>
                    <a:pt x="5" y="1267"/>
                  </a:lnTo>
                  <a:lnTo>
                    <a:pt x="5" y="1277"/>
                  </a:lnTo>
                  <a:lnTo>
                    <a:pt x="544" y="1274"/>
                  </a:lnTo>
                  <a:lnTo>
                    <a:pt x="544" y="1282"/>
                  </a:lnTo>
                  <a:lnTo>
                    <a:pt x="21" y="1412"/>
                  </a:lnTo>
                  <a:lnTo>
                    <a:pt x="25" y="1435"/>
                  </a:lnTo>
                  <a:lnTo>
                    <a:pt x="30" y="1459"/>
                  </a:lnTo>
                  <a:lnTo>
                    <a:pt x="35" y="1482"/>
                  </a:lnTo>
                  <a:lnTo>
                    <a:pt x="42" y="1503"/>
                  </a:lnTo>
                  <a:lnTo>
                    <a:pt x="48" y="1526"/>
                  </a:lnTo>
                  <a:lnTo>
                    <a:pt x="55" y="1547"/>
                  </a:lnTo>
                  <a:lnTo>
                    <a:pt x="62" y="1568"/>
                  </a:lnTo>
                  <a:lnTo>
                    <a:pt x="69" y="1589"/>
                  </a:lnTo>
                  <a:lnTo>
                    <a:pt x="555" y="1459"/>
                  </a:lnTo>
                  <a:lnTo>
                    <a:pt x="560" y="1468"/>
                  </a:lnTo>
                  <a:lnTo>
                    <a:pt x="118" y="1710"/>
                  </a:lnTo>
                  <a:lnTo>
                    <a:pt x="129" y="1731"/>
                  </a:lnTo>
                  <a:lnTo>
                    <a:pt x="139" y="1754"/>
                  </a:lnTo>
                  <a:lnTo>
                    <a:pt x="152" y="1775"/>
                  </a:lnTo>
                  <a:lnTo>
                    <a:pt x="164" y="1796"/>
                  </a:lnTo>
                  <a:lnTo>
                    <a:pt x="177" y="1815"/>
                  </a:lnTo>
                  <a:lnTo>
                    <a:pt x="189" y="1836"/>
                  </a:lnTo>
                  <a:lnTo>
                    <a:pt x="201" y="1857"/>
                  </a:lnTo>
                  <a:lnTo>
                    <a:pt x="215" y="1876"/>
                  </a:lnTo>
                  <a:lnTo>
                    <a:pt x="617" y="1647"/>
                  </a:lnTo>
                  <a:lnTo>
                    <a:pt x="624" y="1656"/>
                  </a:lnTo>
                  <a:lnTo>
                    <a:pt x="291" y="1974"/>
                  </a:lnTo>
                  <a:lnTo>
                    <a:pt x="307" y="1994"/>
                  </a:lnTo>
                  <a:lnTo>
                    <a:pt x="323" y="2013"/>
                  </a:lnTo>
                  <a:lnTo>
                    <a:pt x="341" y="2032"/>
                  </a:lnTo>
                  <a:lnTo>
                    <a:pt x="359" y="2050"/>
                  </a:lnTo>
                  <a:lnTo>
                    <a:pt x="376" y="2067"/>
                  </a:lnTo>
                  <a:lnTo>
                    <a:pt x="394" y="2085"/>
                  </a:lnTo>
                  <a:lnTo>
                    <a:pt x="413" y="2101"/>
                  </a:lnTo>
                  <a:lnTo>
                    <a:pt x="433" y="2118"/>
                  </a:lnTo>
                  <a:lnTo>
                    <a:pt x="732" y="1824"/>
                  </a:lnTo>
                  <a:lnTo>
                    <a:pt x="740" y="1833"/>
                  </a:lnTo>
                  <a:lnTo>
                    <a:pt x="525" y="2188"/>
                  </a:lnTo>
                  <a:lnTo>
                    <a:pt x="546" y="2204"/>
                  </a:lnTo>
                  <a:lnTo>
                    <a:pt x="567" y="2218"/>
                  </a:lnTo>
                  <a:lnTo>
                    <a:pt x="590" y="2232"/>
                  </a:lnTo>
                  <a:lnTo>
                    <a:pt x="613" y="2246"/>
                  </a:lnTo>
                  <a:lnTo>
                    <a:pt x="636" y="2258"/>
                  </a:lnTo>
                  <a:lnTo>
                    <a:pt x="659" y="2271"/>
                  </a:lnTo>
                  <a:lnTo>
                    <a:pt x="682" y="2283"/>
                  </a:lnTo>
                  <a:lnTo>
                    <a:pt x="707" y="2293"/>
                  </a:lnTo>
                  <a:lnTo>
                    <a:pt x="901" y="1964"/>
                  </a:lnTo>
                  <a:lnTo>
                    <a:pt x="910" y="1971"/>
                  </a:lnTo>
                  <a:lnTo>
                    <a:pt x="811" y="2334"/>
                  </a:lnTo>
                  <a:lnTo>
                    <a:pt x="836" y="2342"/>
                  </a:lnTo>
                  <a:lnTo>
                    <a:pt x="861" y="2351"/>
                  </a:lnTo>
                  <a:lnTo>
                    <a:pt x="885" y="2360"/>
                  </a:lnTo>
                  <a:lnTo>
                    <a:pt x="912" y="2367"/>
                  </a:lnTo>
                  <a:lnTo>
                    <a:pt x="938" y="2374"/>
                  </a:lnTo>
                  <a:lnTo>
                    <a:pt x="965" y="2379"/>
                  </a:lnTo>
                  <a:lnTo>
                    <a:pt x="993" y="2385"/>
                  </a:lnTo>
                  <a:lnTo>
                    <a:pt x="1022" y="2390"/>
                  </a:lnTo>
                  <a:lnTo>
                    <a:pt x="1113" y="2052"/>
                  </a:lnTo>
                  <a:lnTo>
                    <a:pt x="1124" y="2053"/>
                  </a:lnTo>
                  <a:lnTo>
                    <a:pt x="1126" y="2404"/>
                  </a:lnTo>
                  <a:lnTo>
                    <a:pt x="1138" y="2404"/>
                  </a:lnTo>
                  <a:lnTo>
                    <a:pt x="1151" y="2406"/>
                  </a:lnTo>
                  <a:lnTo>
                    <a:pt x="1165" y="2406"/>
                  </a:lnTo>
                  <a:lnTo>
                    <a:pt x="1177" y="2407"/>
                  </a:lnTo>
                  <a:lnTo>
                    <a:pt x="1189" y="2407"/>
                  </a:lnTo>
                  <a:lnTo>
                    <a:pt x="1204" y="2409"/>
                  </a:lnTo>
                  <a:lnTo>
                    <a:pt x="1216" y="2409"/>
                  </a:lnTo>
                  <a:lnTo>
                    <a:pt x="1228" y="2409"/>
                  </a:lnTo>
                  <a:lnTo>
                    <a:pt x="1244" y="2409"/>
                  </a:lnTo>
                  <a:lnTo>
                    <a:pt x="1260" y="2409"/>
                  </a:lnTo>
                  <a:lnTo>
                    <a:pt x="1274" y="2407"/>
                  </a:lnTo>
                  <a:lnTo>
                    <a:pt x="1290" y="2407"/>
                  </a:lnTo>
                  <a:lnTo>
                    <a:pt x="1306" y="2406"/>
                  </a:lnTo>
                  <a:lnTo>
                    <a:pt x="1322" y="2404"/>
                  </a:lnTo>
                  <a:lnTo>
                    <a:pt x="1338" y="2404"/>
                  </a:lnTo>
                  <a:lnTo>
                    <a:pt x="1352" y="2402"/>
                  </a:lnTo>
                  <a:lnTo>
                    <a:pt x="1352" y="2076"/>
                  </a:lnTo>
                  <a:lnTo>
                    <a:pt x="1363" y="2074"/>
                  </a:lnTo>
                  <a:lnTo>
                    <a:pt x="1453" y="2388"/>
                  </a:lnTo>
                  <a:lnTo>
                    <a:pt x="1485" y="2383"/>
                  </a:lnTo>
                  <a:lnTo>
                    <a:pt x="1515" y="2376"/>
                  </a:lnTo>
                  <a:lnTo>
                    <a:pt x="1545" y="2369"/>
                  </a:lnTo>
                  <a:lnTo>
                    <a:pt x="1575" y="2360"/>
                  </a:lnTo>
                  <a:lnTo>
                    <a:pt x="1603" y="2351"/>
                  </a:lnTo>
                  <a:lnTo>
                    <a:pt x="1631" y="2342"/>
                  </a:lnTo>
                  <a:lnTo>
                    <a:pt x="1658" y="2332"/>
                  </a:lnTo>
                  <a:lnTo>
                    <a:pt x="1684" y="2321"/>
                  </a:lnTo>
                  <a:close/>
                </a:path>
              </a:pathLst>
            </a:custGeom>
            <a:solidFill>
              <a:srgbClr val="EEEEEE">
                <a:alpha val="50000"/>
              </a:srgbClr>
            </a:solidFill>
            <a:ln w="9525">
              <a:noFill/>
              <a:round/>
              <a:headEnd/>
              <a:tailEnd/>
            </a:ln>
            <a:effectLst/>
          </p:spPr>
          <p:txBody>
            <a:bodyPr/>
            <a:lstStyle/>
            <a:p>
              <a:endParaRPr lang="en-US"/>
            </a:p>
          </p:txBody>
        </p:sp>
        <p:sp>
          <p:nvSpPr>
            <p:cNvPr id="180235" name="Freeform 11"/>
            <p:cNvSpPr>
              <a:spLocks noChangeAspect="1"/>
            </p:cNvSpPr>
            <p:nvPr/>
          </p:nvSpPr>
          <p:spPr bwMode="auto">
            <a:xfrm>
              <a:off x="1526" y="816"/>
              <a:ext cx="169" cy="981"/>
            </a:xfrm>
            <a:custGeom>
              <a:avLst/>
              <a:gdLst/>
              <a:ahLst/>
              <a:cxnLst>
                <a:cxn ang="0">
                  <a:pos x="131" y="4"/>
                </a:cxn>
                <a:cxn ang="0">
                  <a:pos x="122" y="4"/>
                </a:cxn>
                <a:cxn ang="0">
                  <a:pos x="115" y="2"/>
                </a:cxn>
                <a:cxn ang="0">
                  <a:pos x="106" y="2"/>
                </a:cxn>
                <a:cxn ang="0">
                  <a:pos x="97" y="2"/>
                </a:cxn>
                <a:cxn ang="0">
                  <a:pos x="87" y="0"/>
                </a:cxn>
                <a:cxn ang="0">
                  <a:pos x="78" y="0"/>
                </a:cxn>
                <a:cxn ang="0">
                  <a:pos x="71" y="0"/>
                </a:cxn>
                <a:cxn ang="0">
                  <a:pos x="62" y="0"/>
                </a:cxn>
                <a:cxn ang="0">
                  <a:pos x="55" y="0"/>
                </a:cxn>
                <a:cxn ang="0">
                  <a:pos x="48" y="0"/>
                </a:cxn>
                <a:cxn ang="0">
                  <a:pos x="41" y="0"/>
                </a:cxn>
                <a:cxn ang="0">
                  <a:pos x="34" y="2"/>
                </a:cxn>
                <a:cxn ang="0">
                  <a:pos x="25" y="2"/>
                </a:cxn>
                <a:cxn ang="0">
                  <a:pos x="16" y="2"/>
                </a:cxn>
                <a:cxn ang="0">
                  <a:pos x="9" y="4"/>
                </a:cxn>
                <a:cxn ang="0">
                  <a:pos x="0" y="4"/>
                </a:cxn>
                <a:cxn ang="0">
                  <a:pos x="0" y="754"/>
                </a:cxn>
                <a:cxn ang="0">
                  <a:pos x="7" y="754"/>
                </a:cxn>
                <a:cxn ang="0">
                  <a:pos x="16" y="752"/>
                </a:cxn>
                <a:cxn ang="0">
                  <a:pos x="23" y="752"/>
                </a:cxn>
                <a:cxn ang="0">
                  <a:pos x="30" y="750"/>
                </a:cxn>
                <a:cxn ang="0">
                  <a:pos x="37" y="750"/>
                </a:cxn>
                <a:cxn ang="0">
                  <a:pos x="44" y="749"/>
                </a:cxn>
                <a:cxn ang="0">
                  <a:pos x="51" y="749"/>
                </a:cxn>
                <a:cxn ang="0">
                  <a:pos x="58" y="749"/>
                </a:cxn>
                <a:cxn ang="0">
                  <a:pos x="65" y="749"/>
                </a:cxn>
                <a:cxn ang="0">
                  <a:pos x="74" y="749"/>
                </a:cxn>
                <a:cxn ang="0">
                  <a:pos x="85" y="750"/>
                </a:cxn>
                <a:cxn ang="0">
                  <a:pos x="94" y="750"/>
                </a:cxn>
                <a:cxn ang="0">
                  <a:pos x="103" y="752"/>
                </a:cxn>
                <a:cxn ang="0">
                  <a:pos x="111" y="752"/>
                </a:cxn>
                <a:cxn ang="0">
                  <a:pos x="120" y="754"/>
                </a:cxn>
                <a:cxn ang="0">
                  <a:pos x="127" y="754"/>
                </a:cxn>
                <a:cxn ang="0">
                  <a:pos x="131" y="4"/>
                </a:cxn>
              </a:cxnLst>
              <a:rect l="0" t="0" r="r" b="b"/>
              <a:pathLst>
                <a:path w="131" h="754">
                  <a:moveTo>
                    <a:pt x="131" y="4"/>
                  </a:moveTo>
                  <a:lnTo>
                    <a:pt x="122" y="4"/>
                  </a:lnTo>
                  <a:lnTo>
                    <a:pt x="115" y="2"/>
                  </a:lnTo>
                  <a:lnTo>
                    <a:pt x="106" y="2"/>
                  </a:lnTo>
                  <a:lnTo>
                    <a:pt x="97" y="2"/>
                  </a:lnTo>
                  <a:lnTo>
                    <a:pt x="87" y="0"/>
                  </a:lnTo>
                  <a:lnTo>
                    <a:pt x="78" y="0"/>
                  </a:lnTo>
                  <a:lnTo>
                    <a:pt x="71" y="0"/>
                  </a:lnTo>
                  <a:lnTo>
                    <a:pt x="62" y="0"/>
                  </a:lnTo>
                  <a:lnTo>
                    <a:pt x="55" y="0"/>
                  </a:lnTo>
                  <a:lnTo>
                    <a:pt x="48" y="0"/>
                  </a:lnTo>
                  <a:lnTo>
                    <a:pt x="41" y="0"/>
                  </a:lnTo>
                  <a:lnTo>
                    <a:pt x="34" y="2"/>
                  </a:lnTo>
                  <a:lnTo>
                    <a:pt x="25" y="2"/>
                  </a:lnTo>
                  <a:lnTo>
                    <a:pt x="16" y="2"/>
                  </a:lnTo>
                  <a:lnTo>
                    <a:pt x="9" y="4"/>
                  </a:lnTo>
                  <a:lnTo>
                    <a:pt x="0" y="4"/>
                  </a:lnTo>
                  <a:lnTo>
                    <a:pt x="0" y="754"/>
                  </a:lnTo>
                  <a:lnTo>
                    <a:pt x="7" y="754"/>
                  </a:lnTo>
                  <a:lnTo>
                    <a:pt x="16" y="752"/>
                  </a:lnTo>
                  <a:lnTo>
                    <a:pt x="23" y="752"/>
                  </a:lnTo>
                  <a:lnTo>
                    <a:pt x="30" y="750"/>
                  </a:lnTo>
                  <a:lnTo>
                    <a:pt x="37" y="750"/>
                  </a:lnTo>
                  <a:lnTo>
                    <a:pt x="44" y="749"/>
                  </a:lnTo>
                  <a:lnTo>
                    <a:pt x="51" y="749"/>
                  </a:lnTo>
                  <a:lnTo>
                    <a:pt x="58" y="749"/>
                  </a:lnTo>
                  <a:lnTo>
                    <a:pt x="65" y="749"/>
                  </a:lnTo>
                  <a:lnTo>
                    <a:pt x="74" y="749"/>
                  </a:lnTo>
                  <a:lnTo>
                    <a:pt x="85" y="750"/>
                  </a:lnTo>
                  <a:lnTo>
                    <a:pt x="94" y="750"/>
                  </a:lnTo>
                  <a:lnTo>
                    <a:pt x="103" y="752"/>
                  </a:lnTo>
                  <a:lnTo>
                    <a:pt x="111" y="752"/>
                  </a:lnTo>
                  <a:lnTo>
                    <a:pt x="120" y="754"/>
                  </a:lnTo>
                  <a:lnTo>
                    <a:pt x="127" y="754"/>
                  </a:lnTo>
                  <a:lnTo>
                    <a:pt x="131" y="4"/>
                  </a:lnTo>
                  <a:close/>
                </a:path>
              </a:pathLst>
            </a:custGeom>
            <a:solidFill>
              <a:srgbClr val="EEEEEE">
                <a:alpha val="50000"/>
              </a:srgbClr>
            </a:solidFill>
            <a:ln w="9525">
              <a:noFill/>
              <a:round/>
              <a:headEnd/>
              <a:tailEnd/>
            </a:ln>
            <a:effectLst/>
          </p:spPr>
          <p:txBody>
            <a:bodyPr/>
            <a:lstStyle/>
            <a:p>
              <a:endParaRPr lang="en-US"/>
            </a:p>
          </p:txBody>
        </p:sp>
      </p:grpSp>
      <p:sp>
        <p:nvSpPr>
          <p:cNvPr id="180237" name="Rectangle 13"/>
          <p:cNvSpPr>
            <a:spLocks noGrp="1" noChangeArrowheads="1"/>
          </p:cNvSpPr>
          <p:nvPr>
            <p:ph type="ctrTitle"/>
          </p:nvPr>
        </p:nvSpPr>
        <p:spPr>
          <a:xfrm>
            <a:off x="322263" y="1175222"/>
            <a:ext cx="8499475" cy="1421928"/>
          </a:xfrm>
        </p:spPr>
        <p:txBody>
          <a:bodyPr/>
          <a:lstStyle/>
          <a:p>
            <a:pPr>
              <a:lnSpc>
                <a:spcPct val="80000"/>
              </a:lnSpc>
            </a:pPr>
            <a:r>
              <a:rPr lang="en-US" sz="3600" dirty="0" smtClean="0"/>
              <a:t>Multi-Objective Path Planning in GPS </a:t>
            </a:r>
            <a:br>
              <a:rPr lang="en-US" sz="3600" dirty="0" smtClean="0"/>
            </a:br>
            <a:r>
              <a:rPr lang="en-US" sz="3600" dirty="0" smtClean="0"/>
              <a:t>Denied Environments </a:t>
            </a:r>
            <a:br>
              <a:rPr lang="en-US" sz="3600" dirty="0" smtClean="0"/>
            </a:br>
            <a:r>
              <a:rPr lang="en-US" sz="3600" dirty="0" smtClean="0"/>
              <a:t>under Localization Constraints</a:t>
            </a:r>
            <a:endParaRPr lang="en-US" sz="3600" dirty="0"/>
          </a:p>
        </p:txBody>
      </p:sp>
      <p:sp>
        <p:nvSpPr>
          <p:cNvPr id="180238" name="Rectangle 14"/>
          <p:cNvSpPr>
            <a:spLocks noChangeArrowheads="1"/>
          </p:cNvSpPr>
          <p:nvPr/>
        </p:nvSpPr>
        <p:spPr bwMode="auto">
          <a:xfrm>
            <a:off x="177420" y="2990850"/>
            <a:ext cx="8598089" cy="3114675"/>
          </a:xfrm>
          <a:prstGeom prst="rect">
            <a:avLst/>
          </a:prstGeom>
          <a:noFill/>
          <a:ln w="9525">
            <a:noFill/>
            <a:miter lim="800000"/>
            <a:headEnd/>
            <a:tailEnd/>
          </a:ln>
          <a:effectLst/>
        </p:spPr>
        <p:txBody>
          <a:bodyPr/>
          <a:lstStyle/>
          <a:p>
            <a:pPr algn="ctr">
              <a:lnSpc>
                <a:spcPct val="90000"/>
              </a:lnSpc>
              <a:spcBef>
                <a:spcPct val="20000"/>
              </a:spcBef>
              <a:buClr>
                <a:srgbClr val="5A88DA"/>
              </a:buClr>
              <a:buFont typeface="Wingdings" pitchFamily="2" charset="2"/>
              <a:buNone/>
            </a:pPr>
            <a:r>
              <a:rPr lang="en-US" dirty="0" smtClean="0"/>
              <a:t>Shaunak Bopardikar, Brendan Englot and </a:t>
            </a:r>
            <a:r>
              <a:rPr lang="en-US" b="1" dirty="0" smtClean="0"/>
              <a:t>Alberto Speranzon</a:t>
            </a:r>
            <a:br>
              <a:rPr lang="en-US" b="1" dirty="0" smtClean="0"/>
            </a:br>
            <a:endParaRPr lang="en-US" b="1" dirty="0" smtClean="0"/>
          </a:p>
          <a:p>
            <a:pPr algn="ctr">
              <a:lnSpc>
                <a:spcPct val="90000"/>
              </a:lnSpc>
              <a:spcBef>
                <a:spcPct val="20000"/>
              </a:spcBef>
              <a:buClr>
                <a:srgbClr val="5A88DA"/>
              </a:buClr>
              <a:buFont typeface="Wingdings" pitchFamily="2" charset="2"/>
              <a:buNone/>
            </a:pPr>
            <a:r>
              <a:rPr lang="en-US" dirty="0" smtClean="0"/>
              <a:t>United Technologies Research Center</a:t>
            </a:r>
            <a:endParaRPr lang="en-US" dirty="0"/>
          </a:p>
        </p:txBody>
      </p:sp>
      <p:sp>
        <p:nvSpPr>
          <p:cNvPr id="180239" name="Rectangle 15"/>
          <p:cNvSpPr>
            <a:spLocks noChangeArrowheads="1"/>
          </p:cNvSpPr>
          <p:nvPr/>
        </p:nvSpPr>
        <p:spPr bwMode="auto">
          <a:xfrm flipV="1">
            <a:off x="220663" y="2741613"/>
            <a:ext cx="8620125" cy="58737"/>
          </a:xfrm>
          <a:prstGeom prst="rect">
            <a:avLst/>
          </a:prstGeom>
          <a:solidFill>
            <a:srgbClr val="8CA9E2"/>
          </a:solidFill>
          <a:ln w="9525">
            <a:noFill/>
            <a:miter lim="800000"/>
            <a:headEnd/>
            <a:tailEnd/>
          </a:ln>
          <a:effectLst/>
        </p:spPr>
        <p:txBody>
          <a:bodyPr wrap="none" anchor="ctr"/>
          <a:lstStyle/>
          <a:p>
            <a:endParaRPr lang="en-US"/>
          </a:p>
        </p:txBody>
      </p:sp>
      <p:sp>
        <p:nvSpPr>
          <p:cNvPr id="2" name="TextBox 1"/>
          <p:cNvSpPr txBox="1"/>
          <p:nvPr/>
        </p:nvSpPr>
        <p:spPr>
          <a:xfrm>
            <a:off x="363894" y="4907902"/>
            <a:ext cx="8476894" cy="1015663"/>
          </a:xfrm>
          <a:prstGeom prst="rect">
            <a:avLst/>
          </a:prstGeom>
          <a:noFill/>
        </p:spPr>
        <p:txBody>
          <a:bodyPr wrap="square" rtlCol="0">
            <a:spAutoFit/>
          </a:bodyPr>
          <a:lstStyle/>
          <a:p>
            <a:pPr algn="ctr"/>
            <a:r>
              <a:rPr lang="en-US" sz="2000" dirty="0" smtClean="0">
                <a:latin typeface="Calibri" panose="020F0502020204030204" pitchFamily="34" charset="0"/>
                <a:cs typeface="Calibri" panose="020F0502020204030204" pitchFamily="34" charset="0"/>
              </a:rPr>
              <a:t>American Control Conference, 2014 – Portland, OR</a:t>
            </a:r>
          </a:p>
          <a:p>
            <a:pPr algn="ctr"/>
            <a:endParaRPr lang="en-US" sz="2000" dirty="0">
              <a:latin typeface="Calibri" panose="020F0502020204030204" pitchFamily="34" charset="0"/>
              <a:cs typeface="Calibri" panose="020F0502020204030204" pitchFamily="34" charset="0"/>
            </a:endParaRPr>
          </a:p>
          <a:p>
            <a:pPr algn="ctr"/>
            <a:r>
              <a:rPr lang="en-US" sz="2000" dirty="0" smtClean="0">
                <a:latin typeface="Calibri" panose="020F0502020204030204" pitchFamily="34" charset="0"/>
                <a:cs typeface="Calibri" panose="020F0502020204030204" pitchFamily="34" charset="0"/>
              </a:rPr>
              <a:t>06.04. 2014</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477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Simulations Results</a:t>
            </a:r>
            <a:endParaRPr lang="en-US" dirty="0"/>
          </a:p>
        </p:txBody>
      </p:sp>
      <p:sp>
        <p:nvSpPr>
          <p:cNvPr id="3" name="Content Placeholder 2"/>
          <p:cNvSpPr>
            <a:spLocks noGrp="1"/>
          </p:cNvSpPr>
          <p:nvPr>
            <p:ph idx="1"/>
          </p:nvPr>
        </p:nvSpPr>
        <p:spPr>
          <a:xfrm>
            <a:off x="241300" y="801878"/>
            <a:ext cx="8623300" cy="458752"/>
          </a:xfrm>
        </p:spPr>
        <p:txBody>
          <a:bodyPr/>
          <a:lstStyle/>
          <a:p>
            <a:r>
              <a:rPr lang="en-US" dirty="0" smtClean="0"/>
              <a:t>Sensor modalities: IMU + LIDAR to range to building corners</a:t>
            </a:r>
            <a:endParaRPr lang="en-US" dirty="0"/>
          </a:p>
        </p:txBody>
      </p:sp>
      <p:sp>
        <p:nvSpPr>
          <p:cNvPr id="4" name="Slide Number Placeholder 3"/>
          <p:cNvSpPr>
            <a:spLocks noGrp="1"/>
          </p:cNvSpPr>
          <p:nvPr>
            <p:ph type="sldNum" sz="quarter" idx="10"/>
          </p:nvPr>
        </p:nvSpPr>
        <p:spPr/>
        <p:txBody>
          <a:bodyPr/>
          <a:lstStyle/>
          <a:p>
            <a:fld id="{2969D44D-8945-49E7-83DE-AF23780D6BEF}" type="slidenum">
              <a:rPr lang="en-US" smtClean="0"/>
              <a:pPr/>
              <a:t>10</a:t>
            </a:fld>
            <a:endParaRPr lang="en-US"/>
          </a:p>
        </p:txBody>
      </p:sp>
      <p:pic>
        <p:nvPicPr>
          <p:cNvPr id="1024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12" y="1163576"/>
            <a:ext cx="9019270" cy="3062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4910694" y="4225770"/>
            <a:ext cx="2470365" cy="2087564"/>
            <a:chOff x="1332993" y="4337511"/>
            <a:chExt cx="2470365" cy="2087564"/>
          </a:xfrm>
        </p:grpSpPr>
        <p:pic>
          <p:nvPicPr>
            <p:cNvPr id="10248" name="Picture 8"/>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6943"/>
            <a:stretch/>
          </p:blipFill>
          <p:spPr bwMode="auto">
            <a:xfrm>
              <a:off x="1332993" y="4337512"/>
              <a:ext cx="762138"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8"/>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471" r="29265"/>
            <a:stretch/>
          </p:blipFill>
          <p:spPr bwMode="auto">
            <a:xfrm>
              <a:off x="2095131" y="4337511"/>
              <a:ext cx="1708227"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mc:AlternateContent xmlns:mc="http://schemas.openxmlformats.org/markup-compatibility/2006" xmlns:a14="http://schemas.microsoft.com/office/drawing/2010/main">
        <mc:Choice Requires="a14">
          <p:sp>
            <p:nvSpPr>
              <p:cNvPr id="6" name="TextBox 5"/>
              <p:cNvSpPr txBox="1"/>
              <p:nvPr/>
            </p:nvSpPr>
            <p:spPr>
              <a:xfrm>
                <a:off x="239696" y="4383832"/>
                <a:ext cx="4598634" cy="1477328"/>
              </a:xfrm>
              <a:prstGeom prst="rect">
                <a:avLst/>
              </a:prstGeom>
              <a:noFill/>
            </p:spPr>
            <p:txBody>
              <a:bodyPr wrap="square" rtlCol="0">
                <a:spAutoFit/>
              </a:bodyPr>
              <a:lstStyle/>
              <a:p>
                <a:r>
                  <a:rPr lang="en-US" sz="1800" dirty="0" smtClean="0">
                    <a:latin typeface="Calibri" panose="020F0502020204030204" pitchFamily="34" charset="0"/>
                    <a:cs typeface="Calibri" panose="020F0502020204030204" pitchFamily="34" charset="0"/>
                  </a:rPr>
                  <a:t>The extended graph can become very large</a:t>
                </a:r>
              </a:p>
              <a:p>
                <a:pPr marL="285750" indent="-285750">
                  <a:buFont typeface="Wingdings" panose="05000000000000000000" pitchFamily="2" charset="2"/>
                  <a:buChar char="§"/>
                </a:pPr>
                <a:endParaRPr lang="en-US" sz="1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Planning in a </a:t>
                </a:r>
                <a14:m>
                  <m:oMath xmlns:m="http://schemas.openxmlformats.org/officeDocument/2006/math">
                    <m:r>
                      <a:rPr lang="en-US" sz="1800" b="0" i="1" smtClean="0">
                        <a:latin typeface="Cambria Math"/>
                        <a:cs typeface="Calibri" panose="020F0502020204030204" pitchFamily="34" charset="0"/>
                      </a:rPr>
                      <m:t>1</m:t>
                    </m:r>
                    <m:r>
                      <a:rPr lang="en-US" sz="1800" b="0" i="1" smtClean="0">
                        <a:latin typeface="Cambria Math"/>
                        <a:cs typeface="Calibri" panose="020F0502020204030204" pitchFamily="34" charset="0"/>
                      </a:rPr>
                      <m:t>𝑘</m:t>
                    </m:r>
                    <m:sSup>
                      <m:sSupPr>
                        <m:ctrlPr>
                          <a:rPr lang="en-US" sz="1800" b="0" i="1" smtClean="0">
                            <a:latin typeface="Cambria Math" panose="02040503050406030204" pitchFamily="18" charset="0"/>
                            <a:cs typeface="Calibri" panose="020F0502020204030204" pitchFamily="34" charset="0"/>
                          </a:rPr>
                        </m:ctrlPr>
                      </m:sSupPr>
                      <m:e>
                        <m:r>
                          <a:rPr lang="en-US" sz="1800" b="0" i="1" smtClean="0">
                            <a:latin typeface="Cambria Math"/>
                            <a:cs typeface="Calibri" panose="020F0502020204030204" pitchFamily="34" charset="0"/>
                          </a:rPr>
                          <m:t>𝑚</m:t>
                        </m:r>
                      </m:e>
                      <m:sup>
                        <m:r>
                          <a:rPr lang="en-US" sz="1800" b="0" i="1" smtClean="0">
                            <a:latin typeface="Cambria Math"/>
                            <a:cs typeface="Calibri" panose="020F0502020204030204" pitchFamily="34" charset="0"/>
                          </a:rPr>
                          <m:t>2</m:t>
                        </m:r>
                      </m:sup>
                    </m:sSup>
                  </m:oMath>
                </a14:m>
                <a:r>
                  <a:rPr lang="en-US" sz="1800" dirty="0" smtClean="0">
                    <a:latin typeface="Calibri" panose="020F0502020204030204" pitchFamily="34" charset="0"/>
                    <a:cs typeface="Calibri" panose="020F0502020204030204" pitchFamily="34" charset="0"/>
                  </a:rPr>
                  <a:t> environment</a:t>
                </a: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100 vertices on the PRM</a:t>
                </a: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~2000 edges in the PRM</a:t>
                </a:r>
              </a:p>
            </p:txBody>
          </p:sp>
        </mc:Choice>
        <mc:Fallback xmlns="">
          <p:sp>
            <p:nvSpPr>
              <p:cNvPr id="6" name="TextBox 5"/>
              <p:cNvSpPr txBox="1">
                <a:spLocks noRot="1" noChangeAspect="1" noMove="1" noResize="1" noEditPoints="1" noAdjustHandles="1" noChangeArrowheads="1" noChangeShapeType="1" noTextEdit="1"/>
              </p:cNvSpPr>
              <p:nvPr/>
            </p:nvSpPr>
            <p:spPr>
              <a:xfrm>
                <a:off x="239696" y="4383832"/>
                <a:ext cx="4598634" cy="1477328"/>
              </a:xfrm>
              <a:prstGeom prst="rect">
                <a:avLst/>
              </a:prstGeom>
              <a:blipFill rotWithShape="1">
                <a:blip r:embed="rId4"/>
                <a:stretch>
                  <a:fillRect l="-1060" t="-2066" b="-5785"/>
                </a:stretch>
              </a:blipFill>
            </p:spPr>
            <p:txBody>
              <a:bodyPr/>
              <a:lstStyle/>
              <a:p>
                <a:r>
                  <a:rPr lang="en-US">
                    <a:noFill/>
                  </a:rPr>
                  <a:t> </a:t>
                </a:r>
              </a:p>
            </p:txBody>
          </p:sp>
        </mc:Fallback>
      </mc:AlternateContent>
      <p:sp>
        <p:nvSpPr>
          <p:cNvPr id="7" name="TextBox 6"/>
          <p:cNvSpPr txBox="1"/>
          <p:nvPr/>
        </p:nvSpPr>
        <p:spPr>
          <a:xfrm>
            <a:off x="1003177" y="6196614"/>
            <a:ext cx="7066625" cy="369332"/>
          </a:xfrm>
          <a:prstGeom prst="rect">
            <a:avLst/>
          </a:prstGeom>
          <a:noFill/>
        </p:spPr>
        <p:txBody>
          <a:bodyPr wrap="square" rtlCol="0">
            <a:spAutoFit/>
          </a:bodyPr>
          <a:lstStyle/>
          <a:p>
            <a:pPr algn="ctr"/>
            <a:r>
              <a:rPr lang="en-US" sz="1800" dirty="0" smtClean="0">
                <a:solidFill>
                  <a:srgbClr val="C00000"/>
                </a:solidFill>
                <a:latin typeface="Calibri" panose="020F0502020204030204" pitchFamily="34" charset="0"/>
                <a:cs typeface="Calibri" panose="020F0502020204030204" pitchFamily="34" charset="0"/>
              </a:rPr>
              <a:t>How does one choose the quantization level for the secondary cost?</a:t>
            </a:r>
            <a:endParaRPr lang="en-US" sz="18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970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Extended Graph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Consider the change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𝜆</m:t>
                        </m:r>
                      </m:e>
                    </m:acc>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a:rPr>
                              <m:t>𝑃</m:t>
                            </m:r>
                          </m:e>
                          <m:sub>
                            <m:r>
                              <a:rPr lang="en-US" b="0" i="1" dirty="0" smtClean="0">
                                <a:latin typeface="Cambria Math"/>
                              </a:rPr>
                              <m:t>0</m:t>
                            </m:r>
                          </m:sub>
                        </m:sSub>
                      </m:e>
                    </m:d>
                  </m:oMath>
                </a14:m>
                <a:r>
                  <a:rPr lang="en-US" dirty="0" smtClean="0"/>
                  <a:t> over an edge </a:t>
                </a:r>
                <a14:m>
                  <m:oMath xmlns:m="http://schemas.openxmlformats.org/officeDocument/2006/math">
                    <m:r>
                      <a:rPr lang="en-US" b="0" i="1" smtClean="0">
                        <a:latin typeface="Cambria Math"/>
                      </a:rPr>
                      <m:t>𝑒</m:t>
                    </m:r>
                    <m:r>
                      <a:rPr lang="en-US" b="0" i="1" smtClean="0">
                        <a:latin typeface="Cambria Math"/>
                      </a:rPr>
                      <m:t>∈</m:t>
                    </m:r>
                    <m:r>
                      <a:rPr lang="en-US" b="0" i="1" smtClean="0">
                        <a:latin typeface="Cambria Math"/>
                        <a:ea typeface="Cambria Math"/>
                      </a:rPr>
                      <m:t>ℛ</m:t>
                    </m:r>
                  </m:oMath>
                </a14:m>
                <a:endParaRPr lang="en-US" b="0" dirty="0" smtClean="0">
                  <a:ea typeface="Cambria Math"/>
                </a:endParaRPr>
              </a:p>
              <a:p>
                <a:endParaRPr lang="en-US" dirty="0">
                  <a:ea typeface="Cambria Math"/>
                </a:endParaRPr>
              </a:p>
              <a:p>
                <a:r>
                  <a:rPr lang="en-US" dirty="0" smtClean="0">
                    <a:ea typeface="Cambria Math"/>
                  </a:rPr>
                  <a:t>This function is concave in </a:t>
                </a:r>
                <a14:m>
                  <m:oMath xmlns:m="http://schemas.openxmlformats.org/officeDocument/2006/math">
                    <m:acc>
                      <m:accPr>
                        <m:chr m:val="̅"/>
                        <m:ctrlPr>
                          <a:rPr lang="en-US" b="0" i="1" smtClean="0">
                            <a:latin typeface="Cambria Math" panose="02040503050406030204" pitchFamily="18" charset="0"/>
                            <a:ea typeface="Cambria Math"/>
                          </a:rPr>
                        </m:ctrlPr>
                      </m:accPr>
                      <m:e>
                        <m:r>
                          <a:rPr lang="en-US" b="0" i="1" smtClean="0">
                            <a:latin typeface="Cambria Math"/>
                            <a:ea typeface="Cambria Math"/>
                          </a:rPr>
                          <m:t>𝜆</m:t>
                        </m:r>
                      </m:e>
                    </m:acc>
                    <m:r>
                      <a:rPr lang="en-US" b="0" i="1" dirty="0" smtClean="0">
                        <a:latin typeface="Cambria Math"/>
                      </a:rPr>
                      <m:t>(</m:t>
                    </m:r>
                    <m:sSub>
                      <m:sSubPr>
                        <m:ctrlPr>
                          <a:rPr lang="en-US" b="0" i="1" dirty="0" smtClean="0">
                            <a:latin typeface="Cambria Math" panose="02040503050406030204" pitchFamily="18" charset="0"/>
                          </a:rPr>
                        </m:ctrlPr>
                      </m:sSubPr>
                      <m:e>
                        <m:r>
                          <a:rPr lang="en-US" b="1" i="1" dirty="0" smtClean="0">
                            <a:latin typeface="Cambria Math"/>
                          </a:rPr>
                          <m:t>𝑷</m:t>
                        </m:r>
                      </m:e>
                      <m:sub>
                        <m:r>
                          <a:rPr lang="en-US" b="0" i="1" dirty="0" smtClean="0">
                            <a:latin typeface="Cambria Math"/>
                          </a:rPr>
                          <m:t>0</m:t>
                        </m:r>
                      </m:sub>
                    </m:sSub>
                    <m:r>
                      <a:rPr lang="en-US" b="0" i="1" dirty="0" smtClean="0">
                        <a:latin typeface="Cambria Math"/>
                      </a:rPr>
                      <m:t>)</m:t>
                    </m:r>
                  </m:oMath>
                </a14:m>
                <a:r>
                  <a:rPr lang="en-US" b="0" dirty="0" smtClean="0">
                    <a:ea typeface="Cambria Math"/>
                  </a:rPr>
                  <a:t> </a:t>
                </a:r>
                <a:r>
                  <a:rPr lang="en-US" dirty="0" smtClean="0">
                    <a:ea typeface="Cambria Math"/>
                  </a:rPr>
                  <a:t>so that for every </a:t>
                </a:r>
                <a14:m>
                  <m:oMath xmlns:m="http://schemas.openxmlformats.org/officeDocument/2006/math">
                    <m:r>
                      <a:rPr lang="en-US" b="0" i="1" smtClean="0">
                        <a:latin typeface="Cambria Math"/>
                        <a:ea typeface="Cambria Math"/>
                      </a:rPr>
                      <m:t>𝑒</m:t>
                    </m:r>
                    <m:r>
                      <a:rPr lang="en-US" b="0" i="1" smtClean="0">
                        <a:latin typeface="Cambria Math"/>
                        <a:ea typeface="Cambria Math"/>
                      </a:rPr>
                      <m:t>∈</m:t>
                    </m:r>
                    <m:r>
                      <a:rPr lang="en-US" i="1">
                        <a:latin typeface="Cambria Math"/>
                        <a:ea typeface="Cambria Math"/>
                      </a:rPr>
                      <m:t>ℛ</m:t>
                    </m:r>
                  </m:oMath>
                </a14:m>
                <a:r>
                  <a:rPr lang="en-US" dirty="0">
                    <a:ea typeface="Cambria Math"/>
                  </a:rPr>
                  <a:t> there is a worst-case difference </a:t>
                </a:r>
                <a14:m>
                  <m:oMath xmlns:m="http://schemas.openxmlformats.org/officeDocument/2006/math">
                    <m:sSubSup>
                      <m:sSubSupPr>
                        <m:ctrlPr>
                          <a:rPr lang="en-US" i="1">
                            <a:latin typeface="Cambria Math" panose="02040503050406030204" pitchFamily="18" charset="0"/>
                            <a:ea typeface="Cambria Math"/>
                          </a:rPr>
                        </m:ctrlPr>
                      </m:sSubSupPr>
                      <m:e>
                        <m:r>
                          <m:rPr>
                            <m:sty m:val="p"/>
                          </m:rPr>
                          <a:rPr lang="en-US">
                            <a:latin typeface="Cambria Math"/>
                            <a:ea typeface="Cambria Math"/>
                          </a:rPr>
                          <m:t>Δ</m:t>
                        </m:r>
                      </m:e>
                      <m:sub>
                        <m:r>
                          <a:rPr lang="en-US" i="1">
                            <a:latin typeface="Cambria Math"/>
                            <a:ea typeface="Cambria Math"/>
                          </a:rPr>
                          <m:t>𝑒</m:t>
                        </m:r>
                      </m:sub>
                      <m:sup>
                        <m:r>
                          <a:rPr lang="en-US" i="1">
                            <a:latin typeface="Cambria Math"/>
                            <a:ea typeface="Cambria Math"/>
                          </a:rPr>
                          <m:t>∗</m:t>
                        </m:r>
                      </m:sup>
                    </m:sSubSup>
                  </m:oMath>
                </a14:m>
                <a:endParaRPr lang="en-US" b="0" dirty="0" smtClean="0">
                  <a:ea typeface="Cambria Math"/>
                </a:endParaRPr>
              </a:p>
              <a:p>
                <a:r>
                  <a:rPr lang="en-US" dirty="0" smtClean="0">
                    <a:ea typeface="Cambria Math"/>
                  </a:rPr>
                  <a:t>A closed form expression for </a:t>
                </a:r>
                <a14:m>
                  <m:oMath xmlns:m="http://schemas.openxmlformats.org/officeDocument/2006/math">
                    <m:sSubSup>
                      <m:sSubSupPr>
                        <m:ctrlPr>
                          <a:rPr lang="en-US" i="1">
                            <a:latin typeface="Cambria Math" panose="02040503050406030204" pitchFamily="18" charset="0"/>
                            <a:ea typeface="Cambria Math"/>
                          </a:rPr>
                        </m:ctrlPr>
                      </m:sSubSupPr>
                      <m:e>
                        <m:r>
                          <m:rPr>
                            <m:sty m:val="p"/>
                          </m:rPr>
                          <a:rPr lang="en-US">
                            <a:latin typeface="Cambria Math"/>
                            <a:ea typeface="Cambria Math"/>
                          </a:rPr>
                          <m:t>Δ</m:t>
                        </m:r>
                      </m:e>
                      <m:sub>
                        <m:r>
                          <a:rPr lang="en-US" i="1">
                            <a:latin typeface="Cambria Math"/>
                            <a:ea typeface="Cambria Math"/>
                          </a:rPr>
                          <m:t>𝑒</m:t>
                        </m:r>
                      </m:sub>
                      <m:sup>
                        <m:r>
                          <a:rPr lang="en-US" i="1">
                            <a:latin typeface="Cambria Math"/>
                            <a:ea typeface="Cambria Math"/>
                          </a:rPr>
                          <m:t>∗</m:t>
                        </m:r>
                      </m:sup>
                    </m:sSubSup>
                  </m:oMath>
                </a14:m>
                <a:r>
                  <a:rPr lang="en-US" b="0" dirty="0" smtClean="0">
                    <a:ea typeface="Cambria Math"/>
                  </a:rPr>
                  <a:t> can be computed</a:t>
                </a:r>
                <a:br>
                  <a:rPr lang="en-US" b="0" dirty="0" smtClean="0">
                    <a:ea typeface="Cambria Math"/>
                  </a:rPr>
                </a:br>
                <a:r>
                  <a:rPr lang="en-US" b="0" dirty="0" smtClean="0">
                    <a:ea typeface="Cambria Math"/>
                  </a:rPr>
                  <a:t/>
                </a:r>
                <a:br>
                  <a:rPr lang="en-US" b="0" dirty="0" smtClean="0">
                    <a:ea typeface="Cambria Math"/>
                  </a:rPr>
                </a:br>
                <a:r>
                  <a:rPr lang="en-US" b="0" dirty="0" smtClean="0">
                    <a:ea typeface="Cambria Math"/>
                  </a:rPr>
                  <a:t/>
                </a:r>
                <a:br>
                  <a:rPr lang="en-US" b="0" dirty="0" smtClean="0">
                    <a:ea typeface="Cambria Math"/>
                  </a:rPr>
                </a:br>
                <a:endParaRPr lang="en-US" dirty="0">
                  <a:ea typeface="Cambria Math"/>
                </a:endParaRPr>
              </a:p>
              <a:p>
                <a:endParaRPr lang="en-US" b="0" dirty="0" smtClean="0">
                  <a:ea typeface="Cambria Math"/>
                </a:endParaRPr>
              </a:p>
              <a:p>
                <a:endParaRPr lang="en-US" dirty="0" smtClean="0"/>
              </a:p>
              <a:p>
                <a:endParaRPr lang="en-US" dirty="0"/>
              </a:p>
              <a:p>
                <a:endParaRPr lang="en-US" i="1" dirty="0">
                  <a:latin typeface="Cambria Math"/>
                </a:endParaRPr>
              </a:p>
              <a:p>
                <a:endParaRPr lang="en-US" b="0" i="1" dirty="0" smtClean="0">
                  <a:latin typeface="Cambria Math"/>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9"/>
                <a:stretch>
                  <a:fillRect l="-636" t="-323"/>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2969D44D-8945-49E7-83DE-AF23780D6BEF}" type="slidenum">
              <a:rPr lang="en-US" smtClean="0"/>
              <a:pPr/>
              <a:t>11</a:t>
            </a:fld>
            <a:endParaRPr lang="en-US"/>
          </a:p>
        </p:txBody>
      </p:sp>
      <p:pic>
        <p:nvPicPr>
          <p:cNvPr id="11269" name="Picture 5"/>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71351" y="1222910"/>
            <a:ext cx="3602515" cy="302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3" name="Picture 19"/>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0771" y="6091861"/>
            <a:ext cx="2957513"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Down Arrow 50"/>
          <p:cNvSpPr/>
          <p:nvPr/>
        </p:nvSpPr>
        <p:spPr bwMode="auto">
          <a:xfrm rot="16200000">
            <a:off x="2026439" y="6168193"/>
            <a:ext cx="452534" cy="270588"/>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pic>
        <p:nvPicPr>
          <p:cNvPr id="8" name="Picture 7"/>
          <p:cNvPicPr>
            <a:picLocks noChangeAspect="1"/>
          </p:cNvPicPr>
          <p:nvPr>
            <p:custDataLst>
              <p:tags r:id="rId1"/>
            </p:custDataLst>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783002" y="270627"/>
            <a:ext cx="909842" cy="198655"/>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3076" name="Picture 4"/>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4971" y="7885"/>
            <a:ext cx="44116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281" name="Group 11280"/>
          <p:cNvGrpSpPr/>
          <p:nvPr/>
        </p:nvGrpSpPr>
        <p:grpSpPr>
          <a:xfrm>
            <a:off x="664359" y="2923466"/>
            <a:ext cx="2548618" cy="888727"/>
            <a:chOff x="664359" y="3158600"/>
            <a:chExt cx="2548618" cy="888727"/>
          </a:xfrm>
        </p:grpSpPr>
        <p:sp>
          <p:nvSpPr>
            <p:cNvPr id="48" name="Oval 47"/>
            <p:cNvSpPr/>
            <p:nvPr/>
          </p:nvSpPr>
          <p:spPr bwMode="auto">
            <a:xfrm>
              <a:off x="664359" y="3173203"/>
              <a:ext cx="300446" cy="300446"/>
            </a:xfrm>
            <a:prstGeom prst="ellipse">
              <a:avLst/>
            </a:prstGeom>
            <a:noFill/>
            <a:ln w="222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1</a:t>
              </a:r>
              <a:endParaRPr kumimoji="0" 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sp>
          <p:nvSpPr>
            <p:cNvPr id="49" name="Oval 48"/>
            <p:cNvSpPr/>
            <p:nvPr/>
          </p:nvSpPr>
          <p:spPr bwMode="auto">
            <a:xfrm>
              <a:off x="1362887" y="3173203"/>
              <a:ext cx="300446" cy="300446"/>
            </a:xfrm>
            <a:prstGeom prst="ellipse">
              <a:avLst/>
            </a:prstGeom>
            <a:noFill/>
            <a:ln w="22225" cap="flat" cmpd="sng" algn="ctr">
              <a:solidFill>
                <a:schemeClr val="tx1"/>
              </a:solidFill>
              <a:prstDash val="solid"/>
              <a:miter lim="800000"/>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800" dirty="0">
                  <a:latin typeface="Calibri" panose="020F0502020204030204" pitchFamily="34" charset="0"/>
                  <a:cs typeface="Calibri" panose="020F0502020204030204" pitchFamily="34" charset="0"/>
                </a:rPr>
                <a:t>2</a:t>
              </a:r>
            </a:p>
          </p:txBody>
        </p:sp>
        <p:sp>
          <p:nvSpPr>
            <p:cNvPr id="52" name="Oval 51"/>
            <p:cNvSpPr/>
            <p:nvPr/>
          </p:nvSpPr>
          <p:spPr bwMode="auto">
            <a:xfrm>
              <a:off x="2096549" y="3173203"/>
              <a:ext cx="300446" cy="300446"/>
            </a:xfrm>
            <a:prstGeom prst="ellipse">
              <a:avLst/>
            </a:prstGeom>
            <a:noFill/>
            <a:ln w="22225" cap="flat" cmpd="sng" algn="ctr">
              <a:solidFill>
                <a:schemeClr val="tx1"/>
              </a:solidFill>
              <a:prstDash val="solid"/>
              <a:miter lim="800000"/>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800" dirty="0">
                  <a:latin typeface="Calibri" panose="020F0502020204030204" pitchFamily="34" charset="0"/>
                  <a:cs typeface="Calibri" panose="020F0502020204030204" pitchFamily="34" charset="0"/>
                </a:rPr>
                <a:t>3</a:t>
              </a:r>
            </a:p>
          </p:txBody>
        </p:sp>
        <p:sp>
          <p:nvSpPr>
            <p:cNvPr id="53" name="Oval 52"/>
            <p:cNvSpPr/>
            <p:nvPr/>
          </p:nvSpPr>
          <p:spPr bwMode="auto">
            <a:xfrm>
              <a:off x="2912531" y="3173203"/>
              <a:ext cx="300446" cy="300446"/>
            </a:xfrm>
            <a:prstGeom prst="ellipse">
              <a:avLst/>
            </a:prstGeom>
            <a:noFill/>
            <a:ln w="22225" cap="flat" cmpd="sng" algn="ctr">
              <a:solidFill>
                <a:schemeClr val="tx1"/>
              </a:solidFill>
              <a:prstDash val="solid"/>
              <a:miter lim="800000"/>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800" dirty="0">
                  <a:latin typeface="Calibri" panose="020F0502020204030204" pitchFamily="34" charset="0"/>
                  <a:cs typeface="Calibri" panose="020F0502020204030204" pitchFamily="34" charset="0"/>
                </a:rPr>
                <a:t>4</a:t>
              </a:r>
            </a:p>
          </p:txBody>
        </p:sp>
        <p:cxnSp>
          <p:nvCxnSpPr>
            <p:cNvPr id="32" name="Straight Arrow Connector 31"/>
            <p:cNvCxnSpPr>
              <a:stCxn id="48" idx="6"/>
              <a:endCxn id="49" idx="2"/>
            </p:cNvCxnSpPr>
            <p:nvPr/>
          </p:nvCxnSpPr>
          <p:spPr bwMode="auto">
            <a:xfrm>
              <a:off x="964805" y="3323426"/>
              <a:ext cx="398082" cy="0"/>
            </a:xfrm>
            <a:prstGeom prst="straightConnector1">
              <a:avLst/>
            </a:prstGeom>
            <a:solidFill>
              <a:schemeClr val="accent1"/>
            </a:solidFill>
            <a:ln w="22225" cap="rnd" cmpd="sng" algn="ctr">
              <a:solidFill>
                <a:schemeClr val="tx1"/>
              </a:solidFill>
              <a:prstDash val="solid"/>
              <a:round/>
              <a:headEnd type="none" w="med" len="med"/>
              <a:tailEnd type="triangle" w="lg" len="med"/>
            </a:ln>
            <a:effectLst/>
          </p:spPr>
        </p:cxnSp>
        <p:cxnSp>
          <p:nvCxnSpPr>
            <p:cNvPr id="37" name="Straight Arrow Connector 36"/>
            <p:cNvCxnSpPr>
              <a:stCxn id="49" idx="6"/>
              <a:endCxn id="52" idx="2"/>
            </p:cNvCxnSpPr>
            <p:nvPr/>
          </p:nvCxnSpPr>
          <p:spPr bwMode="auto">
            <a:xfrm>
              <a:off x="1663333" y="3323426"/>
              <a:ext cx="433216" cy="0"/>
            </a:xfrm>
            <a:prstGeom prst="straightConnector1">
              <a:avLst/>
            </a:prstGeom>
            <a:solidFill>
              <a:schemeClr val="accent1"/>
            </a:solidFill>
            <a:ln w="22225" cap="rnd" cmpd="sng" algn="ctr">
              <a:solidFill>
                <a:schemeClr val="tx1"/>
              </a:solidFill>
              <a:prstDash val="solid"/>
              <a:round/>
              <a:headEnd type="none" w="med" len="med"/>
              <a:tailEnd type="triangle" w="lg" len="med"/>
            </a:ln>
            <a:effectLst/>
          </p:spPr>
        </p:cxnSp>
        <p:cxnSp>
          <p:nvCxnSpPr>
            <p:cNvPr id="39" name="Straight Arrow Connector 38"/>
            <p:cNvCxnSpPr>
              <a:stCxn id="52" idx="6"/>
              <a:endCxn id="53" idx="2"/>
            </p:cNvCxnSpPr>
            <p:nvPr/>
          </p:nvCxnSpPr>
          <p:spPr bwMode="auto">
            <a:xfrm>
              <a:off x="2396995" y="3323426"/>
              <a:ext cx="515536" cy="0"/>
            </a:xfrm>
            <a:prstGeom prst="straightConnector1">
              <a:avLst/>
            </a:prstGeom>
            <a:solidFill>
              <a:schemeClr val="accent1"/>
            </a:solidFill>
            <a:ln w="22225" cap="rnd" cmpd="sng" algn="ctr">
              <a:solidFill>
                <a:schemeClr val="tx1"/>
              </a:solidFill>
              <a:prstDash val="solid"/>
              <a:round/>
              <a:headEnd type="none" w="med" len="med"/>
              <a:tailEnd type="triangle" w="lg" len="med"/>
            </a:ln>
            <a:effectLst/>
          </p:spPr>
        </p:cxnSp>
        <p:cxnSp>
          <p:nvCxnSpPr>
            <p:cNvPr id="41" name="Curved Connector 40"/>
            <p:cNvCxnSpPr/>
            <p:nvPr/>
          </p:nvCxnSpPr>
          <p:spPr bwMode="auto">
            <a:xfrm rot="16200000" flipH="1">
              <a:off x="2287932" y="2813304"/>
              <a:ext cx="12700" cy="1337196"/>
            </a:xfrm>
            <a:prstGeom prst="curvedConnector3">
              <a:avLst>
                <a:gd name="adj1" fmla="val 2146449"/>
              </a:avLst>
            </a:prstGeom>
            <a:solidFill>
              <a:schemeClr val="accent1"/>
            </a:solidFill>
            <a:ln w="22225" cap="rnd" cmpd="sng" algn="ctr">
              <a:solidFill>
                <a:schemeClr val="tx1"/>
              </a:solidFill>
              <a:prstDash val="solid"/>
              <a:round/>
              <a:headEnd type="none" w="med" len="med"/>
              <a:tailEnd type="triangle" w="lg" len="med"/>
            </a:ln>
            <a:effectLst/>
          </p:spPr>
        </p:cxnSp>
        <p:sp>
          <p:nvSpPr>
            <p:cNvPr id="60" name="TextBox 59"/>
            <p:cNvSpPr txBox="1"/>
            <p:nvPr/>
          </p:nvSpPr>
          <p:spPr>
            <a:xfrm>
              <a:off x="1140813" y="3739550"/>
              <a:ext cx="1417504" cy="307777"/>
            </a:xfrm>
            <a:prstGeom prst="rect">
              <a:avLst/>
            </a:prstGeom>
            <a:noFill/>
            <a:effectLst/>
          </p:spPr>
          <p:txBody>
            <a:bodyPr wrap="none" rtlCol="0">
              <a:spAutoFit/>
            </a:bodyPr>
            <a:lstStyle/>
            <a:p>
              <a:r>
                <a:rPr lang="en-US" sz="1400" dirty="0" smtClean="0">
                  <a:latin typeface="Calibri" panose="020F0502020204030204" pitchFamily="34" charset="0"/>
                  <a:cs typeface="Calibri" panose="020F0502020204030204" pitchFamily="34" charset="0"/>
                </a:rPr>
                <a:t>Ranging Beacons</a:t>
              </a:r>
              <a:endParaRPr lang="en-US" sz="1400" dirty="0">
                <a:latin typeface="Calibri" panose="020F0502020204030204" pitchFamily="34" charset="0"/>
                <a:cs typeface="Calibri" panose="020F0502020204030204" pitchFamily="34" charset="0"/>
              </a:endParaRPr>
            </a:p>
          </p:txBody>
        </p:sp>
        <p:cxnSp>
          <p:nvCxnSpPr>
            <p:cNvPr id="65" name="Curved Connector 64"/>
            <p:cNvCxnSpPr/>
            <p:nvPr/>
          </p:nvCxnSpPr>
          <p:spPr bwMode="auto">
            <a:xfrm rot="5400000" flipH="1" flipV="1">
              <a:off x="1530677" y="2555079"/>
              <a:ext cx="12700" cy="1219742"/>
            </a:xfrm>
            <a:prstGeom prst="curvedConnector3">
              <a:avLst>
                <a:gd name="adj1" fmla="val 2146449"/>
              </a:avLst>
            </a:prstGeom>
            <a:solidFill>
              <a:schemeClr val="accent1"/>
            </a:solidFill>
            <a:ln w="22225" cap="rnd" cmpd="sng" algn="ctr">
              <a:solidFill>
                <a:schemeClr val="tx1"/>
              </a:solidFill>
              <a:prstDash val="solid"/>
              <a:round/>
              <a:headEnd type="none" w="med" len="med"/>
              <a:tailEnd type="triangle" w="lg" len="med"/>
            </a:ln>
            <a:effectLst>
              <a:outerShdw blurRad="50800" dist="38100" dir="2700000" algn="tl" rotWithShape="0">
                <a:prstClr val="black">
                  <a:alpha val="40000"/>
                </a:prstClr>
              </a:outerShdw>
            </a:effectLst>
          </p:spPr>
        </p:cxnSp>
      </p:grpSp>
      <p:grpSp>
        <p:nvGrpSpPr>
          <p:cNvPr id="11284" name="Group 11283"/>
          <p:cNvGrpSpPr/>
          <p:nvPr/>
        </p:nvGrpSpPr>
        <p:grpSpPr>
          <a:xfrm>
            <a:off x="6182436" y="1776189"/>
            <a:ext cx="2961564" cy="2193124"/>
            <a:chOff x="6182436" y="1737000"/>
            <a:chExt cx="2961564" cy="2193124"/>
          </a:xfrm>
        </p:grpSpPr>
        <p:pic>
          <p:nvPicPr>
            <p:cNvPr id="90" name="Picture 4"/>
            <p:cNvPicPr>
              <a:picLocks noChangeAspect="1" noChangeArrowheads="1"/>
            </p:cNvPicPr>
            <p:nvPr/>
          </p:nvPicPr>
          <p:blipFill rotWithShape="1">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r="33727"/>
            <a:stretch/>
          </p:blipFill>
          <p:spPr bwMode="auto">
            <a:xfrm>
              <a:off x="6290496" y="1737000"/>
              <a:ext cx="2853504" cy="219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5" name="Rectangle 11264"/>
            <p:cNvSpPr/>
            <p:nvPr/>
          </p:nvSpPr>
          <p:spPr bwMode="auto">
            <a:xfrm>
              <a:off x="6182436" y="1881048"/>
              <a:ext cx="2961564" cy="2049075"/>
            </a:xfrm>
            <a:prstGeom prst="rect">
              <a:avLst/>
            </a:prstGeom>
            <a:gradFill flip="none" rotWithShape="1">
              <a:gsLst>
                <a:gs pos="51000">
                  <a:schemeClr val="bg1">
                    <a:alpha val="28000"/>
                  </a:schemeClr>
                </a:gs>
                <a:gs pos="100000">
                  <a:schemeClr val="bg1"/>
                </a:gs>
              </a:gsLst>
              <a:lin ang="0" scaled="1"/>
              <a:tileRect/>
            </a:gradFill>
            <a:ln w="222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grpSp>
      <p:grpSp>
        <p:nvGrpSpPr>
          <p:cNvPr id="11285" name="Group 11284"/>
          <p:cNvGrpSpPr/>
          <p:nvPr/>
        </p:nvGrpSpPr>
        <p:grpSpPr>
          <a:xfrm>
            <a:off x="570850" y="3961615"/>
            <a:ext cx="3862238" cy="1595621"/>
            <a:chOff x="570850" y="4314316"/>
            <a:chExt cx="3862238" cy="1595621"/>
          </a:xfrm>
        </p:grpSpPr>
        <p:pic>
          <p:nvPicPr>
            <p:cNvPr id="9" name="Picture 8"/>
            <p:cNvPicPr>
              <a:picLocks noChangeAspect="1"/>
            </p:cNvPicPr>
            <p:nvPr>
              <p:custDataLst>
                <p:tags r:id="rId5"/>
              </p:custDataLst>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265474" y="5631618"/>
              <a:ext cx="402352" cy="278319"/>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14" name="Oval 13"/>
            <p:cNvSpPr/>
            <p:nvPr/>
          </p:nvSpPr>
          <p:spPr bwMode="auto">
            <a:xfrm>
              <a:off x="570850" y="5378808"/>
              <a:ext cx="300446" cy="300446"/>
            </a:xfrm>
            <a:prstGeom prst="ellipse">
              <a:avLst/>
            </a:prstGeom>
            <a:no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16" name="Straight Arrow Connector 15"/>
            <p:cNvCxnSpPr>
              <a:stCxn id="14" idx="6"/>
            </p:cNvCxnSpPr>
            <p:nvPr/>
          </p:nvCxnSpPr>
          <p:spPr bwMode="auto">
            <a:xfrm flipV="1">
              <a:off x="871296" y="4364717"/>
              <a:ext cx="795942" cy="1164314"/>
            </a:xfrm>
            <a:prstGeom prst="straightConnector1">
              <a:avLst/>
            </a:prstGeom>
            <a:solidFill>
              <a:schemeClr val="accent1"/>
            </a:solidFill>
            <a:ln w="22225" cap="rnd" cmpd="sng" algn="ctr">
              <a:solidFill>
                <a:srgbClr val="FF0000"/>
              </a:solidFill>
              <a:prstDash val="solid"/>
              <a:round/>
              <a:headEnd type="none" w="med" len="med"/>
              <a:tailEnd type="arrow"/>
            </a:ln>
            <a:effectLst>
              <a:outerShdw blurRad="50800" dist="38100" dir="2700000" algn="tl" rotWithShape="0">
                <a:prstClr val="black">
                  <a:alpha val="40000"/>
                </a:prstClr>
              </a:outerShdw>
            </a:effectLst>
          </p:spPr>
        </p:cxnSp>
        <p:pic>
          <p:nvPicPr>
            <p:cNvPr id="11267" name="Picture 11266"/>
            <p:cNvPicPr>
              <a:picLocks noChangeAspect="1"/>
            </p:cNvPicPr>
            <p:nvPr>
              <p:custDataLst>
                <p:tags r:id="rId6"/>
              </p:custDataLst>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197598" y="4781815"/>
              <a:ext cx="403360" cy="279016"/>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cxnSp>
          <p:nvCxnSpPr>
            <p:cNvPr id="36" name="Straight Arrow Connector 35"/>
            <p:cNvCxnSpPr>
              <a:stCxn id="14" idx="6"/>
            </p:cNvCxnSpPr>
            <p:nvPr/>
          </p:nvCxnSpPr>
          <p:spPr bwMode="auto">
            <a:xfrm flipV="1">
              <a:off x="871296" y="4939483"/>
              <a:ext cx="795942" cy="589548"/>
            </a:xfrm>
            <a:prstGeom prst="straightConnector1">
              <a:avLst/>
            </a:prstGeom>
            <a:solidFill>
              <a:schemeClr val="accent1"/>
            </a:solidFill>
            <a:ln w="22225" cap="rnd" cmpd="sng" algn="ctr">
              <a:solidFill>
                <a:srgbClr val="C00000"/>
              </a:solidFill>
              <a:prstDash val="solid"/>
              <a:round/>
              <a:headEnd type="none" w="med" len="med"/>
              <a:tailEnd type="arrow"/>
            </a:ln>
            <a:effectLst>
              <a:outerShdw blurRad="50800" dist="38100" dir="2700000" algn="tl" rotWithShape="0">
                <a:prstClr val="black">
                  <a:alpha val="40000"/>
                </a:prstClr>
              </a:outerShdw>
            </a:effectLst>
          </p:spPr>
        </p:cxnSp>
        <p:cxnSp>
          <p:nvCxnSpPr>
            <p:cNvPr id="42" name="Straight Arrow Connector 41"/>
            <p:cNvCxnSpPr>
              <a:stCxn id="14" idx="6"/>
            </p:cNvCxnSpPr>
            <p:nvPr/>
          </p:nvCxnSpPr>
          <p:spPr bwMode="auto">
            <a:xfrm>
              <a:off x="871296" y="5529031"/>
              <a:ext cx="805100" cy="334358"/>
            </a:xfrm>
            <a:prstGeom prst="straightConnector1">
              <a:avLst/>
            </a:prstGeom>
            <a:solidFill>
              <a:schemeClr val="accent1"/>
            </a:solidFill>
            <a:ln w="22225" cap="rnd" cmpd="sng" algn="ctr">
              <a:solidFill>
                <a:srgbClr val="FFC000"/>
              </a:solidFill>
              <a:prstDash val="solid"/>
              <a:round/>
              <a:headEnd type="none" w="med" len="med"/>
              <a:tailEnd type="arrow"/>
            </a:ln>
            <a:effectLst>
              <a:outerShdw blurRad="50800" dist="38100" dir="2700000" algn="tl" rotWithShape="0">
                <a:prstClr val="black">
                  <a:alpha val="40000"/>
                </a:prstClr>
              </a:outerShdw>
            </a:effectLst>
          </p:spPr>
        </p:cxnSp>
        <p:cxnSp>
          <p:nvCxnSpPr>
            <p:cNvPr id="28" name="Straight Connector 27"/>
            <p:cNvCxnSpPr>
              <a:stCxn id="14" idx="6"/>
            </p:cNvCxnSpPr>
            <p:nvPr/>
          </p:nvCxnSpPr>
          <p:spPr bwMode="auto">
            <a:xfrm>
              <a:off x="871296" y="5529031"/>
              <a:ext cx="2354744" cy="0"/>
            </a:xfrm>
            <a:prstGeom prst="line">
              <a:avLst/>
            </a:prstGeom>
            <a:solidFill>
              <a:schemeClr val="accent1"/>
            </a:solidFill>
            <a:ln w="22225" cap="rnd" cmpd="sng" algn="ctr">
              <a:solidFill>
                <a:schemeClr val="tx1"/>
              </a:solidFill>
              <a:prstDash val="sysDash"/>
              <a:round/>
              <a:headEnd type="none" w="med" len="med"/>
              <a:tailEnd type="none" w="lg" len="lg"/>
            </a:ln>
            <a:effectLst>
              <a:outerShdw blurRad="50800" dist="38100" dir="2700000" algn="tl" rotWithShape="0">
                <a:prstClr val="black">
                  <a:alpha val="40000"/>
                </a:prstClr>
              </a:outerShdw>
            </a:effectLst>
          </p:spPr>
        </p:cxnSp>
        <p:sp>
          <p:nvSpPr>
            <p:cNvPr id="11266" name="Right Brace 11265"/>
            <p:cNvSpPr/>
            <p:nvPr/>
          </p:nvSpPr>
          <p:spPr bwMode="auto">
            <a:xfrm>
              <a:off x="1893004" y="4314316"/>
              <a:ext cx="216608" cy="1214715"/>
            </a:xfrm>
            <a:prstGeom prst="rightBrace">
              <a:avLst>
                <a:gd name="adj1" fmla="val 28433"/>
                <a:gd name="adj2" fmla="val 50000"/>
              </a:avLst>
            </a:prstGeom>
            <a:noFill/>
            <a:ln w="22225" cap="rnd" cmpd="sng" algn="ctr">
              <a:solidFill>
                <a:schemeClr val="tx1"/>
              </a:solidFill>
              <a:prstDash val="solid"/>
              <a:round/>
              <a:headEnd type="none" w="med" len="med"/>
              <a:tailEnd type="none" w="lg" len="lg"/>
            </a:ln>
            <a:effectLst/>
          </p:spPr>
          <p:txBody>
            <a:bodyPr rtlCol="0" anchor="ctr"/>
            <a:lstStyle/>
            <a:p>
              <a:pPr algn="ctr"/>
              <a:endParaRPr lang="en-US"/>
            </a:p>
          </p:txBody>
        </p:sp>
        <p:sp>
          <p:nvSpPr>
            <p:cNvPr id="94" name="Right Brace 93"/>
            <p:cNvSpPr/>
            <p:nvPr/>
          </p:nvSpPr>
          <p:spPr bwMode="auto">
            <a:xfrm>
              <a:off x="2662634" y="4907915"/>
              <a:ext cx="216608" cy="620600"/>
            </a:xfrm>
            <a:prstGeom prst="rightBrace">
              <a:avLst>
                <a:gd name="adj1" fmla="val 28433"/>
                <a:gd name="adj2" fmla="val 50000"/>
              </a:avLst>
            </a:prstGeom>
            <a:noFill/>
            <a:ln w="22225" cap="rnd" cmpd="sng" algn="ctr">
              <a:solidFill>
                <a:schemeClr val="tx1"/>
              </a:solidFill>
              <a:prstDash val="solid"/>
              <a:round/>
              <a:headEnd type="none" w="med" len="med"/>
              <a:tailEnd type="none" w="lg" len="lg"/>
            </a:ln>
            <a:effectLst/>
          </p:spPr>
          <p:txBody>
            <a:bodyPr rtlCol="0" anchor="ctr"/>
            <a:lstStyle/>
            <a:p>
              <a:pPr algn="ctr"/>
              <a:endParaRPr lang="en-US"/>
            </a:p>
          </p:txBody>
        </p:sp>
        <p:pic>
          <p:nvPicPr>
            <p:cNvPr id="11279" name="Picture 11278"/>
            <p:cNvPicPr>
              <a:picLocks noChangeAspect="1"/>
            </p:cNvPicPr>
            <p:nvPr>
              <p:custDataLst>
                <p:tags r:id="rId7"/>
              </p:custDataLst>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992561" y="4835726"/>
              <a:ext cx="1440527" cy="582277"/>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104" name="Right Brace 103"/>
            <p:cNvSpPr/>
            <p:nvPr/>
          </p:nvSpPr>
          <p:spPr bwMode="auto">
            <a:xfrm>
              <a:off x="1889772" y="5528515"/>
              <a:ext cx="216608" cy="334874"/>
            </a:xfrm>
            <a:prstGeom prst="rightBrace">
              <a:avLst>
                <a:gd name="adj1" fmla="val 28433"/>
                <a:gd name="adj2" fmla="val 50000"/>
              </a:avLst>
            </a:prstGeom>
            <a:noFill/>
            <a:ln w="22225" cap="rnd" cmpd="sng" algn="ctr">
              <a:solidFill>
                <a:schemeClr val="tx1"/>
              </a:solidFill>
              <a:prstDash val="solid"/>
              <a:round/>
              <a:headEnd type="none" w="med" len="med"/>
              <a:tailEnd type="none" w="lg" len="lg"/>
            </a:ln>
            <a:effectLst/>
          </p:spPr>
          <p:txBody>
            <a:bodyPr rtlCol="0" anchor="ctr"/>
            <a:lstStyle/>
            <a:p>
              <a:pPr algn="ctr"/>
              <a:endParaRPr lang="en-US"/>
            </a:p>
          </p:txBody>
        </p:sp>
      </p:grpSp>
      <p:grpSp>
        <p:nvGrpSpPr>
          <p:cNvPr id="11286" name="Group 11285"/>
          <p:cNvGrpSpPr/>
          <p:nvPr/>
        </p:nvGrpSpPr>
        <p:grpSpPr>
          <a:xfrm>
            <a:off x="4969434" y="3937557"/>
            <a:ext cx="3862238" cy="2567747"/>
            <a:chOff x="4812678" y="3846116"/>
            <a:chExt cx="3862238" cy="2567747"/>
          </a:xfrm>
        </p:grpSpPr>
        <p:pic>
          <p:nvPicPr>
            <p:cNvPr id="105" name="Picture 104"/>
            <p:cNvPicPr>
              <a:picLocks noChangeAspect="1"/>
            </p:cNvPicPr>
            <p:nvPr>
              <p:custDataLst>
                <p:tags r:id="rId2"/>
              </p:custDataLst>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507302" y="5679254"/>
              <a:ext cx="402352" cy="278319"/>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106" name="Oval 105"/>
            <p:cNvSpPr/>
            <p:nvPr/>
          </p:nvSpPr>
          <p:spPr bwMode="auto">
            <a:xfrm>
              <a:off x="4812678" y="4910608"/>
              <a:ext cx="300446" cy="300446"/>
            </a:xfrm>
            <a:prstGeom prst="ellipse">
              <a:avLst/>
            </a:prstGeom>
            <a:no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107" name="Straight Arrow Connector 106"/>
            <p:cNvCxnSpPr>
              <a:stCxn id="106" idx="6"/>
            </p:cNvCxnSpPr>
            <p:nvPr/>
          </p:nvCxnSpPr>
          <p:spPr bwMode="auto">
            <a:xfrm flipV="1">
              <a:off x="5113124" y="3896517"/>
              <a:ext cx="795942" cy="1164314"/>
            </a:xfrm>
            <a:prstGeom prst="straightConnector1">
              <a:avLst/>
            </a:prstGeom>
            <a:solidFill>
              <a:schemeClr val="accent1"/>
            </a:solidFill>
            <a:ln w="22225" cap="rnd" cmpd="sng" algn="ctr">
              <a:solidFill>
                <a:srgbClr val="FF0000"/>
              </a:solidFill>
              <a:prstDash val="solid"/>
              <a:round/>
              <a:headEnd type="none" w="med" len="med"/>
              <a:tailEnd type="arrow"/>
            </a:ln>
            <a:effectLst>
              <a:outerShdw blurRad="50800" dist="38100" dir="2700000" algn="tl" rotWithShape="0">
                <a:prstClr val="black">
                  <a:alpha val="40000"/>
                </a:prstClr>
              </a:outerShdw>
            </a:effectLst>
          </p:spPr>
        </p:cxnSp>
        <p:pic>
          <p:nvPicPr>
            <p:cNvPr id="108" name="Picture 107"/>
            <p:cNvPicPr>
              <a:picLocks noChangeAspect="1"/>
            </p:cNvPicPr>
            <p:nvPr>
              <p:custDataLst>
                <p:tags r:id="rId3"/>
              </p:custDataLst>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439426" y="4313615"/>
              <a:ext cx="403360" cy="279016"/>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cxnSp>
          <p:nvCxnSpPr>
            <p:cNvPr id="109" name="Straight Arrow Connector 108"/>
            <p:cNvCxnSpPr>
              <a:stCxn id="106" idx="6"/>
            </p:cNvCxnSpPr>
            <p:nvPr/>
          </p:nvCxnSpPr>
          <p:spPr bwMode="auto">
            <a:xfrm flipV="1">
              <a:off x="5113124" y="4471283"/>
              <a:ext cx="795942" cy="589548"/>
            </a:xfrm>
            <a:prstGeom prst="straightConnector1">
              <a:avLst/>
            </a:prstGeom>
            <a:solidFill>
              <a:schemeClr val="accent1"/>
            </a:solidFill>
            <a:ln w="22225" cap="rnd" cmpd="sng" algn="ctr">
              <a:solidFill>
                <a:srgbClr val="C00000"/>
              </a:solidFill>
              <a:prstDash val="solid"/>
              <a:round/>
              <a:headEnd type="none" w="med" len="med"/>
              <a:tailEnd type="arrow"/>
            </a:ln>
            <a:effectLst>
              <a:outerShdw blurRad="50800" dist="38100" dir="2700000" algn="tl" rotWithShape="0">
                <a:prstClr val="black">
                  <a:alpha val="40000"/>
                </a:prstClr>
              </a:outerShdw>
            </a:effectLst>
          </p:spPr>
        </p:cxnSp>
        <p:cxnSp>
          <p:nvCxnSpPr>
            <p:cNvPr id="110" name="Straight Arrow Connector 109"/>
            <p:cNvCxnSpPr>
              <a:stCxn id="106" idx="6"/>
            </p:cNvCxnSpPr>
            <p:nvPr/>
          </p:nvCxnSpPr>
          <p:spPr bwMode="auto">
            <a:xfrm>
              <a:off x="5113124" y="5060831"/>
              <a:ext cx="1018476" cy="1353032"/>
            </a:xfrm>
            <a:prstGeom prst="straightConnector1">
              <a:avLst/>
            </a:prstGeom>
            <a:solidFill>
              <a:schemeClr val="accent1"/>
            </a:solidFill>
            <a:ln w="22225" cap="rnd" cmpd="sng" algn="ctr">
              <a:solidFill>
                <a:srgbClr val="FFC000"/>
              </a:solidFill>
              <a:prstDash val="solid"/>
              <a:round/>
              <a:headEnd type="none" w="med" len="med"/>
              <a:tailEnd type="arrow"/>
            </a:ln>
            <a:effectLst>
              <a:outerShdw blurRad="50800" dist="38100" dir="2700000" algn="tl" rotWithShape="0">
                <a:prstClr val="black">
                  <a:alpha val="40000"/>
                </a:prstClr>
              </a:outerShdw>
            </a:effectLst>
          </p:spPr>
        </p:cxnSp>
        <p:cxnSp>
          <p:nvCxnSpPr>
            <p:cNvPr id="111" name="Straight Connector 110"/>
            <p:cNvCxnSpPr>
              <a:stCxn id="106" idx="6"/>
            </p:cNvCxnSpPr>
            <p:nvPr/>
          </p:nvCxnSpPr>
          <p:spPr bwMode="auto">
            <a:xfrm>
              <a:off x="5113124" y="5060831"/>
              <a:ext cx="2354744" cy="0"/>
            </a:xfrm>
            <a:prstGeom prst="line">
              <a:avLst/>
            </a:prstGeom>
            <a:solidFill>
              <a:schemeClr val="accent1"/>
            </a:solidFill>
            <a:ln w="22225" cap="rnd" cmpd="sng" algn="ctr">
              <a:solidFill>
                <a:schemeClr val="tx1"/>
              </a:solidFill>
              <a:prstDash val="sysDash"/>
              <a:round/>
              <a:headEnd type="none" w="med" len="med"/>
              <a:tailEnd type="none" w="lg" len="lg"/>
            </a:ln>
            <a:effectLst>
              <a:outerShdw blurRad="50800" dist="38100" dir="2700000" algn="tl" rotWithShape="0">
                <a:prstClr val="black">
                  <a:alpha val="40000"/>
                </a:prstClr>
              </a:outerShdw>
            </a:effectLst>
          </p:spPr>
        </p:cxnSp>
        <p:sp>
          <p:nvSpPr>
            <p:cNvPr id="113" name="Right Brace 112"/>
            <p:cNvSpPr/>
            <p:nvPr/>
          </p:nvSpPr>
          <p:spPr bwMode="auto">
            <a:xfrm>
              <a:off x="6134832" y="3846116"/>
              <a:ext cx="216608" cy="1214715"/>
            </a:xfrm>
            <a:prstGeom prst="rightBrace">
              <a:avLst>
                <a:gd name="adj1" fmla="val 28433"/>
                <a:gd name="adj2" fmla="val 50000"/>
              </a:avLst>
            </a:prstGeom>
            <a:noFill/>
            <a:ln w="22225" cap="rnd" cmpd="sng" algn="ctr">
              <a:solidFill>
                <a:schemeClr val="tx1"/>
              </a:solidFill>
              <a:prstDash val="solid"/>
              <a:round/>
              <a:headEnd type="none" w="med" len="med"/>
              <a:tailEnd type="none" w="lg" len="lg"/>
            </a:ln>
            <a:effectLst/>
          </p:spPr>
          <p:txBody>
            <a:bodyPr rtlCol="0" anchor="ctr"/>
            <a:lstStyle/>
            <a:p>
              <a:pPr algn="ctr"/>
              <a:endParaRPr lang="en-US"/>
            </a:p>
          </p:txBody>
        </p:sp>
        <p:sp>
          <p:nvSpPr>
            <p:cNvPr id="114" name="Right Brace 113"/>
            <p:cNvSpPr/>
            <p:nvPr/>
          </p:nvSpPr>
          <p:spPr bwMode="auto">
            <a:xfrm>
              <a:off x="6904462" y="4439715"/>
              <a:ext cx="216608" cy="620600"/>
            </a:xfrm>
            <a:prstGeom prst="rightBrace">
              <a:avLst>
                <a:gd name="adj1" fmla="val 28433"/>
                <a:gd name="adj2" fmla="val 50000"/>
              </a:avLst>
            </a:prstGeom>
            <a:noFill/>
            <a:ln w="22225" cap="rnd" cmpd="sng" algn="ctr">
              <a:solidFill>
                <a:schemeClr val="tx1"/>
              </a:solidFill>
              <a:prstDash val="solid"/>
              <a:round/>
              <a:headEnd type="none" w="med" len="med"/>
              <a:tailEnd type="none" w="lg" len="lg"/>
            </a:ln>
            <a:effectLst/>
          </p:spPr>
          <p:txBody>
            <a:bodyPr rtlCol="0" anchor="ctr"/>
            <a:lstStyle/>
            <a:p>
              <a:pPr algn="ctr"/>
              <a:endParaRPr lang="en-US"/>
            </a:p>
          </p:txBody>
        </p:sp>
        <p:pic>
          <p:nvPicPr>
            <p:cNvPr id="115" name="Picture 114"/>
            <p:cNvPicPr>
              <a:picLocks noChangeAspect="1"/>
            </p:cNvPicPr>
            <p:nvPr>
              <p:custDataLst>
                <p:tags r:id="rId4"/>
              </p:custDataLst>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234389" y="4367526"/>
              <a:ext cx="1440527" cy="582277"/>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118" name="Right Brace 117"/>
            <p:cNvSpPr/>
            <p:nvPr/>
          </p:nvSpPr>
          <p:spPr bwMode="auto">
            <a:xfrm>
              <a:off x="6182436" y="5098852"/>
              <a:ext cx="216608" cy="1288885"/>
            </a:xfrm>
            <a:prstGeom prst="rightBrace">
              <a:avLst>
                <a:gd name="adj1" fmla="val 28433"/>
                <a:gd name="adj2" fmla="val 50000"/>
              </a:avLst>
            </a:prstGeom>
            <a:noFill/>
            <a:ln w="22225" cap="rnd" cmpd="sng" algn="ctr">
              <a:solidFill>
                <a:schemeClr val="tx1"/>
              </a:solidFill>
              <a:prstDash val="solid"/>
              <a:round/>
              <a:headEnd type="none" w="med" len="med"/>
              <a:tailEnd type="none" w="lg" len="lg"/>
            </a:ln>
            <a:effectLst/>
          </p:spPr>
          <p:txBody>
            <a:bodyPr rtlCol="0" anchor="ctr"/>
            <a:lstStyle/>
            <a:p>
              <a:pPr algn="ctr"/>
              <a:endParaRPr lang="en-US"/>
            </a:p>
          </p:txBody>
        </p:sp>
      </p:grpSp>
    </p:spTree>
    <p:extLst>
      <p:ext uri="{BB962C8B-B14F-4D97-AF65-F5344CB8AC3E}">
        <p14:creationId xmlns:p14="http://schemas.microsoft.com/office/powerpoint/2010/main" val="12490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8"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395" y="902363"/>
            <a:ext cx="3687763"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Two Schemes</a:t>
            </a:r>
            <a:endParaRPr lang="en-US" dirty="0"/>
          </a:p>
        </p:txBody>
      </p:sp>
      <p:sp>
        <p:nvSpPr>
          <p:cNvPr id="3" name="Content Placeholder 2"/>
          <p:cNvSpPr>
            <a:spLocks noGrp="1"/>
          </p:cNvSpPr>
          <p:nvPr>
            <p:ph idx="1"/>
          </p:nvPr>
        </p:nvSpPr>
        <p:spPr/>
        <p:txBody>
          <a:bodyPr/>
          <a:lstStyle/>
          <a:p>
            <a:r>
              <a:rPr lang="en-US" dirty="0" smtClean="0"/>
              <a:t>Uniform</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Adaptive</a:t>
            </a:r>
          </a:p>
          <a:p>
            <a:endParaRPr lang="en-US" dirty="0"/>
          </a:p>
          <a:p>
            <a:endParaRPr lang="en-US" dirty="0"/>
          </a:p>
        </p:txBody>
      </p:sp>
      <p:sp>
        <p:nvSpPr>
          <p:cNvPr id="4" name="Slide Number Placeholder 3"/>
          <p:cNvSpPr>
            <a:spLocks noGrp="1"/>
          </p:cNvSpPr>
          <p:nvPr>
            <p:ph type="sldNum" sz="quarter" idx="10"/>
          </p:nvPr>
        </p:nvSpPr>
        <p:spPr/>
        <p:txBody>
          <a:bodyPr/>
          <a:lstStyle/>
          <a:p>
            <a:fld id="{2969D44D-8945-49E7-83DE-AF23780D6BEF}" type="slidenum">
              <a:rPr lang="en-US" smtClean="0"/>
              <a:pPr/>
              <a:t>12</a:t>
            </a:fld>
            <a:endParaRPr lang="en-US"/>
          </a:p>
        </p:txBody>
      </p:sp>
      <p:pic>
        <p:nvPicPr>
          <p:cNvPr id="1229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53868" y="872217"/>
            <a:ext cx="2620963"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53866" y="3368150"/>
            <a:ext cx="3025775"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6"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4831" y="3855513"/>
            <a:ext cx="3573463" cy="26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1194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Adaptive Scheme</a:t>
            </a:r>
            <a:endParaRPr lang="en-US" dirty="0"/>
          </a:p>
        </p:txBody>
      </p:sp>
      <p:sp>
        <p:nvSpPr>
          <p:cNvPr id="3" name="Content Placeholder 2"/>
          <p:cNvSpPr>
            <a:spLocks noGrp="1"/>
          </p:cNvSpPr>
          <p:nvPr>
            <p:ph idx="1"/>
          </p:nvPr>
        </p:nvSpPr>
        <p:spPr/>
        <p:txBody>
          <a:bodyPr/>
          <a:lstStyle/>
          <a:p>
            <a:r>
              <a:rPr lang="en-US" dirty="0"/>
              <a:t>Sensor modalities: IMU + LIDAR to range to building corners</a:t>
            </a:r>
          </a:p>
          <a:p>
            <a:endParaRPr lang="en-US" dirty="0"/>
          </a:p>
        </p:txBody>
      </p:sp>
      <p:sp>
        <p:nvSpPr>
          <p:cNvPr id="4" name="Slide Number Placeholder 3"/>
          <p:cNvSpPr>
            <a:spLocks noGrp="1"/>
          </p:cNvSpPr>
          <p:nvPr>
            <p:ph type="sldNum" sz="quarter" idx="10"/>
          </p:nvPr>
        </p:nvSpPr>
        <p:spPr/>
        <p:txBody>
          <a:bodyPr/>
          <a:lstStyle/>
          <a:p>
            <a:fld id="{2969D44D-8945-49E7-83DE-AF23780D6BEF}" type="slidenum">
              <a:rPr lang="en-US" smtClean="0"/>
              <a:pPr/>
              <a:t>13</a:t>
            </a:fld>
            <a:endParaRPr lang="en-US"/>
          </a:p>
        </p:txBody>
      </p:sp>
      <p:pic>
        <p:nvPicPr>
          <p:cNvPr id="1331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07" y="1232824"/>
            <a:ext cx="8597900"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72504" y="4691194"/>
            <a:ext cx="4900471" cy="168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TextBox 7"/>
              <p:cNvSpPr txBox="1"/>
              <p:nvPr/>
            </p:nvSpPr>
            <p:spPr>
              <a:xfrm>
                <a:off x="8877" y="4792975"/>
                <a:ext cx="4598634" cy="1477328"/>
              </a:xfrm>
              <a:prstGeom prst="rect">
                <a:avLst/>
              </a:prstGeom>
              <a:noFill/>
            </p:spPr>
            <p:txBody>
              <a:bodyPr wrap="square" rtlCol="0">
                <a:spAutoFit/>
              </a:bodyPr>
              <a:lstStyle/>
              <a:p>
                <a:r>
                  <a:rPr lang="en-US" sz="1800" dirty="0" smtClean="0">
                    <a:latin typeface="Calibri" panose="020F0502020204030204" pitchFamily="34" charset="0"/>
                    <a:cs typeface="Calibri" panose="020F0502020204030204" pitchFamily="34" charset="0"/>
                  </a:rPr>
                  <a:t>The extended graph can become very large</a:t>
                </a:r>
              </a:p>
              <a:p>
                <a:pPr marL="285750" indent="-285750">
                  <a:buFont typeface="Wingdings" panose="05000000000000000000" pitchFamily="2" charset="2"/>
                  <a:buChar char="§"/>
                </a:pPr>
                <a:endParaRPr lang="en-US" sz="1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Planning in a </a:t>
                </a:r>
                <a14:m>
                  <m:oMath xmlns:m="http://schemas.openxmlformats.org/officeDocument/2006/math">
                    <m:r>
                      <a:rPr lang="en-US" sz="1800" b="0" i="1" smtClean="0">
                        <a:latin typeface="Cambria Math"/>
                        <a:cs typeface="Calibri" panose="020F0502020204030204" pitchFamily="34" charset="0"/>
                      </a:rPr>
                      <m:t>1</m:t>
                    </m:r>
                    <m:r>
                      <a:rPr lang="en-US" sz="1800" b="0" i="1" smtClean="0">
                        <a:latin typeface="Cambria Math"/>
                        <a:cs typeface="Calibri" panose="020F0502020204030204" pitchFamily="34" charset="0"/>
                      </a:rPr>
                      <m:t>𝑘</m:t>
                    </m:r>
                    <m:sSup>
                      <m:sSupPr>
                        <m:ctrlPr>
                          <a:rPr lang="en-US" sz="1800" b="0" i="1" smtClean="0">
                            <a:latin typeface="Cambria Math" panose="02040503050406030204" pitchFamily="18" charset="0"/>
                            <a:cs typeface="Calibri" panose="020F0502020204030204" pitchFamily="34" charset="0"/>
                          </a:rPr>
                        </m:ctrlPr>
                      </m:sSupPr>
                      <m:e>
                        <m:r>
                          <a:rPr lang="en-US" sz="1800" b="0" i="1" smtClean="0">
                            <a:latin typeface="Cambria Math"/>
                            <a:cs typeface="Calibri" panose="020F0502020204030204" pitchFamily="34" charset="0"/>
                          </a:rPr>
                          <m:t>𝑚</m:t>
                        </m:r>
                      </m:e>
                      <m:sup>
                        <m:r>
                          <a:rPr lang="en-US" sz="1800" b="0" i="1" smtClean="0">
                            <a:latin typeface="Cambria Math"/>
                            <a:cs typeface="Calibri" panose="020F0502020204030204" pitchFamily="34" charset="0"/>
                          </a:rPr>
                          <m:t>2</m:t>
                        </m:r>
                      </m:sup>
                    </m:sSup>
                  </m:oMath>
                </a14:m>
                <a:r>
                  <a:rPr lang="en-US" sz="1800" dirty="0" smtClean="0">
                    <a:latin typeface="Calibri" panose="020F0502020204030204" pitchFamily="34" charset="0"/>
                    <a:cs typeface="Calibri" panose="020F0502020204030204" pitchFamily="34" charset="0"/>
                  </a:rPr>
                  <a:t> environment</a:t>
                </a: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100 vertices on the PRM</a:t>
                </a: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~2000 edges in the PRM</a:t>
                </a:r>
              </a:p>
            </p:txBody>
          </p:sp>
        </mc:Choice>
        <mc:Fallback xmlns="">
          <p:sp>
            <p:nvSpPr>
              <p:cNvPr id="8" name="TextBox 7"/>
              <p:cNvSpPr txBox="1">
                <a:spLocks noRot="1" noChangeAspect="1" noMove="1" noResize="1" noEditPoints="1" noAdjustHandles="1" noChangeArrowheads="1" noChangeShapeType="1" noTextEdit="1"/>
              </p:cNvSpPr>
              <p:nvPr/>
            </p:nvSpPr>
            <p:spPr>
              <a:xfrm>
                <a:off x="8877" y="4792975"/>
                <a:ext cx="4598634" cy="1477328"/>
              </a:xfrm>
              <a:prstGeom prst="rect">
                <a:avLst/>
              </a:prstGeom>
              <a:blipFill rotWithShape="1">
                <a:blip r:embed="rId4"/>
                <a:stretch>
                  <a:fillRect l="-1060" t="-2058" b="-5350"/>
                </a:stretch>
              </a:blipFill>
            </p:spPr>
            <p:txBody>
              <a:bodyPr/>
              <a:lstStyle/>
              <a:p>
                <a:r>
                  <a:rPr lang="en-US">
                    <a:noFill/>
                  </a:rPr>
                  <a:t> </a:t>
                </a:r>
              </a:p>
            </p:txBody>
          </p:sp>
        </mc:Fallback>
      </mc:AlternateContent>
    </p:spTree>
    <p:extLst>
      <p:ext uri="{BB962C8B-B14F-4D97-AF65-F5344CB8AC3E}">
        <p14:creationId xmlns:p14="http://schemas.microsoft.com/office/powerpoint/2010/main" val="1382994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241300" y="1018903"/>
            <a:ext cx="8623300" cy="5447211"/>
          </a:xfrm>
        </p:spPr>
        <p:txBody>
          <a:bodyPr/>
          <a:lstStyle/>
          <a:p>
            <a:r>
              <a:rPr lang="en-US" sz="2400" dirty="0" smtClean="0"/>
              <a:t>Developed a new algorithm that extends sample based planning methods to consider multiple costs that are state, initial condition and history dependent</a:t>
            </a:r>
          </a:p>
          <a:p>
            <a:endParaRPr lang="en-US" sz="2400" dirty="0"/>
          </a:p>
          <a:p>
            <a:r>
              <a:rPr lang="en-US" sz="2400" dirty="0" smtClean="0"/>
              <a:t>Developed various approximation methods to:</a:t>
            </a:r>
          </a:p>
          <a:p>
            <a:pPr lvl="1"/>
            <a:r>
              <a:rPr lang="en-US" sz="2400" dirty="0" smtClean="0"/>
              <a:t>Enable fast propagation of relevant state estimation error information: maximum eigenvalue metric</a:t>
            </a:r>
          </a:p>
          <a:p>
            <a:pPr lvl="1"/>
            <a:r>
              <a:rPr lang="en-US" sz="2400" dirty="0" smtClean="0"/>
              <a:t>Reduces the size of the expanded graph so that computation is more amenable for real-time planning/re-planning</a:t>
            </a:r>
          </a:p>
          <a:p>
            <a:pPr lvl="1"/>
            <a:endParaRPr lang="en-US" sz="2400" dirty="0"/>
          </a:p>
          <a:p>
            <a:r>
              <a:rPr lang="en-US" sz="2400" dirty="0" smtClean="0"/>
              <a:t>Currently we have extended the algorithm to consider the problem where we have a third cost capturing collision probability </a:t>
            </a:r>
          </a:p>
          <a:p>
            <a:pPr lvl="1"/>
            <a:endParaRPr lang="en-US" sz="2400" dirty="0"/>
          </a:p>
          <a:p>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2969D44D-8945-49E7-83DE-AF23780D6BEF}" type="slidenum">
              <a:rPr lang="en-US" smtClean="0"/>
              <a:pPr/>
              <a:t>14</a:t>
            </a:fld>
            <a:endParaRPr lang="en-US"/>
          </a:p>
        </p:txBody>
      </p:sp>
    </p:spTree>
    <p:extLst>
      <p:ext uri="{BB962C8B-B14F-4D97-AF65-F5344CB8AC3E}">
        <p14:creationId xmlns:p14="http://schemas.microsoft.com/office/powerpoint/2010/main" val="3017887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2566988" y="2080948"/>
            <a:ext cx="4205895" cy="2677656"/>
          </a:xfrm>
          <a:prstGeom prst="rect">
            <a:avLst/>
          </a:prstGeom>
          <a:noFill/>
          <a:ln w="9525">
            <a:noFill/>
            <a:miter lim="800000"/>
            <a:headEnd/>
            <a:tailEnd/>
          </a:ln>
          <a:effectLst/>
        </p:spPr>
        <p:txBody>
          <a:bodyPr wrap="none">
            <a:spAutoFit/>
          </a:bodyPr>
          <a:lstStyle/>
          <a:p>
            <a:pPr defTabSz="688975"/>
            <a:r>
              <a:rPr lang="en-US" sz="3200" dirty="0" smtClean="0">
                <a:solidFill>
                  <a:srgbClr val="3366CC"/>
                </a:solidFill>
                <a:latin typeface="Calibri" panose="020F0502020204030204" pitchFamily="34" charset="0"/>
                <a:cs typeface="Calibri" panose="020F0502020204030204" pitchFamily="34" charset="0"/>
              </a:rPr>
              <a:t>Alberto Speranzon</a:t>
            </a:r>
            <a:endParaRPr lang="en-US" sz="3200" dirty="0">
              <a:solidFill>
                <a:srgbClr val="3366CC"/>
              </a:solidFill>
              <a:latin typeface="Calibri" panose="020F0502020204030204" pitchFamily="34" charset="0"/>
              <a:cs typeface="Calibri" panose="020F0502020204030204" pitchFamily="34" charset="0"/>
            </a:endParaRPr>
          </a:p>
          <a:p>
            <a:pPr defTabSz="688975"/>
            <a:endParaRPr lang="en-US" sz="2000" dirty="0">
              <a:solidFill>
                <a:srgbClr val="3366CC"/>
              </a:solidFill>
              <a:latin typeface="Calibri" panose="020F0502020204030204" pitchFamily="34" charset="0"/>
              <a:cs typeface="Calibri" panose="020F0502020204030204" pitchFamily="34" charset="0"/>
            </a:endParaRPr>
          </a:p>
          <a:p>
            <a:pPr defTabSz="688975"/>
            <a:r>
              <a:rPr lang="en-US" sz="2000" dirty="0" smtClean="0">
                <a:solidFill>
                  <a:srgbClr val="3366CC"/>
                </a:solidFill>
                <a:latin typeface="Calibri" panose="020F0502020204030204" pitchFamily="34" charset="0"/>
                <a:cs typeface="Calibri" panose="020F0502020204030204" pitchFamily="34" charset="0"/>
              </a:rPr>
              <a:t>Research Scientist </a:t>
            </a:r>
          </a:p>
          <a:p>
            <a:pPr defTabSz="688975"/>
            <a:r>
              <a:rPr lang="en-US" sz="2000" dirty="0" smtClean="0">
                <a:solidFill>
                  <a:srgbClr val="3366CC"/>
                </a:solidFill>
                <a:latin typeface="Calibri" panose="020F0502020204030204" pitchFamily="34" charset="0"/>
                <a:cs typeface="Calibri" panose="020F0502020204030204" pitchFamily="34" charset="0"/>
              </a:rPr>
              <a:t>Control Systems Group</a:t>
            </a:r>
          </a:p>
          <a:p>
            <a:pPr defTabSz="688975"/>
            <a:r>
              <a:rPr lang="en-US" sz="2000" dirty="0" smtClean="0">
                <a:solidFill>
                  <a:srgbClr val="3366CC"/>
                </a:solidFill>
                <a:latin typeface="Calibri" panose="020F0502020204030204" pitchFamily="34" charset="0"/>
                <a:cs typeface="Calibri" panose="020F0502020204030204" pitchFamily="34" charset="0"/>
              </a:rPr>
              <a:t>United Technologies Research Center</a:t>
            </a:r>
          </a:p>
          <a:p>
            <a:pPr defTabSz="688975"/>
            <a:endParaRPr lang="en-US" sz="2800" dirty="0">
              <a:latin typeface="Calibri" panose="020F0502020204030204" pitchFamily="34" charset="0"/>
              <a:cs typeface="Calibri" panose="020F0502020204030204" pitchFamily="34" charset="0"/>
            </a:endParaRPr>
          </a:p>
          <a:p>
            <a:pPr defTabSz="688975"/>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sperana@utrc.utc.com</a:t>
            </a:r>
            <a:endParaRPr lang="en-US" sz="2800" dirty="0">
              <a:latin typeface="Calibri" panose="020F0502020204030204" pitchFamily="34" charset="0"/>
              <a:cs typeface="Calibri" panose="020F0502020204030204" pitchFamily="34" charset="0"/>
            </a:endParaRPr>
          </a:p>
        </p:txBody>
      </p:sp>
      <p:sp>
        <p:nvSpPr>
          <p:cNvPr id="227331" name="Rectangle 3"/>
          <p:cNvSpPr>
            <a:spLocks noChangeArrowheads="1"/>
          </p:cNvSpPr>
          <p:nvPr/>
        </p:nvSpPr>
        <p:spPr bwMode="auto">
          <a:xfrm>
            <a:off x="427038" y="1314450"/>
            <a:ext cx="4578818" cy="523220"/>
          </a:xfrm>
          <a:prstGeom prst="rect">
            <a:avLst/>
          </a:prstGeom>
          <a:noFill/>
          <a:ln w="9525">
            <a:noFill/>
            <a:miter lim="800000"/>
            <a:headEnd/>
            <a:tailEnd/>
          </a:ln>
          <a:effectLst/>
        </p:spPr>
        <p:txBody>
          <a:bodyPr wrap="none">
            <a:spAutoFit/>
          </a:bodyPr>
          <a:lstStyle/>
          <a:p>
            <a:r>
              <a:rPr lang="en-US" sz="2800" dirty="0">
                <a:latin typeface="Calibri" panose="020F0502020204030204" pitchFamily="34" charset="0"/>
                <a:cs typeface="Calibri" panose="020F0502020204030204" pitchFamily="34" charset="0"/>
              </a:rPr>
              <a:t>For more information contact:</a:t>
            </a:r>
          </a:p>
        </p:txBody>
      </p:sp>
      <p:grpSp>
        <p:nvGrpSpPr>
          <p:cNvPr id="3" name="Group 27"/>
          <p:cNvGrpSpPr>
            <a:grpSpLocks/>
          </p:cNvGrpSpPr>
          <p:nvPr/>
        </p:nvGrpSpPr>
        <p:grpSpPr bwMode="auto">
          <a:xfrm>
            <a:off x="2910614" y="4356285"/>
            <a:ext cx="282575" cy="319087"/>
            <a:chOff x="2551" y="3235"/>
            <a:chExt cx="417" cy="470"/>
          </a:xfrm>
        </p:grpSpPr>
        <p:sp>
          <p:nvSpPr>
            <p:cNvPr id="227356" name="Freeform 28"/>
            <p:cNvSpPr>
              <a:spLocks noEditPoints="1"/>
            </p:cNvSpPr>
            <p:nvPr/>
          </p:nvSpPr>
          <p:spPr bwMode="auto">
            <a:xfrm>
              <a:off x="2731" y="3454"/>
              <a:ext cx="172" cy="251"/>
            </a:xfrm>
            <a:custGeom>
              <a:avLst/>
              <a:gdLst/>
              <a:ahLst/>
              <a:cxnLst>
                <a:cxn ang="0">
                  <a:pos x="38" y="430"/>
                </a:cxn>
                <a:cxn ang="0">
                  <a:pos x="50" y="423"/>
                </a:cxn>
                <a:cxn ang="0">
                  <a:pos x="77" y="408"/>
                </a:cxn>
                <a:cxn ang="0">
                  <a:pos x="108" y="391"/>
                </a:cxn>
                <a:cxn ang="0">
                  <a:pos x="131" y="378"/>
                </a:cxn>
                <a:cxn ang="0">
                  <a:pos x="151" y="413"/>
                </a:cxn>
                <a:cxn ang="0">
                  <a:pos x="173" y="453"/>
                </a:cxn>
                <a:cxn ang="0">
                  <a:pos x="192" y="487"/>
                </a:cxn>
                <a:cxn ang="0">
                  <a:pos x="200" y="501"/>
                </a:cxn>
                <a:cxn ang="0">
                  <a:pos x="318" y="432"/>
                </a:cxn>
                <a:cxn ang="0">
                  <a:pos x="303" y="406"/>
                </a:cxn>
                <a:cxn ang="0">
                  <a:pos x="281" y="366"/>
                </a:cxn>
                <a:cxn ang="0">
                  <a:pos x="259" y="327"/>
                </a:cxn>
                <a:cxn ang="0">
                  <a:pos x="260" y="305"/>
                </a:cxn>
                <a:cxn ang="0">
                  <a:pos x="289" y="290"/>
                </a:cxn>
                <a:cxn ang="0">
                  <a:pos x="320" y="273"/>
                </a:cxn>
                <a:cxn ang="0">
                  <a:pos x="341" y="262"/>
                </a:cxn>
                <a:cxn ang="0">
                  <a:pos x="0" y="0"/>
                </a:cxn>
                <a:cxn ang="0">
                  <a:pos x="96" y="173"/>
                </a:cxn>
                <a:cxn ang="0">
                  <a:pos x="126" y="195"/>
                </a:cxn>
                <a:cxn ang="0">
                  <a:pos x="151" y="213"/>
                </a:cxn>
                <a:cxn ang="0">
                  <a:pos x="174" y="231"/>
                </a:cxn>
                <a:cxn ang="0">
                  <a:pos x="198" y="249"/>
                </a:cxn>
                <a:cxn ang="0">
                  <a:pos x="190" y="254"/>
                </a:cxn>
                <a:cxn ang="0">
                  <a:pos x="180" y="259"/>
                </a:cxn>
                <a:cxn ang="0">
                  <a:pos x="169" y="265"/>
                </a:cxn>
                <a:cxn ang="0">
                  <a:pos x="162" y="269"/>
                </a:cxn>
                <a:cxn ang="0">
                  <a:pos x="160" y="270"/>
                </a:cxn>
                <a:cxn ang="0">
                  <a:pos x="147" y="277"/>
                </a:cxn>
                <a:cxn ang="0">
                  <a:pos x="128" y="288"/>
                </a:cxn>
                <a:cxn ang="0">
                  <a:pos x="112" y="297"/>
                </a:cxn>
                <a:cxn ang="0">
                  <a:pos x="105" y="270"/>
                </a:cxn>
                <a:cxn ang="0">
                  <a:pos x="99" y="210"/>
                </a:cxn>
              </a:cxnLst>
              <a:rect l="0" t="0" r="r" b="b"/>
              <a:pathLst>
                <a:path w="344" h="501">
                  <a:moveTo>
                    <a:pt x="8" y="90"/>
                  </a:moveTo>
                  <a:lnTo>
                    <a:pt x="38" y="430"/>
                  </a:lnTo>
                  <a:lnTo>
                    <a:pt x="41" y="428"/>
                  </a:lnTo>
                  <a:lnTo>
                    <a:pt x="50" y="423"/>
                  </a:lnTo>
                  <a:lnTo>
                    <a:pt x="62" y="416"/>
                  </a:lnTo>
                  <a:lnTo>
                    <a:pt x="77" y="408"/>
                  </a:lnTo>
                  <a:lnTo>
                    <a:pt x="93" y="399"/>
                  </a:lnTo>
                  <a:lnTo>
                    <a:pt x="108" y="391"/>
                  </a:lnTo>
                  <a:lnTo>
                    <a:pt x="122" y="384"/>
                  </a:lnTo>
                  <a:lnTo>
                    <a:pt x="131" y="378"/>
                  </a:lnTo>
                  <a:lnTo>
                    <a:pt x="139" y="393"/>
                  </a:lnTo>
                  <a:lnTo>
                    <a:pt x="151" y="413"/>
                  </a:lnTo>
                  <a:lnTo>
                    <a:pt x="161" y="432"/>
                  </a:lnTo>
                  <a:lnTo>
                    <a:pt x="173" y="453"/>
                  </a:lnTo>
                  <a:lnTo>
                    <a:pt x="183" y="471"/>
                  </a:lnTo>
                  <a:lnTo>
                    <a:pt x="192" y="487"/>
                  </a:lnTo>
                  <a:lnTo>
                    <a:pt x="198" y="498"/>
                  </a:lnTo>
                  <a:lnTo>
                    <a:pt x="200" y="501"/>
                  </a:lnTo>
                  <a:lnTo>
                    <a:pt x="320" y="436"/>
                  </a:lnTo>
                  <a:lnTo>
                    <a:pt x="318" y="432"/>
                  </a:lnTo>
                  <a:lnTo>
                    <a:pt x="312" y="422"/>
                  </a:lnTo>
                  <a:lnTo>
                    <a:pt x="303" y="406"/>
                  </a:lnTo>
                  <a:lnTo>
                    <a:pt x="293" y="387"/>
                  </a:lnTo>
                  <a:lnTo>
                    <a:pt x="281" y="366"/>
                  </a:lnTo>
                  <a:lnTo>
                    <a:pt x="271" y="346"/>
                  </a:lnTo>
                  <a:lnTo>
                    <a:pt x="259" y="327"/>
                  </a:lnTo>
                  <a:lnTo>
                    <a:pt x="251" y="311"/>
                  </a:lnTo>
                  <a:lnTo>
                    <a:pt x="260" y="305"/>
                  </a:lnTo>
                  <a:lnTo>
                    <a:pt x="274" y="299"/>
                  </a:lnTo>
                  <a:lnTo>
                    <a:pt x="289" y="290"/>
                  </a:lnTo>
                  <a:lnTo>
                    <a:pt x="305" y="281"/>
                  </a:lnTo>
                  <a:lnTo>
                    <a:pt x="320" y="273"/>
                  </a:lnTo>
                  <a:lnTo>
                    <a:pt x="333" y="266"/>
                  </a:lnTo>
                  <a:lnTo>
                    <a:pt x="341" y="262"/>
                  </a:lnTo>
                  <a:lnTo>
                    <a:pt x="344" y="259"/>
                  </a:lnTo>
                  <a:lnTo>
                    <a:pt x="0" y="0"/>
                  </a:lnTo>
                  <a:lnTo>
                    <a:pt x="8" y="90"/>
                  </a:lnTo>
                  <a:close/>
                  <a:moveTo>
                    <a:pt x="96" y="173"/>
                  </a:moveTo>
                  <a:lnTo>
                    <a:pt x="112" y="185"/>
                  </a:lnTo>
                  <a:lnTo>
                    <a:pt x="126" y="195"/>
                  </a:lnTo>
                  <a:lnTo>
                    <a:pt x="138" y="205"/>
                  </a:lnTo>
                  <a:lnTo>
                    <a:pt x="151" y="213"/>
                  </a:lnTo>
                  <a:lnTo>
                    <a:pt x="162" y="223"/>
                  </a:lnTo>
                  <a:lnTo>
                    <a:pt x="174" y="231"/>
                  </a:lnTo>
                  <a:lnTo>
                    <a:pt x="185" y="240"/>
                  </a:lnTo>
                  <a:lnTo>
                    <a:pt x="198" y="249"/>
                  </a:lnTo>
                  <a:lnTo>
                    <a:pt x="195" y="251"/>
                  </a:lnTo>
                  <a:lnTo>
                    <a:pt x="190" y="254"/>
                  </a:lnTo>
                  <a:lnTo>
                    <a:pt x="185" y="256"/>
                  </a:lnTo>
                  <a:lnTo>
                    <a:pt x="180" y="259"/>
                  </a:lnTo>
                  <a:lnTo>
                    <a:pt x="175" y="262"/>
                  </a:lnTo>
                  <a:lnTo>
                    <a:pt x="169" y="265"/>
                  </a:lnTo>
                  <a:lnTo>
                    <a:pt x="166" y="267"/>
                  </a:lnTo>
                  <a:lnTo>
                    <a:pt x="162" y="269"/>
                  </a:lnTo>
                  <a:lnTo>
                    <a:pt x="162" y="269"/>
                  </a:lnTo>
                  <a:lnTo>
                    <a:pt x="160" y="270"/>
                  </a:lnTo>
                  <a:lnTo>
                    <a:pt x="154" y="273"/>
                  </a:lnTo>
                  <a:lnTo>
                    <a:pt x="147" y="277"/>
                  </a:lnTo>
                  <a:lnTo>
                    <a:pt x="138" y="282"/>
                  </a:lnTo>
                  <a:lnTo>
                    <a:pt x="128" y="288"/>
                  </a:lnTo>
                  <a:lnTo>
                    <a:pt x="119" y="293"/>
                  </a:lnTo>
                  <a:lnTo>
                    <a:pt x="112" y="297"/>
                  </a:lnTo>
                  <a:lnTo>
                    <a:pt x="107" y="300"/>
                  </a:lnTo>
                  <a:lnTo>
                    <a:pt x="105" y="270"/>
                  </a:lnTo>
                  <a:lnTo>
                    <a:pt x="101" y="241"/>
                  </a:lnTo>
                  <a:lnTo>
                    <a:pt x="99" y="210"/>
                  </a:lnTo>
                  <a:lnTo>
                    <a:pt x="96" y="173"/>
                  </a:lnTo>
                  <a:close/>
                </a:path>
              </a:pathLst>
            </a:custGeom>
            <a:solidFill>
              <a:srgbClr val="FFFFFF"/>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57" name="Freeform 29"/>
            <p:cNvSpPr>
              <a:spLocks/>
            </p:cNvSpPr>
            <p:nvPr/>
          </p:nvSpPr>
          <p:spPr bwMode="auto">
            <a:xfrm>
              <a:off x="2731" y="3454"/>
              <a:ext cx="172" cy="251"/>
            </a:xfrm>
            <a:custGeom>
              <a:avLst/>
              <a:gdLst/>
              <a:ahLst/>
              <a:cxnLst>
                <a:cxn ang="0">
                  <a:pos x="8" y="90"/>
                </a:cxn>
                <a:cxn ang="0">
                  <a:pos x="38" y="430"/>
                </a:cxn>
                <a:cxn ang="0">
                  <a:pos x="41" y="428"/>
                </a:cxn>
                <a:cxn ang="0">
                  <a:pos x="50" y="423"/>
                </a:cxn>
                <a:cxn ang="0">
                  <a:pos x="62" y="416"/>
                </a:cxn>
                <a:cxn ang="0">
                  <a:pos x="77" y="408"/>
                </a:cxn>
                <a:cxn ang="0">
                  <a:pos x="93" y="399"/>
                </a:cxn>
                <a:cxn ang="0">
                  <a:pos x="108" y="391"/>
                </a:cxn>
                <a:cxn ang="0">
                  <a:pos x="122" y="384"/>
                </a:cxn>
                <a:cxn ang="0">
                  <a:pos x="131" y="378"/>
                </a:cxn>
                <a:cxn ang="0">
                  <a:pos x="139" y="393"/>
                </a:cxn>
                <a:cxn ang="0">
                  <a:pos x="151" y="413"/>
                </a:cxn>
                <a:cxn ang="0">
                  <a:pos x="161" y="432"/>
                </a:cxn>
                <a:cxn ang="0">
                  <a:pos x="173" y="453"/>
                </a:cxn>
                <a:cxn ang="0">
                  <a:pos x="183" y="471"/>
                </a:cxn>
                <a:cxn ang="0">
                  <a:pos x="192" y="487"/>
                </a:cxn>
                <a:cxn ang="0">
                  <a:pos x="198" y="498"/>
                </a:cxn>
                <a:cxn ang="0">
                  <a:pos x="200" y="501"/>
                </a:cxn>
                <a:cxn ang="0">
                  <a:pos x="320" y="436"/>
                </a:cxn>
                <a:cxn ang="0">
                  <a:pos x="318" y="432"/>
                </a:cxn>
                <a:cxn ang="0">
                  <a:pos x="312" y="422"/>
                </a:cxn>
                <a:cxn ang="0">
                  <a:pos x="303" y="406"/>
                </a:cxn>
                <a:cxn ang="0">
                  <a:pos x="293" y="387"/>
                </a:cxn>
                <a:cxn ang="0">
                  <a:pos x="281" y="366"/>
                </a:cxn>
                <a:cxn ang="0">
                  <a:pos x="271" y="346"/>
                </a:cxn>
                <a:cxn ang="0">
                  <a:pos x="259" y="327"/>
                </a:cxn>
                <a:cxn ang="0">
                  <a:pos x="251" y="311"/>
                </a:cxn>
                <a:cxn ang="0">
                  <a:pos x="260" y="305"/>
                </a:cxn>
                <a:cxn ang="0">
                  <a:pos x="274" y="299"/>
                </a:cxn>
                <a:cxn ang="0">
                  <a:pos x="289" y="290"/>
                </a:cxn>
                <a:cxn ang="0">
                  <a:pos x="305" y="281"/>
                </a:cxn>
                <a:cxn ang="0">
                  <a:pos x="320" y="273"/>
                </a:cxn>
                <a:cxn ang="0">
                  <a:pos x="333" y="266"/>
                </a:cxn>
                <a:cxn ang="0">
                  <a:pos x="341" y="262"/>
                </a:cxn>
                <a:cxn ang="0">
                  <a:pos x="344" y="259"/>
                </a:cxn>
                <a:cxn ang="0">
                  <a:pos x="0" y="0"/>
                </a:cxn>
                <a:cxn ang="0">
                  <a:pos x="8" y="90"/>
                </a:cxn>
              </a:cxnLst>
              <a:rect l="0" t="0" r="r" b="b"/>
              <a:pathLst>
                <a:path w="344" h="501">
                  <a:moveTo>
                    <a:pt x="8" y="90"/>
                  </a:moveTo>
                  <a:lnTo>
                    <a:pt x="38" y="430"/>
                  </a:lnTo>
                  <a:lnTo>
                    <a:pt x="41" y="428"/>
                  </a:lnTo>
                  <a:lnTo>
                    <a:pt x="50" y="423"/>
                  </a:lnTo>
                  <a:lnTo>
                    <a:pt x="62" y="416"/>
                  </a:lnTo>
                  <a:lnTo>
                    <a:pt x="77" y="408"/>
                  </a:lnTo>
                  <a:lnTo>
                    <a:pt x="93" y="399"/>
                  </a:lnTo>
                  <a:lnTo>
                    <a:pt x="108" y="391"/>
                  </a:lnTo>
                  <a:lnTo>
                    <a:pt x="122" y="384"/>
                  </a:lnTo>
                  <a:lnTo>
                    <a:pt x="131" y="378"/>
                  </a:lnTo>
                  <a:lnTo>
                    <a:pt x="139" y="393"/>
                  </a:lnTo>
                  <a:lnTo>
                    <a:pt x="151" y="413"/>
                  </a:lnTo>
                  <a:lnTo>
                    <a:pt x="161" y="432"/>
                  </a:lnTo>
                  <a:lnTo>
                    <a:pt x="173" y="453"/>
                  </a:lnTo>
                  <a:lnTo>
                    <a:pt x="183" y="471"/>
                  </a:lnTo>
                  <a:lnTo>
                    <a:pt x="192" y="487"/>
                  </a:lnTo>
                  <a:lnTo>
                    <a:pt x="198" y="498"/>
                  </a:lnTo>
                  <a:lnTo>
                    <a:pt x="200" y="501"/>
                  </a:lnTo>
                  <a:lnTo>
                    <a:pt x="320" y="436"/>
                  </a:lnTo>
                  <a:lnTo>
                    <a:pt x="318" y="432"/>
                  </a:lnTo>
                  <a:lnTo>
                    <a:pt x="312" y="422"/>
                  </a:lnTo>
                  <a:lnTo>
                    <a:pt x="303" y="406"/>
                  </a:lnTo>
                  <a:lnTo>
                    <a:pt x="293" y="387"/>
                  </a:lnTo>
                  <a:lnTo>
                    <a:pt x="281" y="366"/>
                  </a:lnTo>
                  <a:lnTo>
                    <a:pt x="271" y="346"/>
                  </a:lnTo>
                  <a:lnTo>
                    <a:pt x="259" y="327"/>
                  </a:lnTo>
                  <a:lnTo>
                    <a:pt x="251" y="311"/>
                  </a:lnTo>
                  <a:lnTo>
                    <a:pt x="260" y="305"/>
                  </a:lnTo>
                  <a:lnTo>
                    <a:pt x="274" y="299"/>
                  </a:lnTo>
                  <a:lnTo>
                    <a:pt x="289" y="290"/>
                  </a:lnTo>
                  <a:lnTo>
                    <a:pt x="305" y="281"/>
                  </a:lnTo>
                  <a:lnTo>
                    <a:pt x="320" y="273"/>
                  </a:lnTo>
                  <a:lnTo>
                    <a:pt x="333" y="266"/>
                  </a:lnTo>
                  <a:lnTo>
                    <a:pt x="341" y="262"/>
                  </a:lnTo>
                  <a:lnTo>
                    <a:pt x="344" y="259"/>
                  </a:lnTo>
                  <a:lnTo>
                    <a:pt x="0" y="0"/>
                  </a:lnTo>
                  <a:lnTo>
                    <a:pt x="8" y="90"/>
                  </a:lnTo>
                  <a:close/>
                </a:path>
              </a:pathLst>
            </a:custGeom>
            <a:solidFill>
              <a:srgbClr val="FFFFFF"/>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58" name="Freeform 30"/>
            <p:cNvSpPr>
              <a:spLocks noEditPoints="1"/>
            </p:cNvSpPr>
            <p:nvPr/>
          </p:nvSpPr>
          <p:spPr bwMode="auto">
            <a:xfrm>
              <a:off x="2566" y="3250"/>
              <a:ext cx="388" cy="342"/>
            </a:xfrm>
            <a:custGeom>
              <a:avLst/>
              <a:gdLst/>
              <a:ahLst/>
              <a:cxnLst>
                <a:cxn ang="0">
                  <a:pos x="292" y="23"/>
                </a:cxn>
                <a:cxn ang="0">
                  <a:pos x="291" y="24"/>
                </a:cxn>
                <a:cxn ang="0">
                  <a:pos x="8" y="223"/>
                </a:cxn>
                <a:cxn ang="0">
                  <a:pos x="2" y="230"/>
                </a:cxn>
                <a:cxn ang="0">
                  <a:pos x="0" y="238"/>
                </a:cxn>
                <a:cxn ang="0">
                  <a:pos x="1" y="671"/>
                </a:cxn>
                <a:cxn ang="0">
                  <a:pos x="11" y="681"/>
                </a:cxn>
                <a:cxn ang="0">
                  <a:pos x="755" y="683"/>
                </a:cxn>
                <a:cxn ang="0">
                  <a:pos x="769" y="677"/>
                </a:cxn>
                <a:cxn ang="0">
                  <a:pos x="775" y="663"/>
                </a:cxn>
                <a:cxn ang="0">
                  <a:pos x="774" y="233"/>
                </a:cxn>
                <a:cxn ang="0">
                  <a:pos x="770" y="227"/>
                </a:cxn>
                <a:cxn ang="0">
                  <a:pos x="482" y="24"/>
                </a:cxn>
                <a:cxn ang="0">
                  <a:pos x="481" y="23"/>
                </a:cxn>
                <a:cxn ang="0">
                  <a:pos x="480" y="23"/>
                </a:cxn>
                <a:cxn ang="0">
                  <a:pos x="457" y="12"/>
                </a:cxn>
                <a:cxn ang="0">
                  <a:pos x="434" y="5"/>
                </a:cxn>
                <a:cxn ang="0">
                  <a:pos x="410" y="1"/>
                </a:cxn>
                <a:cxn ang="0">
                  <a:pos x="387" y="0"/>
                </a:cxn>
                <a:cxn ang="0">
                  <a:pos x="364" y="1"/>
                </a:cxn>
                <a:cxn ang="0">
                  <a:pos x="341" y="5"/>
                </a:cxn>
                <a:cxn ang="0">
                  <a:pos x="317" y="12"/>
                </a:cxn>
                <a:cxn ang="0">
                  <a:pos x="293" y="23"/>
                </a:cxn>
                <a:cxn ang="0">
                  <a:pos x="466" y="58"/>
                </a:cxn>
                <a:cxn ang="0">
                  <a:pos x="488" y="73"/>
                </a:cxn>
                <a:cxn ang="0">
                  <a:pos x="524" y="100"/>
                </a:cxn>
                <a:cxn ang="0">
                  <a:pos x="570" y="132"/>
                </a:cxn>
                <a:cxn ang="0">
                  <a:pos x="619" y="167"/>
                </a:cxn>
                <a:cxn ang="0">
                  <a:pos x="667" y="199"/>
                </a:cxn>
                <a:cxn ang="0">
                  <a:pos x="706" y="227"/>
                </a:cxn>
                <a:cxn ang="0">
                  <a:pos x="731" y="244"/>
                </a:cxn>
                <a:cxn ang="0">
                  <a:pos x="737" y="313"/>
                </a:cxn>
                <a:cxn ang="0">
                  <a:pos x="737" y="571"/>
                </a:cxn>
                <a:cxn ang="0">
                  <a:pos x="723" y="645"/>
                </a:cxn>
                <a:cxn ang="0">
                  <a:pos x="662" y="645"/>
                </a:cxn>
                <a:cxn ang="0">
                  <a:pos x="565" y="645"/>
                </a:cxn>
                <a:cxn ang="0">
                  <a:pos x="449" y="645"/>
                </a:cxn>
                <a:cxn ang="0">
                  <a:pos x="325" y="645"/>
                </a:cxn>
                <a:cxn ang="0">
                  <a:pos x="208" y="645"/>
                </a:cxn>
                <a:cxn ang="0">
                  <a:pos x="112" y="645"/>
                </a:cxn>
                <a:cxn ang="0">
                  <a:pos x="50" y="645"/>
                </a:cxn>
                <a:cxn ang="0">
                  <a:pos x="37" y="571"/>
                </a:cxn>
                <a:cxn ang="0">
                  <a:pos x="37" y="313"/>
                </a:cxn>
                <a:cxn ang="0">
                  <a:pos x="42" y="244"/>
                </a:cxn>
                <a:cxn ang="0">
                  <a:pos x="68" y="227"/>
                </a:cxn>
                <a:cxn ang="0">
                  <a:pos x="107" y="199"/>
                </a:cxn>
                <a:cxn ang="0">
                  <a:pos x="154" y="167"/>
                </a:cxn>
                <a:cxn ang="0">
                  <a:pos x="204" y="132"/>
                </a:cxn>
                <a:cxn ang="0">
                  <a:pos x="250" y="100"/>
                </a:cxn>
                <a:cxn ang="0">
                  <a:pos x="285" y="73"/>
                </a:cxn>
                <a:cxn ang="0">
                  <a:pos x="307" y="58"/>
                </a:cxn>
                <a:cxn ang="0">
                  <a:pos x="330" y="48"/>
                </a:cxn>
                <a:cxn ang="0">
                  <a:pos x="368" y="39"/>
                </a:cxn>
                <a:cxn ang="0">
                  <a:pos x="406" y="39"/>
                </a:cxn>
                <a:cxn ang="0">
                  <a:pos x="444" y="48"/>
                </a:cxn>
              </a:cxnLst>
              <a:rect l="0" t="0" r="r" b="b"/>
              <a:pathLst>
                <a:path w="775" h="683">
                  <a:moveTo>
                    <a:pt x="293" y="23"/>
                  </a:moveTo>
                  <a:lnTo>
                    <a:pt x="292" y="23"/>
                  </a:lnTo>
                  <a:lnTo>
                    <a:pt x="292" y="23"/>
                  </a:lnTo>
                  <a:lnTo>
                    <a:pt x="291" y="24"/>
                  </a:lnTo>
                  <a:lnTo>
                    <a:pt x="291" y="24"/>
                  </a:lnTo>
                  <a:lnTo>
                    <a:pt x="8" y="223"/>
                  </a:lnTo>
                  <a:lnTo>
                    <a:pt x="4" y="227"/>
                  </a:lnTo>
                  <a:lnTo>
                    <a:pt x="2" y="230"/>
                  </a:lnTo>
                  <a:lnTo>
                    <a:pt x="0" y="233"/>
                  </a:lnTo>
                  <a:lnTo>
                    <a:pt x="0" y="238"/>
                  </a:lnTo>
                  <a:lnTo>
                    <a:pt x="0" y="663"/>
                  </a:lnTo>
                  <a:lnTo>
                    <a:pt x="1" y="671"/>
                  </a:lnTo>
                  <a:lnTo>
                    <a:pt x="6" y="677"/>
                  </a:lnTo>
                  <a:lnTo>
                    <a:pt x="11" y="681"/>
                  </a:lnTo>
                  <a:lnTo>
                    <a:pt x="18" y="683"/>
                  </a:lnTo>
                  <a:lnTo>
                    <a:pt x="755" y="683"/>
                  </a:lnTo>
                  <a:lnTo>
                    <a:pt x="762" y="681"/>
                  </a:lnTo>
                  <a:lnTo>
                    <a:pt x="769" y="677"/>
                  </a:lnTo>
                  <a:lnTo>
                    <a:pt x="774" y="671"/>
                  </a:lnTo>
                  <a:lnTo>
                    <a:pt x="775" y="663"/>
                  </a:lnTo>
                  <a:lnTo>
                    <a:pt x="775" y="238"/>
                  </a:lnTo>
                  <a:lnTo>
                    <a:pt x="774" y="233"/>
                  </a:lnTo>
                  <a:lnTo>
                    <a:pt x="773" y="230"/>
                  </a:lnTo>
                  <a:lnTo>
                    <a:pt x="770" y="227"/>
                  </a:lnTo>
                  <a:lnTo>
                    <a:pt x="767" y="223"/>
                  </a:lnTo>
                  <a:lnTo>
                    <a:pt x="482" y="24"/>
                  </a:lnTo>
                  <a:lnTo>
                    <a:pt x="482" y="24"/>
                  </a:lnTo>
                  <a:lnTo>
                    <a:pt x="481" y="23"/>
                  </a:lnTo>
                  <a:lnTo>
                    <a:pt x="481" y="23"/>
                  </a:lnTo>
                  <a:lnTo>
                    <a:pt x="480" y="23"/>
                  </a:lnTo>
                  <a:lnTo>
                    <a:pt x="469" y="17"/>
                  </a:lnTo>
                  <a:lnTo>
                    <a:pt x="457" y="12"/>
                  </a:lnTo>
                  <a:lnTo>
                    <a:pt x="445" y="9"/>
                  </a:lnTo>
                  <a:lnTo>
                    <a:pt x="434" y="5"/>
                  </a:lnTo>
                  <a:lnTo>
                    <a:pt x="421" y="3"/>
                  </a:lnTo>
                  <a:lnTo>
                    <a:pt x="410" y="1"/>
                  </a:lnTo>
                  <a:lnTo>
                    <a:pt x="398" y="0"/>
                  </a:lnTo>
                  <a:lnTo>
                    <a:pt x="387" y="0"/>
                  </a:lnTo>
                  <a:lnTo>
                    <a:pt x="375" y="0"/>
                  </a:lnTo>
                  <a:lnTo>
                    <a:pt x="364" y="1"/>
                  </a:lnTo>
                  <a:lnTo>
                    <a:pt x="352" y="3"/>
                  </a:lnTo>
                  <a:lnTo>
                    <a:pt x="341" y="5"/>
                  </a:lnTo>
                  <a:lnTo>
                    <a:pt x="328" y="9"/>
                  </a:lnTo>
                  <a:lnTo>
                    <a:pt x="317" y="12"/>
                  </a:lnTo>
                  <a:lnTo>
                    <a:pt x="305" y="17"/>
                  </a:lnTo>
                  <a:lnTo>
                    <a:pt x="293" y="23"/>
                  </a:lnTo>
                  <a:close/>
                  <a:moveTo>
                    <a:pt x="463" y="56"/>
                  </a:moveTo>
                  <a:lnTo>
                    <a:pt x="466" y="58"/>
                  </a:lnTo>
                  <a:lnTo>
                    <a:pt x="474" y="64"/>
                  </a:lnTo>
                  <a:lnTo>
                    <a:pt x="488" y="73"/>
                  </a:lnTo>
                  <a:lnTo>
                    <a:pt x="504" y="86"/>
                  </a:lnTo>
                  <a:lnTo>
                    <a:pt x="524" y="100"/>
                  </a:lnTo>
                  <a:lnTo>
                    <a:pt x="547" y="115"/>
                  </a:lnTo>
                  <a:lnTo>
                    <a:pt x="570" y="132"/>
                  </a:lnTo>
                  <a:lnTo>
                    <a:pt x="595" y="148"/>
                  </a:lnTo>
                  <a:lnTo>
                    <a:pt x="619" y="167"/>
                  </a:lnTo>
                  <a:lnTo>
                    <a:pt x="645" y="183"/>
                  </a:lnTo>
                  <a:lnTo>
                    <a:pt x="667" y="199"/>
                  </a:lnTo>
                  <a:lnTo>
                    <a:pt x="688" y="214"/>
                  </a:lnTo>
                  <a:lnTo>
                    <a:pt x="706" y="227"/>
                  </a:lnTo>
                  <a:lnTo>
                    <a:pt x="721" y="237"/>
                  </a:lnTo>
                  <a:lnTo>
                    <a:pt x="731" y="244"/>
                  </a:lnTo>
                  <a:lnTo>
                    <a:pt x="737" y="248"/>
                  </a:lnTo>
                  <a:lnTo>
                    <a:pt x="737" y="313"/>
                  </a:lnTo>
                  <a:lnTo>
                    <a:pt x="737" y="441"/>
                  </a:lnTo>
                  <a:lnTo>
                    <a:pt x="737" y="571"/>
                  </a:lnTo>
                  <a:lnTo>
                    <a:pt x="737" y="645"/>
                  </a:lnTo>
                  <a:lnTo>
                    <a:pt x="723" y="645"/>
                  </a:lnTo>
                  <a:lnTo>
                    <a:pt x="698" y="645"/>
                  </a:lnTo>
                  <a:lnTo>
                    <a:pt x="662" y="645"/>
                  </a:lnTo>
                  <a:lnTo>
                    <a:pt x="617" y="645"/>
                  </a:lnTo>
                  <a:lnTo>
                    <a:pt x="565" y="645"/>
                  </a:lnTo>
                  <a:lnTo>
                    <a:pt x="509" y="645"/>
                  </a:lnTo>
                  <a:lnTo>
                    <a:pt x="449" y="645"/>
                  </a:lnTo>
                  <a:lnTo>
                    <a:pt x="387" y="645"/>
                  </a:lnTo>
                  <a:lnTo>
                    <a:pt x="325" y="645"/>
                  </a:lnTo>
                  <a:lnTo>
                    <a:pt x="265" y="645"/>
                  </a:lnTo>
                  <a:lnTo>
                    <a:pt x="208" y="645"/>
                  </a:lnTo>
                  <a:lnTo>
                    <a:pt x="156" y="645"/>
                  </a:lnTo>
                  <a:lnTo>
                    <a:pt x="112" y="645"/>
                  </a:lnTo>
                  <a:lnTo>
                    <a:pt x="76" y="645"/>
                  </a:lnTo>
                  <a:lnTo>
                    <a:pt x="50" y="645"/>
                  </a:lnTo>
                  <a:lnTo>
                    <a:pt x="37" y="645"/>
                  </a:lnTo>
                  <a:lnTo>
                    <a:pt x="37" y="571"/>
                  </a:lnTo>
                  <a:lnTo>
                    <a:pt x="37" y="441"/>
                  </a:lnTo>
                  <a:lnTo>
                    <a:pt x="37" y="313"/>
                  </a:lnTo>
                  <a:lnTo>
                    <a:pt x="37" y="248"/>
                  </a:lnTo>
                  <a:lnTo>
                    <a:pt x="42" y="244"/>
                  </a:lnTo>
                  <a:lnTo>
                    <a:pt x="53" y="237"/>
                  </a:lnTo>
                  <a:lnTo>
                    <a:pt x="68" y="227"/>
                  </a:lnTo>
                  <a:lnTo>
                    <a:pt x="85" y="214"/>
                  </a:lnTo>
                  <a:lnTo>
                    <a:pt x="107" y="199"/>
                  </a:lnTo>
                  <a:lnTo>
                    <a:pt x="129" y="183"/>
                  </a:lnTo>
                  <a:lnTo>
                    <a:pt x="154" y="167"/>
                  </a:lnTo>
                  <a:lnTo>
                    <a:pt x="178" y="148"/>
                  </a:lnTo>
                  <a:lnTo>
                    <a:pt x="204" y="132"/>
                  </a:lnTo>
                  <a:lnTo>
                    <a:pt x="227" y="115"/>
                  </a:lnTo>
                  <a:lnTo>
                    <a:pt x="250" y="100"/>
                  </a:lnTo>
                  <a:lnTo>
                    <a:pt x="269" y="86"/>
                  </a:lnTo>
                  <a:lnTo>
                    <a:pt x="285" y="73"/>
                  </a:lnTo>
                  <a:lnTo>
                    <a:pt x="299" y="64"/>
                  </a:lnTo>
                  <a:lnTo>
                    <a:pt x="307" y="58"/>
                  </a:lnTo>
                  <a:lnTo>
                    <a:pt x="311" y="56"/>
                  </a:lnTo>
                  <a:lnTo>
                    <a:pt x="330" y="48"/>
                  </a:lnTo>
                  <a:lnTo>
                    <a:pt x="349" y="42"/>
                  </a:lnTo>
                  <a:lnTo>
                    <a:pt x="368" y="39"/>
                  </a:lnTo>
                  <a:lnTo>
                    <a:pt x="387" y="37"/>
                  </a:lnTo>
                  <a:lnTo>
                    <a:pt x="406" y="39"/>
                  </a:lnTo>
                  <a:lnTo>
                    <a:pt x="425" y="42"/>
                  </a:lnTo>
                  <a:lnTo>
                    <a:pt x="444" y="48"/>
                  </a:lnTo>
                  <a:lnTo>
                    <a:pt x="463" y="56"/>
                  </a:lnTo>
                  <a:close/>
                </a:path>
              </a:pathLst>
            </a:custGeom>
            <a:solidFill>
              <a:srgbClr val="000000"/>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59" name="Freeform 31"/>
            <p:cNvSpPr>
              <a:spLocks/>
            </p:cNvSpPr>
            <p:nvPr/>
          </p:nvSpPr>
          <p:spPr bwMode="auto">
            <a:xfrm>
              <a:off x="2576" y="3260"/>
              <a:ext cx="368" cy="322"/>
            </a:xfrm>
            <a:custGeom>
              <a:avLst/>
              <a:gdLst/>
              <a:ahLst/>
              <a:cxnLst>
                <a:cxn ang="0">
                  <a:pos x="454" y="22"/>
                </a:cxn>
                <a:cxn ang="0">
                  <a:pos x="737" y="220"/>
                </a:cxn>
                <a:cxn ang="0">
                  <a:pos x="737" y="645"/>
                </a:cxn>
                <a:cxn ang="0">
                  <a:pos x="0" y="645"/>
                </a:cxn>
                <a:cxn ang="0">
                  <a:pos x="0" y="220"/>
                </a:cxn>
                <a:cxn ang="0">
                  <a:pos x="284" y="22"/>
                </a:cxn>
                <a:cxn ang="0">
                  <a:pos x="304" y="13"/>
                </a:cxn>
                <a:cxn ang="0">
                  <a:pos x="326" y="6"/>
                </a:cxn>
                <a:cxn ang="0">
                  <a:pos x="347" y="1"/>
                </a:cxn>
                <a:cxn ang="0">
                  <a:pos x="369" y="0"/>
                </a:cxn>
                <a:cxn ang="0">
                  <a:pos x="391" y="1"/>
                </a:cxn>
                <a:cxn ang="0">
                  <a:pos x="411" y="6"/>
                </a:cxn>
                <a:cxn ang="0">
                  <a:pos x="433" y="13"/>
                </a:cxn>
                <a:cxn ang="0">
                  <a:pos x="454" y="22"/>
                </a:cxn>
              </a:cxnLst>
              <a:rect l="0" t="0" r="r" b="b"/>
              <a:pathLst>
                <a:path w="737" h="645">
                  <a:moveTo>
                    <a:pt x="454" y="22"/>
                  </a:moveTo>
                  <a:lnTo>
                    <a:pt x="737" y="220"/>
                  </a:lnTo>
                  <a:lnTo>
                    <a:pt x="737" y="645"/>
                  </a:lnTo>
                  <a:lnTo>
                    <a:pt x="0" y="645"/>
                  </a:lnTo>
                  <a:lnTo>
                    <a:pt x="0" y="220"/>
                  </a:lnTo>
                  <a:lnTo>
                    <a:pt x="284" y="22"/>
                  </a:lnTo>
                  <a:lnTo>
                    <a:pt x="304" y="13"/>
                  </a:lnTo>
                  <a:lnTo>
                    <a:pt x="326" y="6"/>
                  </a:lnTo>
                  <a:lnTo>
                    <a:pt x="347" y="1"/>
                  </a:lnTo>
                  <a:lnTo>
                    <a:pt x="369" y="0"/>
                  </a:lnTo>
                  <a:lnTo>
                    <a:pt x="391" y="1"/>
                  </a:lnTo>
                  <a:lnTo>
                    <a:pt x="411" y="6"/>
                  </a:lnTo>
                  <a:lnTo>
                    <a:pt x="433" y="13"/>
                  </a:lnTo>
                  <a:lnTo>
                    <a:pt x="454" y="22"/>
                  </a:lnTo>
                  <a:close/>
                </a:path>
              </a:pathLst>
            </a:custGeom>
            <a:solidFill>
              <a:srgbClr val="FFFFFF"/>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60" name="Freeform 32"/>
            <p:cNvSpPr>
              <a:spLocks noEditPoints="1"/>
            </p:cNvSpPr>
            <p:nvPr/>
          </p:nvSpPr>
          <p:spPr bwMode="auto">
            <a:xfrm>
              <a:off x="2551" y="3235"/>
              <a:ext cx="417" cy="371"/>
            </a:xfrm>
            <a:custGeom>
              <a:avLst/>
              <a:gdLst/>
              <a:ahLst/>
              <a:cxnLst>
                <a:cxn ang="0">
                  <a:pos x="310" y="27"/>
                </a:cxn>
                <a:cxn ang="0">
                  <a:pos x="306" y="30"/>
                </a:cxn>
                <a:cxn ang="0">
                  <a:pos x="21" y="229"/>
                </a:cxn>
                <a:cxn ang="0">
                  <a:pos x="6" y="246"/>
                </a:cxn>
                <a:cxn ang="0">
                  <a:pos x="0" y="268"/>
                </a:cxn>
                <a:cxn ang="0">
                  <a:pos x="1" y="703"/>
                </a:cxn>
                <a:cxn ang="0">
                  <a:pos x="8" y="721"/>
                </a:cxn>
                <a:cxn ang="0">
                  <a:pos x="22" y="733"/>
                </a:cxn>
                <a:cxn ang="0">
                  <a:pos x="39" y="740"/>
                </a:cxn>
                <a:cxn ang="0">
                  <a:pos x="785" y="741"/>
                </a:cxn>
                <a:cxn ang="0">
                  <a:pos x="804" y="738"/>
                </a:cxn>
                <a:cxn ang="0">
                  <a:pos x="820" y="727"/>
                </a:cxn>
                <a:cxn ang="0">
                  <a:pos x="830" y="713"/>
                </a:cxn>
                <a:cxn ang="0">
                  <a:pos x="834" y="693"/>
                </a:cxn>
                <a:cxn ang="0">
                  <a:pos x="832" y="257"/>
                </a:cxn>
                <a:cxn ang="0">
                  <a:pos x="821" y="237"/>
                </a:cxn>
                <a:cxn ang="0">
                  <a:pos x="530" y="31"/>
                </a:cxn>
                <a:cxn ang="0">
                  <a:pos x="526" y="29"/>
                </a:cxn>
                <a:cxn ang="0">
                  <a:pos x="524" y="26"/>
                </a:cxn>
                <a:cxn ang="0">
                  <a:pos x="497" y="15"/>
                </a:cxn>
                <a:cxn ang="0">
                  <a:pos x="471" y="7"/>
                </a:cxn>
                <a:cxn ang="0">
                  <a:pos x="443" y="2"/>
                </a:cxn>
                <a:cxn ang="0">
                  <a:pos x="417" y="0"/>
                </a:cxn>
                <a:cxn ang="0">
                  <a:pos x="390" y="2"/>
                </a:cxn>
                <a:cxn ang="0">
                  <a:pos x="364" y="7"/>
                </a:cxn>
                <a:cxn ang="0">
                  <a:pos x="337" y="15"/>
                </a:cxn>
                <a:cxn ang="0">
                  <a:pos x="311" y="26"/>
                </a:cxn>
                <a:cxn ang="0">
                  <a:pos x="481" y="114"/>
                </a:cxn>
                <a:cxn ang="0">
                  <a:pos x="501" y="128"/>
                </a:cxn>
                <a:cxn ang="0">
                  <a:pos x="534" y="151"/>
                </a:cxn>
                <a:cxn ang="0">
                  <a:pos x="575" y="179"/>
                </a:cxn>
                <a:cxn ang="0">
                  <a:pos x="619" y="210"/>
                </a:cxn>
                <a:cxn ang="0">
                  <a:pos x="663" y="242"/>
                </a:cxn>
                <a:cxn ang="0">
                  <a:pos x="701" y="268"/>
                </a:cxn>
                <a:cxn ang="0">
                  <a:pos x="729" y="288"/>
                </a:cxn>
                <a:cxn ang="0">
                  <a:pos x="738" y="356"/>
                </a:cxn>
                <a:cxn ang="0">
                  <a:pos x="738" y="566"/>
                </a:cxn>
                <a:cxn ang="0">
                  <a:pos x="718" y="646"/>
                </a:cxn>
                <a:cxn ang="0">
                  <a:pos x="656" y="646"/>
                </a:cxn>
                <a:cxn ang="0">
                  <a:pos x="570" y="646"/>
                </a:cxn>
                <a:cxn ang="0">
                  <a:pos x="470" y="646"/>
                </a:cxn>
                <a:cxn ang="0">
                  <a:pos x="364" y="646"/>
                </a:cxn>
                <a:cxn ang="0">
                  <a:pos x="264" y="646"/>
                </a:cxn>
                <a:cxn ang="0">
                  <a:pos x="177" y="646"/>
                </a:cxn>
                <a:cxn ang="0">
                  <a:pos x="116" y="646"/>
                </a:cxn>
                <a:cxn ang="0">
                  <a:pos x="97" y="566"/>
                </a:cxn>
                <a:cxn ang="0">
                  <a:pos x="97" y="356"/>
                </a:cxn>
                <a:cxn ang="0">
                  <a:pos x="105" y="288"/>
                </a:cxn>
                <a:cxn ang="0">
                  <a:pos x="132" y="268"/>
                </a:cxn>
                <a:cxn ang="0">
                  <a:pos x="170" y="242"/>
                </a:cxn>
                <a:cxn ang="0">
                  <a:pos x="214" y="210"/>
                </a:cxn>
                <a:cxn ang="0">
                  <a:pos x="259" y="179"/>
                </a:cxn>
                <a:cxn ang="0">
                  <a:pos x="299" y="151"/>
                </a:cxn>
                <a:cxn ang="0">
                  <a:pos x="333" y="128"/>
                </a:cxn>
                <a:cxn ang="0">
                  <a:pos x="352" y="114"/>
                </a:cxn>
                <a:cxn ang="0">
                  <a:pos x="371" y="105"/>
                </a:cxn>
                <a:cxn ang="0">
                  <a:pos x="402" y="98"/>
                </a:cxn>
                <a:cxn ang="0">
                  <a:pos x="432" y="98"/>
                </a:cxn>
                <a:cxn ang="0">
                  <a:pos x="463" y="105"/>
                </a:cxn>
              </a:cxnLst>
              <a:rect l="0" t="0" r="r" b="b"/>
              <a:pathLst>
                <a:path w="834" h="741">
                  <a:moveTo>
                    <a:pt x="311" y="26"/>
                  </a:moveTo>
                  <a:lnTo>
                    <a:pt x="310" y="27"/>
                  </a:lnTo>
                  <a:lnTo>
                    <a:pt x="307" y="29"/>
                  </a:lnTo>
                  <a:lnTo>
                    <a:pt x="306" y="30"/>
                  </a:lnTo>
                  <a:lnTo>
                    <a:pt x="304" y="31"/>
                  </a:lnTo>
                  <a:lnTo>
                    <a:pt x="21" y="229"/>
                  </a:lnTo>
                  <a:lnTo>
                    <a:pt x="13" y="237"/>
                  </a:lnTo>
                  <a:lnTo>
                    <a:pt x="6" y="246"/>
                  </a:lnTo>
                  <a:lnTo>
                    <a:pt x="1" y="257"/>
                  </a:lnTo>
                  <a:lnTo>
                    <a:pt x="0" y="268"/>
                  </a:lnTo>
                  <a:lnTo>
                    <a:pt x="0" y="693"/>
                  </a:lnTo>
                  <a:lnTo>
                    <a:pt x="1" y="703"/>
                  </a:lnTo>
                  <a:lnTo>
                    <a:pt x="3" y="713"/>
                  </a:lnTo>
                  <a:lnTo>
                    <a:pt x="8" y="721"/>
                  </a:lnTo>
                  <a:lnTo>
                    <a:pt x="14" y="727"/>
                  </a:lnTo>
                  <a:lnTo>
                    <a:pt x="22" y="733"/>
                  </a:lnTo>
                  <a:lnTo>
                    <a:pt x="30" y="738"/>
                  </a:lnTo>
                  <a:lnTo>
                    <a:pt x="39" y="740"/>
                  </a:lnTo>
                  <a:lnTo>
                    <a:pt x="48" y="741"/>
                  </a:lnTo>
                  <a:lnTo>
                    <a:pt x="785" y="741"/>
                  </a:lnTo>
                  <a:lnTo>
                    <a:pt x="794" y="740"/>
                  </a:lnTo>
                  <a:lnTo>
                    <a:pt x="804" y="738"/>
                  </a:lnTo>
                  <a:lnTo>
                    <a:pt x="812" y="733"/>
                  </a:lnTo>
                  <a:lnTo>
                    <a:pt x="820" y="727"/>
                  </a:lnTo>
                  <a:lnTo>
                    <a:pt x="826" y="721"/>
                  </a:lnTo>
                  <a:lnTo>
                    <a:pt x="830" y="713"/>
                  </a:lnTo>
                  <a:lnTo>
                    <a:pt x="832" y="703"/>
                  </a:lnTo>
                  <a:lnTo>
                    <a:pt x="834" y="693"/>
                  </a:lnTo>
                  <a:lnTo>
                    <a:pt x="834" y="268"/>
                  </a:lnTo>
                  <a:lnTo>
                    <a:pt x="832" y="257"/>
                  </a:lnTo>
                  <a:lnTo>
                    <a:pt x="828" y="246"/>
                  </a:lnTo>
                  <a:lnTo>
                    <a:pt x="821" y="237"/>
                  </a:lnTo>
                  <a:lnTo>
                    <a:pt x="813" y="229"/>
                  </a:lnTo>
                  <a:lnTo>
                    <a:pt x="530" y="31"/>
                  </a:lnTo>
                  <a:lnTo>
                    <a:pt x="528" y="30"/>
                  </a:lnTo>
                  <a:lnTo>
                    <a:pt x="526" y="29"/>
                  </a:lnTo>
                  <a:lnTo>
                    <a:pt x="525" y="27"/>
                  </a:lnTo>
                  <a:lnTo>
                    <a:pt x="524" y="26"/>
                  </a:lnTo>
                  <a:lnTo>
                    <a:pt x="510" y="20"/>
                  </a:lnTo>
                  <a:lnTo>
                    <a:pt x="497" y="15"/>
                  </a:lnTo>
                  <a:lnTo>
                    <a:pt x="484" y="10"/>
                  </a:lnTo>
                  <a:lnTo>
                    <a:pt x="471" y="7"/>
                  </a:lnTo>
                  <a:lnTo>
                    <a:pt x="457" y="4"/>
                  </a:lnTo>
                  <a:lnTo>
                    <a:pt x="443" y="2"/>
                  </a:lnTo>
                  <a:lnTo>
                    <a:pt x="431" y="1"/>
                  </a:lnTo>
                  <a:lnTo>
                    <a:pt x="417" y="0"/>
                  </a:lnTo>
                  <a:lnTo>
                    <a:pt x="404" y="1"/>
                  </a:lnTo>
                  <a:lnTo>
                    <a:pt x="390" y="2"/>
                  </a:lnTo>
                  <a:lnTo>
                    <a:pt x="376" y="4"/>
                  </a:lnTo>
                  <a:lnTo>
                    <a:pt x="364" y="7"/>
                  </a:lnTo>
                  <a:lnTo>
                    <a:pt x="350" y="10"/>
                  </a:lnTo>
                  <a:lnTo>
                    <a:pt x="337" y="15"/>
                  </a:lnTo>
                  <a:lnTo>
                    <a:pt x="323" y="20"/>
                  </a:lnTo>
                  <a:lnTo>
                    <a:pt x="311" y="26"/>
                  </a:lnTo>
                  <a:close/>
                  <a:moveTo>
                    <a:pt x="478" y="111"/>
                  </a:moveTo>
                  <a:lnTo>
                    <a:pt x="481" y="114"/>
                  </a:lnTo>
                  <a:lnTo>
                    <a:pt x="489" y="119"/>
                  </a:lnTo>
                  <a:lnTo>
                    <a:pt x="501" y="128"/>
                  </a:lnTo>
                  <a:lnTo>
                    <a:pt x="516" y="138"/>
                  </a:lnTo>
                  <a:lnTo>
                    <a:pt x="534" y="151"/>
                  </a:lnTo>
                  <a:lnTo>
                    <a:pt x="554" y="164"/>
                  </a:lnTo>
                  <a:lnTo>
                    <a:pt x="575" y="179"/>
                  </a:lnTo>
                  <a:lnTo>
                    <a:pt x="598" y="195"/>
                  </a:lnTo>
                  <a:lnTo>
                    <a:pt x="619" y="210"/>
                  </a:lnTo>
                  <a:lnTo>
                    <a:pt x="641" y="227"/>
                  </a:lnTo>
                  <a:lnTo>
                    <a:pt x="663" y="242"/>
                  </a:lnTo>
                  <a:lnTo>
                    <a:pt x="683" y="255"/>
                  </a:lnTo>
                  <a:lnTo>
                    <a:pt x="701" y="268"/>
                  </a:lnTo>
                  <a:lnTo>
                    <a:pt x="717" y="278"/>
                  </a:lnTo>
                  <a:lnTo>
                    <a:pt x="729" y="288"/>
                  </a:lnTo>
                  <a:lnTo>
                    <a:pt x="738" y="293"/>
                  </a:lnTo>
                  <a:lnTo>
                    <a:pt x="738" y="356"/>
                  </a:lnTo>
                  <a:lnTo>
                    <a:pt x="738" y="458"/>
                  </a:lnTo>
                  <a:lnTo>
                    <a:pt x="738" y="566"/>
                  </a:lnTo>
                  <a:lnTo>
                    <a:pt x="738" y="646"/>
                  </a:lnTo>
                  <a:lnTo>
                    <a:pt x="718" y="646"/>
                  </a:lnTo>
                  <a:lnTo>
                    <a:pt x="691" y="646"/>
                  </a:lnTo>
                  <a:lnTo>
                    <a:pt x="656" y="646"/>
                  </a:lnTo>
                  <a:lnTo>
                    <a:pt x="616" y="646"/>
                  </a:lnTo>
                  <a:lnTo>
                    <a:pt x="570" y="646"/>
                  </a:lnTo>
                  <a:lnTo>
                    <a:pt x="522" y="646"/>
                  </a:lnTo>
                  <a:lnTo>
                    <a:pt x="470" y="646"/>
                  </a:lnTo>
                  <a:lnTo>
                    <a:pt x="417" y="646"/>
                  </a:lnTo>
                  <a:lnTo>
                    <a:pt x="364" y="646"/>
                  </a:lnTo>
                  <a:lnTo>
                    <a:pt x="313" y="646"/>
                  </a:lnTo>
                  <a:lnTo>
                    <a:pt x="264" y="646"/>
                  </a:lnTo>
                  <a:lnTo>
                    <a:pt x="219" y="646"/>
                  </a:lnTo>
                  <a:lnTo>
                    <a:pt x="177" y="646"/>
                  </a:lnTo>
                  <a:lnTo>
                    <a:pt x="143" y="646"/>
                  </a:lnTo>
                  <a:lnTo>
                    <a:pt x="116" y="646"/>
                  </a:lnTo>
                  <a:lnTo>
                    <a:pt x="97" y="646"/>
                  </a:lnTo>
                  <a:lnTo>
                    <a:pt x="97" y="566"/>
                  </a:lnTo>
                  <a:lnTo>
                    <a:pt x="97" y="458"/>
                  </a:lnTo>
                  <a:lnTo>
                    <a:pt x="97" y="356"/>
                  </a:lnTo>
                  <a:lnTo>
                    <a:pt x="97" y="293"/>
                  </a:lnTo>
                  <a:lnTo>
                    <a:pt x="105" y="288"/>
                  </a:lnTo>
                  <a:lnTo>
                    <a:pt x="117" y="278"/>
                  </a:lnTo>
                  <a:lnTo>
                    <a:pt x="132" y="268"/>
                  </a:lnTo>
                  <a:lnTo>
                    <a:pt x="151" y="255"/>
                  </a:lnTo>
                  <a:lnTo>
                    <a:pt x="170" y="242"/>
                  </a:lnTo>
                  <a:lnTo>
                    <a:pt x="192" y="227"/>
                  </a:lnTo>
                  <a:lnTo>
                    <a:pt x="214" y="210"/>
                  </a:lnTo>
                  <a:lnTo>
                    <a:pt x="237" y="195"/>
                  </a:lnTo>
                  <a:lnTo>
                    <a:pt x="259" y="179"/>
                  </a:lnTo>
                  <a:lnTo>
                    <a:pt x="280" y="164"/>
                  </a:lnTo>
                  <a:lnTo>
                    <a:pt x="299" y="151"/>
                  </a:lnTo>
                  <a:lnTo>
                    <a:pt x="318" y="138"/>
                  </a:lnTo>
                  <a:lnTo>
                    <a:pt x="333" y="128"/>
                  </a:lnTo>
                  <a:lnTo>
                    <a:pt x="344" y="119"/>
                  </a:lnTo>
                  <a:lnTo>
                    <a:pt x="352" y="114"/>
                  </a:lnTo>
                  <a:lnTo>
                    <a:pt x="356" y="111"/>
                  </a:lnTo>
                  <a:lnTo>
                    <a:pt x="371" y="105"/>
                  </a:lnTo>
                  <a:lnTo>
                    <a:pt x="387" y="100"/>
                  </a:lnTo>
                  <a:lnTo>
                    <a:pt x="402" y="98"/>
                  </a:lnTo>
                  <a:lnTo>
                    <a:pt x="417" y="96"/>
                  </a:lnTo>
                  <a:lnTo>
                    <a:pt x="432" y="98"/>
                  </a:lnTo>
                  <a:lnTo>
                    <a:pt x="447" y="100"/>
                  </a:lnTo>
                  <a:lnTo>
                    <a:pt x="463" y="105"/>
                  </a:lnTo>
                  <a:lnTo>
                    <a:pt x="478" y="111"/>
                  </a:lnTo>
                  <a:close/>
                </a:path>
              </a:pathLst>
            </a:custGeom>
            <a:solidFill>
              <a:srgbClr val="FFFFFF"/>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61" name="Freeform 33"/>
            <p:cNvSpPr>
              <a:spLocks/>
            </p:cNvSpPr>
            <p:nvPr/>
          </p:nvSpPr>
          <p:spPr bwMode="auto">
            <a:xfrm>
              <a:off x="2576" y="3256"/>
              <a:ext cx="368" cy="199"/>
            </a:xfrm>
            <a:custGeom>
              <a:avLst/>
              <a:gdLst/>
              <a:ahLst/>
              <a:cxnLst>
                <a:cxn ang="0">
                  <a:pos x="0" y="227"/>
                </a:cxn>
                <a:cxn ang="0">
                  <a:pos x="284" y="29"/>
                </a:cxn>
                <a:cxn ang="0">
                  <a:pos x="369" y="0"/>
                </a:cxn>
                <a:cxn ang="0">
                  <a:pos x="454" y="29"/>
                </a:cxn>
                <a:cxn ang="0">
                  <a:pos x="737" y="227"/>
                </a:cxn>
                <a:cxn ang="0">
                  <a:pos x="510" y="397"/>
                </a:cxn>
                <a:cxn ang="0">
                  <a:pos x="483" y="369"/>
                </a:cxn>
                <a:cxn ang="0">
                  <a:pos x="256" y="369"/>
                </a:cxn>
                <a:cxn ang="0">
                  <a:pos x="227" y="397"/>
                </a:cxn>
                <a:cxn ang="0">
                  <a:pos x="0" y="227"/>
                </a:cxn>
              </a:cxnLst>
              <a:rect l="0" t="0" r="r" b="b"/>
              <a:pathLst>
                <a:path w="737" h="397">
                  <a:moveTo>
                    <a:pt x="0" y="227"/>
                  </a:moveTo>
                  <a:lnTo>
                    <a:pt x="284" y="29"/>
                  </a:lnTo>
                  <a:lnTo>
                    <a:pt x="369" y="0"/>
                  </a:lnTo>
                  <a:lnTo>
                    <a:pt x="454" y="29"/>
                  </a:lnTo>
                  <a:lnTo>
                    <a:pt x="737" y="227"/>
                  </a:lnTo>
                  <a:lnTo>
                    <a:pt x="510" y="397"/>
                  </a:lnTo>
                  <a:lnTo>
                    <a:pt x="483" y="369"/>
                  </a:lnTo>
                  <a:lnTo>
                    <a:pt x="256" y="369"/>
                  </a:lnTo>
                  <a:lnTo>
                    <a:pt x="227" y="397"/>
                  </a:lnTo>
                  <a:lnTo>
                    <a:pt x="0" y="227"/>
                  </a:lnTo>
                  <a:close/>
                </a:path>
              </a:pathLst>
            </a:custGeom>
            <a:solidFill>
              <a:srgbClr val="B2B2B2"/>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62" name="Freeform 34"/>
            <p:cNvSpPr>
              <a:spLocks/>
            </p:cNvSpPr>
            <p:nvPr/>
          </p:nvSpPr>
          <p:spPr bwMode="auto">
            <a:xfrm>
              <a:off x="2570" y="3364"/>
              <a:ext cx="125" cy="96"/>
            </a:xfrm>
            <a:custGeom>
              <a:avLst/>
              <a:gdLst/>
              <a:ahLst/>
              <a:cxnLst>
                <a:cxn ang="0">
                  <a:pos x="2" y="4"/>
                </a:cxn>
                <a:cxn ang="0">
                  <a:pos x="0" y="8"/>
                </a:cxn>
                <a:cxn ang="0">
                  <a:pos x="0" y="12"/>
                </a:cxn>
                <a:cxn ang="0">
                  <a:pos x="1" y="17"/>
                </a:cxn>
                <a:cxn ang="0">
                  <a:pos x="4" y="20"/>
                </a:cxn>
                <a:cxn ang="0">
                  <a:pos x="231" y="191"/>
                </a:cxn>
                <a:cxn ang="0">
                  <a:pos x="235" y="193"/>
                </a:cxn>
                <a:cxn ang="0">
                  <a:pos x="239" y="193"/>
                </a:cxn>
                <a:cxn ang="0">
                  <a:pos x="244" y="192"/>
                </a:cxn>
                <a:cxn ang="0">
                  <a:pos x="247" y="188"/>
                </a:cxn>
                <a:cxn ang="0">
                  <a:pos x="250" y="185"/>
                </a:cxn>
                <a:cxn ang="0">
                  <a:pos x="250" y="180"/>
                </a:cxn>
                <a:cxn ang="0">
                  <a:pos x="248" y="176"/>
                </a:cxn>
                <a:cxn ang="0">
                  <a:pos x="245" y="172"/>
                </a:cxn>
                <a:cxn ang="0">
                  <a:pos x="18" y="2"/>
                </a:cxn>
                <a:cxn ang="0">
                  <a:pos x="15" y="0"/>
                </a:cxn>
                <a:cxn ang="0">
                  <a:pos x="10" y="0"/>
                </a:cxn>
                <a:cxn ang="0">
                  <a:pos x="5" y="1"/>
                </a:cxn>
                <a:cxn ang="0">
                  <a:pos x="2" y="4"/>
                </a:cxn>
              </a:cxnLst>
              <a:rect l="0" t="0" r="r" b="b"/>
              <a:pathLst>
                <a:path w="250" h="193">
                  <a:moveTo>
                    <a:pt x="2" y="4"/>
                  </a:moveTo>
                  <a:lnTo>
                    <a:pt x="0" y="8"/>
                  </a:lnTo>
                  <a:lnTo>
                    <a:pt x="0" y="12"/>
                  </a:lnTo>
                  <a:lnTo>
                    <a:pt x="1" y="17"/>
                  </a:lnTo>
                  <a:lnTo>
                    <a:pt x="4" y="20"/>
                  </a:lnTo>
                  <a:lnTo>
                    <a:pt x="231" y="191"/>
                  </a:lnTo>
                  <a:lnTo>
                    <a:pt x="235" y="193"/>
                  </a:lnTo>
                  <a:lnTo>
                    <a:pt x="239" y="193"/>
                  </a:lnTo>
                  <a:lnTo>
                    <a:pt x="244" y="192"/>
                  </a:lnTo>
                  <a:lnTo>
                    <a:pt x="247" y="188"/>
                  </a:lnTo>
                  <a:lnTo>
                    <a:pt x="250" y="185"/>
                  </a:lnTo>
                  <a:lnTo>
                    <a:pt x="250" y="180"/>
                  </a:lnTo>
                  <a:lnTo>
                    <a:pt x="248" y="176"/>
                  </a:lnTo>
                  <a:lnTo>
                    <a:pt x="245" y="172"/>
                  </a:lnTo>
                  <a:lnTo>
                    <a:pt x="18" y="2"/>
                  </a:lnTo>
                  <a:lnTo>
                    <a:pt x="15" y="0"/>
                  </a:lnTo>
                  <a:lnTo>
                    <a:pt x="10" y="0"/>
                  </a:lnTo>
                  <a:lnTo>
                    <a:pt x="5" y="1"/>
                  </a:lnTo>
                  <a:lnTo>
                    <a:pt x="2" y="4"/>
                  </a:lnTo>
                  <a:close/>
                </a:path>
              </a:pathLst>
            </a:custGeom>
            <a:solidFill>
              <a:srgbClr val="000000"/>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63" name="Freeform 35"/>
            <p:cNvSpPr>
              <a:spLocks/>
            </p:cNvSpPr>
            <p:nvPr/>
          </p:nvSpPr>
          <p:spPr bwMode="auto">
            <a:xfrm>
              <a:off x="2825" y="3364"/>
              <a:ext cx="125" cy="96"/>
            </a:xfrm>
            <a:custGeom>
              <a:avLst/>
              <a:gdLst/>
              <a:ahLst/>
              <a:cxnLst>
                <a:cxn ang="0">
                  <a:pos x="231" y="2"/>
                </a:cxn>
                <a:cxn ang="0">
                  <a:pos x="4" y="172"/>
                </a:cxn>
                <a:cxn ang="0">
                  <a:pos x="1" y="176"/>
                </a:cxn>
                <a:cxn ang="0">
                  <a:pos x="0" y="180"/>
                </a:cxn>
                <a:cxn ang="0">
                  <a:pos x="0" y="185"/>
                </a:cxn>
                <a:cxn ang="0">
                  <a:pos x="2" y="188"/>
                </a:cxn>
                <a:cxn ang="0">
                  <a:pos x="6" y="192"/>
                </a:cxn>
                <a:cxn ang="0">
                  <a:pos x="10" y="193"/>
                </a:cxn>
                <a:cxn ang="0">
                  <a:pos x="15" y="193"/>
                </a:cxn>
                <a:cxn ang="0">
                  <a:pos x="18" y="191"/>
                </a:cxn>
                <a:cxn ang="0">
                  <a:pos x="245" y="20"/>
                </a:cxn>
                <a:cxn ang="0">
                  <a:pos x="249" y="17"/>
                </a:cxn>
                <a:cxn ang="0">
                  <a:pos x="251" y="12"/>
                </a:cxn>
                <a:cxn ang="0">
                  <a:pos x="251" y="8"/>
                </a:cxn>
                <a:cxn ang="0">
                  <a:pos x="249" y="4"/>
                </a:cxn>
                <a:cxn ang="0">
                  <a:pos x="245" y="1"/>
                </a:cxn>
                <a:cxn ang="0">
                  <a:pos x="241" y="0"/>
                </a:cxn>
                <a:cxn ang="0">
                  <a:pos x="236" y="0"/>
                </a:cxn>
                <a:cxn ang="0">
                  <a:pos x="231" y="2"/>
                </a:cxn>
              </a:cxnLst>
              <a:rect l="0" t="0" r="r" b="b"/>
              <a:pathLst>
                <a:path w="251" h="193">
                  <a:moveTo>
                    <a:pt x="231" y="2"/>
                  </a:moveTo>
                  <a:lnTo>
                    <a:pt x="4" y="172"/>
                  </a:lnTo>
                  <a:lnTo>
                    <a:pt x="1" y="176"/>
                  </a:lnTo>
                  <a:lnTo>
                    <a:pt x="0" y="180"/>
                  </a:lnTo>
                  <a:lnTo>
                    <a:pt x="0" y="185"/>
                  </a:lnTo>
                  <a:lnTo>
                    <a:pt x="2" y="188"/>
                  </a:lnTo>
                  <a:lnTo>
                    <a:pt x="6" y="192"/>
                  </a:lnTo>
                  <a:lnTo>
                    <a:pt x="10" y="193"/>
                  </a:lnTo>
                  <a:lnTo>
                    <a:pt x="15" y="193"/>
                  </a:lnTo>
                  <a:lnTo>
                    <a:pt x="18" y="191"/>
                  </a:lnTo>
                  <a:lnTo>
                    <a:pt x="245" y="20"/>
                  </a:lnTo>
                  <a:lnTo>
                    <a:pt x="249" y="17"/>
                  </a:lnTo>
                  <a:lnTo>
                    <a:pt x="251" y="12"/>
                  </a:lnTo>
                  <a:lnTo>
                    <a:pt x="251" y="8"/>
                  </a:lnTo>
                  <a:lnTo>
                    <a:pt x="249" y="4"/>
                  </a:lnTo>
                  <a:lnTo>
                    <a:pt x="245" y="1"/>
                  </a:lnTo>
                  <a:lnTo>
                    <a:pt x="241" y="0"/>
                  </a:lnTo>
                  <a:lnTo>
                    <a:pt x="236" y="0"/>
                  </a:lnTo>
                  <a:lnTo>
                    <a:pt x="231" y="2"/>
                  </a:lnTo>
                  <a:close/>
                </a:path>
              </a:pathLst>
            </a:custGeom>
            <a:solidFill>
              <a:srgbClr val="000000"/>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64" name="Freeform 36"/>
            <p:cNvSpPr>
              <a:spLocks noEditPoints="1"/>
            </p:cNvSpPr>
            <p:nvPr/>
          </p:nvSpPr>
          <p:spPr bwMode="auto">
            <a:xfrm>
              <a:off x="2745" y="3509"/>
              <a:ext cx="60" cy="71"/>
            </a:xfrm>
            <a:custGeom>
              <a:avLst/>
              <a:gdLst/>
              <a:ahLst/>
              <a:cxnLst>
                <a:cxn ang="0">
                  <a:pos x="14" y="27"/>
                </a:cxn>
                <a:cxn ang="0">
                  <a:pos x="120" y="119"/>
                </a:cxn>
                <a:cxn ang="0">
                  <a:pos x="16" y="141"/>
                </a:cxn>
                <a:cxn ang="0">
                  <a:pos x="14" y="27"/>
                </a:cxn>
                <a:cxn ang="0">
                  <a:pos x="0" y="0"/>
                </a:cxn>
                <a:cxn ang="0">
                  <a:pos x="0" y="0"/>
                </a:cxn>
                <a:cxn ang="0">
                  <a:pos x="0" y="0"/>
                </a:cxn>
                <a:cxn ang="0">
                  <a:pos x="0" y="0"/>
                </a:cxn>
              </a:cxnLst>
              <a:rect l="0" t="0" r="r" b="b"/>
              <a:pathLst>
                <a:path w="120" h="141">
                  <a:moveTo>
                    <a:pt x="14" y="27"/>
                  </a:moveTo>
                  <a:lnTo>
                    <a:pt x="120" y="119"/>
                  </a:lnTo>
                  <a:lnTo>
                    <a:pt x="16" y="141"/>
                  </a:lnTo>
                  <a:lnTo>
                    <a:pt x="14" y="27"/>
                  </a:lnTo>
                  <a:close/>
                  <a:moveTo>
                    <a:pt x="0" y="0"/>
                  </a:moveTo>
                  <a:lnTo>
                    <a:pt x="0" y="0"/>
                  </a:lnTo>
                  <a:lnTo>
                    <a:pt x="0" y="0"/>
                  </a:lnTo>
                  <a:lnTo>
                    <a:pt x="0" y="0"/>
                  </a:lnTo>
                  <a:close/>
                </a:path>
              </a:pathLst>
            </a:custGeom>
            <a:solidFill>
              <a:srgbClr val="CCCCCC"/>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65" name="Freeform 37"/>
            <p:cNvSpPr>
              <a:spLocks noEditPoints="1"/>
            </p:cNvSpPr>
            <p:nvPr/>
          </p:nvSpPr>
          <p:spPr bwMode="auto">
            <a:xfrm>
              <a:off x="2739" y="3495"/>
              <a:ext cx="81" cy="92"/>
            </a:xfrm>
            <a:custGeom>
              <a:avLst/>
              <a:gdLst/>
              <a:ahLst/>
              <a:cxnLst>
                <a:cxn ang="0">
                  <a:pos x="5" y="173"/>
                </a:cxn>
                <a:cxn ang="0">
                  <a:pos x="5" y="173"/>
                </a:cxn>
                <a:cxn ang="0">
                  <a:pos x="1" y="28"/>
                </a:cxn>
                <a:cxn ang="0">
                  <a:pos x="0" y="0"/>
                </a:cxn>
                <a:cxn ang="0">
                  <a:pos x="22" y="18"/>
                </a:cxn>
                <a:cxn ang="0">
                  <a:pos x="156" y="134"/>
                </a:cxn>
                <a:cxn ang="0">
                  <a:pos x="158" y="136"/>
                </a:cxn>
                <a:cxn ang="0">
                  <a:pos x="160" y="138"/>
                </a:cxn>
                <a:cxn ang="0">
                  <a:pos x="162" y="141"/>
                </a:cxn>
                <a:cxn ang="0">
                  <a:pos x="162" y="144"/>
                </a:cxn>
                <a:cxn ang="0">
                  <a:pos x="160" y="149"/>
                </a:cxn>
                <a:cxn ang="0">
                  <a:pos x="158" y="153"/>
                </a:cxn>
                <a:cxn ang="0">
                  <a:pos x="153" y="156"/>
                </a:cxn>
                <a:cxn ang="0">
                  <a:pos x="149" y="157"/>
                </a:cxn>
                <a:cxn ang="0">
                  <a:pos x="147" y="157"/>
                </a:cxn>
                <a:cxn ang="0">
                  <a:pos x="144" y="156"/>
                </a:cxn>
                <a:cxn ang="0">
                  <a:pos x="142" y="154"/>
                </a:cxn>
                <a:cxn ang="0">
                  <a:pos x="140" y="153"/>
                </a:cxn>
                <a:cxn ang="0">
                  <a:pos x="140" y="153"/>
                </a:cxn>
                <a:cxn ang="0">
                  <a:pos x="27" y="55"/>
                </a:cxn>
                <a:cxn ang="0">
                  <a:pos x="29" y="172"/>
                </a:cxn>
                <a:cxn ang="0">
                  <a:pos x="29" y="172"/>
                </a:cxn>
                <a:cxn ang="0">
                  <a:pos x="29" y="172"/>
                </a:cxn>
                <a:cxn ang="0">
                  <a:pos x="29" y="172"/>
                </a:cxn>
                <a:cxn ang="0">
                  <a:pos x="29" y="172"/>
                </a:cxn>
                <a:cxn ang="0">
                  <a:pos x="29" y="172"/>
                </a:cxn>
                <a:cxn ang="0">
                  <a:pos x="28" y="176"/>
                </a:cxn>
                <a:cxn ang="0">
                  <a:pos x="26" y="181"/>
                </a:cxn>
                <a:cxn ang="0">
                  <a:pos x="21" y="183"/>
                </a:cxn>
                <a:cxn ang="0">
                  <a:pos x="16" y="184"/>
                </a:cxn>
                <a:cxn ang="0">
                  <a:pos x="12" y="183"/>
                </a:cxn>
                <a:cxn ang="0">
                  <a:pos x="8" y="181"/>
                </a:cxn>
                <a:cxn ang="0">
                  <a:pos x="6" y="177"/>
                </a:cxn>
                <a:cxn ang="0">
                  <a:pos x="5" y="173"/>
                </a:cxn>
                <a:cxn ang="0">
                  <a:pos x="13" y="28"/>
                </a:cxn>
                <a:cxn ang="0">
                  <a:pos x="1" y="28"/>
                </a:cxn>
                <a:cxn ang="0">
                  <a:pos x="13" y="28"/>
                </a:cxn>
                <a:cxn ang="0">
                  <a:pos x="22" y="18"/>
                </a:cxn>
                <a:cxn ang="0">
                  <a:pos x="13" y="28"/>
                </a:cxn>
                <a:cxn ang="0">
                  <a:pos x="13" y="28"/>
                </a:cxn>
              </a:cxnLst>
              <a:rect l="0" t="0" r="r" b="b"/>
              <a:pathLst>
                <a:path w="162" h="184">
                  <a:moveTo>
                    <a:pt x="5" y="173"/>
                  </a:moveTo>
                  <a:lnTo>
                    <a:pt x="5" y="173"/>
                  </a:lnTo>
                  <a:lnTo>
                    <a:pt x="1" y="28"/>
                  </a:lnTo>
                  <a:lnTo>
                    <a:pt x="0" y="0"/>
                  </a:lnTo>
                  <a:lnTo>
                    <a:pt x="22" y="18"/>
                  </a:lnTo>
                  <a:lnTo>
                    <a:pt x="156" y="134"/>
                  </a:lnTo>
                  <a:lnTo>
                    <a:pt x="158" y="136"/>
                  </a:lnTo>
                  <a:lnTo>
                    <a:pt x="160" y="138"/>
                  </a:lnTo>
                  <a:lnTo>
                    <a:pt x="162" y="141"/>
                  </a:lnTo>
                  <a:lnTo>
                    <a:pt x="162" y="144"/>
                  </a:lnTo>
                  <a:lnTo>
                    <a:pt x="160" y="149"/>
                  </a:lnTo>
                  <a:lnTo>
                    <a:pt x="158" y="153"/>
                  </a:lnTo>
                  <a:lnTo>
                    <a:pt x="153" y="156"/>
                  </a:lnTo>
                  <a:lnTo>
                    <a:pt x="149" y="157"/>
                  </a:lnTo>
                  <a:lnTo>
                    <a:pt x="147" y="157"/>
                  </a:lnTo>
                  <a:lnTo>
                    <a:pt x="144" y="156"/>
                  </a:lnTo>
                  <a:lnTo>
                    <a:pt x="142" y="154"/>
                  </a:lnTo>
                  <a:lnTo>
                    <a:pt x="140" y="153"/>
                  </a:lnTo>
                  <a:lnTo>
                    <a:pt x="140" y="153"/>
                  </a:lnTo>
                  <a:lnTo>
                    <a:pt x="27" y="55"/>
                  </a:lnTo>
                  <a:lnTo>
                    <a:pt x="29" y="172"/>
                  </a:lnTo>
                  <a:lnTo>
                    <a:pt x="29" y="172"/>
                  </a:lnTo>
                  <a:lnTo>
                    <a:pt x="29" y="172"/>
                  </a:lnTo>
                  <a:lnTo>
                    <a:pt x="29" y="172"/>
                  </a:lnTo>
                  <a:lnTo>
                    <a:pt x="29" y="172"/>
                  </a:lnTo>
                  <a:lnTo>
                    <a:pt x="29" y="172"/>
                  </a:lnTo>
                  <a:lnTo>
                    <a:pt x="28" y="176"/>
                  </a:lnTo>
                  <a:lnTo>
                    <a:pt x="26" y="181"/>
                  </a:lnTo>
                  <a:lnTo>
                    <a:pt x="21" y="183"/>
                  </a:lnTo>
                  <a:lnTo>
                    <a:pt x="16" y="184"/>
                  </a:lnTo>
                  <a:lnTo>
                    <a:pt x="12" y="183"/>
                  </a:lnTo>
                  <a:lnTo>
                    <a:pt x="8" y="181"/>
                  </a:lnTo>
                  <a:lnTo>
                    <a:pt x="6" y="177"/>
                  </a:lnTo>
                  <a:lnTo>
                    <a:pt x="5" y="173"/>
                  </a:lnTo>
                  <a:close/>
                  <a:moveTo>
                    <a:pt x="13" y="28"/>
                  </a:moveTo>
                  <a:lnTo>
                    <a:pt x="1" y="28"/>
                  </a:lnTo>
                  <a:lnTo>
                    <a:pt x="13" y="28"/>
                  </a:lnTo>
                  <a:lnTo>
                    <a:pt x="22" y="18"/>
                  </a:lnTo>
                  <a:lnTo>
                    <a:pt x="13" y="28"/>
                  </a:lnTo>
                  <a:lnTo>
                    <a:pt x="13" y="28"/>
                  </a:lnTo>
                  <a:close/>
                </a:path>
              </a:pathLst>
            </a:custGeom>
            <a:solidFill>
              <a:srgbClr val="CCCCCC"/>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66" name="Freeform 38"/>
            <p:cNvSpPr>
              <a:spLocks/>
            </p:cNvSpPr>
            <p:nvPr/>
          </p:nvSpPr>
          <p:spPr bwMode="auto">
            <a:xfrm>
              <a:off x="2576" y="3440"/>
              <a:ext cx="113" cy="143"/>
            </a:xfrm>
            <a:custGeom>
              <a:avLst/>
              <a:gdLst/>
              <a:ahLst/>
              <a:cxnLst>
                <a:cxn ang="0">
                  <a:pos x="198" y="0"/>
                </a:cxn>
                <a:cxn ang="0">
                  <a:pos x="227" y="28"/>
                </a:cxn>
                <a:cxn ang="0">
                  <a:pos x="0" y="284"/>
                </a:cxn>
                <a:cxn ang="0">
                  <a:pos x="198" y="0"/>
                </a:cxn>
              </a:cxnLst>
              <a:rect l="0" t="0" r="r" b="b"/>
              <a:pathLst>
                <a:path w="227" h="284">
                  <a:moveTo>
                    <a:pt x="198" y="0"/>
                  </a:moveTo>
                  <a:lnTo>
                    <a:pt x="227" y="28"/>
                  </a:lnTo>
                  <a:lnTo>
                    <a:pt x="0" y="284"/>
                  </a:lnTo>
                  <a:lnTo>
                    <a:pt x="198" y="0"/>
                  </a:lnTo>
                  <a:close/>
                </a:path>
              </a:pathLst>
            </a:custGeom>
            <a:solidFill>
              <a:srgbClr val="B2B2B2"/>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67" name="Freeform 39"/>
            <p:cNvSpPr>
              <a:spLocks/>
            </p:cNvSpPr>
            <p:nvPr/>
          </p:nvSpPr>
          <p:spPr bwMode="auto">
            <a:xfrm>
              <a:off x="2831" y="3440"/>
              <a:ext cx="113" cy="143"/>
            </a:xfrm>
            <a:custGeom>
              <a:avLst/>
              <a:gdLst/>
              <a:ahLst/>
              <a:cxnLst>
                <a:cxn ang="0">
                  <a:pos x="0" y="28"/>
                </a:cxn>
                <a:cxn ang="0">
                  <a:pos x="29" y="0"/>
                </a:cxn>
                <a:cxn ang="0">
                  <a:pos x="227" y="284"/>
                </a:cxn>
                <a:cxn ang="0">
                  <a:pos x="0" y="28"/>
                </a:cxn>
              </a:cxnLst>
              <a:rect l="0" t="0" r="r" b="b"/>
              <a:pathLst>
                <a:path w="227" h="284">
                  <a:moveTo>
                    <a:pt x="0" y="28"/>
                  </a:moveTo>
                  <a:lnTo>
                    <a:pt x="29" y="0"/>
                  </a:lnTo>
                  <a:lnTo>
                    <a:pt x="227" y="284"/>
                  </a:lnTo>
                  <a:lnTo>
                    <a:pt x="0" y="28"/>
                  </a:lnTo>
                  <a:close/>
                </a:path>
              </a:pathLst>
            </a:custGeom>
            <a:solidFill>
              <a:srgbClr val="B2B2B2"/>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68" name="Freeform 40"/>
            <p:cNvSpPr>
              <a:spLocks/>
            </p:cNvSpPr>
            <p:nvPr/>
          </p:nvSpPr>
          <p:spPr bwMode="auto">
            <a:xfrm>
              <a:off x="2632" y="3367"/>
              <a:ext cx="256" cy="88"/>
            </a:xfrm>
            <a:custGeom>
              <a:avLst/>
              <a:gdLst/>
              <a:ahLst/>
              <a:cxnLst>
                <a:cxn ang="0">
                  <a:pos x="511" y="90"/>
                </a:cxn>
                <a:cxn ang="0">
                  <a:pos x="511" y="0"/>
                </a:cxn>
                <a:cxn ang="0">
                  <a:pos x="0" y="5"/>
                </a:cxn>
                <a:cxn ang="0">
                  <a:pos x="0" y="90"/>
                </a:cxn>
                <a:cxn ang="0">
                  <a:pos x="114" y="175"/>
                </a:cxn>
                <a:cxn ang="0">
                  <a:pos x="143" y="147"/>
                </a:cxn>
                <a:cxn ang="0">
                  <a:pos x="370" y="147"/>
                </a:cxn>
                <a:cxn ang="0">
                  <a:pos x="397" y="175"/>
                </a:cxn>
                <a:cxn ang="0">
                  <a:pos x="511" y="90"/>
                </a:cxn>
              </a:cxnLst>
              <a:rect l="0" t="0" r="r" b="b"/>
              <a:pathLst>
                <a:path w="511" h="175">
                  <a:moveTo>
                    <a:pt x="511" y="90"/>
                  </a:moveTo>
                  <a:lnTo>
                    <a:pt x="511" y="0"/>
                  </a:lnTo>
                  <a:lnTo>
                    <a:pt x="0" y="5"/>
                  </a:lnTo>
                  <a:lnTo>
                    <a:pt x="0" y="90"/>
                  </a:lnTo>
                  <a:lnTo>
                    <a:pt x="114" y="175"/>
                  </a:lnTo>
                  <a:lnTo>
                    <a:pt x="143" y="147"/>
                  </a:lnTo>
                  <a:lnTo>
                    <a:pt x="370" y="147"/>
                  </a:lnTo>
                  <a:lnTo>
                    <a:pt x="397" y="175"/>
                  </a:lnTo>
                  <a:lnTo>
                    <a:pt x="511" y="90"/>
                  </a:lnTo>
                  <a:close/>
                </a:path>
              </a:pathLst>
            </a:custGeom>
            <a:solidFill>
              <a:srgbClr val="F5F5F5"/>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69" name="Freeform 41"/>
            <p:cNvSpPr>
              <a:spLocks/>
            </p:cNvSpPr>
            <p:nvPr/>
          </p:nvSpPr>
          <p:spPr bwMode="auto">
            <a:xfrm>
              <a:off x="2570" y="3435"/>
              <a:ext cx="380" cy="153"/>
            </a:xfrm>
            <a:custGeom>
              <a:avLst/>
              <a:gdLst/>
              <a:ahLst/>
              <a:cxnLst>
                <a:cxn ang="0">
                  <a:pos x="265" y="0"/>
                </a:cxn>
                <a:cxn ang="0">
                  <a:pos x="260" y="2"/>
                </a:cxn>
                <a:cxn ang="0">
                  <a:pos x="2" y="288"/>
                </a:cxn>
                <a:cxn ang="0">
                  <a:pos x="0" y="296"/>
                </a:cxn>
                <a:cxn ang="0">
                  <a:pos x="3" y="304"/>
                </a:cxn>
                <a:cxn ang="0">
                  <a:pos x="12" y="308"/>
                </a:cxn>
                <a:cxn ang="0">
                  <a:pos x="20" y="303"/>
                </a:cxn>
                <a:cxn ang="0">
                  <a:pos x="31" y="291"/>
                </a:cxn>
                <a:cxn ang="0">
                  <a:pos x="58" y="260"/>
                </a:cxn>
                <a:cxn ang="0">
                  <a:pos x="98" y="217"/>
                </a:cxn>
                <a:cxn ang="0">
                  <a:pos x="144" y="166"/>
                </a:cxn>
                <a:cxn ang="0">
                  <a:pos x="189" y="115"/>
                </a:cxn>
                <a:cxn ang="0">
                  <a:pos x="229" y="70"/>
                </a:cxn>
                <a:cxn ang="0">
                  <a:pos x="259" y="38"/>
                </a:cxn>
                <a:cxn ang="0">
                  <a:pos x="272" y="24"/>
                </a:cxn>
                <a:cxn ang="0">
                  <a:pos x="283" y="24"/>
                </a:cxn>
                <a:cxn ang="0">
                  <a:pos x="308" y="24"/>
                </a:cxn>
                <a:cxn ang="0">
                  <a:pos x="342" y="24"/>
                </a:cxn>
                <a:cxn ang="0">
                  <a:pos x="380" y="24"/>
                </a:cxn>
                <a:cxn ang="0">
                  <a:pos x="418" y="24"/>
                </a:cxn>
                <a:cxn ang="0">
                  <a:pos x="451" y="24"/>
                </a:cxn>
                <a:cxn ang="0">
                  <a:pos x="476" y="24"/>
                </a:cxn>
                <a:cxn ang="0">
                  <a:pos x="488" y="24"/>
                </a:cxn>
                <a:cxn ang="0">
                  <a:pos x="501" y="38"/>
                </a:cxn>
                <a:cxn ang="0">
                  <a:pos x="531" y="70"/>
                </a:cxn>
                <a:cxn ang="0">
                  <a:pos x="571" y="115"/>
                </a:cxn>
                <a:cxn ang="0">
                  <a:pos x="616" y="166"/>
                </a:cxn>
                <a:cxn ang="0">
                  <a:pos x="662" y="217"/>
                </a:cxn>
                <a:cxn ang="0">
                  <a:pos x="701" y="260"/>
                </a:cxn>
                <a:cxn ang="0">
                  <a:pos x="729" y="291"/>
                </a:cxn>
                <a:cxn ang="0">
                  <a:pos x="739" y="303"/>
                </a:cxn>
                <a:cxn ang="0">
                  <a:pos x="748" y="308"/>
                </a:cxn>
                <a:cxn ang="0">
                  <a:pos x="756" y="304"/>
                </a:cxn>
                <a:cxn ang="0">
                  <a:pos x="761" y="296"/>
                </a:cxn>
                <a:cxn ang="0">
                  <a:pos x="757" y="288"/>
                </a:cxn>
                <a:cxn ang="0">
                  <a:pos x="500" y="2"/>
                </a:cxn>
                <a:cxn ang="0">
                  <a:pos x="496" y="0"/>
                </a:cxn>
                <a:cxn ang="0">
                  <a:pos x="267" y="0"/>
                </a:cxn>
              </a:cxnLst>
              <a:rect l="0" t="0" r="r" b="b"/>
              <a:pathLst>
                <a:path w="761" h="308">
                  <a:moveTo>
                    <a:pt x="267" y="0"/>
                  </a:moveTo>
                  <a:lnTo>
                    <a:pt x="265" y="0"/>
                  </a:lnTo>
                  <a:lnTo>
                    <a:pt x="262" y="1"/>
                  </a:lnTo>
                  <a:lnTo>
                    <a:pt x="260" y="2"/>
                  </a:lnTo>
                  <a:lnTo>
                    <a:pt x="258" y="4"/>
                  </a:lnTo>
                  <a:lnTo>
                    <a:pt x="2" y="288"/>
                  </a:lnTo>
                  <a:lnTo>
                    <a:pt x="0" y="291"/>
                  </a:lnTo>
                  <a:lnTo>
                    <a:pt x="0" y="296"/>
                  </a:lnTo>
                  <a:lnTo>
                    <a:pt x="1" y="301"/>
                  </a:lnTo>
                  <a:lnTo>
                    <a:pt x="3" y="304"/>
                  </a:lnTo>
                  <a:lnTo>
                    <a:pt x="7" y="306"/>
                  </a:lnTo>
                  <a:lnTo>
                    <a:pt x="12" y="308"/>
                  </a:lnTo>
                  <a:lnTo>
                    <a:pt x="17" y="306"/>
                  </a:lnTo>
                  <a:lnTo>
                    <a:pt x="20" y="303"/>
                  </a:lnTo>
                  <a:lnTo>
                    <a:pt x="23" y="300"/>
                  </a:lnTo>
                  <a:lnTo>
                    <a:pt x="31" y="291"/>
                  </a:lnTo>
                  <a:lnTo>
                    <a:pt x="43" y="278"/>
                  </a:lnTo>
                  <a:lnTo>
                    <a:pt x="58" y="260"/>
                  </a:lnTo>
                  <a:lnTo>
                    <a:pt x="77" y="240"/>
                  </a:lnTo>
                  <a:lnTo>
                    <a:pt x="98" y="217"/>
                  </a:lnTo>
                  <a:lnTo>
                    <a:pt x="121" y="192"/>
                  </a:lnTo>
                  <a:lnTo>
                    <a:pt x="144" y="166"/>
                  </a:lnTo>
                  <a:lnTo>
                    <a:pt x="167" y="141"/>
                  </a:lnTo>
                  <a:lnTo>
                    <a:pt x="189" y="115"/>
                  </a:lnTo>
                  <a:lnTo>
                    <a:pt x="210" y="92"/>
                  </a:lnTo>
                  <a:lnTo>
                    <a:pt x="229" y="70"/>
                  </a:lnTo>
                  <a:lnTo>
                    <a:pt x="246" y="53"/>
                  </a:lnTo>
                  <a:lnTo>
                    <a:pt x="259" y="38"/>
                  </a:lnTo>
                  <a:lnTo>
                    <a:pt x="268" y="29"/>
                  </a:lnTo>
                  <a:lnTo>
                    <a:pt x="272" y="24"/>
                  </a:lnTo>
                  <a:lnTo>
                    <a:pt x="275" y="24"/>
                  </a:lnTo>
                  <a:lnTo>
                    <a:pt x="283" y="24"/>
                  </a:lnTo>
                  <a:lnTo>
                    <a:pt x="295" y="24"/>
                  </a:lnTo>
                  <a:lnTo>
                    <a:pt x="308" y="24"/>
                  </a:lnTo>
                  <a:lnTo>
                    <a:pt x="324" y="24"/>
                  </a:lnTo>
                  <a:lnTo>
                    <a:pt x="342" y="24"/>
                  </a:lnTo>
                  <a:lnTo>
                    <a:pt x="360" y="24"/>
                  </a:lnTo>
                  <a:lnTo>
                    <a:pt x="380" y="24"/>
                  </a:lnTo>
                  <a:lnTo>
                    <a:pt x="399" y="24"/>
                  </a:lnTo>
                  <a:lnTo>
                    <a:pt x="418" y="24"/>
                  </a:lnTo>
                  <a:lnTo>
                    <a:pt x="435" y="24"/>
                  </a:lnTo>
                  <a:lnTo>
                    <a:pt x="451" y="24"/>
                  </a:lnTo>
                  <a:lnTo>
                    <a:pt x="465" y="24"/>
                  </a:lnTo>
                  <a:lnTo>
                    <a:pt x="476" y="24"/>
                  </a:lnTo>
                  <a:lnTo>
                    <a:pt x="485" y="24"/>
                  </a:lnTo>
                  <a:lnTo>
                    <a:pt x="488" y="24"/>
                  </a:lnTo>
                  <a:lnTo>
                    <a:pt x="491" y="29"/>
                  </a:lnTo>
                  <a:lnTo>
                    <a:pt x="501" y="38"/>
                  </a:lnTo>
                  <a:lnTo>
                    <a:pt x="513" y="53"/>
                  </a:lnTo>
                  <a:lnTo>
                    <a:pt x="531" y="70"/>
                  </a:lnTo>
                  <a:lnTo>
                    <a:pt x="549" y="92"/>
                  </a:lnTo>
                  <a:lnTo>
                    <a:pt x="571" y="115"/>
                  </a:lnTo>
                  <a:lnTo>
                    <a:pt x="593" y="141"/>
                  </a:lnTo>
                  <a:lnTo>
                    <a:pt x="616" y="166"/>
                  </a:lnTo>
                  <a:lnTo>
                    <a:pt x="639" y="192"/>
                  </a:lnTo>
                  <a:lnTo>
                    <a:pt x="662" y="217"/>
                  </a:lnTo>
                  <a:lnTo>
                    <a:pt x="683" y="240"/>
                  </a:lnTo>
                  <a:lnTo>
                    <a:pt x="701" y="260"/>
                  </a:lnTo>
                  <a:lnTo>
                    <a:pt x="716" y="278"/>
                  </a:lnTo>
                  <a:lnTo>
                    <a:pt x="729" y="291"/>
                  </a:lnTo>
                  <a:lnTo>
                    <a:pt x="737" y="300"/>
                  </a:lnTo>
                  <a:lnTo>
                    <a:pt x="739" y="303"/>
                  </a:lnTo>
                  <a:lnTo>
                    <a:pt x="743" y="306"/>
                  </a:lnTo>
                  <a:lnTo>
                    <a:pt x="748" y="308"/>
                  </a:lnTo>
                  <a:lnTo>
                    <a:pt x="753" y="306"/>
                  </a:lnTo>
                  <a:lnTo>
                    <a:pt x="756" y="304"/>
                  </a:lnTo>
                  <a:lnTo>
                    <a:pt x="759" y="301"/>
                  </a:lnTo>
                  <a:lnTo>
                    <a:pt x="761" y="296"/>
                  </a:lnTo>
                  <a:lnTo>
                    <a:pt x="760" y="291"/>
                  </a:lnTo>
                  <a:lnTo>
                    <a:pt x="757" y="288"/>
                  </a:lnTo>
                  <a:lnTo>
                    <a:pt x="502" y="4"/>
                  </a:lnTo>
                  <a:lnTo>
                    <a:pt x="500" y="2"/>
                  </a:lnTo>
                  <a:lnTo>
                    <a:pt x="498" y="1"/>
                  </a:lnTo>
                  <a:lnTo>
                    <a:pt x="496" y="0"/>
                  </a:lnTo>
                  <a:lnTo>
                    <a:pt x="494" y="0"/>
                  </a:lnTo>
                  <a:lnTo>
                    <a:pt x="267" y="0"/>
                  </a:lnTo>
                  <a:close/>
                </a:path>
              </a:pathLst>
            </a:custGeom>
            <a:solidFill>
              <a:srgbClr val="000000"/>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70" name="Freeform 42"/>
            <p:cNvSpPr>
              <a:spLocks noEditPoints="1"/>
            </p:cNvSpPr>
            <p:nvPr/>
          </p:nvSpPr>
          <p:spPr bwMode="auto">
            <a:xfrm>
              <a:off x="2626" y="3364"/>
              <a:ext cx="267" cy="99"/>
            </a:xfrm>
            <a:custGeom>
              <a:avLst/>
              <a:gdLst/>
              <a:ahLst/>
              <a:cxnLst>
                <a:cxn ang="0">
                  <a:pos x="0" y="0"/>
                </a:cxn>
                <a:cxn ang="0">
                  <a:pos x="126" y="198"/>
                </a:cxn>
                <a:cxn ang="0">
                  <a:pos x="140" y="183"/>
                </a:cxn>
                <a:cxn ang="0">
                  <a:pos x="159" y="165"/>
                </a:cxn>
                <a:cxn ang="0">
                  <a:pos x="170" y="165"/>
                </a:cxn>
                <a:cxn ang="0">
                  <a:pos x="195" y="165"/>
                </a:cxn>
                <a:cxn ang="0">
                  <a:pos x="229" y="165"/>
                </a:cxn>
                <a:cxn ang="0">
                  <a:pos x="267" y="165"/>
                </a:cxn>
                <a:cxn ang="0">
                  <a:pos x="305" y="165"/>
                </a:cxn>
                <a:cxn ang="0">
                  <a:pos x="338" y="165"/>
                </a:cxn>
                <a:cxn ang="0">
                  <a:pos x="363" y="165"/>
                </a:cxn>
                <a:cxn ang="0">
                  <a:pos x="375" y="165"/>
                </a:cxn>
                <a:cxn ang="0">
                  <a:pos x="393" y="183"/>
                </a:cxn>
                <a:cxn ang="0">
                  <a:pos x="407" y="198"/>
                </a:cxn>
                <a:cxn ang="0">
                  <a:pos x="534" y="0"/>
                </a:cxn>
                <a:cxn ang="0">
                  <a:pos x="510" y="24"/>
                </a:cxn>
                <a:cxn ang="0">
                  <a:pos x="510" y="59"/>
                </a:cxn>
                <a:cxn ang="0">
                  <a:pos x="510" y="90"/>
                </a:cxn>
                <a:cxn ang="0">
                  <a:pos x="492" y="103"/>
                </a:cxn>
                <a:cxn ang="0">
                  <a:pos x="461" y="126"/>
                </a:cxn>
                <a:cxn ang="0">
                  <a:pos x="430" y="150"/>
                </a:cxn>
                <a:cxn ang="0">
                  <a:pos x="410" y="165"/>
                </a:cxn>
                <a:cxn ang="0">
                  <a:pos x="395" y="150"/>
                </a:cxn>
                <a:cxn ang="0">
                  <a:pos x="385" y="141"/>
                </a:cxn>
                <a:cxn ang="0">
                  <a:pos x="146" y="143"/>
                </a:cxn>
                <a:cxn ang="0">
                  <a:pos x="131" y="158"/>
                </a:cxn>
                <a:cxn ang="0">
                  <a:pos x="116" y="160"/>
                </a:cxn>
                <a:cxn ang="0">
                  <a:pos x="88" y="139"/>
                </a:cxn>
                <a:cxn ang="0">
                  <a:pos x="55" y="114"/>
                </a:cxn>
                <a:cxn ang="0">
                  <a:pos x="30" y="95"/>
                </a:cxn>
                <a:cxn ang="0">
                  <a:pos x="24" y="79"/>
                </a:cxn>
                <a:cxn ang="0">
                  <a:pos x="24" y="40"/>
                </a:cxn>
                <a:cxn ang="0">
                  <a:pos x="33" y="24"/>
                </a:cxn>
                <a:cxn ang="0">
                  <a:pos x="74" y="24"/>
                </a:cxn>
                <a:cxn ang="0">
                  <a:pos x="141" y="24"/>
                </a:cxn>
                <a:cxn ang="0">
                  <a:pos x="223" y="24"/>
                </a:cxn>
                <a:cxn ang="0">
                  <a:pos x="311" y="24"/>
                </a:cxn>
                <a:cxn ang="0">
                  <a:pos x="392" y="24"/>
                </a:cxn>
                <a:cxn ang="0">
                  <a:pos x="459" y="24"/>
                </a:cxn>
                <a:cxn ang="0">
                  <a:pos x="501" y="24"/>
                </a:cxn>
              </a:cxnLst>
              <a:rect l="0" t="0" r="r" b="b"/>
              <a:pathLst>
                <a:path w="534" h="198">
                  <a:moveTo>
                    <a:pt x="522" y="0"/>
                  </a:moveTo>
                  <a:lnTo>
                    <a:pt x="0" y="0"/>
                  </a:lnTo>
                  <a:lnTo>
                    <a:pt x="0" y="102"/>
                  </a:lnTo>
                  <a:lnTo>
                    <a:pt x="126" y="198"/>
                  </a:lnTo>
                  <a:lnTo>
                    <a:pt x="131" y="193"/>
                  </a:lnTo>
                  <a:lnTo>
                    <a:pt x="140" y="183"/>
                  </a:lnTo>
                  <a:lnTo>
                    <a:pt x="152" y="172"/>
                  </a:lnTo>
                  <a:lnTo>
                    <a:pt x="159" y="165"/>
                  </a:lnTo>
                  <a:lnTo>
                    <a:pt x="162" y="165"/>
                  </a:lnTo>
                  <a:lnTo>
                    <a:pt x="170" y="165"/>
                  </a:lnTo>
                  <a:lnTo>
                    <a:pt x="182" y="165"/>
                  </a:lnTo>
                  <a:lnTo>
                    <a:pt x="195" y="165"/>
                  </a:lnTo>
                  <a:lnTo>
                    <a:pt x="211" y="165"/>
                  </a:lnTo>
                  <a:lnTo>
                    <a:pt x="229" y="165"/>
                  </a:lnTo>
                  <a:lnTo>
                    <a:pt x="247" y="165"/>
                  </a:lnTo>
                  <a:lnTo>
                    <a:pt x="267" y="165"/>
                  </a:lnTo>
                  <a:lnTo>
                    <a:pt x="286" y="165"/>
                  </a:lnTo>
                  <a:lnTo>
                    <a:pt x="305" y="165"/>
                  </a:lnTo>
                  <a:lnTo>
                    <a:pt x="322" y="165"/>
                  </a:lnTo>
                  <a:lnTo>
                    <a:pt x="338" y="165"/>
                  </a:lnTo>
                  <a:lnTo>
                    <a:pt x="352" y="165"/>
                  </a:lnTo>
                  <a:lnTo>
                    <a:pt x="363" y="165"/>
                  </a:lnTo>
                  <a:lnTo>
                    <a:pt x="372" y="165"/>
                  </a:lnTo>
                  <a:lnTo>
                    <a:pt x="375" y="165"/>
                  </a:lnTo>
                  <a:lnTo>
                    <a:pt x="382" y="172"/>
                  </a:lnTo>
                  <a:lnTo>
                    <a:pt x="393" y="183"/>
                  </a:lnTo>
                  <a:lnTo>
                    <a:pt x="403" y="193"/>
                  </a:lnTo>
                  <a:lnTo>
                    <a:pt x="407" y="198"/>
                  </a:lnTo>
                  <a:lnTo>
                    <a:pt x="534" y="102"/>
                  </a:lnTo>
                  <a:lnTo>
                    <a:pt x="534" y="0"/>
                  </a:lnTo>
                  <a:lnTo>
                    <a:pt x="522" y="0"/>
                  </a:lnTo>
                  <a:close/>
                  <a:moveTo>
                    <a:pt x="510" y="24"/>
                  </a:moveTo>
                  <a:lnTo>
                    <a:pt x="510" y="40"/>
                  </a:lnTo>
                  <a:lnTo>
                    <a:pt x="510" y="59"/>
                  </a:lnTo>
                  <a:lnTo>
                    <a:pt x="510" y="79"/>
                  </a:lnTo>
                  <a:lnTo>
                    <a:pt x="510" y="90"/>
                  </a:lnTo>
                  <a:lnTo>
                    <a:pt x="504" y="95"/>
                  </a:lnTo>
                  <a:lnTo>
                    <a:pt x="492" y="103"/>
                  </a:lnTo>
                  <a:lnTo>
                    <a:pt x="479" y="114"/>
                  </a:lnTo>
                  <a:lnTo>
                    <a:pt x="461" y="126"/>
                  </a:lnTo>
                  <a:lnTo>
                    <a:pt x="445" y="139"/>
                  </a:lnTo>
                  <a:lnTo>
                    <a:pt x="430" y="150"/>
                  </a:lnTo>
                  <a:lnTo>
                    <a:pt x="418" y="160"/>
                  </a:lnTo>
                  <a:lnTo>
                    <a:pt x="410" y="165"/>
                  </a:lnTo>
                  <a:lnTo>
                    <a:pt x="403" y="158"/>
                  </a:lnTo>
                  <a:lnTo>
                    <a:pt x="395" y="150"/>
                  </a:lnTo>
                  <a:lnTo>
                    <a:pt x="388" y="143"/>
                  </a:lnTo>
                  <a:lnTo>
                    <a:pt x="385" y="141"/>
                  </a:lnTo>
                  <a:lnTo>
                    <a:pt x="148" y="141"/>
                  </a:lnTo>
                  <a:lnTo>
                    <a:pt x="146" y="143"/>
                  </a:lnTo>
                  <a:lnTo>
                    <a:pt x="139" y="150"/>
                  </a:lnTo>
                  <a:lnTo>
                    <a:pt x="131" y="158"/>
                  </a:lnTo>
                  <a:lnTo>
                    <a:pt x="124" y="165"/>
                  </a:lnTo>
                  <a:lnTo>
                    <a:pt x="116" y="160"/>
                  </a:lnTo>
                  <a:lnTo>
                    <a:pt x="103" y="150"/>
                  </a:lnTo>
                  <a:lnTo>
                    <a:pt x="88" y="139"/>
                  </a:lnTo>
                  <a:lnTo>
                    <a:pt x="72" y="126"/>
                  </a:lnTo>
                  <a:lnTo>
                    <a:pt x="55" y="114"/>
                  </a:lnTo>
                  <a:lnTo>
                    <a:pt x="41" y="103"/>
                  </a:lnTo>
                  <a:lnTo>
                    <a:pt x="30" y="95"/>
                  </a:lnTo>
                  <a:lnTo>
                    <a:pt x="24" y="90"/>
                  </a:lnTo>
                  <a:lnTo>
                    <a:pt x="24" y="79"/>
                  </a:lnTo>
                  <a:lnTo>
                    <a:pt x="24" y="59"/>
                  </a:lnTo>
                  <a:lnTo>
                    <a:pt x="24" y="40"/>
                  </a:lnTo>
                  <a:lnTo>
                    <a:pt x="24" y="24"/>
                  </a:lnTo>
                  <a:lnTo>
                    <a:pt x="33" y="24"/>
                  </a:lnTo>
                  <a:lnTo>
                    <a:pt x="50" y="24"/>
                  </a:lnTo>
                  <a:lnTo>
                    <a:pt x="74" y="24"/>
                  </a:lnTo>
                  <a:lnTo>
                    <a:pt x="106" y="24"/>
                  </a:lnTo>
                  <a:lnTo>
                    <a:pt x="141" y="24"/>
                  </a:lnTo>
                  <a:lnTo>
                    <a:pt x="182" y="24"/>
                  </a:lnTo>
                  <a:lnTo>
                    <a:pt x="223" y="24"/>
                  </a:lnTo>
                  <a:lnTo>
                    <a:pt x="267" y="24"/>
                  </a:lnTo>
                  <a:lnTo>
                    <a:pt x="311" y="24"/>
                  </a:lnTo>
                  <a:lnTo>
                    <a:pt x="352" y="24"/>
                  </a:lnTo>
                  <a:lnTo>
                    <a:pt x="392" y="24"/>
                  </a:lnTo>
                  <a:lnTo>
                    <a:pt x="428" y="24"/>
                  </a:lnTo>
                  <a:lnTo>
                    <a:pt x="459" y="24"/>
                  </a:lnTo>
                  <a:lnTo>
                    <a:pt x="483" y="24"/>
                  </a:lnTo>
                  <a:lnTo>
                    <a:pt x="501" y="24"/>
                  </a:lnTo>
                  <a:lnTo>
                    <a:pt x="510" y="24"/>
                  </a:lnTo>
                  <a:close/>
                </a:path>
              </a:pathLst>
            </a:custGeom>
            <a:solidFill>
              <a:srgbClr val="000000"/>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71" name="Freeform 43"/>
            <p:cNvSpPr>
              <a:spLocks noEditPoints="1"/>
            </p:cNvSpPr>
            <p:nvPr/>
          </p:nvSpPr>
          <p:spPr bwMode="auto">
            <a:xfrm>
              <a:off x="2566" y="3251"/>
              <a:ext cx="387" cy="340"/>
            </a:xfrm>
            <a:custGeom>
              <a:avLst/>
              <a:gdLst/>
              <a:ahLst/>
              <a:cxnLst>
                <a:cxn ang="0">
                  <a:pos x="293" y="23"/>
                </a:cxn>
                <a:cxn ang="0">
                  <a:pos x="292" y="23"/>
                </a:cxn>
                <a:cxn ang="0">
                  <a:pos x="8" y="222"/>
                </a:cxn>
                <a:cxn ang="0">
                  <a:pos x="2" y="229"/>
                </a:cxn>
                <a:cxn ang="0">
                  <a:pos x="0" y="237"/>
                </a:cxn>
                <a:cxn ang="0">
                  <a:pos x="1" y="669"/>
                </a:cxn>
                <a:cxn ang="0">
                  <a:pos x="11" y="679"/>
                </a:cxn>
                <a:cxn ang="0">
                  <a:pos x="755" y="680"/>
                </a:cxn>
                <a:cxn ang="0">
                  <a:pos x="768" y="675"/>
                </a:cxn>
                <a:cxn ang="0">
                  <a:pos x="774" y="662"/>
                </a:cxn>
                <a:cxn ang="0">
                  <a:pos x="773" y="232"/>
                </a:cxn>
                <a:cxn ang="0">
                  <a:pos x="769" y="226"/>
                </a:cxn>
                <a:cxn ang="0">
                  <a:pos x="482" y="24"/>
                </a:cxn>
                <a:cxn ang="0">
                  <a:pos x="481" y="23"/>
                </a:cxn>
                <a:cxn ang="0">
                  <a:pos x="480" y="23"/>
                </a:cxn>
                <a:cxn ang="0">
                  <a:pos x="457" y="12"/>
                </a:cxn>
                <a:cxn ang="0">
                  <a:pos x="434" y="6"/>
                </a:cxn>
                <a:cxn ang="0">
                  <a:pos x="410" y="1"/>
                </a:cxn>
                <a:cxn ang="0">
                  <a:pos x="387" y="0"/>
                </a:cxn>
                <a:cxn ang="0">
                  <a:pos x="364" y="1"/>
                </a:cxn>
                <a:cxn ang="0">
                  <a:pos x="341" y="6"/>
                </a:cxn>
                <a:cxn ang="0">
                  <a:pos x="317" y="12"/>
                </a:cxn>
                <a:cxn ang="0">
                  <a:pos x="293" y="23"/>
                </a:cxn>
                <a:cxn ang="0">
                  <a:pos x="466" y="56"/>
                </a:cxn>
                <a:cxn ang="0">
                  <a:pos x="488" y="71"/>
                </a:cxn>
                <a:cxn ang="0">
                  <a:pos x="525" y="98"/>
                </a:cxn>
                <a:cxn ang="0">
                  <a:pos x="571" y="130"/>
                </a:cxn>
                <a:cxn ang="0">
                  <a:pos x="621" y="164"/>
                </a:cxn>
                <a:cxn ang="0">
                  <a:pos x="668" y="198"/>
                </a:cxn>
                <a:cxn ang="0">
                  <a:pos x="707" y="224"/>
                </a:cxn>
                <a:cxn ang="0">
                  <a:pos x="732" y="243"/>
                </a:cxn>
                <a:cxn ang="0">
                  <a:pos x="738" y="311"/>
                </a:cxn>
                <a:cxn ang="0">
                  <a:pos x="738" y="571"/>
                </a:cxn>
                <a:cxn ang="0">
                  <a:pos x="725" y="645"/>
                </a:cxn>
                <a:cxn ang="0">
                  <a:pos x="664" y="645"/>
                </a:cxn>
                <a:cxn ang="0">
                  <a:pos x="568" y="645"/>
                </a:cxn>
                <a:cxn ang="0">
                  <a:pos x="450" y="645"/>
                </a:cxn>
                <a:cxn ang="0">
                  <a:pos x="325" y="645"/>
                </a:cxn>
                <a:cxn ang="0">
                  <a:pos x="207" y="645"/>
                </a:cxn>
                <a:cxn ang="0">
                  <a:pos x="110" y="645"/>
                </a:cxn>
                <a:cxn ang="0">
                  <a:pos x="49" y="645"/>
                </a:cxn>
                <a:cxn ang="0">
                  <a:pos x="37" y="571"/>
                </a:cxn>
                <a:cxn ang="0">
                  <a:pos x="37" y="311"/>
                </a:cxn>
                <a:cxn ang="0">
                  <a:pos x="42" y="243"/>
                </a:cxn>
                <a:cxn ang="0">
                  <a:pos x="67" y="224"/>
                </a:cxn>
                <a:cxn ang="0">
                  <a:pos x="106" y="198"/>
                </a:cxn>
                <a:cxn ang="0">
                  <a:pos x="153" y="164"/>
                </a:cxn>
                <a:cxn ang="0">
                  <a:pos x="202" y="130"/>
                </a:cxn>
                <a:cxn ang="0">
                  <a:pos x="249" y="98"/>
                </a:cxn>
                <a:cxn ang="0">
                  <a:pos x="285" y="71"/>
                </a:cxn>
                <a:cxn ang="0">
                  <a:pos x="307" y="56"/>
                </a:cxn>
                <a:cxn ang="0">
                  <a:pos x="330" y="46"/>
                </a:cxn>
                <a:cxn ang="0">
                  <a:pos x="368" y="37"/>
                </a:cxn>
                <a:cxn ang="0">
                  <a:pos x="406" y="37"/>
                </a:cxn>
                <a:cxn ang="0">
                  <a:pos x="444" y="46"/>
                </a:cxn>
              </a:cxnLst>
              <a:rect l="0" t="0" r="r" b="b"/>
              <a:pathLst>
                <a:path w="774" h="680">
                  <a:moveTo>
                    <a:pt x="293" y="23"/>
                  </a:moveTo>
                  <a:lnTo>
                    <a:pt x="293" y="23"/>
                  </a:lnTo>
                  <a:lnTo>
                    <a:pt x="292" y="23"/>
                  </a:lnTo>
                  <a:lnTo>
                    <a:pt x="292" y="23"/>
                  </a:lnTo>
                  <a:lnTo>
                    <a:pt x="291" y="24"/>
                  </a:lnTo>
                  <a:lnTo>
                    <a:pt x="8" y="222"/>
                  </a:lnTo>
                  <a:lnTo>
                    <a:pt x="4" y="226"/>
                  </a:lnTo>
                  <a:lnTo>
                    <a:pt x="2" y="229"/>
                  </a:lnTo>
                  <a:lnTo>
                    <a:pt x="1" y="232"/>
                  </a:lnTo>
                  <a:lnTo>
                    <a:pt x="0" y="237"/>
                  </a:lnTo>
                  <a:lnTo>
                    <a:pt x="0" y="662"/>
                  </a:lnTo>
                  <a:lnTo>
                    <a:pt x="1" y="669"/>
                  </a:lnTo>
                  <a:lnTo>
                    <a:pt x="6" y="675"/>
                  </a:lnTo>
                  <a:lnTo>
                    <a:pt x="11" y="679"/>
                  </a:lnTo>
                  <a:lnTo>
                    <a:pt x="18" y="680"/>
                  </a:lnTo>
                  <a:lnTo>
                    <a:pt x="755" y="680"/>
                  </a:lnTo>
                  <a:lnTo>
                    <a:pt x="762" y="679"/>
                  </a:lnTo>
                  <a:lnTo>
                    <a:pt x="768" y="675"/>
                  </a:lnTo>
                  <a:lnTo>
                    <a:pt x="773" y="669"/>
                  </a:lnTo>
                  <a:lnTo>
                    <a:pt x="774" y="662"/>
                  </a:lnTo>
                  <a:lnTo>
                    <a:pt x="774" y="237"/>
                  </a:lnTo>
                  <a:lnTo>
                    <a:pt x="773" y="232"/>
                  </a:lnTo>
                  <a:lnTo>
                    <a:pt x="771" y="229"/>
                  </a:lnTo>
                  <a:lnTo>
                    <a:pt x="769" y="226"/>
                  </a:lnTo>
                  <a:lnTo>
                    <a:pt x="766" y="222"/>
                  </a:lnTo>
                  <a:lnTo>
                    <a:pt x="482" y="24"/>
                  </a:lnTo>
                  <a:lnTo>
                    <a:pt x="481" y="23"/>
                  </a:lnTo>
                  <a:lnTo>
                    <a:pt x="481" y="23"/>
                  </a:lnTo>
                  <a:lnTo>
                    <a:pt x="481" y="23"/>
                  </a:lnTo>
                  <a:lnTo>
                    <a:pt x="480" y="23"/>
                  </a:lnTo>
                  <a:lnTo>
                    <a:pt x="469" y="17"/>
                  </a:lnTo>
                  <a:lnTo>
                    <a:pt x="457" y="12"/>
                  </a:lnTo>
                  <a:lnTo>
                    <a:pt x="445" y="9"/>
                  </a:lnTo>
                  <a:lnTo>
                    <a:pt x="434" y="6"/>
                  </a:lnTo>
                  <a:lnTo>
                    <a:pt x="421" y="3"/>
                  </a:lnTo>
                  <a:lnTo>
                    <a:pt x="410" y="1"/>
                  </a:lnTo>
                  <a:lnTo>
                    <a:pt x="398" y="0"/>
                  </a:lnTo>
                  <a:lnTo>
                    <a:pt x="387" y="0"/>
                  </a:lnTo>
                  <a:lnTo>
                    <a:pt x="375" y="0"/>
                  </a:lnTo>
                  <a:lnTo>
                    <a:pt x="364" y="1"/>
                  </a:lnTo>
                  <a:lnTo>
                    <a:pt x="352" y="3"/>
                  </a:lnTo>
                  <a:lnTo>
                    <a:pt x="341" y="6"/>
                  </a:lnTo>
                  <a:lnTo>
                    <a:pt x="328" y="9"/>
                  </a:lnTo>
                  <a:lnTo>
                    <a:pt x="317" y="12"/>
                  </a:lnTo>
                  <a:lnTo>
                    <a:pt x="305" y="17"/>
                  </a:lnTo>
                  <a:lnTo>
                    <a:pt x="293" y="23"/>
                  </a:lnTo>
                  <a:close/>
                  <a:moveTo>
                    <a:pt x="463" y="54"/>
                  </a:moveTo>
                  <a:lnTo>
                    <a:pt x="466" y="56"/>
                  </a:lnTo>
                  <a:lnTo>
                    <a:pt x="474" y="62"/>
                  </a:lnTo>
                  <a:lnTo>
                    <a:pt x="488" y="71"/>
                  </a:lnTo>
                  <a:lnTo>
                    <a:pt x="504" y="84"/>
                  </a:lnTo>
                  <a:lnTo>
                    <a:pt x="525" y="98"/>
                  </a:lnTo>
                  <a:lnTo>
                    <a:pt x="547" y="113"/>
                  </a:lnTo>
                  <a:lnTo>
                    <a:pt x="571" y="130"/>
                  </a:lnTo>
                  <a:lnTo>
                    <a:pt x="595" y="147"/>
                  </a:lnTo>
                  <a:lnTo>
                    <a:pt x="621" y="164"/>
                  </a:lnTo>
                  <a:lnTo>
                    <a:pt x="645" y="182"/>
                  </a:lnTo>
                  <a:lnTo>
                    <a:pt x="668" y="198"/>
                  </a:lnTo>
                  <a:lnTo>
                    <a:pt x="688" y="212"/>
                  </a:lnTo>
                  <a:lnTo>
                    <a:pt x="707" y="224"/>
                  </a:lnTo>
                  <a:lnTo>
                    <a:pt x="722" y="235"/>
                  </a:lnTo>
                  <a:lnTo>
                    <a:pt x="732" y="243"/>
                  </a:lnTo>
                  <a:lnTo>
                    <a:pt x="738" y="246"/>
                  </a:lnTo>
                  <a:lnTo>
                    <a:pt x="738" y="311"/>
                  </a:lnTo>
                  <a:lnTo>
                    <a:pt x="738" y="440"/>
                  </a:lnTo>
                  <a:lnTo>
                    <a:pt x="738" y="571"/>
                  </a:lnTo>
                  <a:lnTo>
                    <a:pt x="738" y="645"/>
                  </a:lnTo>
                  <a:lnTo>
                    <a:pt x="725" y="645"/>
                  </a:lnTo>
                  <a:lnTo>
                    <a:pt x="700" y="645"/>
                  </a:lnTo>
                  <a:lnTo>
                    <a:pt x="664" y="645"/>
                  </a:lnTo>
                  <a:lnTo>
                    <a:pt x="619" y="645"/>
                  </a:lnTo>
                  <a:lnTo>
                    <a:pt x="568" y="645"/>
                  </a:lnTo>
                  <a:lnTo>
                    <a:pt x="510" y="645"/>
                  </a:lnTo>
                  <a:lnTo>
                    <a:pt x="450" y="645"/>
                  </a:lnTo>
                  <a:lnTo>
                    <a:pt x="388" y="645"/>
                  </a:lnTo>
                  <a:lnTo>
                    <a:pt x="325" y="645"/>
                  </a:lnTo>
                  <a:lnTo>
                    <a:pt x="265" y="645"/>
                  </a:lnTo>
                  <a:lnTo>
                    <a:pt x="207" y="645"/>
                  </a:lnTo>
                  <a:lnTo>
                    <a:pt x="155" y="645"/>
                  </a:lnTo>
                  <a:lnTo>
                    <a:pt x="110" y="645"/>
                  </a:lnTo>
                  <a:lnTo>
                    <a:pt x="75" y="645"/>
                  </a:lnTo>
                  <a:lnTo>
                    <a:pt x="49" y="645"/>
                  </a:lnTo>
                  <a:lnTo>
                    <a:pt x="37" y="645"/>
                  </a:lnTo>
                  <a:lnTo>
                    <a:pt x="37" y="571"/>
                  </a:lnTo>
                  <a:lnTo>
                    <a:pt x="37" y="440"/>
                  </a:lnTo>
                  <a:lnTo>
                    <a:pt x="37" y="311"/>
                  </a:lnTo>
                  <a:lnTo>
                    <a:pt x="37" y="246"/>
                  </a:lnTo>
                  <a:lnTo>
                    <a:pt x="42" y="243"/>
                  </a:lnTo>
                  <a:lnTo>
                    <a:pt x="53" y="235"/>
                  </a:lnTo>
                  <a:lnTo>
                    <a:pt x="67" y="224"/>
                  </a:lnTo>
                  <a:lnTo>
                    <a:pt x="85" y="212"/>
                  </a:lnTo>
                  <a:lnTo>
                    <a:pt x="106" y="198"/>
                  </a:lnTo>
                  <a:lnTo>
                    <a:pt x="129" y="182"/>
                  </a:lnTo>
                  <a:lnTo>
                    <a:pt x="153" y="164"/>
                  </a:lnTo>
                  <a:lnTo>
                    <a:pt x="178" y="147"/>
                  </a:lnTo>
                  <a:lnTo>
                    <a:pt x="202" y="130"/>
                  </a:lnTo>
                  <a:lnTo>
                    <a:pt x="227" y="113"/>
                  </a:lnTo>
                  <a:lnTo>
                    <a:pt x="249" y="98"/>
                  </a:lnTo>
                  <a:lnTo>
                    <a:pt x="269" y="84"/>
                  </a:lnTo>
                  <a:lnTo>
                    <a:pt x="285" y="71"/>
                  </a:lnTo>
                  <a:lnTo>
                    <a:pt x="299" y="62"/>
                  </a:lnTo>
                  <a:lnTo>
                    <a:pt x="307" y="56"/>
                  </a:lnTo>
                  <a:lnTo>
                    <a:pt x="311" y="54"/>
                  </a:lnTo>
                  <a:lnTo>
                    <a:pt x="330" y="46"/>
                  </a:lnTo>
                  <a:lnTo>
                    <a:pt x="349" y="40"/>
                  </a:lnTo>
                  <a:lnTo>
                    <a:pt x="368" y="37"/>
                  </a:lnTo>
                  <a:lnTo>
                    <a:pt x="387" y="34"/>
                  </a:lnTo>
                  <a:lnTo>
                    <a:pt x="406" y="37"/>
                  </a:lnTo>
                  <a:lnTo>
                    <a:pt x="425" y="40"/>
                  </a:lnTo>
                  <a:lnTo>
                    <a:pt x="444" y="46"/>
                  </a:lnTo>
                  <a:lnTo>
                    <a:pt x="463" y="54"/>
                  </a:lnTo>
                  <a:close/>
                </a:path>
              </a:pathLst>
            </a:custGeom>
            <a:solidFill>
              <a:srgbClr val="000000"/>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72" name="Freeform 44"/>
            <p:cNvSpPr>
              <a:spLocks/>
            </p:cNvSpPr>
            <p:nvPr/>
          </p:nvSpPr>
          <p:spPr bwMode="auto">
            <a:xfrm>
              <a:off x="2755" y="3497"/>
              <a:ext cx="111" cy="181"/>
            </a:xfrm>
            <a:custGeom>
              <a:avLst/>
              <a:gdLst/>
              <a:ahLst/>
              <a:cxnLst>
                <a:cxn ang="0">
                  <a:pos x="0" y="0"/>
                </a:cxn>
                <a:cxn ang="0">
                  <a:pos x="25" y="277"/>
                </a:cxn>
                <a:cxn ang="0">
                  <a:pos x="99" y="237"/>
                </a:cxn>
                <a:cxn ang="0">
                  <a:pos x="167" y="360"/>
                </a:cxn>
                <a:cxn ang="0">
                  <a:pos x="217" y="332"/>
                </a:cxn>
                <a:cxn ang="0">
                  <a:pos x="149" y="209"/>
                </a:cxn>
                <a:cxn ang="0">
                  <a:pos x="223" y="168"/>
                </a:cxn>
                <a:cxn ang="0">
                  <a:pos x="0" y="0"/>
                </a:cxn>
              </a:cxnLst>
              <a:rect l="0" t="0" r="r" b="b"/>
              <a:pathLst>
                <a:path w="223" h="360">
                  <a:moveTo>
                    <a:pt x="0" y="0"/>
                  </a:moveTo>
                  <a:lnTo>
                    <a:pt x="25" y="277"/>
                  </a:lnTo>
                  <a:lnTo>
                    <a:pt x="99" y="237"/>
                  </a:lnTo>
                  <a:lnTo>
                    <a:pt x="167" y="360"/>
                  </a:lnTo>
                  <a:lnTo>
                    <a:pt x="217" y="332"/>
                  </a:lnTo>
                  <a:lnTo>
                    <a:pt x="149" y="209"/>
                  </a:lnTo>
                  <a:lnTo>
                    <a:pt x="223" y="168"/>
                  </a:lnTo>
                  <a:lnTo>
                    <a:pt x="0" y="0"/>
                  </a:lnTo>
                  <a:close/>
                </a:path>
              </a:pathLst>
            </a:custGeom>
            <a:solidFill>
              <a:srgbClr val="969696"/>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sp>
          <p:nvSpPr>
            <p:cNvPr id="227373" name="Freeform 45"/>
            <p:cNvSpPr>
              <a:spLocks noEditPoints="1"/>
            </p:cNvSpPr>
            <p:nvPr/>
          </p:nvSpPr>
          <p:spPr bwMode="auto">
            <a:xfrm>
              <a:off x="2746" y="3482"/>
              <a:ext cx="133" cy="205"/>
            </a:xfrm>
            <a:custGeom>
              <a:avLst/>
              <a:gdLst/>
              <a:ahLst/>
              <a:cxnLst>
                <a:cxn ang="0">
                  <a:pos x="30" y="330"/>
                </a:cxn>
                <a:cxn ang="0">
                  <a:pos x="40" y="324"/>
                </a:cxn>
                <a:cxn ang="0">
                  <a:pos x="63" y="311"/>
                </a:cxn>
                <a:cxn ang="0">
                  <a:pos x="91" y="296"/>
                </a:cxn>
                <a:cxn ang="0">
                  <a:pos x="111" y="285"/>
                </a:cxn>
                <a:cxn ang="0">
                  <a:pos x="126" y="313"/>
                </a:cxn>
                <a:cxn ang="0">
                  <a:pos x="149" y="354"/>
                </a:cxn>
                <a:cxn ang="0">
                  <a:pos x="171" y="394"/>
                </a:cxn>
                <a:cxn ang="0">
                  <a:pos x="180" y="410"/>
                </a:cxn>
                <a:cxn ang="0">
                  <a:pos x="251" y="364"/>
                </a:cxn>
                <a:cxn ang="0">
                  <a:pos x="235" y="335"/>
                </a:cxn>
                <a:cxn ang="0">
                  <a:pos x="211" y="292"/>
                </a:cxn>
                <a:cxn ang="0">
                  <a:pos x="190" y="255"/>
                </a:cxn>
                <a:cxn ang="0">
                  <a:pos x="192" y="239"/>
                </a:cxn>
                <a:cxn ang="0">
                  <a:pos x="218" y="225"/>
                </a:cxn>
                <a:cxn ang="0">
                  <a:pos x="244" y="210"/>
                </a:cxn>
                <a:cxn ang="0">
                  <a:pos x="264" y="200"/>
                </a:cxn>
                <a:cxn ang="0">
                  <a:pos x="0" y="0"/>
                </a:cxn>
                <a:cxn ang="0">
                  <a:pos x="34" y="60"/>
                </a:cxn>
                <a:cxn ang="0">
                  <a:pos x="74" y="90"/>
                </a:cxn>
                <a:cxn ang="0">
                  <a:pos x="128" y="131"/>
                </a:cxn>
                <a:cxn ang="0">
                  <a:pos x="181" y="170"/>
                </a:cxn>
                <a:cxn ang="0">
                  <a:pos x="214" y="195"/>
                </a:cxn>
                <a:cxn ang="0">
                  <a:pos x="195" y="206"/>
                </a:cxn>
                <a:cxn ang="0">
                  <a:pos x="173" y="219"/>
                </a:cxn>
                <a:cxn ang="0">
                  <a:pos x="154" y="229"/>
                </a:cxn>
                <a:cxn ang="0">
                  <a:pos x="146" y="233"/>
                </a:cxn>
                <a:cxn ang="0">
                  <a:pos x="156" y="250"/>
                </a:cxn>
                <a:cxn ang="0">
                  <a:pos x="176" y="288"/>
                </a:cxn>
                <a:cxn ang="0">
                  <a:pos x="199" y="330"/>
                </a:cxn>
                <a:cxn ang="0">
                  <a:pos x="215" y="358"/>
                </a:cxn>
                <a:cxn ang="0">
                  <a:pos x="203" y="365"/>
                </a:cxn>
                <a:cxn ang="0">
                  <a:pos x="190" y="372"/>
                </a:cxn>
                <a:cxn ang="0">
                  <a:pos x="174" y="344"/>
                </a:cxn>
                <a:cxn ang="0">
                  <a:pos x="151" y="301"/>
                </a:cxn>
                <a:cxn ang="0">
                  <a:pos x="130" y="263"/>
                </a:cxn>
                <a:cxn ang="0">
                  <a:pos x="121" y="247"/>
                </a:cxn>
                <a:cxn ang="0">
                  <a:pos x="113" y="252"/>
                </a:cxn>
                <a:cxn ang="0">
                  <a:pos x="96" y="262"/>
                </a:cxn>
                <a:cxn ang="0">
                  <a:pos x="73" y="275"/>
                </a:cxn>
                <a:cxn ang="0">
                  <a:pos x="53" y="285"/>
                </a:cxn>
                <a:cxn ang="0">
                  <a:pos x="44" y="177"/>
                </a:cxn>
                <a:cxn ang="0">
                  <a:pos x="34" y="60"/>
                </a:cxn>
              </a:cxnLst>
              <a:rect l="0" t="0" r="r" b="b"/>
              <a:pathLst>
                <a:path w="266" h="410">
                  <a:moveTo>
                    <a:pt x="4" y="31"/>
                  </a:moveTo>
                  <a:lnTo>
                    <a:pt x="30" y="330"/>
                  </a:lnTo>
                  <a:lnTo>
                    <a:pt x="32" y="329"/>
                  </a:lnTo>
                  <a:lnTo>
                    <a:pt x="40" y="324"/>
                  </a:lnTo>
                  <a:lnTo>
                    <a:pt x="51" y="319"/>
                  </a:lnTo>
                  <a:lnTo>
                    <a:pt x="63" y="311"/>
                  </a:lnTo>
                  <a:lnTo>
                    <a:pt x="77" y="304"/>
                  </a:lnTo>
                  <a:lnTo>
                    <a:pt x="91" y="296"/>
                  </a:lnTo>
                  <a:lnTo>
                    <a:pt x="103" y="290"/>
                  </a:lnTo>
                  <a:lnTo>
                    <a:pt x="111" y="285"/>
                  </a:lnTo>
                  <a:lnTo>
                    <a:pt x="116" y="297"/>
                  </a:lnTo>
                  <a:lnTo>
                    <a:pt x="126" y="313"/>
                  </a:lnTo>
                  <a:lnTo>
                    <a:pt x="137" y="334"/>
                  </a:lnTo>
                  <a:lnTo>
                    <a:pt x="149" y="354"/>
                  </a:lnTo>
                  <a:lnTo>
                    <a:pt x="160" y="375"/>
                  </a:lnTo>
                  <a:lnTo>
                    <a:pt x="171" y="394"/>
                  </a:lnTo>
                  <a:lnTo>
                    <a:pt x="177" y="405"/>
                  </a:lnTo>
                  <a:lnTo>
                    <a:pt x="180" y="410"/>
                  </a:lnTo>
                  <a:lnTo>
                    <a:pt x="253" y="368"/>
                  </a:lnTo>
                  <a:lnTo>
                    <a:pt x="251" y="364"/>
                  </a:lnTo>
                  <a:lnTo>
                    <a:pt x="244" y="352"/>
                  </a:lnTo>
                  <a:lnTo>
                    <a:pt x="235" y="335"/>
                  </a:lnTo>
                  <a:lnTo>
                    <a:pt x="224" y="314"/>
                  </a:lnTo>
                  <a:lnTo>
                    <a:pt x="211" y="292"/>
                  </a:lnTo>
                  <a:lnTo>
                    <a:pt x="201" y="271"/>
                  </a:lnTo>
                  <a:lnTo>
                    <a:pt x="190" y="255"/>
                  </a:lnTo>
                  <a:lnTo>
                    <a:pt x="184" y="244"/>
                  </a:lnTo>
                  <a:lnTo>
                    <a:pt x="192" y="239"/>
                  </a:lnTo>
                  <a:lnTo>
                    <a:pt x="204" y="233"/>
                  </a:lnTo>
                  <a:lnTo>
                    <a:pt x="218" y="225"/>
                  </a:lnTo>
                  <a:lnTo>
                    <a:pt x="232" y="217"/>
                  </a:lnTo>
                  <a:lnTo>
                    <a:pt x="244" y="210"/>
                  </a:lnTo>
                  <a:lnTo>
                    <a:pt x="256" y="205"/>
                  </a:lnTo>
                  <a:lnTo>
                    <a:pt x="264" y="200"/>
                  </a:lnTo>
                  <a:lnTo>
                    <a:pt x="266" y="199"/>
                  </a:lnTo>
                  <a:lnTo>
                    <a:pt x="0" y="0"/>
                  </a:lnTo>
                  <a:lnTo>
                    <a:pt x="4" y="31"/>
                  </a:lnTo>
                  <a:close/>
                  <a:moveTo>
                    <a:pt x="34" y="60"/>
                  </a:moveTo>
                  <a:lnTo>
                    <a:pt x="51" y="72"/>
                  </a:lnTo>
                  <a:lnTo>
                    <a:pt x="74" y="90"/>
                  </a:lnTo>
                  <a:lnTo>
                    <a:pt x="100" y="109"/>
                  </a:lnTo>
                  <a:lnTo>
                    <a:pt x="128" y="131"/>
                  </a:lnTo>
                  <a:lnTo>
                    <a:pt x="156" y="152"/>
                  </a:lnTo>
                  <a:lnTo>
                    <a:pt x="181" y="170"/>
                  </a:lnTo>
                  <a:lnTo>
                    <a:pt x="201" y="185"/>
                  </a:lnTo>
                  <a:lnTo>
                    <a:pt x="214" y="195"/>
                  </a:lnTo>
                  <a:lnTo>
                    <a:pt x="205" y="200"/>
                  </a:lnTo>
                  <a:lnTo>
                    <a:pt x="195" y="206"/>
                  </a:lnTo>
                  <a:lnTo>
                    <a:pt x="183" y="213"/>
                  </a:lnTo>
                  <a:lnTo>
                    <a:pt x="173" y="219"/>
                  </a:lnTo>
                  <a:lnTo>
                    <a:pt x="162" y="224"/>
                  </a:lnTo>
                  <a:lnTo>
                    <a:pt x="154" y="229"/>
                  </a:lnTo>
                  <a:lnTo>
                    <a:pt x="149" y="232"/>
                  </a:lnTo>
                  <a:lnTo>
                    <a:pt x="146" y="233"/>
                  </a:lnTo>
                  <a:lnTo>
                    <a:pt x="149" y="238"/>
                  </a:lnTo>
                  <a:lnTo>
                    <a:pt x="156" y="250"/>
                  </a:lnTo>
                  <a:lnTo>
                    <a:pt x="165" y="267"/>
                  </a:lnTo>
                  <a:lnTo>
                    <a:pt x="176" y="288"/>
                  </a:lnTo>
                  <a:lnTo>
                    <a:pt x="189" y="309"/>
                  </a:lnTo>
                  <a:lnTo>
                    <a:pt x="199" y="330"/>
                  </a:lnTo>
                  <a:lnTo>
                    <a:pt x="210" y="346"/>
                  </a:lnTo>
                  <a:lnTo>
                    <a:pt x="215" y="358"/>
                  </a:lnTo>
                  <a:lnTo>
                    <a:pt x="209" y="361"/>
                  </a:lnTo>
                  <a:lnTo>
                    <a:pt x="203" y="365"/>
                  </a:lnTo>
                  <a:lnTo>
                    <a:pt x="197" y="368"/>
                  </a:lnTo>
                  <a:lnTo>
                    <a:pt x="190" y="372"/>
                  </a:lnTo>
                  <a:lnTo>
                    <a:pt x="184" y="360"/>
                  </a:lnTo>
                  <a:lnTo>
                    <a:pt x="174" y="344"/>
                  </a:lnTo>
                  <a:lnTo>
                    <a:pt x="164" y="323"/>
                  </a:lnTo>
                  <a:lnTo>
                    <a:pt x="151" y="301"/>
                  </a:lnTo>
                  <a:lnTo>
                    <a:pt x="139" y="281"/>
                  </a:lnTo>
                  <a:lnTo>
                    <a:pt x="130" y="263"/>
                  </a:lnTo>
                  <a:lnTo>
                    <a:pt x="123" y="252"/>
                  </a:lnTo>
                  <a:lnTo>
                    <a:pt x="121" y="247"/>
                  </a:lnTo>
                  <a:lnTo>
                    <a:pt x="119" y="248"/>
                  </a:lnTo>
                  <a:lnTo>
                    <a:pt x="113" y="252"/>
                  </a:lnTo>
                  <a:lnTo>
                    <a:pt x="105" y="257"/>
                  </a:lnTo>
                  <a:lnTo>
                    <a:pt x="96" y="262"/>
                  </a:lnTo>
                  <a:lnTo>
                    <a:pt x="84" y="268"/>
                  </a:lnTo>
                  <a:lnTo>
                    <a:pt x="73" y="275"/>
                  </a:lnTo>
                  <a:lnTo>
                    <a:pt x="62" y="281"/>
                  </a:lnTo>
                  <a:lnTo>
                    <a:pt x="53" y="285"/>
                  </a:lnTo>
                  <a:lnTo>
                    <a:pt x="50" y="243"/>
                  </a:lnTo>
                  <a:lnTo>
                    <a:pt x="44" y="177"/>
                  </a:lnTo>
                  <a:lnTo>
                    <a:pt x="38" y="109"/>
                  </a:lnTo>
                  <a:lnTo>
                    <a:pt x="34" y="60"/>
                  </a:lnTo>
                  <a:close/>
                </a:path>
              </a:pathLst>
            </a:custGeom>
            <a:solidFill>
              <a:srgbClr val="000000"/>
            </a:solidFill>
            <a:ln w="9525">
              <a:noFill/>
              <a:round/>
              <a:headEnd/>
              <a:tailEnd/>
            </a:ln>
          </p:spPr>
          <p:txBody>
            <a:bodyPr/>
            <a:lstStyle/>
            <a:p>
              <a:endParaRPr lang="en-US">
                <a:latin typeface="Calibri" panose="020F0502020204030204" pitchFamily="34" charset="0"/>
                <a:cs typeface="Calibri" panose="020F0502020204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BACKUP</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69D44D-8945-49E7-83DE-AF23780D6BEF}" type="slidenum">
              <a:rPr lang="en-US" smtClean="0"/>
              <a:pPr/>
              <a:t>16</a:t>
            </a:fld>
            <a:endParaRPr lang="en-US"/>
          </a:p>
        </p:txBody>
      </p:sp>
    </p:spTree>
    <p:extLst>
      <p:ext uri="{BB962C8B-B14F-4D97-AF65-F5344CB8AC3E}">
        <p14:creationId xmlns:p14="http://schemas.microsoft.com/office/powerpoint/2010/main" val="3893686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CMDP Formulation with Mission Constraint</a:t>
            </a:r>
          </a:p>
        </p:txBody>
      </p:sp>
      <p:sp>
        <p:nvSpPr>
          <p:cNvPr id="4" name="Slide Number Placeholder 3"/>
          <p:cNvSpPr>
            <a:spLocks noGrp="1"/>
          </p:cNvSpPr>
          <p:nvPr>
            <p:ph type="sldNum" sz="quarter" idx="10"/>
          </p:nvPr>
        </p:nvSpPr>
        <p:spPr/>
        <p:txBody>
          <a:bodyPr/>
          <a:lstStyle/>
          <a:p>
            <a:fld id="{7DB5972E-1CD8-44CB-8011-6A7E47D1BB97}" type="slidenum">
              <a:rPr lang="en-US" smtClean="0"/>
              <a:pPr/>
              <a:t>17</a:t>
            </a:fld>
            <a:endParaRPr lang="en-US"/>
          </a:p>
        </p:txBody>
      </p:sp>
      <p:sp>
        <p:nvSpPr>
          <p:cNvPr id="7" name="TextBox 6"/>
          <p:cNvSpPr txBox="1">
            <a:spLocks noChangeArrowheads="1"/>
          </p:cNvSpPr>
          <p:nvPr/>
        </p:nvSpPr>
        <p:spPr bwMode="auto">
          <a:xfrm>
            <a:off x="2991732" y="1964312"/>
            <a:ext cx="5807021" cy="2308324"/>
          </a:xfrm>
          <a:prstGeom prst="rect">
            <a:avLst/>
          </a:prstGeom>
          <a:noFill/>
          <a:ln w="9525">
            <a:noFill/>
            <a:miter lim="800000"/>
            <a:headEnd/>
            <a:tailEnd/>
          </a:ln>
        </p:spPr>
        <p:txBody>
          <a:bodyPr wrap="square">
            <a:spAutoFit/>
          </a:bodyPr>
          <a:lstStyle/>
          <a:p>
            <a:pPr algn="r"/>
            <a:r>
              <a:rPr lang="en-US" sz="1600" dirty="0" smtClean="0">
                <a:latin typeface="Calibri" panose="020F0502020204030204" pitchFamily="34" charset="0"/>
                <a:cs typeface="Calibri" panose="020F0502020204030204" pitchFamily="34" charset="0"/>
              </a:rPr>
              <a:t>Probability of tasks success constraints</a:t>
            </a:r>
          </a:p>
          <a:p>
            <a:pPr algn="r"/>
            <a:endParaRPr lang="en-US" sz="1600" dirty="0" smtClean="0">
              <a:latin typeface="Calibri" panose="020F0502020204030204" pitchFamily="34" charset="0"/>
              <a:cs typeface="Calibri" panose="020F0502020204030204" pitchFamily="34" charset="0"/>
            </a:endParaRPr>
          </a:p>
          <a:p>
            <a:pPr algn="r"/>
            <a:endParaRPr lang="en-US" sz="1600" dirty="0" smtClean="0">
              <a:latin typeface="Calibri" panose="020F0502020204030204" pitchFamily="34" charset="0"/>
              <a:cs typeface="Calibri" panose="020F0502020204030204" pitchFamily="34" charset="0"/>
            </a:endParaRPr>
          </a:p>
          <a:p>
            <a:pPr algn="r"/>
            <a:endParaRPr lang="en-US" sz="1600" dirty="0" smtClean="0">
              <a:latin typeface="Calibri" panose="020F0502020204030204" pitchFamily="34" charset="0"/>
              <a:cs typeface="Calibri" panose="020F0502020204030204" pitchFamily="34" charset="0"/>
            </a:endParaRPr>
          </a:p>
          <a:p>
            <a:pPr algn="r"/>
            <a:r>
              <a:rPr lang="en-US" sz="1600" dirty="0" smtClean="0">
                <a:latin typeface="Calibri" panose="020F0502020204030204" pitchFamily="34" charset="0"/>
                <a:cs typeface="Calibri" panose="020F0502020204030204" pitchFamily="34" charset="0"/>
              </a:rPr>
              <a:t>Other total cost constraints</a:t>
            </a:r>
          </a:p>
          <a:p>
            <a:pPr algn="r"/>
            <a:endParaRPr lang="en-US" sz="1600" dirty="0" smtClean="0">
              <a:latin typeface="Calibri" panose="020F0502020204030204" pitchFamily="34" charset="0"/>
              <a:cs typeface="Calibri" panose="020F0502020204030204" pitchFamily="34" charset="0"/>
            </a:endParaRPr>
          </a:p>
          <a:p>
            <a:pPr algn="r"/>
            <a:endParaRPr lang="en-US" sz="1600" dirty="0">
              <a:latin typeface="Calibri" panose="020F0502020204030204" pitchFamily="34" charset="0"/>
              <a:cs typeface="Calibri" panose="020F0502020204030204" pitchFamily="34" charset="0"/>
            </a:endParaRPr>
          </a:p>
          <a:p>
            <a:pPr algn="r"/>
            <a:r>
              <a:rPr lang="en-US" sz="1600" dirty="0" smtClean="0">
                <a:latin typeface="Calibri" panose="020F0502020204030204" pitchFamily="34" charset="0"/>
                <a:cs typeface="Calibri" panose="020F0502020204030204" pitchFamily="34" charset="0"/>
              </a:rPr>
              <a:t>Other constraints</a:t>
            </a:r>
          </a:p>
          <a:p>
            <a:pPr algn="r"/>
            <a:r>
              <a:rPr lang="en-US" sz="1600" dirty="0" smtClean="0">
                <a:latin typeface="Calibri" panose="020F0502020204030204" pitchFamily="34" charset="0"/>
                <a:cs typeface="Calibri" panose="020F0502020204030204" pitchFamily="34" charset="0"/>
              </a:rPr>
              <a:t>e.g. critical resource constraints over paths</a:t>
            </a:r>
            <a:endParaRPr lang="en-US" sz="1600"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2" cstate="print"/>
          <a:stretch>
            <a:fillRect/>
          </a:stretch>
        </p:blipFill>
        <p:spPr>
          <a:xfrm>
            <a:off x="1164073" y="2079326"/>
            <a:ext cx="1308100" cy="292100"/>
          </a:xfrm>
          <a:prstGeom prst="rect">
            <a:avLst/>
          </a:prstGeom>
        </p:spPr>
      </p:pic>
      <p:pic>
        <p:nvPicPr>
          <p:cNvPr id="9" name="Picture 8"/>
          <p:cNvPicPr>
            <a:picLocks noChangeAspect="1"/>
          </p:cNvPicPr>
          <p:nvPr/>
        </p:nvPicPr>
        <p:blipFill>
          <a:blip r:embed="rId3" cstate="print"/>
          <a:stretch>
            <a:fillRect/>
          </a:stretch>
        </p:blipFill>
        <p:spPr>
          <a:xfrm>
            <a:off x="1164073" y="2901115"/>
            <a:ext cx="2844800" cy="304800"/>
          </a:xfrm>
          <a:prstGeom prst="rect">
            <a:avLst/>
          </a:prstGeom>
        </p:spPr>
      </p:pic>
      <p:pic>
        <p:nvPicPr>
          <p:cNvPr id="10" name="Picture 9"/>
          <p:cNvPicPr>
            <a:picLocks noChangeAspect="1"/>
          </p:cNvPicPr>
          <p:nvPr/>
        </p:nvPicPr>
        <p:blipFill>
          <a:blip r:embed="rId4" cstate="print"/>
          <a:stretch>
            <a:fillRect/>
          </a:stretch>
        </p:blipFill>
        <p:spPr>
          <a:xfrm>
            <a:off x="1188789" y="3458231"/>
            <a:ext cx="4851400" cy="698500"/>
          </a:xfrm>
          <a:prstGeom prst="rect">
            <a:avLst/>
          </a:prstGeom>
        </p:spPr>
      </p:pic>
      <p:pic>
        <p:nvPicPr>
          <p:cNvPr id="11" name="Picture 10"/>
          <p:cNvPicPr>
            <a:picLocks noChangeAspect="1"/>
          </p:cNvPicPr>
          <p:nvPr/>
        </p:nvPicPr>
        <p:blipFill>
          <a:blip r:embed="rId5" cstate="print"/>
          <a:stretch>
            <a:fillRect/>
          </a:stretch>
        </p:blipFill>
        <p:spPr>
          <a:xfrm>
            <a:off x="292081" y="1499336"/>
            <a:ext cx="1270000" cy="381000"/>
          </a:xfrm>
          <a:prstGeom prst="rect">
            <a:avLst/>
          </a:prstGeom>
        </p:spPr>
      </p:pic>
    </p:spTree>
    <p:extLst>
      <p:ext uri="{BB962C8B-B14F-4D97-AF65-F5344CB8AC3E}">
        <p14:creationId xmlns:p14="http://schemas.microsoft.com/office/powerpoint/2010/main" val="3718767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3"/>
          <p:cNvSpPr>
            <a:spLocks noGrp="1"/>
          </p:cNvSpPr>
          <p:nvPr>
            <p:ph type="sldNum" sz="quarter" idx="10"/>
          </p:nvPr>
        </p:nvSpPr>
        <p:spPr>
          <a:noFill/>
        </p:spPr>
        <p:txBody>
          <a:bodyPr/>
          <a:lstStyle/>
          <a:p>
            <a:fld id="{8BE52160-AC69-4D2F-AFF9-81BBACE10C91}" type="slidenum">
              <a:rPr lang="en-US"/>
              <a:pPr/>
              <a:t>18</a:t>
            </a:fld>
            <a:endParaRPr lang="en-US" dirty="0"/>
          </a:p>
        </p:txBody>
      </p:sp>
      <p:sp>
        <p:nvSpPr>
          <p:cNvPr id="11" name="Rectangle 16"/>
          <p:cNvSpPr>
            <a:spLocks noGrp="1" noChangeArrowheads="1"/>
          </p:cNvSpPr>
          <p:nvPr>
            <p:ph type="title"/>
          </p:nvPr>
        </p:nvSpPr>
        <p:spPr>
          <a:xfrm>
            <a:off x="175563" y="108293"/>
            <a:ext cx="9144000" cy="901700"/>
          </a:xfrm>
          <a:noFill/>
        </p:spPr>
        <p:txBody>
          <a:bodyPr/>
          <a:lstStyle/>
          <a:p>
            <a:pPr eaLnBrk="1" hangingPunct="1">
              <a:spcBef>
                <a:spcPct val="10000"/>
              </a:spcBef>
            </a:pPr>
            <a:r>
              <a:rPr lang="en-US" dirty="0"/>
              <a:t>Dual formulation </a:t>
            </a:r>
            <a:r>
              <a:rPr lang="en-US" dirty="0" smtClean="0"/>
              <a:t>– LP on the Product</a:t>
            </a:r>
            <a:br>
              <a:rPr lang="en-US" dirty="0" smtClean="0"/>
            </a:br>
            <a:endParaRPr lang="en-US" sz="2000" dirty="0" smtClean="0"/>
          </a:p>
        </p:txBody>
      </p:sp>
      <p:sp>
        <p:nvSpPr>
          <p:cNvPr id="18" name="TextBox 17"/>
          <p:cNvSpPr txBox="1">
            <a:spLocks noChangeArrowheads="1"/>
          </p:cNvSpPr>
          <p:nvPr/>
        </p:nvSpPr>
        <p:spPr bwMode="auto">
          <a:xfrm>
            <a:off x="1581331" y="1137379"/>
            <a:ext cx="5807021" cy="338554"/>
          </a:xfrm>
          <a:prstGeom prst="rect">
            <a:avLst/>
          </a:prstGeom>
          <a:noFill/>
          <a:ln w="9525">
            <a:noFill/>
            <a:miter lim="800000"/>
            <a:headEnd/>
            <a:tailEnd/>
          </a:ln>
        </p:spPr>
        <p:txBody>
          <a:bodyPr wrap="square">
            <a:spAutoFit/>
          </a:bodyPr>
          <a:lstStyle/>
          <a:p>
            <a:pPr algn="ctr"/>
            <a:r>
              <a:rPr lang="en-US" sz="1600" dirty="0" smtClean="0"/>
              <a:t>Cost Function</a:t>
            </a:r>
            <a:endParaRPr lang="en-US" sz="1600" dirty="0"/>
          </a:p>
        </p:txBody>
      </p:sp>
      <p:pic>
        <p:nvPicPr>
          <p:cNvPr id="307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77769" y="1527430"/>
            <a:ext cx="3640074" cy="1493686"/>
          </a:xfrm>
          <a:prstGeom prst="rect">
            <a:avLst/>
          </a:prstGeom>
          <a:noFill/>
          <a:ln w="9525">
            <a:noFill/>
            <a:miter lim="800000"/>
            <a:headEnd/>
            <a:tailEnd/>
          </a:ln>
        </p:spPr>
      </p:pic>
      <p:sp>
        <p:nvSpPr>
          <p:cNvPr id="12" name="TextBox 11"/>
          <p:cNvSpPr txBox="1">
            <a:spLocks noChangeArrowheads="1"/>
          </p:cNvSpPr>
          <p:nvPr/>
        </p:nvSpPr>
        <p:spPr bwMode="auto">
          <a:xfrm>
            <a:off x="0" y="3199046"/>
            <a:ext cx="5807021" cy="2554545"/>
          </a:xfrm>
          <a:prstGeom prst="rect">
            <a:avLst/>
          </a:prstGeom>
          <a:noFill/>
          <a:ln w="9525">
            <a:noFill/>
            <a:miter lim="800000"/>
            <a:headEnd/>
            <a:tailEnd/>
          </a:ln>
        </p:spPr>
        <p:txBody>
          <a:bodyPr wrap="square">
            <a:spAutoFit/>
          </a:bodyPr>
          <a:lstStyle/>
          <a:p>
            <a:pPr algn="ctr"/>
            <a:r>
              <a:rPr lang="en-US" sz="1600" dirty="0" smtClean="0"/>
              <a:t>Constraints:</a:t>
            </a:r>
          </a:p>
          <a:p>
            <a:pPr algn="ctr"/>
            <a:endParaRPr lang="en-US" sz="1600" dirty="0" smtClean="0"/>
          </a:p>
          <a:p>
            <a:pPr algn="ctr"/>
            <a:r>
              <a:rPr lang="en-US" sz="1600" dirty="0" smtClean="0"/>
              <a:t>Probability of mission success constraint</a:t>
            </a:r>
          </a:p>
          <a:p>
            <a:pPr algn="ctr"/>
            <a:endParaRPr lang="en-US" sz="1600" dirty="0" smtClean="0"/>
          </a:p>
          <a:p>
            <a:pPr algn="ctr"/>
            <a:endParaRPr lang="en-US" sz="1600" dirty="0" smtClean="0"/>
          </a:p>
          <a:p>
            <a:pPr algn="ctr"/>
            <a:r>
              <a:rPr lang="en-US" sz="1600" dirty="0" smtClean="0"/>
              <a:t>Other total cost constraints</a:t>
            </a:r>
          </a:p>
          <a:p>
            <a:pPr algn="ctr"/>
            <a:endParaRPr lang="en-US" sz="1600" dirty="0" smtClean="0"/>
          </a:p>
          <a:p>
            <a:pPr algn="ctr"/>
            <a:endParaRPr lang="en-US" sz="1600" dirty="0" smtClean="0"/>
          </a:p>
          <a:p>
            <a:pPr algn="ctr"/>
            <a:endParaRPr lang="en-US" sz="1600" dirty="0" smtClean="0"/>
          </a:p>
          <a:p>
            <a:pPr algn="ctr"/>
            <a:r>
              <a:rPr lang="en-US" sz="1600" dirty="0" smtClean="0"/>
              <a:t>Other constraints (e.g. critical resource constraints over paths)</a:t>
            </a:r>
            <a:endParaRPr lang="en-US" sz="1600" dirty="0"/>
          </a:p>
        </p:txBody>
      </p:sp>
      <p:pic>
        <p:nvPicPr>
          <p:cNvPr id="307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73652" y="3979585"/>
            <a:ext cx="1447343" cy="48047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92031" y="4754997"/>
            <a:ext cx="2075192" cy="52693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739922" y="5790706"/>
            <a:ext cx="2254148" cy="658591"/>
          </a:xfrm>
          <a:prstGeom prst="rect">
            <a:avLst/>
          </a:prstGeom>
          <a:noFill/>
          <a:ln w="9525">
            <a:noFill/>
            <a:miter lim="800000"/>
            <a:headEnd/>
            <a:tailEnd/>
          </a:ln>
        </p:spPr>
      </p:pic>
      <p:sp>
        <p:nvSpPr>
          <p:cNvPr id="15" name="Content Placeholder 2"/>
          <p:cNvSpPr>
            <a:spLocks noGrp="1"/>
          </p:cNvSpPr>
          <p:nvPr>
            <p:ph idx="1"/>
          </p:nvPr>
        </p:nvSpPr>
        <p:spPr>
          <a:xfrm>
            <a:off x="5852160" y="3348532"/>
            <a:ext cx="3043123" cy="1589227"/>
          </a:xfrm>
        </p:spPr>
        <p:txBody>
          <a:bodyPr>
            <a:normAutofit/>
          </a:bodyPr>
          <a:lstStyle/>
          <a:p>
            <a:pPr algn="ctr">
              <a:buNone/>
            </a:pPr>
            <a:r>
              <a:rPr lang="en-US" dirty="0" smtClean="0"/>
              <a:t>Plan Obtained:</a:t>
            </a:r>
          </a:p>
          <a:p>
            <a:pPr algn="ctr">
              <a:buNone/>
            </a:pPr>
            <a:r>
              <a:rPr lang="en-US" dirty="0" smtClean="0">
                <a:solidFill>
                  <a:srgbClr val="C00000"/>
                </a:solidFill>
              </a:rPr>
              <a:t>Randomized policy on the product MDP</a:t>
            </a:r>
          </a:p>
        </p:txBody>
      </p:sp>
      <p:pic>
        <p:nvPicPr>
          <p:cNvPr id="16"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097447" y="4497097"/>
            <a:ext cx="2658847" cy="645935"/>
          </a:xfrm>
          <a:prstGeom prst="rect">
            <a:avLst/>
          </a:prstGeom>
          <a:noFill/>
          <a:ln w="9525">
            <a:noFill/>
            <a:miter lim="800000"/>
            <a:headEnd/>
            <a:tailEnd/>
          </a:ln>
        </p:spPr>
      </p:pic>
    </p:spTree>
    <p:extLst>
      <p:ext uri="{BB962C8B-B14F-4D97-AF65-F5344CB8AC3E}">
        <p14:creationId xmlns:p14="http://schemas.microsoft.com/office/powerpoint/2010/main" val="653849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969D44D-8945-49E7-83DE-AF23780D6BEF}" type="slidenum">
              <a:rPr lang="en-US" smtClean="0"/>
              <a:pPr/>
              <a:t>19</a:t>
            </a:fld>
            <a:endParaRPr lang="en-US"/>
          </a:p>
        </p:txBody>
      </p:sp>
      <p:grpSp>
        <p:nvGrpSpPr>
          <p:cNvPr id="10" name="Group 9"/>
          <p:cNvGrpSpPr/>
          <p:nvPr/>
        </p:nvGrpSpPr>
        <p:grpSpPr>
          <a:xfrm>
            <a:off x="527935" y="1391345"/>
            <a:ext cx="4974104" cy="3288453"/>
            <a:chOff x="527935" y="1391345"/>
            <a:chExt cx="4974104" cy="3288453"/>
          </a:xfrm>
        </p:grpSpPr>
        <p:pic>
          <p:nvPicPr>
            <p:cNvPr id="6" name="Picture 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637" r="34912" b="6803"/>
            <a:stretch/>
          </p:blipFill>
          <p:spPr bwMode="auto">
            <a:xfrm>
              <a:off x="3433291" y="2378817"/>
              <a:ext cx="2068748" cy="2081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0"/>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b="3138"/>
            <a:stretch/>
          </p:blipFill>
          <p:spPr bwMode="auto">
            <a:xfrm>
              <a:off x="717859" y="1391345"/>
              <a:ext cx="3031682" cy="2156528"/>
            </a:xfrm>
            <a:prstGeom prst="snip2SameRect">
              <a:avLst>
                <a:gd name="adj1" fmla="val 29539"/>
                <a:gd name="adj2" fmla="val 36289"/>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27935" y="3510247"/>
              <a:ext cx="3700355" cy="1169551"/>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Belief based planning using a </a:t>
              </a:r>
              <a:br>
                <a:rPr lang="en-US" sz="140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geometric model and a coarse </a:t>
              </a:r>
              <a:br>
                <a:rPr lang="en-US" sz="140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representation of what an image  based </a:t>
              </a:r>
              <a:br>
                <a:rPr lang="en-US" sz="140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feature extraction algorithm would </a:t>
              </a:r>
              <a:br>
                <a:rPr lang="en-US" sz="140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produce, based on predicted lighting conditions </a:t>
              </a:r>
              <a:endParaRPr lang="en-US" sz="1400" dirty="0">
                <a:latin typeface="Times New Roman" panose="02020603050405020304" pitchFamily="18" charset="0"/>
                <a:cs typeface="Times New Roman" panose="02020603050405020304" pitchFamily="18" charset="0"/>
              </a:endParaRPr>
            </a:p>
          </p:txBody>
        </p:sp>
        <p:sp>
          <p:nvSpPr>
            <p:cNvPr id="9" name="Right Arrow 8"/>
            <p:cNvSpPr/>
            <p:nvPr/>
          </p:nvSpPr>
          <p:spPr bwMode="auto">
            <a:xfrm rot="1907862">
              <a:off x="2750025" y="3245852"/>
              <a:ext cx="563270" cy="452594"/>
            </a:xfrm>
            <a:prstGeom prst="rightArrow">
              <a:avLst/>
            </a:prstGeom>
            <a:noFill/>
            <a:ln w="22225" cap="rnd" cmpd="sng" algn="ctr">
              <a:solidFill>
                <a:schemeClr val="tx1"/>
              </a:solidFill>
              <a:prstDash val="solid"/>
              <a:round/>
              <a:headEnd type="none" w="med" len="med"/>
              <a:tailEnd type="none" w="lg" len="lg"/>
            </a:ln>
            <a:effectLst/>
          </p:spPr>
          <p:txBody>
            <a:bodyPr rtlCol="0" anchor="ctr"/>
            <a:lstStyle/>
            <a:p>
              <a:pPr algn="ctr"/>
              <a:endParaRPr lang="en-US"/>
            </a:p>
          </p:txBody>
        </p:sp>
      </p:grpSp>
    </p:spTree>
    <p:extLst>
      <p:ext uri="{BB962C8B-B14F-4D97-AF65-F5344CB8AC3E}">
        <p14:creationId xmlns:p14="http://schemas.microsoft.com/office/powerpoint/2010/main" val="1371738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241299" y="719989"/>
            <a:ext cx="8738927" cy="5749048"/>
          </a:xfrm>
        </p:spPr>
        <p:txBody>
          <a:bodyPr/>
          <a:lstStyle/>
          <a:p>
            <a:r>
              <a:rPr lang="en-US" dirty="0" smtClean="0"/>
              <a:t>Design a </a:t>
            </a:r>
            <a:r>
              <a:rPr lang="en-US" b="1" dirty="0" smtClean="0"/>
              <a:t>path for a vehicle </a:t>
            </a:r>
            <a:r>
              <a:rPr lang="en-US" dirty="0" smtClean="0"/>
              <a:t>(e.g. helicopter) in a  complex environment (e.g. urban environment) that </a:t>
            </a:r>
            <a:r>
              <a:rPr lang="en-US" b="1" dirty="0" smtClean="0"/>
              <a:t>optimizes multiple costs </a:t>
            </a:r>
            <a:r>
              <a:rPr lang="en-US" dirty="0" smtClean="0"/>
              <a:t/>
            </a:r>
            <a:br>
              <a:rPr lang="en-US" dirty="0" smtClean="0"/>
            </a:br>
            <a:endParaRPr lang="en-US" dirty="0" smtClean="0"/>
          </a:p>
          <a:p>
            <a:r>
              <a:rPr lang="en-US" dirty="0" smtClean="0"/>
              <a:t>In particular, optimize the path so that </a:t>
            </a:r>
            <a:r>
              <a:rPr lang="en-US" b="1" dirty="0" smtClean="0"/>
              <a:t>localization errors are minimized </a:t>
            </a:r>
            <a:r>
              <a:rPr lang="en-US" dirty="0" smtClean="0"/>
              <a:t>given a prior map and sensor models under GPS denied or degraded</a:t>
            </a:r>
            <a:br>
              <a:rPr lang="en-US" dirty="0" smtClean="0"/>
            </a:br>
            <a:r>
              <a:rPr lang="en-US" dirty="0" smtClean="0"/>
              <a:t/>
            </a:r>
            <a:br>
              <a:rPr lang="en-US" dirty="0" smtClean="0"/>
            </a:b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800" dirty="0" smtClean="0"/>
              <a:t>Detection of features, landmarks, RF signals, etc. can, not only be noisy, but also intermittent. We will not consider this in this talk, however it is possible to extend the methods discussed here in this context as well – See paper:</a:t>
            </a:r>
            <a:br>
              <a:rPr lang="en-US" sz="1800" dirty="0" smtClean="0"/>
            </a:br>
            <a:r>
              <a:rPr lang="en-US" sz="1800" dirty="0" smtClean="0"/>
              <a:t/>
            </a:r>
            <a:br>
              <a:rPr lang="en-US" sz="1800" dirty="0" smtClean="0"/>
            </a:br>
            <a:r>
              <a:rPr lang="en-US" sz="1800" dirty="0" smtClean="0"/>
              <a:t>“</a:t>
            </a:r>
            <a:r>
              <a:rPr lang="en-US" sz="1800" i="1" dirty="0" smtClean="0"/>
              <a:t>Robust Belief Roadmap: Planning Under Intermittent Sensing</a:t>
            </a:r>
            <a:r>
              <a:rPr lang="en-US" sz="1800" dirty="0" smtClean="0"/>
              <a:t>“,  S. Bopardikar, B. Englot and A. Speranzon, ICRA 2014.</a:t>
            </a:r>
            <a:endParaRPr lang="en-US" sz="2400" dirty="0" smtClean="0"/>
          </a:p>
        </p:txBody>
      </p:sp>
      <p:sp>
        <p:nvSpPr>
          <p:cNvPr id="4" name="Slide Number Placeholder 3"/>
          <p:cNvSpPr>
            <a:spLocks noGrp="1"/>
          </p:cNvSpPr>
          <p:nvPr>
            <p:ph type="sldNum" sz="quarter" idx="10"/>
          </p:nvPr>
        </p:nvSpPr>
        <p:spPr/>
        <p:txBody>
          <a:bodyPr/>
          <a:lstStyle/>
          <a:p>
            <a:fld id="{2969D44D-8945-49E7-83DE-AF23780D6BEF}" type="slidenum">
              <a:rPr lang="en-US" smtClean="0"/>
              <a:pPr/>
              <a:t>2</a:t>
            </a:fld>
            <a:endParaRPr lang="en-US"/>
          </a:p>
        </p:txBody>
      </p:sp>
      <p:pic>
        <p:nvPicPr>
          <p:cNvPr id="8" name="Picture 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381" y="2472771"/>
            <a:ext cx="3031682" cy="2188044"/>
          </a:xfrm>
          <a:prstGeom prst="snip2SameRect">
            <a:avLst>
              <a:gd name="adj1" fmla="val 28659"/>
              <a:gd name="adj2" fmla="val 3960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162026" y="2449086"/>
            <a:ext cx="3045216" cy="2235414"/>
          </a:xfrm>
          <a:prstGeom prst="snip2SameRect">
            <a:avLst>
              <a:gd name="adj1" fmla="val 31647"/>
              <a:gd name="adj2" fmla="val 3768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0"/>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070886" y="2453598"/>
            <a:ext cx="3031682" cy="2226391"/>
          </a:xfrm>
          <a:prstGeom prst="snip2SameRect">
            <a:avLst>
              <a:gd name="adj1" fmla="val 29539"/>
              <a:gd name="adj2" fmla="val 36289"/>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5" idx="6"/>
            <a:endCxn id="14" idx="2"/>
          </p:cNvCxnSpPr>
          <p:nvPr/>
        </p:nvCxnSpPr>
        <p:spPr bwMode="auto">
          <a:xfrm>
            <a:off x="3656119" y="5690702"/>
            <a:ext cx="1705992" cy="0"/>
          </a:xfrm>
          <a:prstGeom prst="straightConnector1">
            <a:avLst/>
          </a:prstGeom>
          <a:solidFill>
            <a:schemeClr val="accent1"/>
          </a:solidFill>
          <a:ln w="22225" cap="rnd" cmpd="sng" algn="ctr">
            <a:solidFill>
              <a:schemeClr val="tx1"/>
            </a:solidFill>
            <a:prstDash val="solid"/>
            <a:round/>
            <a:headEnd type="none" w="med" len="med"/>
            <a:tailEnd type="arrow"/>
          </a:ln>
          <a:effectLst>
            <a:outerShdw blurRad="50800" dist="38100" dir="2700000" algn="tl" rotWithShape="0">
              <a:prstClr val="black">
                <a:alpha val="40000"/>
              </a:prstClr>
            </a:outerShdw>
          </a:effectLst>
        </p:spPr>
      </p:cxnSp>
      <p:sp>
        <p:nvSpPr>
          <p:cNvPr id="16" name="Rectangle 15"/>
          <p:cNvSpPr/>
          <p:nvPr/>
        </p:nvSpPr>
        <p:spPr bwMode="auto">
          <a:xfrm>
            <a:off x="4332303" y="5584170"/>
            <a:ext cx="363171" cy="213064"/>
          </a:xfrm>
          <a:prstGeom prst="rect">
            <a:avLst/>
          </a:prstGeom>
          <a:solidFill>
            <a:schemeClr val="bg1"/>
          </a:solidFill>
          <a:ln w="22225" cap="flat" cmpd="sng" algn="ctr">
            <a:noFill/>
            <a:prstDash val="solid"/>
            <a:miter lim="800000"/>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pic>
        <p:nvPicPr>
          <p:cNvPr id="5126" name="Picture 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362111" y="1143864"/>
            <a:ext cx="3435659" cy="286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Related Work: Planning in Belief Space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1300" y="738377"/>
                <a:ext cx="8623300" cy="5664237"/>
              </a:xfrm>
            </p:spPr>
            <p:txBody>
              <a:bodyPr/>
              <a:lstStyle/>
              <a:p>
                <a:pPr marL="0" indent="0">
                  <a:buNone/>
                </a:pPr>
                <a:r>
                  <a:rPr lang="en-US" dirty="0" smtClean="0"/>
                  <a:t>This problem is related to work at MIT by Prof. Roy group</a:t>
                </a:r>
              </a:p>
              <a:p>
                <a:endParaRPr lang="en-US" dirty="0"/>
              </a:p>
              <a:p>
                <a:r>
                  <a:rPr lang="en-US" dirty="0" smtClean="0"/>
                  <a:t>Single objective:</a:t>
                </a:r>
              </a:p>
              <a:p>
                <a:pPr lvl="1"/>
                <a:r>
                  <a:rPr lang="en-US" dirty="0" smtClean="0"/>
                  <a:t>Trace of the state estimate error covariance</a:t>
                </a:r>
              </a:p>
              <a:p>
                <a:pPr lvl="1"/>
                <a:r>
                  <a:rPr lang="en-US" dirty="0" smtClean="0"/>
                  <a:t>Propagate the EKF over paths</a:t>
                </a:r>
              </a:p>
              <a:p>
                <a:pPr lvl="1"/>
                <a:r>
                  <a:rPr lang="en-US" dirty="0" smtClean="0"/>
                  <a:t>Minimize uncertainty at the goal state</a:t>
                </a:r>
              </a:p>
              <a:p>
                <a:pPr lvl="1"/>
                <a:endParaRPr lang="en-US" dirty="0"/>
              </a:p>
              <a:p>
                <a:r>
                  <a:rPr lang="en-US" dirty="0" smtClean="0"/>
                  <a:t>Covariance factorization for fast computation:</a:t>
                </a:r>
              </a:p>
              <a:p>
                <a:endParaRPr lang="en-US" dirty="0"/>
              </a:p>
              <a:p>
                <a:r>
                  <a:rPr lang="en-US" dirty="0" smtClean="0"/>
                  <a:t>Write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𝑃</m:t>
                        </m:r>
                      </m:e>
                      <m:sub>
                        <m:r>
                          <a:rPr lang="en-US" b="0" i="1" smtClean="0">
                            <a:latin typeface="Cambria Math"/>
                          </a:rPr>
                          <m:t>𝑡</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𝑡</m:t>
                        </m:r>
                      </m:sub>
                    </m:sSub>
                    <m:sSubSup>
                      <m:sSubSupPr>
                        <m:ctrlPr>
                          <a:rPr lang="en-US" b="0" i="1" smtClean="0">
                            <a:latin typeface="Cambria Math" panose="02040503050406030204" pitchFamily="18" charset="0"/>
                          </a:rPr>
                        </m:ctrlPr>
                      </m:sSubSupPr>
                      <m:e>
                        <m:r>
                          <a:rPr lang="en-US" b="0" i="1" smtClean="0">
                            <a:latin typeface="Cambria Math"/>
                          </a:rPr>
                          <m:t>𝐶</m:t>
                        </m:r>
                      </m:e>
                      <m:sub>
                        <m:r>
                          <a:rPr lang="en-US" b="0" i="1" smtClean="0">
                            <a:latin typeface="Cambria Math"/>
                          </a:rPr>
                          <m:t>𝑡</m:t>
                        </m:r>
                      </m:sub>
                      <m:sup>
                        <m:r>
                          <a:rPr lang="en-US" b="0" i="1" smtClean="0">
                            <a:latin typeface="Cambria Math"/>
                          </a:rPr>
                          <m:t>−1</m:t>
                        </m:r>
                      </m:sup>
                    </m:sSubSup>
                  </m:oMath>
                </a14:m>
                <a:r>
                  <a:rPr lang="en-US" dirty="0" smtClean="0"/>
                  <a:t> as</a:t>
                </a:r>
              </a:p>
              <a:p>
                <a:endParaRPr lang="en-US" dirty="0"/>
              </a:p>
              <a:p>
                <a:endParaRPr lang="en-US" dirty="0" smtClean="0"/>
              </a:p>
              <a:p>
                <a:endParaRPr lang="en-US" dirty="0"/>
              </a:p>
              <a:p>
                <a:endParaRPr lang="en-US" dirty="0" smtClean="0"/>
              </a:p>
              <a:p>
                <a:r>
                  <a:rPr lang="en-US" dirty="0" smtClean="0"/>
                  <a:t>Computation intensive as these weight matrix need be computed across the roadmap</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1300" y="738377"/>
                <a:ext cx="8623300" cy="5664237"/>
              </a:xfrm>
              <a:blipFill rotWithShape="1">
                <a:blip r:embed="rId4" cstate="print"/>
                <a:stretch>
                  <a:fillRect l="-778" t="-538" b="-4736"/>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2969D44D-8945-49E7-83DE-AF23780D6BEF}" type="slidenum">
              <a:rPr lang="en-US" smtClean="0"/>
              <a:pPr/>
              <a:t>3</a:t>
            </a:fld>
            <a:endParaRPr lang="en-US"/>
          </a:p>
        </p:txBody>
      </p:sp>
      <p:pic>
        <p:nvPicPr>
          <p:cNvPr id="5129" name="Picture 9"/>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95634" y="4438727"/>
            <a:ext cx="5548546" cy="824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bwMode="auto">
          <a:xfrm>
            <a:off x="3443055" y="5584170"/>
            <a:ext cx="213064" cy="213064"/>
          </a:xfrm>
          <a:prstGeom prst="ellipse">
            <a:avLst/>
          </a:prstGeom>
          <a:no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4" name="Oval 13"/>
          <p:cNvSpPr/>
          <p:nvPr/>
        </p:nvSpPr>
        <p:spPr bwMode="auto">
          <a:xfrm>
            <a:off x="5362111" y="5584170"/>
            <a:ext cx="213064" cy="213064"/>
          </a:xfrm>
          <a:prstGeom prst="ellipse">
            <a:avLst/>
          </a:prstGeom>
          <a:no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 name="Left Brace 9"/>
          <p:cNvSpPr/>
          <p:nvPr/>
        </p:nvSpPr>
        <p:spPr bwMode="auto">
          <a:xfrm rot="16200000">
            <a:off x="4418863" y="3676543"/>
            <a:ext cx="226376" cy="3400147"/>
          </a:xfrm>
          <a:prstGeom prst="leftBrace">
            <a:avLst>
              <a:gd name="adj1" fmla="val 61345"/>
              <a:gd name="adj2" fmla="val 50000"/>
            </a:avLst>
          </a:prstGeom>
          <a:noFill/>
          <a:ln w="22225" cap="rnd" cmpd="sng" algn="ctr">
            <a:solidFill>
              <a:schemeClr val="tx1"/>
            </a:solidFill>
            <a:prstDash val="solid"/>
            <a:round/>
            <a:headEnd type="none" w="med" len="med"/>
            <a:tailEnd type="none" w="lg" len="lg"/>
          </a:ln>
          <a:effectLst>
            <a:outerShdw blurRad="50800" dist="38100" dir="2700000" algn="tl" rotWithShape="0">
              <a:prstClr val="black">
                <a:alpha val="40000"/>
              </a:prstClr>
            </a:outerShdw>
          </a:effectLst>
        </p:spPr>
        <p:txBody>
          <a:bodyPr rtlCol="0" anchor="ctr"/>
          <a:lstStyle/>
          <a:p>
            <a:pPr algn="ctr"/>
            <a:endParaRPr lang="en-US"/>
          </a:p>
        </p:txBody>
      </p:sp>
      <p:pic>
        <p:nvPicPr>
          <p:cNvPr id="15" name="Picture 1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bwMode="auto">
          <a:xfrm>
            <a:off x="4404136" y="5584170"/>
            <a:ext cx="282459" cy="205704"/>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2454665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Roadmaps</a:t>
            </a:r>
            <a:endParaRPr lang="en-US" dirty="0"/>
          </a:p>
        </p:txBody>
      </p:sp>
      <p:sp>
        <p:nvSpPr>
          <p:cNvPr id="4" name="Slide Number Placeholder 3"/>
          <p:cNvSpPr>
            <a:spLocks noGrp="1"/>
          </p:cNvSpPr>
          <p:nvPr>
            <p:ph type="sldNum" sz="quarter" idx="10"/>
          </p:nvPr>
        </p:nvSpPr>
        <p:spPr/>
        <p:txBody>
          <a:bodyPr/>
          <a:lstStyle/>
          <a:p>
            <a:fld id="{2969D44D-8945-49E7-83DE-AF23780D6BEF}" type="slidenum">
              <a:rPr lang="en-US" smtClean="0"/>
              <a:pPr/>
              <a:t>4</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242596" y="4142791"/>
                <a:ext cx="8565502" cy="2248677"/>
              </a:xfrm>
              <a:ln>
                <a:noFill/>
              </a:ln>
            </p:spPr>
            <p:txBody>
              <a:bodyPr/>
              <a:lstStyle/>
              <a:p>
                <a:r>
                  <a:rPr lang="en-US" dirty="0" smtClean="0"/>
                  <a:t>Samples can be drawn in a deterministic or in a stochastic fashion</a:t>
                </a:r>
              </a:p>
              <a:p>
                <a:endParaRPr lang="en-US" dirty="0" smtClean="0"/>
              </a:p>
              <a:p>
                <a:r>
                  <a:rPr lang="en-US" dirty="0" smtClean="0"/>
                  <a:t>Useful for planning in higher dimensional spaces - e.g. in 3D considering (</a:t>
                </a:r>
                <a14:m>
                  <m:oMath xmlns:m="http://schemas.openxmlformats.org/officeDocument/2006/math">
                    <m:r>
                      <a:rPr lang="en-US" b="0" i="1" smtClean="0">
                        <a:latin typeface="Cambria Math"/>
                      </a:rPr>
                      <m:t>𝑥</m:t>
                    </m:r>
                    <m:r>
                      <a:rPr lang="en-US" b="0" i="1" smtClean="0">
                        <a:latin typeface="Cambria Math"/>
                      </a:rPr>
                      <m:t>, </m:t>
                    </m:r>
                    <m:r>
                      <a:rPr lang="en-US" b="0" i="1" smtClean="0">
                        <a:latin typeface="Cambria Math"/>
                      </a:rPr>
                      <m:t>𝑦</m:t>
                    </m:r>
                    <m:r>
                      <a:rPr lang="en-US" b="0" i="1" smtClean="0">
                        <a:latin typeface="Cambria Math"/>
                      </a:rPr>
                      <m:t>, </m:t>
                    </m:r>
                    <m:r>
                      <a:rPr lang="en-US" b="0" i="1" smtClean="0">
                        <a:latin typeface="Cambria Math"/>
                      </a:rPr>
                      <m:t>𝜃</m:t>
                    </m:r>
                    <m:r>
                      <a:rPr lang="en-US" b="0" i="1" smtClean="0">
                        <a:latin typeface="Cambria Math"/>
                      </a:rPr>
                      <m:t>)</m:t>
                    </m:r>
                  </m:oMath>
                </a14:m>
                <a:r>
                  <a:rPr lang="en-US" dirty="0" smtClean="0"/>
                  <a:t> or 6D considering position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𝑧</m:t>
                        </m:r>
                      </m:e>
                    </m:d>
                    <m:r>
                      <a:rPr lang="en-US" b="0" i="0" smtClean="0">
                        <a:latin typeface="Cambria Math"/>
                      </a:rPr>
                      <m:t>+ </m:t>
                    </m:r>
                  </m:oMath>
                </a14:m>
                <a:r>
                  <a:rPr lang="en-US" dirty="0" smtClean="0"/>
                  <a:t> velocity </a:t>
                </a:r>
                <a14:m>
                  <m:oMath xmlns:m="http://schemas.openxmlformats.org/officeDocument/2006/math">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𝑥</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𝑦</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𝑥</m:t>
                        </m:r>
                      </m:sub>
                    </m:sSub>
                    <m:r>
                      <a:rPr lang="en-US" b="0" i="1" smtClean="0">
                        <a:latin typeface="Cambria Math"/>
                      </a:rPr>
                      <m:t>)</m:t>
                    </m:r>
                  </m:oMath>
                </a14:m>
                <a:r>
                  <a:rPr lang="en-US" dirty="0" smtClean="0"/>
                  <a:t> </a:t>
                </a:r>
              </a:p>
              <a:p>
                <a:pPr marL="0" indent="0">
                  <a:buNone/>
                </a:pPr>
                <a:endParaRPr lang="en-US" dirty="0" smtClean="0"/>
              </a:p>
              <a:p>
                <a:r>
                  <a:rPr lang="en-US" dirty="0" smtClean="0"/>
                  <a:t>PRM sampling methods are probabilistic complete</a:t>
                </a:r>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242596" y="4142791"/>
                <a:ext cx="8565502" cy="2248677"/>
              </a:xfrm>
              <a:blipFill rotWithShape="1">
                <a:blip r:embed="rId2" cstate="print"/>
                <a:stretch>
                  <a:fillRect l="-641" t="-1359" b="-2446"/>
                </a:stretch>
              </a:blipFill>
              <a:ln>
                <a:noFill/>
              </a:ln>
            </p:spPr>
            <p:txBody>
              <a:bodyPr/>
              <a:lstStyle/>
              <a:p>
                <a:r>
                  <a:rPr lang="en-US">
                    <a:noFill/>
                  </a:rPr>
                  <a:t> </a:t>
                </a:r>
              </a:p>
            </p:txBody>
          </p:sp>
        </mc:Fallback>
      </mc:AlternateContent>
      <p:grpSp>
        <p:nvGrpSpPr>
          <p:cNvPr id="6" name="Group 5"/>
          <p:cNvGrpSpPr/>
          <p:nvPr/>
        </p:nvGrpSpPr>
        <p:grpSpPr>
          <a:xfrm>
            <a:off x="388385" y="1075574"/>
            <a:ext cx="3316412" cy="1923039"/>
            <a:chOff x="388385" y="1075574"/>
            <a:chExt cx="3316412" cy="1923039"/>
          </a:xfrm>
        </p:grpSpPr>
        <p:cxnSp>
          <p:nvCxnSpPr>
            <p:cNvPr id="7" name="Straight Connector 6"/>
            <p:cNvCxnSpPr>
              <a:endCxn id="61" idx="0"/>
            </p:cNvCxnSpPr>
            <p:nvPr/>
          </p:nvCxnSpPr>
          <p:spPr bwMode="auto">
            <a:xfrm>
              <a:off x="3681947" y="1120069"/>
              <a:ext cx="8354" cy="496911"/>
            </a:xfrm>
            <a:prstGeom prst="lin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p:cNvGrpSpPr/>
            <p:nvPr/>
          </p:nvGrpSpPr>
          <p:grpSpPr>
            <a:xfrm>
              <a:off x="388385" y="1075574"/>
              <a:ext cx="3316412" cy="1923039"/>
              <a:chOff x="388385" y="1075574"/>
              <a:chExt cx="3316412" cy="1923039"/>
            </a:xfrm>
          </p:grpSpPr>
          <p:sp>
            <p:nvSpPr>
              <p:cNvPr id="9" name="5-Point Star 8"/>
              <p:cNvSpPr/>
              <p:nvPr/>
            </p:nvSpPr>
            <p:spPr bwMode="auto">
              <a:xfrm>
                <a:off x="462082" y="2952894"/>
                <a:ext cx="45719" cy="45719"/>
              </a:xfrm>
              <a:prstGeom prst="star5">
                <a:avLst/>
              </a:prstGeom>
              <a:noFill/>
              <a:ln w="53975" cap="flat" cmpd="sng" algn="ctr">
                <a:solidFill>
                  <a:srgbClr val="00B050"/>
                </a:solidFill>
                <a:prstDash val="solid"/>
                <a:miter lim="800000"/>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 name="Arc 9"/>
              <p:cNvSpPr/>
              <p:nvPr/>
            </p:nvSpPr>
            <p:spPr bwMode="auto">
              <a:xfrm rot="11847542">
                <a:off x="388385" y="2658346"/>
                <a:ext cx="335397" cy="335397"/>
              </a:xfrm>
              <a:prstGeom prst="arc">
                <a:avLst>
                  <a:gd name="adj1" fmla="val 9854200"/>
                  <a:gd name="adj2" fmla="val 15777210"/>
                </a:avLst>
              </a:prstGeom>
              <a:noFill/>
              <a:ln w="952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1" name="5-Point Star 10"/>
              <p:cNvSpPr/>
              <p:nvPr/>
            </p:nvSpPr>
            <p:spPr bwMode="auto">
              <a:xfrm>
                <a:off x="3659078" y="1075574"/>
                <a:ext cx="45719" cy="45719"/>
              </a:xfrm>
              <a:prstGeom prst="star5">
                <a:avLst/>
              </a:prstGeom>
              <a:noFill/>
              <a:ln w="53975" cap="flat" cmpd="sng" algn="ctr">
                <a:solidFill>
                  <a:srgbClr val="FF0000"/>
                </a:solidFill>
                <a:prstDash val="solid"/>
                <a:miter lim="800000"/>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grpSp>
      </p:grpSp>
      <p:grpSp>
        <p:nvGrpSpPr>
          <p:cNvPr id="12" name="Group 11"/>
          <p:cNvGrpSpPr/>
          <p:nvPr/>
        </p:nvGrpSpPr>
        <p:grpSpPr>
          <a:xfrm>
            <a:off x="703078" y="1085329"/>
            <a:ext cx="3069061" cy="3867134"/>
            <a:chOff x="703078" y="1085329"/>
            <a:chExt cx="3069061" cy="3867134"/>
          </a:xfrm>
        </p:grpSpPr>
        <p:sp>
          <p:nvSpPr>
            <p:cNvPr id="13" name="Arc 12"/>
            <p:cNvSpPr/>
            <p:nvPr/>
          </p:nvSpPr>
          <p:spPr bwMode="auto">
            <a:xfrm>
              <a:off x="1413672" y="3740952"/>
              <a:ext cx="1211511" cy="1211511"/>
            </a:xfrm>
            <a:prstGeom prst="arc">
              <a:avLst>
                <a:gd name="adj1" fmla="val 15287961"/>
                <a:gd name="adj2" fmla="val 16577570"/>
              </a:avLst>
            </a:prstGeom>
            <a:noFill/>
            <a:ln w="952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grpSp>
          <p:nvGrpSpPr>
            <p:cNvPr id="14" name="Group 13"/>
            <p:cNvGrpSpPr/>
            <p:nvPr/>
          </p:nvGrpSpPr>
          <p:grpSpPr>
            <a:xfrm>
              <a:off x="703078" y="1085329"/>
              <a:ext cx="3069061" cy="2913777"/>
              <a:chOff x="703078" y="1085329"/>
              <a:chExt cx="3069061" cy="2913777"/>
            </a:xfrm>
          </p:grpSpPr>
          <p:cxnSp>
            <p:nvCxnSpPr>
              <p:cNvPr id="15" name="Straight Connector 14"/>
              <p:cNvCxnSpPr>
                <a:stCxn id="17" idx="0"/>
              </p:cNvCxnSpPr>
              <p:nvPr/>
            </p:nvCxnSpPr>
            <p:spPr bwMode="auto">
              <a:xfrm>
                <a:off x="2181334" y="1085755"/>
                <a:ext cx="1021007" cy="13389"/>
              </a:xfrm>
              <a:prstGeom prst="lin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a:stCxn id="52" idx="6"/>
                <a:endCxn id="54" idx="2"/>
              </p:cNvCxnSpPr>
              <p:nvPr/>
            </p:nvCxnSpPr>
            <p:spPr bwMode="auto">
              <a:xfrm flipV="1">
                <a:off x="1370773" y="1093719"/>
                <a:ext cx="718980" cy="131204"/>
              </a:xfrm>
              <a:prstGeom prst="lin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rc 16"/>
              <p:cNvSpPr/>
              <p:nvPr/>
            </p:nvSpPr>
            <p:spPr bwMode="auto">
              <a:xfrm rot="20949283">
                <a:off x="1598298" y="1085329"/>
                <a:ext cx="1211511" cy="1211511"/>
              </a:xfrm>
              <a:prstGeom prst="arc">
                <a:avLst>
                  <a:gd name="adj1" fmla="val 16721749"/>
                  <a:gd name="adj2" fmla="val 2741071"/>
                </a:avLst>
              </a:prstGeom>
              <a:noFill/>
              <a:ln w="952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18" name="Straight Connector 17"/>
              <p:cNvCxnSpPr>
                <a:stCxn id="67" idx="4"/>
              </p:cNvCxnSpPr>
              <p:nvPr/>
            </p:nvCxnSpPr>
            <p:spPr bwMode="auto">
              <a:xfrm flipH="1">
                <a:off x="720951" y="1571481"/>
                <a:ext cx="232851" cy="925996"/>
              </a:xfrm>
              <a:prstGeom prst="lin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Arc 18"/>
              <p:cNvSpPr/>
              <p:nvPr/>
            </p:nvSpPr>
            <p:spPr bwMode="auto">
              <a:xfrm rot="20949283">
                <a:off x="703078" y="2055350"/>
                <a:ext cx="1211511" cy="1211511"/>
              </a:xfrm>
              <a:prstGeom prst="arc">
                <a:avLst>
                  <a:gd name="adj1" fmla="val 3172433"/>
                  <a:gd name="adj2" fmla="val 12456760"/>
                </a:avLst>
              </a:prstGeom>
              <a:noFill/>
              <a:ln w="952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20" name="Straight Connector 19"/>
              <p:cNvCxnSpPr>
                <a:stCxn id="66" idx="3"/>
                <a:endCxn id="19" idx="0"/>
              </p:cNvCxnSpPr>
              <p:nvPr/>
            </p:nvCxnSpPr>
            <p:spPr bwMode="auto">
              <a:xfrm flipH="1">
                <a:off x="1758795" y="2043540"/>
                <a:ext cx="924711" cy="1023120"/>
              </a:xfrm>
              <a:prstGeom prst="lin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flipH="1">
                <a:off x="868805" y="3112799"/>
                <a:ext cx="843850" cy="886307"/>
              </a:xfrm>
              <a:prstGeom prst="lin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Arc 21"/>
              <p:cNvSpPr/>
              <p:nvPr/>
            </p:nvSpPr>
            <p:spPr bwMode="auto">
              <a:xfrm rot="20949283">
                <a:off x="2560628" y="1837585"/>
                <a:ext cx="1211511" cy="1211511"/>
              </a:xfrm>
              <a:prstGeom prst="arc">
                <a:avLst>
                  <a:gd name="adj1" fmla="val 9129046"/>
                  <a:gd name="adj2" fmla="val 13963186"/>
                </a:avLst>
              </a:prstGeom>
              <a:noFill/>
              <a:ln w="952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23" name="Arc 22"/>
              <p:cNvSpPr/>
              <p:nvPr/>
            </p:nvSpPr>
            <p:spPr bwMode="auto">
              <a:xfrm rot="20949283">
                <a:off x="1580891" y="2550390"/>
                <a:ext cx="1211511" cy="1211511"/>
              </a:xfrm>
              <a:prstGeom prst="arc">
                <a:avLst>
                  <a:gd name="adj1" fmla="val 20169386"/>
                  <a:gd name="adj2" fmla="val 6503067"/>
                </a:avLst>
              </a:prstGeom>
              <a:noFill/>
              <a:ln w="952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24" name="Straight Connector 23"/>
              <p:cNvCxnSpPr>
                <a:stCxn id="59" idx="2"/>
                <a:endCxn id="57" idx="6"/>
              </p:cNvCxnSpPr>
              <p:nvPr/>
            </p:nvCxnSpPr>
            <p:spPr bwMode="auto">
              <a:xfrm flipH="1">
                <a:off x="914944" y="3784608"/>
                <a:ext cx="854819" cy="214498"/>
              </a:xfrm>
              <a:prstGeom prst="lin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rc 24"/>
              <p:cNvSpPr/>
              <p:nvPr/>
            </p:nvSpPr>
            <p:spPr bwMode="auto">
              <a:xfrm rot="20949283">
                <a:off x="2493517" y="1103504"/>
                <a:ext cx="1211511" cy="1211511"/>
              </a:xfrm>
              <a:prstGeom prst="arc">
                <a:avLst>
                  <a:gd name="adj1" fmla="val 17484592"/>
                  <a:gd name="adj2" fmla="val 472533"/>
                </a:avLst>
              </a:prstGeom>
              <a:noFill/>
              <a:ln w="952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26" name="Straight Connector 25"/>
              <p:cNvCxnSpPr>
                <a:stCxn id="61" idx="4"/>
              </p:cNvCxnSpPr>
              <p:nvPr/>
            </p:nvCxnSpPr>
            <p:spPr bwMode="auto">
              <a:xfrm>
                <a:off x="3690301" y="1709259"/>
                <a:ext cx="0" cy="687943"/>
              </a:xfrm>
              <a:prstGeom prst="lin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Arc 26"/>
              <p:cNvSpPr/>
              <p:nvPr/>
            </p:nvSpPr>
            <p:spPr bwMode="auto">
              <a:xfrm rot="20949283">
                <a:off x="2468439" y="1774318"/>
                <a:ext cx="1211511" cy="1211511"/>
              </a:xfrm>
              <a:prstGeom prst="arc">
                <a:avLst>
                  <a:gd name="adj1" fmla="val 710711"/>
                  <a:gd name="adj2" fmla="val 8520500"/>
                </a:avLst>
              </a:prstGeom>
              <a:noFill/>
              <a:ln w="952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28" name="Straight Connector 27"/>
              <p:cNvCxnSpPr/>
              <p:nvPr/>
            </p:nvCxnSpPr>
            <p:spPr bwMode="auto">
              <a:xfrm flipH="1">
                <a:off x="2549752" y="2779905"/>
                <a:ext cx="981510" cy="857781"/>
              </a:xfrm>
              <a:prstGeom prst="lin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endCxn id="57" idx="0"/>
              </p:cNvCxnSpPr>
              <p:nvPr/>
            </p:nvCxnSpPr>
            <p:spPr bwMode="auto">
              <a:xfrm>
                <a:off x="720949" y="2779905"/>
                <a:ext cx="147856" cy="1173061"/>
              </a:xfrm>
              <a:prstGeom prst="lin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Arc 29"/>
              <p:cNvSpPr/>
              <p:nvPr/>
            </p:nvSpPr>
            <p:spPr bwMode="auto">
              <a:xfrm rot="18978919">
                <a:off x="889383" y="1211617"/>
                <a:ext cx="1211511" cy="1211511"/>
              </a:xfrm>
              <a:prstGeom prst="arc">
                <a:avLst>
                  <a:gd name="adj1" fmla="val 15016092"/>
                  <a:gd name="adj2" fmla="val 17574863"/>
                </a:avLst>
              </a:prstGeom>
              <a:noFill/>
              <a:ln w="952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31" name="Arc 30"/>
              <p:cNvSpPr/>
              <p:nvPr/>
            </p:nvSpPr>
            <p:spPr bwMode="auto">
              <a:xfrm rot="13062145">
                <a:off x="1405657" y="3274496"/>
                <a:ext cx="528405" cy="528405"/>
              </a:xfrm>
              <a:prstGeom prst="arc">
                <a:avLst>
                  <a:gd name="adj1" fmla="val 12757784"/>
                  <a:gd name="adj2" fmla="val 0"/>
                </a:avLst>
              </a:prstGeom>
              <a:noFill/>
              <a:ln w="952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grpSp>
      </p:grpSp>
      <p:grpSp>
        <p:nvGrpSpPr>
          <p:cNvPr id="32" name="Group 31"/>
          <p:cNvGrpSpPr/>
          <p:nvPr/>
        </p:nvGrpSpPr>
        <p:grpSpPr>
          <a:xfrm>
            <a:off x="388389" y="1085333"/>
            <a:ext cx="3388670" cy="2181532"/>
            <a:chOff x="388389" y="1085333"/>
            <a:chExt cx="3388670" cy="2181532"/>
          </a:xfrm>
        </p:grpSpPr>
        <p:grpSp>
          <p:nvGrpSpPr>
            <p:cNvPr id="33" name="Group 32"/>
            <p:cNvGrpSpPr/>
            <p:nvPr/>
          </p:nvGrpSpPr>
          <p:grpSpPr>
            <a:xfrm>
              <a:off x="388389" y="1124989"/>
              <a:ext cx="3301916" cy="1873674"/>
              <a:chOff x="388389" y="1124989"/>
              <a:chExt cx="3301916" cy="1873674"/>
            </a:xfrm>
          </p:grpSpPr>
          <p:cxnSp>
            <p:nvCxnSpPr>
              <p:cNvPr id="43" name="Straight Connector 42"/>
              <p:cNvCxnSpPr/>
              <p:nvPr/>
            </p:nvCxnSpPr>
            <p:spPr bwMode="auto">
              <a:xfrm>
                <a:off x="3681951" y="1124989"/>
                <a:ext cx="8354" cy="496911"/>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Arc 43"/>
              <p:cNvSpPr/>
              <p:nvPr/>
            </p:nvSpPr>
            <p:spPr bwMode="auto">
              <a:xfrm rot="11847542">
                <a:off x="388389" y="2663266"/>
                <a:ext cx="335397" cy="335397"/>
              </a:xfrm>
              <a:prstGeom prst="arc">
                <a:avLst>
                  <a:gd name="adj1" fmla="val 9854200"/>
                  <a:gd name="adj2" fmla="val 15777210"/>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grpSp>
        <p:grpSp>
          <p:nvGrpSpPr>
            <p:cNvPr id="34" name="Group 33"/>
            <p:cNvGrpSpPr/>
            <p:nvPr/>
          </p:nvGrpSpPr>
          <p:grpSpPr>
            <a:xfrm>
              <a:off x="707998" y="1085333"/>
              <a:ext cx="3069061" cy="2181532"/>
              <a:chOff x="855478" y="1237729"/>
              <a:chExt cx="3069061" cy="2181532"/>
            </a:xfrm>
          </p:grpSpPr>
          <p:cxnSp>
            <p:nvCxnSpPr>
              <p:cNvPr id="35" name="Straight Connector 34"/>
              <p:cNvCxnSpPr/>
              <p:nvPr/>
            </p:nvCxnSpPr>
            <p:spPr bwMode="auto">
              <a:xfrm flipV="1">
                <a:off x="1523173" y="1246119"/>
                <a:ext cx="718980" cy="13120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Arc 35"/>
              <p:cNvSpPr/>
              <p:nvPr/>
            </p:nvSpPr>
            <p:spPr bwMode="auto">
              <a:xfrm rot="20949283">
                <a:off x="1750698" y="1237729"/>
                <a:ext cx="1211511" cy="1211511"/>
              </a:xfrm>
              <a:prstGeom prst="arc">
                <a:avLst>
                  <a:gd name="adj1" fmla="val 16721749"/>
                  <a:gd name="adj2" fmla="val 2741071"/>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37" name="Straight Connector 36"/>
              <p:cNvCxnSpPr/>
              <p:nvPr/>
            </p:nvCxnSpPr>
            <p:spPr bwMode="auto">
              <a:xfrm flipH="1">
                <a:off x="873351" y="1723881"/>
                <a:ext cx="232851" cy="925996"/>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Arc 37"/>
              <p:cNvSpPr/>
              <p:nvPr/>
            </p:nvSpPr>
            <p:spPr bwMode="auto">
              <a:xfrm rot="20949283">
                <a:off x="855478" y="2207750"/>
                <a:ext cx="1211511" cy="1211511"/>
              </a:xfrm>
              <a:prstGeom prst="arc">
                <a:avLst>
                  <a:gd name="adj1" fmla="val 10772115"/>
                  <a:gd name="adj2" fmla="val 12456760"/>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39" name="Arc 38"/>
              <p:cNvSpPr/>
              <p:nvPr/>
            </p:nvSpPr>
            <p:spPr bwMode="auto">
              <a:xfrm rot="20949283">
                <a:off x="2713028" y="1989985"/>
                <a:ext cx="1211511" cy="1211511"/>
              </a:xfrm>
              <a:prstGeom prst="arc">
                <a:avLst>
                  <a:gd name="adj1" fmla="val 9129046"/>
                  <a:gd name="adj2" fmla="val 13963186"/>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cxnSp>
            <p:nvCxnSpPr>
              <p:cNvPr id="40" name="Straight Connector 39"/>
              <p:cNvCxnSpPr/>
              <p:nvPr/>
            </p:nvCxnSpPr>
            <p:spPr bwMode="auto">
              <a:xfrm>
                <a:off x="3842701" y="1861659"/>
                <a:ext cx="0" cy="687943"/>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Arc 40"/>
              <p:cNvSpPr/>
              <p:nvPr/>
            </p:nvSpPr>
            <p:spPr bwMode="auto">
              <a:xfrm rot="20949283">
                <a:off x="2620839" y="1926718"/>
                <a:ext cx="1211511" cy="1211511"/>
              </a:xfrm>
              <a:prstGeom prst="arc">
                <a:avLst>
                  <a:gd name="adj1" fmla="val 710711"/>
                  <a:gd name="adj2" fmla="val 8520500"/>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2" name="Arc 41"/>
              <p:cNvSpPr/>
              <p:nvPr/>
            </p:nvSpPr>
            <p:spPr bwMode="auto">
              <a:xfrm rot="18978919">
                <a:off x="1041783" y="1364017"/>
                <a:ext cx="1211511" cy="1211511"/>
              </a:xfrm>
              <a:prstGeom prst="arc">
                <a:avLst>
                  <a:gd name="adj1" fmla="val 15016092"/>
                  <a:gd name="adj2" fmla="val 17574863"/>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grpSp>
      </p:grpSp>
      <p:grpSp>
        <p:nvGrpSpPr>
          <p:cNvPr id="45" name="Group 44"/>
          <p:cNvGrpSpPr/>
          <p:nvPr/>
        </p:nvGrpSpPr>
        <p:grpSpPr>
          <a:xfrm>
            <a:off x="1023829" y="1216757"/>
            <a:ext cx="2331265" cy="2368923"/>
            <a:chOff x="1023829" y="1216757"/>
            <a:chExt cx="2331265" cy="2368923"/>
          </a:xfrm>
          <a:solidFill>
            <a:srgbClr val="8C8C8C"/>
          </a:solidFill>
        </p:grpSpPr>
        <p:sp>
          <p:nvSpPr>
            <p:cNvPr id="46" name="Rectangle 45"/>
            <p:cNvSpPr/>
            <p:nvPr/>
          </p:nvSpPr>
          <p:spPr bwMode="auto">
            <a:xfrm>
              <a:off x="1232678" y="1331407"/>
              <a:ext cx="1157681" cy="679508"/>
            </a:xfrm>
            <a:prstGeom prst="rect">
              <a:avLst/>
            </a:prstGeom>
            <a:grp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rot="2430588">
              <a:off x="1949491" y="2639918"/>
              <a:ext cx="509122" cy="945762"/>
            </a:xfrm>
            <a:prstGeom prst="rect">
              <a:avLst/>
            </a:prstGeom>
            <a:grp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rot="5400000">
              <a:off x="881216" y="2153529"/>
              <a:ext cx="964734" cy="679508"/>
            </a:xfrm>
            <a:prstGeom prst="rect">
              <a:avLst/>
            </a:prstGeom>
            <a:grp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2895562" y="1216757"/>
              <a:ext cx="459532" cy="1444347"/>
            </a:xfrm>
            <a:prstGeom prst="rect">
              <a:avLst/>
            </a:prstGeom>
            <a:grp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grpSp>
      <p:grpSp>
        <p:nvGrpSpPr>
          <p:cNvPr id="50" name="Group 49"/>
          <p:cNvGrpSpPr/>
          <p:nvPr/>
        </p:nvGrpSpPr>
        <p:grpSpPr>
          <a:xfrm>
            <a:off x="667991" y="1047579"/>
            <a:ext cx="3068449" cy="2997666"/>
            <a:chOff x="667991" y="1047579"/>
            <a:chExt cx="3068449" cy="2997666"/>
          </a:xfrm>
        </p:grpSpPr>
        <p:sp>
          <p:nvSpPr>
            <p:cNvPr id="51" name="Oval 50"/>
            <p:cNvSpPr/>
            <p:nvPr/>
          </p:nvSpPr>
          <p:spPr bwMode="auto">
            <a:xfrm>
              <a:off x="667991" y="2733765"/>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2" name="Oval 51"/>
            <p:cNvSpPr/>
            <p:nvPr/>
          </p:nvSpPr>
          <p:spPr bwMode="auto">
            <a:xfrm>
              <a:off x="1278494" y="1178783"/>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grpSp>
          <p:nvGrpSpPr>
            <p:cNvPr id="53" name="Group 52"/>
            <p:cNvGrpSpPr/>
            <p:nvPr/>
          </p:nvGrpSpPr>
          <p:grpSpPr>
            <a:xfrm>
              <a:off x="674810" y="1047579"/>
              <a:ext cx="3061630" cy="2997666"/>
              <a:chOff x="674810" y="1047579"/>
              <a:chExt cx="3061630" cy="2997666"/>
            </a:xfrm>
          </p:grpSpPr>
          <p:sp>
            <p:nvSpPr>
              <p:cNvPr id="54" name="Oval 53"/>
              <p:cNvSpPr/>
              <p:nvPr/>
            </p:nvSpPr>
            <p:spPr bwMode="auto">
              <a:xfrm>
                <a:off x="2089753" y="1047579"/>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5" name="Oval 54"/>
              <p:cNvSpPr/>
              <p:nvPr/>
            </p:nvSpPr>
            <p:spPr bwMode="auto">
              <a:xfrm>
                <a:off x="1712655" y="3020520"/>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6" name="Oval 55"/>
              <p:cNvSpPr/>
              <p:nvPr/>
            </p:nvSpPr>
            <p:spPr bwMode="auto">
              <a:xfrm>
                <a:off x="674810" y="2397202"/>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7" name="Oval 56"/>
              <p:cNvSpPr/>
              <p:nvPr/>
            </p:nvSpPr>
            <p:spPr bwMode="auto">
              <a:xfrm>
                <a:off x="822665" y="3952966"/>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8" name="Oval 57"/>
              <p:cNvSpPr/>
              <p:nvPr/>
            </p:nvSpPr>
            <p:spPr bwMode="auto">
              <a:xfrm>
                <a:off x="2092374" y="3705491"/>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9" name="Oval 58"/>
              <p:cNvSpPr/>
              <p:nvPr/>
            </p:nvSpPr>
            <p:spPr bwMode="auto">
              <a:xfrm rot="20915895">
                <a:off x="1768852" y="3729347"/>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0" name="Oval 59"/>
              <p:cNvSpPr/>
              <p:nvPr/>
            </p:nvSpPr>
            <p:spPr bwMode="auto">
              <a:xfrm>
                <a:off x="3156201" y="1075541"/>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1" name="Oval 60"/>
              <p:cNvSpPr/>
              <p:nvPr/>
            </p:nvSpPr>
            <p:spPr bwMode="auto">
              <a:xfrm>
                <a:off x="3644161" y="1616980"/>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2" name="Oval 61"/>
              <p:cNvSpPr/>
              <p:nvPr/>
            </p:nvSpPr>
            <p:spPr bwMode="auto">
              <a:xfrm>
                <a:off x="3644161" y="2333933"/>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3" name="Oval 62"/>
              <p:cNvSpPr/>
              <p:nvPr/>
            </p:nvSpPr>
            <p:spPr bwMode="auto">
              <a:xfrm>
                <a:off x="2571248" y="3536218"/>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4" name="Oval 63"/>
              <p:cNvSpPr/>
              <p:nvPr/>
            </p:nvSpPr>
            <p:spPr bwMode="auto">
              <a:xfrm>
                <a:off x="3438983" y="2779905"/>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5" name="Oval 64"/>
              <p:cNvSpPr/>
              <p:nvPr/>
            </p:nvSpPr>
            <p:spPr bwMode="auto">
              <a:xfrm>
                <a:off x="2669992" y="2779905"/>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6" name="Oval 65"/>
              <p:cNvSpPr/>
              <p:nvPr/>
            </p:nvSpPr>
            <p:spPr bwMode="auto">
              <a:xfrm>
                <a:off x="2669992" y="1964775"/>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7" name="Oval 66"/>
              <p:cNvSpPr/>
              <p:nvPr/>
            </p:nvSpPr>
            <p:spPr bwMode="auto">
              <a:xfrm>
                <a:off x="907662" y="1479202"/>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8" name="Oval 67"/>
              <p:cNvSpPr/>
              <p:nvPr/>
            </p:nvSpPr>
            <p:spPr bwMode="auto">
              <a:xfrm>
                <a:off x="1413672" y="3323880"/>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grpSp>
      </p:grpSp>
      <p:sp>
        <p:nvSpPr>
          <p:cNvPr id="69" name="TextBox 68"/>
          <p:cNvSpPr txBox="1"/>
          <p:nvPr/>
        </p:nvSpPr>
        <p:spPr>
          <a:xfrm>
            <a:off x="4061918" y="935037"/>
            <a:ext cx="4674637" cy="2585323"/>
          </a:xfrm>
          <a:prstGeom prst="rect">
            <a:avLst/>
          </a:prstGeom>
          <a:noFill/>
        </p:spPr>
        <p:txBody>
          <a:bodyPr wrap="square" rtlCol="0">
            <a:spAutoFit/>
          </a:bodyPr>
          <a:lstStyle/>
          <a:p>
            <a:pPr marL="342900" indent="-342900">
              <a:buAutoNum type="arabicPeriod"/>
            </a:pPr>
            <a:r>
              <a:rPr lang="en-US" sz="1800" dirty="0" smtClean="0">
                <a:latin typeface="Calibri" pitchFamily="34" charset="0"/>
                <a:cs typeface="Calibri" pitchFamily="34" charset="0"/>
              </a:rPr>
              <a:t>Randomly sample the configuration space</a:t>
            </a:r>
          </a:p>
          <a:p>
            <a:pPr marL="342900" indent="-342900">
              <a:buAutoNum type="arabicPeriod"/>
            </a:pPr>
            <a:endParaRPr lang="en-US" sz="1800" dirty="0">
              <a:latin typeface="Calibri" pitchFamily="34" charset="0"/>
              <a:cs typeface="Calibri" pitchFamily="34" charset="0"/>
            </a:endParaRPr>
          </a:p>
          <a:p>
            <a:pPr marL="342900" indent="-342900">
              <a:buAutoNum type="arabicPeriod"/>
            </a:pPr>
            <a:r>
              <a:rPr lang="en-US" sz="1800" dirty="0" smtClean="0">
                <a:latin typeface="Calibri" pitchFamily="34" charset="0"/>
                <a:cs typeface="Calibri" pitchFamily="34" charset="0"/>
              </a:rPr>
              <a:t>Remove samples that are not collision free</a:t>
            </a:r>
          </a:p>
          <a:p>
            <a:pPr marL="342900" indent="-342900">
              <a:buAutoNum type="arabicPeriod"/>
            </a:pPr>
            <a:endParaRPr lang="en-US" sz="1800" dirty="0">
              <a:latin typeface="Calibri" pitchFamily="34" charset="0"/>
              <a:cs typeface="Calibri" pitchFamily="34" charset="0"/>
            </a:endParaRPr>
          </a:p>
          <a:p>
            <a:pPr marL="342900" indent="-342900">
              <a:buAutoNum type="arabicPeriod"/>
            </a:pPr>
            <a:r>
              <a:rPr lang="en-US" sz="1800" dirty="0" smtClean="0">
                <a:latin typeface="Calibri" pitchFamily="34" charset="0"/>
                <a:cs typeface="Calibri" pitchFamily="34" charset="0"/>
              </a:rPr>
              <a:t>Determine path compatible with vehicle dynamics that connects the nodes</a:t>
            </a:r>
          </a:p>
          <a:p>
            <a:pPr marL="342900" indent="-342900">
              <a:buAutoNum type="arabicPeriod"/>
            </a:pPr>
            <a:endParaRPr lang="en-US" sz="1800" dirty="0">
              <a:latin typeface="Calibri" pitchFamily="34" charset="0"/>
              <a:cs typeface="Calibri" pitchFamily="34" charset="0"/>
            </a:endParaRPr>
          </a:p>
          <a:p>
            <a:pPr marL="342900" indent="-342900">
              <a:buAutoNum type="arabicPeriod"/>
            </a:pPr>
            <a:r>
              <a:rPr lang="en-US" sz="1800" dirty="0" smtClean="0">
                <a:latin typeface="Calibri" pitchFamily="34" charset="0"/>
                <a:cs typeface="Calibri" pitchFamily="34" charset="0"/>
              </a:rPr>
              <a:t>Connect Start and Goal to closest nodes</a:t>
            </a:r>
          </a:p>
          <a:p>
            <a:pPr marL="342900" indent="-342900">
              <a:buAutoNum type="arabicPeriod"/>
            </a:pPr>
            <a:endParaRPr lang="en-US" sz="1800" dirty="0" smtClean="0">
              <a:latin typeface="Calibri" pitchFamily="34" charset="0"/>
              <a:cs typeface="Calibri" pitchFamily="34" charset="0"/>
            </a:endParaRPr>
          </a:p>
        </p:txBody>
      </p:sp>
      <p:grpSp>
        <p:nvGrpSpPr>
          <p:cNvPr id="70" name="Group 69"/>
          <p:cNvGrpSpPr/>
          <p:nvPr/>
        </p:nvGrpSpPr>
        <p:grpSpPr>
          <a:xfrm>
            <a:off x="1144022" y="1464159"/>
            <a:ext cx="2156327" cy="1890108"/>
            <a:chOff x="1144022" y="1464159"/>
            <a:chExt cx="2156327" cy="1890108"/>
          </a:xfrm>
        </p:grpSpPr>
        <p:sp>
          <p:nvSpPr>
            <p:cNvPr id="71" name="Oval 70"/>
            <p:cNvSpPr/>
            <p:nvPr/>
          </p:nvSpPr>
          <p:spPr bwMode="auto">
            <a:xfrm>
              <a:off x="1349323" y="1510299"/>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2" name="Oval 71"/>
            <p:cNvSpPr/>
            <p:nvPr/>
          </p:nvSpPr>
          <p:spPr bwMode="auto">
            <a:xfrm>
              <a:off x="1501723" y="1942629"/>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2043613" y="1480765"/>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4" name="Oval 73"/>
            <p:cNvSpPr/>
            <p:nvPr/>
          </p:nvSpPr>
          <p:spPr bwMode="auto">
            <a:xfrm>
              <a:off x="1419817" y="2365105"/>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5" name="Oval 74"/>
            <p:cNvSpPr/>
            <p:nvPr/>
          </p:nvSpPr>
          <p:spPr bwMode="auto">
            <a:xfrm>
              <a:off x="1144022" y="2667324"/>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6" name="Oval 75"/>
            <p:cNvSpPr/>
            <p:nvPr/>
          </p:nvSpPr>
          <p:spPr bwMode="auto">
            <a:xfrm>
              <a:off x="2303270" y="3114767"/>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7" name="Oval 76"/>
            <p:cNvSpPr/>
            <p:nvPr/>
          </p:nvSpPr>
          <p:spPr bwMode="auto">
            <a:xfrm>
              <a:off x="1994332" y="3261988"/>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8" name="Oval 77"/>
            <p:cNvSpPr/>
            <p:nvPr/>
          </p:nvSpPr>
          <p:spPr bwMode="auto">
            <a:xfrm>
              <a:off x="2256934" y="2759603"/>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9" name="Oval 78"/>
            <p:cNvSpPr/>
            <p:nvPr/>
          </p:nvSpPr>
          <p:spPr bwMode="auto">
            <a:xfrm>
              <a:off x="2895562" y="2413590"/>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80" name="Oval 79"/>
            <p:cNvSpPr/>
            <p:nvPr/>
          </p:nvSpPr>
          <p:spPr bwMode="auto">
            <a:xfrm>
              <a:off x="3208070" y="2505869"/>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81" name="Oval 80"/>
            <p:cNvSpPr/>
            <p:nvPr/>
          </p:nvSpPr>
          <p:spPr bwMode="auto">
            <a:xfrm>
              <a:off x="3033049" y="2018099"/>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82" name="Oval 81"/>
            <p:cNvSpPr/>
            <p:nvPr/>
          </p:nvSpPr>
          <p:spPr bwMode="auto">
            <a:xfrm>
              <a:off x="3152726" y="1725093"/>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83" name="Oval 82"/>
            <p:cNvSpPr/>
            <p:nvPr/>
          </p:nvSpPr>
          <p:spPr bwMode="auto">
            <a:xfrm>
              <a:off x="2948228" y="1464159"/>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84" name="Oval 83"/>
            <p:cNvSpPr/>
            <p:nvPr/>
          </p:nvSpPr>
          <p:spPr bwMode="auto">
            <a:xfrm>
              <a:off x="1988747" y="1761873"/>
              <a:ext cx="92279" cy="92279"/>
            </a:xfrm>
            <a:prstGeom prst="ellipse">
              <a:avLst/>
            </a:prstGeom>
            <a:solidFill>
              <a:schemeClr val="accent1"/>
            </a:solidFill>
            <a:ln w="9525"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398497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xEl>
                                              <p:pRg st="2" end="2"/>
                                            </p:txEl>
                                          </p:spTgt>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70"/>
                                        </p:tgtEl>
                                      </p:cBhvr>
                                    </p:animEffect>
                                    <p:set>
                                      <p:cBhvr>
                                        <p:cTn id="17" dur="1" fill="hold">
                                          <p:stCondLst>
                                            <p:cond delay="499"/>
                                          </p:stCondLst>
                                        </p:cTn>
                                        <p:tgtEl>
                                          <p:spTgt spid="7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9">
                                            <p:txEl>
                                              <p:pRg st="4" end="4"/>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Path Planning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us consider the problem of minimizing two costs functions </a:t>
                </a:r>
                <a14:m>
                  <m:oMath xmlns:m="http://schemas.openxmlformats.org/officeDocument/2006/math">
                    <m:r>
                      <a:rPr lang="en-US" b="0" i="1" smtClean="0">
                        <a:latin typeface="Cambria Math"/>
                      </a:rPr>
                      <m:t>𝐶</m:t>
                    </m:r>
                    <m:d>
                      <m:dPr>
                        <m:ctrlPr>
                          <a:rPr lang="en-US" b="0" i="1" smtClean="0">
                            <a:latin typeface="Cambria Math" panose="02040503050406030204" pitchFamily="18" charset="0"/>
                          </a:rPr>
                        </m:ctrlPr>
                      </m:dPr>
                      <m:e>
                        <m:r>
                          <a:rPr lang="en-US" b="0" i="1" smtClean="0">
                            <a:latin typeface="Cambria Math"/>
                          </a:rPr>
                          <m:t>.</m:t>
                        </m:r>
                      </m:e>
                    </m:d>
                  </m:oMath>
                </a14:m>
                <a:r>
                  <a:rPr lang="en-US" dirty="0" smtClean="0"/>
                  <a:t> and </a:t>
                </a:r>
                <a14:m>
                  <m:oMath xmlns:m="http://schemas.openxmlformats.org/officeDocument/2006/math">
                    <m:r>
                      <a:rPr lang="en-US" b="0" i="1" smtClean="0">
                        <a:latin typeface="Cambria Math"/>
                      </a:rPr>
                      <m:t>𝑄</m:t>
                    </m:r>
                    <m:d>
                      <m:dPr>
                        <m:ctrlPr>
                          <a:rPr lang="en-US" b="0" i="1" smtClean="0">
                            <a:latin typeface="Cambria Math" panose="02040503050406030204" pitchFamily="18" charset="0"/>
                          </a:rPr>
                        </m:ctrlPr>
                      </m:dPr>
                      <m:e>
                        <m:r>
                          <a:rPr lang="en-US" b="0" i="1" smtClean="0">
                            <a:latin typeface="Cambria Math"/>
                          </a:rPr>
                          <m:t>.</m:t>
                        </m:r>
                      </m:e>
                    </m:d>
                  </m:oMath>
                </a14:m>
                <a:endParaRPr lang="en-US" dirty="0" smtClean="0"/>
              </a:p>
              <a:p>
                <a:r>
                  <a:rPr lang="en-US" dirty="0" smtClean="0"/>
                  <a:t> To pose this problem we consider the cost function </a:t>
                </a:r>
                <a14:m>
                  <m:oMath xmlns:m="http://schemas.openxmlformats.org/officeDocument/2006/math">
                    <m:r>
                      <a:rPr lang="en-US" b="0" i="1" smtClean="0">
                        <a:latin typeface="Cambria Math"/>
                      </a:rPr>
                      <m:t>𝐶</m:t>
                    </m:r>
                    <m:r>
                      <a:rPr lang="en-US" b="0" i="1" smtClean="0">
                        <a:latin typeface="Cambria Math"/>
                      </a:rPr>
                      <m:t>(.)</m:t>
                    </m:r>
                  </m:oMath>
                </a14:m>
                <a:r>
                  <a:rPr lang="en-US" dirty="0" smtClean="0"/>
                  <a:t> as </a:t>
                </a:r>
                <a:r>
                  <a:rPr lang="en-US" b="1" dirty="0" smtClean="0"/>
                  <a:t>primary cost </a:t>
                </a:r>
                <a:r>
                  <a:rPr lang="en-US" dirty="0" smtClean="0"/>
                  <a:t>and </a:t>
                </a:r>
                <a14:m>
                  <m:oMath xmlns:m="http://schemas.openxmlformats.org/officeDocument/2006/math">
                    <m:r>
                      <a:rPr lang="en-US" b="0" i="1" smtClean="0">
                        <a:latin typeface="Cambria Math"/>
                      </a:rPr>
                      <m:t>𝑄</m:t>
                    </m:r>
                    <m:d>
                      <m:dPr>
                        <m:ctrlPr>
                          <a:rPr lang="en-US" b="0" i="1" smtClean="0">
                            <a:latin typeface="Cambria Math" panose="02040503050406030204" pitchFamily="18" charset="0"/>
                          </a:rPr>
                        </m:ctrlPr>
                      </m:dPr>
                      <m:e>
                        <m:r>
                          <a:rPr lang="en-US" b="0" i="1" smtClean="0">
                            <a:latin typeface="Cambria Math"/>
                          </a:rPr>
                          <m:t>.</m:t>
                        </m:r>
                      </m:e>
                    </m:d>
                  </m:oMath>
                </a14:m>
                <a:r>
                  <a:rPr lang="en-US" dirty="0" smtClean="0"/>
                  <a:t> as a </a:t>
                </a:r>
                <a:r>
                  <a:rPr lang="en-US" b="1" dirty="0" smtClean="0"/>
                  <a:t>secondary cost</a:t>
                </a:r>
                <a:r>
                  <a:rPr lang="en-US" dirty="0" smtClean="0"/>
                  <a:t> (constrains) and pose the following problem where now </a:t>
                </a:r>
                <a14:m>
                  <m:oMath xmlns:m="http://schemas.openxmlformats.org/officeDocument/2006/math">
                    <m:r>
                      <a:rPr lang="en-US" b="0" i="1" smtClean="0">
                        <a:latin typeface="Cambria Math"/>
                      </a:rPr>
                      <m:t>𝑏</m:t>
                    </m:r>
                  </m:oMath>
                </a14:m>
                <a:r>
                  <a:rPr lang="en-US" dirty="0" smtClean="0"/>
                  <a:t> is considered a free variable</a:t>
                </a:r>
              </a:p>
              <a:p>
                <a:endParaRPr lang="en-US" dirty="0"/>
              </a:p>
              <a:p>
                <a:endParaRPr lang="en-US" dirty="0" smtClean="0"/>
              </a:p>
              <a:p>
                <a:endParaRPr lang="en-US" dirty="0"/>
              </a:p>
              <a:p>
                <a:endParaRPr lang="en-US" dirty="0" smtClean="0"/>
              </a:p>
              <a:p>
                <a:endParaRPr lang="en-US" dirty="0" smtClean="0"/>
              </a:p>
              <a:p>
                <a:pPr>
                  <a:tabLst>
                    <a:tab pos="0" algn="l"/>
                  </a:tabLst>
                </a:pPr>
                <a:r>
                  <a:rPr lang="en-US" dirty="0" smtClean="0"/>
                  <a:t>One obtains the full Pareto curve</a:t>
                </a:r>
                <a:br>
                  <a:rPr lang="en-US" dirty="0" smtClean="0"/>
                </a:br>
                <a:endParaRPr lang="en-US" dirty="0" smtClean="0"/>
              </a:p>
              <a:p>
                <a:r>
                  <a:rPr lang="en-US" dirty="0" smtClean="0"/>
                  <a:t>For monotonic non-decreasing </a:t>
                </a:r>
                <a:br>
                  <a:rPr lang="en-US" dirty="0" smtClean="0"/>
                </a:br>
                <a:r>
                  <a:rPr lang="en-US" dirty="0" smtClean="0"/>
                  <a:t>costs this graph can be search </a:t>
                </a:r>
                <a:br>
                  <a:rPr lang="en-US" dirty="0" smtClean="0"/>
                </a:br>
                <a:r>
                  <a:rPr lang="en-US" dirty="0" smtClean="0"/>
                  <a:t>very efficiently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636" t="-538"/>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2969D44D-8945-49E7-83DE-AF23780D6BEF}" type="slidenum">
              <a:rPr lang="en-US" smtClean="0"/>
              <a:pPr/>
              <a:t>5</a:t>
            </a:fld>
            <a:endParaRPr lang="en-US"/>
          </a:p>
        </p:txBody>
      </p:sp>
      <p:pic>
        <p:nvPicPr>
          <p:cNvPr id="12" name="Picture 11"/>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57185" y="2681581"/>
            <a:ext cx="1704003" cy="787873"/>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9" name="Right Arrow 8"/>
          <p:cNvSpPr/>
          <p:nvPr/>
        </p:nvSpPr>
        <p:spPr bwMode="auto">
          <a:xfrm>
            <a:off x="2725947" y="2719230"/>
            <a:ext cx="483080" cy="491705"/>
          </a:xfrm>
          <a:prstGeom prst="rightArrow">
            <a:avLst/>
          </a:prstGeom>
          <a:no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pic>
        <p:nvPicPr>
          <p:cNvPr id="410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2484" y="1910907"/>
            <a:ext cx="4025841" cy="890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4073311" y="2797484"/>
            <a:ext cx="4945012" cy="2017892"/>
            <a:chOff x="3557936" y="3080109"/>
            <a:chExt cx="4945012" cy="2017892"/>
          </a:xfrm>
        </p:grpSpPr>
        <p:pic>
          <p:nvPicPr>
            <p:cNvPr id="4104"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54413" y="3080109"/>
              <a:ext cx="4448535" cy="2017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rot="16200000">
              <a:off x="2999385" y="3824604"/>
              <a:ext cx="1640321" cy="523220"/>
            </a:xfrm>
            <a:prstGeom prst="rect">
              <a:avLst/>
            </a:prstGeom>
            <a:noFill/>
          </p:spPr>
          <p:txBody>
            <a:bodyPr wrap="none" rtlCol="0">
              <a:spAutoFit/>
            </a:bodyPr>
            <a:lstStyle/>
            <a:p>
              <a:pPr algn="ctr"/>
              <a:r>
                <a:rPr lang="en-US" sz="1400" dirty="0" smtClean="0">
                  <a:latin typeface="Calibri" panose="020F0502020204030204" pitchFamily="34" charset="0"/>
                  <a:cs typeface="Calibri" panose="020F0502020204030204" pitchFamily="34" charset="0"/>
                </a:rPr>
                <a:t>Quantization of the </a:t>
              </a:r>
              <a:br>
                <a:rPr lang="en-US" sz="1400" dirty="0" smtClean="0">
                  <a:latin typeface="Calibri" panose="020F0502020204030204" pitchFamily="34" charset="0"/>
                  <a:cs typeface="Calibri" panose="020F0502020204030204" pitchFamily="34" charset="0"/>
                </a:rPr>
              </a:br>
              <a:r>
                <a:rPr lang="en-US" sz="1400" dirty="0" smtClean="0">
                  <a:latin typeface="Calibri" panose="020F0502020204030204" pitchFamily="34" charset="0"/>
                  <a:cs typeface="Calibri" panose="020F0502020204030204" pitchFamily="34" charset="0"/>
                </a:rPr>
                <a:t>secondary cost</a:t>
              </a:r>
              <a:endParaRPr lang="en-US" sz="1400" dirty="0">
                <a:latin typeface="Calibri" panose="020F0502020204030204" pitchFamily="34" charset="0"/>
                <a:cs typeface="Calibri" panose="020F0502020204030204" pitchFamily="34" charset="0"/>
              </a:endParaRPr>
            </a:p>
          </p:txBody>
        </p:sp>
      </p:grpSp>
      <p:sp>
        <p:nvSpPr>
          <p:cNvPr id="14" name="TextBox 13"/>
          <p:cNvSpPr txBox="1"/>
          <p:nvPr/>
        </p:nvSpPr>
        <p:spPr>
          <a:xfrm>
            <a:off x="219210" y="5884780"/>
            <a:ext cx="4260946" cy="600164"/>
          </a:xfrm>
          <a:prstGeom prst="rect">
            <a:avLst/>
          </a:prstGeom>
          <a:noFill/>
        </p:spPr>
        <p:txBody>
          <a:bodyPr wrap="square" rtlCol="0">
            <a:spAutoFit/>
          </a:bodyPr>
          <a:lstStyle/>
          <a:p>
            <a:r>
              <a:rPr lang="en-US" sz="1100" dirty="0" smtClean="0">
                <a:latin typeface="Calibri" panose="020F0502020204030204" pitchFamily="34" charset="0"/>
                <a:cs typeface="Calibri" panose="020F0502020204030204" pitchFamily="34" charset="0"/>
              </a:rPr>
              <a:t>R. </a:t>
            </a:r>
            <a:r>
              <a:rPr lang="en-US" sz="1100" dirty="0">
                <a:latin typeface="Calibri" panose="020F0502020204030204" pitchFamily="34" charset="0"/>
                <a:cs typeface="Calibri" panose="020F0502020204030204" pitchFamily="34" charset="0"/>
              </a:rPr>
              <a:t>Takei, </a:t>
            </a:r>
            <a:r>
              <a:rPr lang="en-US" sz="1100" dirty="0" smtClean="0">
                <a:latin typeface="Calibri" panose="020F0502020204030204" pitchFamily="34" charset="0"/>
                <a:cs typeface="Calibri" panose="020F0502020204030204" pitchFamily="34" charset="0"/>
              </a:rPr>
              <a:t>W. </a:t>
            </a:r>
            <a:r>
              <a:rPr lang="en-US" sz="1100" dirty="0">
                <a:latin typeface="Calibri" panose="020F0502020204030204" pitchFamily="34" charset="0"/>
                <a:cs typeface="Calibri" panose="020F0502020204030204" pitchFamily="34" charset="0"/>
              </a:rPr>
              <a:t>Chen, </a:t>
            </a:r>
            <a:r>
              <a:rPr lang="en-US" sz="1100" dirty="0" smtClean="0">
                <a:latin typeface="Calibri" panose="020F0502020204030204" pitchFamily="34" charset="0"/>
                <a:cs typeface="Calibri" panose="020F0502020204030204" pitchFamily="34" charset="0"/>
              </a:rPr>
              <a:t>Z. </a:t>
            </a:r>
            <a:r>
              <a:rPr lang="en-US" sz="1100" dirty="0">
                <a:latin typeface="Calibri" panose="020F0502020204030204" pitchFamily="34" charset="0"/>
                <a:cs typeface="Calibri" panose="020F0502020204030204" pitchFamily="34" charset="0"/>
              </a:rPr>
              <a:t>Clawson, </a:t>
            </a:r>
            <a:r>
              <a:rPr lang="en-US" sz="1100" dirty="0" smtClean="0">
                <a:latin typeface="Calibri" panose="020F0502020204030204" pitchFamily="34" charset="0"/>
                <a:cs typeface="Calibri" panose="020F0502020204030204" pitchFamily="34" charset="0"/>
              </a:rPr>
              <a:t>S. </a:t>
            </a:r>
            <a:r>
              <a:rPr lang="en-US" sz="1100" dirty="0">
                <a:latin typeface="Calibri" panose="020F0502020204030204" pitchFamily="34" charset="0"/>
                <a:cs typeface="Calibri" panose="020F0502020204030204" pitchFamily="34" charset="0"/>
              </a:rPr>
              <a:t>Kirov, and </a:t>
            </a:r>
            <a:r>
              <a:rPr lang="en-US" sz="1100" dirty="0" smtClean="0">
                <a:latin typeface="Calibri" panose="020F0502020204030204" pitchFamily="34" charset="0"/>
                <a:cs typeface="Calibri" panose="020F0502020204030204" pitchFamily="34" charset="0"/>
              </a:rPr>
              <a:t>A. </a:t>
            </a:r>
            <a:r>
              <a:rPr lang="en-US" sz="1100" dirty="0" err="1" smtClean="0">
                <a:latin typeface="Calibri" panose="020F0502020204030204" pitchFamily="34" charset="0"/>
                <a:cs typeface="Calibri" panose="020F0502020204030204" pitchFamily="34" charset="0"/>
              </a:rPr>
              <a:t>Vladimirsky</a:t>
            </a:r>
            <a:r>
              <a:rPr lang="en-US" sz="1100" dirty="0" smtClean="0">
                <a:latin typeface="Calibri" panose="020F0502020204030204" pitchFamily="34" charset="0"/>
                <a:cs typeface="Calibri" panose="020F0502020204030204" pitchFamily="34" charset="0"/>
              </a:rPr>
              <a:t>, “Optimal </a:t>
            </a:r>
            <a:r>
              <a:rPr lang="en-US" sz="1100" dirty="0">
                <a:latin typeface="Calibri" panose="020F0502020204030204" pitchFamily="34" charset="0"/>
                <a:cs typeface="Calibri" panose="020F0502020204030204" pitchFamily="34" charset="0"/>
              </a:rPr>
              <a:t>control with budget constraints and </a:t>
            </a:r>
            <a:r>
              <a:rPr lang="en-US" sz="1100" dirty="0" smtClean="0">
                <a:latin typeface="Calibri" panose="020F0502020204030204" pitchFamily="34" charset="0"/>
                <a:cs typeface="Calibri" panose="020F0502020204030204" pitchFamily="34" charset="0"/>
              </a:rPr>
              <a:t>resets”, SIAM Journal on Control and Optimization, to Appear.</a:t>
            </a:r>
            <a:endParaRPr lang="en-US" sz="1100" dirty="0">
              <a:latin typeface="Calibri" panose="020F0502020204030204" pitchFamily="34" charset="0"/>
              <a:cs typeface="Calibri" panose="020F0502020204030204" pitchFamily="34" charset="0"/>
            </a:endParaRPr>
          </a:p>
        </p:txBody>
      </p:sp>
      <p:grpSp>
        <p:nvGrpSpPr>
          <p:cNvPr id="6" name="Group 5"/>
          <p:cNvGrpSpPr/>
          <p:nvPr/>
        </p:nvGrpSpPr>
        <p:grpSpPr>
          <a:xfrm>
            <a:off x="5212080" y="2048749"/>
            <a:ext cx="3670663" cy="3340387"/>
            <a:chOff x="5212080" y="3106852"/>
            <a:chExt cx="3670663" cy="3340387"/>
          </a:xfrm>
        </p:grpSpPr>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2080" y="3106852"/>
              <a:ext cx="3670663" cy="334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7119257" y="3106852"/>
              <a:ext cx="470262" cy="1203891"/>
            </a:xfrm>
            <a:prstGeom prst="rect">
              <a:avLst/>
            </a:prstGeom>
            <a:solidFill>
              <a:srgbClr val="C00000">
                <a:alpha val="54000"/>
              </a:srgbClr>
            </a:solidFill>
            <a:ln w="22225" cap="flat" cmpd="sng" algn="ctr">
              <a:noFill/>
              <a:prstDash val="solid"/>
              <a:miter lim="800000"/>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grpSp>
      <p:sp>
        <p:nvSpPr>
          <p:cNvPr id="17" name="TextBox 16"/>
          <p:cNvSpPr txBox="1"/>
          <p:nvPr/>
        </p:nvSpPr>
        <p:spPr>
          <a:xfrm>
            <a:off x="4992483" y="5495764"/>
            <a:ext cx="4025841" cy="600164"/>
          </a:xfrm>
          <a:prstGeom prst="rect">
            <a:avLst/>
          </a:prstGeom>
          <a:noFill/>
        </p:spPr>
        <p:txBody>
          <a:bodyPr wrap="square" rtlCol="0">
            <a:spAutoFit/>
          </a:bodyPr>
          <a:lstStyle/>
          <a:p>
            <a:r>
              <a:rPr lang="en-US" sz="1100" dirty="0" smtClean="0">
                <a:latin typeface="Calibri" panose="020F0502020204030204" pitchFamily="34" charset="0"/>
                <a:cs typeface="Calibri" panose="020F0502020204030204" pitchFamily="34" charset="0"/>
              </a:rPr>
              <a:t>D. Ding, B. Englot, A. Pinto, A. Speranzon, A. Surana, “Hierarchical </a:t>
            </a:r>
            <a:r>
              <a:rPr lang="en-US" sz="1100" dirty="0">
                <a:latin typeface="Calibri" panose="020F0502020204030204" pitchFamily="34" charset="0"/>
                <a:cs typeface="Calibri" panose="020F0502020204030204" pitchFamily="34" charset="0"/>
              </a:rPr>
              <a:t>Multi-objective </a:t>
            </a:r>
            <a:r>
              <a:rPr lang="en-US" sz="1100" dirty="0" smtClean="0">
                <a:latin typeface="Calibri" panose="020F0502020204030204" pitchFamily="34" charset="0"/>
                <a:cs typeface="Calibri" panose="020F0502020204030204" pitchFamily="34" charset="0"/>
              </a:rPr>
              <a:t>Planning: From </a:t>
            </a:r>
            <a:r>
              <a:rPr lang="en-US" sz="1100" dirty="0">
                <a:latin typeface="Calibri" panose="020F0502020204030204" pitchFamily="34" charset="0"/>
                <a:cs typeface="Calibri" panose="020F0502020204030204" pitchFamily="34" charset="0"/>
              </a:rPr>
              <a:t>Mission Specifications to Contingency </a:t>
            </a:r>
            <a:r>
              <a:rPr lang="en-US" sz="1100" dirty="0" smtClean="0">
                <a:latin typeface="Calibri" panose="020F0502020204030204" pitchFamily="34" charset="0"/>
                <a:cs typeface="Calibri" panose="020F0502020204030204" pitchFamily="34" charset="0"/>
              </a:rPr>
              <a:t>Management”, ICRA 2014</a:t>
            </a:r>
            <a:endParaRPr lang="en-US"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487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4"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Planning Under Localization Constraints</a:t>
            </a:r>
            <a:endParaRPr lang="en-US" dirty="0"/>
          </a:p>
        </p:txBody>
      </p:sp>
      <p:sp>
        <p:nvSpPr>
          <p:cNvPr id="3" name="Content Placeholder 2"/>
          <p:cNvSpPr>
            <a:spLocks noGrp="1"/>
          </p:cNvSpPr>
          <p:nvPr>
            <p:ph idx="1"/>
          </p:nvPr>
        </p:nvSpPr>
        <p:spPr>
          <a:xfrm>
            <a:off x="387700" y="684549"/>
            <a:ext cx="8623300" cy="5664237"/>
          </a:xfrm>
        </p:spPr>
        <p:txBody>
          <a:bodyPr/>
          <a:lstStyle/>
          <a:p>
            <a:r>
              <a:rPr lang="en-US" dirty="0" smtClean="0"/>
              <a:t>We are interested in a multi-objective problem where the secondary cost is a </a:t>
            </a:r>
            <a:r>
              <a:rPr lang="en-US" b="1" dirty="0" smtClean="0"/>
              <a:t>state and </a:t>
            </a:r>
            <a:r>
              <a:rPr lang="en-US" b="1" dirty="0"/>
              <a:t>initial </a:t>
            </a:r>
            <a:r>
              <a:rPr lang="en-US" b="1" dirty="0" smtClean="0"/>
              <a:t>condition </a:t>
            </a:r>
            <a:r>
              <a:rPr lang="en-US" b="1" dirty="0"/>
              <a:t>dependent function </a:t>
            </a:r>
            <a:endParaRPr lang="en-US" b="1" dirty="0" smtClean="0"/>
          </a:p>
          <a:p>
            <a:pPr marL="0" indent="0">
              <a:buNone/>
            </a:pPr>
            <a:endParaRPr lang="en-US" dirty="0"/>
          </a:p>
          <a:p>
            <a:r>
              <a:rPr lang="en-US" dirty="0" smtClean="0"/>
              <a:t>In particular, taking into account strong priors, determine a path that minimizes length and position accuracy (never exceeding a maximum)</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 problem, setting the secondary cost to be a localization metric, is then</a:t>
            </a:r>
          </a:p>
          <a:p>
            <a:endParaRPr lang="en-US" dirty="0"/>
          </a:p>
          <a:p>
            <a:endParaRPr lang="en-US" dirty="0" smtClean="0"/>
          </a:p>
        </p:txBody>
      </p:sp>
      <p:sp>
        <p:nvSpPr>
          <p:cNvPr id="4" name="Slide Number Placeholder 3"/>
          <p:cNvSpPr>
            <a:spLocks noGrp="1"/>
          </p:cNvSpPr>
          <p:nvPr>
            <p:ph type="sldNum" sz="quarter" idx="10"/>
          </p:nvPr>
        </p:nvSpPr>
        <p:spPr/>
        <p:txBody>
          <a:bodyPr/>
          <a:lstStyle/>
          <a:p>
            <a:fld id="{2969D44D-8945-49E7-83DE-AF23780D6BEF}" type="slidenum">
              <a:rPr lang="en-US" smtClean="0"/>
              <a:pPr/>
              <a:t>6</a:t>
            </a:fld>
            <a:endParaRPr lang="en-US"/>
          </a:p>
        </p:txBody>
      </p:sp>
      <p:pic>
        <p:nvPicPr>
          <p:cNvPr id="9" name="Picture 1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814915" y="2599311"/>
            <a:ext cx="2913800" cy="2138946"/>
          </a:xfrm>
          <a:prstGeom prst="snip2SameRect">
            <a:avLst>
              <a:gd name="adj1" fmla="val 31647"/>
              <a:gd name="adj2" fmla="val 3768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0"/>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64592" y="2598318"/>
            <a:ext cx="2897970" cy="2128196"/>
          </a:xfrm>
          <a:prstGeom prst="snip2SameRect">
            <a:avLst>
              <a:gd name="adj1" fmla="val 29539"/>
              <a:gd name="adj2" fmla="val 36289"/>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16175" y="5402821"/>
            <a:ext cx="8077392" cy="1143027"/>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3177588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Setup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1300" y="721975"/>
                <a:ext cx="8623300" cy="5664237"/>
              </a:xfrm>
            </p:spPr>
            <p:txBody>
              <a:bodyPr/>
              <a:lstStyle/>
              <a:p>
                <a:r>
                  <a:rPr lang="en-US" dirty="0" smtClean="0"/>
                  <a:t>We consider a general vehicle and sensing model</a:t>
                </a:r>
              </a:p>
              <a:p>
                <a:endParaRPr lang="en-US" dirty="0"/>
              </a:p>
              <a:p>
                <a:endParaRPr lang="en-US" dirty="0" smtClean="0"/>
              </a:p>
              <a:p>
                <a:endParaRPr lang="en-US" dirty="0"/>
              </a:p>
              <a:p>
                <a:r>
                  <a:rPr lang="en-US" dirty="0" smtClean="0"/>
                  <a:t>The error covariance for the Extended Kalman Filter</a:t>
                </a:r>
              </a:p>
              <a:p>
                <a:endParaRPr lang="en-US" dirty="0"/>
              </a:p>
              <a:p>
                <a:endParaRPr lang="en-US" dirty="0" smtClean="0"/>
              </a:p>
              <a:p>
                <a:endParaRPr lang="en-US" dirty="0"/>
              </a:p>
              <a:p>
                <a:endParaRPr lang="en-US" dirty="0" smtClean="0"/>
              </a:p>
              <a:p>
                <a:r>
                  <a:rPr lang="en-US" dirty="0" smtClean="0"/>
                  <a:t>We assume:</a:t>
                </a:r>
              </a:p>
              <a:p>
                <a:pPr lvl="1"/>
                <a:r>
                  <a:rPr lang="en-US" dirty="0" smtClean="0"/>
                  <a:t>Data association is perfect and no misdetection</a:t>
                </a:r>
              </a:p>
              <a:p>
                <a:pPr lvl="1"/>
                <a:r>
                  <a:rPr lang="en-US" dirty="0" smtClean="0"/>
                  <a:t>Consistency (mean state close to planned trajectory)</a:t>
                </a:r>
              </a:p>
              <a:p>
                <a:pPr lvl="1"/>
                <a:endParaRPr lang="en-US" dirty="0"/>
              </a:p>
              <a:p>
                <a:r>
                  <a:rPr lang="en-US" dirty="0" smtClean="0"/>
                  <a:t>To alleviate the computation burden of associate to each edge a matrix and propagate matrices over the edges we consider the </a:t>
                </a:r>
                <a:r>
                  <a:rPr lang="en-US" b="1" dirty="0" smtClean="0"/>
                  <a:t>maximum eigenvalue </a:t>
                </a:r>
                <a:r>
                  <a:rPr lang="en-US" dirty="0" smtClean="0"/>
                  <a:t>of the covariance matrix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𝜆</m:t>
                        </m:r>
                      </m:e>
                    </m:acc>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𝑃</m:t>
                        </m:r>
                      </m:e>
                      <m:sub>
                        <m:r>
                          <a:rPr lang="en-US" b="0" i="1" dirty="0" smtClean="0">
                            <a:latin typeface="Cambria Math"/>
                          </a:rPr>
                          <m:t>𝑡</m:t>
                        </m:r>
                      </m:sub>
                    </m:sSub>
                    <m:r>
                      <a:rPr lang="en-US" b="0" i="1" dirty="0"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1300" y="721975"/>
                <a:ext cx="8623300" cy="5664237"/>
              </a:xfrm>
              <a:blipFill rotWithShape="1">
                <a:blip r:embed="rId2"/>
                <a:stretch>
                  <a:fillRect l="-636" t="-538" b="-3763"/>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2969D44D-8945-49E7-83DE-AF23780D6BEF}" type="slidenum">
              <a:rPr lang="en-US" smtClean="0"/>
              <a:pPr/>
              <a:t>7</a:t>
            </a:fld>
            <a:endParaRPr lang="en-US"/>
          </a:p>
        </p:txBody>
      </p:sp>
      <p:pic>
        <p:nvPicPr>
          <p:cNvPr id="8194"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9593" y="1343133"/>
            <a:ext cx="5083175"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8246" y="2716982"/>
            <a:ext cx="6172200"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103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5810" y="47355"/>
            <a:ext cx="1746449" cy="1577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Maximum Eigenvalue Bound</a:t>
            </a:r>
            <a:endParaRPr lang="en-US" dirty="0"/>
          </a:p>
        </p:txBody>
      </p:sp>
      <p:sp>
        <p:nvSpPr>
          <p:cNvPr id="3" name="Content Placeholder 2"/>
          <p:cNvSpPr>
            <a:spLocks noGrp="1"/>
          </p:cNvSpPr>
          <p:nvPr>
            <p:ph idx="1"/>
          </p:nvPr>
        </p:nvSpPr>
        <p:spPr>
          <a:xfrm>
            <a:off x="241300" y="754603"/>
            <a:ext cx="8623300" cy="5711512"/>
          </a:xfrm>
        </p:spPr>
        <p:txBody>
          <a:bodyPr/>
          <a:lstStyle/>
          <a:p>
            <a:r>
              <a:rPr lang="en-US" dirty="0" smtClean="0"/>
              <a:t>Given a set of vertices in the roadmap</a:t>
            </a:r>
          </a:p>
          <a:p>
            <a:r>
              <a:rPr lang="en-US" dirty="0" smtClean="0"/>
              <a:t>Given a prior about the environment</a:t>
            </a:r>
          </a:p>
          <a:p>
            <a:endParaRPr lang="en-US" dirty="0"/>
          </a:p>
          <a:p>
            <a:endParaRPr lang="en-US" dirty="0" smtClean="0"/>
          </a:p>
          <a:p>
            <a:endParaRPr lang="en-US" dirty="0"/>
          </a:p>
          <a:p>
            <a:endParaRPr lang="en-US" dirty="0" smtClean="0"/>
          </a:p>
          <a:p>
            <a:endParaRPr lang="en-US" dirty="0"/>
          </a:p>
          <a:p>
            <a:endParaRPr lang="en-US" dirty="0" smtClean="0"/>
          </a:p>
        </p:txBody>
      </p:sp>
      <p:sp>
        <p:nvSpPr>
          <p:cNvPr id="4" name="Slide Number Placeholder 3"/>
          <p:cNvSpPr>
            <a:spLocks noGrp="1"/>
          </p:cNvSpPr>
          <p:nvPr>
            <p:ph type="sldNum" sz="quarter" idx="10"/>
          </p:nvPr>
        </p:nvSpPr>
        <p:spPr/>
        <p:txBody>
          <a:bodyPr/>
          <a:lstStyle/>
          <a:p>
            <a:fld id="{2969D44D-8945-49E7-83DE-AF23780D6BEF}" type="slidenum">
              <a:rPr lang="en-US" smtClean="0"/>
              <a:pPr/>
              <a:t>8</a:t>
            </a:fld>
            <a:endParaRPr lang="en-US"/>
          </a:p>
        </p:txBody>
      </p:sp>
      <p:sp>
        <p:nvSpPr>
          <p:cNvPr id="5" name="Freeform 4"/>
          <p:cNvSpPr/>
          <p:nvPr/>
        </p:nvSpPr>
        <p:spPr bwMode="auto">
          <a:xfrm>
            <a:off x="772357" y="1901314"/>
            <a:ext cx="2876365" cy="452761"/>
          </a:xfrm>
          <a:custGeom>
            <a:avLst/>
            <a:gdLst>
              <a:gd name="connsiteX0" fmla="*/ 0 w 2876365"/>
              <a:gd name="connsiteY0" fmla="*/ 452761 h 452761"/>
              <a:gd name="connsiteX1" fmla="*/ 763480 w 2876365"/>
              <a:gd name="connsiteY1" fmla="*/ 17755 h 452761"/>
              <a:gd name="connsiteX2" fmla="*/ 1882066 w 2876365"/>
              <a:gd name="connsiteY2" fmla="*/ 435006 h 452761"/>
              <a:gd name="connsiteX3" fmla="*/ 2876365 w 2876365"/>
              <a:gd name="connsiteY3" fmla="*/ 0 h 452761"/>
            </a:gdLst>
            <a:ahLst/>
            <a:cxnLst>
              <a:cxn ang="0">
                <a:pos x="connsiteX0" y="connsiteY0"/>
              </a:cxn>
              <a:cxn ang="0">
                <a:pos x="connsiteX1" y="connsiteY1"/>
              </a:cxn>
              <a:cxn ang="0">
                <a:pos x="connsiteX2" y="connsiteY2"/>
              </a:cxn>
              <a:cxn ang="0">
                <a:pos x="connsiteX3" y="connsiteY3"/>
              </a:cxn>
            </a:cxnLst>
            <a:rect l="l" t="t" r="r" b="b"/>
            <a:pathLst>
              <a:path w="2876365" h="452761">
                <a:moveTo>
                  <a:pt x="0" y="452761"/>
                </a:moveTo>
                <a:cubicBezTo>
                  <a:pt x="224901" y="236737"/>
                  <a:pt x="449802" y="20714"/>
                  <a:pt x="763480" y="17755"/>
                </a:cubicBezTo>
                <a:cubicBezTo>
                  <a:pt x="1077158" y="14796"/>
                  <a:pt x="1529919" y="437965"/>
                  <a:pt x="1882066" y="435006"/>
                </a:cubicBezTo>
                <a:cubicBezTo>
                  <a:pt x="2234213" y="432047"/>
                  <a:pt x="2555289" y="216023"/>
                  <a:pt x="2876365" y="0"/>
                </a:cubicBezTo>
              </a:path>
            </a:pathLst>
          </a:custGeom>
          <a:no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tlCol="0" anchor="ctr"/>
          <a:lstStyle/>
          <a:p>
            <a:pPr algn="ctr"/>
            <a:endParaRPr lang="en-US" dirty="0"/>
          </a:p>
        </p:txBody>
      </p:sp>
      <p:sp>
        <p:nvSpPr>
          <p:cNvPr id="6" name="Oval 5"/>
          <p:cNvSpPr/>
          <p:nvPr/>
        </p:nvSpPr>
        <p:spPr bwMode="auto">
          <a:xfrm>
            <a:off x="790113" y="2194277"/>
            <a:ext cx="150920" cy="150920"/>
          </a:xfrm>
          <a:prstGeom prst="ellipse">
            <a:avLst/>
          </a:prstGeom>
          <a:solidFill>
            <a:srgbClr val="FF0000"/>
          </a:solid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9" name="Oval 8"/>
          <p:cNvSpPr/>
          <p:nvPr/>
        </p:nvSpPr>
        <p:spPr bwMode="auto">
          <a:xfrm>
            <a:off x="1108230" y="1948662"/>
            <a:ext cx="150920" cy="150920"/>
          </a:xfrm>
          <a:prstGeom prst="ellipse">
            <a:avLst/>
          </a:prstGeom>
          <a:solidFill>
            <a:srgbClr val="00B050"/>
          </a:solid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 name="Oval 9"/>
          <p:cNvSpPr/>
          <p:nvPr/>
        </p:nvSpPr>
        <p:spPr bwMode="auto">
          <a:xfrm>
            <a:off x="1592062" y="1873202"/>
            <a:ext cx="150920" cy="150920"/>
          </a:xfrm>
          <a:prstGeom prst="ellipse">
            <a:avLst/>
          </a:prstGeom>
          <a:solidFill>
            <a:srgbClr val="FF0000"/>
          </a:solid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1" name="Oval 10"/>
          <p:cNvSpPr/>
          <p:nvPr/>
        </p:nvSpPr>
        <p:spPr bwMode="auto">
          <a:xfrm>
            <a:off x="2050742" y="2072950"/>
            <a:ext cx="150920" cy="150920"/>
          </a:xfrm>
          <a:prstGeom prst="ellipse">
            <a:avLst/>
          </a:prstGeom>
          <a:solidFill>
            <a:srgbClr val="FF0000"/>
          </a:solid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2" name="Oval 11"/>
          <p:cNvSpPr/>
          <p:nvPr/>
        </p:nvSpPr>
        <p:spPr bwMode="auto">
          <a:xfrm>
            <a:off x="2509421" y="2254941"/>
            <a:ext cx="150920" cy="150920"/>
          </a:xfrm>
          <a:prstGeom prst="ellipse">
            <a:avLst/>
          </a:prstGeom>
          <a:solidFill>
            <a:srgbClr val="00B050"/>
          </a:solid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3" name="Oval 12"/>
          <p:cNvSpPr/>
          <p:nvPr/>
        </p:nvSpPr>
        <p:spPr bwMode="auto">
          <a:xfrm>
            <a:off x="3443053" y="1916110"/>
            <a:ext cx="150920" cy="150920"/>
          </a:xfrm>
          <a:prstGeom prst="ellipse">
            <a:avLst/>
          </a:prstGeom>
          <a:solidFill>
            <a:srgbClr val="00B050"/>
          </a:solid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5" name="Oval 14"/>
          <p:cNvSpPr/>
          <p:nvPr/>
        </p:nvSpPr>
        <p:spPr bwMode="auto">
          <a:xfrm>
            <a:off x="3015444" y="2164685"/>
            <a:ext cx="150920" cy="150920"/>
          </a:xfrm>
          <a:prstGeom prst="ellipse">
            <a:avLst/>
          </a:prstGeom>
          <a:solidFill>
            <a:srgbClr val="00B050"/>
          </a:solid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33" name="Straight Arrow Connector 32"/>
          <p:cNvCxnSpPr/>
          <p:nvPr/>
        </p:nvCxnSpPr>
        <p:spPr bwMode="auto">
          <a:xfrm flipH="1" flipV="1">
            <a:off x="923278" y="2429536"/>
            <a:ext cx="541538" cy="643630"/>
          </a:xfrm>
          <a:prstGeom prst="straightConnector1">
            <a:avLst/>
          </a:prstGeom>
          <a:solidFill>
            <a:schemeClr val="accent1"/>
          </a:solidFill>
          <a:ln w="22225" cap="rnd" cmpd="sng" algn="ctr">
            <a:solidFill>
              <a:schemeClr val="tx1"/>
            </a:solidFill>
            <a:prstDash val="solid"/>
            <a:round/>
            <a:headEnd type="none" w="med" len="med"/>
            <a:tailEnd type="arrow"/>
          </a:ln>
          <a:effectLst>
            <a:outerShdw blurRad="50800" dist="38100" dir="2700000" algn="tl" rotWithShape="0">
              <a:prstClr val="black">
                <a:alpha val="40000"/>
              </a:prstClr>
            </a:outerShdw>
          </a:effectLst>
        </p:spPr>
      </p:cxnSp>
      <p:cxnSp>
        <p:nvCxnSpPr>
          <p:cNvPr id="35" name="Straight Arrow Connector 34"/>
          <p:cNvCxnSpPr/>
          <p:nvPr/>
        </p:nvCxnSpPr>
        <p:spPr bwMode="auto">
          <a:xfrm flipV="1">
            <a:off x="1742982" y="2278615"/>
            <a:ext cx="322927" cy="794551"/>
          </a:xfrm>
          <a:prstGeom prst="straightConnector1">
            <a:avLst/>
          </a:prstGeom>
          <a:solidFill>
            <a:schemeClr val="accent1"/>
          </a:solidFill>
          <a:ln w="22225" cap="rnd" cmpd="sng" algn="ctr">
            <a:solidFill>
              <a:schemeClr val="tx1"/>
            </a:solidFill>
            <a:prstDash val="solid"/>
            <a:round/>
            <a:headEnd type="none" w="med" len="med"/>
            <a:tailEnd type="arrow"/>
          </a:ln>
          <a:effectLst>
            <a:outerShdw blurRad="50800" dist="38100" dir="2700000" algn="tl" rotWithShape="0">
              <a:prstClr val="black">
                <a:alpha val="40000"/>
              </a:prstClr>
            </a:outerShdw>
          </a:effectLst>
        </p:spPr>
      </p:cxnSp>
      <p:cxnSp>
        <p:nvCxnSpPr>
          <p:cNvPr id="37" name="Straight Arrow Connector 36"/>
          <p:cNvCxnSpPr/>
          <p:nvPr/>
        </p:nvCxnSpPr>
        <p:spPr bwMode="auto">
          <a:xfrm flipV="1">
            <a:off x="1592062" y="2099582"/>
            <a:ext cx="75460" cy="973586"/>
          </a:xfrm>
          <a:prstGeom prst="straightConnector1">
            <a:avLst/>
          </a:prstGeom>
          <a:solidFill>
            <a:schemeClr val="accent1"/>
          </a:solidFill>
          <a:ln w="22225" cap="rnd" cmpd="sng" algn="ctr">
            <a:solidFill>
              <a:schemeClr val="tx1"/>
            </a:solidFill>
            <a:prstDash val="solid"/>
            <a:round/>
            <a:headEnd type="none" w="med" len="med"/>
            <a:tailEnd type="arrow"/>
          </a:ln>
          <a:effectLst>
            <a:outerShdw blurRad="50800" dist="38100" dir="2700000" algn="tl" rotWithShape="0">
              <a:prstClr val="black">
                <a:alpha val="40000"/>
              </a:prstClr>
            </a:outerShdw>
          </a:effectLst>
        </p:spPr>
      </p:cxnSp>
      <p:sp>
        <p:nvSpPr>
          <p:cNvPr id="38" name="TextBox 37"/>
          <p:cNvSpPr txBox="1"/>
          <p:nvPr/>
        </p:nvSpPr>
        <p:spPr>
          <a:xfrm>
            <a:off x="1118214" y="3073167"/>
            <a:ext cx="947695" cy="307777"/>
          </a:xfrm>
          <a:prstGeom prst="rect">
            <a:avLst/>
          </a:prstGeom>
          <a:noFill/>
        </p:spPr>
        <p:txBody>
          <a:bodyPr wrap="none" rtlCol="0">
            <a:spAutoFit/>
          </a:bodyPr>
          <a:lstStyle/>
          <a:p>
            <a:r>
              <a:rPr lang="en-US" sz="1400" dirty="0" smtClean="0">
                <a:latin typeface="Calibri" panose="020F0502020204030204" pitchFamily="34" charset="0"/>
                <a:cs typeface="Calibri" panose="020F0502020204030204" pitchFamily="34" charset="0"/>
              </a:rPr>
              <a:t>Open loop</a:t>
            </a:r>
            <a:endParaRPr lang="en-US" sz="1400" dirty="0">
              <a:latin typeface="Calibri" panose="020F0502020204030204" pitchFamily="34" charset="0"/>
              <a:cs typeface="Calibri" panose="020F0502020204030204" pitchFamily="34" charset="0"/>
            </a:endParaRPr>
          </a:p>
        </p:txBody>
      </p:sp>
      <p:sp>
        <p:nvSpPr>
          <p:cNvPr id="42" name="TextBox 41"/>
          <p:cNvSpPr txBox="1"/>
          <p:nvPr/>
        </p:nvSpPr>
        <p:spPr>
          <a:xfrm>
            <a:off x="2393753" y="3073166"/>
            <a:ext cx="1037463" cy="307777"/>
          </a:xfrm>
          <a:prstGeom prst="rect">
            <a:avLst/>
          </a:prstGeom>
          <a:noFill/>
        </p:spPr>
        <p:txBody>
          <a:bodyPr wrap="none" rtlCol="0">
            <a:spAutoFit/>
          </a:bodyPr>
          <a:lstStyle/>
          <a:p>
            <a:r>
              <a:rPr lang="en-US" sz="1400" dirty="0" smtClean="0">
                <a:latin typeface="Calibri" panose="020F0502020204030204" pitchFamily="34" charset="0"/>
                <a:cs typeface="Calibri" panose="020F0502020204030204" pitchFamily="34" charset="0"/>
              </a:rPr>
              <a:t>Closed loop</a:t>
            </a:r>
            <a:endParaRPr lang="en-US" sz="1400" dirty="0">
              <a:latin typeface="Calibri" panose="020F0502020204030204" pitchFamily="34" charset="0"/>
              <a:cs typeface="Calibri" panose="020F0502020204030204" pitchFamily="34" charset="0"/>
            </a:endParaRPr>
          </a:p>
        </p:txBody>
      </p:sp>
      <p:cxnSp>
        <p:nvCxnSpPr>
          <p:cNvPr id="43" name="Straight Arrow Connector 42"/>
          <p:cNvCxnSpPr/>
          <p:nvPr/>
        </p:nvCxnSpPr>
        <p:spPr bwMode="auto">
          <a:xfrm flipH="1" flipV="1">
            <a:off x="1259150" y="2164686"/>
            <a:ext cx="1444840" cy="908482"/>
          </a:xfrm>
          <a:prstGeom prst="straightConnector1">
            <a:avLst/>
          </a:prstGeom>
          <a:solidFill>
            <a:schemeClr val="accent1"/>
          </a:solidFill>
          <a:ln w="22225" cap="rnd" cmpd="sng" algn="ctr">
            <a:solidFill>
              <a:schemeClr val="tx1"/>
            </a:solidFill>
            <a:prstDash val="solid"/>
            <a:round/>
            <a:headEnd type="none" w="med" len="med"/>
            <a:tailEnd type="arrow"/>
          </a:ln>
          <a:effectLst>
            <a:outerShdw blurRad="50800" dist="38100" dir="2700000" algn="tl" rotWithShape="0">
              <a:prstClr val="black">
                <a:alpha val="40000"/>
              </a:prstClr>
            </a:outerShdw>
          </a:effectLst>
        </p:spPr>
      </p:cxnSp>
      <p:cxnSp>
        <p:nvCxnSpPr>
          <p:cNvPr id="46" name="Straight Arrow Connector 45"/>
          <p:cNvCxnSpPr/>
          <p:nvPr/>
        </p:nvCxnSpPr>
        <p:spPr bwMode="auto">
          <a:xfrm flipH="1" flipV="1">
            <a:off x="2584881" y="2466526"/>
            <a:ext cx="238218" cy="606640"/>
          </a:xfrm>
          <a:prstGeom prst="straightConnector1">
            <a:avLst/>
          </a:prstGeom>
          <a:solidFill>
            <a:schemeClr val="accent1"/>
          </a:solidFill>
          <a:ln w="22225" cap="rnd" cmpd="sng" algn="ctr">
            <a:solidFill>
              <a:schemeClr val="tx1"/>
            </a:solidFill>
            <a:prstDash val="solid"/>
            <a:round/>
            <a:headEnd type="none" w="med" len="med"/>
            <a:tailEnd type="arrow"/>
          </a:ln>
          <a:effectLst>
            <a:outerShdw blurRad="50800" dist="38100" dir="2700000" algn="tl" rotWithShape="0">
              <a:prstClr val="black">
                <a:alpha val="40000"/>
              </a:prstClr>
            </a:outerShdw>
          </a:effectLst>
        </p:spPr>
      </p:cxnSp>
      <p:cxnSp>
        <p:nvCxnSpPr>
          <p:cNvPr id="51" name="Straight Arrow Connector 50"/>
          <p:cNvCxnSpPr>
            <a:stCxn id="42" idx="0"/>
          </p:cNvCxnSpPr>
          <p:nvPr/>
        </p:nvCxnSpPr>
        <p:spPr bwMode="auto">
          <a:xfrm flipV="1">
            <a:off x="2912485" y="2391065"/>
            <a:ext cx="187297" cy="682101"/>
          </a:xfrm>
          <a:prstGeom prst="straightConnector1">
            <a:avLst/>
          </a:prstGeom>
          <a:solidFill>
            <a:schemeClr val="accent1"/>
          </a:solidFill>
          <a:ln w="22225" cap="rnd" cmpd="sng" algn="ctr">
            <a:solidFill>
              <a:schemeClr val="tx1"/>
            </a:solidFill>
            <a:prstDash val="solid"/>
            <a:round/>
            <a:headEnd type="none" w="med" len="med"/>
            <a:tailEnd type="arrow"/>
          </a:ln>
          <a:effectLst>
            <a:outerShdw blurRad="50800" dist="38100" dir="2700000" algn="tl" rotWithShape="0">
              <a:prstClr val="black">
                <a:alpha val="40000"/>
              </a:prstClr>
            </a:outerShdw>
          </a:effectLst>
        </p:spPr>
      </p:cxnSp>
      <p:cxnSp>
        <p:nvCxnSpPr>
          <p:cNvPr id="53" name="Straight Arrow Connector 52"/>
          <p:cNvCxnSpPr/>
          <p:nvPr/>
        </p:nvCxnSpPr>
        <p:spPr bwMode="auto">
          <a:xfrm flipV="1">
            <a:off x="3024322" y="2142490"/>
            <a:ext cx="503069" cy="930676"/>
          </a:xfrm>
          <a:prstGeom prst="straightConnector1">
            <a:avLst/>
          </a:prstGeom>
          <a:solidFill>
            <a:schemeClr val="accent1"/>
          </a:solidFill>
          <a:ln w="22225" cap="rnd" cmpd="sng" algn="ctr">
            <a:solidFill>
              <a:schemeClr val="tx1"/>
            </a:solidFill>
            <a:prstDash val="solid"/>
            <a:round/>
            <a:headEnd type="none" w="med" len="med"/>
            <a:tailEnd type="arrow"/>
          </a:ln>
          <a:effectLst>
            <a:outerShdw blurRad="50800" dist="38100" dir="2700000" algn="tl" rotWithShape="0">
              <a:prstClr val="black">
                <a:alpha val="40000"/>
              </a:prstClr>
            </a:outerShdw>
          </a:effectLst>
        </p:spPr>
      </p:cxnSp>
      <p:pic>
        <p:nvPicPr>
          <p:cNvPr id="6150" name="Picture 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2357" y="3459132"/>
            <a:ext cx="7622921" cy="297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 name="Oval 6151"/>
          <p:cNvSpPr/>
          <p:nvPr/>
        </p:nvSpPr>
        <p:spPr bwMode="auto">
          <a:xfrm>
            <a:off x="363985" y="2447320"/>
            <a:ext cx="308481" cy="308481"/>
          </a:xfrm>
          <a:prstGeom prst="ellipse">
            <a:avLst/>
          </a:prstGeom>
          <a:no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6154" name="Straight Connector 6153"/>
          <p:cNvCxnSpPr>
            <a:stCxn id="6152" idx="7"/>
            <a:endCxn id="5" idx="0"/>
          </p:cNvCxnSpPr>
          <p:nvPr/>
        </p:nvCxnSpPr>
        <p:spPr bwMode="auto">
          <a:xfrm flipV="1">
            <a:off x="627290" y="2354075"/>
            <a:ext cx="145067" cy="138421"/>
          </a:xfrm>
          <a:prstGeom prst="line">
            <a:avLst/>
          </a:prstGeom>
          <a:solidFill>
            <a:schemeClr val="accent1"/>
          </a:solidFill>
          <a:ln w="22225" cap="rnd" cmpd="sng" algn="ctr">
            <a:solidFill>
              <a:schemeClr val="tx1"/>
            </a:solidFill>
            <a:prstDash val="solid"/>
            <a:round/>
            <a:headEnd type="none" w="med" len="med"/>
            <a:tailEnd type="none" w="lg" len="lg"/>
          </a:ln>
          <a:effectLst>
            <a:outerShdw blurRad="50800" dist="38100" dir="2700000" algn="tl" rotWithShape="0">
              <a:prstClr val="black">
                <a:alpha val="40000"/>
              </a:prstClr>
            </a:outerShdw>
          </a:effectLst>
        </p:spPr>
      </p:cxnSp>
      <p:sp>
        <p:nvSpPr>
          <p:cNvPr id="77" name="Oval 76"/>
          <p:cNvSpPr/>
          <p:nvPr/>
        </p:nvSpPr>
        <p:spPr bwMode="auto">
          <a:xfrm rot="939875">
            <a:off x="3738979" y="1594526"/>
            <a:ext cx="308481" cy="308481"/>
          </a:xfrm>
          <a:prstGeom prst="ellipse">
            <a:avLst/>
          </a:prstGeom>
          <a:no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6157" name="Straight Connector 6156"/>
          <p:cNvCxnSpPr>
            <a:stCxn id="5" idx="3"/>
            <a:endCxn id="77" idx="3"/>
          </p:cNvCxnSpPr>
          <p:nvPr/>
        </p:nvCxnSpPr>
        <p:spPr bwMode="auto">
          <a:xfrm flipV="1">
            <a:off x="3648722" y="1824332"/>
            <a:ext cx="110036" cy="76982"/>
          </a:xfrm>
          <a:prstGeom prst="line">
            <a:avLst/>
          </a:prstGeom>
          <a:solidFill>
            <a:schemeClr val="accent1"/>
          </a:solidFill>
          <a:ln w="22225" cap="rnd" cmpd="sng" algn="ctr">
            <a:solidFill>
              <a:schemeClr val="tx1"/>
            </a:solidFill>
            <a:prstDash val="solid"/>
            <a:round/>
            <a:headEnd type="none" w="med" len="med"/>
            <a:tailEnd type="none" w="lg" len="lg"/>
          </a:ln>
          <a:effectLst>
            <a:outerShdw blurRad="50800" dist="38100" dir="2700000" algn="tl" rotWithShape="0">
              <a:prstClr val="black">
                <a:alpha val="40000"/>
              </a:prstClr>
            </a:outerShdw>
          </a:effectLst>
        </p:spPr>
      </p:cxnSp>
      <p:grpSp>
        <p:nvGrpSpPr>
          <p:cNvPr id="7" name="Group 6"/>
          <p:cNvGrpSpPr/>
          <p:nvPr/>
        </p:nvGrpSpPr>
        <p:grpSpPr>
          <a:xfrm>
            <a:off x="4405700" y="1668855"/>
            <a:ext cx="4241873" cy="1325169"/>
            <a:chOff x="4405700" y="1668855"/>
            <a:chExt cx="4241873" cy="1325169"/>
          </a:xfrm>
        </p:grpSpPr>
        <p:grpSp>
          <p:nvGrpSpPr>
            <p:cNvPr id="6151" name="Group 6150"/>
            <p:cNvGrpSpPr/>
            <p:nvPr/>
          </p:nvGrpSpPr>
          <p:grpSpPr>
            <a:xfrm>
              <a:off x="4405700" y="1948662"/>
              <a:ext cx="3834257" cy="1045362"/>
              <a:chOff x="4405700" y="1637932"/>
              <a:chExt cx="3834257" cy="1045362"/>
            </a:xfrm>
          </p:grpSpPr>
          <p:sp>
            <p:nvSpPr>
              <p:cNvPr id="24" name="Freeform 23"/>
              <p:cNvSpPr/>
              <p:nvPr/>
            </p:nvSpPr>
            <p:spPr bwMode="auto">
              <a:xfrm>
                <a:off x="5363592" y="1666044"/>
                <a:ext cx="2876365" cy="452761"/>
              </a:xfrm>
              <a:custGeom>
                <a:avLst/>
                <a:gdLst>
                  <a:gd name="connsiteX0" fmla="*/ 0 w 2876365"/>
                  <a:gd name="connsiteY0" fmla="*/ 452761 h 452761"/>
                  <a:gd name="connsiteX1" fmla="*/ 763480 w 2876365"/>
                  <a:gd name="connsiteY1" fmla="*/ 17755 h 452761"/>
                  <a:gd name="connsiteX2" fmla="*/ 1882066 w 2876365"/>
                  <a:gd name="connsiteY2" fmla="*/ 435006 h 452761"/>
                  <a:gd name="connsiteX3" fmla="*/ 2876365 w 2876365"/>
                  <a:gd name="connsiteY3" fmla="*/ 0 h 452761"/>
                </a:gdLst>
                <a:ahLst/>
                <a:cxnLst>
                  <a:cxn ang="0">
                    <a:pos x="connsiteX0" y="connsiteY0"/>
                  </a:cxn>
                  <a:cxn ang="0">
                    <a:pos x="connsiteX1" y="connsiteY1"/>
                  </a:cxn>
                  <a:cxn ang="0">
                    <a:pos x="connsiteX2" y="connsiteY2"/>
                  </a:cxn>
                  <a:cxn ang="0">
                    <a:pos x="connsiteX3" y="connsiteY3"/>
                  </a:cxn>
                </a:cxnLst>
                <a:rect l="l" t="t" r="r" b="b"/>
                <a:pathLst>
                  <a:path w="2876365" h="452761">
                    <a:moveTo>
                      <a:pt x="0" y="452761"/>
                    </a:moveTo>
                    <a:cubicBezTo>
                      <a:pt x="224901" y="236737"/>
                      <a:pt x="449802" y="20714"/>
                      <a:pt x="763480" y="17755"/>
                    </a:cubicBezTo>
                    <a:cubicBezTo>
                      <a:pt x="1077158" y="14796"/>
                      <a:pt x="1529919" y="437965"/>
                      <a:pt x="1882066" y="435006"/>
                    </a:cubicBezTo>
                    <a:cubicBezTo>
                      <a:pt x="2234213" y="432047"/>
                      <a:pt x="2555289" y="216023"/>
                      <a:pt x="2876365" y="0"/>
                    </a:cubicBezTo>
                  </a:path>
                </a:pathLst>
              </a:custGeom>
              <a:no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tlCol="0" anchor="ctr"/>
              <a:lstStyle/>
              <a:p>
                <a:pPr algn="ctr"/>
                <a:endParaRPr lang="en-US" dirty="0"/>
              </a:p>
            </p:txBody>
          </p:sp>
          <p:sp>
            <p:nvSpPr>
              <p:cNvPr id="25" name="Oval 24"/>
              <p:cNvSpPr/>
              <p:nvPr/>
            </p:nvSpPr>
            <p:spPr bwMode="auto">
              <a:xfrm>
                <a:off x="5363592" y="1967885"/>
                <a:ext cx="150920" cy="150920"/>
              </a:xfrm>
              <a:prstGeom prst="ellipse">
                <a:avLst/>
              </a:prstGeom>
              <a:solidFill>
                <a:srgbClr val="FF0000"/>
              </a:solid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6" name="Oval 25"/>
              <p:cNvSpPr/>
              <p:nvPr/>
            </p:nvSpPr>
            <p:spPr bwMode="auto">
              <a:xfrm>
                <a:off x="6639016" y="1819924"/>
                <a:ext cx="150920" cy="150920"/>
              </a:xfrm>
              <a:prstGeom prst="ellipse">
                <a:avLst/>
              </a:prstGeom>
              <a:solidFill>
                <a:srgbClr val="00B050"/>
              </a:solid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7" name="Oval 26"/>
              <p:cNvSpPr/>
              <p:nvPr/>
            </p:nvSpPr>
            <p:spPr bwMode="auto">
              <a:xfrm>
                <a:off x="6183297" y="1637932"/>
                <a:ext cx="150920" cy="150920"/>
              </a:xfrm>
              <a:prstGeom prst="ellipse">
                <a:avLst/>
              </a:prstGeom>
              <a:solidFill>
                <a:srgbClr val="FF0000"/>
              </a:solid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8" name="Oval 27"/>
              <p:cNvSpPr/>
              <p:nvPr/>
            </p:nvSpPr>
            <p:spPr bwMode="auto">
              <a:xfrm>
                <a:off x="5709820" y="1713392"/>
                <a:ext cx="150920" cy="150920"/>
              </a:xfrm>
              <a:prstGeom prst="ellipse">
                <a:avLst/>
              </a:prstGeom>
              <a:solidFill>
                <a:srgbClr val="FF0000"/>
              </a:solid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9" name="Oval 28"/>
              <p:cNvSpPr/>
              <p:nvPr/>
            </p:nvSpPr>
            <p:spPr bwMode="auto">
              <a:xfrm>
                <a:off x="7060708" y="2004875"/>
                <a:ext cx="150920" cy="150920"/>
              </a:xfrm>
              <a:prstGeom prst="ellipse">
                <a:avLst/>
              </a:prstGeom>
              <a:solidFill>
                <a:srgbClr val="00B050"/>
              </a:solid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0" name="Oval 29"/>
              <p:cNvSpPr/>
              <p:nvPr/>
            </p:nvSpPr>
            <p:spPr bwMode="auto">
              <a:xfrm>
                <a:off x="8043166" y="1680840"/>
                <a:ext cx="150920" cy="150920"/>
              </a:xfrm>
              <a:prstGeom prst="ellipse">
                <a:avLst/>
              </a:prstGeom>
              <a:solidFill>
                <a:srgbClr val="00B050"/>
              </a:solid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1" name="Oval 30"/>
              <p:cNvSpPr/>
              <p:nvPr/>
            </p:nvSpPr>
            <p:spPr bwMode="auto">
              <a:xfrm>
                <a:off x="7568212" y="1942730"/>
                <a:ext cx="150920" cy="150920"/>
              </a:xfrm>
              <a:prstGeom prst="ellipse">
                <a:avLst/>
              </a:prstGeom>
              <a:solidFill>
                <a:srgbClr val="00B050"/>
              </a:solid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2" name="Down Arrow 31"/>
              <p:cNvSpPr/>
              <p:nvPr/>
            </p:nvSpPr>
            <p:spPr bwMode="auto">
              <a:xfrm rot="16200000">
                <a:off x="4391309" y="1838756"/>
                <a:ext cx="452534" cy="423751"/>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9" name="TextBox 68"/>
              <p:cNvSpPr txBox="1"/>
              <p:nvPr/>
            </p:nvSpPr>
            <p:spPr>
              <a:xfrm>
                <a:off x="5785280" y="2375517"/>
                <a:ext cx="2087687" cy="307777"/>
              </a:xfrm>
              <a:prstGeom prst="rect">
                <a:avLst/>
              </a:prstGeom>
              <a:noFill/>
            </p:spPr>
            <p:txBody>
              <a:bodyPr wrap="none" rtlCol="0">
                <a:spAutoFit/>
              </a:bodyPr>
              <a:lstStyle/>
              <a:p>
                <a:r>
                  <a:rPr lang="en-US" sz="1400" dirty="0" smtClean="0">
                    <a:latin typeface="Calibri" panose="020F0502020204030204" pitchFamily="34" charset="0"/>
                    <a:cs typeface="Calibri" panose="020F0502020204030204" pitchFamily="34" charset="0"/>
                  </a:rPr>
                  <a:t>Worst case approximation</a:t>
                </a:r>
                <a:endParaRPr lang="en-US" sz="1400" dirty="0">
                  <a:latin typeface="Calibri" panose="020F0502020204030204" pitchFamily="34" charset="0"/>
                  <a:cs typeface="Calibri" panose="020F0502020204030204" pitchFamily="34" charset="0"/>
                </a:endParaRPr>
              </a:p>
            </p:txBody>
          </p:sp>
        </p:grpSp>
        <p:sp>
          <p:nvSpPr>
            <p:cNvPr id="82" name="Oval 81"/>
            <p:cNvSpPr/>
            <p:nvPr/>
          </p:nvSpPr>
          <p:spPr bwMode="auto">
            <a:xfrm>
              <a:off x="4964098" y="2521649"/>
              <a:ext cx="308481" cy="308481"/>
            </a:xfrm>
            <a:prstGeom prst="ellipse">
              <a:avLst/>
            </a:prstGeom>
            <a:no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83" name="Straight Connector 82"/>
            <p:cNvCxnSpPr>
              <a:stCxn id="82" idx="7"/>
            </p:cNvCxnSpPr>
            <p:nvPr/>
          </p:nvCxnSpPr>
          <p:spPr bwMode="auto">
            <a:xfrm flipV="1">
              <a:off x="5227403" y="2428404"/>
              <a:ext cx="145067" cy="138421"/>
            </a:xfrm>
            <a:prstGeom prst="line">
              <a:avLst/>
            </a:prstGeom>
            <a:solidFill>
              <a:schemeClr val="accent1"/>
            </a:solidFill>
            <a:ln w="22225" cap="rnd" cmpd="sng" algn="ctr">
              <a:solidFill>
                <a:schemeClr val="tx1"/>
              </a:solidFill>
              <a:prstDash val="solid"/>
              <a:round/>
              <a:headEnd type="none" w="med" len="med"/>
              <a:tailEnd type="none" w="lg" len="lg"/>
            </a:ln>
            <a:effectLst>
              <a:outerShdw blurRad="50800" dist="38100" dir="2700000" algn="tl" rotWithShape="0">
                <a:prstClr val="black">
                  <a:alpha val="40000"/>
                </a:prstClr>
              </a:outerShdw>
            </a:effectLst>
          </p:spPr>
        </p:cxnSp>
        <p:sp>
          <p:nvSpPr>
            <p:cNvPr id="84" name="Oval 83"/>
            <p:cNvSpPr/>
            <p:nvPr/>
          </p:nvSpPr>
          <p:spPr bwMode="auto">
            <a:xfrm rot="939875">
              <a:off x="8339092" y="1668855"/>
              <a:ext cx="308481" cy="308481"/>
            </a:xfrm>
            <a:prstGeom prst="ellipse">
              <a:avLst/>
            </a:prstGeom>
            <a:noFill/>
            <a:ln w="22225" cap="flat" cmpd="sng" algn="ctr">
              <a:solidFill>
                <a:schemeClr val="tx1"/>
              </a:solid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85" name="Straight Connector 84"/>
            <p:cNvCxnSpPr>
              <a:endCxn id="84" idx="3"/>
            </p:cNvCxnSpPr>
            <p:nvPr/>
          </p:nvCxnSpPr>
          <p:spPr bwMode="auto">
            <a:xfrm flipV="1">
              <a:off x="8248835" y="1898661"/>
              <a:ext cx="110036" cy="76982"/>
            </a:xfrm>
            <a:prstGeom prst="line">
              <a:avLst/>
            </a:prstGeom>
            <a:solidFill>
              <a:schemeClr val="accent1"/>
            </a:solidFill>
            <a:ln w="22225" cap="rnd" cmpd="sng" algn="ctr">
              <a:solidFill>
                <a:schemeClr val="tx1"/>
              </a:solidFill>
              <a:prstDash val="solid"/>
              <a:round/>
              <a:headEnd type="none" w="med" len="med"/>
              <a:tailEnd type="none" w="lg" len="lg"/>
            </a:ln>
            <a:effectLst>
              <a:outerShdw blurRad="50800" dist="38100" dir="2700000" algn="tl" rotWithShape="0">
                <a:prstClr val="black">
                  <a:alpha val="40000"/>
                </a:prstClr>
              </a:outerShdw>
            </a:effectLst>
          </p:spPr>
        </p:cxnSp>
      </p:grpSp>
    </p:spTree>
    <p:extLst>
      <p:ext uri="{BB962C8B-B14F-4D97-AF65-F5344CB8AC3E}">
        <p14:creationId xmlns:p14="http://schemas.microsoft.com/office/powerpoint/2010/main" val="232803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Planning with Localization Constraints </a:t>
            </a:r>
            <a:endParaRPr lang="en-US" dirty="0"/>
          </a:p>
        </p:txBody>
      </p:sp>
      <p:sp>
        <p:nvSpPr>
          <p:cNvPr id="3" name="Content Placeholder 2"/>
          <p:cNvSpPr>
            <a:spLocks noGrp="1"/>
          </p:cNvSpPr>
          <p:nvPr>
            <p:ph idx="1"/>
          </p:nvPr>
        </p:nvSpPr>
        <p:spPr/>
        <p:txBody>
          <a:bodyPr/>
          <a:lstStyle/>
          <a:p>
            <a:r>
              <a:rPr lang="en-US" dirty="0" smtClean="0"/>
              <a:t>The problem we are interested is then the following:</a:t>
            </a:r>
          </a:p>
          <a:p>
            <a:endParaRPr lang="en-US" dirty="0"/>
          </a:p>
          <a:p>
            <a:endParaRPr lang="en-US" dirty="0" smtClean="0"/>
          </a:p>
          <a:p>
            <a:endParaRPr lang="en-US" dirty="0"/>
          </a:p>
          <a:p>
            <a:endParaRPr lang="en-US" dirty="0" smtClean="0"/>
          </a:p>
          <a:p>
            <a:r>
              <a:rPr lang="en-US" dirty="0" smtClean="0"/>
              <a:t>We can build an extended graph as mentioned before and solve use </a:t>
            </a:r>
            <a:r>
              <a:rPr lang="en-US" dirty="0" err="1"/>
              <a:t>Dijkstra</a:t>
            </a:r>
            <a:r>
              <a:rPr lang="en-US" dirty="0" smtClean="0"/>
              <a:t>:</a:t>
            </a:r>
            <a:endParaRPr lang="en-US" dirty="0"/>
          </a:p>
        </p:txBody>
      </p:sp>
      <p:sp>
        <p:nvSpPr>
          <p:cNvPr id="4" name="Slide Number Placeholder 3"/>
          <p:cNvSpPr>
            <a:spLocks noGrp="1"/>
          </p:cNvSpPr>
          <p:nvPr>
            <p:ph type="sldNum" sz="quarter" idx="10"/>
          </p:nvPr>
        </p:nvSpPr>
        <p:spPr/>
        <p:txBody>
          <a:bodyPr/>
          <a:lstStyle/>
          <a:p>
            <a:fld id="{2969D44D-8945-49E7-83DE-AF23780D6BEF}" type="slidenum">
              <a:rPr lang="en-US" smtClean="0"/>
              <a:pPr/>
              <a:t>9</a:t>
            </a:fld>
            <a:endParaRPr lang="en-US"/>
          </a:p>
        </p:txBody>
      </p:sp>
      <p:pic>
        <p:nvPicPr>
          <p:cNvPr id="5" name="Picture 4"/>
          <p:cNvPicPr>
            <a:picLocks noChangeAspect="1" noChangeArrowheads="1"/>
          </p:cNvPicPr>
          <p:nvPr/>
        </p:nvPicPr>
        <p:blipFill>
          <a:blip r:embed="rId2" cstate="print">
            <a:clrChange>
              <a:clrFrom>
                <a:srgbClr val="E9E9F3"/>
              </a:clrFrom>
              <a:clrTo>
                <a:srgbClr val="E9E9F3">
                  <a:alpha val="0"/>
                </a:srgbClr>
              </a:clrTo>
            </a:clrChange>
            <a:extLst>
              <a:ext uri="{28A0092B-C50C-407E-A947-70E740481C1C}">
                <a14:useLocalDpi xmlns:a14="http://schemas.microsoft.com/office/drawing/2010/main" val="0"/>
              </a:ext>
            </a:extLst>
          </a:blip>
          <a:srcRect/>
          <a:stretch>
            <a:fillRect/>
          </a:stretch>
        </p:blipFill>
        <p:spPr bwMode="auto">
          <a:xfrm>
            <a:off x="1280239" y="1353134"/>
            <a:ext cx="551815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8957" y="3256538"/>
            <a:ext cx="3524392" cy="1060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7333" y="4316681"/>
            <a:ext cx="4305712" cy="219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3986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pace$W$\space&#10;\end{document}&#10;"/>
  <p:tag name="FILENAME" val="TP_tmp"/>
  <p:tag name="FORMAT" val="png256"/>
  <p:tag name="RES" val="600"/>
  <p:tag name="BLEND" val="0"/>
  <p:tag name="TRANSPARENT" val="0"/>
  <p:tag name="TBUG" val="0"/>
  <p:tag name="ALLOWFS" val="0"/>
  <p:tag name="ORIGWIDTH" val="11"/>
  <p:tag name="PICTUREFILESIZE" val="1216"/>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Delta^*_{12}=\Delta^*_{23}=$\\\noindent$\Delta^*_{34} = \Delta^*_{45}$&#10;\end{document}&#10;"/>
  <p:tag name="FILENAME" val="TP_tmp"/>
  <p:tag name="FORMAT" val="png256"/>
  <p:tag name="RES" val="600"/>
  <p:tag name="BLEND" val="0"/>
  <p:tag name="TRANSPARENT" val="1"/>
  <p:tag name="TBUG" val="0"/>
  <p:tag name="ALLOWFS" val="0"/>
  <p:tag name="ORIGWIDTH" val="57"/>
  <p:tag name="PICTUREFILESIZE" val="3222"/>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min_{\pi \in \mathcal{R}}\quad&amp; C(\pi)\\&#10;\mathrm{s.t.}\quad &amp;  Q(\pi) \leq b&#10;\end{align*}&#10;\end{document}&#10;"/>
  <p:tag name="FILENAME" val="TP_tmp"/>
  <p:tag name="FORMAT" val="png256"/>
  <p:tag name="RES" val="600"/>
  <p:tag name="BLEND" val="0"/>
  <p:tag name="TRANSPARENT" val="1"/>
  <p:tag name="TBUG" val="0"/>
  <p:tag name="ALLOWFS" val="0"/>
  <p:tag name="ORIGWIDTH" val="67"/>
  <p:tag name="PICTUREFILESIZE" val="4257"/>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min_{\pi_{sd}}\in\mathcal{P}_{sd}\quad&amp; C(\pi_{sd})\\&#10;\text{s.t.}&amp; \underbrace{\xi(P(\pi_{sk}))}_{\text{Metric on covariance}} \leq p\,, \quad \forall \pi_{sk} \subseteq \pi_{sk}\in \mathcal{P}_{sd}\,, p \in \{0,\dots,p_{\max}\}&#10;\end{align*}&#10;\end{document}&#10;"/>
  <p:tag name="FILENAME" val="TP_tmp"/>
  <p:tag name="FORMAT" val="png256"/>
  <p:tag name="RES" val="600"/>
  <p:tag name="BLEND" val="0"/>
  <p:tag name="TRANSPARENT" val="1"/>
  <p:tag name="TBUG" val="0"/>
  <p:tag name="ALLOWFS" val="0"/>
  <p:tag name="ORIGWIDTH" val="318"/>
  <p:tag name="PICTUREFILESIZE" val="11906"/>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B_e (\bar\lambda(\mathbf{P}_0))=&#10;$$&#10;\end{document}&#10;"/>
  <p:tag name="FILENAME" val="TP_tmp"/>
  <p:tag name="FORMAT" val="png256"/>
  <p:tag name="RES" val="600"/>
  <p:tag name="BLEND" val="0"/>
  <p:tag name="TRANSPARENT" val="1"/>
  <p:tag name="TBUG" val="0"/>
  <p:tag name="ALLOWFS" val="0"/>
  <p:tag name="ORIGWIDTH" val="55"/>
  <p:tag name="PICTUREFILESIZE" val="2215"/>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Delta^*_{24}$&#10;\end{document}&#10;"/>
  <p:tag name="FILENAME" val="TP_tmp"/>
  <p:tag name="FORMAT" val="png256"/>
  <p:tag name="RES" val="600"/>
  <p:tag name="BLEND" val="0"/>
  <p:tag name="TRANSPARENT" val="1"/>
  <p:tag name="TBUG" val="0"/>
  <p:tag name="ALLOWFS" val="0"/>
  <p:tag name="ORIGWIDTH" val="16"/>
  <p:tag name="PICTUREFILESIZE" val="1486"/>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Delta^*_{13}$&#10;\end{document}&#10;"/>
  <p:tag name="FILENAME" val="TP_tmp"/>
  <p:tag name="FORMAT" val="png256"/>
  <p:tag name="RES" val="600"/>
  <p:tag name="BLEND" val="0"/>
  <p:tag name="TRANSPARENT" val="1"/>
  <p:tag name="TBUG" val="0"/>
  <p:tag name="ALLOWFS" val="0"/>
  <p:tag name="ORIGWIDTH" val="16"/>
  <p:tag name="PICTUREFILESIZE" val="1457"/>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Delta^*_{12}=\Delta^*_{23}=$\\\noindent$\Delta^*_{34} = \Delta^*_{45}$&#10;\end{document}&#10;"/>
  <p:tag name="FILENAME" val="TP_tmp"/>
  <p:tag name="FORMAT" val="png256"/>
  <p:tag name="RES" val="600"/>
  <p:tag name="BLEND" val="0"/>
  <p:tag name="TRANSPARENT" val="1"/>
  <p:tag name="TBUG" val="0"/>
  <p:tag name="ALLOWFS" val="0"/>
  <p:tag name="ORIGWIDTH" val="57"/>
  <p:tag name="PICTUREFILESIZE" val="3222"/>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Delta^*_{24}$&#10;\end{document}&#10;"/>
  <p:tag name="FILENAME" val="TP_tmp"/>
  <p:tag name="FORMAT" val="png256"/>
  <p:tag name="RES" val="600"/>
  <p:tag name="BLEND" val="0"/>
  <p:tag name="TRANSPARENT" val="1"/>
  <p:tag name="TBUG" val="0"/>
  <p:tag name="ALLOWFS" val="0"/>
  <p:tag name="ORIGWIDTH" val="16"/>
  <p:tag name="PICTUREFILESIZE" val="1486"/>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Delta^*_{13}$&#10;\end{document}&#10;"/>
  <p:tag name="FILENAME" val="TP_tmp"/>
  <p:tag name="FORMAT" val="png256"/>
  <p:tag name="RES" val="600"/>
  <p:tag name="BLEND" val="0"/>
  <p:tag name="TRANSPARENT" val="1"/>
  <p:tag name="TBUG" val="0"/>
  <p:tag name="ALLOWFS" val="0"/>
  <p:tag name="ORIGWIDTH" val="16"/>
  <p:tag name="PICTUREFILESIZE" val="1457"/>
</p:tagLst>
</file>

<file path=ppt/theme/theme1.xml><?xml version="1.0" encoding="utf-8"?>
<a:theme xmlns:a="http://schemas.openxmlformats.org/drawingml/2006/main" name="_UTRC_External Template">
  <a:themeElements>
    <a:clrScheme name="">
      <a:dk1>
        <a:srgbClr val="000000"/>
      </a:dk1>
      <a:lt1>
        <a:srgbClr val="FFFFFF"/>
      </a:lt1>
      <a:dk2>
        <a:srgbClr val="000000"/>
      </a:dk2>
      <a:lt2>
        <a:srgbClr val="EAEAEA"/>
      </a:lt2>
      <a:accent1>
        <a:srgbClr val="BBD2FF"/>
      </a:accent1>
      <a:accent2>
        <a:srgbClr val="C0C0C0"/>
      </a:accent2>
      <a:accent3>
        <a:srgbClr val="FFFFFF"/>
      </a:accent3>
      <a:accent4>
        <a:srgbClr val="000000"/>
      </a:accent4>
      <a:accent5>
        <a:srgbClr val="DAE5FF"/>
      </a:accent5>
      <a:accent6>
        <a:srgbClr val="AEAEAE"/>
      </a:accent6>
      <a:hlink>
        <a:srgbClr val="6F97DF"/>
      </a:hlink>
      <a:folHlink>
        <a:srgbClr val="02AE81"/>
      </a:folHlink>
    </a:clrScheme>
    <a:fontScheme name="_UTRC_Externa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2225" cap="rnd" cmpd="sng" algn="ctr">
          <a:solidFill>
            <a:schemeClr val="tx1"/>
          </a:solidFill>
          <a:prstDash val="solid"/>
          <a:round/>
          <a:headEnd type="none" w="med" len="med"/>
          <a:tailEnd type="none" w="lg" len="lg"/>
        </a:ln>
        <a:effectLst/>
      </a:spPr>
      <a:bodyPr rtlCol="0" anchor="ctr"/>
      <a:lstStyle>
        <a:defPPr algn="ctr">
          <a:defRPr/>
        </a:defPPr>
      </a:lstStyle>
    </a:spDef>
    <a:lnDef>
      <a:spPr bwMode="auto">
        <a:solidFill>
          <a:schemeClr val="accent1"/>
        </a:solidFill>
        <a:ln w="22225" cap="rnd" cmpd="sng" algn="ctr">
          <a:solidFill>
            <a:schemeClr val="tx1"/>
          </a:solidFill>
          <a:prstDash val="solid"/>
          <a:round/>
          <a:headEnd type="none" w="med" len="med"/>
          <a:tailEnd type="none" w="lg" len="lg"/>
        </a:ln>
        <a:effectLst>
          <a:outerShdw blurRad="50800" dist="38100" dir="2700000" algn="tl" rotWithShape="0">
            <a:prstClr val="black">
              <a:alpha val="40000"/>
            </a:prstClr>
          </a:outerShdw>
        </a:effectLst>
      </a:spPr>
      <a:bodyPr/>
      <a:lstStyle/>
    </a:lnDef>
    <a:txDef>
      <a:spPr>
        <a:noFill/>
      </a:spPr>
      <a:bodyPr wrap="square" rtlCol="0">
        <a:spAutoFit/>
      </a:bodyPr>
      <a:lstStyle>
        <a:defPPr>
          <a:defRPr sz="1800" dirty="0">
            <a:latin typeface="Calibri" panose="020F0502020204030204" pitchFamily="34" charset="0"/>
            <a:cs typeface="Calibri" panose="020F0502020204030204" pitchFamily="34" charset="0"/>
          </a:defRPr>
        </a:defPPr>
      </a:lstStyle>
    </a:txDef>
  </a:objectDefaults>
  <a:extraClrSchemeLst>
    <a:extraClrScheme>
      <a:clrScheme name="_UTRC_External 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_UTRC_External 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_UTRC_External 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_UTRC_External 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_UTRC_External Template</Template>
  <TotalTime>64</TotalTime>
  <Words>701</Words>
  <Application>Microsoft Office PowerPoint</Application>
  <PresentationFormat>On-screen Show (4:3)</PresentationFormat>
  <Paragraphs>201</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Times New Roman</vt:lpstr>
      <vt:lpstr>Wingdings</vt:lpstr>
      <vt:lpstr>_UTRC_External Template</vt:lpstr>
      <vt:lpstr>Multi-Objective Path Planning in GPS  Denied Environments  under Localization Constraints</vt:lpstr>
      <vt:lpstr>Problem Statement</vt:lpstr>
      <vt:lpstr>Related Work: Planning in Belief Space</vt:lpstr>
      <vt:lpstr>Probabilistic Roadmaps</vt:lpstr>
      <vt:lpstr>Multi-objective Path Planning</vt:lpstr>
      <vt:lpstr>Multi-Objective Planning Under Localization Constraints</vt:lpstr>
      <vt:lpstr>Problem Setup</vt:lpstr>
      <vt:lpstr>Maximum Eigenvalue Bound</vt:lpstr>
      <vt:lpstr>Multi-Objective Planning with Localization Constraints </vt:lpstr>
      <vt:lpstr>Simulations Results</vt:lpstr>
      <vt:lpstr>Sparse Extended Graph</vt:lpstr>
      <vt:lpstr>Two Schemes</vt:lpstr>
      <vt:lpstr>Results for Adaptive Scheme</vt:lpstr>
      <vt:lpstr>Conclusions</vt:lpstr>
      <vt:lpstr>PowerPoint Presentation</vt:lpstr>
      <vt:lpstr>BACKUP</vt:lpstr>
      <vt:lpstr>CMDP Formulation with Mission Constraint</vt:lpstr>
      <vt:lpstr>Dual formulation – LP on the Product </vt:lpstr>
      <vt:lpstr>PowerPoint Presentation</vt:lpstr>
    </vt:vector>
  </TitlesOfParts>
  <Company>United Technologies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Technologies Research Center</dc:title>
  <dc:creator>minellel</dc:creator>
  <cp:lastModifiedBy>Alb Spe</cp:lastModifiedBy>
  <cp:revision>1110</cp:revision>
  <cp:lastPrinted>2013-09-26T20:33:10Z</cp:lastPrinted>
  <dcterms:created xsi:type="dcterms:W3CDTF">2008-08-26T23:02:12Z</dcterms:created>
  <dcterms:modified xsi:type="dcterms:W3CDTF">2017-05-23T04:22:52Z</dcterms:modified>
</cp:coreProperties>
</file>