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1" r:id="rId5"/>
    <p:sldId id="270" r:id="rId6"/>
    <p:sldId id="289" r:id="rId7"/>
    <p:sldId id="277" r:id="rId8"/>
    <p:sldId id="272" r:id="rId9"/>
    <p:sldId id="273" r:id="rId10"/>
    <p:sldId id="274" r:id="rId11"/>
    <p:sldId id="278" r:id="rId12"/>
    <p:sldId id="276" r:id="rId13"/>
    <p:sldId id="284" r:id="rId14"/>
    <p:sldId id="285" r:id="rId15"/>
    <p:sldId id="286" r:id="rId16"/>
    <p:sldId id="287" r:id="rId17"/>
    <p:sldId id="288" r:id="rId18"/>
    <p:sldId id="279" r:id="rId19"/>
    <p:sldId id="290" r:id="rId20"/>
    <p:sldId id="292" r:id="rId21"/>
    <p:sldId id="293" r:id="rId22"/>
    <p:sldId id="294" r:id="rId23"/>
    <p:sldId id="291" r:id="rId24"/>
    <p:sldId id="295" r:id="rId25"/>
    <p:sldId id="280" r:id="rId26"/>
    <p:sldId id="281" r:id="rId27"/>
    <p:sldId id="283" r:id="rId28"/>
    <p:sldId id="282" r:id="rId29"/>
    <p:sldId id="296" r:id="rId30"/>
    <p:sldId id="275" r:id="rId31"/>
    <p:sldId id="267" r:id="rId32"/>
    <p:sldId id="26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ademia.edu/10394610/Regress%C3%A3o_log%C3%ADstica_em_Ci%C3%AAncia_Pol%C3%ADtic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linspqrodrigo@gmail.com" TargetMode="External"/><Relationship Id="rId2" Type="http://schemas.openxmlformats.org/officeDocument/2006/relationships/hyperlink" Target="mailto:analytique.consultoria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6000" dirty="0" smtClean="0"/>
              <a:t>Métodos </a:t>
            </a:r>
            <a:r>
              <a:rPr lang="pt-BR" sz="6000" dirty="0"/>
              <a:t>Quantitativos </a:t>
            </a:r>
            <a:r>
              <a:rPr lang="pt-BR" sz="6000"/>
              <a:t>de </a:t>
            </a:r>
            <a:r>
              <a:rPr lang="pt-BR" sz="6000" smtClean="0"/>
              <a:t>Pesquisa</a:t>
            </a:r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5000" dirty="0" smtClean="0"/>
              <a:t>Módulo 2</a:t>
            </a:r>
            <a:endParaRPr lang="pt-BR" sz="5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Rodrigo Lins</a:t>
            </a:r>
          </a:p>
          <a:p>
            <a:pPr algn="ctr"/>
            <a:r>
              <a:rPr lang="pt-BR" dirty="0" err="1" smtClean="0"/>
              <a:t>Analytique</a:t>
            </a:r>
            <a:r>
              <a:rPr lang="pt-BR" dirty="0" smtClean="0"/>
              <a:t> Consultoria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8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regressão logística é usada para prever a probabilidade de um evento ocorrer. Em outras palavras, a probabilidade da observação pertencer ao grupo codificado </a:t>
            </a:r>
            <a:r>
              <a:rPr lang="pt-BR" smtClean="0"/>
              <a:t>como 1;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Portanto, assim como o modelo linear, a regressão logística pretende explicar o valor de Y por meio de um conjunto de variáveis independentes;</a:t>
            </a:r>
          </a:p>
        </p:txBody>
      </p:sp>
    </p:spTree>
    <p:extLst>
      <p:ext uri="{BB962C8B-B14F-4D97-AF65-F5344CB8AC3E}">
        <p14:creationId xmlns:p14="http://schemas.microsoft.com/office/powerpoint/2010/main" val="37475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regressão logística tem pressupostos mais relaxados;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/>
              <a:t>Diferentemente do modelo linear, não é necessário que:</a:t>
            </a:r>
          </a:p>
          <a:p>
            <a:pPr lvl="1" algn="just"/>
            <a:r>
              <a:rPr lang="pt-BR" dirty="0"/>
              <a:t>As variáveis independentes tenham distribuição normal;</a:t>
            </a:r>
          </a:p>
          <a:p>
            <a:pPr lvl="1" algn="just"/>
            <a:r>
              <a:rPr lang="pt-BR" dirty="0"/>
              <a:t>Não precisam ser linearmente relacionadas;</a:t>
            </a:r>
          </a:p>
          <a:p>
            <a:pPr lvl="1" algn="just"/>
            <a:r>
              <a:rPr lang="pt-BR" dirty="0"/>
              <a:t>Nem a variância precisa ser igual</a:t>
            </a:r>
            <a:r>
              <a:rPr lang="pt-BR" dirty="0" smtClean="0"/>
              <a:t>.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No entanto, a regressão logística também é vulnerável à </a:t>
            </a:r>
            <a:r>
              <a:rPr lang="pt-BR" dirty="0" err="1" smtClean="0"/>
              <a:t>multicolinearidade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15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Originalmente, o modelo logístico segue a fórmula de probabilidade linear:</a:t>
            </a:r>
          </a:p>
          <a:p>
            <a:pPr marL="0" indent="0" algn="ctr">
              <a:buNone/>
            </a:pPr>
            <a:r>
              <a:rPr lang="pt-BR" dirty="0" smtClean="0"/>
              <a:t>P(y = 1) = a +</a:t>
            </a:r>
            <a:r>
              <a:rPr lang="pt-BR" dirty="0" err="1" smtClean="0"/>
              <a:t>Bx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No entanto, essa fórmula pode gerar valores de probabilidades menores do que zero e maiores do que 1;</a:t>
            </a:r>
          </a:p>
        </p:txBody>
      </p:sp>
    </p:spTree>
    <p:extLst>
      <p:ext uri="{BB962C8B-B14F-4D97-AF65-F5344CB8AC3E}">
        <p14:creationId xmlns:p14="http://schemas.microsoft.com/office/powerpoint/2010/main" val="22349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Como o modelo de probabilidade linear gera probabilidades que vão além do alcance 0-1?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Exemplo </a:t>
            </a:r>
            <a:r>
              <a:rPr lang="pt-BR" sz="1400" dirty="0" smtClean="0"/>
              <a:t>(</a:t>
            </a:r>
            <a:r>
              <a:rPr lang="pt-BR" sz="1400" dirty="0" err="1" smtClean="0"/>
              <a:t>Kellstedt</a:t>
            </a:r>
            <a:r>
              <a:rPr lang="pt-BR" sz="1400" dirty="0" smtClean="0"/>
              <a:t> &amp; </a:t>
            </a:r>
            <a:r>
              <a:rPr lang="pt-BR" sz="1400" dirty="0" err="1" smtClean="0"/>
              <a:t>Whitten</a:t>
            </a:r>
            <a:r>
              <a:rPr lang="pt-BR" sz="1400" dirty="0" smtClean="0"/>
              <a:t>, 2015)</a:t>
            </a:r>
            <a:r>
              <a:rPr lang="pt-BR" dirty="0" smtClean="0"/>
              <a:t>: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Para obter a probabilidade de um eleitor ter votado (Y) em Kerry (0) ou Bush (1) nas eleições de 2004, o pesquisador pode optar por realizar um MPL;</a:t>
            </a:r>
          </a:p>
          <a:p>
            <a:pPr algn="just"/>
            <a:r>
              <a:rPr lang="pt-BR" dirty="0" smtClean="0"/>
              <a:t>O modelo contém três variáveis independentes: identidade partidária; avaliação da administração em relação à guerra ao terror; e avaliação da administração em relação à economia.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73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Continuação do exemplo </a:t>
            </a:r>
            <a:r>
              <a:rPr lang="pt-BR" sz="1400" dirty="0" smtClean="0"/>
              <a:t>(</a:t>
            </a:r>
            <a:r>
              <a:rPr lang="pt-BR" sz="1400" dirty="0" err="1" smtClean="0"/>
              <a:t>Kellstedt</a:t>
            </a:r>
            <a:r>
              <a:rPr lang="pt-BR" sz="1400" dirty="0" smtClean="0"/>
              <a:t> &amp; </a:t>
            </a:r>
            <a:r>
              <a:rPr lang="pt-BR" sz="1400" dirty="0" err="1" smtClean="0"/>
              <a:t>Whitten</a:t>
            </a:r>
            <a:r>
              <a:rPr lang="pt-BR" sz="1400" dirty="0" smtClean="0"/>
              <a:t>, 2015)</a:t>
            </a:r>
            <a:r>
              <a:rPr lang="pt-BR" dirty="0" smtClean="0"/>
              <a:t>: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modelo indica os seguintes coeficientes para cada variável (todas significativas):</a:t>
            </a:r>
          </a:p>
          <a:p>
            <a:pPr lvl="1" algn="just"/>
            <a:r>
              <a:rPr lang="pt-BR" dirty="0" smtClean="0"/>
              <a:t>ID partidária: 0,09</a:t>
            </a:r>
          </a:p>
          <a:p>
            <a:pPr lvl="1" algn="just"/>
            <a:r>
              <a:rPr lang="pt-BR" dirty="0" smtClean="0"/>
              <a:t>Avaliação (guerra): 0,08</a:t>
            </a:r>
          </a:p>
          <a:p>
            <a:pPr lvl="1" algn="just"/>
            <a:r>
              <a:rPr lang="pt-BR" dirty="0" smtClean="0"/>
              <a:t>Avaliação (economia): 0,08</a:t>
            </a:r>
          </a:p>
          <a:p>
            <a:pPr lvl="1" algn="just"/>
            <a:r>
              <a:rPr lang="pt-BR" dirty="0" smtClean="0"/>
              <a:t>Intercepto: 0,60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5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Continuação do exemplo </a:t>
            </a:r>
            <a:r>
              <a:rPr lang="pt-BR" sz="1400" dirty="0" smtClean="0"/>
              <a:t>(</a:t>
            </a:r>
            <a:r>
              <a:rPr lang="pt-BR" sz="1400" dirty="0" err="1" smtClean="0"/>
              <a:t>Kellstedt</a:t>
            </a:r>
            <a:r>
              <a:rPr lang="pt-BR" sz="1400" dirty="0" smtClean="0"/>
              <a:t> &amp; </a:t>
            </a:r>
            <a:r>
              <a:rPr lang="pt-BR" sz="1400" dirty="0" err="1" smtClean="0"/>
              <a:t>Whitten</a:t>
            </a:r>
            <a:r>
              <a:rPr lang="pt-BR" sz="1400" dirty="0" smtClean="0"/>
              <a:t>, 2015)</a:t>
            </a:r>
            <a:r>
              <a:rPr lang="pt-BR" dirty="0" smtClean="0"/>
              <a:t>: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Tal modelo pode gerar probabilidades que caiam dentro do alcance 0-1:</a:t>
            </a:r>
          </a:p>
          <a:p>
            <a:pPr algn="just"/>
            <a:endParaRPr lang="pt-BR" dirty="0"/>
          </a:p>
          <a:p>
            <a:pPr lvl="1" algn="just"/>
            <a:r>
              <a:rPr lang="pt-BR" dirty="0" smtClean="0"/>
              <a:t>ID = independente: 0</a:t>
            </a:r>
          </a:p>
          <a:p>
            <a:pPr lvl="1" algn="just"/>
            <a:r>
              <a:rPr lang="pt-BR" dirty="0" smtClean="0"/>
              <a:t>Guerra = aprova parcialmente: 1</a:t>
            </a:r>
          </a:p>
          <a:p>
            <a:pPr lvl="1" algn="just"/>
            <a:r>
              <a:rPr lang="pt-BR" dirty="0" smtClean="0"/>
              <a:t>Economia = desaprova parcialmente: -1</a:t>
            </a:r>
          </a:p>
          <a:p>
            <a:pPr lvl="1" algn="just"/>
            <a:endParaRPr lang="pt-BR" dirty="0"/>
          </a:p>
          <a:p>
            <a:pPr marL="457200" lvl="1" indent="0" algn="ctr">
              <a:buNone/>
            </a:pPr>
            <a:r>
              <a:rPr lang="pt-BR" dirty="0" smtClean="0"/>
              <a:t>Y = 0,6 + (0,09 x 0) + (0,08x1) + (0,08 x -1) = 0,6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339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Continuação do exemplo </a:t>
            </a:r>
            <a:r>
              <a:rPr lang="pt-BR" sz="1400" dirty="0" smtClean="0"/>
              <a:t>(</a:t>
            </a:r>
            <a:r>
              <a:rPr lang="pt-BR" sz="1400" dirty="0" err="1" smtClean="0"/>
              <a:t>Kellstedt</a:t>
            </a:r>
            <a:r>
              <a:rPr lang="pt-BR" sz="1400" dirty="0" smtClean="0"/>
              <a:t> &amp; </a:t>
            </a:r>
            <a:r>
              <a:rPr lang="pt-BR" sz="1400" dirty="0" err="1" smtClean="0"/>
              <a:t>Whitten</a:t>
            </a:r>
            <a:r>
              <a:rPr lang="pt-BR" sz="1400" dirty="0" smtClean="0"/>
              <a:t>, 2015)</a:t>
            </a:r>
            <a:r>
              <a:rPr lang="pt-BR" dirty="0" smtClean="0"/>
              <a:t>: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Mas, quando os valores das variáveis preditas são extremos, também pode gerar probabilidades que caiam fora do alcance:</a:t>
            </a:r>
          </a:p>
          <a:p>
            <a:pPr algn="just"/>
            <a:endParaRPr lang="pt-BR" dirty="0"/>
          </a:p>
          <a:p>
            <a:pPr lvl="1" algn="just"/>
            <a:r>
              <a:rPr lang="pt-BR" dirty="0" smtClean="0"/>
              <a:t>ID = republicano convicto: 3</a:t>
            </a:r>
          </a:p>
          <a:p>
            <a:pPr lvl="1" algn="just"/>
            <a:r>
              <a:rPr lang="pt-BR" dirty="0" smtClean="0"/>
              <a:t>Guerra = aprova completamente: 2</a:t>
            </a:r>
          </a:p>
          <a:p>
            <a:pPr lvl="1" algn="just"/>
            <a:r>
              <a:rPr lang="pt-BR" dirty="0" smtClean="0"/>
              <a:t>Economia = aprova completamente: 2</a:t>
            </a:r>
          </a:p>
          <a:p>
            <a:pPr lvl="1" algn="just"/>
            <a:endParaRPr lang="pt-BR" dirty="0"/>
          </a:p>
          <a:p>
            <a:pPr marL="457200" lvl="1" indent="0" algn="ctr">
              <a:buNone/>
            </a:pPr>
            <a:r>
              <a:rPr lang="pt-BR" dirty="0" smtClean="0"/>
              <a:t>Y = 0,6 + (0,09 x 3) + (0,08 x 2) + (0,08 x 2) = 1,19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27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Outros problemas do modelo linear de probabilidade:</a:t>
            </a:r>
          </a:p>
          <a:p>
            <a:pPr algn="just"/>
            <a:endParaRPr lang="pt-BR" dirty="0"/>
          </a:p>
          <a:p>
            <a:pPr algn="just"/>
            <a:r>
              <a:rPr lang="pt-BR" dirty="0" err="1" smtClean="0"/>
              <a:t>Heterocedasticidade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Forma funcional.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3762104" y="3544389"/>
            <a:ext cx="914399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4358641" y="3122023"/>
            <a:ext cx="914399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833257" y="3344719"/>
            <a:ext cx="175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linearidade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48472" y="2935756"/>
            <a:ext cx="236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</a:t>
            </a:r>
            <a:r>
              <a:rPr lang="pt-BR" dirty="0" smtClean="0"/>
              <a:t>ariância do erro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Para que a probabilidade de sucesso (valor = 1) fique entre 0 e 1 para todos os valores possíveis de x, usa-se a fórmula: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82" y="2926080"/>
            <a:ext cx="3124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Existem duas possibilidades de transformação:</a:t>
            </a:r>
          </a:p>
          <a:p>
            <a:pPr lvl="1" algn="just"/>
            <a:r>
              <a:rPr lang="pt-BR" dirty="0" err="1"/>
              <a:t>Logit</a:t>
            </a:r>
            <a:endParaRPr lang="pt-BR" dirty="0"/>
          </a:p>
          <a:p>
            <a:pPr lvl="1" algn="just"/>
            <a:r>
              <a:rPr lang="pt-BR" dirty="0" err="1"/>
              <a:t>Probit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Semelhanças:</a:t>
            </a:r>
          </a:p>
          <a:p>
            <a:pPr algn="just"/>
            <a:r>
              <a:rPr lang="pt-BR" dirty="0" smtClean="0"/>
              <a:t>Ambas podem ser usadas para analisar a associação de variáveis explicativas e uma variável de saída que seja categórica;</a:t>
            </a:r>
          </a:p>
          <a:p>
            <a:pPr algn="just"/>
            <a:r>
              <a:rPr lang="pt-BR" dirty="0" smtClean="0"/>
              <a:t>Para ambas, existem versões binárias, ordinais e multinominais;</a:t>
            </a:r>
          </a:p>
          <a:p>
            <a:pPr algn="just"/>
            <a:r>
              <a:rPr lang="pt-BR" dirty="0" smtClean="0"/>
              <a:t>Ambas também exigem codificações específicas. No caso de regressões com a variável dependente binária: 0 e 1.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82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 – módulo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Regressão Linear;</a:t>
            </a:r>
            <a:endParaRPr lang="pt-BR" dirty="0"/>
          </a:p>
          <a:p>
            <a:pPr algn="just"/>
            <a:r>
              <a:rPr lang="pt-BR" dirty="0" smtClean="0"/>
              <a:t>Regressão Logística;</a:t>
            </a:r>
            <a:endParaRPr lang="pt-BR" dirty="0"/>
          </a:p>
          <a:p>
            <a:pPr algn="just"/>
            <a:r>
              <a:rPr lang="pt-BR" dirty="0" smtClean="0"/>
              <a:t>Análise de Dados em Painel;</a:t>
            </a:r>
          </a:p>
          <a:p>
            <a:pPr algn="just"/>
            <a:r>
              <a:rPr lang="pt-BR" dirty="0" smtClean="0"/>
              <a:t>Análise Fatorial.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0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Existem duas possibilidades de transformação:</a:t>
            </a:r>
          </a:p>
          <a:p>
            <a:pPr lvl="1" algn="just"/>
            <a:r>
              <a:rPr lang="pt-BR" dirty="0" err="1"/>
              <a:t>Logit</a:t>
            </a:r>
            <a:endParaRPr lang="pt-BR" dirty="0"/>
          </a:p>
          <a:p>
            <a:pPr lvl="1" algn="just"/>
            <a:r>
              <a:rPr lang="pt-BR" dirty="0" err="1"/>
              <a:t>Probit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grande diferença, portanto, é que elas usam funções de ligação diferentes.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524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Um parênteses: o que são funções de ligação?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Essas funções são usadas para associar os valores esperados da resposta aos </a:t>
            </a:r>
            <a:r>
              <a:rPr lang="pt-BR" dirty="0" err="1" smtClean="0"/>
              <a:t>preditores</a:t>
            </a:r>
            <a:r>
              <a:rPr lang="pt-BR" dirty="0" smtClean="0"/>
              <a:t> lineares de cada modelo;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84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Existem duas possibilidades de transformação:</a:t>
            </a:r>
          </a:p>
          <a:p>
            <a:pPr lvl="1" algn="just"/>
            <a:r>
              <a:rPr lang="pt-BR" dirty="0" err="1"/>
              <a:t>Logit</a:t>
            </a:r>
            <a:endParaRPr lang="pt-BR" dirty="0"/>
          </a:p>
          <a:p>
            <a:pPr lvl="1" algn="just"/>
            <a:r>
              <a:rPr lang="pt-BR" dirty="0" err="1"/>
              <a:t>Probit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Voltando à diferença: função de ligação.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211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Modelo </a:t>
            </a:r>
            <a:r>
              <a:rPr lang="pt-BR" dirty="0" err="1" smtClean="0"/>
              <a:t>logit</a:t>
            </a:r>
            <a:r>
              <a:rPr lang="pt-BR" dirty="0" smtClean="0"/>
              <a:t>: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65" y="3123112"/>
            <a:ext cx="20383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5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Modelo </a:t>
            </a:r>
            <a:r>
              <a:rPr lang="pt-BR" dirty="0" err="1" smtClean="0"/>
              <a:t>probit</a:t>
            </a:r>
            <a:r>
              <a:rPr lang="pt-BR" dirty="0" smtClean="0"/>
              <a:t>: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029" y="3165974"/>
            <a:ext cx="19335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Assim, os resultados podem ser interpretados como log de chance;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Além disso, existe uma outra maneira, menos utilizada: probabilidade de sucesso </a:t>
            </a:r>
            <a:r>
              <a:rPr lang="pt-BR" sz="1400" dirty="0" smtClean="0"/>
              <a:t>(</a:t>
            </a:r>
            <a:r>
              <a:rPr lang="pt-BR" sz="1400" dirty="0" err="1" smtClean="0"/>
              <a:t>Agresti</a:t>
            </a:r>
            <a:r>
              <a:rPr lang="pt-BR" sz="1400" dirty="0" smtClean="0"/>
              <a:t> &amp; </a:t>
            </a:r>
            <a:r>
              <a:rPr lang="pt-BR" sz="1400" dirty="0" err="1" smtClean="0"/>
              <a:t>Finlay</a:t>
            </a:r>
            <a:r>
              <a:rPr lang="pt-BR" sz="1400" dirty="0" smtClean="0"/>
              <a:t>, 2012)</a:t>
            </a:r>
            <a:r>
              <a:rPr lang="pt-BR" dirty="0" smtClean="0"/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384" y="4147865"/>
            <a:ext cx="2564267" cy="84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 entanto, o mais comum na ciência política é o uso da medida de associação razão de chance (</a:t>
            </a:r>
            <a:r>
              <a:rPr lang="pt-BR" i="1" dirty="0" err="1" smtClean="0"/>
              <a:t>odds</a:t>
            </a:r>
            <a:r>
              <a:rPr lang="pt-BR" i="1" dirty="0" smtClean="0"/>
              <a:t> </a:t>
            </a:r>
            <a:r>
              <a:rPr lang="pt-BR" i="1" dirty="0" err="1" smtClean="0"/>
              <a:t>ratio</a:t>
            </a:r>
            <a:r>
              <a:rPr lang="pt-BR" dirty="0" smtClean="0"/>
              <a:t>), sobretudo sua transformação para percentual</a:t>
            </a:r>
            <a:r>
              <a:rPr lang="pt-BR" i="1" dirty="0" smtClean="0"/>
              <a:t>;</a:t>
            </a:r>
          </a:p>
          <a:p>
            <a:pPr algn="just"/>
            <a:endParaRPr lang="pt-BR" i="1" dirty="0"/>
          </a:p>
          <a:p>
            <a:pPr algn="just"/>
            <a:r>
              <a:rPr lang="pt-BR" dirty="0"/>
              <a:t>A razão de chance </a:t>
            </a:r>
            <a:r>
              <a:rPr lang="pt-BR" dirty="0" smtClean="0"/>
              <a:t>pode ser interpretada como a </a:t>
            </a:r>
            <a:r>
              <a:rPr lang="pt-BR" dirty="0"/>
              <a:t>chance de ocorrência um evento dividida pela chance de não </a:t>
            </a:r>
            <a:r>
              <a:rPr lang="pt-BR" dirty="0" smtClean="0"/>
              <a:t>ocorrência do evento </a:t>
            </a:r>
            <a:r>
              <a:rPr lang="pt-BR" sz="1400" dirty="0" smtClean="0"/>
              <a:t>(Figueiredo Filho et al., 2015)</a:t>
            </a:r>
            <a:r>
              <a:rPr lang="pt-BR" dirty="0" smtClean="0"/>
              <a:t>.</a:t>
            </a:r>
            <a:endParaRPr 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6762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 smtClean="0"/>
                  <a:t>Para que se obtenha o </a:t>
                </a:r>
                <a:r>
                  <a:rPr lang="pt-BR" i="1" dirty="0" err="1" smtClean="0"/>
                  <a:t>odds</a:t>
                </a:r>
                <a:r>
                  <a:rPr lang="pt-BR" i="1" dirty="0" smtClean="0"/>
                  <a:t> </a:t>
                </a:r>
                <a:r>
                  <a:rPr lang="pt-BR" i="1" dirty="0" err="1" smtClean="0"/>
                  <a:t>ratio</a:t>
                </a:r>
                <a:r>
                  <a:rPr lang="pt-BR" dirty="0" smtClean="0"/>
                  <a:t> ao invés da estimativa, é preciso </a:t>
                </a:r>
                <a:r>
                  <a:rPr lang="pt-BR" dirty="0" err="1" smtClean="0"/>
                  <a:t>exponenciar</a:t>
                </a:r>
                <a:r>
                  <a:rPr lang="pt-BR" dirty="0" smtClean="0"/>
                  <a:t> os coeficientes:</a:t>
                </a:r>
              </a:p>
              <a:p>
                <a:pPr algn="just"/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dirty="0" smtClean="0"/>
                  <a:t>(OR)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6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0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transformação de </a:t>
            </a:r>
            <a:r>
              <a:rPr lang="pt-BR" i="1" dirty="0" err="1" smtClean="0"/>
              <a:t>odds</a:t>
            </a:r>
            <a:r>
              <a:rPr lang="pt-BR" i="1" dirty="0" smtClean="0"/>
              <a:t> </a:t>
            </a:r>
            <a:r>
              <a:rPr lang="pt-BR" i="1" dirty="0" err="1" smtClean="0"/>
              <a:t>ratio</a:t>
            </a:r>
            <a:r>
              <a:rPr lang="pt-BR" i="1" dirty="0" smtClean="0"/>
              <a:t> </a:t>
            </a:r>
            <a:r>
              <a:rPr lang="pt-BR" dirty="0" smtClean="0"/>
              <a:t>em percentual se dá pela seguinte cálculo:</a:t>
            </a:r>
          </a:p>
          <a:p>
            <a:pPr algn="just"/>
            <a:endParaRPr lang="pt-BR" dirty="0"/>
          </a:p>
          <a:p>
            <a:pPr marL="0" indent="0" algn="ctr">
              <a:buNone/>
            </a:pPr>
            <a:r>
              <a:rPr lang="pt-BR" smtClean="0"/>
              <a:t>-1*100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816" y="4002949"/>
            <a:ext cx="2567532" cy="167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7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Qualidade do ajuste: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Diferentemente do model</a:t>
            </a:r>
            <a:r>
              <a:rPr lang="pt-BR" dirty="0" smtClean="0"/>
              <a:t>o linear, a regressão logística não possui um R²;</a:t>
            </a:r>
          </a:p>
          <a:p>
            <a:pPr algn="just"/>
            <a:r>
              <a:rPr lang="pt-BR" dirty="0" smtClean="0"/>
              <a:t>Assim, uma sugestão para tentar mensurar a qualidade do ajuste é o uso de tabelas de classificação;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 cálculo é feito a partir da soma das observações estimadas corretamente, dividido pelo número total de observações </a:t>
            </a:r>
            <a:r>
              <a:rPr lang="pt-BR" sz="1400" dirty="0" smtClean="0"/>
              <a:t>(</a:t>
            </a:r>
            <a:r>
              <a:rPr lang="pt-BR" sz="1400" dirty="0" err="1" smtClean="0"/>
              <a:t>Kellstedt</a:t>
            </a:r>
            <a:r>
              <a:rPr lang="pt-BR" sz="1400" dirty="0" smtClean="0"/>
              <a:t> &amp; </a:t>
            </a:r>
            <a:r>
              <a:rPr lang="pt-BR" sz="1400" dirty="0" err="1" smtClean="0"/>
              <a:t>Whitten</a:t>
            </a:r>
            <a:r>
              <a:rPr lang="pt-BR" sz="1400" dirty="0" smtClean="0"/>
              <a:t>, 2015)</a:t>
            </a:r>
            <a:r>
              <a:rPr lang="pt-BR" dirty="0" smtClean="0"/>
              <a:t>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894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 – aula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Regressão Logística;</a:t>
            </a:r>
          </a:p>
          <a:p>
            <a:pPr lvl="1" algn="just"/>
            <a:r>
              <a:rPr lang="pt-BR" dirty="0" smtClean="0"/>
              <a:t>Também é uma análise de dependência;</a:t>
            </a:r>
          </a:p>
          <a:p>
            <a:pPr lvl="1" algn="just"/>
            <a:r>
              <a:rPr lang="pt-BR" dirty="0" smtClean="0"/>
              <a:t>É um dos modelos lineares generalizados.</a:t>
            </a:r>
          </a:p>
        </p:txBody>
      </p:sp>
    </p:spTree>
    <p:extLst>
      <p:ext uri="{BB962C8B-B14F-4D97-AF65-F5344CB8AC3E}">
        <p14:creationId xmlns:p14="http://schemas.microsoft.com/office/powerpoint/2010/main" val="13643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Problema de modelos logísticos:</a:t>
            </a:r>
          </a:p>
          <a:p>
            <a:pPr algn="just"/>
            <a:endParaRPr lang="pt-BR" dirty="0"/>
          </a:p>
          <a:p>
            <a:pPr algn="just"/>
            <a:r>
              <a:rPr lang="pt-BR" i="1" dirty="0" err="1" smtClean="0"/>
              <a:t>Dummy</a:t>
            </a:r>
            <a:r>
              <a:rPr lang="pt-BR" i="1" dirty="0" smtClean="0"/>
              <a:t> </a:t>
            </a:r>
            <a:r>
              <a:rPr lang="pt-BR" i="1" dirty="0" err="1" smtClean="0"/>
              <a:t>Variable</a:t>
            </a:r>
            <a:r>
              <a:rPr lang="pt-BR" i="1" dirty="0" smtClean="0"/>
              <a:t> </a:t>
            </a:r>
            <a:r>
              <a:rPr lang="pt-BR" i="1" dirty="0" err="1" smtClean="0"/>
              <a:t>Trap</a:t>
            </a:r>
            <a:r>
              <a:rPr lang="pt-BR" dirty="0" smtClean="0"/>
              <a:t> (armadilha de variável</a:t>
            </a:r>
            <a:r>
              <a:rPr lang="pt-BR" i="1" dirty="0" smtClean="0"/>
              <a:t> </a:t>
            </a:r>
            <a:r>
              <a:rPr lang="pt-BR" i="1" dirty="0" err="1" smtClean="0"/>
              <a:t>dummy</a:t>
            </a:r>
            <a:r>
              <a:rPr lang="pt-BR" dirty="0" smtClean="0"/>
              <a:t>);</a:t>
            </a:r>
          </a:p>
          <a:p>
            <a:pPr lvl="1" algn="just"/>
            <a:r>
              <a:rPr lang="pt-BR" dirty="0" smtClean="0"/>
              <a:t>Causado pelo excesso de variáveis independentes binárias;</a:t>
            </a:r>
          </a:p>
          <a:p>
            <a:pPr lvl="1" algn="just"/>
            <a:r>
              <a:rPr lang="pt-BR" dirty="0" smtClean="0"/>
              <a:t>Tal excesso se dá, sobretudo, quando uma variável maior é subdividas em variáveis menores;</a:t>
            </a:r>
          </a:p>
          <a:p>
            <a:pPr lvl="1" algn="just"/>
            <a:r>
              <a:rPr lang="pt-BR" dirty="0" smtClean="0"/>
              <a:t>Dessa forma, a presença de uma variável implica, necessariamente, na ausência de outra;</a:t>
            </a:r>
          </a:p>
          <a:p>
            <a:pPr lvl="1" algn="just"/>
            <a:r>
              <a:rPr lang="pt-BR" dirty="0" smtClean="0"/>
              <a:t>Essa forte correlação gera o problema de </a:t>
            </a:r>
            <a:r>
              <a:rPr lang="pt-BR" dirty="0" err="1" smtClean="0"/>
              <a:t>multicolinearidade</a:t>
            </a:r>
            <a:r>
              <a:rPr lang="pt-BR" dirty="0" smtClean="0"/>
              <a:t>, levando à exclusão dos valores de algumas das variáveis.</a:t>
            </a:r>
          </a:p>
        </p:txBody>
      </p:sp>
    </p:spTree>
    <p:extLst>
      <p:ext uri="{BB962C8B-B14F-4D97-AF65-F5344CB8AC3E}">
        <p14:creationId xmlns:p14="http://schemas.microsoft.com/office/powerpoint/2010/main" val="423128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BOSLAUGH, Sarah. </a:t>
            </a:r>
            <a:r>
              <a:rPr lang="pt-BR" i="1" dirty="0" err="1" smtClean="0"/>
              <a:t>Statistics</a:t>
            </a:r>
            <a:r>
              <a:rPr lang="pt-BR" i="1" dirty="0" smtClean="0"/>
              <a:t> in a </a:t>
            </a:r>
            <a:r>
              <a:rPr lang="pt-BR" i="1" dirty="0" err="1" smtClean="0"/>
              <a:t>Nutshell</a:t>
            </a:r>
            <a:r>
              <a:rPr lang="pt-BR" dirty="0" smtClean="0"/>
              <a:t>. 2nd ed. </a:t>
            </a:r>
            <a:r>
              <a:rPr lang="pt-BR" dirty="0" err="1" smtClean="0"/>
              <a:t>Sebastopol</a:t>
            </a:r>
            <a:r>
              <a:rPr lang="pt-BR" dirty="0" smtClean="0"/>
              <a:t>, CA: </a:t>
            </a:r>
            <a:r>
              <a:rPr lang="pt-BR" dirty="0" err="1" smtClean="0"/>
              <a:t>O’Riley</a:t>
            </a:r>
            <a:r>
              <a:rPr lang="pt-BR" dirty="0" smtClean="0"/>
              <a:t>. 2012.</a:t>
            </a:r>
          </a:p>
          <a:p>
            <a:pPr marL="0" indent="0" algn="just">
              <a:buNone/>
            </a:pPr>
            <a:r>
              <a:rPr lang="pt-BR" dirty="0" smtClean="0"/>
              <a:t>DANCEY, Christine; REIDY, John. </a:t>
            </a:r>
            <a:r>
              <a:rPr lang="pt-BR" i="1" dirty="0" smtClean="0"/>
              <a:t>Estatística sem Matemática para Psicologia</a:t>
            </a:r>
            <a:r>
              <a:rPr lang="pt-BR" dirty="0" smtClean="0"/>
              <a:t>. Porto Alegre: Penso. 2013.</a:t>
            </a:r>
          </a:p>
          <a:p>
            <a:pPr marL="0" indent="0" algn="just">
              <a:buNone/>
            </a:pPr>
            <a:r>
              <a:rPr lang="pt-BR" dirty="0" smtClean="0"/>
              <a:t>FIGUEIREDO FILHO, </a:t>
            </a:r>
            <a:r>
              <a:rPr lang="pt-BR" dirty="0" err="1" smtClean="0"/>
              <a:t>Dalson</a:t>
            </a:r>
            <a:r>
              <a:rPr lang="pt-BR" dirty="0" smtClean="0"/>
              <a:t>; ROCHA, </a:t>
            </a:r>
            <a:r>
              <a:rPr lang="pt-BR" dirty="0" err="1" smtClean="0"/>
              <a:t>Enivaldo</a:t>
            </a:r>
            <a:r>
              <a:rPr lang="pt-BR" dirty="0" smtClean="0"/>
              <a:t>; PARANHOS, </a:t>
            </a:r>
            <a:r>
              <a:rPr lang="pt-BR" dirty="0" err="1" smtClean="0"/>
              <a:t>Ranulfo</a:t>
            </a:r>
            <a:r>
              <a:rPr lang="pt-BR" dirty="0" smtClean="0"/>
              <a:t>; ALEXANDRE, José. Regressão Logística em Ciência Política. </a:t>
            </a:r>
            <a:r>
              <a:rPr lang="pt-BR" dirty="0"/>
              <a:t>Disponível em: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www.academia.edu/10394610/Regress%C3%A3o_log%C3%ADstica_em_Ci%C3%AAncia_Pol%C3%ADtica</a:t>
            </a:r>
            <a:r>
              <a:rPr lang="pt-BR" dirty="0" smtClean="0"/>
              <a:t>. 2015.</a:t>
            </a:r>
          </a:p>
          <a:p>
            <a:pPr marL="0" indent="0" algn="just">
              <a:buNone/>
            </a:pPr>
            <a:r>
              <a:rPr lang="pt-BR" dirty="0" smtClean="0"/>
              <a:t>GUJARATI, </a:t>
            </a:r>
            <a:r>
              <a:rPr lang="pt-BR" dirty="0" err="1" smtClean="0"/>
              <a:t>Damodar</a:t>
            </a:r>
            <a:r>
              <a:rPr lang="pt-BR" dirty="0" smtClean="0"/>
              <a:t>. </a:t>
            </a:r>
            <a:r>
              <a:rPr lang="pt-BR" i="1" dirty="0" smtClean="0"/>
              <a:t>Econometria Básica</a:t>
            </a:r>
            <a:r>
              <a:rPr lang="pt-BR" dirty="0" smtClean="0"/>
              <a:t>. 5ª ed. Porto Alegre: AMGH. 2011.</a:t>
            </a:r>
          </a:p>
          <a:p>
            <a:pPr marL="0" indent="0" algn="just">
              <a:buNone/>
            </a:pPr>
            <a:r>
              <a:rPr lang="pt-BR" dirty="0" smtClean="0"/>
              <a:t>KELLSTEDT, Paul M.; WHITTEN, Guy D. </a:t>
            </a:r>
            <a:r>
              <a:rPr lang="pt-BR" i="1" dirty="0" smtClean="0"/>
              <a:t>Fundamentos da Pesquisa em Ciência Política</a:t>
            </a:r>
            <a:r>
              <a:rPr lang="pt-BR" dirty="0" smtClean="0"/>
              <a:t>. São Paulo: </a:t>
            </a:r>
            <a:r>
              <a:rPr lang="pt-BR" dirty="0" err="1" smtClean="0"/>
              <a:t>Blucher</a:t>
            </a:r>
            <a:r>
              <a:rPr lang="pt-BR" dirty="0" smtClean="0"/>
              <a:t>. 2015.</a:t>
            </a:r>
          </a:p>
          <a:p>
            <a:pPr marL="0" indent="0" algn="just">
              <a:buNone/>
            </a:pPr>
            <a:r>
              <a:rPr lang="pt-BR" dirty="0" smtClean="0"/>
              <a:t>LATTIN, James; CARROLL, J. Douglas; GREEN, Paul E. </a:t>
            </a:r>
            <a:r>
              <a:rPr lang="pt-BR" i="1" dirty="0" smtClean="0"/>
              <a:t>Análise de Dados Multivariados</a:t>
            </a:r>
            <a:r>
              <a:rPr lang="pt-BR" dirty="0" smtClean="0"/>
              <a:t>. São Paulo: </a:t>
            </a:r>
            <a:r>
              <a:rPr lang="pt-BR" dirty="0" err="1" smtClean="0"/>
              <a:t>Cengage</a:t>
            </a:r>
            <a:r>
              <a:rPr lang="pt-BR" dirty="0" smtClean="0"/>
              <a:t>. 2011.</a:t>
            </a:r>
          </a:p>
        </p:txBody>
      </p:sp>
    </p:spTree>
    <p:extLst>
      <p:ext uri="{BB962C8B-B14F-4D97-AF65-F5344CB8AC3E}">
        <p14:creationId xmlns:p14="http://schemas.microsoft.com/office/powerpoint/2010/main" val="21309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40183" y="2827981"/>
            <a:ext cx="4606996" cy="13085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>
                <a:hlinkClick r:id="rId2"/>
              </a:rPr>
              <a:t>analytique.consultoria@gmail.com</a:t>
            </a: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>
                <a:hlinkClick r:id="rId3"/>
              </a:rPr>
              <a:t>linsprodrigo@gmail.com</a:t>
            </a:r>
            <a:endParaRPr lang="pt-BR" dirty="0" smtClean="0"/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93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Intuitivamente, a grande diferença entre os modelos de regressão linear e logística está na variável dependente:</a:t>
            </a:r>
          </a:p>
          <a:p>
            <a:pPr algn="just"/>
            <a:endParaRPr lang="pt-BR" dirty="0"/>
          </a:p>
          <a:p>
            <a:pPr lvl="1" algn="just"/>
            <a:r>
              <a:rPr lang="pt-BR" dirty="0" smtClean="0"/>
              <a:t>Linear: necessita que a variável dependente seja contínua;</a:t>
            </a:r>
          </a:p>
          <a:p>
            <a:pPr lvl="1" algn="just"/>
            <a:r>
              <a:rPr lang="pt-BR" dirty="0" smtClean="0"/>
              <a:t>Logística: necessita que a variável dependente seja dicotômica (binária, </a:t>
            </a:r>
            <a:r>
              <a:rPr lang="pt-BR" i="1" dirty="0" err="1" smtClean="0"/>
              <a:t>dummy</a:t>
            </a:r>
            <a:r>
              <a:rPr lang="pt-BR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311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pic>
        <p:nvPicPr>
          <p:cNvPr id="1026" name="Picture 2" descr="Resultado de imagem para linear vs logistic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671" y="2648399"/>
            <a:ext cx="811982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9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tradicionais na ciência política:</a:t>
            </a:r>
          </a:p>
          <a:p>
            <a:endParaRPr lang="pt-BR" dirty="0"/>
          </a:p>
          <a:p>
            <a:r>
              <a:rPr lang="pt-BR" dirty="0" smtClean="0"/>
              <a:t>Eleito/Não Eleito</a:t>
            </a:r>
          </a:p>
          <a:p>
            <a:r>
              <a:rPr lang="pt-BR" dirty="0" smtClean="0"/>
              <a:t>Candidato A/Candidato B</a:t>
            </a:r>
          </a:p>
          <a:p>
            <a:r>
              <a:rPr lang="pt-BR" dirty="0" smtClean="0"/>
              <a:t>Democracia/Autoritarismo</a:t>
            </a:r>
          </a:p>
          <a:p>
            <a:r>
              <a:rPr lang="pt-BR" dirty="0" smtClean="0"/>
              <a:t>Entrou em Guerra/Não entrou em Guerra</a:t>
            </a:r>
          </a:p>
          <a:p>
            <a:r>
              <a:rPr lang="pt-BR" dirty="0" smtClean="0"/>
              <a:t>Esquerda/Direita</a:t>
            </a:r>
          </a:p>
          <a:p>
            <a:r>
              <a:rPr lang="pt-BR" dirty="0" smtClean="0"/>
              <a:t>Política A/Política B</a:t>
            </a:r>
          </a:p>
        </p:txBody>
      </p:sp>
    </p:spTree>
    <p:extLst>
      <p:ext uri="{BB962C8B-B14F-4D97-AF65-F5344CB8AC3E}">
        <p14:creationId xmlns:p14="http://schemas.microsoft.com/office/powerpoint/2010/main" val="27544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Mas qual o motivo do MQO não suportar uma variável dependente binária?</a:t>
            </a:r>
          </a:p>
          <a:p>
            <a:pPr algn="just"/>
            <a:endParaRPr lang="pt-BR" dirty="0"/>
          </a:p>
          <a:p>
            <a:pPr lvl="1" algn="just"/>
            <a:r>
              <a:rPr lang="pt-BR" dirty="0" smtClean="0"/>
              <a:t>Vários dos pressupostos vistos para os modelos dos MQO são violados ao ter uma variável dependente binária;</a:t>
            </a:r>
          </a:p>
          <a:p>
            <a:pPr lvl="1" algn="just"/>
            <a:r>
              <a:rPr lang="pt-BR" dirty="0" smtClean="0"/>
              <a:t>A maior importante, no entanto, é o pressuposto de linearidade.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2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variável dependente pode ser binária por natureza ou pode ser uma variável contínua que tenha passado pelo processo de </a:t>
            </a:r>
            <a:r>
              <a:rPr lang="pt-BR" dirty="0" err="1" smtClean="0"/>
              <a:t>dicotomização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Exemplo de variáveis </a:t>
            </a:r>
            <a:r>
              <a:rPr lang="pt-BR" dirty="0" err="1" smtClean="0"/>
              <a:t>dicotomizadas</a:t>
            </a:r>
            <a:r>
              <a:rPr lang="pt-BR" dirty="0" smtClean="0"/>
              <a:t>:</a:t>
            </a:r>
          </a:p>
          <a:p>
            <a:pPr lvl="1" algn="just"/>
            <a:r>
              <a:rPr lang="pt-BR" dirty="0" smtClean="0"/>
              <a:t>Renda (Rico/Pobre); Altura (Alto/Baixo); etc.</a:t>
            </a:r>
            <a:endParaRPr lang="pt-BR" dirty="0"/>
          </a:p>
          <a:p>
            <a:pPr lvl="1" algn="just"/>
            <a:endParaRPr lang="pt-BR" dirty="0"/>
          </a:p>
          <a:p>
            <a:pPr algn="just"/>
            <a:r>
              <a:rPr lang="pt-BR" dirty="0" smtClean="0"/>
              <a:t>Exemplo de variáveis binárias comuns:</a:t>
            </a:r>
          </a:p>
          <a:p>
            <a:pPr lvl="1" algn="just"/>
            <a:r>
              <a:rPr lang="pt-BR" dirty="0" smtClean="0"/>
              <a:t>Sexo (H/M); Aprovação (A/NA); etc.</a:t>
            </a:r>
          </a:p>
        </p:txBody>
      </p:sp>
    </p:spTree>
    <p:extLst>
      <p:ext uri="{BB962C8B-B14F-4D97-AF65-F5344CB8AC3E}">
        <p14:creationId xmlns:p14="http://schemas.microsoft.com/office/powerpoint/2010/main" val="6445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codificação dos grupos como 0 e 1 é indiferente. No entanto, o pesquisador precisa ter isso em mente no momento de interpretar os resultados: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Exemplo:</a:t>
            </a:r>
            <a:endParaRPr lang="pt-BR" dirty="0"/>
          </a:p>
          <a:p>
            <a:pPr algn="just"/>
            <a:r>
              <a:rPr lang="pt-BR" dirty="0" smtClean="0"/>
              <a:t>Se a variável dependente de um trabalho divide as observações entre ricos (codificado com 1) e pobres (codificado com 0), os resultados refletiriam o impacto das </a:t>
            </a:r>
            <a:r>
              <a:rPr lang="pt-BR" dirty="0" err="1" smtClean="0"/>
              <a:t>VIs</a:t>
            </a:r>
            <a:r>
              <a:rPr lang="pt-BR" dirty="0" smtClean="0"/>
              <a:t> sobre a probabilidade das pessoas serem ricas (pois esse grupo está classificado como 1).</a:t>
            </a:r>
          </a:p>
        </p:txBody>
      </p:sp>
    </p:spTree>
    <p:extLst>
      <p:ext uri="{BB962C8B-B14F-4D97-AF65-F5344CB8AC3E}">
        <p14:creationId xmlns:p14="http://schemas.microsoft.com/office/powerpoint/2010/main" val="5893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7553</TotalTime>
  <Words>1337</Words>
  <Application>Microsoft Office PowerPoint</Application>
  <PresentationFormat>Widescreen</PresentationFormat>
  <Paragraphs>182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Cambria Math</vt:lpstr>
      <vt:lpstr>Century Gothic</vt:lpstr>
      <vt:lpstr>Wingdings 3</vt:lpstr>
      <vt:lpstr>Íon</vt:lpstr>
      <vt:lpstr>Métodos Quantitativos de Pesquisa  Módulo 2</vt:lpstr>
      <vt:lpstr>Tópicos – módulo 2</vt:lpstr>
      <vt:lpstr>Tópicos – aula 2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Referências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Pesquisa Quantitativa  Módulo 1</dc:title>
  <dc:creator>Rodrigo Lins</dc:creator>
  <cp:lastModifiedBy>Rodrigo Lins</cp:lastModifiedBy>
  <cp:revision>314</cp:revision>
  <dcterms:created xsi:type="dcterms:W3CDTF">2018-07-24T10:33:36Z</dcterms:created>
  <dcterms:modified xsi:type="dcterms:W3CDTF">2019-02-05T00:49:09Z</dcterms:modified>
</cp:coreProperties>
</file>