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6" r:id="rId7"/>
    <p:sldId id="274" r:id="rId8"/>
    <p:sldId id="275" r:id="rId9"/>
    <p:sldId id="272" r:id="rId10"/>
    <p:sldId id="273" r:id="rId11"/>
    <p:sldId id="280" r:id="rId12"/>
    <p:sldId id="300" r:id="rId13"/>
    <p:sldId id="281" r:id="rId14"/>
    <p:sldId id="282" r:id="rId15"/>
    <p:sldId id="284" r:id="rId16"/>
    <p:sldId id="279" r:id="rId17"/>
    <p:sldId id="295" r:id="rId18"/>
    <p:sldId id="296" r:id="rId19"/>
    <p:sldId id="297" r:id="rId20"/>
    <p:sldId id="278" r:id="rId21"/>
    <p:sldId id="285" r:id="rId22"/>
    <p:sldId id="294" r:id="rId23"/>
    <p:sldId id="293" r:id="rId24"/>
    <p:sldId id="292" r:id="rId25"/>
    <p:sldId id="291" r:id="rId26"/>
    <p:sldId id="290" r:id="rId27"/>
    <p:sldId id="289" r:id="rId28"/>
    <p:sldId id="288" r:id="rId29"/>
    <p:sldId id="287" r:id="rId30"/>
    <p:sldId id="286" r:id="rId31"/>
    <p:sldId id="299" r:id="rId32"/>
    <p:sldId id="303" r:id="rId33"/>
    <p:sldId id="301" r:id="rId34"/>
    <p:sldId id="283" r:id="rId35"/>
    <p:sldId id="298" r:id="rId36"/>
    <p:sldId id="302" r:id="rId37"/>
    <p:sldId id="267" r:id="rId38"/>
    <p:sldId id="26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linspqrodrigo@gmail.com" TargetMode="External"/><Relationship Id="rId2" Type="http://schemas.openxmlformats.org/officeDocument/2006/relationships/hyperlink" Target="mailto:analytique.consultori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6000" dirty="0" smtClean="0"/>
              <a:t>Métodos </a:t>
            </a:r>
            <a:r>
              <a:rPr lang="pt-BR" sz="6000" dirty="0"/>
              <a:t>Quantitativos </a:t>
            </a:r>
            <a:r>
              <a:rPr lang="pt-BR" sz="6000"/>
              <a:t>de </a:t>
            </a:r>
            <a:r>
              <a:rPr lang="pt-BR" sz="6000" smtClean="0"/>
              <a:t>Pesquisa</a:t>
            </a: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5000" dirty="0" smtClean="0"/>
              <a:t>Módulo 2</a:t>
            </a:r>
            <a:endParaRPr lang="pt-BR" sz="5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Rodrigo Lins</a:t>
            </a:r>
          </a:p>
          <a:p>
            <a:pPr algn="ctr"/>
            <a:r>
              <a:rPr lang="pt-BR" dirty="0" err="1" smtClean="0"/>
              <a:t>Analytique</a:t>
            </a:r>
            <a:r>
              <a:rPr lang="pt-BR" dirty="0" smtClean="0"/>
              <a:t> Consultoria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8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Correlação de Pearson: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79" y="2648399"/>
            <a:ext cx="49544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Y = a + B</a:t>
            </a:r>
            <a:r>
              <a:rPr lang="pt-BR" sz="1600" dirty="0" smtClean="0"/>
              <a:t>1</a:t>
            </a:r>
            <a:r>
              <a:rPr lang="pt-BR" dirty="0" smtClean="0"/>
              <a:t>X</a:t>
            </a:r>
            <a:r>
              <a:rPr lang="pt-BR" sz="1600" dirty="0" smtClean="0"/>
              <a:t>1</a:t>
            </a:r>
            <a:r>
              <a:rPr lang="pt-BR" dirty="0" smtClean="0"/>
              <a:t> + B</a:t>
            </a:r>
            <a:r>
              <a:rPr lang="pt-BR" sz="1600" dirty="0" smtClean="0"/>
              <a:t>2</a:t>
            </a:r>
            <a:r>
              <a:rPr lang="pt-BR" dirty="0" smtClean="0"/>
              <a:t>X</a:t>
            </a:r>
            <a:r>
              <a:rPr lang="pt-BR" sz="1600" dirty="0" smtClean="0"/>
              <a:t>2</a:t>
            </a:r>
            <a:r>
              <a:rPr lang="pt-BR" dirty="0" smtClean="0"/>
              <a:t> ... </a:t>
            </a:r>
            <a:r>
              <a:rPr lang="pt-BR" dirty="0" err="1" smtClean="0"/>
              <a:t>B</a:t>
            </a:r>
            <a:r>
              <a:rPr lang="pt-BR" sz="1600" dirty="0" err="1" smtClean="0"/>
              <a:t>n</a:t>
            </a:r>
            <a:r>
              <a:rPr lang="pt-BR" dirty="0" err="1" smtClean="0"/>
              <a:t>X</a:t>
            </a:r>
            <a:r>
              <a:rPr lang="pt-BR" sz="1600" dirty="0" err="1"/>
              <a:t>n</a:t>
            </a:r>
            <a:r>
              <a:rPr lang="pt-BR" dirty="0" smtClean="0"/>
              <a:t> + e</a:t>
            </a:r>
          </a:p>
          <a:p>
            <a:endParaRPr lang="pt-BR" dirty="0"/>
          </a:p>
          <a:p>
            <a:r>
              <a:rPr lang="pt-BR" dirty="0" smtClean="0"/>
              <a:t>Em um modelo bivariado, a é o intercepto e B1 é a inclinação da reta;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40" y="3588925"/>
            <a:ext cx="3468084" cy="252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10624" y="4202594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Parâmetros (a e B) são fixos;</a:t>
            </a:r>
          </a:p>
          <a:p>
            <a:r>
              <a:rPr lang="pt-BR" dirty="0" smtClean="0"/>
              <a:t>Variáveis (Y e X) variam;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419703" y="5155474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Reta de melhor ajuste.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0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 smtClean="0"/>
              <a:t>Y = a + B</a:t>
            </a:r>
            <a:r>
              <a:rPr lang="pt-BR" sz="1600" dirty="0" smtClean="0"/>
              <a:t>1</a:t>
            </a:r>
            <a:r>
              <a:rPr lang="pt-BR" dirty="0" smtClean="0"/>
              <a:t>X</a:t>
            </a:r>
            <a:r>
              <a:rPr lang="pt-BR" sz="1600" dirty="0" smtClean="0"/>
              <a:t>1</a:t>
            </a:r>
            <a:r>
              <a:rPr lang="pt-BR" dirty="0" smtClean="0"/>
              <a:t> + B</a:t>
            </a:r>
            <a:r>
              <a:rPr lang="pt-BR" sz="1600" dirty="0" smtClean="0"/>
              <a:t>2</a:t>
            </a:r>
            <a:r>
              <a:rPr lang="pt-BR" dirty="0" smtClean="0"/>
              <a:t>X</a:t>
            </a:r>
            <a:r>
              <a:rPr lang="pt-BR" sz="1600" dirty="0" smtClean="0"/>
              <a:t>2</a:t>
            </a:r>
            <a:r>
              <a:rPr lang="pt-BR" dirty="0" smtClean="0"/>
              <a:t> ... </a:t>
            </a:r>
            <a:r>
              <a:rPr lang="pt-BR" dirty="0" err="1" smtClean="0"/>
              <a:t>B</a:t>
            </a:r>
            <a:r>
              <a:rPr lang="pt-BR" sz="1600" dirty="0" err="1" smtClean="0"/>
              <a:t>n</a:t>
            </a:r>
            <a:r>
              <a:rPr lang="pt-BR" dirty="0" err="1" smtClean="0"/>
              <a:t>X</a:t>
            </a:r>
            <a:r>
              <a:rPr lang="pt-BR" sz="1600" dirty="0" err="1"/>
              <a:t>n</a:t>
            </a:r>
            <a:r>
              <a:rPr lang="pt-BR" dirty="0" smtClean="0"/>
              <a:t> + e</a:t>
            </a:r>
          </a:p>
          <a:p>
            <a:endParaRPr lang="pt-BR" dirty="0"/>
          </a:p>
          <a:p>
            <a:pPr algn="just"/>
            <a:r>
              <a:rPr lang="pt-BR" dirty="0" smtClean="0"/>
              <a:t>O termo de erro é importante porque, diferentemente das equações de álgebra, a estatística tenta uma equação para dados da vida real;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Isto é: se nas equações de álgebra nós sempre podemos inferir o valor de Y baseado no valor de X; isso nem sempre é possível na estatística, que lida com dados reais;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Exemplos: peso e altura dos adultos;</a:t>
            </a:r>
          </a:p>
          <a:p>
            <a:pPr lvl="1" algn="just"/>
            <a:r>
              <a:rPr lang="pt-BR" dirty="0" smtClean="0"/>
              <a:t>Podemos sempre prever o peso de um adulto baseado em sua altura?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8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Mas como decidir qual o melhor ajuste para a reta?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Usamos </a:t>
            </a:r>
            <a:r>
              <a:rPr lang="pt-BR" dirty="0"/>
              <a:t>os resíduos para fazer tal escolha;</a:t>
            </a:r>
          </a:p>
          <a:p>
            <a:pPr lvl="1" algn="just"/>
            <a:r>
              <a:rPr lang="pt-BR" dirty="0"/>
              <a:t>Queremos que a diferença entre o valor real de Y e o valor estimado de Y seja a menor possível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Existem duas formas de usar o resíduo para escolher qual é a melhor reta:</a:t>
            </a:r>
            <a:endParaRPr lang="pt-BR" dirty="0"/>
          </a:p>
          <a:p>
            <a:pPr lvl="1" algn="just"/>
            <a:r>
              <a:rPr lang="pt-BR" dirty="0" smtClean="0"/>
              <a:t>Somar o valor absoluto total dos resíduos para cada uma das linhas;</a:t>
            </a:r>
          </a:p>
          <a:p>
            <a:pPr lvl="1" algn="just"/>
            <a:r>
              <a:rPr lang="pt-BR" dirty="0" smtClean="0"/>
              <a:t>Somar todos os resíduos elevados ao quadrado para cada uma das linhas;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8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reta sempre passa pelos valores médios de x e y;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79" y="2648399"/>
            <a:ext cx="49544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Qualidade do Ajuste:</a:t>
            </a:r>
          </a:p>
          <a:p>
            <a:pPr lvl="1"/>
            <a:r>
              <a:rPr lang="pt-BR" dirty="0" smtClean="0"/>
              <a:t>Raiz do Erro Quadrático Médio (</a:t>
            </a:r>
            <a:r>
              <a:rPr lang="pt-BR" i="1" dirty="0" smtClean="0"/>
              <a:t>root </a:t>
            </a:r>
            <a:r>
              <a:rPr lang="pt-BR" i="1" dirty="0" err="1" smtClean="0"/>
              <a:t>mean-squared</a:t>
            </a:r>
            <a:r>
              <a:rPr lang="pt-BR" i="1" dirty="0" smtClean="0"/>
              <a:t> </a:t>
            </a:r>
            <a:r>
              <a:rPr lang="pt-BR" i="1" dirty="0" err="1" smtClean="0"/>
              <a:t>error</a:t>
            </a:r>
            <a:r>
              <a:rPr lang="pt-BR" i="1" dirty="0" smtClean="0"/>
              <a:t> – Root MSE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R²;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4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Três possíveis funções (</a:t>
            </a:r>
            <a:r>
              <a:rPr lang="pt-BR" dirty="0" err="1" smtClean="0"/>
              <a:t>Lattin</a:t>
            </a:r>
            <a:r>
              <a:rPr lang="pt-BR" dirty="0" smtClean="0"/>
              <a:t> et al., 2011):</a:t>
            </a:r>
          </a:p>
          <a:p>
            <a:pPr lvl="1"/>
            <a:r>
              <a:rPr lang="pt-BR" dirty="0" smtClean="0"/>
              <a:t>Descrição;</a:t>
            </a:r>
          </a:p>
          <a:p>
            <a:pPr lvl="1"/>
            <a:r>
              <a:rPr lang="pt-BR" dirty="0" smtClean="0"/>
              <a:t>Inferência;</a:t>
            </a:r>
          </a:p>
          <a:p>
            <a:pPr lvl="1"/>
            <a:r>
              <a:rPr lang="pt-BR" dirty="0" smtClean="0"/>
              <a:t>Previsão;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5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Três possíveis funções (</a:t>
            </a:r>
            <a:r>
              <a:rPr lang="pt-BR" dirty="0" err="1" smtClean="0"/>
              <a:t>Lattin</a:t>
            </a:r>
            <a:r>
              <a:rPr lang="pt-BR" dirty="0" smtClean="0"/>
              <a:t> et al., 2011):</a:t>
            </a:r>
          </a:p>
          <a:p>
            <a:pPr lvl="1"/>
            <a:r>
              <a:rPr lang="pt-BR" dirty="0" smtClean="0"/>
              <a:t>Descrição:</a:t>
            </a:r>
          </a:p>
          <a:p>
            <a:pPr lvl="1"/>
            <a:endParaRPr lang="pt-BR" dirty="0"/>
          </a:p>
          <a:p>
            <a:pPr lvl="1" algn="just">
              <a:buFontTx/>
              <a:buChar char="-"/>
            </a:pPr>
            <a:r>
              <a:rPr lang="pt-BR" dirty="0" smtClean="0"/>
              <a:t>“Como podemos descrever a relação entre a variável dependente e as variáveis independentes? Quão forte é a relação capturada pelo modelo?”</a:t>
            </a:r>
          </a:p>
        </p:txBody>
      </p:sp>
    </p:spTree>
    <p:extLst>
      <p:ext uri="{BB962C8B-B14F-4D97-AF65-F5344CB8AC3E}">
        <p14:creationId xmlns:p14="http://schemas.microsoft.com/office/powerpoint/2010/main" val="6416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Três possíveis funções </a:t>
            </a:r>
            <a:r>
              <a:rPr lang="pt-BR" sz="1400" dirty="0" smtClean="0"/>
              <a:t>(</a:t>
            </a:r>
            <a:r>
              <a:rPr lang="pt-BR" sz="1400" dirty="0" err="1" smtClean="0"/>
              <a:t>Lattin</a:t>
            </a:r>
            <a:r>
              <a:rPr lang="pt-BR" sz="1400" dirty="0" smtClean="0"/>
              <a:t> et al., 2011)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Inferência:</a:t>
            </a:r>
          </a:p>
          <a:p>
            <a:pPr lvl="1" algn="just"/>
            <a:endParaRPr lang="pt-BR" dirty="0"/>
          </a:p>
          <a:p>
            <a:pPr lvl="1" algn="just">
              <a:buFontTx/>
              <a:buChar char="-"/>
            </a:pPr>
            <a:r>
              <a:rPr lang="pt-BR" dirty="0" smtClean="0"/>
              <a:t>“A relação descrita pelo modelo é estatisticamente significativa (isto é, esse nível de associação entre os valores apropriados e os valores reais será provavelmente o resultado apenas da sorte)? Quais variáveis independentes são mais importantes?”</a:t>
            </a:r>
          </a:p>
          <a:p>
            <a:pPr lvl="1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870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Três possíveis funções </a:t>
            </a:r>
            <a:r>
              <a:rPr lang="pt-BR" sz="1400" dirty="0" smtClean="0"/>
              <a:t>(</a:t>
            </a:r>
            <a:r>
              <a:rPr lang="pt-BR" sz="1400" dirty="0" err="1" smtClean="0"/>
              <a:t>Lattin</a:t>
            </a:r>
            <a:r>
              <a:rPr lang="pt-BR" sz="1400" dirty="0" smtClean="0"/>
              <a:t> et al., 2011)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Previsão:</a:t>
            </a:r>
          </a:p>
          <a:p>
            <a:pPr lvl="1"/>
            <a:endParaRPr lang="pt-BR" dirty="0"/>
          </a:p>
          <a:p>
            <a:pPr lvl="1">
              <a:buFontTx/>
              <a:buChar char="-"/>
            </a:pPr>
            <a:r>
              <a:rPr lang="pt-BR" dirty="0" smtClean="0"/>
              <a:t>“Até que ponto o modelo generaliza bem as observações fora da amostra?”</a:t>
            </a:r>
          </a:p>
          <a:p>
            <a:pPr lvl="1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0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– 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Regressão Linear;</a:t>
            </a:r>
            <a:endParaRPr lang="pt-BR" dirty="0"/>
          </a:p>
          <a:p>
            <a:r>
              <a:rPr lang="pt-BR" dirty="0" smtClean="0"/>
              <a:t>Regressão Logística;</a:t>
            </a:r>
            <a:endParaRPr lang="pt-BR" dirty="0"/>
          </a:p>
          <a:p>
            <a:r>
              <a:rPr lang="pt-BR" dirty="0" smtClean="0"/>
              <a:t>Análise de Dados em Painel;</a:t>
            </a:r>
          </a:p>
          <a:p>
            <a:r>
              <a:rPr lang="pt-BR" dirty="0" smtClean="0"/>
              <a:t>Análise Fatorial.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0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Diferentes autores indicam diferentes pressupostos. No entanto, alguns são comuns em todos os textos base </a:t>
            </a:r>
            <a:r>
              <a:rPr lang="pt-BR" sz="1500" dirty="0" smtClean="0"/>
              <a:t>(Figueiredo Filho et al., 2011)</a:t>
            </a:r>
            <a:r>
              <a:rPr lang="pt-BR" dirty="0" smtClean="0"/>
              <a:t>:</a:t>
            </a:r>
          </a:p>
          <a:p>
            <a:pPr lvl="1" algn="just">
              <a:buFontTx/>
              <a:buChar char="-"/>
            </a:pPr>
            <a:r>
              <a:rPr lang="pt-BR" dirty="0" smtClean="0"/>
              <a:t>Linearidade dos parâmetros;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Mensuração das variáveis (confiabilidade e validade dos dados);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Média do termo de erro deve ser zero;</a:t>
            </a:r>
          </a:p>
          <a:p>
            <a:pPr lvl="1" algn="just">
              <a:buFontTx/>
              <a:buChar char="-"/>
            </a:pPr>
            <a:r>
              <a:rPr lang="pt-BR" dirty="0" err="1" smtClean="0"/>
              <a:t>Homocedasticidade</a:t>
            </a:r>
            <a:r>
              <a:rPr lang="pt-BR" dirty="0" smtClean="0"/>
              <a:t>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Ausência de </a:t>
            </a:r>
            <a:r>
              <a:rPr lang="pt-BR" dirty="0" err="1" smtClean="0"/>
              <a:t>autocorrelação</a:t>
            </a:r>
            <a:r>
              <a:rPr lang="pt-BR" dirty="0" smtClean="0"/>
              <a:t>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Correlação entre variáveis independentes e termo de erro;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Especificações do modelo;</a:t>
            </a:r>
          </a:p>
          <a:p>
            <a:pPr lvl="1" algn="just">
              <a:buFontTx/>
              <a:buChar char="-"/>
            </a:pPr>
            <a:r>
              <a:rPr lang="pt-BR" dirty="0" err="1" smtClean="0"/>
              <a:t>Multicolinearidade</a:t>
            </a:r>
            <a:r>
              <a:rPr lang="pt-BR" dirty="0" smtClean="0"/>
              <a:t>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Distribuição do termo de erro;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Proporção entre número de casos e parâmetros.</a:t>
            </a:r>
          </a:p>
          <a:p>
            <a:pPr lvl="1"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Linearidade dos parâmetros:</a:t>
            </a:r>
          </a:p>
          <a:p>
            <a:pPr algn="just"/>
            <a:endParaRPr lang="pt-BR" dirty="0"/>
          </a:p>
          <a:p>
            <a:pPr algn="just">
              <a:buFontTx/>
              <a:buChar char="-"/>
            </a:pPr>
            <a:r>
              <a:rPr lang="pt-BR" dirty="0" smtClean="0"/>
              <a:t>Implica em dizer que a relação entre a variável dependente e as variáveis independentes pode ser representada por uma função linear;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3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Mensuração das variáveis:</a:t>
            </a:r>
          </a:p>
          <a:p>
            <a:pPr algn="just"/>
            <a:endParaRPr lang="pt-BR" dirty="0"/>
          </a:p>
          <a:p>
            <a:pPr algn="just">
              <a:buFontTx/>
              <a:buChar char="-"/>
            </a:pPr>
            <a:r>
              <a:rPr lang="pt-BR" dirty="0" smtClean="0"/>
              <a:t>Os dados precisam ser confiáveis e válidos </a:t>
            </a:r>
            <a:r>
              <a:rPr lang="pt-BR" sz="1400" dirty="0" smtClean="0"/>
              <a:t>(</a:t>
            </a:r>
            <a:r>
              <a:rPr lang="pt-BR" sz="1400" dirty="0" err="1" smtClean="0"/>
              <a:t>Zeller</a:t>
            </a:r>
            <a:r>
              <a:rPr lang="pt-BR" sz="1400" dirty="0" smtClean="0"/>
              <a:t> &amp; Carmines, 1980)</a:t>
            </a:r>
            <a:r>
              <a:rPr lang="pt-BR" dirty="0" smtClean="0"/>
              <a:t>:</a:t>
            </a:r>
            <a:endParaRPr lang="pt-BR" dirty="0"/>
          </a:p>
          <a:p>
            <a:pPr lvl="1" algn="just">
              <a:buFontTx/>
              <a:buChar char="-"/>
            </a:pPr>
            <a:r>
              <a:rPr lang="pt-BR" dirty="0" smtClean="0"/>
              <a:t>Um dado é considerado confiável quando apresenta consistência ao ser mensurado sob diferentes circunstâncias;</a:t>
            </a:r>
          </a:p>
          <a:p>
            <a:pPr lvl="1" algn="just">
              <a:buFontTx/>
              <a:buChar char="-"/>
            </a:pPr>
            <a:r>
              <a:rPr lang="pt-BR" dirty="0" smtClean="0"/>
              <a:t>Um dado válido é aquele que mensura exatamente aquilo que deverá mensurar.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9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Média do termo de erro deve ser zero:</a:t>
            </a:r>
          </a:p>
          <a:p>
            <a:pPr algn="just"/>
            <a:endParaRPr lang="pt-BR" dirty="0"/>
          </a:p>
          <a:p>
            <a:pPr algn="just">
              <a:buFontTx/>
              <a:buChar char="-"/>
            </a:pPr>
            <a:r>
              <a:rPr lang="pt-BR" dirty="0" smtClean="0"/>
              <a:t>A </a:t>
            </a:r>
            <a:r>
              <a:rPr lang="pt-BR" dirty="0"/>
              <a:t>importância do valor médio do termo de erro ser igual a zero dado X significa que os fatores não incluídos no modelo (que compõem o termo de erro) não afetam sistematicamente o valor médio de Y </a:t>
            </a:r>
            <a:r>
              <a:rPr lang="pt-BR" sz="1400" dirty="0" smtClean="0"/>
              <a:t>(Figueiredo Filho et al., 2011)</a:t>
            </a:r>
            <a:r>
              <a:rPr lang="pt-BR" dirty="0" smtClean="0"/>
              <a:t>.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6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err="1" smtClean="0"/>
              <a:t>Homocedasticidade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>
              <a:buFontTx/>
              <a:buChar char="-"/>
            </a:pPr>
            <a:r>
              <a:rPr lang="pt-BR" dirty="0" smtClean="0"/>
              <a:t>A variância de cada termo de erro é uma constante igual;</a:t>
            </a:r>
          </a:p>
          <a:p>
            <a:pPr algn="just">
              <a:buFontTx/>
              <a:buChar char="-"/>
            </a:pPr>
            <a:r>
              <a:rPr lang="pt-BR" dirty="0" smtClean="0"/>
              <a:t>Isto é: igual ou homogeneamente (homo) espalhada (</a:t>
            </a:r>
            <a:r>
              <a:rPr lang="pt-BR" dirty="0" err="1" smtClean="0"/>
              <a:t>cedasticidade</a:t>
            </a:r>
            <a:r>
              <a:rPr lang="pt-BR" dirty="0" smtClean="0"/>
              <a:t>);</a:t>
            </a:r>
          </a:p>
          <a:p>
            <a:pPr algn="just">
              <a:buFontTx/>
              <a:buChar char="-"/>
            </a:pPr>
            <a:r>
              <a:rPr lang="pt-BR" dirty="0" smtClean="0"/>
              <a:t>Mas o que isso quer dizer, de fato? Que a diferença entre os resultados observados e os resultados preditos deve variar uniformemente; isto é: os erros de predição não devem variar de acordo com o valor de Y;</a:t>
            </a:r>
          </a:p>
          <a:p>
            <a:pPr algn="just">
              <a:buFontTx/>
              <a:buChar char="-"/>
            </a:pPr>
            <a:r>
              <a:rPr lang="pt-BR" dirty="0" smtClean="0"/>
              <a:t>Afeta os testes de significância e os intervalos de confiança;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344301"/>
            <a:ext cx="450556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Ausência de </a:t>
            </a:r>
            <a:r>
              <a:rPr lang="pt-BR" dirty="0" err="1" smtClean="0"/>
              <a:t>autocorrelação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>
              <a:buFontTx/>
              <a:buChar char="-"/>
            </a:pPr>
            <a:r>
              <a:rPr lang="pt-BR" dirty="0" smtClean="0"/>
              <a:t>Valores de uma observação medida em um determinado ponto temporal não deve influenciar os valores da observação em um ponto posterior;</a:t>
            </a:r>
          </a:p>
          <a:p>
            <a:pPr algn="just">
              <a:buFontTx/>
              <a:buChar char="-"/>
            </a:pPr>
            <a:r>
              <a:rPr lang="pt-BR" dirty="0" smtClean="0"/>
              <a:t>Ou seja: as observações são independentes e não há correlação entre os termos de erro;</a:t>
            </a:r>
          </a:p>
        </p:txBody>
      </p:sp>
    </p:spTree>
    <p:extLst>
      <p:ext uri="{BB962C8B-B14F-4D97-AF65-F5344CB8AC3E}">
        <p14:creationId xmlns:p14="http://schemas.microsoft.com/office/powerpoint/2010/main" val="6459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Correlação entre variáveis independentes e termo de erro: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- Esse pressuposto só consegue ser completamente realizado em pesquisas experimentais;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3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Especificações do modelo:</a:t>
            </a:r>
          </a:p>
          <a:p>
            <a:pPr algn="just"/>
            <a:endParaRPr lang="pt-BR" dirty="0"/>
          </a:p>
          <a:p>
            <a:pPr algn="just">
              <a:buFontTx/>
              <a:buChar char="-"/>
            </a:pPr>
            <a:r>
              <a:rPr lang="pt-BR" dirty="0" smtClean="0"/>
              <a:t>Todas as variáveis relevantes devem ser incluídas;</a:t>
            </a:r>
          </a:p>
          <a:p>
            <a:pPr algn="just">
              <a:buFontTx/>
              <a:buChar char="-"/>
            </a:pPr>
            <a:r>
              <a:rPr lang="pt-BR" dirty="0" smtClean="0"/>
              <a:t>Nenhuma variável irrelevante deve ser incluída.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9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err="1" smtClean="0"/>
              <a:t>Multicolinearidade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>
              <a:buFontTx/>
              <a:buChar char="-"/>
            </a:pPr>
            <a:r>
              <a:rPr lang="pt-BR" dirty="0" smtClean="0"/>
              <a:t>Presença de forte relação linear entre duas ou mais variáveis independentes;</a:t>
            </a:r>
          </a:p>
          <a:p>
            <a:pPr algn="just">
              <a:buFontTx/>
              <a:buChar char="-"/>
            </a:pPr>
            <a:r>
              <a:rPr lang="pt-BR" dirty="0" smtClean="0"/>
              <a:t>Alta </a:t>
            </a:r>
            <a:r>
              <a:rPr lang="pt-BR" dirty="0"/>
              <a:t>correlação entre as variáveis </a:t>
            </a:r>
            <a:r>
              <a:rPr lang="pt-BR" dirty="0" smtClean="0"/>
              <a:t>independentes implica em menos </a:t>
            </a:r>
            <a:r>
              <a:rPr lang="pt-BR" dirty="0"/>
              <a:t>informação </a:t>
            </a:r>
            <a:r>
              <a:rPr lang="pt-BR" dirty="0" smtClean="0"/>
              <a:t>para </a:t>
            </a:r>
            <a:r>
              <a:rPr lang="pt-BR" dirty="0"/>
              <a:t>estimar os coeficientes associados às variáveis </a:t>
            </a:r>
            <a:r>
              <a:rPr lang="pt-BR" dirty="0" smtClean="0"/>
              <a:t>explicativas;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64" y="1208399"/>
            <a:ext cx="608064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Distribuição do termo de erro: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O erro amostral deve seguir uma distribuição aproximadamente normal;</a:t>
            </a:r>
          </a:p>
          <a:p>
            <a:pPr algn="just">
              <a:buFontTx/>
              <a:buChar char="-"/>
            </a:pPr>
            <a:r>
              <a:rPr lang="pt-BR" dirty="0" smtClean="0"/>
              <a:t>Assim, os estimadores encontrados via MQO serão não-enviesados e eficientes;</a:t>
            </a:r>
          </a:p>
        </p:txBody>
      </p:sp>
    </p:spTree>
    <p:extLst>
      <p:ext uri="{BB962C8B-B14F-4D97-AF65-F5344CB8AC3E}">
        <p14:creationId xmlns:p14="http://schemas.microsoft.com/office/powerpoint/2010/main" val="20147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– aula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Regressão Linear;</a:t>
            </a:r>
          </a:p>
          <a:p>
            <a:pPr lvl="1"/>
            <a:r>
              <a:rPr lang="pt-BR" dirty="0" smtClean="0"/>
              <a:t>Também chamada de Mínimos Quadrados Ordinários (MQO), ele gera o melhor estimador linear não-</a:t>
            </a:r>
            <a:r>
              <a:rPr lang="pt-BR" dirty="0" err="1" smtClean="0"/>
              <a:t>viesado</a:t>
            </a:r>
            <a:r>
              <a:rPr lang="pt-BR" dirty="0" smtClean="0"/>
              <a:t> (BLUE);</a:t>
            </a:r>
          </a:p>
        </p:txBody>
      </p:sp>
    </p:spTree>
    <p:extLst>
      <p:ext uri="{BB962C8B-B14F-4D97-AF65-F5344CB8AC3E}">
        <p14:creationId xmlns:p14="http://schemas.microsoft.com/office/powerpoint/2010/main" val="1364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Pressupostos:</a:t>
            </a:r>
          </a:p>
          <a:p>
            <a:pPr algn="just"/>
            <a:r>
              <a:rPr lang="pt-BR" dirty="0" smtClean="0"/>
              <a:t>Proporção entre número de casos e parâmetros (</a:t>
            </a:r>
            <a:r>
              <a:rPr lang="pt-BR" dirty="0" err="1" smtClean="0"/>
              <a:t>micronumerosidade</a:t>
            </a:r>
            <a:r>
              <a:rPr lang="pt-BR" dirty="0" smtClean="0"/>
              <a:t>):</a:t>
            </a:r>
          </a:p>
          <a:p>
            <a:pPr lvl="1"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O número de observações na amostra deve ser superior ao número de </a:t>
            </a:r>
            <a:r>
              <a:rPr lang="pt-BR" dirty="0" err="1" smtClean="0"/>
              <a:t>regressores</a:t>
            </a:r>
            <a:r>
              <a:rPr lang="pt-BR" dirty="0" smtClean="0"/>
              <a:t>;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Reforço do módulo passado:</a:t>
            </a:r>
          </a:p>
          <a:p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Erro padrão;</a:t>
            </a:r>
          </a:p>
          <a:p>
            <a:pPr lvl="1">
              <a:buFontTx/>
              <a:buChar char="-"/>
            </a:pPr>
            <a:r>
              <a:rPr lang="pt-BR" dirty="0" smtClean="0"/>
              <a:t>Distância média que os valores observados estão da linha de regressão;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4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69" y="2278995"/>
            <a:ext cx="57626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Sugestão de leitura:</a:t>
            </a:r>
          </a:p>
          <a:p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Modelo com variáveis interativas;</a:t>
            </a:r>
          </a:p>
          <a:p>
            <a:pPr>
              <a:buFontTx/>
              <a:buChar char="-"/>
            </a:pPr>
            <a:r>
              <a:rPr lang="pt-BR" dirty="0" smtClean="0"/>
              <a:t>Padronização dos coeficientes (B padronizados);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2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Kellstedt</a:t>
            </a:r>
            <a:r>
              <a:rPr lang="pt-BR" dirty="0" smtClean="0"/>
              <a:t> &amp; </a:t>
            </a:r>
            <a:r>
              <a:rPr lang="pt-BR" dirty="0" err="1" smtClean="0"/>
              <a:t>Whitten</a:t>
            </a:r>
            <a:r>
              <a:rPr lang="pt-BR" dirty="0" smtClean="0"/>
              <a:t>, p. 217 </a:t>
            </a:r>
          </a:p>
          <a:p>
            <a:endParaRPr lang="pt-BR" dirty="0"/>
          </a:p>
          <a:p>
            <a:r>
              <a:rPr lang="pt-BR" dirty="0" smtClean="0"/>
              <a:t>Exercícios 1 e 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1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Boslaugh</a:t>
            </a:r>
            <a:r>
              <a:rPr lang="pt-BR" dirty="0" smtClean="0"/>
              <a:t>, p. 267</a:t>
            </a:r>
          </a:p>
          <a:p>
            <a:endParaRPr lang="pt-BR" dirty="0"/>
          </a:p>
          <a:p>
            <a:r>
              <a:rPr lang="pt-BR" dirty="0" smtClean="0"/>
              <a:t>Exemplo 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um modelo multivariado, temos três variáveis independentes que influenciam a variável dependente:</a:t>
            </a:r>
          </a:p>
          <a:p>
            <a:pPr lvl="1"/>
            <a:r>
              <a:rPr lang="pt-BR" dirty="0" smtClean="0"/>
              <a:t>Y = Taxa de Homicídio;</a:t>
            </a:r>
          </a:p>
          <a:p>
            <a:pPr lvl="1"/>
            <a:r>
              <a:rPr lang="pt-BR" dirty="0" smtClean="0"/>
              <a:t>X1 = Número de viaturas (coeficiente: -0,870);</a:t>
            </a:r>
          </a:p>
          <a:p>
            <a:pPr lvl="1"/>
            <a:r>
              <a:rPr lang="pt-BR" dirty="0" smtClean="0"/>
              <a:t>X2 = Investimento da SDS, em % do PIB (-1,35);</a:t>
            </a:r>
          </a:p>
          <a:p>
            <a:pPr lvl="1"/>
            <a:r>
              <a:rPr lang="pt-BR" dirty="0" smtClean="0"/>
              <a:t>X3 = Número de delegadas (-0,930);</a:t>
            </a:r>
          </a:p>
          <a:p>
            <a:endParaRPr lang="pt-BR" dirty="0"/>
          </a:p>
          <a:p>
            <a:pPr algn="just"/>
            <a:r>
              <a:rPr lang="pt-BR" dirty="0" smtClean="0"/>
              <a:t>Com os coeficientes apresentados acima, calcule o valor da variável dependente para uma situação em que existam 30 viaturas em circulação, com a SDS recebendo 15% do PIB; e apenas 5 delegadas no exercício de suas funções;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BOSLAUGH, Sarah. </a:t>
            </a:r>
            <a:r>
              <a:rPr lang="pt-BR" i="1" dirty="0" err="1" smtClean="0"/>
              <a:t>Statistics</a:t>
            </a:r>
            <a:r>
              <a:rPr lang="pt-BR" i="1" dirty="0" smtClean="0"/>
              <a:t> in a </a:t>
            </a:r>
            <a:r>
              <a:rPr lang="pt-BR" i="1" dirty="0" err="1" smtClean="0"/>
              <a:t>Nutshell</a:t>
            </a:r>
            <a:r>
              <a:rPr lang="pt-BR" dirty="0" smtClean="0"/>
              <a:t>. 2nd ed. </a:t>
            </a:r>
            <a:r>
              <a:rPr lang="pt-BR" dirty="0" err="1" smtClean="0"/>
              <a:t>Sebastopol</a:t>
            </a:r>
            <a:r>
              <a:rPr lang="pt-BR" dirty="0" smtClean="0"/>
              <a:t>, CA: </a:t>
            </a:r>
            <a:r>
              <a:rPr lang="pt-BR" dirty="0" err="1" smtClean="0"/>
              <a:t>O’Riley</a:t>
            </a:r>
            <a:r>
              <a:rPr lang="pt-BR" dirty="0" smtClean="0"/>
              <a:t>. 2012.</a:t>
            </a:r>
          </a:p>
          <a:p>
            <a:pPr marL="0" indent="0" algn="just">
              <a:buNone/>
            </a:pPr>
            <a:r>
              <a:rPr lang="pt-BR" dirty="0" smtClean="0"/>
              <a:t>DANCEY, Christine; REIDY, John. </a:t>
            </a:r>
            <a:r>
              <a:rPr lang="pt-BR" i="1" dirty="0" smtClean="0"/>
              <a:t>Estatística sem Matemática para Psicologia</a:t>
            </a:r>
            <a:r>
              <a:rPr lang="pt-BR" dirty="0" smtClean="0"/>
              <a:t>. Porto Alegre: Penso. 2013.</a:t>
            </a:r>
          </a:p>
          <a:p>
            <a:pPr marL="0" indent="0" algn="just">
              <a:buNone/>
            </a:pPr>
            <a:r>
              <a:rPr lang="pt-BR" dirty="0" smtClean="0"/>
              <a:t>FIGUEIREDO FILHO et al. O que Fazer e o que Não Fazer com a Regressão: pressupostos e aplicações do modelo linear de Mínimos Quadrados Ordinários (MQO). In: </a:t>
            </a:r>
            <a:r>
              <a:rPr lang="pt-BR" i="1" dirty="0" smtClean="0"/>
              <a:t>Revista Política Hoje</a:t>
            </a:r>
            <a:r>
              <a:rPr lang="pt-BR" dirty="0" smtClean="0"/>
              <a:t>, vol. 20, nº 1, p. 44-99. 2011.</a:t>
            </a:r>
          </a:p>
          <a:p>
            <a:pPr marL="0" indent="0" algn="just">
              <a:buNone/>
            </a:pPr>
            <a:r>
              <a:rPr lang="pt-BR" dirty="0" smtClean="0"/>
              <a:t>GUJARATI, </a:t>
            </a:r>
            <a:r>
              <a:rPr lang="pt-BR" dirty="0" err="1" smtClean="0"/>
              <a:t>Damodar</a:t>
            </a:r>
            <a:r>
              <a:rPr lang="pt-BR" dirty="0" smtClean="0"/>
              <a:t>. </a:t>
            </a:r>
            <a:r>
              <a:rPr lang="pt-BR" i="1" dirty="0" smtClean="0"/>
              <a:t>Econometria Básica</a:t>
            </a:r>
            <a:r>
              <a:rPr lang="pt-BR" dirty="0" smtClean="0"/>
              <a:t>. 5ª ed. Porto Alegre: AMGH. 2011.</a:t>
            </a:r>
          </a:p>
          <a:p>
            <a:pPr marL="0" indent="0" algn="just">
              <a:buNone/>
            </a:pPr>
            <a:r>
              <a:rPr lang="pt-BR" dirty="0" smtClean="0"/>
              <a:t>KELLSTEDT, Paul M.; WHITTEN, Guy D. </a:t>
            </a:r>
            <a:r>
              <a:rPr lang="pt-BR" i="1" dirty="0" smtClean="0"/>
              <a:t>Fundamentos da Pesquisa em Ciência Política</a:t>
            </a:r>
            <a:r>
              <a:rPr lang="pt-BR" dirty="0" smtClean="0"/>
              <a:t>. São Paulo: </a:t>
            </a:r>
            <a:r>
              <a:rPr lang="pt-BR" dirty="0" err="1" smtClean="0"/>
              <a:t>Blucher</a:t>
            </a:r>
            <a:r>
              <a:rPr lang="pt-BR" dirty="0" smtClean="0"/>
              <a:t>. 2015.</a:t>
            </a:r>
          </a:p>
          <a:p>
            <a:pPr marL="0" indent="0" algn="just">
              <a:buNone/>
            </a:pPr>
            <a:r>
              <a:rPr lang="pt-BR" dirty="0" smtClean="0"/>
              <a:t>KRUEGER, James S.; LEWIS-BECK, Michael S. </a:t>
            </a:r>
            <a:r>
              <a:rPr lang="pt-BR" dirty="0" err="1" smtClean="0"/>
              <a:t>Is</a:t>
            </a:r>
            <a:r>
              <a:rPr lang="pt-BR" dirty="0" smtClean="0"/>
              <a:t> OLS </a:t>
            </a:r>
            <a:r>
              <a:rPr lang="pt-BR" dirty="0" err="1" smtClean="0"/>
              <a:t>Dead</a:t>
            </a:r>
            <a:r>
              <a:rPr lang="pt-BR" dirty="0" smtClean="0"/>
              <a:t>? In: </a:t>
            </a:r>
            <a:r>
              <a:rPr lang="pt-BR" i="1" dirty="0" smtClean="0"/>
              <a:t>The </a:t>
            </a:r>
            <a:r>
              <a:rPr lang="pt-BR" i="1" dirty="0" err="1" smtClean="0"/>
              <a:t>Political</a:t>
            </a:r>
            <a:r>
              <a:rPr lang="pt-BR" i="1" dirty="0" smtClean="0"/>
              <a:t> </a:t>
            </a:r>
            <a:r>
              <a:rPr lang="pt-BR" i="1" dirty="0" err="1" smtClean="0"/>
              <a:t>Methodologist</a:t>
            </a:r>
            <a:r>
              <a:rPr lang="pt-BR" dirty="0" smtClean="0"/>
              <a:t>, vol. 15, nº 2, p. 2-4. 2008.</a:t>
            </a:r>
          </a:p>
          <a:p>
            <a:pPr marL="0" indent="0" algn="just">
              <a:buNone/>
            </a:pPr>
            <a:r>
              <a:rPr lang="pt-BR" dirty="0" smtClean="0"/>
              <a:t>LATTIN, James; CARROLL, J. Douglas; GREEN, Paul E. </a:t>
            </a:r>
            <a:r>
              <a:rPr lang="pt-BR" i="1" dirty="0" smtClean="0"/>
              <a:t>Análise de Dados Multivariados</a:t>
            </a:r>
            <a:r>
              <a:rPr lang="pt-BR" dirty="0" smtClean="0"/>
              <a:t>. São Paulo: </a:t>
            </a:r>
            <a:r>
              <a:rPr lang="pt-BR" dirty="0" err="1" smtClean="0"/>
              <a:t>Cengage</a:t>
            </a:r>
            <a:r>
              <a:rPr lang="pt-BR" dirty="0" smtClean="0"/>
              <a:t>. 2011.</a:t>
            </a:r>
          </a:p>
          <a:p>
            <a:pPr marL="0" indent="0" algn="just">
              <a:buNone/>
            </a:pPr>
            <a:r>
              <a:rPr lang="pt-BR" dirty="0" smtClean="0"/>
              <a:t>ZELLER, Richard A.; CARMINES, Edward. </a:t>
            </a:r>
            <a:r>
              <a:rPr lang="pt-BR" i="1" dirty="0" err="1" smtClean="0"/>
              <a:t>Measurement</a:t>
            </a:r>
            <a:r>
              <a:rPr lang="pt-BR" i="1" dirty="0" smtClean="0"/>
              <a:t> in </a:t>
            </a:r>
            <a:r>
              <a:rPr lang="pt-BR" i="1" dirty="0" err="1" smtClean="0"/>
              <a:t>the</a:t>
            </a:r>
            <a:r>
              <a:rPr lang="pt-BR" i="1" dirty="0" smtClean="0"/>
              <a:t> Social </a:t>
            </a:r>
            <a:r>
              <a:rPr lang="pt-BR" i="1" dirty="0" err="1" smtClean="0"/>
              <a:t>Sciences</a:t>
            </a:r>
            <a:r>
              <a:rPr lang="pt-BR" dirty="0" smtClean="0"/>
              <a:t>. New York: Cambridge </a:t>
            </a:r>
            <a:r>
              <a:rPr lang="pt-BR" dirty="0" err="1" smtClean="0"/>
              <a:t>University</a:t>
            </a:r>
            <a:r>
              <a:rPr lang="pt-BR" dirty="0" smtClean="0"/>
              <a:t> Press. 1980.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9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0183" y="2827981"/>
            <a:ext cx="4606996" cy="1308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hlinkClick r:id="rId2"/>
              </a:rPr>
              <a:t>analytique.consultoria@gmail.com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>
                <a:hlinkClick r:id="rId3"/>
              </a:rPr>
              <a:t>linsprodrigo@gmail.com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9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92" y="1853248"/>
            <a:ext cx="5655954" cy="432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rot="16200000">
            <a:off x="8174194" y="5197826"/>
            <a:ext cx="1854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Krueger &amp; Lewis-Beck, 2008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657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que?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en-US" dirty="0" smtClean="0"/>
              <a:t>“OLS </a:t>
            </a:r>
            <a:r>
              <a:rPr lang="en-US" dirty="0"/>
              <a:t>is not dead. On the contrary, it remains the principal multivariate technique in use by researchers publishing in our best </a:t>
            </a:r>
            <a:r>
              <a:rPr lang="en-US" dirty="0" smtClean="0"/>
              <a:t>journals”.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00" dirty="0" smtClean="0"/>
              <a:t>Krueger &amp; Lewis-Beck, 2008</a:t>
            </a:r>
            <a:endParaRPr lang="pt-BR" sz="1300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64229" y="4998720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Regressão é a principal ferramenta da econometria </a:t>
            </a:r>
            <a:r>
              <a:rPr lang="pt-BR" sz="1400" dirty="0" smtClean="0"/>
              <a:t>(</a:t>
            </a:r>
            <a:r>
              <a:rPr lang="pt-BR" sz="1400" dirty="0" err="1" smtClean="0"/>
              <a:t>Gujarati</a:t>
            </a:r>
            <a:r>
              <a:rPr lang="pt-BR" sz="1400" dirty="0" smtClean="0"/>
              <a:t>, 2011; </a:t>
            </a:r>
            <a:r>
              <a:rPr lang="pt-BR" sz="1400" dirty="0" err="1" smtClean="0"/>
              <a:t>Wooldridge</a:t>
            </a:r>
            <a:r>
              <a:rPr lang="pt-BR" sz="1400" dirty="0" smtClean="0"/>
              <a:t>, 2017)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90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Origem:</a:t>
            </a:r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Galton</a:t>
            </a:r>
            <a:r>
              <a:rPr lang="pt-BR" dirty="0" smtClean="0"/>
              <a:t> e Pearson;</a:t>
            </a:r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Galton</a:t>
            </a:r>
            <a:r>
              <a:rPr lang="pt-BR" dirty="0" smtClean="0"/>
              <a:t> criou a teoria da “regressão à mediocridade”, baseada na “herança” da altura de pais para filhos;</a:t>
            </a:r>
          </a:p>
          <a:p>
            <a:pPr algn="just"/>
            <a:r>
              <a:rPr lang="pt-BR" dirty="0" smtClean="0"/>
              <a:t>Pearson confirmou a lei universal de </a:t>
            </a:r>
            <a:r>
              <a:rPr lang="pt-BR" dirty="0" err="1" smtClean="0"/>
              <a:t>Galton</a:t>
            </a:r>
            <a:r>
              <a:rPr lang="pt-BR" dirty="0" smtClean="0"/>
              <a:t>, ao colher mais de mil registros de altura de membros de grupos familiares;</a:t>
            </a:r>
          </a:p>
        </p:txBody>
      </p:sp>
    </p:spTree>
    <p:extLst>
      <p:ext uri="{BB962C8B-B14F-4D97-AF65-F5344CB8AC3E}">
        <p14:creationId xmlns:p14="http://schemas.microsoft.com/office/powerpoint/2010/main" val="24214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 regressão linear nos permite, finalmente, falar em causalidade;</a:t>
            </a:r>
          </a:p>
          <a:p>
            <a:pPr algn="just"/>
            <a:r>
              <a:rPr lang="pt-BR" dirty="0" smtClean="0"/>
              <a:t>Análise de dependência;</a:t>
            </a:r>
          </a:p>
          <a:p>
            <a:pPr algn="just"/>
            <a:r>
              <a:rPr lang="pt-BR" dirty="0" smtClean="0"/>
              <a:t>Explora a relação entre um conjunto de variáveis independentes (x) e uma única variável dependente (y);</a:t>
            </a:r>
          </a:p>
          <a:p>
            <a:pPr algn="just"/>
            <a:r>
              <a:rPr lang="pt-BR" dirty="0" smtClean="0"/>
              <a:t>A variável dependente (y) é uma função das variáveis independentes (x), que seja linear nos parâmetros;</a:t>
            </a:r>
          </a:p>
          <a:p>
            <a:pPr algn="just"/>
            <a:r>
              <a:rPr lang="pt-BR" dirty="0" smtClean="0"/>
              <a:t>Inclusão de variáveis de controle (z);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Obs.: Uma relação estatística por si própria não implica logicamente uma causação </a:t>
            </a:r>
            <a:r>
              <a:rPr lang="pt-BR" sz="1400" dirty="0" smtClean="0"/>
              <a:t>(GUJARATI, 2011, p. 43)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7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Pode isolar efeito de uma variável;</a:t>
            </a:r>
          </a:p>
          <a:p>
            <a:pPr algn="just"/>
            <a:r>
              <a:rPr lang="pt-BR" i="1" dirty="0" err="1" smtClean="0"/>
              <a:t>Ceteris</a:t>
            </a:r>
            <a:r>
              <a:rPr lang="pt-BR" i="1" dirty="0" smtClean="0"/>
              <a:t> </a:t>
            </a:r>
            <a:r>
              <a:rPr lang="pt-BR" i="1" dirty="0" err="1" smtClean="0"/>
              <a:t>paribus</a:t>
            </a:r>
            <a:r>
              <a:rPr lang="pt-BR" dirty="0" smtClean="0"/>
              <a:t>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45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Breve revisão de correlação:</a:t>
            </a:r>
          </a:p>
          <a:p>
            <a:endParaRPr lang="pt-BR" dirty="0" smtClean="0"/>
          </a:p>
          <a:p>
            <a:r>
              <a:rPr lang="pt-BR" dirty="0" smtClean="0"/>
              <a:t>Correlação de Pearson;</a:t>
            </a:r>
          </a:p>
          <a:p>
            <a:r>
              <a:rPr lang="pt-BR" dirty="0" smtClean="0"/>
              <a:t>Correlação de </a:t>
            </a:r>
            <a:r>
              <a:rPr lang="pt-BR" dirty="0" err="1" smtClean="0"/>
              <a:t>Spearman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Correlação de Ponto </a:t>
            </a:r>
            <a:r>
              <a:rPr lang="pt-BR" dirty="0" err="1" smtClean="0"/>
              <a:t>Bisserial</a:t>
            </a:r>
            <a:r>
              <a:rPr lang="pt-BR" dirty="0" smtClean="0"/>
              <a:t>;</a:t>
            </a:r>
          </a:p>
          <a:p>
            <a:r>
              <a:rPr lang="pt-BR" dirty="0" err="1"/>
              <a:t>Auto-Correlação</a:t>
            </a:r>
            <a:r>
              <a:rPr lang="pt-BR" dirty="0"/>
              <a:t>;</a:t>
            </a:r>
          </a:p>
          <a:p>
            <a:r>
              <a:rPr lang="pt-BR" dirty="0" smtClean="0"/>
              <a:t>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5966</TotalTime>
  <Words>1583</Words>
  <Application>Microsoft Office PowerPoint</Application>
  <PresentationFormat>Widescreen</PresentationFormat>
  <Paragraphs>213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Íon</vt:lpstr>
      <vt:lpstr>Métodos Quantitativos de Pesquisa  Módulo 2</vt:lpstr>
      <vt:lpstr>Tópicos – módulo 2</vt:lpstr>
      <vt:lpstr>Tópicos – aula 1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Exercício</vt:lpstr>
      <vt:lpstr>Exercício</vt:lpstr>
      <vt:lpstr>Exercício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Pesquisa Quantitativa  Módulo 1</dc:title>
  <dc:creator>Rodrigo Lins</dc:creator>
  <cp:lastModifiedBy>Rodrigo Lins</cp:lastModifiedBy>
  <cp:revision>238</cp:revision>
  <dcterms:created xsi:type="dcterms:W3CDTF">2018-07-24T10:33:36Z</dcterms:created>
  <dcterms:modified xsi:type="dcterms:W3CDTF">2019-01-25T15:15:21Z</dcterms:modified>
</cp:coreProperties>
</file>