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87" r:id="rId11"/>
    <p:sldId id="266" r:id="rId12"/>
    <p:sldId id="267" r:id="rId13"/>
    <p:sldId id="268" r:id="rId14"/>
    <p:sldId id="269" r:id="rId15"/>
    <p:sldId id="270" r:id="rId16"/>
    <p:sldId id="288" r:id="rId17"/>
    <p:sldId id="276" r:id="rId18"/>
    <p:sldId id="281" r:id="rId19"/>
    <p:sldId id="282" r:id="rId20"/>
    <p:sldId id="283" r:id="rId21"/>
    <p:sldId id="284" r:id="rId22"/>
    <p:sldId id="285" r:id="rId23"/>
    <p:sldId id="286" r:id="rId24"/>
    <p:sldId id="271" r:id="rId25"/>
    <p:sldId id="272" r:id="rId26"/>
    <p:sldId id="273" r:id="rId27"/>
    <p:sldId id="274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6392-720F-4179-9878-BDC76FF8A765}" type="datetimeFigureOut">
              <a:rPr lang="pt-BR" smtClean="0"/>
              <a:t>02/02/2012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38A6-7BC1-42A1-B07D-895441EC4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60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6392-720F-4179-9878-BDC76FF8A765}" type="datetimeFigureOut">
              <a:rPr lang="pt-BR" smtClean="0"/>
              <a:t>02/02/2012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38A6-7BC1-42A1-B07D-895441EC4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04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6392-720F-4179-9878-BDC76FF8A765}" type="datetimeFigureOut">
              <a:rPr lang="pt-BR" smtClean="0"/>
              <a:t>02/02/2012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38A6-7BC1-42A1-B07D-895441EC4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50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6392-720F-4179-9878-BDC76FF8A765}" type="datetimeFigureOut">
              <a:rPr lang="pt-BR" smtClean="0"/>
              <a:t>02/02/2012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38A6-7BC1-42A1-B07D-895441EC4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75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6392-720F-4179-9878-BDC76FF8A765}" type="datetimeFigureOut">
              <a:rPr lang="pt-BR" smtClean="0"/>
              <a:t>02/02/2012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38A6-7BC1-42A1-B07D-895441EC4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6392-720F-4179-9878-BDC76FF8A765}" type="datetimeFigureOut">
              <a:rPr lang="pt-BR" smtClean="0"/>
              <a:t>02/02/2012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38A6-7BC1-42A1-B07D-895441EC4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59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6392-720F-4179-9878-BDC76FF8A765}" type="datetimeFigureOut">
              <a:rPr lang="pt-BR" smtClean="0"/>
              <a:t>02/02/2012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38A6-7BC1-42A1-B07D-895441EC4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33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6392-720F-4179-9878-BDC76FF8A765}" type="datetimeFigureOut">
              <a:rPr lang="pt-BR" smtClean="0"/>
              <a:t>02/02/2012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38A6-7BC1-42A1-B07D-895441EC4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53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6392-720F-4179-9878-BDC76FF8A765}" type="datetimeFigureOut">
              <a:rPr lang="pt-BR" smtClean="0"/>
              <a:t>02/02/2012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38A6-7BC1-42A1-B07D-895441EC4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26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6392-720F-4179-9878-BDC76FF8A765}" type="datetimeFigureOut">
              <a:rPr lang="pt-BR" smtClean="0"/>
              <a:t>02/02/2012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38A6-7BC1-42A1-B07D-895441EC4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35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6392-720F-4179-9878-BDC76FF8A765}" type="datetimeFigureOut">
              <a:rPr lang="pt-BR" smtClean="0"/>
              <a:t>02/02/2012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38A6-7BC1-42A1-B07D-895441EC4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58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46392-720F-4179-9878-BDC76FF8A765}" type="datetimeFigureOut">
              <a:rPr lang="pt-BR" smtClean="0"/>
              <a:t>02/02/2012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E38A6-7BC1-42A1-B07D-895441EC4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29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.jpe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4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.jpe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.jpe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.jpe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.jpe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jpeg"/><Relationship Id="rId5" Type="http://schemas.openxmlformats.org/officeDocument/2006/relationships/image" Target="../media/image1.png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.jpeg"/><Relationship Id="rId5" Type="http://schemas.openxmlformats.org/officeDocument/2006/relationships/image" Target="../media/image1.png"/><Relationship Id="rId4" Type="http://schemas.openxmlformats.org/officeDocument/2006/relationships/oleObject" Target="../embeddings/oleObject2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.jpeg"/><Relationship Id="rId5" Type="http://schemas.openxmlformats.org/officeDocument/2006/relationships/image" Target="../media/image1.png"/><Relationship Id="rId4" Type="http://schemas.openxmlformats.org/officeDocument/2006/relationships/oleObject" Target="../embeddings/oleObject2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gif"/><Relationship Id="rId13" Type="http://schemas.openxmlformats.org/officeDocument/2006/relationships/image" Target="../media/image22.gif"/><Relationship Id="rId18" Type="http://schemas.openxmlformats.org/officeDocument/2006/relationships/image" Target="../media/image3.jpeg"/><Relationship Id="rId3" Type="http://schemas.openxmlformats.org/officeDocument/2006/relationships/image" Target="../media/image2.png"/><Relationship Id="rId7" Type="http://schemas.openxmlformats.org/officeDocument/2006/relationships/image" Target="../media/image16.gif"/><Relationship Id="rId12" Type="http://schemas.openxmlformats.org/officeDocument/2006/relationships/image" Target="../media/image21.png"/><Relationship Id="rId17" Type="http://schemas.openxmlformats.org/officeDocument/2006/relationships/image" Target="../media/image26.gi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5.gi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.jpeg"/><Relationship Id="rId11" Type="http://schemas.openxmlformats.org/officeDocument/2006/relationships/image" Target="../media/image20.gif"/><Relationship Id="rId5" Type="http://schemas.openxmlformats.org/officeDocument/2006/relationships/image" Target="../media/image1.png"/><Relationship Id="rId15" Type="http://schemas.openxmlformats.org/officeDocument/2006/relationships/image" Target="../media/image24.gif"/><Relationship Id="rId10" Type="http://schemas.openxmlformats.org/officeDocument/2006/relationships/image" Target="../media/image19.png"/><Relationship Id="rId4" Type="http://schemas.openxmlformats.org/officeDocument/2006/relationships/oleObject" Target="../embeddings/oleObject22.bin"/><Relationship Id="rId9" Type="http://schemas.openxmlformats.org/officeDocument/2006/relationships/image" Target="../media/image18.gif"/><Relationship Id="rId14" Type="http://schemas.openxmlformats.org/officeDocument/2006/relationships/image" Target="../media/image23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7.jpeg"/><Relationship Id="rId5" Type="http://schemas.openxmlformats.org/officeDocument/2006/relationships/image" Target="../media/image1.png"/><Relationship Id="rId4" Type="http://schemas.openxmlformats.org/officeDocument/2006/relationships/oleObject" Target="../embeddings/oleObject2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.jpeg"/><Relationship Id="rId5" Type="http://schemas.openxmlformats.org/officeDocument/2006/relationships/image" Target="../media/image1.png"/><Relationship Id="rId4" Type="http://schemas.openxmlformats.org/officeDocument/2006/relationships/oleObject" Target="../embeddings/oleObject2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.jpeg"/><Relationship Id="rId5" Type="http://schemas.openxmlformats.org/officeDocument/2006/relationships/image" Target="../media/image1.png"/><Relationship Id="rId4" Type="http://schemas.openxmlformats.org/officeDocument/2006/relationships/oleObject" Target="../embeddings/oleObject2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.jpeg"/><Relationship Id="rId5" Type="http://schemas.openxmlformats.org/officeDocument/2006/relationships/image" Target="../media/image1.png"/><Relationship Id="rId4" Type="http://schemas.openxmlformats.org/officeDocument/2006/relationships/oleObject" Target="../embeddings/oleObject2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.jpeg"/><Relationship Id="rId5" Type="http://schemas.openxmlformats.org/officeDocument/2006/relationships/image" Target="../media/image1.png"/><Relationship Id="rId4" Type="http://schemas.openxmlformats.org/officeDocument/2006/relationships/oleObject" Target="../embeddings/oleObject2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jpeg"/><Relationship Id="rId5" Type="http://schemas.openxmlformats.org/officeDocument/2006/relationships/image" Target="../media/image1.png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jpeg"/><Relationship Id="rId5" Type="http://schemas.openxmlformats.org/officeDocument/2006/relationships/image" Target="../media/image1.png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jpeg"/><Relationship Id="rId5" Type="http://schemas.openxmlformats.org/officeDocument/2006/relationships/image" Target="../media/image1.png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jpeg"/><Relationship Id="rId5" Type="http://schemas.openxmlformats.org/officeDocument/2006/relationships/image" Target="../media/image1.png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jpeg"/><Relationship Id="rId5" Type="http://schemas.openxmlformats.org/officeDocument/2006/relationships/image" Target="../media/image1.png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9.bin"/><Relationship Id="rId9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de cantos arredondados 16"/>
          <p:cNvSpPr/>
          <p:nvPr/>
        </p:nvSpPr>
        <p:spPr>
          <a:xfrm>
            <a:off x="5220072" y="4221088"/>
            <a:ext cx="3600400" cy="24482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394552" y="2623349"/>
            <a:ext cx="5329576" cy="10801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201622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59859"/>
            <a:ext cx="1572893" cy="1057761"/>
          </a:xfrm>
          <a:prstGeom prst="rect">
            <a:avLst/>
          </a:prstGeom>
        </p:spPr>
      </p:pic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179147"/>
              </p:ext>
            </p:extLst>
          </p:nvPr>
        </p:nvGraphicFramePr>
        <p:xfrm>
          <a:off x="2411760" y="719699"/>
          <a:ext cx="1728192" cy="62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Foto do Photo Editor" r:id="rId5" imgW="4428571" imgH="1590897" progId="MSPhotoEd.3">
                  <p:embed/>
                </p:oleObj>
              </mc:Choice>
              <mc:Fallback>
                <p:oleObj name="Foto do Photo Editor" r:id="rId5" imgW="4428571" imgH="1590897" progId="MSPhotoEd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719699"/>
                        <a:ext cx="1728192" cy="62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90128" y="2849562"/>
            <a:ext cx="533400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500" b="1" dirty="0">
                <a:solidFill>
                  <a:schemeClr val="tx2">
                    <a:lumMod val="50000"/>
                  </a:schemeClr>
                </a:solidFill>
                <a:latin typeface="+mj-lt"/>
                <a:ea typeface="Arial Unicode MS" pitchFamily="34" charset="-128"/>
                <a:cs typeface="Arial" pitchFamily="34" charset="0"/>
              </a:rPr>
              <a:t>Automação de Testes</a:t>
            </a:r>
            <a:endParaRPr lang="pt-BR" sz="3500" b="1" dirty="0">
              <a:solidFill>
                <a:schemeClr val="tx2">
                  <a:lumMod val="50000"/>
                </a:schemeClr>
              </a:solidFill>
              <a:latin typeface="+mj-lt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5328582" y="4310226"/>
            <a:ext cx="1650309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pt-BR"/>
            </a:defPPr>
            <a:lvl1pPr algn="ctr">
              <a:defRPr sz="3500" b="1">
                <a:solidFill>
                  <a:schemeClr val="tx2">
                    <a:lumMod val="50000"/>
                  </a:schemeClr>
                </a:solidFill>
                <a:latin typeface="+mj-lt"/>
                <a:ea typeface="Arial Unicode MS" pitchFamily="34" charset="-128"/>
                <a:cs typeface="Arial" pitchFamily="34" charset="0"/>
              </a:defRPr>
            </a:lvl1pPr>
          </a:lstStyle>
          <a:p>
            <a:r>
              <a:rPr lang="en-US" dirty="0" err="1" smtClean="0"/>
              <a:t>Equipe</a:t>
            </a:r>
            <a:endParaRPr lang="pt-BR" dirty="0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93316" y="4941168"/>
            <a:ext cx="2808312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300" b="1" dirty="0" err="1" smtClean="0">
                <a:solidFill>
                  <a:schemeClr val="tx2">
                    <a:lumMod val="50000"/>
                  </a:schemeClr>
                </a:solidFill>
                <a:latin typeface="+mj-lt"/>
                <a:ea typeface="Arial Unicode MS" pitchFamily="34" charset="-128"/>
                <a:cs typeface="Arial" pitchFamily="34" charset="0"/>
              </a:rPr>
              <a:t>Haroldo</a:t>
            </a:r>
            <a:r>
              <a:rPr lang="en-US" sz="2300" b="1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300" b="1" dirty="0" err="1" smtClean="0">
                <a:solidFill>
                  <a:schemeClr val="tx2">
                    <a:lumMod val="50000"/>
                  </a:schemeClr>
                </a:solidFill>
                <a:latin typeface="+mj-lt"/>
                <a:ea typeface="Arial Unicode MS" pitchFamily="34" charset="-128"/>
                <a:cs typeface="Arial" pitchFamily="34" charset="0"/>
              </a:rPr>
              <a:t>Gondim</a:t>
            </a:r>
            <a:endParaRPr lang="pt-BR" sz="2300" b="1" dirty="0">
              <a:solidFill>
                <a:schemeClr val="tx2">
                  <a:lumMod val="50000"/>
                </a:schemeClr>
              </a:solidFill>
              <a:latin typeface="+mj-lt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5634364" y="5733256"/>
            <a:ext cx="2808312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300" b="1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Arial Unicode MS" pitchFamily="34" charset="-128"/>
                <a:cs typeface="Arial" pitchFamily="34" charset="0"/>
              </a:rPr>
              <a:t>Jacinto Reis</a:t>
            </a:r>
            <a:endParaRPr lang="pt-BR" sz="2300" b="1" dirty="0">
              <a:solidFill>
                <a:schemeClr val="tx2">
                  <a:lumMod val="50000"/>
                </a:schemeClr>
              </a:solidFill>
              <a:latin typeface="+mj-lt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581096" y="5343599"/>
            <a:ext cx="2808312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300" b="1" dirty="0" err="1" smtClean="0">
                <a:solidFill>
                  <a:schemeClr val="tx2">
                    <a:lumMod val="50000"/>
                  </a:schemeClr>
                </a:solidFill>
                <a:latin typeface="+mj-lt"/>
                <a:ea typeface="Arial Unicode MS" pitchFamily="34" charset="-128"/>
                <a:cs typeface="Arial" pitchFamily="34" charset="0"/>
              </a:rPr>
              <a:t>João</a:t>
            </a:r>
            <a:r>
              <a:rPr lang="en-US" sz="2300" b="1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Arial Unicode MS" pitchFamily="34" charset="-128"/>
                <a:cs typeface="Arial" pitchFamily="34" charset="0"/>
              </a:rPr>
              <a:t> Pedro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966786" y="6135687"/>
            <a:ext cx="2808312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300" b="1" dirty="0" err="1" smtClean="0">
                <a:solidFill>
                  <a:schemeClr val="tx2">
                    <a:lumMod val="50000"/>
                  </a:schemeClr>
                </a:solidFill>
                <a:latin typeface="+mj-lt"/>
                <a:ea typeface="Arial Unicode MS" pitchFamily="34" charset="-128"/>
                <a:cs typeface="Arial" pitchFamily="34" charset="0"/>
              </a:rPr>
              <a:t>Queilison</a:t>
            </a:r>
            <a:r>
              <a:rPr lang="en-US" sz="2300" b="1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300" b="1" dirty="0" err="1" smtClean="0">
                <a:solidFill>
                  <a:schemeClr val="tx2">
                    <a:lumMod val="50000"/>
                  </a:schemeClr>
                </a:solidFill>
                <a:latin typeface="+mj-lt"/>
                <a:ea typeface="Arial Unicode MS" pitchFamily="34" charset="-128"/>
                <a:cs typeface="Arial" pitchFamily="34" charset="0"/>
              </a:rPr>
              <a:t>Tenório</a:t>
            </a:r>
            <a:endParaRPr lang="pt-BR" sz="2300" b="1" dirty="0">
              <a:solidFill>
                <a:schemeClr val="tx2">
                  <a:lumMod val="50000"/>
                </a:schemeClr>
              </a:solidFill>
              <a:latin typeface="+mj-lt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323528" y="5739933"/>
            <a:ext cx="3456384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300" b="1" dirty="0" smtClean="0">
                <a:solidFill>
                  <a:schemeClr val="bg1"/>
                </a:solidFill>
                <a:latin typeface="+mj-lt"/>
                <a:ea typeface="Arial Unicode MS" pitchFamily="34" charset="-128"/>
                <a:cs typeface="Arial" pitchFamily="34" charset="0"/>
              </a:rPr>
              <a:t>02 de </a:t>
            </a:r>
            <a:r>
              <a:rPr lang="en-US" sz="2300" b="1" dirty="0" err="1" smtClean="0">
                <a:solidFill>
                  <a:schemeClr val="bg1"/>
                </a:solidFill>
                <a:latin typeface="+mj-lt"/>
                <a:ea typeface="Arial Unicode MS" pitchFamily="34" charset="-128"/>
                <a:cs typeface="Arial" pitchFamily="34" charset="0"/>
              </a:rPr>
              <a:t>Fevereiro</a:t>
            </a:r>
            <a:r>
              <a:rPr lang="en-US" sz="2300" b="1" dirty="0" smtClean="0">
                <a:solidFill>
                  <a:schemeClr val="bg1"/>
                </a:solidFill>
                <a:latin typeface="+mj-lt"/>
                <a:ea typeface="Arial Unicode MS" pitchFamily="34" charset="-128"/>
                <a:cs typeface="Arial" pitchFamily="34" charset="0"/>
              </a:rPr>
              <a:t> de 2012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323528" y="5245169"/>
            <a:ext cx="2885376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300" b="1" dirty="0" smtClean="0">
                <a:solidFill>
                  <a:schemeClr val="bg1"/>
                </a:solidFill>
                <a:latin typeface="+mj-lt"/>
                <a:ea typeface="Arial Unicode MS" pitchFamily="34" charset="-128"/>
                <a:cs typeface="Arial" pitchFamily="34" charset="0"/>
              </a:rPr>
              <a:t>Testes de </a:t>
            </a:r>
            <a:r>
              <a:rPr lang="en-US" sz="2300" b="1" dirty="0">
                <a:solidFill>
                  <a:schemeClr val="bg1"/>
                </a:solidFill>
                <a:latin typeface="+mj-lt"/>
                <a:ea typeface="Arial Unicode MS" pitchFamily="34" charset="-128"/>
                <a:cs typeface="Arial" pitchFamily="34" charset="0"/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234364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2016224"/>
          </a:xfrm>
          <a:prstGeom prst="rect">
            <a:avLst/>
          </a:prstGeom>
        </p:spPr>
      </p:pic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294074"/>
              </p:ext>
            </p:extLst>
          </p:nvPr>
        </p:nvGraphicFramePr>
        <p:xfrm>
          <a:off x="2339752" y="338200"/>
          <a:ext cx="1728192" cy="62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Foto do Photo Editor" r:id="rId4" imgW="4428571" imgH="1590897" progId="MSPhotoEd.3">
                  <p:embed/>
                </p:oleObj>
              </mc:Choice>
              <mc:Fallback>
                <p:oleObj name="Foto do Photo Editor" r:id="rId4" imgW="4428571" imgH="159089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38200"/>
                        <a:ext cx="1728192" cy="62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07504" y="1463631"/>
            <a:ext cx="5760640" cy="51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pt-BR"/>
            </a:defPPr>
            <a:lvl1pPr>
              <a:lnSpc>
                <a:spcPct val="95000"/>
              </a:lnSpc>
              <a:defRPr sz="3500" b="1">
                <a:solidFill>
                  <a:schemeClr val="tx2"/>
                </a:solidFill>
                <a:latin typeface="+mj-lt"/>
              </a:defRPr>
            </a:lvl1pPr>
            <a:lvl2pPr indent="-342900">
              <a:defRPr sz="2400">
                <a:latin typeface="Times New Roman" pitchFamily="18" charset="0"/>
              </a:defRPr>
            </a:lvl2pPr>
            <a:lvl3pPr marL="857250" indent="-285750">
              <a:defRPr sz="2400">
                <a:latin typeface="Times New Roman" pitchFamily="18" charset="0"/>
              </a:defRPr>
            </a:lvl3pPr>
            <a:lvl4pPr marL="1257300" indent="-228600">
              <a:defRPr sz="2400">
                <a:latin typeface="Times New Roman" pitchFamily="18" charset="0"/>
              </a:defRPr>
            </a:lvl4pPr>
            <a:lvl5pPr marL="1714500" indent="-228600">
              <a:defRPr sz="2400"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9pPr>
          </a:lstStyle>
          <a:p>
            <a:r>
              <a:rPr lang="en-US" dirty="0" err="1"/>
              <a:t>Ferramentas</a:t>
            </a:r>
            <a:r>
              <a:rPr lang="en-US" dirty="0"/>
              <a:t> </a:t>
            </a:r>
            <a:r>
              <a:rPr lang="en-US" dirty="0" smtClean="0"/>
              <a:t>– Selenium</a:t>
            </a:r>
          </a:p>
        </p:txBody>
      </p:sp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85" y="2924944"/>
            <a:ext cx="3212829" cy="311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5" y="127811"/>
            <a:ext cx="1572893" cy="105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2016224"/>
          </a:xfrm>
          <a:prstGeom prst="rect">
            <a:avLst/>
          </a:prstGeom>
        </p:spPr>
      </p:pic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040282"/>
              </p:ext>
            </p:extLst>
          </p:nvPr>
        </p:nvGraphicFramePr>
        <p:xfrm>
          <a:off x="2339752" y="338200"/>
          <a:ext cx="1728192" cy="62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Foto do Photo Editor" r:id="rId4" imgW="4428571" imgH="1590897" progId="MSPhotoEd.3">
                  <p:embed/>
                </p:oleObj>
              </mc:Choice>
              <mc:Fallback>
                <p:oleObj name="Foto do Photo Editor" r:id="rId4" imgW="4428571" imgH="159089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38200"/>
                        <a:ext cx="1728192" cy="62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95536" y="1463631"/>
            <a:ext cx="4680520" cy="51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3500" b="1" dirty="0" err="1" smtClean="0">
                <a:solidFill>
                  <a:schemeClr val="tx2"/>
                </a:solidFill>
                <a:latin typeface="+mj-lt"/>
              </a:rPr>
              <a:t>Ferramentas</a:t>
            </a:r>
            <a:r>
              <a:rPr lang="en-US" sz="3500" b="1" dirty="0" smtClean="0">
                <a:solidFill>
                  <a:schemeClr val="tx2"/>
                </a:solidFill>
                <a:latin typeface="+mj-lt"/>
              </a:rPr>
              <a:t> - Selenium</a:t>
            </a:r>
            <a:endParaRPr lang="en-US" sz="35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95536" y="2420888"/>
            <a:ext cx="7704856" cy="672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pt-BR" sz="2300" i="1" dirty="0" smtClean="0">
                <a:solidFill>
                  <a:schemeClr val="bg1"/>
                </a:solidFill>
                <a:latin typeface="+mj-lt"/>
              </a:rPr>
              <a:t>Conjunto de ferramentas open-</a:t>
            </a:r>
            <a:r>
              <a:rPr lang="pt-BR" sz="2300" i="1" dirty="0" err="1" smtClean="0">
                <a:solidFill>
                  <a:schemeClr val="bg1"/>
                </a:solidFill>
                <a:latin typeface="+mj-lt"/>
              </a:rPr>
              <a:t>source</a:t>
            </a:r>
            <a:r>
              <a:rPr lang="pt-BR" sz="2300" i="1" dirty="0" smtClean="0">
                <a:solidFill>
                  <a:schemeClr val="bg1"/>
                </a:solidFill>
                <a:latin typeface="+mj-lt"/>
              </a:rPr>
              <a:t> que dão suporte a elaboração de testes de forma automatizada.</a:t>
            </a:r>
            <a:endParaRPr lang="pt-BR" sz="23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21035" y="3407326"/>
            <a:ext cx="7181850" cy="2689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pt-BR" sz="2300" dirty="0" smtClean="0">
                <a:solidFill>
                  <a:schemeClr val="bg1"/>
                </a:solidFill>
                <a:latin typeface="+mj-lt"/>
              </a:rPr>
              <a:t>- Voltado para aplicações web.</a:t>
            </a:r>
          </a:p>
          <a:p>
            <a:pPr>
              <a:lnSpc>
                <a:spcPct val="95000"/>
              </a:lnSpc>
            </a:pPr>
            <a:endParaRPr lang="pt-BR" sz="2300" dirty="0" smtClean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95000"/>
              </a:lnSpc>
            </a:pPr>
            <a:r>
              <a:rPr lang="pt-BR" sz="2300" dirty="0" smtClean="0">
                <a:solidFill>
                  <a:schemeClr val="bg1"/>
                </a:solidFill>
                <a:latin typeface="+mj-lt"/>
              </a:rPr>
              <a:t>- Suporte a execução em múltiplos browsers.</a:t>
            </a:r>
          </a:p>
          <a:p>
            <a:pPr>
              <a:lnSpc>
                <a:spcPct val="95000"/>
              </a:lnSpc>
            </a:pPr>
            <a:endParaRPr lang="pt-BR" sz="2300" dirty="0" smtClean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95000"/>
              </a:lnSpc>
            </a:pPr>
            <a:r>
              <a:rPr lang="pt-BR" sz="2300" dirty="0" smtClean="0">
                <a:solidFill>
                  <a:schemeClr val="bg1"/>
                </a:solidFill>
                <a:latin typeface="+mj-lt"/>
              </a:rPr>
              <a:t>- Principais módulos:</a:t>
            </a:r>
          </a:p>
          <a:p>
            <a:pPr>
              <a:lnSpc>
                <a:spcPct val="95000"/>
              </a:lnSpc>
            </a:pPr>
            <a:r>
              <a:rPr lang="pt-BR" sz="2300" dirty="0" smtClean="0">
                <a:solidFill>
                  <a:schemeClr val="bg1"/>
                </a:solidFill>
                <a:latin typeface="+mj-lt"/>
              </a:rPr>
              <a:t>    - </a:t>
            </a:r>
            <a:r>
              <a:rPr lang="pt-BR" sz="2300" dirty="0" err="1" smtClean="0">
                <a:solidFill>
                  <a:schemeClr val="bg1"/>
                </a:solidFill>
                <a:latin typeface="+mj-lt"/>
              </a:rPr>
              <a:t>Selenium</a:t>
            </a:r>
            <a:r>
              <a:rPr lang="pt-BR" sz="2300" dirty="0" smtClean="0">
                <a:solidFill>
                  <a:schemeClr val="bg1"/>
                </a:solidFill>
                <a:latin typeface="+mj-lt"/>
              </a:rPr>
              <a:t>-IDE</a:t>
            </a:r>
          </a:p>
          <a:p>
            <a:pPr>
              <a:lnSpc>
                <a:spcPct val="95000"/>
              </a:lnSpc>
            </a:pPr>
            <a:r>
              <a:rPr lang="pt-BR" sz="2300" dirty="0" smtClean="0">
                <a:solidFill>
                  <a:schemeClr val="bg1"/>
                </a:solidFill>
                <a:latin typeface="+mj-lt"/>
              </a:rPr>
              <a:t>    - </a:t>
            </a:r>
            <a:r>
              <a:rPr lang="pt-BR" sz="2300" dirty="0" err="1" smtClean="0">
                <a:solidFill>
                  <a:schemeClr val="bg1"/>
                </a:solidFill>
                <a:latin typeface="+mj-lt"/>
              </a:rPr>
              <a:t>Selenium</a:t>
            </a:r>
            <a:r>
              <a:rPr lang="pt-BR" sz="2300" dirty="0" smtClean="0">
                <a:solidFill>
                  <a:schemeClr val="bg1"/>
                </a:solidFill>
                <a:latin typeface="+mj-lt"/>
              </a:rPr>
              <a:t>-RC</a:t>
            </a:r>
          </a:p>
          <a:p>
            <a:pPr>
              <a:lnSpc>
                <a:spcPct val="95000"/>
              </a:lnSpc>
            </a:pPr>
            <a:r>
              <a:rPr lang="pt-BR" sz="2300" dirty="0" smtClean="0">
                <a:solidFill>
                  <a:schemeClr val="bg1"/>
                </a:solidFill>
                <a:latin typeface="+mj-lt"/>
              </a:rPr>
              <a:t>    - </a:t>
            </a:r>
            <a:r>
              <a:rPr lang="pt-BR" sz="2300" dirty="0" err="1" smtClean="0">
                <a:solidFill>
                  <a:schemeClr val="bg1"/>
                </a:solidFill>
                <a:latin typeface="+mj-lt"/>
              </a:rPr>
              <a:t>Selenium</a:t>
            </a:r>
            <a:r>
              <a:rPr lang="pt-BR" sz="2300" dirty="0" smtClean="0">
                <a:solidFill>
                  <a:schemeClr val="bg1"/>
                </a:solidFill>
                <a:latin typeface="+mj-lt"/>
              </a:rPr>
              <a:t>-Grid</a:t>
            </a:r>
            <a:endParaRPr lang="pt-BR" sz="23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110" y="4671270"/>
            <a:ext cx="1871282" cy="181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5" y="127811"/>
            <a:ext cx="1572893" cy="105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5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2016224"/>
          </a:xfrm>
          <a:prstGeom prst="rect">
            <a:avLst/>
          </a:prstGeom>
        </p:spPr>
      </p:pic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872062"/>
              </p:ext>
            </p:extLst>
          </p:nvPr>
        </p:nvGraphicFramePr>
        <p:xfrm>
          <a:off x="2339752" y="338200"/>
          <a:ext cx="1728192" cy="62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Foto do Photo Editor" r:id="rId4" imgW="4428571" imgH="1590897" progId="MSPhotoEd.3">
                  <p:embed/>
                </p:oleObj>
              </mc:Choice>
              <mc:Fallback>
                <p:oleObj name="Foto do Photo Editor" r:id="rId4" imgW="4428571" imgH="159089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38200"/>
                        <a:ext cx="1728192" cy="62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9512" y="1463631"/>
            <a:ext cx="5472608" cy="51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3500" b="1" dirty="0" err="1" smtClean="0">
                <a:solidFill>
                  <a:schemeClr val="tx2"/>
                </a:solidFill>
                <a:latin typeface="+mj-lt"/>
              </a:rPr>
              <a:t>Ferramentas</a:t>
            </a:r>
            <a:r>
              <a:rPr lang="en-US" sz="3500" b="1" dirty="0" smtClean="0">
                <a:solidFill>
                  <a:schemeClr val="tx2"/>
                </a:solidFill>
                <a:latin typeface="+mj-lt"/>
              </a:rPr>
              <a:t> – Selenium IDE</a:t>
            </a:r>
            <a:endParaRPr lang="en-US" sz="3500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69820"/>
            <a:ext cx="1368152" cy="133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01649" y="2284222"/>
            <a:ext cx="7870751" cy="4371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pt-BR" sz="2300" i="1" dirty="0" smtClean="0">
                <a:solidFill>
                  <a:schemeClr val="bg1"/>
                </a:solidFill>
                <a:latin typeface="+mj-lt"/>
              </a:rPr>
              <a:t>Ambiente para gravação, edição e execução dos testes.</a:t>
            </a:r>
          </a:p>
          <a:p>
            <a:pPr>
              <a:lnSpc>
                <a:spcPct val="95000"/>
              </a:lnSpc>
            </a:pPr>
            <a:endParaRPr lang="pt-BR" sz="2300" dirty="0" smtClean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95000"/>
              </a:lnSpc>
            </a:pPr>
            <a:r>
              <a:rPr lang="pt-BR" sz="2300" dirty="0" smtClean="0">
                <a:solidFill>
                  <a:schemeClr val="bg1"/>
                </a:solidFill>
                <a:latin typeface="+mj-lt"/>
              </a:rPr>
              <a:t>    - Possibilita a criação de scripts para auxiliar a automação de testes exploratórios.</a:t>
            </a:r>
          </a:p>
          <a:p>
            <a:pPr>
              <a:lnSpc>
                <a:spcPct val="95000"/>
              </a:lnSpc>
            </a:pPr>
            <a:r>
              <a:rPr lang="pt-BR" sz="2300" dirty="0" smtClean="0">
                <a:solidFill>
                  <a:schemeClr val="bg1"/>
                </a:solidFill>
                <a:latin typeface="+mj-lt"/>
              </a:rPr>
              <a:t> </a:t>
            </a:r>
          </a:p>
          <a:p>
            <a:pPr>
              <a:lnSpc>
                <a:spcPct val="95000"/>
              </a:lnSpc>
            </a:pPr>
            <a:r>
              <a:rPr lang="pt-BR" sz="2300" dirty="0" smtClean="0">
                <a:solidFill>
                  <a:schemeClr val="bg1"/>
                </a:solidFill>
                <a:latin typeface="+mj-lt"/>
              </a:rPr>
              <a:t>   - Criação rápida de scripts para reprodução de bugs.</a:t>
            </a:r>
          </a:p>
          <a:p>
            <a:pPr>
              <a:lnSpc>
                <a:spcPct val="95000"/>
              </a:lnSpc>
            </a:pPr>
            <a:endParaRPr lang="pt-BR" sz="2300" dirty="0" smtClean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95000"/>
              </a:lnSpc>
            </a:pPr>
            <a:r>
              <a:rPr lang="pt-BR" sz="2300" dirty="0" smtClean="0">
                <a:solidFill>
                  <a:schemeClr val="bg1"/>
                </a:solidFill>
                <a:latin typeface="+mj-lt"/>
              </a:rPr>
              <a:t>Características:</a:t>
            </a:r>
          </a:p>
          <a:p>
            <a:pPr>
              <a:lnSpc>
                <a:spcPct val="95000"/>
              </a:lnSpc>
            </a:pPr>
            <a:r>
              <a:rPr lang="pt-BR" sz="2300" dirty="0" smtClean="0">
                <a:solidFill>
                  <a:schemeClr val="bg1"/>
                </a:solidFill>
                <a:latin typeface="+mj-lt"/>
              </a:rPr>
              <a:t>    - Extensão do Firefox.</a:t>
            </a:r>
          </a:p>
          <a:p>
            <a:pPr>
              <a:lnSpc>
                <a:spcPct val="95000"/>
              </a:lnSpc>
            </a:pPr>
            <a:r>
              <a:rPr lang="pt-BR" sz="2300" dirty="0" smtClean="0">
                <a:solidFill>
                  <a:schemeClr val="bg1"/>
                </a:solidFill>
                <a:latin typeface="+mj-lt"/>
              </a:rPr>
              <a:t>    - Interface “</a:t>
            </a:r>
            <a:r>
              <a:rPr lang="pt-BR" sz="2300" dirty="0" err="1" smtClean="0">
                <a:solidFill>
                  <a:schemeClr val="bg1"/>
                </a:solidFill>
                <a:latin typeface="+mj-lt"/>
              </a:rPr>
              <a:t>easy</a:t>
            </a:r>
            <a:r>
              <a:rPr lang="pt-BR" sz="2300" dirty="0" smtClean="0">
                <a:solidFill>
                  <a:schemeClr val="bg1"/>
                </a:solidFill>
                <a:latin typeface="+mj-lt"/>
              </a:rPr>
              <a:t>-</a:t>
            </a:r>
            <a:r>
              <a:rPr lang="pt-BR" sz="2300" dirty="0" err="1" smtClean="0">
                <a:solidFill>
                  <a:schemeClr val="bg1"/>
                </a:solidFill>
                <a:latin typeface="+mj-lt"/>
              </a:rPr>
              <a:t>to-use</a:t>
            </a:r>
            <a:r>
              <a:rPr lang="pt-BR" sz="2300" dirty="0" smtClean="0">
                <a:solidFill>
                  <a:schemeClr val="bg1"/>
                </a:solidFill>
                <a:latin typeface="+mj-lt"/>
              </a:rPr>
              <a:t>”.</a:t>
            </a:r>
          </a:p>
          <a:p>
            <a:pPr>
              <a:lnSpc>
                <a:spcPct val="95000"/>
              </a:lnSpc>
            </a:pPr>
            <a:r>
              <a:rPr lang="pt-BR" sz="2300" dirty="0" smtClean="0">
                <a:solidFill>
                  <a:schemeClr val="bg1"/>
                </a:solidFill>
                <a:latin typeface="+mj-lt"/>
              </a:rPr>
              <a:t>    - Testes compostos por </a:t>
            </a:r>
            <a:r>
              <a:rPr lang="pt-BR" sz="2300" i="1" dirty="0" err="1" smtClean="0">
                <a:solidFill>
                  <a:schemeClr val="bg1"/>
                </a:solidFill>
                <a:latin typeface="+mj-lt"/>
              </a:rPr>
              <a:t>Seleneses</a:t>
            </a:r>
            <a:r>
              <a:rPr lang="pt-BR" sz="2300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>
              <a:lnSpc>
                <a:spcPct val="95000"/>
              </a:lnSpc>
            </a:pPr>
            <a:r>
              <a:rPr lang="pt-BR" sz="2300" dirty="0" smtClean="0">
                <a:solidFill>
                  <a:schemeClr val="bg1"/>
                </a:solidFill>
                <a:latin typeface="+mj-lt"/>
              </a:rPr>
              <a:t>    - Permite escolher a forma de localização do elementos contidos na interface - </a:t>
            </a:r>
            <a:r>
              <a:rPr lang="pt-BR" sz="2300" i="1" dirty="0" err="1" smtClean="0">
                <a:solidFill>
                  <a:schemeClr val="bg1"/>
                </a:solidFill>
                <a:latin typeface="+mj-lt"/>
              </a:rPr>
              <a:t>locators</a:t>
            </a:r>
            <a:r>
              <a:rPr lang="pt-BR" sz="2300" dirty="0" smtClean="0">
                <a:solidFill>
                  <a:schemeClr val="bg1"/>
                </a:solidFill>
                <a:latin typeface="+mj-lt"/>
              </a:rPr>
              <a:t>.</a:t>
            </a:r>
            <a:endParaRPr lang="pt-BR" sz="23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5" y="127811"/>
            <a:ext cx="1572893" cy="105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7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2016224"/>
          </a:xfrm>
          <a:prstGeom prst="rect">
            <a:avLst/>
          </a:prstGeom>
        </p:spPr>
      </p:pic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278848"/>
              </p:ext>
            </p:extLst>
          </p:nvPr>
        </p:nvGraphicFramePr>
        <p:xfrm>
          <a:off x="2339752" y="338200"/>
          <a:ext cx="1728192" cy="62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Foto do Photo Editor" r:id="rId4" imgW="4428571" imgH="1590897" progId="MSPhotoEd.3">
                  <p:embed/>
                </p:oleObj>
              </mc:Choice>
              <mc:Fallback>
                <p:oleObj name="Foto do Photo Editor" r:id="rId4" imgW="4428571" imgH="159089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38200"/>
                        <a:ext cx="1728192" cy="62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9512" y="1463631"/>
            <a:ext cx="5472608" cy="51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3500" b="1" dirty="0" err="1" smtClean="0">
                <a:solidFill>
                  <a:schemeClr val="tx2"/>
                </a:solidFill>
                <a:latin typeface="+mj-lt"/>
              </a:rPr>
              <a:t>Ferramentas</a:t>
            </a:r>
            <a:r>
              <a:rPr lang="en-US" sz="3500" b="1" dirty="0" smtClean="0">
                <a:solidFill>
                  <a:schemeClr val="tx2"/>
                </a:solidFill>
                <a:latin typeface="+mj-lt"/>
              </a:rPr>
              <a:t> – Selenium IDE</a:t>
            </a:r>
            <a:endParaRPr lang="en-US" sz="3500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87" y="2204864"/>
            <a:ext cx="4506913" cy="426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551" y="3645024"/>
            <a:ext cx="3456384" cy="232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5" y="127811"/>
            <a:ext cx="1572893" cy="105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0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2016224"/>
          </a:xfrm>
          <a:prstGeom prst="rect">
            <a:avLst/>
          </a:prstGeom>
        </p:spPr>
      </p:pic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519694"/>
              </p:ext>
            </p:extLst>
          </p:nvPr>
        </p:nvGraphicFramePr>
        <p:xfrm>
          <a:off x="2339752" y="338200"/>
          <a:ext cx="1728192" cy="62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Foto do Photo Editor" r:id="rId4" imgW="4428571" imgH="1590897" progId="MSPhotoEd.3">
                  <p:embed/>
                </p:oleObj>
              </mc:Choice>
              <mc:Fallback>
                <p:oleObj name="Foto do Photo Editor" r:id="rId4" imgW="4428571" imgH="159089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38200"/>
                        <a:ext cx="1728192" cy="62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9512" y="1463631"/>
            <a:ext cx="5472608" cy="51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3500" b="1" dirty="0" err="1" smtClean="0">
                <a:solidFill>
                  <a:schemeClr val="tx2"/>
                </a:solidFill>
                <a:latin typeface="+mj-lt"/>
              </a:rPr>
              <a:t>Ferramentas</a:t>
            </a:r>
            <a:r>
              <a:rPr lang="en-US" sz="3500" b="1" dirty="0" smtClean="0">
                <a:solidFill>
                  <a:schemeClr val="tx2"/>
                </a:solidFill>
                <a:latin typeface="+mj-lt"/>
              </a:rPr>
              <a:t> – Selenium RC</a:t>
            </a:r>
            <a:endParaRPr lang="en-US" sz="35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95536" y="2276872"/>
            <a:ext cx="7488832" cy="100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pt-BR" sz="2300" i="1" dirty="0">
                <a:solidFill>
                  <a:schemeClr val="bg1"/>
                </a:solidFill>
                <a:latin typeface="+mj-lt"/>
              </a:rPr>
              <a:t>Ferramentas que a partir das ações executadas pelo usuário sobre a interface, possibilita a geração de roteiros de teste automatizados que podem ser executados no futuro.</a:t>
            </a:r>
            <a:endParaRPr lang="en-US" sz="23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9709" y="3573016"/>
            <a:ext cx="748883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0" dirty="0" err="1">
                <a:solidFill>
                  <a:schemeClr val="bg1"/>
                </a:solidFill>
              </a:rPr>
              <a:t>Selenium</a:t>
            </a:r>
            <a:r>
              <a:rPr lang="pt-BR" sz="2300" dirty="0">
                <a:solidFill>
                  <a:schemeClr val="bg1"/>
                </a:solidFill>
              </a:rPr>
              <a:t> RC é composto por duas partes.</a:t>
            </a:r>
          </a:p>
          <a:p>
            <a:endParaRPr lang="pt-BR" sz="2300" dirty="0">
              <a:solidFill>
                <a:schemeClr val="bg1"/>
              </a:solidFill>
            </a:endParaRPr>
          </a:p>
          <a:p>
            <a:r>
              <a:rPr lang="pt-BR" sz="2300" dirty="0">
                <a:solidFill>
                  <a:schemeClr val="bg1"/>
                </a:solidFill>
              </a:rPr>
              <a:t>- Um servidor que automaticamente inicia e finaliza os browsers, e atua como um proxy HTTP para solicitações de web dos browsers.</a:t>
            </a:r>
          </a:p>
          <a:p>
            <a:endParaRPr lang="pt-BR" sz="2300" dirty="0">
              <a:solidFill>
                <a:schemeClr val="bg1"/>
              </a:solidFill>
            </a:endParaRPr>
          </a:p>
          <a:p>
            <a:r>
              <a:rPr lang="pt-BR" sz="2300" dirty="0">
                <a:solidFill>
                  <a:schemeClr val="bg1"/>
                </a:solidFill>
              </a:rPr>
              <a:t>- Bibliotecas cliente para a linguagem de programação escolhida.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5" y="127811"/>
            <a:ext cx="1572893" cy="105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0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2016224"/>
          </a:xfrm>
          <a:prstGeom prst="rect">
            <a:avLst/>
          </a:prstGeom>
        </p:spPr>
      </p:pic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77464"/>
              </p:ext>
            </p:extLst>
          </p:nvPr>
        </p:nvGraphicFramePr>
        <p:xfrm>
          <a:off x="2339752" y="338200"/>
          <a:ext cx="1728192" cy="62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Foto do Photo Editor" r:id="rId4" imgW="4428571" imgH="1590897" progId="MSPhotoEd.3">
                  <p:embed/>
                </p:oleObj>
              </mc:Choice>
              <mc:Fallback>
                <p:oleObj name="Foto do Photo Editor" r:id="rId4" imgW="4428571" imgH="159089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38200"/>
                        <a:ext cx="1728192" cy="62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9512" y="1463631"/>
            <a:ext cx="5472608" cy="51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3500" b="1" dirty="0" err="1" smtClean="0">
                <a:solidFill>
                  <a:schemeClr val="tx2"/>
                </a:solidFill>
                <a:latin typeface="+mj-lt"/>
              </a:rPr>
              <a:t>Ferramentas</a:t>
            </a:r>
            <a:r>
              <a:rPr lang="en-US" sz="3500" b="1" dirty="0" smtClean="0">
                <a:solidFill>
                  <a:schemeClr val="tx2"/>
                </a:solidFill>
                <a:latin typeface="+mj-lt"/>
              </a:rPr>
              <a:t> – Selenium RC</a:t>
            </a:r>
            <a:endParaRPr lang="en-US" sz="3500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2132856"/>
            <a:ext cx="4824536" cy="458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5" y="127811"/>
            <a:ext cx="1572893" cy="105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5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/>
          <p:cNvSpPr/>
          <p:nvPr/>
        </p:nvSpPr>
        <p:spPr>
          <a:xfrm>
            <a:off x="1459243" y="3501008"/>
            <a:ext cx="6281109" cy="15841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2016224"/>
          </a:xfrm>
          <a:prstGeom prst="rect">
            <a:avLst/>
          </a:prstGeom>
        </p:spPr>
      </p:pic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411571"/>
              </p:ext>
            </p:extLst>
          </p:nvPr>
        </p:nvGraphicFramePr>
        <p:xfrm>
          <a:off x="2339752" y="338200"/>
          <a:ext cx="1728192" cy="62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Foto do Photo Editor" r:id="rId4" imgW="4428571" imgH="1590897" progId="MSPhotoEd.3">
                  <p:embed/>
                </p:oleObj>
              </mc:Choice>
              <mc:Fallback>
                <p:oleObj name="Foto do Photo Editor" r:id="rId4" imgW="4428571" imgH="159089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38200"/>
                        <a:ext cx="1728192" cy="62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6777" y="1463631"/>
            <a:ext cx="5760640" cy="51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pt-BR"/>
            </a:defPPr>
            <a:lvl1pPr>
              <a:lnSpc>
                <a:spcPct val="95000"/>
              </a:lnSpc>
              <a:defRPr sz="3500" b="1">
                <a:solidFill>
                  <a:schemeClr val="tx2"/>
                </a:solidFill>
                <a:latin typeface="+mj-lt"/>
              </a:defRPr>
            </a:lvl1pPr>
            <a:lvl2pPr indent="-342900">
              <a:defRPr sz="2400">
                <a:latin typeface="Times New Roman" pitchFamily="18" charset="0"/>
              </a:defRPr>
            </a:lvl2pPr>
            <a:lvl3pPr marL="857250" indent="-285750">
              <a:defRPr sz="2400">
                <a:latin typeface="Times New Roman" pitchFamily="18" charset="0"/>
              </a:defRPr>
            </a:lvl3pPr>
            <a:lvl4pPr marL="1257300" indent="-228600">
              <a:defRPr sz="2400">
                <a:latin typeface="Times New Roman" pitchFamily="18" charset="0"/>
              </a:defRPr>
            </a:lvl4pPr>
            <a:lvl5pPr marL="1714500" indent="-228600">
              <a:defRPr sz="2400"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9pPr>
          </a:lstStyle>
          <a:p>
            <a:r>
              <a:rPr lang="en-US" dirty="0" err="1"/>
              <a:t>Ferramentas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TestComplete</a:t>
            </a:r>
            <a:endParaRPr lang="en-US" dirty="0" smtClean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5" y="127811"/>
            <a:ext cx="1572893" cy="1057761"/>
          </a:xfrm>
          <a:prstGeom prst="rect">
            <a:avLst/>
          </a:prstGeom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0" y="3698469"/>
            <a:ext cx="6081499" cy="124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91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2016224"/>
          </a:xfrm>
          <a:prstGeom prst="rect">
            <a:avLst/>
          </a:prstGeom>
        </p:spPr>
      </p:pic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286898"/>
              </p:ext>
            </p:extLst>
          </p:nvPr>
        </p:nvGraphicFramePr>
        <p:xfrm>
          <a:off x="2339752" y="338200"/>
          <a:ext cx="1728192" cy="62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Foto do Photo Editor" r:id="rId4" imgW="4428571" imgH="1590897" progId="MSPhotoEd.3">
                  <p:embed/>
                </p:oleObj>
              </mc:Choice>
              <mc:Fallback>
                <p:oleObj name="Foto do Photo Editor" r:id="rId4" imgW="4428571" imgH="159089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38200"/>
                        <a:ext cx="1728192" cy="62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9512" y="1463631"/>
            <a:ext cx="5760640" cy="51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3500" b="1" dirty="0" err="1" smtClean="0">
                <a:solidFill>
                  <a:schemeClr val="tx2"/>
                </a:solidFill>
                <a:latin typeface="+mj-lt"/>
              </a:rPr>
              <a:t>Ferramentas</a:t>
            </a:r>
            <a:r>
              <a:rPr lang="en-US" sz="3500" b="1" dirty="0" smtClean="0">
                <a:solidFill>
                  <a:schemeClr val="tx2"/>
                </a:solidFill>
                <a:latin typeface="+mj-lt"/>
              </a:rPr>
              <a:t> – Test Complete</a:t>
            </a:r>
            <a:endParaRPr lang="en-US" sz="35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39552" y="2132856"/>
            <a:ext cx="7848872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300" dirty="0">
                <a:solidFill>
                  <a:schemeClr val="bg1"/>
                </a:solidFill>
              </a:rPr>
              <a:t>• Ferramenta de Automação de Testes</a:t>
            </a:r>
          </a:p>
          <a:p>
            <a:endParaRPr lang="pt-BR" sz="2300" dirty="0">
              <a:solidFill>
                <a:schemeClr val="bg1"/>
              </a:solidFill>
            </a:endParaRPr>
          </a:p>
          <a:p>
            <a:r>
              <a:rPr lang="pt-BR" sz="2300" dirty="0">
                <a:solidFill>
                  <a:schemeClr val="bg1"/>
                </a:solidFill>
              </a:rPr>
              <a:t>• Última Versão: 8</a:t>
            </a:r>
          </a:p>
          <a:p>
            <a:endParaRPr lang="pt-BR" sz="2300" dirty="0">
              <a:solidFill>
                <a:schemeClr val="bg1"/>
              </a:solidFill>
            </a:endParaRPr>
          </a:p>
          <a:p>
            <a:r>
              <a:rPr lang="pt-BR" sz="2300" dirty="0">
                <a:solidFill>
                  <a:schemeClr val="bg1"/>
                </a:solidFill>
              </a:rPr>
              <a:t>• Gerencia e roda para qualquer teste para ambientes </a:t>
            </a:r>
            <a:r>
              <a:rPr lang="pt-BR" sz="2300" dirty="0" err="1" smtClean="0">
                <a:solidFill>
                  <a:schemeClr val="bg1"/>
                </a:solidFill>
              </a:rPr>
              <a:t>Windows,Web</a:t>
            </a:r>
            <a:r>
              <a:rPr lang="pt-BR" sz="2300" dirty="0" smtClean="0">
                <a:solidFill>
                  <a:schemeClr val="bg1"/>
                </a:solidFill>
              </a:rPr>
              <a:t> </a:t>
            </a:r>
            <a:r>
              <a:rPr lang="pt-BR" sz="2300" dirty="0">
                <a:solidFill>
                  <a:schemeClr val="bg1"/>
                </a:solidFill>
              </a:rPr>
              <a:t>e </a:t>
            </a:r>
            <a:r>
              <a:rPr lang="pt-BR" sz="2300" dirty="0" err="1">
                <a:solidFill>
                  <a:schemeClr val="bg1"/>
                </a:solidFill>
              </a:rPr>
              <a:t>Rich</a:t>
            </a:r>
            <a:r>
              <a:rPr lang="pt-BR" sz="2300" dirty="0">
                <a:solidFill>
                  <a:schemeClr val="bg1"/>
                </a:solidFill>
              </a:rPr>
              <a:t> </a:t>
            </a:r>
            <a:r>
              <a:rPr lang="pt-BR" sz="2300" dirty="0" err="1">
                <a:solidFill>
                  <a:schemeClr val="bg1"/>
                </a:solidFill>
              </a:rPr>
              <a:t>Client</a:t>
            </a:r>
            <a:r>
              <a:rPr lang="pt-BR" sz="2300" dirty="0">
                <a:solidFill>
                  <a:schemeClr val="bg1"/>
                </a:solidFill>
              </a:rPr>
              <a:t> software</a:t>
            </a:r>
          </a:p>
          <a:p>
            <a:endParaRPr lang="pt-BR" sz="2300" dirty="0">
              <a:solidFill>
                <a:schemeClr val="bg1"/>
              </a:solidFill>
            </a:endParaRPr>
          </a:p>
          <a:p>
            <a:r>
              <a:rPr lang="pt-BR" sz="2300" dirty="0">
                <a:solidFill>
                  <a:schemeClr val="bg1"/>
                </a:solidFill>
              </a:rPr>
              <a:t>• Torna fácil a criação de qualquer teste automático</a:t>
            </a:r>
          </a:p>
          <a:p>
            <a:endParaRPr lang="pt-BR" sz="2300" dirty="0">
              <a:solidFill>
                <a:schemeClr val="bg1"/>
              </a:solidFill>
            </a:endParaRPr>
          </a:p>
          <a:p>
            <a:r>
              <a:rPr lang="pt-BR" sz="2300" dirty="0">
                <a:solidFill>
                  <a:schemeClr val="bg1"/>
                </a:solidFill>
              </a:rPr>
              <a:t>• Executa </a:t>
            </a:r>
            <a:r>
              <a:rPr lang="pt-BR" sz="2300" dirty="0" err="1">
                <a:solidFill>
                  <a:schemeClr val="bg1"/>
                </a:solidFill>
              </a:rPr>
              <a:t>rapidademente</a:t>
            </a:r>
            <a:r>
              <a:rPr lang="pt-BR" sz="2300" dirty="0">
                <a:solidFill>
                  <a:schemeClr val="bg1"/>
                </a:solidFill>
              </a:rPr>
              <a:t>, gerando aumento de produtividade </a:t>
            </a:r>
            <a:r>
              <a:rPr lang="pt-BR" sz="2300" dirty="0" smtClean="0">
                <a:solidFill>
                  <a:schemeClr val="bg1"/>
                </a:solidFill>
              </a:rPr>
              <a:t>e diminuição </a:t>
            </a:r>
            <a:r>
              <a:rPr lang="pt-BR" sz="2300" dirty="0">
                <a:solidFill>
                  <a:schemeClr val="bg1"/>
                </a:solidFill>
              </a:rPr>
              <a:t>de custos</a:t>
            </a:r>
          </a:p>
          <a:p>
            <a:endParaRPr lang="pt-BR" sz="2300" dirty="0">
              <a:solidFill>
                <a:schemeClr val="bg1"/>
              </a:solidFill>
            </a:endParaRPr>
          </a:p>
          <a:p>
            <a:r>
              <a:rPr lang="pt-BR" sz="2300" dirty="0">
                <a:solidFill>
                  <a:schemeClr val="bg1"/>
                </a:solidFill>
              </a:rPr>
              <a:t>• Roda em mais de uma estação ao mesmo tempo.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5" y="127811"/>
            <a:ext cx="1572893" cy="105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2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2016224"/>
          </a:xfrm>
          <a:prstGeom prst="rect">
            <a:avLst/>
          </a:prstGeom>
        </p:spPr>
      </p:pic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148881"/>
              </p:ext>
            </p:extLst>
          </p:nvPr>
        </p:nvGraphicFramePr>
        <p:xfrm>
          <a:off x="2339752" y="338200"/>
          <a:ext cx="1728192" cy="62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Foto do Photo Editor" r:id="rId4" imgW="4428571" imgH="1590897" progId="MSPhotoEd.3">
                  <p:embed/>
                </p:oleObj>
              </mc:Choice>
              <mc:Fallback>
                <p:oleObj name="Foto do Photo Editor" r:id="rId4" imgW="4428571" imgH="159089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38200"/>
                        <a:ext cx="1728192" cy="62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9512" y="1463631"/>
            <a:ext cx="5760640" cy="51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3500" b="1" dirty="0" smtClean="0">
                <a:solidFill>
                  <a:schemeClr val="tx2"/>
                </a:solidFill>
                <a:latin typeface="+mj-lt"/>
              </a:rPr>
              <a:t>T.C. – </a:t>
            </a:r>
            <a:r>
              <a:rPr lang="en-US" sz="3500" b="1" dirty="0" err="1" smtClean="0">
                <a:solidFill>
                  <a:schemeClr val="tx2"/>
                </a:solidFill>
                <a:latin typeface="+mj-lt"/>
              </a:rPr>
              <a:t>Cobertura</a:t>
            </a:r>
            <a:r>
              <a:rPr lang="en-US" sz="3500" b="1" dirty="0" smtClean="0">
                <a:solidFill>
                  <a:schemeClr val="tx2"/>
                </a:solidFill>
                <a:latin typeface="+mj-lt"/>
              </a:rPr>
              <a:t> dos Testes</a:t>
            </a:r>
            <a:endParaRPr lang="en-US" sz="35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55576" y="2543413"/>
            <a:ext cx="80648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Testes </a:t>
            </a:r>
            <a:r>
              <a:rPr lang="pt-BR" sz="2400" dirty="0" smtClean="0">
                <a:solidFill>
                  <a:schemeClr val="bg1"/>
                </a:solidFill>
              </a:rPr>
              <a:t>Funcionais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Testes de </a:t>
            </a:r>
            <a:r>
              <a:rPr lang="pt-BR" sz="2400" dirty="0" smtClean="0">
                <a:solidFill>
                  <a:schemeClr val="bg1"/>
                </a:solidFill>
              </a:rPr>
              <a:t>Unidade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Testes de </a:t>
            </a:r>
            <a:r>
              <a:rPr lang="pt-BR" sz="2400" dirty="0" smtClean="0">
                <a:solidFill>
                  <a:schemeClr val="bg1"/>
                </a:solidFill>
              </a:rPr>
              <a:t>Regressão</a:t>
            </a:r>
            <a:endParaRPr lang="pt-BR" sz="2400" dirty="0" smtClean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Testes Cliente/Servidor (Sistemas </a:t>
            </a:r>
            <a:r>
              <a:rPr lang="pt-BR" sz="2400" dirty="0" smtClean="0">
                <a:solidFill>
                  <a:schemeClr val="bg1"/>
                </a:solidFill>
              </a:rPr>
              <a:t>distribuídos)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Testes Web</a:t>
            </a:r>
          </a:p>
          <a:p>
            <a:r>
              <a:rPr lang="pt-BR" sz="2400" dirty="0">
                <a:solidFill>
                  <a:schemeClr val="bg1"/>
                </a:solidFill>
              </a:rPr>
              <a:t>…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5" y="127811"/>
            <a:ext cx="1572893" cy="105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3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2016224"/>
          </a:xfrm>
          <a:prstGeom prst="rect">
            <a:avLst/>
          </a:prstGeom>
        </p:spPr>
      </p:pic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148881"/>
              </p:ext>
            </p:extLst>
          </p:nvPr>
        </p:nvGraphicFramePr>
        <p:xfrm>
          <a:off x="2339752" y="338200"/>
          <a:ext cx="1728192" cy="62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Foto do Photo Editor" r:id="rId4" imgW="4428571" imgH="1590897" progId="MSPhotoEd.3">
                  <p:embed/>
                </p:oleObj>
              </mc:Choice>
              <mc:Fallback>
                <p:oleObj name="Foto do Photo Editor" r:id="rId4" imgW="4428571" imgH="159089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38200"/>
                        <a:ext cx="1728192" cy="62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9512" y="1463631"/>
            <a:ext cx="5760640" cy="497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3400" b="1" dirty="0" smtClean="0">
                <a:solidFill>
                  <a:schemeClr val="tx2"/>
                </a:solidFill>
                <a:latin typeface="+mj-lt"/>
              </a:rPr>
              <a:t>T. C. – </a:t>
            </a:r>
            <a:r>
              <a:rPr lang="en-US" sz="3400" b="1" dirty="0" err="1" smtClean="0">
                <a:solidFill>
                  <a:schemeClr val="tx2"/>
                </a:solidFill>
                <a:latin typeface="+mj-lt"/>
              </a:rPr>
              <a:t>Cobertura</a:t>
            </a:r>
            <a:r>
              <a:rPr lang="en-US" sz="3400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3400" b="1" dirty="0" err="1" smtClean="0">
                <a:solidFill>
                  <a:schemeClr val="tx2"/>
                </a:solidFill>
                <a:latin typeface="+mj-lt"/>
              </a:rPr>
              <a:t>Tecnologias</a:t>
            </a:r>
            <a:endParaRPr lang="en-US" sz="34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39552" y="2204864"/>
            <a:ext cx="6408712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300" dirty="0">
                <a:solidFill>
                  <a:schemeClr val="bg1"/>
                </a:solidFill>
              </a:rPr>
              <a:t>Windows</a:t>
            </a:r>
          </a:p>
          <a:p>
            <a:r>
              <a:rPr lang="pt-BR" sz="2300" dirty="0">
                <a:solidFill>
                  <a:schemeClr val="bg1"/>
                </a:solidFill>
              </a:rPr>
              <a:t>.NET, WPF, ASP.NET, </a:t>
            </a:r>
            <a:r>
              <a:rPr lang="pt-BR" sz="2300" dirty="0" err="1">
                <a:solidFill>
                  <a:schemeClr val="bg1"/>
                </a:solidFill>
              </a:rPr>
              <a:t>Silverlight</a:t>
            </a:r>
            <a:r>
              <a:rPr lang="pt-BR" sz="2300" dirty="0">
                <a:solidFill>
                  <a:schemeClr val="bg1"/>
                </a:solidFill>
              </a:rPr>
              <a:t> e XBAP </a:t>
            </a:r>
            <a:r>
              <a:rPr lang="pt-BR" sz="2300" dirty="0" err="1">
                <a:solidFill>
                  <a:schemeClr val="bg1"/>
                </a:solidFill>
              </a:rPr>
              <a:t>support</a:t>
            </a:r>
            <a:endParaRPr lang="pt-BR" sz="2300" dirty="0">
              <a:solidFill>
                <a:schemeClr val="bg1"/>
              </a:solidFill>
            </a:endParaRPr>
          </a:p>
          <a:p>
            <a:r>
              <a:rPr lang="pt-BR" sz="2300" dirty="0">
                <a:solidFill>
                  <a:schemeClr val="bg1"/>
                </a:solidFill>
              </a:rPr>
              <a:t>Adobe AIR, Flex e Flash</a:t>
            </a:r>
          </a:p>
          <a:p>
            <a:r>
              <a:rPr lang="pt-BR" sz="2300" dirty="0">
                <a:solidFill>
                  <a:schemeClr val="bg1"/>
                </a:solidFill>
              </a:rPr>
              <a:t>Java e </a:t>
            </a:r>
            <a:r>
              <a:rPr lang="pt-BR" sz="2300" dirty="0" err="1">
                <a:solidFill>
                  <a:schemeClr val="bg1"/>
                </a:solidFill>
              </a:rPr>
              <a:t>JavaFX</a:t>
            </a:r>
            <a:endParaRPr lang="pt-BR" sz="2300" dirty="0">
              <a:solidFill>
                <a:schemeClr val="bg1"/>
              </a:solidFill>
            </a:endParaRPr>
          </a:p>
          <a:p>
            <a:r>
              <a:rPr lang="pt-BR" sz="2300" dirty="0">
                <a:solidFill>
                  <a:schemeClr val="bg1"/>
                </a:solidFill>
              </a:rPr>
              <a:t>Internet Explorer de 6 à 9 (32 e 64 bits)</a:t>
            </a:r>
          </a:p>
          <a:p>
            <a:r>
              <a:rPr lang="pt-BR" sz="2300" dirty="0">
                <a:solidFill>
                  <a:schemeClr val="bg1"/>
                </a:solidFill>
              </a:rPr>
              <a:t>Firefox de 3.5 à 9.0</a:t>
            </a:r>
          </a:p>
          <a:p>
            <a:r>
              <a:rPr lang="pt-BR" sz="2300" dirty="0">
                <a:solidFill>
                  <a:schemeClr val="bg1"/>
                </a:solidFill>
              </a:rPr>
              <a:t>Google </a:t>
            </a:r>
            <a:r>
              <a:rPr lang="pt-BR" sz="2300" dirty="0" err="1">
                <a:solidFill>
                  <a:schemeClr val="bg1"/>
                </a:solidFill>
              </a:rPr>
              <a:t>Chrome</a:t>
            </a:r>
            <a:endParaRPr lang="pt-BR" sz="2300" dirty="0">
              <a:solidFill>
                <a:schemeClr val="bg1"/>
              </a:solidFill>
            </a:endParaRPr>
          </a:p>
          <a:p>
            <a:r>
              <a:rPr lang="pt-BR" sz="2300" dirty="0">
                <a:solidFill>
                  <a:schemeClr val="bg1"/>
                </a:solidFill>
              </a:rPr>
              <a:t>Windows 7, Vista, XP, Windows Server 2003 e 2008</a:t>
            </a:r>
          </a:p>
          <a:p>
            <a:r>
              <a:rPr lang="pt-BR" sz="2300" dirty="0">
                <a:solidFill>
                  <a:schemeClr val="bg1"/>
                </a:solidFill>
              </a:rPr>
              <a:t>(32 e 64 bits)</a:t>
            </a:r>
          </a:p>
          <a:p>
            <a:r>
              <a:rPr lang="pt-BR" sz="2300" dirty="0">
                <a:solidFill>
                  <a:schemeClr val="bg1"/>
                </a:solidFill>
              </a:rPr>
              <a:t>• Open </a:t>
            </a:r>
            <a:r>
              <a:rPr lang="pt-BR" sz="2300" dirty="0" err="1">
                <a:solidFill>
                  <a:schemeClr val="bg1"/>
                </a:solidFill>
              </a:rPr>
              <a:t>APIs</a:t>
            </a:r>
            <a:endParaRPr lang="pt-BR" sz="2300" dirty="0">
              <a:solidFill>
                <a:schemeClr val="bg1"/>
              </a:solidFill>
            </a:endParaRPr>
          </a:p>
          <a:p>
            <a:r>
              <a:rPr lang="pt-BR" sz="2300" dirty="0">
                <a:solidFill>
                  <a:schemeClr val="bg1"/>
                </a:solidFill>
              </a:rPr>
              <a:t>• Facilidade de Extensão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5" y="127811"/>
            <a:ext cx="1572893" cy="105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3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2016224"/>
          </a:xfrm>
          <a:prstGeom prst="rect">
            <a:avLst/>
          </a:prstGeom>
        </p:spPr>
      </p:pic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352398"/>
              </p:ext>
            </p:extLst>
          </p:nvPr>
        </p:nvGraphicFramePr>
        <p:xfrm>
          <a:off x="2339752" y="338200"/>
          <a:ext cx="1728192" cy="62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Foto do Photo Editor" r:id="rId4" imgW="4428571" imgH="1590897" progId="MSPhotoEd.3">
                  <p:embed/>
                </p:oleObj>
              </mc:Choice>
              <mc:Fallback>
                <p:oleObj name="Foto do Photo Editor" r:id="rId4" imgW="4428571" imgH="159089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38200"/>
                        <a:ext cx="1728192" cy="62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20552" y="1398534"/>
            <a:ext cx="3029694" cy="51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pt-BR"/>
            </a:defPPr>
            <a:lvl1pPr algn="ctr">
              <a:lnSpc>
                <a:spcPct val="95000"/>
              </a:lnSpc>
              <a:defRPr sz="3500" b="1">
                <a:solidFill>
                  <a:schemeClr val="tx2"/>
                </a:solidFill>
                <a:latin typeface="+mj-lt"/>
              </a:defRPr>
            </a:lvl1pPr>
            <a:lvl2pPr indent="-342900">
              <a:defRPr sz="2400">
                <a:latin typeface="Times New Roman" pitchFamily="18" charset="0"/>
              </a:defRPr>
            </a:lvl2pPr>
            <a:lvl3pPr marL="857250" indent="-285750">
              <a:defRPr sz="2400">
                <a:latin typeface="Times New Roman" pitchFamily="18" charset="0"/>
              </a:defRPr>
            </a:lvl3pPr>
            <a:lvl4pPr marL="1257300" indent="-228600">
              <a:defRPr sz="2400">
                <a:latin typeface="Times New Roman" pitchFamily="18" charset="0"/>
              </a:defRPr>
            </a:lvl4pPr>
            <a:lvl5pPr marL="1714500" indent="-228600">
              <a:defRPr sz="2400"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9pPr>
          </a:lstStyle>
          <a:p>
            <a:r>
              <a:rPr lang="en-US" dirty="0" err="1"/>
              <a:t>Roteiro</a:t>
            </a:r>
            <a:endParaRPr lang="en-US" dirty="0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884" y="2708920"/>
            <a:ext cx="997272" cy="10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55576" y="2344199"/>
            <a:ext cx="6840760" cy="4371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300" dirty="0" err="1">
                <a:solidFill>
                  <a:schemeClr val="bg1"/>
                </a:solidFill>
                <a:latin typeface="+mj-lt"/>
              </a:rPr>
              <a:t>Definição</a:t>
            </a:r>
            <a:endParaRPr lang="en-US" sz="23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95000"/>
              </a:lnSpc>
            </a:pPr>
            <a:r>
              <a:rPr lang="en-US" sz="2300" dirty="0">
                <a:solidFill>
                  <a:schemeClr val="bg1"/>
                </a:solidFill>
                <a:latin typeface="+mj-lt"/>
              </a:rPr>
              <a:t> </a:t>
            </a: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300" dirty="0" err="1">
                <a:solidFill>
                  <a:schemeClr val="bg1"/>
                </a:solidFill>
                <a:latin typeface="+mj-lt"/>
              </a:rPr>
              <a:t>Motivação</a:t>
            </a:r>
            <a:endParaRPr lang="en-US" sz="23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95000"/>
              </a:lnSpc>
            </a:pPr>
            <a:r>
              <a:rPr lang="en-US" sz="2300" dirty="0">
                <a:solidFill>
                  <a:schemeClr val="bg1"/>
                </a:solidFill>
                <a:latin typeface="+mj-lt"/>
              </a:rPr>
              <a:t> </a:t>
            </a: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300" dirty="0" err="1">
                <a:solidFill>
                  <a:schemeClr val="bg1"/>
                </a:solidFill>
                <a:latin typeface="+mj-lt"/>
              </a:rPr>
              <a:t>Abrangência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e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Análise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de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viabilidade</a:t>
            </a:r>
            <a:endParaRPr lang="en-US" sz="23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95000"/>
              </a:lnSpc>
            </a:pPr>
            <a:r>
              <a:rPr lang="en-US" sz="2300" dirty="0">
                <a:solidFill>
                  <a:schemeClr val="bg1"/>
                </a:solidFill>
                <a:latin typeface="+mj-lt"/>
              </a:rPr>
              <a:t> </a:t>
            </a: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300" dirty="0" err="1">
                <a:solidFill>
                  <a:schemeClr val="bg1"/>
                </a:solidFill>
                <a:latin typeface="+mj-lt"/>
              </a:rPr>
              <a:t>Ferramentas</a:t>
            </a:r>
            <a:endParaRPr lang="en-US" sz="23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95000"/>
              </a:lnSpc>
            </a:pPr>
            <a:r>
              <a:rPr lang="en-US" sz="2300" dirty="0">
                <a:solidFill>
                  <a:schemeClr val="bg1"/>
                </a:solidFill>
                <a:latin typeface="+mj-lt"/>
              </a:rPr>
              <a:t> </a:t>
            </a: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300" dirty="0" err="1">
                <a:solidFill>
                  <a:schemeClr val="bg1"/>
                </a:solidFill>
                <a:latin typeface="+mj-lt"/>
              </a:rPr>
              <a:t>Exemplo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de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uso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/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Estudo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de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Caso</a:t>
            </a:r>
            <a:endParaRPr lang="en-US" sz="23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95000"/>
              </a:lnSpc>
            </a:pPr>
            <a:r>
              <a:rPr lang="en-US" sz="2300" dirty="0">
                <a:solidFill>
                  <a:schemeClr val="bg1"/>
                </a:solidFill>
                <a:latin typeface="+mj-lt"/>
              </a:rPr>
              <a:t> </a:t>
            </a: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300" dirty="0" err="1">
                <a:solidFill>
                  <a:schemeClr val="bg1"/>
                </a:solidFill>
                <a:latin typeface="+mj-lt"/>
              </a:rPr>
              <a:t>Vantagens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/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Desvantagens</a:t>
            </a:r>
            <a:endParaRPr lang="en-US" sz="23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95000"/>
              </a:lnSpc>
            </a:pPr>
            <a:r>
              <a:rPr lang="en-US" sz="2300" dirty="0">
                <a:solidFill>
                  <a:schemeClr val="bg1"/>
                </a:solidFill>
                <a:latin typeface="+mj-lt"/>
              </a:rPr>
              <a:t> </a:t>
            </a: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Considerações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Finais</a:t>
            </a:r>
            <a:endParaRPr lang="en-US" sz="23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5" y="127811"/>
            <a:ext cx="1572893" cy="105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2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2016224"/>
          </a:xfrm>
          <a:prstGeom prst="rect">
            <a:avLst/>
          </a:prstGeom>
        </p:spPr>
      </p:pic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344670"/>
              </p:ext>
            </p:extLst>
          </p:nvPr>
        </p:nvGraphicFramePr>
        <p:xfrm>
          <a:off x="2339752" y="338200"/>
          <a:ext cx="1728192" cy="62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Foto do Photo Editor" r:id="rId4" imgW="4428571" imgH="1590897" progId="MSPhotoEd.3">
                  <p:embed/>
                </p:oleObj>
              </mc:Choice>
              <mc:Fallback>
                <p:oleObj name="Foto do Photo Editor" r:id="rId4" imgW="4428571" imgH="159089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38200"/>
                        <a:ext cx="1728192" cy="62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9512" y="1463631"/>
            <a:ext cx="5760640" cy="51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3500" b="1" dirty="0" smtClean="0">
                <a:solidFill>
                  <a:schemeClr val="tx2"/>
                </a:solidFill>
                <a:latin typeface="+mj-lt"/>
              </a:rPr>
              <a:t>T.C. – </a:t>
            </a:r>
            <a:r>
              <a:rPr lang="en-US" sz="3500" b="1" dirty="0" err="1" smtClean="0">
                <a:solidFill>
                  <a:schemeClr val="tx2"/>
                </a:solidFill>
                <a:latin typeface="+mj-lt"/>
              </a:rPr>
              <a:t>Experiência</a:t>
            </a:r>
            <a:r>
              <a:rPr lang="en-US" sz="3500" b="1" dirty="0" smtClean="0">
                <a:solidFill>
                  <a:schemeClr val="tx2"/>
                </a:solidFill>
                <a:latin typeface="+mj-lt"/>
              </a:rPr>
              <a:t> do </a:t>
            </a:r>
            <a:r>
              <a:rPr lang="en-US" sz="3500" b="1" dirty="0" err="1" smtClean="0">
                <a:solidFill>
                  <a:schemeClr val="tx2"/>
                </a:solidFill>
                <a:latin typeface="+mj-lt"/>
              </a:rPr>
              <a:t>Usuário</a:t>
            </a:r>
            <a:endParaRPr lang="en-US" sz="35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39552" y="2204864"/>
            <a:ext cx="64087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Larga </a:t>
            </a:r>
            <a:r>
              <a:rPr lang="pt-BR" sz="2400" dirty="0" smtClean="0">
                <a:solidFill>
                  <a:schemeClr val="bg1"/>
                </a:solidFill>
              </a:rPr>
              <a:t>documentação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Diversos </a:t>
            </a:r>
            <a:r>
              <a:rPr lang="pt-BR" sz="2400" dirty="0" smtClean="0">
                <a:solidFill>
                  <a:schemeClr val="bg1"/>
                </a:solidFill>
              </a:rPr>
              <a:t>tutoriais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Larga </a:t>
            </a:r>
            <a:r>
              <a:rPr lang="pt-BR" sz="2400" dirty="0" smtClean="0">
                <a:solidFill>
                  <a:schemeClr val="bg1"/>
                </a:solidFill>
              </a:rPr>
              <a:t>comunidade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Parceiros para </a:t>
            </a:r>
            <a:r>
              <a:rPr lang="pt-BR" sz="2400" dirty="0" smtClean="0">
                <a:solidFill>
                  <a:schemeClr val="bg1"/>
                </a:solidFill>
              </a:rPr>
              <a:t>treinamento </a:t>
            </a:r>
            <a:r>
              <a:rPr lang="pt-BR" sz="2400" dirty="0">
                <a:solidFill>
                  <a:schemeClr val="bg1"/>
                </a:solidFill>
              </a:rPr>
              <a:t>e </a:t>
            </a:r>
            <a:r>
              <a:rPr lang="pt-BR" sz="2400" dirty="0" smtClean="0">
                <a:solidFill>
                  <a:schemeClr val="bg1"/>
                </a:solidFill>
              </a:rPr>
              <a:t>serviços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Suporte para Atendimento ao </a:t>
            </a:r>
            <a:r>
              <a:rPr lang="pt-BR" sz="2400" dirty="0" smtClean="0">
                <a:solidFill>
                  <a:schemeClr val="bg1"/>
                </a:solidFill>
              </a:rPr>
              <a:t>Consumidor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Ótimas Funcionalidades para um Baixo Preço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5" y="127811"/>
            <a:ext cx="1572893" cy="105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9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2016224"/>
          </a:xfrm>
          <a:prstGeom prst="rect">
            <a:avLst/>
          </a:prstGeom>
        </p:spPr>
      </p:pic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995196"/>
              </p:ext>
            </p:extLst>
          </p:nvPr>
        </p:nvGraphicFramePr>
        <p:xfrm>
          <a:off x="2339752" y="338200"/>
          <a:ext cx="1728192" cy="62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Foto do Photo Editor" r:id="rId4" imgW="4428571" imgH="1590897" progId="MSPhotoEd.3">
                  <p:embed/>
                </p:oleObj>
              </mc:Choice>
              <mc:Fallback>
                <p:oleObj name="Foto do Photo Editor" r:id="rId4" imgW="4428571" imgH="159089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38200"/>
                        <a:ext cx="1728192" cy="62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264" y="1463631"/>
            <a:ext cx="4608512" cy="51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3500" b="1" dirty="0" smtClean="0">
                <a:solidFill>
                  <a:schemeClr val="tx2"/>
                </a:solidFill>
                <a:latin typeface="+mj-lt"/>
              </a:rPr>
              <a:t>T.C. – </a:t>
            </a:r>
            <a:r>
              <a:rPr lang="en-US" sz="3500" b="1" dirty="0" err="1" smtClean="0">
                <a:solidFill>
                  <a:schemeClr val="tx2"/>
                </a:solidFill>
                <a:latin typeface="+mj-lt"/>
              </a:rPr>
              <a:t>Preço</a:t>
            </a:r>
            <a:endParaRPr lang="en-US" sz="3500" b="1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10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1804245"/>
              </p:ext>
            </p:extLst>
          </p:nvPr>
        </p:nvGraphicFramePr>
        <p:xfrm>
          <a:off x="511976" y="34290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Standard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Enterprise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Node-Locked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License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$ 999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$ 1999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Floating </a:t>
                      </a:r>
                      <a:r>
                        <a:rPr lang="pt-BR" dirty="0" err="1" smtClean="0"/>
                        <a:t>License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$ 2999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$ 4999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Imagem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5" y="127811"/>
            <a:ext cx="1572893" cy="105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1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2016224"/>
          </a:xfrm>
          <a:prstGeom prst="rect">
            <a:avLst/>
          </a:prstGeom>
        </p:spPr>
      </p:pic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529411"/>
              </p:ext>
            </p:extLst>
          </p:nvPr>
        </p:nvGraphicFramePr>
        <p:xfrm>
          <a:off x="2339752" y="338200"/>
          <a:ext cx="1728192" cy="62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Foto do Photo Editor" r:id="rId4" imgW="4428571" imgH="1590897" progId="MSPhotoEd.3">
                  <p:embed/>
                </p:oleObj>
              </mc:Choice>
              <mc:Fallback>
                <p:oleObj name="Foto do Photo Editor" r:id="rId4" imgW="4428571" imgH="159089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38200"/>
                        <a:ext cx="1728192" cy="62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-9660" y="1463630"/>
            <a:ext cx="5760640" cy="51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3500" b="1" dirty="0" smtClean="0">
                <a:solidFill>
                  <a:schemeClr val="tx2"/>
                </a:solidFill>
                <a:latin typeface="+mj-lt"/>
              </a:rPr>
              <a:t>Test </a:t>
            </a:r>
            <a:r>
              <a:rPr lang="en-US" sz="3500" b="1" dirty="0" smtClean="0">
                <a:solidFill>
                  <a:schemeClr val="tx2"/>
                </a:solidFill>
                <a:latin typeface="+mj-lt"/>
              </a:rPr>
              <a:t>Complete - </a:t>
            </a:r>
            <a:r>
              <a:rPr lang="en-US" sz="3500" b="1" dirty="0" err="1" smtClean="0">
                <a:solidFill>
                  <a:schemeClr val="tx2"/>
                </a:solidFill>
                <a:latin typeface="+mj-lt"/>
              </a:rPr>
              <a:t>Prêmios</a:t>
            </a:r>
            <a:endParaRPr lang="en-US" sz="3500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1" name="Picture 12" descr="C:\Users\haroldo.gondim\Desktop\bestoftechedfinalist_awar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5" y="2276872"/>
            <a:ext cx="1376858" cy="2655368"/>
          </a:xfrm>
          <a:prstGeom prst="rect">
            <a:avLst/>
          </a:prstGeom>
          <a:noFill/>
        </p:spPr>
      </p:pic>
      <p:pic>
        <p:nvPicPr>
          <p:cNvPr id="12" name="Picture 4" descr="C:\Users\haroldo.gondim\Desktop\jolt2008prod_large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23928" y="2048267"/>
            <a:ext cx="1472952" cy="1472952"/>
          </a:xfrm>
          <a:prstGeom prst="rect">
            <a:avLst/>
          </a:prstGeom>
          <a:noFill/>
        </p:spPr>
      </p:pic>
      <p:pic>
        <p:nvPicPr>
          <p:cNvPr id="13" name="Picture 2" descr="C:\Users\haroldo.gondim\Desktop\aspnetpro2006large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91468" y="5556816"/>
            <a:ext cx="756395" cy="1051389"/>
          </a:xfrm>
          <a:prstGeom prst="rect">
            <a:avLst/>
          </a:prstGeom>
          <a:noFill/>
        </p:spPr>
      </p:pic>
      <p:pic>
        <p:nvPicPr>
          <p:cNvPr id="14" name="Picture 3" descr="C:\Users\haroldo.gondim\Desktop\aspnetpro2007large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11126" y="5589240"/>
            <a:ext cx="737547" cy="1025190"/>
          </a:xfrm>
          <a:prstGeom prst="rect">
            <a:avLst/>
          </a:prstGeom>
          <a:noFill/>
        </p:spPr>
      </p:pic>
      <p:pic>
        <p:nvPicPr>
          <p:cNvPr id="15" name="Picture 5" descr="C:\Users\haroldo.gondim\Desktop\ATI2010_larg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374092" y="3604556"/>
            <a:ext cx="1933618" cy="1327684"/>
          </a:xfrm>
          <a:prstGeom prst="rect">
            <a:avLst/>
          </a:prstGeom>
          <a:noFill/>
        </p:spPr>
      </p:pic>
      <p:pic>
        <p:nvPicPr>
          <p:cNvPr id="16" name="Picture 6" descr="C:\Users\haroldo.gondim\Desktop\jolt2007prod_b.gif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17801" y="2276287"/>
            <a:ext cx="1394415" cy="721249"/>
          </a:xfrm>
          <a:prstGeom prst="rect">
            <a:avLst/>
          </a:prstGeom>
          <a:noFill/>
        </p:spPr>
      </p:pic>
      <p:pic>
        <p:nvPicPr>
          <p:cNvPr id="17" name="Picture 7" descr="C:\Users\haroldo.gondim\Desktop\2010-jolt-product-excellence-award-large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84523" y="3462360"/>
            <a:ext cx="1633720" cy="1481887"/>
          </a:xfrm>
          <a:prstGeom prst="rect">
            <a:avLst/>
          </a:prstGeom>
          <a:noFill/>
        </p:spPr>
      </p:pic>
      <p:pic>
        <p:nvPicPr>
          <p:cNvPr id="18" name="Picture 8" descr="C:\Users\haroldo.gondim\Desktop\DIRCA03_TestingQATool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447977" y="4944247"/>
            <a:ext cx="1366919" cy="1640303"/>
          </a:xfrm>
          <a:prstGeom prst="rect">
            <a:avLst/>
          </a:prstGeom>
          <a:noFill/>
        </p:spPr>
      </p:pic>
      <p:pic>
        <p:nvPicPr>
          <p:cNvPr id="19" name="Picture 9" descr="C:\Users\haroldo.gondim\Desktop\aspRCA04TestingWinner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19428" y="5572125"/>
            <a:ext cx="923572" cy="1039019"/>
          </a:xfrm>
          <a:prstGeom prst="rect">
            <a:avLst/>
          </a:prstGeom>
          <a:noFill/>
        </p:spPr>
      </p:pic>
      <p:pic>
        <p:nvPicPr>
          <p:cNvPr id="20" name="Picture 10" descr="C:\Users\haroldo.gondim\Desktop\aspRCA05_TestingQATool.gif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399180" y="5517233"/>
            <a:ext cx="890444" cy="1083374"/>
          </a:xfrm>
          <a:prstGeom prst="rect">
            <a:avLst/>
          </a:prstGeom>
          <a:noFill/>
        </p:spPr>
      </p:pic>
      <p:pic>
        <p:nvPicPr>
          <p:cNvPr id="21" name="Picture 11" descr="C:\Users\haroldo.gondim\Desktop\jolt_award_2005.gi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585828" y="3162198"/>
            <a:ext cx="1426388" cy="842865"/>
          </a:xfrm>
          <a:prstGeom prst="rect">
            <a:avLst/>
          </a:prstGeom>
          <a:noFill/>
        </p:spPr>
      </p:pic>
      <p:pic>
        <p:nvPicPr>
          <p:cNvPr id="22" name="Picture 13" descr="C:\Users\haroldo.gondim\Desktop\aspnetpro_2009.gif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000578" y="5495926"/>
            <a:ext cx="1500805" cy="1100590"/>
          </a:xfrm>
          <a:prstGeom prst="rect">
            <a:avLst/>
          </a:prstGeom>
          <a:noFill/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5" y="127811"/>
            <a:ext cx="1572893" cy="105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7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2016224"/>
          </a:xfrm>
          <a:prstGeom prst="rect">
            <a:avLst/>
          </a:prstGeom>
        </p:spPr>
      </p:pic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273114"/>
              </p:ext>
            </p:extLst>
          </p:nvPr>
        </p:nvGraphicFramePr>
        <p:xfrm>
          <a:off x="2339752" y="338200"/>
          <a:ext cx="1728192" cy="62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Foto do Photo Editor" r:id="rId4" imgW="4428571" imgH="1590897" progId="MSPhotoEd.3">
                  <p:embed/>
                </p:oleObj>
              </mc:Choice>
              <mc:Fallback>
                <p:oleObj name="Foto do Photo Editor" r:id="rId4" imgW="4428571" imgH="159089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38200"/>
                        <a:ext cx="1728192" cy="62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48297" y="1463630"/>
            <a:ext cx="5760640" cy="51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3500" b="1" dirty="0" err="1" smtClean="0">
                <a:solidFill>
                  <a:schemeClr val="tx2"/>
                </a:solidFill>
                <a:latin typeface="+mj-lt"/>
              </a:rPr>
              <a:t>Teste</a:t>
            </a:r>
            <a:r>
              <a:rPr lang="en-US" sz="3500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3500" b="1" dirty="0" err="1" smtClean="0">
                <a:solidFill>
                  <a:schemeClr val="tx2"/>
                </a:solidFill>
                <a:latin typeface="+mj-lt"/>
              </a:rPr>
              <a:t>rápido</a:t>
            </a:r>
            <a:r>
              <a:rPr lang="en-US" sz="3500" b="1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en-US" sz="3500" b="1" dirty="0" err="1" smtClean="0">
                <a:solidFill>
                  <a:schemeClr val="tx2"/>
                </a:solidFill>
                <a:latin typeface="+mj-lt"/>
              </a:rPr>
              <a:t>teste</a:t>
            </a:r>
            <a:r>
              <a:rPr lang="en-US" sz="3500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3500" b="1" dirty="0" err="1" smtClean="0">
                <a:solidFill>
                  <a:schemeClr val="tx2"/>
                </a:solidFill>
                <a:latin typeface="+mj-lt"/>
              </a:rPr>
              <a:t>mais</a:t>
            </a:r>
            <a:r>
              <a:rPr lang="en-US" sz="3500" b="1" dirty="0" smtClean="0">
                <a:solidFill>
                  <a:schemeClr val="tx2"/>
                </a:solidFill>
                <a:latin typeface="+mj-lt"/>
              </a:rPr>
              <a:t>…</a:t>
            </a:r>
            <a:endParaRPr lang="en-US" sz="3500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1" name="Picture 2" descr="C:\Users\haroldo.gondim\Desktop\1400x1050_Rede_nos_Coqueiros_na_Praia_do_Caribe_55ad83529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79539" y="2204864"/>
            <a:ext cx="5472608" cy="4104456"/>
          </a:xfrm>
          <a:prstGeom prst="rect">
            <a:avLst/>
          </a:prstGeom>
          <a:noFill/>
        </p:spPr>
      </p:pic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364671" y="6260783"/>
            <a:ext cx="5760640" cy="46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…</a:t>
            </a:r>
            <a:r>
              <a:rPr lang="en-US" sz="3200" b="1" dirty="0" err="1" smtClean="0">
                <a:solidFill>
                  <a:schemeClr val="bg1"/>
                </a:solidFill>
                <a:latin typeface="+mj-lt"/>
              </a:rPr>
              <a:t>fique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+mj-lt"/>
              </a:rPr>
              <a:t>tranquilo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5" y="127811"/>
            <a:ext cx="1572893" cy="105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5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2016224"/>
          </a:xfrm>
          <a:prstGeom prst="rect">
            <a:avLst/>
          </a:prstGeom>
        </p:spPr>
      </p:pic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406599"/>
              </p:ext>
            </p:extLst>
          </p:nvPr>
        </p:nvGraphicFramePr>
        <p:xfrm>
          <a:off x="2339752" y="338200"/>
          <a:ext cx="1728192" cy="62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Foto do Photo Editor" r:id="rId4" imgW="4428571" imgH="1590897" progId="MSPhotoEd.3">
                  <p:embed/>
                </p:oleObj>
              </mc:Choice>
              <mc:Fallback>
                <p:oleObj name="Foto do Photo Editor" r:id="rId4" imgW="4428571" imgH="159089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38200"/>
                        <a:ext cx="1728192" cy="62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-684584" y="1463630"/>
            <a:ext cx="5472608" cy="51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3500" b="1" dirty="0" err="1" smtClean="0">
                <a:solidFill>
                  <a:schemeClr val="tx2"/>
                </a:solidFill>
                <a:latin typeface="+mj-lt"/>
              </a:rPr>
              <a:t>Vantagens</a:t>
            </a:r>
            <a:endParaRPr lang="en-US" sz="35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838348" y="2564904"/>
            <a:ext cx="6757988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-  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Redução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da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quantidade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de testes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manuais</a:t>
            </a:r>
            <a:endParaRPr lang="en-US" dirty="0" smtClean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95000"/>
              </a:lnSpc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-  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Aumento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de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Produtividade</a:t>
            </a:r>
            <a:endParaRPr lang="en-US" dirty="0" smtClean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95000"/>
              </a:lnSpc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lnSpc>
                <a:spcPct val="95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latin typeface="+mj-lt"/>
              </a:rPr>
              <a:t>Maior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Cobertura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do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Teste</a:t>
            </a:r>
            <a:endParaRPr lang="en-US" dirty="0" smtClean="0">
              <a:solidFill>
                <a:schemeClr val="bg1"/>
              </a:solidFill>
              <a:latin typeface="+mj-lt"/>
            </a:endParaRPr>
          </a:p>
          <a:p>
            <a:pPr marL="342900" indent="-342900">
              <a:lnSpc>
                <a:spcPct val="95000"/>
              </a:lnSpc>
              <a:buFontTx/>
              <a:buChar char="-"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lnSpc>
                <a:spcPct val="95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Base de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conhecimento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mais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gerenciável</a:t>
            </a:r>
            <a:endParaRPr lang="en-US" dirty="0" smtClean="0">
              <a:solidFill>
                <a:schemeClr val="bg1"/>
              </a:solidFill>
              <a:latin typeface="+mj-lt"/>
            </a:endParaRPr>
          </a:p>
          <a:p>
            <a:pPr marL="342900" indent="-342900">
              <a:lnSpc>
                <a:spcPct val="95000"/>
              </a:lnSpc>
              <a:buFontTx/>
              <a:buChar char="-"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lnSpc>
                <a:spcPct val="95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latin typeface="+mj-lt"/>
              </a:rPr>
              <a:t>Maior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eficiência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nos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resultados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obtidos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.</a:t>
            </a: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lnSpc>
                <a:spcPct val="95000"/>
              </a:lnSpc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5" y="127811"/>
            <a:ext cx="1572893" cy="105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4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2016224"/>
          </a:xfrm>
          <a:prstGeom prst="rect">
            <a:avLst/>
          </a:prstGeom>
        </p:spPr>
      </p:pic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512559"/>
              </p:ext>
            </p:extLst>
          </p:nvPr>
        </p:nvGraphicFramePr>
        <p:xfrm>
          <a:off x="2339752" y="338200"/>
          <a:ext cx="1728192" cy="62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Foto do Photo Editor" r:id="rId4" imgW="4428571" imgH="1590897" progId="MSPhotoEd.3">
                  <p:embed/>
                </p:oleObj>
              </mc:Choice>
              <mc:Fallback>
                <p:oleObj name="Foto do Photo Editor" r:id="rId4" imgW="4428571" imgH="159089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38200"/>
                        <a:ext cx="1728192" cy="62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-684584" y="1463631"/>
            <a:ext cx="5472608" cy="51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pt-BR"/>
            </a:defPPr>
            <a:lvl1pPr algn="ctr">
              <a:lnSpc>
                <a:spcPct val="95000"/>
              </a:lnSpc>
              <a:defRPr sz="3500" b="1">
                <a:solidFill>
                  <a:schemeClr val="tx2"/>
                </a:solidFill>
                <a:latin typeface="+mj-lt"/>
              </a:defRPr>
            </a:lvl1pPr>
            <a:lvl2pPr indent="-342900">
              <a:defRPr sz="2400">
                <a:latin typeface="Times New Roman" pitchFamily="18" charset="0"/>
              </a:defRPr>
            </a:lvl2pPr>
            <a:lvl3pPr marL="857250" indent="-285750">
              <a:defRPr sz="2400">
                <a:latin typeface="Times New Roman" pitchFamily="18" charset="0"/>
              </a:defRPr>
            </a:lvl3pPr>
            <a:lvl4pPr marL="1257300" indent="-228600">
              <a:defRPr sz="2400">
                <a:latin typeface="Times New Roman" pitchFamily="18" charset="0"/>
              </a:defRPr>
            </a:lvl4pPr>
            <a:lvl5pPr marL="1714500" indent="-228600">
              <a:defRPr sz="2400"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9pPr>
          </a:lstStyle>
          <a:p>
            <a:r>
              <a:rPr lang="en-US" dirty="0" err="1"/>
              <a:t>Desvantagens</a:t>
            </a:r>
            <a:endParaRPr 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99774" y="2636912"/>
            <a:ext cx="6840760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95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latin typeface="+mj-lt"/>
              </a:rPr>
              <a:t>Custo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para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automatização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pode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ser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alto.</a:t>
            </a:r>
          </a:p>
          <a:p>
            <a:pPr marL="342900" indent="-342900">
              <a:lnSpc>
                <a:spcPct val="95000"/>
              </a:lnSpc>
              <a:buFontTx/>
              <a:buChar char="-"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lnSpc>
                <a:spcPct val="95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Tempo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para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automatização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pode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ser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alto.</a:t>
            </a:r>
          </a:p>
          <a:p>
            <a:pPr marL="342900" indent="-342900">
              <a:lnSpc>
                <a:spcPct val="95000"/>
              </a:lnSpc>
              <a:buFontTx/>
              <a:buChar char="-"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lnSpc>
                <a:spcPct val="95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O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teste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automatizado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é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finito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 marL="342900" indent="-342900">
              <a:lnSpc>
                <a:spcPct val="95000"/>
              </a:lnSpc>
              <a:buFontTx/>
              <a:buChar char="-"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lnSpc>
                <a:spcPct val="95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Alta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quantidade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de (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pequenas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)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modificações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 marL="342900" indent="-342900">
              <a:lnSpc>
                <a:spcPct val="95000"/>
              </a:lnSpc>
              <a:buFontTx/>
              <a:buChar char="-"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lnSpc>
                <a:spcPct val="95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latin typeface="+mj-lt"/>
              </a:rPr>
              <a:t>Nem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todos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os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testes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são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atomatizáveis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.</a:t>
            </a:r>
            <a:endParaRPr lang="en-US" dirty="0" smtClean="0">
              <a:solidFill>
                <a:schemeClr val="bg1"/>
              </a:solidFill>
              <a:latin typeface="+mj-lt"/>
            </a:endParaRPr>
          </a:p>
          <a:p>
            <a:pPr marL="342900" indent="-342900">
              <a:lnSpc>
                <a:spcPct val="95000"/>
              </a:lnSpc>
              <a:buFontTx/>
              <a:buChar char="-"/>
            </a:pP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5" y="127811"/>
            <a:ext cx="1572893" cy="105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6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2016224"/>
          </a:xfrm>
          <a:prstGeom prst="rect">
            <a:avLst/>
          </a:prstGeom>
        </p:spPr>
      </p:pic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67348"/>
              </p:ext>
            </p:extLst>
          </p:nvPr>
        </p:nvGraphicFramePr>
        <p:xfrm>
          <a:off x="2339752" y="338200"/>
          <a:ext cx="1728192" cy="62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Foto do Photo Editor" r:id="rId4" imgW="4428571" imgH="1590897" progId="MSPhotoEd.3">
                  <p:embed/>
                </p:oleObj>
              </mc:Choice>
              <mc:Fallback>
                <p:oleObj name="Foto do Photo Editor" r:id="rId4" imgW="4428571" imgH="159089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38200"/>
                        <a:ext cx="1728192" cy="62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9512" y="1463631"/>
            <a:ext cx="5472608" cy="51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3500" b="1" dirty="0" err="1" smtClean="0">
                <a:solidFill>
                  <a:schemeClr val="tx2"/>
                </a:solidFill>
                <a:latin typeface="+mj-lt"/>
              </a:rPr>
              <a:t>Considerações</a:t>
            </a:r>
            <a:r>
              <a:rPr lang="en-US" sz="3500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3500" b="1" dirty="0" err="1" smtClean="0">
                <a:solidFill>
                  <a:schemeClr val="tx2"/>
                </a:solidFill>
                <a:latin typeface="+mj-lt"/>
              </a:rPr>
              <a:t>Finais</a:t>
            </a:r>
            <a:endParaRPr lang="en-US" sz="35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89531" y="2564904"/>
            <a:ext cx="7710861" cy="3698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	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Observa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-se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que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os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teste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automatizados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em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sua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maioria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trazem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benefícios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 (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rapidez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precisão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eficiência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…etc.),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porém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 a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relação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 “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custo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 x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benefício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”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deve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ser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observada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 no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desenvolvimento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desses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 testes.</a:t>
            </a:r>
          </a:p>
          <a:p>
            <a:pPr algn="just">
              <a:lnSpc>
                <a:spcPct val="95000"/>
              </a:lnSpc>
            </a:pPr>
            <a:endParaRPr lang="en-US" sz="2300" dirty="0">
              <a:solidFill>
                <a:schemeClr val="bg1"/>
              </a:solidFill>
              <a:latin typeface="+mj-lt"/>
            </a:endParaRPr>
          </a:p>
          <a:p>
            <a:pPr algn="just">
              <a:lnSpc>
                <a:spcPct val="95000"/>
              </a:lnSpc>
            </a:pP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	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Nem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todos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os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 testes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podem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 e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devem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ser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automatizados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 algn="just">
              <a:lnSpc>
                <a:spcPct val="95000"/>
              </a:lnSpc>
            </a:pP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	</a:t>
            </a:r>
          </a:p>
          <a:p>
            <a:pPr algn="just">
              <a:lnSpc>
                <a:spcPct val="95000"/>
              </a:lnSpc>
            </a:pPr>
            <a:r>
              <a:rPr lang="en-US" sz="2300" dirty="0">
                <a:solidFill>
                  <a:schemeClr val="bg1"/>
                </a:solidFill>
                <a:latin typeface="+mj-lt"/>
              </a:rPr>
              <a:t>	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Existe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 um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ganho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importante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além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 dos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citados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que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deve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ser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mencionado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: a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possibilidade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 de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realização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 de testes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em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pararelo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para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 o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mesmo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produto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 a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automatização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 o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custo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em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todos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os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aspectos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, é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bem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+mj-lt"/>
              </a:rPr>
              <a:t>mais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 alto.</a:t>
            </a:r>
            <a:endParaRPr lang="en-US" sz="23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5" y="127811"/>
            <a:ext cx="1572893" cy="105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9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de cantos arredondados 16"/>
          <p:cNvSpPr/>
          <p:nvPr/>
        </p:nvSpPr>
        <p:spPr>
          <a:xfrm>
            <a:off x="5220072" y="4221088"/>
            <a:ext cx="3600400" cy="24482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394552" y="2623349"/>
            <a:ext cx="5329576" cy="10801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2016224"/>
          </a:xfrm>
          <a:prstGeom prst="rect">
            <a:avLst/>
          </a:prstGeom>
        </p:spPr>
      </p:pic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512192"/>
              </p:ext>
            </p:extLst>
          </p:nvPr>
        </p:nvGraphicFramePr>
        <p:xfrm>
          <a:off x="2411760" y="719699"/>
          <a:ext cx="1728192" cy="62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Foto do Photo Editor" r:id="rId4" imgW="4428571" imgH="1590897" progId="MSPhotoEd.3">
                  <p:embed/>
                </p:oleObj>
              </mc:Choice>
              <mc:Fallback>
                <p:oleObj name="Foto do Photo Editor" r:id="rId4" imgW="4428571" imgH="159089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719699"/>
                        <a:ext cx="1728192" cy="62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90128" y="2849562"/>
            <a:ext cx="533400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500" b="1" dirty="0">
                <a:solidFill>
                  <a:schemeClr val="tx2">
                    <a:lumMod val="50000"/>
                  </a:schemeClr>
                </a:solidFill>
                <a:latin typeface="+mj-lt"/>
                <a:ea typeface="Arial Unicode MS" pitchFamily="34" charset="-128"/>
                <a:cs typeface="Arial" pitchFamily="34" charset="0"/>
              </a:rPr>
              <a:t>Automação de Testes</a:t>
            </a:r>
            <a:endParaRPr lang="pt-BR" sz="3500" b="1" dirty="0">
              <a:solidFill>
                <a:schemeClr val="tx2">
                  <a:lumMod val="50000"/>
                </a:schemeClr>
              </a:solidFill>
              <a:latin typeface="+mj-lt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5139186" y="4310226"/>
            <a:ext cx="1650309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pt-BR"/>
            </a:defPPr>
            <a:lvl1pPr algn="ctr">
              <a:defRPr sz="3500" b="1">
                <a:solidFill>
                  <a:schemeClr val="tx2">
                    <a:lumMod val="50000"/>
                  </a:schemeClr>
                </a:solidFill>
                <a:latin typeface="+mj-lt"/>
                <a:ea typeface="Arial Unicode MS" pitchFamily="34" charset="-128"/>
                <a:cs typeface="Arial" pitchFamily="34" charset="0"/>
              </a:defRPr>
            </a:lvl1pPr>
          </a:lstStyle>
          <a:p>
            <a:r>
              <a:rPr lang="en-US" dirty="0" err="1"/>
              <a:t>Equipe</a:t>
            </a:r>
            <a:endParaRPr lang="pt-BR" dirty="0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93316" y="4941168"/>
            <a:ext cx="2808312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300" b="1" dirty="0" err="1" smtClean="0">
                <a:solidFill>
                  <a:schemeClr val="tx2">
                    <a:lumMod val="50000"/>
                  </a:schemeClr>
                </a:solidFill>
                <a:latin typeface="+mj-lt"/>
                <a:ea typeface="Arial Unicode MS" pitchFamily="34" charset="-128"/>
                <a:cs typeface="Arial" pitchFamily="34" charset="0"/>
              </a:rPr>
              <a:t>Haroldo</a:t>
            </a:r>
            <a:r>
              <a:rPr lang="en-US" sz="2300" b="1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300" b="1" dirty="0" err="1" smtClean="0">
                <a:solidFill>
                  <a:schemeClr val="tx2">
                    <a:lumMod val="50000"/>
                  </a:schemeClr>
                </a:solidFill>
                <a:latin typeface="+mj-lt"/>
                <a:ea typeface="Arial Unicode MS" pitchFamily="34" charset="-128"/>
                <a:cs typeface="Arial" pitchFamily="34" charset="0"/>
              </a:rPr>
              <a:t>Gondim</a:t>
            </a:r>
            <a:endParaRPr lang="pt-BR" sz="2300" b="1" dirty="0">
              <a:solidFill>
                <a:schemeClr val="tx2">
                  <a:lumMod val="50000"/>
                </a:schemeClr>
              </a:solidFill>
              <a:latin typeface="+mj-lt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5634364" y="5733256"/>
            <a:ext cx="2808312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300" b="1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Arial Unicode MS" pitchFamily="34" charset="-128"/>
                <a:cs typeface="Arial" pitchFamily="34" charset="0"/>
              </a:rPr>
              <a:t>Jacinto Reis</a:t>
            </a:r>
            <a:endParaRPr lang="pt-BR" sz="2300" b="1" dirty="0">
              <a:solidFill>
                <a:schemeClr val="tx2">
                  <a:lumMod val="50000"/>
                </a:schemeClr>
              </a:solidFill>
              <a:latin typeface="+mj-lt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581096" y="5343599"/>
            <a:ext cx="2808312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300" b="1" dirty="0" err="1" smtClean="0">
                <a:solidFill>
                  <a:schemeClr val="tx2">
                    <a:lumMod val="50000"/>
                  </a:schemeClr>
                </a:solidFill>
                <a:latin typeface="+mj-lt"/>
                <a:ea typeface="Arial Unicode MS" pitchFamily="34" charset="-128"/>
                <a:cs typeface="Arial" pitchFamily="34" charset="0"/>
              </a:rPr>
              <a:t>João</a:t>
            </a:r>
            <a:r>
              <a:rPr lang="en-US" sz="2300" b="1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Arial Unicode MS" pitchFamily="34" charset="-128"/>
                <a:cs typeface="Arial" pitchFamily="34" charset="0"/>
              </a:rPr>
              <a:t> Pedro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966786" y="6135687"/>
            <a:ext cx="2808312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300" b="1" dirty="0" err="1" smtClean="0">
                <a:solidFill>
                  <a:schemeClr val="tx2">
                    <a:lumMod val="50000"/>
                  </a:schemeClr>
                </a:solidFill>
                <a:latin typeface="+mj-lt"/>
                <a:ea typeface="Arial Unicode MS" pitchFamily="34" charset="-128"/>
                <a:cs typeface="Arial" pitchFamily="34" charset="0"/>
              </a:rPr>
              <a:t>Queilison</a:t>
            </a:r>
            <a:r>
              <a:rPr lang="en-US" sz="2300" b="1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300" b="1" dirty="0" err="1" smtClean="0">
                <a:solidFill>
                  <a:schemeClr val="tx2">
                    <a:lumMod val="50000"/>
                  </a:schemeClr>
                </a:solidFill>
                <a:latin typeface="+mj-lt"/>
                <a:ea typeface="Arial Unicode MS" pitchFamily="34" charset="-128"/>
                <a:cs typeface="Arial" pitchFamily="34" charset="0"/>
              </a:rPr>
              <a:t>Tenório</a:t>
            </a:r>
            <a:endParaRPr lang="pt-BR" sz="2300" b="1" dirty="0">
              <a:solidFill>
                <a:schemeClr val="tx2">
                  <a:lumMod val="50000"/>
                </a:schemeClr>
              </a:solidFill>
              <a:latin typeface="+mj-lt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323528" y="5739933"/>
            <a:ext cx="3312368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300" b="1" dirty="0" smtClean="0">
                <a:solidFill>
                  <a:schemeClr val="bg1"/>
                </a:solidFill>
                <a:latin typeface="+mj-lt"/>
                <a:ea typeface="Arial Unicode MS" pitchFamily="34" charset="-128"/>
                <a:cs typeface="Arial" pitchFamily="34" charset="0"/>
              </a:rPr>
              <a:t>02 de </a:t>
            </a:r>
            <a:r>
              <a:rPr lang="en-US" sz="2300" b="1" dirty="0" err="1" smtClean="0">
                <a:solidFill>
                  <a:schemeClr val="bg1"/>
                </a:solidFill>
                <a:latin typeface="+mj-lt"/>
                <a:ea typeface="Arial Unicode MS" pitchFamily="34" charset="-128"/>
                <a:cs typeface="Arial" pitchFamily="34" charset="0"/>
              </a:rPr>
              <a:t>Fevereiro</a:t>
            </a:r>
            <a:r>
              <a:rPr lang="en-US" sz="2300" b="1" dirty="0" smtClean="0">
                <a:solidFill>
                  <a:schemeClr val="bg1"/>
                </a:solidFill>
                <a:latin typeface="+mj-lt"/>
                <a:ea typeface="Arial Unicode MS" pitchFamily="34" charset="-128"/>
                <a:cs typeface="Arial" pitchFamily="34" charset="0"/>
              </a:rPr>
              <a:t> de 2012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323528" y="5245169"/>
            <a:ext cx="2765152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300" b="1" dirty="0" smtClean="0">
                <a:solidFill>
                  <a:schemeClr val="bg1"/>
                </a:solidFill>
                <a:latin typeface="+mj-lt"/>
                <a:ea typeface="Arial Unicode MS" pitchFamily="34" charset="-128"/>
                <a:cs typeface="Arial" pitchFamily="34" charset="0"/>
              </a:rPr>
              <a:t>Testes de Software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1165812" y="4190891"/>
            <a:ext cx="3787056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800" b="1" dirty="0" smtClean="0">
                <a:solidFill>
                  <a:schemeClr val="bg1"/>
                </a:solidFill>
                <a:latin typeface="+mj-lt"/>
                <a:ea typeface="Arial Unicode MS" pitchFamily="34" charset="-128"/>
                <a:cs typeface="Arial" pitchFamily="34" charset="0"/>
              </a:rPr>
              <a:t>DÚVIDAS??</a:t>
            </a: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59859"/>
            <a:ext cx="1572893" cy="105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0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2016224"/>
          </a:xfrm>
          <a:prstGeom prst="rect">
            <a:avLst/>
          </a:prstGeom>
        </p:spPr>
      </p:pic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283213"/>
              </p:ext>
            </p:extLst>
          </p:nvPr>
        </p:nvGraphicFramePr>
        <p:xfrm>
          <a:off x="2339752" y="338200"/>
          <a:ext cx="1728192" cy="62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Foto do Photo Editor" r:id="rId4" imgW="4428571" imgH="1590897" progId="MSPhotoEd.3">
                  <p:embed/>
                </p:oleObj>
              </mc:Choice>
              <mc:Fallback>
                <p:oleObj name="Foto do Photo Editor" r:id="rId4" imgW="4428571" imgH="159089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38200"/>
                        <a:ext cx="1728192" cy="62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39552" y="1412776"/>
            <a:ext cx="3029694" cy="51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pt-BR"/>
            </a:defPPr>
            <a:lvl1pPr algn="ctr">
              <a:lnSpc>
                <a:spcPct val="95000"/>
              </a:lnSpc>
              <a:defRPr sz="3500" b="1">
                <a:solidFill>
                  <a:schemeClr val="tx2"/>
                </a:solidFill>
                <a:latin typeface="+mj-lt"/>
              </a:defRPr>
            </a:lvl1pPr>
            <a:lvl2pPr indent="-342900">
              <a:defRPr sz="2400">
                <a:latin typeface="Times New Roman" pitchFamily="18" charset="0"/>
              </a:defRPr>
            </a:lvl2pPr>
            <a:lvl3pPr marL="857250" indent="-285750">
              <a:defRPr sz="2400">
                <a:latin typeface="Times New Roman" pitchFamily="18" charset="0"/>
              </a:defRPr>
            </a:lvl3pPr>
            <a:lvl4pPr marL="1257300" indent="-228600">
              <a:defRPr sz="2400">
                <a:latin typeface="Times New Roman" pitchFamily="18" charset="0"/>
              </a:defRPr>
            </a:lvl4pPr>
            <a:lvl5pPr marL="1714500" indent="-228600">
              <a:defRPr sz="2400"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9pPr>
          </a:lstStyle>
          <a:p>
            <a:r>
              <a:rPr lang="en-US" dirty="0" err="1"/>
              <a:t>Definição</a:t>
            </a:r>
            <a:endParaRPr lang="en-US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12381" y="2492896"/>
            <a:ext cx="7432027" cy="302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300" dirty="0">
                <a:solidFill>
                  <a:schemeClr val="bg1"/>
                </a:solidFill>
                <a:latin typeface="+mj-lt"/>
              </a:rPr>
              <a:t>- 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Uso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de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ferramentas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computacionais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para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controlar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: </a:t>
            </a:r>
          </a:p>
          <a:p>
            <a:pPr>
              <a:lnSpc>
                <a:spcPct val="95000"/>
              </a:lnSpc>
            </a:pPr>
            <a:r>
              <a:rPr lang="en-US" sz="2300" dirty="0">
                <a:solidFill>
                  <a:schemeClr val="bg1"/>
                </a:solidFill>
                <a:latin typeface="+mj-lt"/>
              </a:rPr>
              <a:t> </a:t>
            </a:r>
          </a:p>
          <a:p>
            <a:pPr algn="just">
              <a:lnSpc>
                <a:spcPct val="95000"/>
              </a:lnSpc>
            </a:pP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	</a:t>
            </a:r>
            <a:r>
              <a:rPr lang="en-US" sz="2300" dirty="0" smtClean="0">
                <a:solidFill>
                  <a:schemeClr val="bg1"/>
                </a:solidFill>
                <a:latin typeface="+mj-lt"/>
              </a:rPr>
              <a:t>A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execução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dos testes de software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propriamente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ditos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, a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comparação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dos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resultados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esperados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com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os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resultados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reais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, a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configuração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das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pré-condições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de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teste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e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outras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funções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de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controle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e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relatório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de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teste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. De forma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geral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, a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automação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de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teste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pode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iniciar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a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partir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de um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processo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manual de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teste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já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estabelecido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e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formalizado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.</a:t>
            </a:r>
          </a:p>
          <a:p>
            <a:pPr>
              <a:lnSpc>
                <a:spcPct val="95000"/>
              </a:lnSpc>
            </a:pPr>
            <a:r>
              <a:rPr lang="en-US" sz="2300" dirty="0">
                <a:solidFill>
                  <a:schemeClr val="bg1"/>
                </a:solidFill>
                <a:latin typeface="+mj-lt"/>
              </a:rPr>
              <a:t> 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5" y="127811"/>
            <a:ext cx="1572893" cy="105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1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2016224"/>
          </a:xfrm>
          <a:prstGeom prst="rect">
            <a:avLst/>
          </a:prstGeom>
        </p:spPr>
      </p:pic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179137"/>
              </p:ext>
            </p:extLst>
          </p:nvPr>
        </p:nvGraphicFramePr>
        <p:xfrm>
          <a:off x="2339752" y="338200"/>
          <a:ext cx="1728192" cy="62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Foto do Photo Editor" r:id="rId4" imgW="4428571" imgH="1590897" progId="MSPhotoEd.3">
                  <p:embed/>
                </p:oleObj>
              </mc:Choice>
              <mc:Fallback>
                <p:oleObj name="Foto do Photo Editor" r:id="rId4" imgW="4428571" imgH="159089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38200"/>
                        <a:ext cx="1728192" cy="62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07801" y="1412776"/>
            <a:ext cx="3029694" cy="51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pt-BR"/>
            </a:defPPr>
            <a:lvl1pPr algn="ctr">
              <a:lnSpc>
                <a:spcPct val="95000"/>
              </a:lnSpc>
              <a:defRPr sz="3500" b="1">
                <a:solidFill>
                  <a:schemeClr val="tx2"/>
                </a:solidFill>
                <a:latin typeface="+mj-lt"/>
              </a:defRPr>
            </a:lvl1pPr>
            <a:lvl2pPr indent="-342900">
              <a:defRPr sz="2400">
                <a:latin typeface="Times New Roman" pitchFamily="18" charset="0"/>
              </a:defRPr>
            </a:lvl2pPr>
            <a:lvl3pPr marL="857250" indent="-285750">
              <a:defRPr sz="2400">
                <a:latin typeface="Times New Roman" pitchFamily="18" charset="0"/>
              </a:defRPr>
            </a:lvl3pPr>
            <a:lvl4pPr marL="1257300" indent="-228600">
              <a:defRPr sz="2400">
                <a:latin typeface="Times New Roman" pitchFamily="18" charset="0"/>
              </a:defRPr>
            </a:lvl4pPr>
            <a:lvl5pPr marL="1714500" indent="-228600">
              <a:defRPr sz="2400"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9pPr>
          </a:lstStyle>
          <a:p>
            <a:r>
              <a:rPr lang="en-US" dirty="0" err="1"/>
              <a:t>Motivação</a:t>
            </a:r>
            <a:endParaRPr lang="en-US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90569" y="2038281"/>
            <a:ext cx="7869592" cy="4415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114300" lvl="1" indent="0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- 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Menor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esforço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humano</a:t>
            </a:r>
            <a:endParaRPr lang="en-US" dirty="0" smtClean="0">
              <a:solidFill>
                <a:schemeClr val="bg1"/>
              </a:solidFill>
              <a:latin typeface="+mj-lt"/>
            </a:endParaRPr>
          </a:p>
          <a:p>
            <a:pPr marL="114300" lvl="1" indent="0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 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  <a:p>
            <a:pPr marL="114300" lvl="1" indent="0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 - 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Diminuir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o tempo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demandado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para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a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execução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dos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testes</a:t>
            </a:r>
          </a:p>
          <a:p>
            <a:pPr marL="114300" lvl="1" indent="0">
              <a:lnSpc>
                <a:spcPct val="95000"/>
              </a:lnSpc>
              <a:buClr>
                <a:srgbClr val="000000"/>
              </a:buClr>
              <a:buSzPct val="100000"/>
            </a:pPr>
            <a:endParaRPr lang="en-US" sz="2800" dirty="0">
              <a:solidFill>
                <a:schemeClr val="bg1"/>
              </a:solidFill>
              <a:latin typeface="+mj-lt"/>
            </a:endParaRPr>
          </a:p>
          <a:p>
            <a:pPr marL="114300" lvl="1" indent="0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 - 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Maior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índice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confiança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nos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resultados</a:t>
            </a:r>
            <a:endParaRPr lang="en-US" dirty="0" smtClean="0">
              <a:solidFill>
                <a:schemeClr val="bg1"/>
              </a:solidFill>
              <a:latin typeface="+mj-lt"/>
            </a:endParaRPr>
          </a:p>
          <a:p>
            <a:pPr marL="114300" lvl="1" indent="0">
              <a:lnSpc>
                <a:spcPct val="95000"/>
              </a:lnSpc>
              <a:buClr>
                <a:srgbClr val="000000"/>
              </a:buClr>
              <a:buSzPct val="100000"/>
            </a:pP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pPr marL="114300" lvl="1" indent="0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- 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Aumento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de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performance</a:t>
            </a:r>
          </a:p>
          <a:p>
            <a:pPr marL="114300" lvl="1" indent="0">
              <a:lnSpc>
                <a:spcPct val="95000"/>
              </a:lnSpc>
              <a:buClr>
                <a:srgbClr val="000000"/>
              </a:buClr>
              <a:buSzPct val="100000"/>
            </a:pPr>
            <a:endParaRPr lang="en-US" sz="2800" dirty="0">
              <a:solidFill>
                <a:schemeClr val="bg1"/>
              </a:solidFill>
              <a:latin typeface="+mj-lt"/>
            </a:endParaRPr>
          </a:p>
          <a:p>
            <a:pPr marL="114300" lvl="1" indent="0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 - 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Evitar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a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detecção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tardia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erros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endParaRPr lang="en-US" dirty="0" smtClean="0">
              <a:solidFill>
                <a:schemeClr val="bg1"/>
              </a:solidFill>
              <a:latin typeface="+mj-lt"/>
            </a:endParaRPr>
          </a:p>
          <a:p>
            <a:pPr marL="114300" lvl="1" indent="0">
              <a:lnSpc>
                <a:spcPct val="95000"/>
              </a:lnSpc>
              <a:buClr>
                <a:srgbClr val="000000"/>
              </a:buClr>
              <a:buSzPct val="100000"/>
            </a:pPr>
            <a:endParaRPr lang="en-US" sz="2800" dirty="0">
              <a:solidFill>
                <a:schemeClr val="bg1"/>
              </a:solidFill>
              <a:latin typeface="+mj-lt"/>
            </a:endParaRPr>
          </a:p>
          <a:p>
            <a:pPr marL="114300" lvl="1" indent="0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 - 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Gerar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uma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base de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conhecimento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sólida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(dados/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falhas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) 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5" y="127811"/>
            <a:ext cx="1572893" cy="105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2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2016224"/>
          </a:xfrm>
          <a:prstGeom prst="rect">
            <a:avLst/>
          </a:prstGeom>
        </p:spPr>
      </p:pic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67057"/>
              </p:ext>
            </p:extLst>
          </p:nvPr>
        </p:nvGraphicFramePr>
        <p:xfrm>
          <a:off x="2339752" y="338200"/>
          <a:ext cx="1728192" cy="62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Foto do Photo Editor" r:id="rId4" imgW="4428571" imgH="1590897" progId="MSPhotoEd.3">
                  <p:embed/>
                </p:oleObj>
              </mc:Choice>
              <mc:Fallback>
                <p:oleObj name="Foto do Photo Editor" r:id="rId4" imgW="4428571" imgH="159089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38200"/>
                        <a:ext cx="1728192" cy="62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51520" y="1463631"/>
            <a:ext cx="5616624" cy="51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pt-BR"/>
            </a:defPPr>
            <a:lvl1pPr algn="ctr">
              <a:lnSpc>
                <a:spcPct val="95000"/>
              </a:lnSpc>
              <a:defRPr sz="3500" b="1">
                <a:solidFill>
                  <a:schemeClr val="tx2"/>
                </a:solidFill>
                <a:latin typeface="+mj-lt"/>
              </a:defRPr>
            </a:lvl1pPr>
            <a:lvl2pPr indent="-342900">
              <a:defRPr sz="2400">
                <a:latin typeface="Times New Roman" pitchFamily="18" charset="0"/>
              </a:defRPr>
            </a:lvl2pPr>
            <a:lvl3pPr marL="857250" indent="-285750">
              <a:defRPr sz="2400">
                <a:latin typeface="Times New Roman" pitchFamily="18" charset="0"/>
              </a:defRPr>
            </a:lvl3pPr>
            <a:lvl4pPr marL="1257300" indent="-228600">
              <a:defRPr sz="2400">
                <a:latin typeface="Times New Roman" pitchFamily="18" charset="0"/>
              </a:defRPr>
            </a:lvl4pPr>
            <a:lvl5pPr marL="1714500" indent="-228600">
              <a:defRPr sz="2400"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9pPr>
          </a:lstStyle>
          <a:p>
            <a:r>
              <a:rPr lang="en-US" dirty="0" err="1"/>
              <a:t>Número</a:t>
            </a:r>
            <a:r>
              <a:rPr lang="en-US" dirty="0"/>
              <a:t> de Testes x Tempo</a:t>
            </a:r>
            <a:endParaRPr lang="en-US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08920"/>
            <a:ext cx="6029325" cy="356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5" y="127811"/>
            <a:ext cx="1572893" cy="105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5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2016224"/>
          </a:xfrm>
          <a:prstGeom prst="rect">
            <a:avLst/>
          </a:prstGeom>
        </p:spPr>
      </p:pic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159066"/>
              </p:ext>
            </p:extLst>
          </p:nvPr>
        </p:nvGraphicFramePr>
        <p:xfrm>
          <a:off x="2339752" y="338200"/>
          <a:ext cx="1728192" cy="62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Foto do Photo Editor" r:id="rId4" imgW="4428571" imgH="1590897" progId="MSPhotoEd.3">
                  <p:embed/>
                </p:oleObj>
              </mc:Choice>
              <mc:Fallback>
                <p:oleObj name="Foto do Photo Editor" r:id="rId4" imgW="4428571" imgH="159089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38200"/>
                        <a:ext cx="1728192" cy="62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51520" y="1463631"/>
            <a:ext cx="5616624" cy="51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3500" b="1" dirty="0" err="1" smtClean="0">
                <a:solidFill>
                  <a:schemeClr val="tx2"/>
                </a:solidFill>
                <a:latin typeface="+mj-lt"/>
              </a:rPr>
              <a:t>Custo</a:t>
            </a:r>
            <a:r>
              <a:rPr lang="en-US" sz="3500" b="1" dirty="0" smtClean="0">
                <a:solidFill>
                  <a:schemeClr val="tx2"/>
                </a:solidFill>
                <a:latin typeface="+mj-lt"/>
              </a:rPr>
              <a:t> x Tempo</a:t>
            </a:r>
            <a:endParaRPr lang="en-US" sz="3500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40279"/>
            <a:ext cx="5781484" cy="388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5" y="127811"/>
            <a:ext cx="1572893" cy="105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1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2016224"/>
          </a:xfrm>
          <a:prstGeom prst="rect">
            <a:avLst/>
          </a:prstGeom>
        </p:spPr>
      </p:pic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659491"/>
              </p:ext>
            </p:extLst>
          </p:nvPr>
        </p:nvGraphicFramePr>
        <p:xfrm>
          <a:off x="2339752" y="338200"/>
          <a:ext cx="1728192" cy="62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Foto do Photo Editor" r:id="rId4" imgW="4428571" imgH="1590897" progId="MSPhotoEd.3">
                  <p:embed/>
                </p:oleObj>
              </mc:Choice>
              <mc:Fallback>
                <p:oleObj name="Foto do Photo Editor" r:id="rId4" imgW="4428571" imgH="159089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38200"/>
                        <a:ext cx="1728192" cy="62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5496" y="1463631"/>
            <a:ext cx="5616624" cy="51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3500" b="1" dirty="0" err="1" smtClean="0">
                <a:solidFill>
                  <a:schemeClr val="tx2"/>
                </a:solidFill>
                <a:latin typeface="+mj-lt"/>
              </a:rPr>
              <a:t>Abrangência</a:t>
            </a:r>
            <a:endParaRPr lang="en-US" sz="35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88472" y="2384146"/>
            <a:ext cx="7007225" cy="3698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300" dirty="0" err="1">
                <a:solidFill>
                  <a:schemeClr val="bg1"/>
                </a:solidFill>
                <a:latin typeface="+mj-lt"/>
              </a:rPr>
              <a:t>Pode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envolver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: </a:t>
            </a:r>
          </a:p>
          <a:p>
            <a:pPr>
              <a:lnSpc>
                <a:spcPct val="95000"/>
              </a:lnSpc>
            </a:pPr>
            <a:r>
              <a:rPr lang="en-US" sz="2300" dirty="0">
                <a:solidFill>
                  <a:schemeClr val="bg1"/>
                </a:solidFill>
                <a:latin typeface="+mj-lt"/>
              </a:rPr>
              <a:t> </a:t>
            </a:r>
          </a:p>
          <a:p>
            <a:pPr>
              <a:lnSpc>
                <a:spcPct val="95000"/>
              </a:lnSpc>
            </a:pPr>
            <a:r>
              <a:rPr lang="en-US" sz="2300" dirty="0">
                <a:solidFill>
                  <a:schemeClr val="bg1"/>
                </a:solidFill>
                <a:latin typeface="+mj-lt"/>
              </a:rPr>
              <a:t>- Testes de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Caixa-branca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(White-box Testing) </a:t>
            </a:r>
          </a:p>
          <a:p>
            <a:pPr>
              <a:lnSpc>
                <a:spcPct val="95000"/>
              </a:lnSpc>
            </a:pPr>
            <a:r>
              <a:rPr lang="en-US" sz="2300" dirty="0">
                <a:solidFill>
                  <a:schemeClr val="bg1"/>
                </a:solidFill>
                <a:latin typeface="+mj-lt"/>
              </a:rPr>
              <a:t>- Testes de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Caixa-preta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(Black-box Testing)</a:t>
            </a:r>
          </a:p>
          <a:p>
            <a:pPr>
              <a:lnSpc>
                <a:spcPct val="95000"/>
              </a:lnSpc>
            </a:pPr>
            <a:endParaRPr lang="en-US" sz="23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95000"/>
              </a:lnSpc>
            </a:pPr>
            <a:endParaRPr lang="en-US" sz="23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95000"/>
              </a:lnSpc>
            </a:pPr>
            <a:r>
              <a:rPr lang="en-US" sz="2300" dirty="0" err="1">
                <a:solidFill>
                  <a:schemeClr val="bg1"/>
                </a:solidFill>
                <a:latin typeface="+mj-lt"/>
              </a:rPr>
              <a:t>Pode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ser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aplicado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:</a:t>
            </a:r>
          </a:p>
          <a:p>
            <a:pPr>
              <a:lnSpc>
                <a:spcPct val="95000"/>
              </a:lnSpc>
            </a:pPr>
            <a:endParaRPr lang="en-US" sz="23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95000"/>
              </a:lnSpc>
            </a:pPr>
            <a:r>
              <a:rPr lang="en-US" sz="2300" dirty="0">
                <a:solidFill>
                  <a:schemeClr val="bg1"/>
                </a:solidFill>
                <a:latin typeface="+mj-lt"/>
              </a:rPr>
              <a:t>- Testes de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unidade</a:t>
            </a:r>
            <a:endParaRPr lang="en-US" sz="23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95000"/>
              </a:lnSpc>
            </a:pPr>
            <a:r>
              <a:rPr lang="en-US" sz="2300" dirty="0">
                <a:solidFill>
                  <a:schemeClr val="bg1"/>
                </a:solidFill>
                <a:latin typeface="+mj-lt"/>
              </a:rPr>
              <a:t>- Testes de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integração</a:t>
            </a:r>
            <a:endParaRPr lang="en-US" sz="23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95000"/>
              </a:lnSpc>
            </a:pPr>
            <a:r>
              <a:rPr lang="en-US" sz="2300" dirty="0">
                <a:solidFill>
                  <a:schemeClr val="bg1"/>
                </a:solidFill>
                <a:latin typeface="+mj-lt"/>
              </a:rPr>
              <a:t>- Testes de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sistema</a:t>
            </a:r>
            <a:endParaRPr lang="en-US" sz="23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5" y="127811"/>
            <a:ext cx="1572893" cy="105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2016224"/>
          </a:xfrm>
          <a:prstGeom prst="rect">
            <a:avLst/>
          </a:prstGeom>
        </p:spPr>
      </p:pic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925714"/>
              </p:ext>
            </p:extLst>
          </p:nvPr>
        </p:nvGraphicFramePr>
        <p:xfrm>
          <a:off x="2339752" y="338200"/>
          <a:ext cx="1728192" cy="62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Foto do Photo Editor" r:id="rId4" imgW="4428571" imgH="1590897" progId="MSPhotoEd.3">
                  <p:embed/>
                </p:oleObj>
              </mc:Choice>
              <mc:Fallback>
                <p:oleObj name="Foto do Photo Editor" r:id="rId4" imgW="4428571" imgH="159089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38200"/>
                        <a:ext cx="1728192" cy="62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403648" y="1463631"/>
            <a:ext cx="2376264" cy="51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pt-BR"/>
            </a:defPPr>
            <a:lvl1pPr>
              <a:lnSpc>
                <a:spcPct val="95000"/>
              </a:lnSpc>
              <a:defRPr sz="3500" b="1">
                <a:solidFill>
                  <a:schemeClr val="tx2"/>
                </a:solidFill>
                <a:latin typeface="+mj-lt"/>
              </a:defRPr>
            </a:lvl1pPr>
            <a:lvl2pPr indent="-342900">
              <a:defRPr sz="2400">
                <a:latin typeface="Times New Roman" pitchFamily="18" charset="0"/>
              </a:defRPr>
            </a:lvl2pPr>
            <a:lvl3pPr marL="857250" indent="-285750">
              <a:defRPr sz="2400">
                <a:latin typeface="Times New Roman" pitchFamily="18" charset="0"/>
              </a:defRPr>
            </a:lvl3pPr>
            <a:lvl4pPr marL="1257300" indent="-228600">
              <a:defRPr sz="2400">
                <a:latin typeface="Times New Roman" pitchFamily="18" charset="0"/>
              </a:defRPr>
            </a:lvl4pPr>
            <a:lvl5pPr marL="1714500" indent="-228600">
              <a:defRPr sz="2400"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9pPr>
          </a:lstStyle>
          <a:p>
            <a:r>
              <a:rPr lang="en-US" dirty="0" err="1"/>
              <a:t>Viabilidade</a:t>
            </a:r>
            <a:endParaRPr lang="en-US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734" y="1988841"/>
            <a:ext cx="1463730" cy="174567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782" y="2234100"/>
            <a:ext cx="1463730" cy="1745678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45095" y="2222320"/>
            <a:ext cx="7007225" cy="4371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300" dirty="0">
                <a:solidFill>
                  <a:schemeClr val="bg1"/>
                </a:solidFill>
                <a:latin typeface="+mj-lt"/>
              </a:rPr>
              <a:t>1- No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cenário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de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uma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execução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única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automatizar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este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teste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custa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mais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do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que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executá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-lo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manualmente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?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Quanto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é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esta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diferença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?</a:t>
            </a:r>
          </a:p>
          <a:p>
            <a:pPr>
              <a:lnSpc>
                <a:spcPct val="95000"/>
              </a:lnSpc>
            </a:pPr>
            <a:r>
              <a:rPr lang="en-US" sz="2300" dirty="0">
                <a:solidFill>
                  <a:schemeClr val="bg1"/>
                </a:solidFill>
                <a:latin typeface="+mj-lt"/>
              </a:rPr>
              <a:t> </a:t>
            </a:r>
          </a:p>
          <a:p>
            <a:pPr>
              <a:lnSpc>
                <a:spcPct val="95000"/>
              </a:lnSpc>
            </a:pPr>
            <a:r>
              <a:rPr lang="en-US" sz="2300" dirty="0">
                <a:solidFill>
                  <a:schemeClr val="bg1"/>
                </a:solidFill>
                <a:latin typeface="+mj-lt"/>
              </a:rPr>
              <a:t>2- Um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teste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automatizado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tem um tempo de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vida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finito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. Este tempo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será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suficientemente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longo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para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compensar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os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custos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adicionais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referentes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à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sua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implantação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?  </a:t>
            </a:r>
          </a:p>
          <a:p>
            <a:pPr>
              <a:lnSpc>
                <a:spcPct val="95000"/>
              </a:lnSpc>
            </a:pPr>
            <a:r>
              <a:rPr lang="en-US" sz="2300" dirty="0">
                <a:solidFill>
                  <a:schemeClr val="bg1"/>
                </a:solidFill>
                <a:latin typeface="+mj-lt"/>
              </a:rPr>
              <a:t> </a:t>
            </a:r>
          </a:p>
          <a:p>
            <a:pPr>
              <a:lnSpc>
                <a:spcPct val="95000"/>
              </a:lnSpc>
            </a:pPr>
            <a:r>
              <a:rPr lang="en-US" sz="2300" dirty="0">
                <a:solidFill>
                  <a:schemeClr val="bg1"/>
                </a:solidFill>
                <a:latin typeface="+mj-lt"/>
              </a:rPr>
              <a:t>3- Durante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este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tempo de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vida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qual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a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possibilidade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deste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teste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encontrar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erros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adicionai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? Como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este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benefício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incerto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pode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compensar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o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custo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da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automação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? </a:t>
            </a:r>
          </a:p>
          <a:p>
            <a:pPr>
              <a:lnSpc>
                <a:spcPct val="95000"/>
              </a:lnSpc>
            </a:pPr>
            <a:endParaRPr lang="en-US" sz="23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95000"/>
              </a:lnSpc>
            </a:pPr>
            <a:r>
              <a:rPr lang="en-US" sz="2300" dirty="0">
                <a:solidFill>
                  <a:schemeClr val="bg1"/>
                </a:solidFill>
                <a:latin typeface="+mj-lt"/>
              </a:rPr>
              <a:t>(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Marick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, 2007)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5" y="127811"/>
            <a:ext cx="1572893" cy="105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5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2016224"/>
          </a:xfrm>
          <a:prstGeom prst="rect">
            <a:avLst/>
          </a:prstGeom>
        </p:spPr>
      </p:pic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55039"/>
              </p:ext>
            </p:extLst>
          </p:nvPr>
        </p:nvGraphicFramePr>
        <p:xfrm>
          <a:off x="2339752" y="338200"/>
          <a:ext cx="1728192" cy="62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Foto do Photo Editor" r:id="rId4" imgW="4428571" imgH="1590897" progId="MSPhotoEd.3">
                  <p:embed/>
                </p:oleObj>
              </mc:Choice>
              <mc:Fallback>
                <p:oleObj name="Foto do Photo Editor" r:id="rId4" imgW="4428571" imgH="159089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38200"/>
                        <a:ext cx="1728192" cy="62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07504" y="1463631"/>
            <a:ext cx="5760640" cy="51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pt-BR"/>
            </a:defPPr>
            <a:lvl1pPr>
              <a:lnSpc>
                <a:spcPct val="95000"/>
              </a:lnSpc>
              <a:defRPr sz="3500" b="1">
                <a:solidFill>
                  <a:schemeClr val="tx2"/>
                </a:solidFill>
                <a:latin typeface="+mj-lt"/>
              </a:defRPr>
            </a:lvl1pPr>
            <a:lvl2pPr indent="-342900">
              <a:defRPr sz="2400">
                <a:latin typeface="Times New Roman" pitchFamily="18" charset="0"/>
              </a:defRPr>
            </a:lvl2pPr>
            <a:lvl3pPr marL="857250" indent="-285750">
              <a:defRPr sz="2400">
                <a:latin typeface="Times New Roman" pitchFamily="18" charset="0"/>
              </a:defRPr>
            </a:lvl3pPr>
            <a:lvl4pPr marL="1257300" indent="-228600">
              <a:defRPr sz="2400">
                <a:latin typeface="Times New Roman" pitchFamily="18" charset="0"/>
              </a:defRPr>
            </a:lvl4pPr>
            <a:lvl5pPr marL="1714500" indent="-228600">
              <a:defRPr sz="2400"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9pPr>
          </a:lstStyle>
          <a:p>
            <a:r>
              <a:rPr lang="en-US" dirty="0" err="1"/>
              <a:t>Ferramentas</a:t>
            </a:r>
            <a:r>
              <a:rPr lang="en-US" dirty="0"/>
              <a:t> - Capture Replay</a:t>
            </a:r>
            <a:endParaRPr lang="en-US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23528" y="2344988"/>
            <a:ext cx="7560840" cy="100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en-US" sz="2300" i="1" dirty="0" err="1">
                <a:solidFill>
                  <a:schemeClr val="bg1"/>
                </a:solidFill>
                <a:latin typeface="+mj-lt"/>
              </a:rPr>
              <a:t>Ferramentas</a:t>
            </a:r>
            <a:r>
              <a:rPr lang="en-US" sz="23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i="1" dirty="0" err="1">
                <a:solidFill>
                  <a:schemeClr val="bg1"/>
                </a:solidFill>
                <a:latin typeface="+mj-lt"/>
              </a:rPr>
              <a:t>que</a:t>
            </a:r>
            <a:r>
              <a:rPr lang="en-US" sz="2300" i="1" dirty="0">
                <a:solidFill>
                  <a:schemeClr val="bg1"/>
                </a:solidFill>
                <a:latin typeface="+mj-lt"/>
              </a:rPr>
              <a:t> a </a:t>
            </a:r>
            <a:r>
              <a:rPr lang="en-US" sz="2300" i="1" dirty="0" err="1">
                <a:solidFill>
                  <a:schemeClr val="bg1"/>
                </a:solidFill>
                <a:latin typeface="+mj-lt"/>
              </a:rPr>
              <a:t>partir</a:t>
            </a:r>
            <a:r>
              <a:rPr lang="en-US" sz="2300" i="1" dirty="0">
                <a:solidFill>
                  <a:schemeClr val="bg1"/>
                </a:solidFill>
                <a:latin typeface="+mj-lt"/>
              </a:rPr>
              <a:t> das </a:t>
            </a:r>
            <a:r>
              <a:rPr lang="en-US" sz="2300" i="1" dirty="0" err="1">
                <a:solidFill>
                  <a:schemeClr val="bg1"/>
                </a:solidFill>
                <a:latin typeface="+mj-lt"/>
              </a:rPr>
              <a:t>ações</a:t>
            </a:r>
            <a:r>
              <a:rPr lang="en-US" sz="23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i="1" dirty="0" err="1">
                <a:solidFill>
                  <a:schemeClr val="bg1"/>
                </a:solidFill>
                <a:latin typeface="+mj-lt"/>
              </a:rPr>
              <a:t>executadas</a:t>
            </a:r>
            <a:r>
              <a:rPr lang="en-US" sz="23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i="1" dirty="0" err="1">
                <a:solidFill>
                  <a:schemeClr val="bg1"/>
                </a:solidFill>
                <a:latin typeface="+mj-lt"/>
              </a:rPr>
              <a:t>pelo</a:t>
            </a:r>
            <a:r>
              <a:rPr lang="en-US" sz="23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i="1" dirty="0" err="1">
                <a:solidFill>
                  <a:schemeClr val="bg1"/>
                </a:solidFill>
                <a:latin typeface="+mj-lt"/>
              </a:rPr>
              <a:t>usuário</a:t>
            </a:r>
            <a:r>
              <a:rPr lang="en-US" sz="23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i="1" dirty="0" err="1">
                <a:solidFill>
                  <a:schemeClr val="bg1"/>
                </a:solidFill>
                <a:latin typeface="+mj-lt"/>
              </a:rPr>
              <a:t>sobre</a:t>
            </a:r>
            <a:r>
              <a:rPr lang="en-US" sz="2300" i="1" dirty="0">
                <a:solidFill>
                  <a:schemeClr val="bg1"/>
                </a:solidFill>
                <a:latin typeface="+mj-lt"/>
              </a:rPr>
              <a:t> a interface, </a:t>
            </a:r>
            <a:r>
              <a:rPr lang="en-US" sz="2300" i="1" dirty="0" err="1" smtClean="0">
                <a:solidFill>
                  <a:schemeClr val="bg1"/>
                </a:solidFill>
                <a:latin typeface="+mj-lt"/>
              </a:rPr>
              <a:t>possibilitam</a:t>
            </a:r>
            <a:r>
              <a:rPr lang="en-US" sz="2300" i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i="1" dirty="0">
                <a:solidFill>
                  <a:schemeClr val="bg1"/>
                </a:solidFill>
                <a:latin typeface="+mj-lt"/>
              </a:rPr>
              <a:t>a </a:t>
            </a:r>
            <a:r>
              <a:rPr lang="en-US" sz="2300" i="1" dirty="0" err="1">
                <a:solidFill>
                  <a:schemeClr val="bg1"/>
                </a:solidFill>
                <a:latin typeface="+mj-lt"/>
              </a:rPr>
              <a:t>geração</a:t>
            </a:r>
            <a:r>
              <a:rPr lang="en-US" sz="2300" i="1" dirty="0">
                <a:solidFill>
                  <a:schemeClr val="bg1"/>
                </a:solidFill>
                <a:latin typeface="+mj-lt"/>
              </a:rPr>
              <a:t> de </a:t>
            </a:r>
            <a:r>
              <a:rPr lang="en-US" sz="2300" i="1" dirty="0" err="1">
                <a:solidFill>
                  <a:schemeClr val="bg1"/>
                </a:solidFill>
                <a:latin typeface="+mj-lt"/>
              </a:rPr>
              <a:t>roteiros</a:t>
            </a:r>
            <a:r>
              <a:rPr lang="en-US" sz="2300" i="1" dirty="0">
                <a:solidFill>
                  <a:schemeClr val="bg1"/>
                </a:solidFill>
                <a:latin typeface="+mj-lt"/>
              </a:rPr>
              <a:t> de </a:t>
            </a:r>
            <a:r>
              <a:rPr lang="en-US" sz="2300" i="1" dirty="0" err="1">
                <a:solidFill>
                  <a:schemeClr val="bg1"/>
                </a:solidFill>
                <a:latin typeface="+mj-lt"/>
              </a:rPr>
              <a:t>teste</a:t>
            </a:r>
            <a:r>
              <a:rPr lang="en-US" sz="23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i="1" dirty="0" err="1">
                <a:solidFill>
                  <a:schemeClr val="bg1"/>
                </a:solidFill>
                <a:latin typeface="+mj-lt"/>
              </a:rPr>
              <a:t>automatizados</a:t>
            </a:r>
            <a:r>
              <a:rPr lang="en-US" sz="23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i="1" dirty="0" err="1">
                <a:solidFill>
                  <a:schemeClr val="bg1"/>
                </a:solidFill>
                <a:latin typeface="+mj-lt"/>
              </a:rPr>
              <a:t>que</a:t>
            </a:r>
            <a:r>
              <a:rPr lang="en-US" sz="23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i="1" dirty="0" err="1">
                <a:solidFill>
                  <a:schemeClr val="bg1"/>
                </a:solidFill>
                <a:latin typeface="+mj-lt"/>
              </a:rPr>
              <a:t>podem</a:t>
            </a:r>
            <a:r>
              <a:rPr lang="en-US" sz="23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i="1" dirty="0" err="1">
                <a:solidFill>
                  <a:schemeClr val="bg1"/>
                </a:solidFill>
                <a:latin typeface="+mj-lt"/>
              </a:rPr>
              <a:t>ser</a:t>
            </a:r>
            <a:r>
              <a:rPr lang="en-US" sz="23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i="1" dirty="0" err="1">
                <a:solidFill>
                  <a:schemeClr val="bg1"/>
                </a:solidFill>
                <a:latin typeface="+mj-lt"/>
              </a:rPr>
              <a:t>executados</a:t>
            </a:r>
            <a:r>
              <a:rPr lang="en-US" sz="2300" i="1" dirty="0">
                <a:solidFill>
                  <a:schemeClr val="bg1"/>
                </a:solidFill>
                <a:latin typeface="+mj-lt"/>
              </a:rPr>
              <a:t> no </a:t>
            </a:r>
            <a:r>
              <a:rPr lang="en-US" sz="2300" i="1" dirty="0" err="1">
                <a:solidFill>
                  <a:schemeClr val="bg1"/>
                </a:solidFill>
                <a:latin typeface="+mj-lt"/>
              </a:rPr>
              <a:t>futuro</a:t>
            </a:r>
            <a:r>
              <a:rPr lang="en-US" sz="2300" i="1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83735" y="3761890"/>
            <a:ext cx="5940425" cy="336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300" dirty="0">
                <a:solidFill>
                  <a:schemeClr val="bg1"/>
                </a:solidFill>
                <a:latin typeface="+mj-lt"/>
              </a:rPr>
              <a:t>-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Facilidade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na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gravação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e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reprodução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383735" y="4371490"/>
            <a:ext cx="5711825" cy="336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300" dirty="0">
                <a:solidFill>
                  <a:schemeClr val="bg1"/>
                </a:solidFill>
                <a:latin typeface="+mj-lt"/>
              </a:rPr>
              <a:t>-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Geralmente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possuem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um script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associado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99085"/>
            <a:ext cx="2998788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786" y="3902231"/>
            <a:ext cx="1314450" cy="127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445224"/>
            <a:ext cx="2620963" cy="110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5" y="127811"/>
            <a:ext cx="1572893" cy="105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5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596</Words>
  <Application>Microsoft Office PowerPoint</Application>
  <PresentationFormat>Apresentação na tela (4:3)</PresentationFormat>
  <Paragraphs>193</Paragraphs>
  <Slides>27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9" baseType="lpstr">
      <vt:lpstr>Tema do Office</vt:lpstr>
      <vt:lpstr>Foto do Photo Editor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queilison</dc:creator>
  <cp:lastModifiedBy>user</cp:lastModifiedBy>
  <cp:revision>24</cp:revision>
  <dcterms:created xsi:type="dcterms:W3CDTF">2012-02-02T02:10:13Z</dcterms:created>
  <dcterms:modified xsi:type="dcterms:W3CDTF">2012-02-02T12:09:34Z</dcterms:modified>
</cp:coreProperties>
</file>