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3" r:id="rId3"/>
    <p:sldId id="279" r:id="rId4"/>
    <p:sldId id="284" r:id="rId5"/>
    <p:sldId id="285" r:id="rId6"/>
    <p:sldId id="299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77" r:id="rId21"/>
    <p:sldId id="301" r:id="rId22"/>
    <p:sldId id="280" r:id="rId23"/>
    <p:sldId id="281" r:id="rId24"/>
    <p:sldId id="282" r:id="rId25"/>
    <p:sldId id="300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278" r:id="rId35"/>
    <p:sldId id="283" r:id="rId36"/>
    <p:sldId id="310" r:id="rId37"/>
  </p:sldIdLst>
  <p:sldSz cx="9144000" cy="6858000" type="screen4x3"/>
  <p:notesSz cx="6669088" cy="99282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CC"/>
    <a:srgbClr val="FFFF99"/>
    <a:srgbClr val="FFFFCC"/>
    <a:srgbClr val="003366"/>
    <a:srgbClr val="E1E1E1"/>
    <a:srgbClr val="66CCFF"/>
    <a:srgbClr val="990000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99" autoAdjust="0"/>
  </p:normalViewPr>
  <p:slideViewPr>
    <p:cSldViewPr>
      <p:cViewPr>
        <p:scale>
          <a:sx n="60" d="100"/>
          <a:sy n="60" d="100"/>
        </p:scale>
        <p:origin x="-1434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142" y="-84"/>
      </p:cViewPr>
      <p:guideLst>
        <p:guide orient="horz" pos="3127"/>
        <p:guide pos="21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557AC947-4A2A-49B9-B372-4C2CC0C8D9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3864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529F5C-B141-4568-BD7E-4B2AA55817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20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24E44-3C81-41B3-9A4C-E3C3ECCA3E97}" type="slidenum">
              <a:rPr lang="en-US"/>
              <a:pPr/>
              <a:t>7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CA3D6-03B1-4324-849B-A2278A378FDB}" type="slidenum">
              <a:rPr lang="en-US"/>
              <a:pPr/>
              <a:t>9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Quanto mais formal, melhor será o mapeamento dos casos de testes.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Modelos que permitem ambiguidade não estão aptos a  geração de casos de teste, assim, para gerar casos de teste com UML (que permite ambiguidade), um padrão deve ser seguido.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CNL pode ser utilizada para descrição de casos de uso.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209800" y="457200"/>
          <a:ext cx="2133600" cy="766763"/>
        </p:xfrm>
        <a:graphic>
          <a:graphicData uri="http://schemas.openxmlformats.org/presentationml/2006/ole">
            <p:oleObj spid="_x0000_s19473" name="Foto do Photo Editor" r:id="rId4" imgW="4428571" imgH="1590897" progId="">
              <p:embed/>
            </p:oleObj>
          </a:graphicData>
        </a:graphic>
      </p:graphicFrame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514600" y="381000"/>
            <a:ext cx="6934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CIN - BTC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1981200"/>
            <a:ext cx="60960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886200"/>
            <a:ext cx="35052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546100"/>
            <a:ext cx="1638300" cy="317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905000" y="546100"/>
            <a:ext cx="4762500" cy="317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05000" y="1981200"/>
            <a:ext cx="3200400" cy="173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200400" cy="173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7556500" y="6491288"/>
          <a:ext cx="977900" cy="352425"/>
        </p:xfrm>
        <a:graphic>
          <a:graphicData uri="http://schemas.openxmlformats.org/presentationml/2006/ole">
            <p:oleObj spid="_x0000_s1056" name="Foto do Photo Editor" r:id="rId15" imgW="4428571" imgH="1590897" progId="">
              <p:embed/>
            </p:oleObj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3032125" y="194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pt-PT" sz="2400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457200" y="6475413"/>
            <a:ext cx="80248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2895600" y="6459538"/>
            <a:ext cx="572770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altLang="en-US" sz="1200" b="1">
                <a:latin typeface="Lucida Sans Unicode" pitchFamily="34" charset="0"/>
                <a:cs typeface="Times New Roman" pitchFamily="18" charset="0"/>
              </a:rPr>
              <a:t>CIN - BTC</a:t>
            </a:r>
            <a:endParaRPr lang="en-US" altLang="en-US" sz="1200" b="1" i="1">
              <a:latin typeface="Arial" charset="0"/>
            </a:endParaRPr>
          </a:p>
        </p:txBody>
      </p:sp>
      <p:sp>
        <p:nvSpPr>
          <p:cNvPr id="1032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5461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3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81200"/>
            <a:ext cx="6553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6900" y="61849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graphicFrame>
        <p:nvGraphicFramePr>
          <p:cNvPr id="1027" name="Object 26"/>
          <p:cNvGraphicFramePr>
            <a:graphicFrameLocks noChangeAspect="1"/>
          </p:cNvGraphicFramePr>
          <p:nvPr/>
        </p:nvGraphicFramePr>
        <p:xfrm>
          <a:off x="457200" y="457200"/>
          <a:ext cx="1676400" cy="603250"/>
        </p:xfrm>
        <a:graphic>
          <a:graphicData uri="http://schemas.openxmlformats.org/presentationml/2006/ole">
            <p:oleObj spid="_x0000_s1057" name="Foto do Photo Editor" r:id="rId16" imgW="4428571" imgH="1590897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 Unicode MS" pitchFamily="34" charset="-128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bg@cin.ufpe.br" TargetMode="External"/><Relationship Id="rId2" Type="http://schemas.openxmlformats.org/officeDocument/2006/relationships/hyperlink" Target="mailto:dab@cin.ufpe.b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kaioc89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cc.ufba.br/pub/CBSOFT/ShortCourseMC10/tbm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100" dirty="0" err="1" smtClean="0">
                <a:latin typeface="Tahoma" pitchFamily="34" charset="0"/>
                <a:cs typeface="Tahoma" pitchFamily="34" charset="0"/>
              </a:rPr>
              <a:t>Teste</a:t>
            </a:r>
            <a:r>
              <a:rPr lang="en-US" sz="3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3100" dirty="0" err="1" smtClean="0">
                <a:latin typeface="Tahoma" pitchFamily="34" charset="0"/>
                <a:cs typeface="Tahoma" pitchFamily="34" charset="0"/>
              </a:rPr>
              <a:t>baseado</a:t>
            </a:r>
            <a:r>
              <a:rPr lang="en-US" sz="3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3100" dirty="0" err="1" smtClean="0">
                <a:latin typeface="Tahoma" pitchFamily="34" charset="0"/>
                <a:cs typeface="Tahoma" pitchFamily="34" charset="0"/>
              </a:rPr>
              <a:t>em</a:t>
            </a:r>
            <a:r>
              <a:rPr lang="en-US" sz="3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3100" dirty="0" err="1" smtClean="0">
                <a:latin typeface="Tahoma" pitchFamily="34" charset="0"/>
                <a:cs typeface="Tahoma" pitchFamily="34" charset="0"/>
              </a:rPr>
              <a:t>modelos</a:t>
            </a:r>
            <a:endParaRPr lang="pt-BR" sz="31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3886200"/>
            <a:ext cx="38862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b="1" dirty="0" smtClean="0">
                <a:latin typeface="Tahoma" pitchFamily="34" charset="0"/>
                <a:cs typeface="Tahoma" pitchFamily="34" charset="0"/>
              </a:rPr>
              <a:t>Autor(</a:t>
            </a:r>
            <a:r>
              <a:rPr lang="pt-BR" b="1" dirty="0" err="1" smtClean="0">
                <a:latin typeface="Tahoma" pitchFamily="34" charset="0"/>
                <a:cs typeface="Tahoma" pitchFamily="34" charset="0"/>
              </a:rPr>
              <a:t>es</a:t>
            </a:r>
            <a:r>
              <a:rPr lang="pt-BR" b="1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b="1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400" dirty="0" smtClean="0">
                <a:latin typeface="Tahoma" pitchFamily="34" charset="0"/>
                <a:cs typeface="Tahoma" pitchFamily="34" charset="0"/>
              </a:rPr>
              <a:t>Artur Miranda (arturjunior87@gmail.com)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400" dirty="0" smtClean="0">
                <a:latin typeface="Tahoma" pitchFamily="34" charset="0"/>
                <a:cs typeface="Tahoma" pitchFamily="34" charset="0"/>
              </a:rPr>
              <a:t>Diego Bispo (</a:t>
            </a:r>
            <a:r>
              <a:rPr lang="pt-BR" sz="1400" dirty="0" smtClean="0">
                <a:latin typeface="Tahoma" pitchFamily="34" charset="0"/>
                <a:cs typeface="Tahoma" pitchFamily="34" charset="0"/>
                <a:hlinkClick r:id="rId2"/>
              </a:rPr>
              <a:t>dab@cin.ufpe.br</a:t>
            </a:r>
            <a:r>
              <a:rPr lang="pt-BR" sz="1400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400" dirty="0" err="1" smtClean="0">
                <a:latin typeface="Tahoma" pitchFamily="34" charset="0"/>
                <a:cs typeface="Tahoma" pitchFamily="34" charset="0"/>
              </a:rPr>
              <a:t>Elvio</a:t>
            </a:r>
            <a:r>
              <a:rPr lang="pt-BR" sz="1400" dirty="0" smtClean="0">
                <a:latin typeface="Tahoma" pitchFamily="34" charset="0"/>
                <a:cs typeface="Tahoma" pitchFamily="34" charset="0"/>
              </a:rPr>
              <a:t> Gomes (</a:t>
            </a:r>
            <a:r>
              <a:rPr lang="pt-BR" sz="1400" dirty="0" smtClean="0">
                <a:latin typeface="Tahoma" pitchFamily="34" charset="0"/>
                <a:cs typeface="Tahoma" pitchFamily="34" charset="0"/>
                <a:hlinkClick r:id="rId3"/>
              </a:rPr>
              <a:t>ebg@cin.ufpe.br</a:t>
            </a:r>
            <a:r>
              <a:rPr lang="pt-BR" sz="1400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1400" dirty="0" err="1" smtClean="0">
                <a:latin typeface="Tahoma" pitchFamily="34" charset="0"/>
                <a:cs typeface="Tahoma" pitchFamily="34" charset="0"/>
              </a:rPr>
              <a:t>Kaio</a:t>
            </a:r>
            <a:r>
              <a:rPr lang="pt-BR" sz="1400" dirty="0" smtClean="0">
                <a:latin typeface="Tahoma" pitchFamily="34" charset="0"/>
                <a:cs typeface="Tahoma" pitchFamily="34" charset="0"/>
              </a:rPr>
              <a:t> César (</a:t>
            </a:r>
            <a:r>
              <a:rPr lang="pt-BR" sz="1400" dirty="0">
                <a:hlinkClick r:id="rId4"/>
              </a:rPr>
              <a:t>kaioc89@gmail.com</a:t>
            </a:r>
            <a:r>
              <a:rPr lang="pt-BR" sz="1400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b="1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b="1" dirty="0" smtClean="0">
                <a:latin typeface="Tahoma" pitchFamily="34" charset="0"/>
                <a:cs typeface="Tahoma" pitchFamily="34" charset="0"/>
              </a:rPr>
              <a:t>Professor orientador: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400" dirty="0" smtClean="0">
                <a:latin typeface="Tahoma" pitchFamily="34" charset="0"/>
                <a:cs typeface="Tahoma" pitchFamily="34" charset="0"/>
              </a:rPr>
              <a:t>Alexandre Marcos Lins de Vasconcelos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b="1" dirty="0" smtClean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Código: 1577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1" y="457200"/>
            <a:ext cx="2324425" cy="523948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6635114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2800" dirty="0" err="1" smtClean="0">
                <a:latin typeface="Arial" charset="0"/>
              </a:rPr>
              <a:t>Abordagens</a:t>
            </a:r>
            <a:r>
              <a:rPr lang="en-US" sz="2800" dirty="0" smtClean="0">
                <a:latin typeface="Arial" charset="0"/>
              </a:rPr>
              <a:t> de </a:t>
            </a:r>
            <a:r>
              <a:rPr lang="en-US" sz="2800" dirty="0" err="1">
                <a:latin typeface="Arial" charset="0"/>
              </a:rPr>
              <a:t>Modelagem</a:t>
            </a:r>
            <a:endParaRPr lang="en-US" sz="2800" dirty="0"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905000"/>
            <a:ext cx="6629400" cy="321626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Utilizar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prontos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oriundos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desenvolvimento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Arial" charset="0"/>
              </a:rPr>
              <a:t>Vantagens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Arial" charset="0"/>
              </a:rPr>
              <a:t>Economizar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tempo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ja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validados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457200" lvl="1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Desvantagens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Mais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detalhado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necessario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Mais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centrados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estruturas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não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no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comportamento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61202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5105400" cy="6096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2800" dirty="0" err="1">
                <a:latin typeface="Arial" charset="0"/>
              </a:rPr>
              <a:t>Abordagens</a:t>
            </a:r>
            <a:r>
              <a:rPr lang="en-US" sz="2800" dirty="0">
                <a:latin typeface="Arial" charset="0"/>
              </a:rPr>
              <a:t> de </a:t>
            </a:r>
            <a:r>
              <a:rPr lang="en-US" sz="2800" dirty="0" err="1">
                <a:latin typeface="Arial" charset="0"/>
              </a:rPr>
              <a:t>Modelagem</a:t>
            </a:r>
            <a:endParaRPr lang="en-US" sz="2800" dirty="0">
              <a:latin typeface="Arial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7016115" cy="28654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Arial" charset="0"/>
              </a:rPr>
              <a:t>Construir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proprios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parar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teste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Vantagens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Redução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do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risco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replicação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erros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Redundância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boa)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Desvantagens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Custo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Testador-modelador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940278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237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47857"/>
            <a:ext cx="7757160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Arial" charset="0"/>
              </a:rPr>
              <a:t>Construindo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charset="0"/>
              </a:rPr>
              <a:t>proprios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charset="0"/>
              </a:rPr>
              <a:t>parar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sz="2800" b="1" dirty="0" err="1">
                <a:solidFill>
                  <a:srgbClr val="000000"/>
                </a:solidFill>
                <a:latin typeface="Arial" charset="0"/>
              </a:rPr>
              <a:t>teste</a:t>
            </a:r>
            <a:endParaRPr lang="en-U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9924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808" y="0"/>
            <a:ext cx="921580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762755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6619400" cy="81724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2800" dirty="0" err="1" smtClean="0">
                <a:latin typeface="Arial" charset="0"/>
              </a:rPr>
              <a:t>Reutilizando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</a:rPr>
              <a:t>Modelos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oriundos</a:t>
            </a:r>
            <a:r>
              <a:rPr lang="en-US" sz="2800" dirty="0" smtClean="0">
                <a:latin typeface="Arial" charset="0"/>
              </a:rPr>
              <a:t> do </a:t>
            </a:r>
            <a:r>
              <a:rPr lang="en-US" sz="2800" dirty="0" err="1" smtClean="0">
                <a:latin typeface="Arial" charset="0"/>
              </a:rPr>
              <a:t>desenvolvimento</a:t>
            </a:r>
            <a:endParaRPr lang="en-US" sz="2800" dirty="0">
              <a:latin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45920"/>
            <a:ext cx="6939914" cy="339169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ESTUDO DE CASO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componente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CruiseControl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compõe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sistema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injeção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eletrônica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alguns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carros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luxo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responsável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por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manter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velocidade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carro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constante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Funciona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como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um 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piloto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automático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motorista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define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uma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velocidade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ser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mantida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Velocidade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 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Cruzeiro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e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CruiseControl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obtém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controle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sobre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aceleração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freio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para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manter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essa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velocidade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estável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419776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2356604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4" y="0"/>
            <a:ext cx="931652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897160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4193956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2071030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4" y="-7884"/>
            <a:ext cx="9151883" cy="686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710634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Roteiro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3724096"/>
          </a:xfrm>
        </p:spPr>
        <p:txBody>
          <a:bodyPr/>
          <a:lstStyle/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Visão geral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Detalhes e Técnicas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Exemplos de uso dos modelos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Ferramentas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Conclusão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276600"/>
            <a:ext cx="6324600" cy="685800"/>
          </a:xfrm>
        </p:spPr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Exemplo de uso dos modelos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49720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Exemplo de uso dos modelos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3613297"/>
          </a:xfrm>
        </p:spPr>
        <p:txBody>
          <a:bodyPr/>
          <a:lstStyle/>
          <a:p>
            <a:r>
              <a:rPr lang="pt-BR" sz="2000" dirty="0">
                <a:latin typeface="Tahoma" pitchFamily="34" charset="0"/>
                <a:cs typeface="Tahoma" pitchFamily="34" charset="0"/>
              </a:rPr>
              <a:t>Por serem baseados em modelos e não no código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fonte,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o teste baseado em modelo é visto como uma forma de teste de caixa-preta.</a:t>
            </a:r>
          </a:p>
          <a:p>
            <a:r>
              <a:rPr lang="pt-BR" sz="2000" dirty="0" smtClean="0">
                <a:latin typeface="Tahoma" pitchFamily="34" charset="0"/>
                <a:cs typeface="Tahoma" pitchFamily="34" charset="0"/>
              </a:rPr>
              <a:t>As duas principais técnicas de testes baseados em modelos:</a:t>
            </a:r>
          </a:p>
          <a:p>
            <a:pPr lvl="1"/>
            <a:r>
              <a:rPr lang="pt-BR" dirty="0">
                <a:latin typeface="Tahoma" pitchFamily="34" charset="0"/>
                <a:cs typeface="Tahoma" pitchFamily="34" charset="0"/>
              </a:rPr>
              <a:t>Técnicas genéricas de testes</a:t>
            </a:r>
            <a:r>
              <a:rPr lang="pt-BR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UML</a:t>
            </a:r>
          </a:p>
          <a:p>
            <a:pPr lvl="2"/>
            <a:r>
              <a:rPr lang="pt-BR" sz="1600" dirty="0">
                <a:latin typeface="Tahoma" pitchFamily="34" charset="0"/>
                <a:cs typeface="Tahoma" pitchFamily="34" charset="0"/>
              </a:rPr>
              <a:t>Máquina de estados Finitos </a:t>
            </a:r>
            <a:endParaRPr lang="pt-BR" sz="16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pt-BR" dirty="0">
                <a:latin typeface="Tahoma" pitchFamily="34" charset="0"/>
                <a:cs typeface="Tahoma" pitchFamily="34" charset="0"/>
              </a:rPr>
              <a:t>Técnicas Específicas de Teste</a:t>
            </a:r>
            <a:r>
              <a:rPr lang="pt-BR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TTCN-3 (</a:t>
            </a:r>
            <a:r>
              <a:rPr lang="en-US" sz="1600" dirty="0"/>
              <a:t>Testing and </a:t>
            </a:r>
            <a:r>
              <a:rPr lang="en-US" sz="1600" b="1" dirty="0"/>
              <a:t>Test</a:t>
            </a:r>
            <a:r>
              <a:rPr lang="en-US" sz="1600" dirty="0"/>
              <a:t> Control Notation Version </a:t>
            </a:r>
            <a:r>
              <a:rPr lang="en-US" sz="1600" dirty="0" smtClean="0"/>
              <a:t>3.0).</a:t>
            </a:r>
            <a:endParaRPr lang="pt-BR" sz="1600" dirty="0">
              <a:latin typeface="Tahoma" pitchFamily="34" charset="0"/>
              <a:cs typeface="Tahoma" pitchFamily="34" charset="0"/>
            </a:endParaRPr>
          </a:p>
          <a:p>
            <a:pPr lvl="1"/>
            <a:endParaRPr lang="pt-BR" sz="16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32236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Exemplo de uso dos modelos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3890296"/>
          </a:xfrm>
        </p:spPr>
        <p:txBody>
          <a:bodyPr/>
          <a:lstStyle/>
          <a:p>
            <a:r>
              <a:rPr lang="pt-BR" sz="2000" dirty="0" smtClean="0">
                <a:latin typeface="Tahoma" pitchFamily="34" charset="0"/>
                <a:cs typeface="Tahoma" pitchFamily="34" charset="0"/>
              </a:rPr>
              <a:t>UML</a:t>
            </a:r>
          </a:p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Usa um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perfil de teste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para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especificar automaticamente as arquiteturas de teste,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visualizar os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casos de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teste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para uma melhor compreensão e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executa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os testes para localizar falhas e erros de implementação.</a:t>
            </a:r>
          </a:p>
          <a:p>
            <a:endParaRPr lang="pt-BR" sz="18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pt-BR" sz="1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Vantagens</a:t>
            </a:r>
          </a:p>
          <a:p>
            <a:pPr lvl="2"/>
            <a:r>
              <a:rPr lang="pt-BR" dirty="0" smtClean="0">
                <a:latin typeface="Tahoma" pitchFamily="34" charset="0"/>
                <a:cs typeface="Tahoma" pitchFamily="34" charset="0"/>
              </a:rPr>
              <a:t>Ferramentas </a:t>
            </a:r>
            <a:r>
              <a:rPr lang="pt-BR" dirty="0">
                <a:latin typeface="Tahoma" pitchFamily="34" charset="0"/>
                <a:cs typeface="Tahoma" pitchFamily="34" charset="0"/>
              </a:rPr>
              <a:t>de apoio a modelagem</a:t>
            </a:r>
          </a:p>
          <a:p>
            <a:pPr lvl="2"/>
            <a:r>
              <a:rPr lang="pt-BR" dirty="0" smtClean="0">
                <a:latin typeface="Tahoma" pitchFamily="34" charset="0"/>
                <a:cs typeface="Tahoma" pitchFamily="34" charset="0"/>
              </a:rPr>
              <a:t>Interpretação </a:t>
            </a:r>
            <a:r>
              <a:rPr lang="pt-BR" dirty="0">
                <a:latin typeface="Tahoma" pitchFamily="34" charset="0"/>
                <a:cs typeface="Tahoma" pitchFamily="34" charset="0"/>
              </a:rPr>
              <a:t>até certo ponto intuitiva</a:t>
            </a:r>
          </a:p>
          <a:p>
            <a:pPr lvl="1"/>
            <a:r>
              <a:rPr lang="pt-BR" sz="1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Desvantagens</a:t>
            </a:r>
          </a:p>
          <a:p>
            <a:pPr lvl="2"/>
            <a:r>
              <a:rPr lang="pt-BR" dirty="0" smtClean="0">
                <a:latin typeface="Tahoma" pitchFamily="34" charset="0"/>
                <a:cs typeface="Tahoma" pitchFamily="34" charset="0"/>
              </a:rPr>
              <a:t>Limitação </a:t>
            </a:r>
            <a:r>
              <a:rPr lang="pt-BR" dirty="0">
                <a:latin typeface="Tahoma" pitchFamily="34" charset="0"/>
                <a:cs typeface="Tahoma" pitchFamily="34" charset="0"/>
              </a:rPr>
              <a:t>na geração dos testes</a:t>
            </a:r>
          </a:p>
          <a:p>
            <a:pPr lvl="1"/>
            <a:endParaRPr lang="pt-BR" sz="18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439199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Exemplo de uso dos modelos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4302716"/>
          </a:xfrm>
        </p:spPr>
        <p:txBody>
          <a:bodyPr/>
          <a:lstStyle/>
          <a:p>
            <a:r>
              <a:rPr lang="pt-BR" sz="2000" dirty="0">
                <a:latin typeface="Tahoma" pitchFamily="34" charset="0"/>
                <a:cs typeface="Tahoma" pitchFamily="34" charset="0"/>
              </a:rPr>
              <a:t>Máquina de estados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Finitos</a:t>
            </a:r>
          </a:p>
          <a:p>
            <a:r>
              <a:rPr lang="pt-BR" sz="2000" dirty="0" smtClean="0">
                <a:latin typeface="Tahoma" pitchFamily="34" charset="0"/>
                <a:cs typeface="Tahoma" pitchFamily="34" charset="0"/>
              </a:rPr>
              <a:t>Representa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as possíveis configurações do sistema. Para encontrar os casos de teste, procura-se pelos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caminhos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de execução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pt-BR" sz="20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pt-BR" sz="1800" dirty="0" smtClean="0">
                <a:latin typeface="Tahoma" pitchFamily="34" charset="0"/>
                <a:cs typeface="Tahoma" pitchFamily="34" charset="0"/>
              </a:rPr>
              <a:t>Heurísticas:</a:t>
            </a:r>
            <a:endParaRPr lang="pt-BR" sz="1800" dirty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pt-BR" sz="2000" dirty="0" smtClean="0">
                <a:latin typeface="Tahoma" pitchFamily="34" charset="0"/>
                <a:cs typeface="Tahoma" pitchFamily="34" charset="0"/>
              </a:rPr>
              <a:t>Geração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por prova de teorema, </a:t>
            </a:r>
          </a:p>
          <a:p>
            <a:pPr lvl="2"/>
            <a:r>
              <a:rPr lang="pt-BR" sz="2000" dirty="0" smtClean="0">
                <a:latin typeface="Tahoma" pitchFamily="34" charset="0"/>
                <a:cs typeface="Tahoma" pitchFamily="34" charset="0"/>
              </a:rPr>
              <a:t>Programação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com restrições, </a:t>
            </a:r>
          </a:p>
          <a:p>
            <a:pPr lvl="2"/>
            <a:r>
              <a:rPr lang="pt-BR" sz="2000" dirty="0" smtClean="0">
                <a:latin typeface="Tahoma" pitchFamily="34" charset="0"/>
                <a:cs typeface="Tahoma" pitchFamily="34" charset="0"/>
              </a:rPr>
              <a:t>Verificação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de modelo, </a:t>
            </a:r>
          </a:p>
          <a:p>
            <a:pPr lvl="2"/>
            <a:r>
              <a:rPr lang="pt-BR" sz="2000" dirty="0" smtClean="0">
                <a:latin typeface="Tahoma" pitchFamily="34" charset="0"/>
                <a:cs typeface="Tahoma" pitchFamily="34" charset="0"/>
              </a:rPr>
              <a:t>Execução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simbólica,</a:t>
            </a:r>
          </a:p>
          <a:p>
            <a:pPr lvl="2"/>
            <a:r>
              <a:rPr lang="pt-BR" sz="2000" dirty="0" smtClean="0">
                <a:latin typeface="Tahoma" pitchFamily="34" charset="0"/>
                <a:cs typeface="Tahoma" pitchFamily="34" charset="0"/>
              </a:rPr>
              <a:t>Modelo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de fluxo de eventos e </a:t>
            </a:r>
          </a:p>
          <a:p>
            <a:pPr lvl="2"/>
            <a:r>
              <a:rPr lang="pt-BR" sz="2000" dirty="0" smtClean="0">
                <a:latin typeface="Tahoma" pitchFamily="34" charset="0"/>
                <a:cs typeface="Tahoma" pitchFamily="34" charset="0"/>
              </a:rPr>
              <a:t>Cadeias 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de </a:t>
            </a:r>
            <a:r>
              <a:rPr lang="pt-BR" sz="2000" dirty="0" err="1">
                <a:latin typeface="Tahoma" pitchFamily="34" charset="0"/>
                <a:cs typeface="Tahoma" pitchFamily="34" charset="0"/>
              </a:rPr>
              <a:t>Markov</a:t>
            </a:r>
            <a:r>
              <a:rPr lang="pt-BR" sz="2000" dirty="0">
                <a:latin typeface="Tahoma" pitchFamily="34" charset="0"/>
                <a:cs typeface="Tahoma" pitchFamily="34" charset="0"/>
              </a:rPr>
              <a:t>.</a:t>
            </a:r>
            <a:endParaRPr lang="pt-BR" sz="20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892739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Exemplo de uso dos modelos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4495800"/>
          </a:xfrm>
        </p:spPr>
        <p:txBody>
          <a:bodyPr/>
          <a:lstStyle/>
          <a:p>
            <a:r>
              <a:rPr lang="pt-BR" sz="1800" dirty="0">
                <a:latin typeface="Tahoma" pitchFamily="34" charset="0"/>
                <a:cs typeface="Tahoma" pitchFamily="34" charset="0"/>
              </a:rPr>
              <a:t> TTCN-3 </a:t>
            </a:r>
          </a:p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TTCN-3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é uma moderna e poderosa linguagem de implementação de teste que suporta todos os tipos de testes de caixa-preta.</a:t>
            </a:r>
          </a:p>
          <a:p>
            <a:pPr lvl="1"/>
            <a:r>
              <a:rPr lang="pt-BR" sz="1800" dirty="0" smtClean="0">
                <a:latin typeface="Tahoma" pitchFamily="34" charset="0"/>
                <a:cs typeface="Tahoma" pitchFamily="34" charset="0"/>
              </a:rPr>
              <a:t>Áreas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típicas de aplicação: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Testes </a:t>
            </a:r>
            <a:r>
              <a:rPr lang="pt-BR" sz="1600" dirty="0">
                <a:latin typeface="Tahoma" pitchFamily="34" charset="0"/>
                <a:cs typeface="Tahoma" pitchFamily="34" charset="0"/>
              </a:rPr>
              <a:t>de integração de componentes do sistema.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Teste </a:t>
            </a:r>
            <a:r>
              <a:rPr lang="pt-BR" sz="1600" dirty="0">
                <a:latin typeface="Tahoma" pitchFamily="34" charset="0"/>
                <a:cs typeface="Tahoma" pitchFamily="34" charset="0"/>
              </a:rPr>
              <a:t>em sistemas distribuídos</a:t>
            </a:r>
            <a:r>
              <a:rPr lang="pt-BR" dirty="0">
                <a:latin typeface="Tahoma" pitchFamily="34" charset="0"/>
                <a:cs typeface="Tahoma" pitchFamily="34" charset="0"/>
              </a:rPr>
              <a:t>	</a:t>
            </a:r>
            <a:endParaRPr lang="pt-BR" sz="18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pt-BR" sz="1800" dirty="0" smtClean="0">
                <a:latin typeface="Tahoma" pitchFamily="34" charset="0"/>
                <a:cs typeface="Tahoma" pitchFamily="34" charset="0"/>
              </a:rPr>
              <a:t>TTCN-3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é adequado para uma grande variedade de domínios de aplicação: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Comunicações </a:t>
            </a:r>
            <a:r>
              <a:rPr lang="pt-BR" sz="1600" dirty="0">
                <a:latin typeface="Tahoma" pitchFamily="34" charset="0"/>
                <a:cs typeface="Tahoma" pitchFamily="34" charset="0"/>
              </a:rPr>
              <a:t>móveis,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Tecnologias </a:t>
            </a:r>
            <a:r>
              <a:rPr lang="pt-BR" sz="1600" dirty="0">
                <a:latin typeface="Tahoma" pitchFamily="34" charset="0"/>
                <a:cs typeface="Tahoma" pitchFamily="34" charset="0"/>
              </a:rPr>
              <a:t>de banda larga ,</a:t>
            </a:r>
          </a:p>
          <a:p>
            <a:pPr lvl="2"/>
            <a:r>
              <a:rPr lang="pt-BR" sz="1600" dirty="0" smtClean="0">
                <a:latin typeface="Tahoma" pitchFamily="34" charset="0"/>
                <a:cs typeface="Tahoma" pitchFamily="34" charset="0"/>
              </a:rPr>
              <a:t>Internet </a:t>
            </a:r>
            <a:r>
              <a:rPr lang="pt-BR" sz="1600" dirty="0">
                <a:latin typeface="Tahoma" pitchFamily="34" charset="0"/>
                <a:cs typeface="Tahoma" pitchFamily="34" charset="0"/>
              </a:rPr>
              <a:t>protocolos e outras.</a:t>
            </a:r>
            <a:endParaRPr lang="pt-BR" sz="16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7966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352800"/>
            <a:ext cx="6324600" cy="685800"/>
          </a:xfrm>
        </p:spPr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Ferramenta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906146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2456057"/>
          </a:xfrm>
        </p:spPr>
        <p:txBody>
          <a:bodyPr/>
          <a:lstStyle/>
          <a:p>
            <a:r>
              <a:rPr lang="pt-BR" sz="1800" i="1" dirty="0" smtClean="0">
                <a:latin typeface="Tahoma" pitchFamily="34" charset="0"/>
                <a:cs typeface="Tahoma" pitchFamily="34" charset="0"/>
              </a:rPr>
              <a:t>Test </a:t>
            </a:r>
            <a:r>
              <a:rPr lang="pt-BR" sz="1800" i="1" dirty="0" err="1" smtClean="0">
                <a:latin typeface="Tahoma" pitchFamily="34" charset="0"/>
                <a:cs typeface="Tahoma" pitchFamily="34" charset="0"/>
              </a:rPr>
              <a:t>and</a:t>
            </a:r>
            <a:r>
              <a:rPr lang="pt-BR" sz="18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1800" i="1" dirty="0" err="1" smtClean="0">
                <a:latin typeface="Tahoma" pitchFamily="34" charset="0"/>
                <a:cs typeface="Tahoma" pitchFamily="34" charset="0"/>
              </a:rPr>
              <a:t>Requirements</a:t>
            </a:r>
            <a:r>
              <a:rPr lang="pt-BR" sz="18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1800" i="1" dirty="0" err="1" smtClean="0">
                <a:latin typeface="Tahoma" pitchFamily="34" charset="0"/>
                <a:cs typeface="Tahoma" pitchFamily="34" charset="0"/>
              </a:rPr>
              <a:t>Generation</a:t>
            </a:r>
            <a:r>
              <a:rPr lang="pt-BR" sz="1800" i="1" dirty="0" smtClean="0">
                <a:latin typeface="Tahoma" pitchFamily="34" charset="0"/>
                <a:cs typeface="Tahoma" pitchFamily="34" charset="0"/>
              </a:rPr>
              <a:t> Tool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pt-BR" sz="1800" dirty="0" err="1" smtClean="0">
                <a:latin typeface="Tahoma" pitchFamily="34" charset="0"/>
                <a:cs typeface="Tahoma" pitchFamily="34" charset="0"/>
              </a:rPr>
              <a:t>TaRGeT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Desenvolvida pela parceria CIN/Motorola (UFPE) e Departamento de Sistemas e Computação (UFCG)</a:t>
            </a:r>
          </a:p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Diminui custos na criação da </a:t>
            </a:r>
            <a:r>
              <a:rPr lang="pt-BR" sz="1800" dirty="0" err="1" smtClean="0">
                <a:latin typeface="Tahoma" pitchFamily="34" charset="0"/>
                <a:cs typeface="Tahoma" pitchFamily="34" charset="0"/>
              </a:rPr>
              <a:t>suite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 de testes.</a:t>
            </a:r>
          </a:p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Geração automática de cenários</a:t>
            </a:r>
          </a:p>
          <a:p>
            <a:pPr lvl="1"/>
            <a:r>
              <a:rPr lang="pt-BR" sz="1600" dirty="0" smtClean="0">
                <a:latin typeface="Tahoma" pitchFamily="34" charset="0"/>
                <a:cs typeface="Tahoma" pitchFamily="34" charset="0"/>
              </a:rPr>
              <a:t>Usa especificações de casos de uso.</a:t>
            </a:r>
          </a:p>
          <a:p>
            <a:pPr lvl="1"/>
            <a:endParaRPr lang="pt-BR" sz="1400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pt-BR" sz="14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34646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1920526"/>
          </a:xfrm>
        </p:spPr>
        <p:txBody>
          <a:bodyPr/>
          <a:lstStyle/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Visão Geral do Processo</a:t>
            </a:r>
          </a:p>
          <a:p>
            <a:pPr lvl="1"/>
            <a:r>
              <a:rPr lang="pt-BR" sz="1400" dirty="0" smtClean="0">
                <a:latin typeface="Tahoma" pitchFamily="34" charset="0"/>
                <a:cs typeface="Tahoma" pitchFamily="34" charset="0"/>
              </a:rPr>
              <a:t>Construção do modelo.</a:t>
            </a:r>
          </a:p>
          <a:p>
            <a:pPr lvl="1"/>
            <a:r>
              <a:rPr lang="pt-BR" sz="1400" dirty="0" smtClean="0">
                <a:latin typeface="Tahoma" pitchFamily="34" charset="0"/>
                <a:cs typeface="Tahoma" pitchFamily="34" charset="0"/>
              </a:rPr>
              <a:t>Geração dos Casos de teste.</a:t>
            </a:r>
          </a:p>
          <a:p>
            <a:pPr lvl="1"/>
            <a:r>
              <a:rPr lang="pt-BR" sz="1400" dirty="0" smtClean="0">
                <a:latin typeface="Tahoma" pitchFamily="34" charset="0"/>
                <a:cs typeface="Tahoma" pitchFamily="34" charset="0"/>
              </a:rPr>
              <a:t>Execução dos casos de teste.</a:t>
            </a:r>
          </a:p>
          <a:p>
            <a:pPr lvl="1"/>
            <a:r>
              <a:rPr lang="pt-BR" sz="1400" dirty="0" smtClean="0">
                <a:latin typeface="Tahoma" pitchFamily="34" charset="0"/>
                <a:cs typeface="Tahoma" pitchFamily="34" charset="0"/>
              </a:rPr>
              <a:t>Coleta e análise dos resultados.</a:t>
            </a:r>
          </a:p>
          <a:p>
            <a:pPr lvl="1"/>
            <a:endParaRPr lang="pt-BR" sz="1400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pt-BR" sz="14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71471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824841"/>
          </a:xfrm>
        </p:spPr>
        <p:txBody>
          <a:bodyPr/>
          <a:lstStyle/>
          <a:p>
            <a:pPr marL="0" indent="0">
              <a:buNone/>
            </a:pPr>
            <a:endParaRPr lang="pt-BR" sz="1400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pt-BR" sz="1400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pt-BR" sz="14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0482" name="Picture 2" descr="C:\Users\user\Desktop\New Bitmap Image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772150" cy="4455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41786" y="1796534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Processo genérico X Processo adotado </a:t>
            </a:r>
            <a:r>
              <a:rPr lang="pt-BR" sz="1800" dirty="0" err="1" smtClean="0">
                <a:latin typeface="Tahoma" pitchFamily="34" charset="0"/>
                <a:cs typeface="Tahoma" pitchFamily="34" charset="0"/>
              </a:rPr>
              <a:t>TaRGeT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36054348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1507" name="Picture 3" descr="C:\Users\user\Desktop\New Bitmap Image (2)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4772"/>
            <a:ext cx="5000625" cy="4422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685440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Exemplo de entrada para a </a:t>
            </a:r>
            <a:r>
              <a:rPr lang="pt-BR" sz="1800" dirty="0" err="1" smtClean="0">
                <a:latin typeface="Tahoma" pitchFamily="34" charset="0"/>
                <a:cs typeface="Tahoma" pitchFamily="34" charset="0"/>
              </a:rPr>
              <a:t>TaRGeT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2891242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Visão Geral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4881336"/>
          </a:xfrm>
        </p:spPr>
        <p:txBody>
          <a:bodyPr/>
          <a:lstStyle/>
          <a:p>
            <a:pPr algn="just"/>
            <a:r>
              <a:rPr lang="pt-BR" sz="2000" dirty="0"/>
              <a:t>O Teste </a:t>
            </a:r>
            <a:r>
              <a:rPr lang="pt-BR" sz="2000" dirty="0" smtClean="0"/>
              <a:t>Baseado </a:t>
            </a:r>
            <a:r>
              <a:rPr lang="pt-BR" sz="2000" dirty="0"/>
              <a:t>em Modelos (TBM) consiste em uma técnica para geração automática de um conjunto de casos de testes, com entradas e saídas esperadas, utilizando modelos extraídos a partir dos requisitos do software (</a:t>
            </a:r>
            <a:r>
              <a:rPr lang="pt-BR" sz="2000" dirty="0" err="1"/>
              <a:t>Binder</a:t>
            </a:r>
            <a:r>
              <a:rPr lang="pt-BR" sz="2000" dirty="0"/>
              <a:t>, 2000).</a:t>
            </a:r>
          </a:p>
          <a:p>
            <a:pPr algn="just"/>
            <a:endParaRPr lang="pt-BR" sz="2000" dirty="0"/>
          </a:p>
          <a:p>
            <a:pPr algn="just"/>
            <a:endParaRPr lang="pt-PT" sz="2000" dirty="0"/>
          </a:p>
          <a:p>
            <a:pPr algn="just"/>
            <a:r>
              <a:rPr lang="pt-BR" sz="2000" dirty="0"/>
              <a:t>Para que o TBM possa ser utilizado é necessário que a especificação do software seja definida utilizando modelos em um formato apropriado para a automação das atividades de teste. São exemplos desses formatos o uso de modelos representados utilizando métodos formais, máquinas de estado finito e a UML.</a:t>
            </a:r>
            <a:endParaRPr lang="pt-PT" sz="2000" dirty="0"/>
          </a:p>
          <a:p>
            <a:pPr algn="just"/>
            <a:endParaRPr lang="pt-BR" sz="1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381729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369332"/>
          </a:xfrm>
        </p:spPr>
        <p:txBody>
          <a:bodyPr/>
          <a:lstStyle/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Fluxo	</a:t>
            </a:r>
          </a:p>
        </p:txBody>
      </p:sp>
      <p:pic>
        <p:nvPicPr>
          <p:cNvPr id="22530" name="Picture 2" descr="C:\Users\user\Desktop\New Bitmap Image (3)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4143375" cy="3105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476306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79" y="4724400"/>
            <a:ext cx="5648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 descr="C:\Users\user\Desktop\New Bitmap Image (4)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48" y="2514600"/>
            <a:ext cx="5995988" cy="1458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99745" y="4318282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Exemplo fictício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981200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Processo	</a:t>
            </a:r>
          </a:p>
        </p:txBody>
      </p:sp>
    </p:spTree>
    <p:extLst>
      <p:ext uri="{BB962C8B-B14F-4D97-AF65-F5344CB8AC3E}">
        <p14:creationId xmlns="" xmlns:p14="http://schemas.microsoft.com/office/powerpoint/2010/main" val="3552899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4579" name="Picture 3" descr="C:\Users\user\Desktop\New Bitmap Image (6)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4905375" cy="441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05000" y="1688068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Cenário</a:t>
            </a:r>
          </a:p>
        </p:txBody>
      </p:sp>
    </p:spTree>
    <p:extLst>
      <p:ext uri="{BB962C8B-B14F-4D97-AF65-F5344CB8AC3E}">
        <p14:creationId xmlns="" xmlns:p14="http://schemas.microsoft.com/office/powerpoint/2010/main" val="101655749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ahoma" pitchFamily="34" charset="0"/>
                <a:cs typeface="Tahoma" pitchFamily="34" charset="0"/>
              </a:rPr>
              <a:t>TaRGeT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602" name="Picture 2" descr="C:\Users\user\Desktop\New Bitmap Image (7)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09775"/>
            <a:ext cx="4981575" cy="4467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05000" y="1688068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Casos de teste gerados</a:t>
            </a:r>
          </a:p>
        </p:txBody>
      </p:sp>
    </p:spTree>
    <p:extLst>
      <p:ext uri="{BB962C8B-B14F-4D97-AF65-F5344CB8AC3E}">
        <p14:creationId xmlns="" xmlns:p14="http://schemas.microsoft.com/office/powerpoint/2010/main" val="398666546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Conclusão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2142125"/>
          </a:xfrm>
        </p:spPr>
        <p:txBody>
          <a:bodyPr/>
          <a:lstStyle/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A técnica de aplicação de testes baseadas em modelos é principalmente utilizada para automação dos casos de testes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.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Os testes baseados </a:t>
            </a:r>
            <a:r>
              <a:rPr lang="pt-BR" sz="1800" dirty="0">
                <a:latin typeface="Tahoma" pitchFamily="34" charset="0"/>
                <a:cs typeface="Tahoma" pitchFamily="34" charset="0"/>
              </a:rPr>
              <a:t>em modelos tem o potencial de diminuir o custo e aumentar o rigor dos </a:t>
            </a:r>
            <a:r>
              <a:rPr lang="pt-BR" sz="1800" dirty="0" smtClean="0">
                <a:latin typeface="Tahoma" pitchFamily="34" charset="0"/>
                <a:cs typeface="Tahoma" pitchFamily="34" charset="0"/>
              </a:rPr>
              <a:t>testes.</a:t>
            </a:r>
          </a:p>
          <a:p>
            <a:endParaRPr lang="pt-BR" sz="1800" dirty="0" smtClean="0">
              <a:latin typeface="Tahoma" pitchFamily="34" charset="0"/>
              <a:cs typeface="Tahoma" pitchFamily="34" charset="0"/>
            </a:endParaRPr>
          </a:p>
          <a:p>
            <a:r>
              <a:rPr lang="pt-BR" sz="1800" dirty="0" smtClean="0">
                <a:latin typeface="Tahoma" pitchFamily="34" charset="0"/>
                <a:cs typeface="Tahoma" pitchFamily="34" charset="0"/>
              </a:rPr>
              <a:t>A utilização adequada dessa técnica torna o processo de teste de software mais ágil e eficaz.</a:t>
            </a:r>
          </a:p>
        </p:txBody>
      </p:sp>
    </p:spTree>
    <p:extLst>
      <p:ext uri="{BB962C8B-B14F-4D97-AF65-F5344CB8AC3E}">
        <p14:creationId xmlns="" xmlns:p14="http://schemas.microsoft.com/office/powerpoint/2010/main" val="103756811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Referências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4819781"/>
          </a:xfrm>
        </p:spPr>
        <p:txBody>
          <a:bodyPr/>
          <a:lstStyle/>
          <a:p>
            <a:endParaRPr lang="pt-BR" sz="1600" dirty="0" smtClean="0">
              <a:solidFill>
                <a:schemeClr val="tx2"/>
              </a:solidFill>
            </a:endParaRPr>
          </a:p>
          <a:p>
            <a:endParaRPr lang="pt-BR" sz="1600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Model Based Test Generation: An Industrial Experience. </a:t>
            </a:r>
            <a:r>
              <a:rPr lang="pt-BR" sz="1600" dirty="0" smtClean="0"/>
              <a:t>Nogueira, S., et. Al.</a:t>
            </a:r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endParaRPr lang="pt-BR" sz="1600" dirty="0" smtClean="0">
              <a:solidFill>
                <a:schemeClr val="tx2"/>
              </a:solidFill>
            </a:endParaRPr>
          </a:p>
          <a:p>
            <a:r>
              <a:rPr lang="pt-BR" sz="1600" dirty="0" smtClean="0">
                <a:solidFill>
                  <a:schemeClr val="tx2"/>
                </a:solidFill>
              </a:rPr>
              <a:t>MODEST – Um Método de Testes Baseado em Modelos: http://www.bibliotecadigital.ufmg.br/dspace/bitstream/1843/SLBS-6XYGCJ/1/tese.pdf</a:t>
            </a:r>
          </a:p>
          <a:p>
            <a:pPr>
              <a:buNone/>
            </a:pPr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MOGENTES - Model-Based Generation of Test-Cases for Embedded Systems: State of the Art Survey.</a:t>
            </a:r>
          </a:p>
          <a:p>
            <a:endParaRPr lang="en-US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600" dirty="0" smtClean="0">
                <a:latin typeface="Tahoma" pitchFamily="34" charset="0"/>
                <a:cs typeface="Tahoma" pitchFamily="34" charset="0"/>
              </a:rPr>
              <a:t>Testes Baseados em Modelos – SBES 2010: </a:t>
            </a:r>
            <a:r>
              <a:rPr lang="pt-BR" sz="1600" dirty="0" smtClean="0">
                <a:hlinkClick r:id="rId2"/>
              </a:rPr>
              <a:t>http://wiki.dcc.ufba.br/pub/CBSOFT/ShortCourseMC10/tbm.pdf</a:t>
            </a:r>
            <a:endParaRPr lang="pt-BR" sz="1600" dirty="0" smtClean="0"/>
          </a:p>
          <a:p>
            <a:endParaRPr lang="en-US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0661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Referências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2308324"/>
          </a:xfrm>
        </p:spPr>
        <p:txBody>
          <a:bodyPr/>
          <a:lstStyle/>
          <a:p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600" dirty="0" smtClean="0"/>
              <a:t>Testing Object-Oriented Systems: Models, Patterns, and Tools. Binder, R. (2000). Addison-Wesley.</a:t>
            </a:r>
            <a:endParaRPr lang="pt-BR" sz="1600" dirty="0" smtClean="0"/>
          </a:p>
          <a:p>
            <a:endParaRPr lang="pt-BR" sz="1600" dirty="0" smtClean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600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Uso de Modelos da UML em Testes de Componentes: </a:t>
            </a:r>
            <a:r>
              <a:rPr lang="pt-BR" sz="1600" dirty="0" smtClean="0">
                <a:solidFill>
                  <a:schemeClr val="tx2"/>
                </a:solidFill>
              </a:rPr>
              <a:t>http://www.sbrc2007.ufpa.br/anais/2007/WTF03%20-%2002.</a:t>
            </a:r>
            <a:r>
              <a:rPr lang="pt-BR" sz="1600" dirty="0" err="1" smtClean="0">
                <a:solidFill>
                  <a:schemeClr val="tx2"/>
                </a:solidFill>
              </a:rPr>
              <a:t>pdf</a:t>
            </a:r>
            <a:endParaRPr lang="pt-BR" sz="1600" dirty="0" smtClean="0">
              <a:solidFill>
                <a:schemeClr val="tx2"/>
              </a:solidFill>
            </a:endParaRP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5460661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Visão Geral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4487382"/>
          </a:xfrm>
        </p:spPr>
        <p:txBody>
          <a:bodyPr/>
          <a:lstStyle/>
          <a:p>
            <a:pPr algn="just"/>
            <a:r>
              <a:rPr lang="pt-BR" sz="2000" dirty="0"/>
              <a:t>O TBM surge como uma abordagem aplicável para controlar a qualidade do software, assim como reduzir os custos associados ao processo de testes, visto que casos de teste podem ser gerados a partir da especificação do software, paralelamente ao seu desenvolvimento, utilizando procedimentos automáticos que podem ser menos suscetíveis a erros.</a:t>
            </a:r>
          </a:p>
          <a:p>
            <a:pPr algn="just"/>
            <a:r>
              <a:rPr lang="pt-BR" sz="2000" dirty="0"/>
              <a:t>O TBM pode gerar melhorias nas atividades de teste por meio da simplificação do seu planejamento, da </a:t>
            </a:r>
            <a:r>
              <a:rPr lang="pt-BR" sz="2000" dirty="0" err="1"/>
              <a:t>semi-automação</a:t>
            </a:r>
            <a:r>
              <a:rPr lang="pt-BR" sz="2000" dirty="0"/>
              <a:t> de suas atividades, e controle, a partir da gerência dos testes e possibilidade de </a:t>
            </a:r>
            <a:r>
              <a:rPr lang="pt-BR" sz="2000" dirty="0" err="1"/>
              <a:t>re-execução</a:t>
            </a:r>
            <a:r>
              <a:rPr lang="pt-BR" sz="2000" dirty="0"/>
              <a:t> automática após modificações.</a:t>
            </a:r>
            <a:endParaRPr lang="pt-PT" sz="2000" dirty="0"/>
          </a:p>
          <a:p>
            <a:pPr algn="just"/>
            <a:endParaRPr lang="pt-BR" sz="1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2696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Visão Geral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553200" cy="3994940"/>
          </a:xfrm>
        </p:spPr>
        <p:txBody>
          <a:bodyPr/>
          <a:lstStyle/>
          <a:p>
            <a:pPr algn="just"/>
            <a:r>
              <a:rPr lang="pt-PT" sz="2000" dirty="0"/>
              <a:t>Testes baseados em modelos tem se tornado cada vez mais popular nos ulltimos anos. As principais razões incluem:</a:t>
            </a:r>
          </a:p>
          <a:p>
            <a:pPr lvl="1" algn="just"/>
            <a:r>
              <a:rPr lang="pt-PT" dirty="0"/>
              <a:t> a necessidade de garantir a qualidade para sistemas que estão se tornando cada vez mais complexos; </a:t>
            </a:r>
          </a:p>
          <a:p>
            <a:pPr lvl="1" algn="just"/>
            <a:r>
              <a:rPr lang="pt-PT" dirty="0"/>
              <a:t> os emergentes paradigmas de desenvolvimento centrado no modelo (UML e MDA), que possui ligação aparentemente direta ao teste; </a:t>
            </a:r>
          </a:p>
          <a:p>
            <a:pPr lvl="1" algn="just"/>
            <a:r>
              <a:rPr lang="pt-PT" dirty="0"/>
              <a:t>o advento de metodologias de desenvolvimento centrado no teste.</a:t>
            </a:r>
            <a:endParaRPr lang="pt-BR" dirty="0"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1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03190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124200"/>
            <a:ext cx="6324600" cy="685800"/>
          </a:xfrm>
        </p:spPr>
        <p:txBody>
          <a:bodyPr/>
          <a:lstStyle/>
          <a:p>
            <a:r>
              <a:rPr lang="pt-BR" dirty="0" smtClean="0">
                <a:latin typeface="Tahoma" pitchFamily="34" charset="0"/>
                <a:cs typeface="Tahoma" pitchFamily="34" charset="0"/>
              </a:rPr>
              <a:t>Detalhes e Técnicas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66974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1" y="457200"/>
            <a:ext cx="5486399" cy="81724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2800" dirty="0">
                <a:latin typeface="Arial" charset="0"/>
              </a:rPr>
              <a:t>Testes </a:t>
            </a:r>
            <a:r>
              <a:rPr lang="en-US" sz="2800" dirty="0" err="1">
                <a:latin typeface="Arial" charset="0"/>
              </a:rPr>
              <a:t>baseados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</a:rPr>
              <a:t>em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</a:rPr>
              <a:t>modelos</a:t>
            </a:r>
            <a:r>
              <a:rPr lang="en-US" sz="2800" dirty="0">
                <a:latin typeface="Arial" charset="0"/>
              </a:rPr>
              <a:t> X </a:t>
            </a:r>
            <a:r>
              <a:rPr lang="en-US" sz="2800" dirty="0" err="1">
                <a:latin typeface="Arial" charset="0"/>
              </a:rPr>
              <a:t>Tecnicas</a:t>
            </a:r>
            <a:r>
              <a:rPr lang="en-US" sz="2800" dirty="0">
                <a:latin typeface="Arial" charset="0"/>
              </a:rPr>
              <a:t> de </a:t>
            </a:r>
            <a:r>
              <a:rPr lang="en-US" sz="2800" dirty="0" err="1">
                <a:latin typeface="Arial" charset="0"/>
              </a:rPr>
              <a:t>Modelagem</a:t>
            </a:r>
            <a:endParaRPr lang="en-US" sz="2800" dirty="0"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6705600" cy="358966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técnicas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mapeamento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casos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teste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estão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fortemente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relacionadas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Os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Diferentes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estilos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impõem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deferentes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desafios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Os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determinam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nível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abstração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e,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por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isso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granularidade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estratégia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teste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85942833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6711315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2800" dirty="0" err="1">
                <a:latin typeface="Arial" charset="0"/>
              </a:rPr>
              <a:t>Características</a:t>
            </a:r>
            <a:r>
              <a:rPr lang="en-US" sz="2800" dirty="0">
                <a:latin typeface="Arial" charset="0"/>
              </a:rPr>
              <a:t> de um </a:t>
            </a:r>
            <a:r>
              <a:rPr lang="en-US" sz="2800" dirty="0" err="1">
                <a:latin typeface="Arial" charset="0"/>
              </a:rPr>
              <a:t>modelo</a:t>
            </a:r>
            <a:endParaRPr lang="en-US" sz="2800" dirty="0"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35920"/>
            <a:ext cx="6931343" cy="391799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Um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bom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deve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atender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duas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caractersticas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conflitantes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Ser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pequeno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relacão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sistema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modelado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para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não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seja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muito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caro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construir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Ser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detalhado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suciente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para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representar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adequadamente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caractersticas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que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queremos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testar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Obter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um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bom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modelo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e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uma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obra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de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engenharia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!!!</a:t>
            </a:r>
          </a:p>
        </p:txBody>
      </p:sp>
    </p:spTree>
    <p:extLst>
      <p:ext uri="{BB962C8B-B14F-4D97-AF65-F5344CB8AC3E}">
        <p14:creationId xmlns="" xmlns:p14="http://schemas.microsoft.com/office/powerpoint/2010/main" val="295672302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6939915" cy="2046714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Formais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Maquina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de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estados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finita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Arial" charset="0"/>
              </a:rPr>
              <a:t>Modelos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Não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Formais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UML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209800" y="685800"/>
            <a:ext cx="671131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sz="2800" smtClean="0">
                <a:latin typeface="Arial" charset="0"/>
              </a:rPr>
              <a:t>Características de um modelo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61054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 Unicode MS"/>
        <a:ea typeface=""/>
        <a:cs typeface="Times New Roman"/>
      </a:majorFont>
      <a:minorFont>
        <a:latin typeface="Arial Unicode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973</Words>
  <Application>Microsoft Office PowerPoint</Application>
  <PresentationFormat>Apresentação na tela (4:3)</PresentationFormat>
  <Paragraphs>176</Paragraphs>
  <Slides>36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Estrutura padrão</vt:lpstr>
      <vt:lpstr>Foto do Photo Editor</vt:lpstr>
      <vt:lpstr>Teste baseado em modelos</vt:lpstr>
      <vt:lpstr>Roteiro</vt:lpstr>
      <vt:lpstr>Visão Geral</vt:lpstr>
      <vt:lpstr>Visão Geral</vt:lpstr>
      <vt:lpstr>Visão Geral</vt:lpstr>
      <vt:lpstr>Detalhes e Técnicas</vt:lpstr>
      <vt:lpstr>Testes baseados em modelos X Tecnicas de Modelagem</vt:lpstr>
      <vt:lpstr>Características de um modelo</vt:lpstr>
      <vt:lpstr>Slide 9</vt:lpstr>
      <vt:lpstr>Abordagens de Modelagem</vt:lpstr>
      <vt:lpstr>Abordagens de Modelagem</vt:lpstr>
      <vt:lpstr>Slide 12</vt:lpstr>
      <vt:lpstr>Slide 13</vt:lpstr>
      <vt:lpstr>Reutilizando Modelos oriundos do desenvolvimento</vt:lpstr>
      <vt:lpstr>Slide 15</vt:lpstr>
      <vt:lpstr>Slide 16</vt:lpstr>
      <vt:lpstr>Slide 17</vt:lpstr>
      <vt:lpstr>Slide 18</vt:lpstr>
      <vt:lpstr>Slide 19</vt:lpstr>
      <vt:lpstr>Exemplo de uso dos modelos</vt:lpstr>
      <vt:lpstr>Exemplo de uso dos modelos</vt:lpstr>
      <vt:lpstr>Exemplo de uso dos modelos</vt:lpstr>
      <vt:lpstr>Exemplo de uso dos modelos</vt:lpstr>
      <vt:lpstr>Exemplo de uso dos modelos</vt:lpstr>
      <vt:lpstr>Ferramenta</vt:lpstr>
      <vt:lpstr>TaRGeT</vt:lpstr>
      <vt:lpstr>TaRGeT</vt:lpstr>
      <vt:lpstr>TaRGeT</vt:lpstr>
      <vt:lpstr>TaRGeT</vt:lpstr>
      <vt:lpstr>TaRGeT</vt:lpstr>
      <vt:lpstr>TaRGeT</vt:lpstr>
      <vt:lpstr>TaRGeT</vt:lpstr>
      <vt:lpstr>TaRGeT</vt:lpstr>
      <vt:lpstr>Conclusão</vt:lpstr>
      <vt:lpstr>Referências</vt:lpstr>
      <vt:lpstr>Referências</vt:lpstr>
    </vt:vector>
  </TitlesOfParts>
  <Company>interactive,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Dave Nelson</dc:creator>
  <cp:lastModifiedBy>gvnw63</cp:lastModifiedBy>
  <cp:revision>243</cp:revision>
  <dcterms:created xsi:type="dcterms:W3CDTF">1999-03-02T16:28:18Z</dcterms:created>
  <dcterms:modified xsi:type="dcterms:W3CDTF">2012-02-02T18:58:27Z</dcterms:modified>
</cp:coreProperties>
</file>