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2"/>
  </p:notesMasterIdLst>
  <p:handoutMasterIdLst>
    <p:handoutMasterId r:id="rId363"/>
  </p:handoutMasterIdLst>
  <p:sldIdLst>
    <p:sldId id="256" r:id="rId2"/>
    <p:sldId id="261" r:id="rId3"/>
    <p:sldId id="262" r:id="rId4"/>
    <p:sldId id="488" r:id="rId5"/>
    <p:sldId id="498" r:id="rId6"/>
    <p:sldId id="499" r:id="rId7"/>
    <p:sldId id="497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84" r:id="rId25"/>
    <p:sldId id="4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87" r:id="rId111"/>
    <p:sldId id="388" r:id="rId112"/>
    <p:sldId id="389" r:id="rId113"/>
    <p:sldId id="390" r:id="rId114"/>
    <p:sldId id="391" r:id="rId115"/>
    <p:sldId id="392" r:id="rId116"/>
    <p:sldId id="393" r:id="rId117"/>
    <p:sldId id="394" r:id="rId118"/>
    <p:sldId id="395" r:id="rId119"/>
    <p:sldId id="396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4" r:id="rId128"/>
    <p:sldId id="405" r:id="rId129"/>
    <p:sldId id="406" r:id="rId130"/>
    <p:sldId id="407" r:id="rId131"/>
    <p:sldId id="408" r:id="rId132"/>
    <p:sldId id="413" r:id="rId133"/>
    <p:sldId id="414" r:id="rId134"/>
    <p:sldId id="415" r:id="rId135"/>
    <p:sldId id="417" r:id="rId136"/>
    <p:sldId id="418" r:id="rId137"/>
    <p:sldId id="494" r:id="rId138"/>
    <p:sldId id="420" r:id="rId139"/>
    <p:sldId id="421" r:id="rId140"/>
    <p:sldId id="486" r:id="rId141"/>
    <p:sldId id="422" r:id="rId142"/>
    <p:sldId id="423" r:id="rId143"/>
    <p:sldId id="424" r:id="rId144"/>
    <p:sldId id="489" r:id="rId145"/>
    <p:sldId id="490" r:id="rId146"/>
    <p:sldId id="491" r:id="rId147"/>
    <p:sldId id="492" r:id="rId148"/>
    <p:sldId id="493" r:id="rId149"/>
    <p:sldId id="425" r:id="rId150"/>
    <p:sldId id="426" r:id="rId151"/>
    <p:sldId id="427" r:id="rId152"/>
    <p:sldId id="428" r:id="rId153"/>
    <p:sldId id="429" r:id="rId154"/>
    <p:sldId id="430" r:id="rId155"/>
    <p:sldId id="431" r:id="rId156"/>
    <p:sldId id="432" r:id="rId157"/>
    <p:sldId id="433" r:id="rId158"/>
    <p:sldId id="434" r:id="rId159"/>
    <p:sldId id="435" r:id="rId160"/>
    <p:sldId id="436" r:id="rId161"/>
    <p:sldId id="437" r:id="rId162"/>
    <p:sldId id="438" r:id="rId163"/>
    <p:sldId id="439" r:id="rId164"/>
    <p:sldId id="440" r:id="rId165"/>
    <p:sldId id="441" r:id="rId166"/>
    <p:sldId id="443" r:id="rId167"/>
    <p:sldId id="444" r:id="rId168"/>
    <p:sldId id="445" r:id="rId169"/>
    <p:sldId id="446" r:id="rId170"/>
    <p:sldId id="447" r:id="rId171"/>
    <p:sldId id="448" r:id="rId172"/>
    <p:sldId id="449" r:id="rId173"/>
    <p:sldId id="450" r:id="rId174"/>
    <p:sldId id="451" r:id="rId175"/>
    <p:sldId id="452" r:id="rId176"/>
    <p:sldId id="453" r:id="rId177"/>
    <p:sldId id="454" r:id="rId178"/>
    <p:sldId id="455" r:id="rId179"/>
    <p:sldId id="456" r:id="rId180"/>
    <p:sldId id="457" r:id="rId181"/>
    <p:sldId id="458" r:id="rId182"/>
    <p:sldId id="459" r:id="rId183"/>
    <p:sldId id="460" r:id="rId184"/>
    <p:sldId id="461" r:id="rId185"/>
    <p:sldId id="462" r:id="rId186"/>
    <p:sldId id="463" r:id="rId187"/>
    <p:sldId id="464" r:id="rId188"/>
    <p:sldId id="465" r:id="rId189"/>
    <p:sldId id="466" r:id="rId190"/>
    <p:sldId id="468" r:id="rId191"/>
    <p:sldId id="469" r:id="rId192"/>
    <p:sldId id="470" r:id="rId193"/>
    <p:sldId id="471" r:id="rId194"/>
    <p:sldId id="472" r:id="rId195"/>
    <p:sldId id="473" r:id="rId196"/>
    <p:sldId id="474" r:id="rId197"/>
    <p:sldId id="475" r:id="rId198"/>
    <p:sldId id="476" r:id="rId199"/>
    <p:sldId id="477" r:id="rId200"/>
    <p:sldId id="478" r:id="rId201"/>
    <p:sldId id="479" r:id="rId202"/>
    <p:sldId id="480" r:id="rId203"/>
    <p:sldId id="481" r:id="rId204"/>
    <p:sldId id="482" r:id="rId205"/>
    <p:sldId id="495" r:id="rId206"/>
    <p:sldId id="496" r:id="rId207"/>
    <p:sldId id="500" r:id="rId208"/>
    <p:sldId id="501" r:id="rId209"/>
    <p:sldId id="502" r:id="rId210"/>
    <p:sldId id="503" r:id="rId211"/>
    <p:sldId id="504" r:id="rId212"/>
    <p:sldId id="505" r:id="rId213"/>
    <p:sldId id="506" r:id="rId214"/>
    <p:sldId id="507" r:id="rId215"/>
    <p:sldId id="508" r:id="rId216"/>
    <p:sldId id="509" r:id="rId217"/>
    <p:sldId id="510" r:id="rId218"/>
    <p:sldId id="512" r:id="rId219"/>
    <p:sldId id="511" r:id="rId220"/>
    <p:sldId id="513" r:id="rId221"/>
    <p:sldId id="514" r:id="rId222"/>
    <p:sldId id="515" r:id="rId223"/>
    <p:sldId id="516" r:id="rId224"/>
    <p:sldId id="517" r:id="rId225"/>
    <p:sldId id="519" r:id="rId226"/>
    <p:sldId id="520" r:id="rId227"/>
    <p:sldId id="521" r:id="rId228"/>
    <p:sldId id="522" r:id="rId229"/>
    <p:sldId id="523" r:id="rId230"/>
    <p:sldId id="524" r:id="rId231"/>
    <p:sldId id="525" r:id="rId232"/>
    <p:sldId id="526" r:id="rId233"/>
    <p:sldId id="527" r:id="rId234"/>
    <p:sldId id="528" r:id="rId235"/>
    <p:sldId id="529" r:id="rId236"/>
    <p:sldId id="530" r:id="rId237"/>
    <p:sldId id="531" r:id="rId238"/>
    <p:sldId id="532" r:id="rId239"/>
    <p:sldId id="533" r:id="rId240"/>
    <p:sldId id="534" r:id="rId241"/>
    <p:sldId id="535" r:id="rId242"/>
    <p:sldId id="536" r:id="rId243"/>
    <p:sldId id="537" r:id="rId244"/>
    <p:sldId id="538" r:id="rId245"/>
    <p:sldId id="539" r:id="rId246"/>
    <p:sldId id="540" r:id="rId247"/>
    <p:sldId id="541" r:id="rId248"/>
    <p:sldId id="542" r:id="rId249"/>
    <p:sldId id="543" r:id="rId250"/>
    <p:sldId id="544" r:id="rId251"/>
    <p:sldId id="545" r:id="rId252"/>
    <p:sldId id="546" r:id="rId253"/>
    <p:sldId id="547" r:id="rId254"/>
    <p:sldId id="548" r:id="rId255"/>
    <p:sldId id="549" r:id="rId256"/>
    <p:sldId id="550" r:id="rId257"/>
    <p:sldId id="551" r:id="rId258"/>
    <p:sldId id="552" r:id="rId259"/>
    <p:sldId id="553" r:id="rId260"/>
    <p:sldId id="554" r:id="rId261"/>
    <p:sldId id="555" r:id="rId262"/>
    <p:sldId id="556" r:id="rId263"/>
    <p:sldId id="557" r:id="rId264"/>
    <p:sldId id="558" r:id="rId265"/>
    <p:sldId id="559" r:id="rId266"/>
    <p:sldId id="560" r:id="rId267"/>
    <p:sldId id="561" r:id="rId268"/>
    <p:sldId id="562" r:id="rId269"/>
    <p:sldId id="563" r:id="rId270"/>
    <p:sldId id="564" r:id="rId271"/>
    <p:sldId id="565" r:id="rId272"/>
    <p:sldId id="566" r:id="rId273"/>
    <p:sldId id="567" r:id="rId274"/>
    <p:sldId id="568" r:id="rId275"/>
    <p:sldId id="569" r:id="rId276"/>
    <p:sldId id="570" r:id="rId277"/>
    <p:sldId id="571" r:id="rId278"/>
    <p:sldId id="572" r:id="rId279"/>
    <p:sldId id="573" r:id="rId280"/>
    <p:sldId id="574" r:id="rId281"/>
    <p:sldId id="575" r:id="rId282"/>
    <p:sldId id="576" r:id="rId283"/>
    <p:sldId id="577" r:id="rId284"/>
    <p:sldId id="578" r:id="rId285"/>
    <p:sldId id="579" r:id="rId286"/>
    <p:sldId id="580" r:id="rId287"/>
    <p:sldId id="581" r:id="rId288"/>
    <p:sldId id="582" r:id="rId289"/>
    <p:sldId id="583" r:id="rId290"/>
    <p:sldId id="584" r:id="rId291"/>
    <p:sldId id="585" r:id="rId292"/>
    <p:sldId id="586" r:id="rId293"/>
    <p:sldId id="587" r:id="rId294"/>
    <p:sldId id="588" r:id="rId295"/>
    <p:sldId id="589" r:id="rId296"/>
    <p:sldId id="590" r:id="rId297"/>
    <p:sldId id="591" r:id="rId298"/>
    <p:sldId id="592" r:id="rId299"/>
    <p:sldId id="593" r:id="rId300"/>
    <p:sldId id="594" r:id="rId301"/>
    <p:sldId id="595" r:id="rId302"/>
    <p:sldId id="596" r:id="rId303"/>
    <p:sldId id="597" r:id="rId304"/>
    <p:sldId id="598" r:id="rId305"/>
    <p:sldId id="599" r:id="rId306"/>
    <p:sldId id="600" r:id="rId307"/>
    <p:sldId id="601" r:id="rId308"/>
    <p:sldId id="602" r:id="rId309"/>
    <p:sldId id="603" r:id="rId310"/>
    <p:sldId id="604" r:id="rId311"/>
    <p:sldId id="605" r:id="rId312"/>
    <p:sldId id="606" r:id="rId313"/>
    <p:sldId id="607" r:id="rId314"/>
    <p:sldId id="608" r:id="rId315"/>
    <p:sldId id="609" r:id="rId316"/>
    <p:sldId id="610" r:id="rId317"/>
    <p:sldId id="611" r:id="rId318"/>
    <p:sldId id="612" r:id="rId319"/>
    <p:sldId id="613" r:id="rId320"/>
    <p:sldId id="614" r:id="rId321"/>
    <p:sldId id="615" r:id="rId322"/>
    <p:sldId id="616" r:id="rId323"/>
    <p:sldId id="617" r:id="rId324"/>
    <p:sldId id="618" r:id="rId325"/>
    <p:sldId id="619" r:id="rId326"/>
    <p:sldId id="620" r:id="rId327"/>
    <p:sldId id="621" r:id="rId328"/>
    <p:sldId id="622" r:id="rId329"/>
    <p:sldId id="623" r:id="rId330"/>
    <p:sldId id="624" r:id="rId331"/>
    <p:sldId id="625" r:id="rId332"/>
    <p:sldId id="626" r:id="rId333"/>
    <p:sldId id="627" r:id="rId334"/>
    <p:sldId id="628" r:id="rId335"/>
    <p:sldId id="629" r:id="rId336"/>
    <p:sldId id="630" r:id="rId337"/>
    <p:sldId id="631" r:id="rId338"/>
    <p:sldId id="632" r:id="rId339"/>
    <p:sldId id="633" r:id="rId340"/>
    <p:sldId id="634" r:id="rId341"/>
    <p:sldId id="635" r:id="rId342"/>
    <p:sldId id="636" r:id="rId343"/>
    <p:sldId id="637" r:id="rId344"/>
    <p:sldId id="638" r:id="rId345"/>
    <p:sldId id="639" r:id="rId346"/>
    <p:sldId id="640" r:id="rId347"/>
    <p:sldId id="641" r:id="rId348"/>
    <p:sldId id="642" r:id="rId349"/>
    <p:sldId id="643" r:id="rId350"/>
    <p:sldId id="644" r:id="rId351"/>
    <p:sldId id="645" r:id="rId352"/>
    <p:sldId id="646" r:id="rId353"/>
    <p:sldId id="647" r:id="rId354"/>
    <p:sldId id="648" r:id="rId355"/>
    <p:sldId id="649" r:id="rId356"/>
    <p:sldId id="650" r:id="rId357"/>
    <p:sldId id="651" r:id="rId358"/>
    <p:sldId id="652" r:id="rId359"/>
    <p:sldId id="653" r:id="rId360"/>
    <p:sldId id="654" r:id="rId361"/>
  </p:sldIdLst>
  <p:sldSz cx="9144000" cy="6858000" type="screen4x3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4" autoAdjust="0"/>
    <p:restoredTop sz="91952" autoAdjust="0"/>
  </p:normalViewPr>
  <p:slideViewPr>
    <p:cSldViewPr>
      <p:cViewPr varScale="1">
        <p:scale>
          <a:sx n="74" d="100"/>
          <a:sy n="74" d="100"/>
        </p:scale>
        <p:origin x="-10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4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92"/>
    </p:cViewPr>
  </p:sorterViewPr>
  <p:notesViewPr>
    <p:cSldViewPr>
      <p:cViewPr varScale="1">
        <p:scale>
          <a:sx n="48" d="100"/>
          <a:sy n="48" d="100"/>
        </p:scale>
        <p:origin x="-290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theme" Target="theme/theme1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tableStyles" Target="tableStyle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handoutMaster" Target="handoutMasters/handout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0.xml"/><Relationship Id="rId2" Type="http://schemas.openxmlformats.org/officeDocument/2006/relationships/slide" Target="slides/slide228.xml"/><Relationship Id="rId1" Type="http://schemas.openxmlformats.org/officeDocument/2006/relationships/slide" Target="slides/slide223.xml"/><Relationship Id="rId5" Type="http://schemas.openxmlformats.org/officeDocument/2006/relationships/slide" Target="slides/slide261.xml"/><Relationship Id="rId4" Type="http://schemas.openxmlformats.org/officeDocument/2006/relationships/slide" Target="slides/slide2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CA59-292B-B742-BE1E-A30E7B366220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F4594-B98C-5542-883A-D44F3445E75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7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41F77-9CBC-4240-846F-DD2A75880994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2CAE-FF6D-411C-8642-2AAB9A9A37A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1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2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DSC/POLI/UPE- Especialização em Engenharia de Software</a:t>
            </a:r>
          </a:p>
        </p:txBody>
      </p:sp>
      <p:sp>
        <p:nvSpPr>
          <p:cNvPr id="2458627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/>
              <a:t>NOME DA DISCIPLINA - ASSUNTO/TÓPICO DA AULA</a:t>
            </a:r>
          </a:p>
        </p:txBody>
      </p:sp>
      <p:sp>
        <p:nvSpPr>
          <p:cNvPr id="2458628" name="Rectangle 7"/>
          <p:cNvSpPr txBox="1">
            <a:spLocks noGrp="1" noChangeArrowheads="1"/>
          </p:cNvSpPr>
          <p:nvPr/>
        </p:nvSpPr>
        <p:spPr bwMode="auto">
          <a:xfrm>
            <a:off x="5179485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D504B6-2B65-4895-BDA2-944A61ADCB24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2458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6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Falar</a:t>
            </a:r>
            <a:r>
              <a:rPr 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u="non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pagina</a:t>
            </a:r>
            <a:r>
              <a:rPr 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54 do </a:t>
            </a:r>
            <a:r>
              <a:rPr lang="en-US" sz="1200" u="non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livro</a:t>
            </a:r>
            <a:r>
              <a:rPr 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2CAE-FF6D-411C-8642-2AAB9A9A37A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094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9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362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9144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914400"/>
            <a:r>
              <a:rPr lang="en-US" sz="1200"/>
              <a:t>DSC/POLI/UPE- Especialização em Engenharia de Software</a:t>
            </a:r>
          </a:p>
        </p:txBody>
      </p:sp>
      <p:sp>
        <p:nvSpPr>
          <p:cNvPr id="2575363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en-US" sz="1200"/>
              <a:t>NOME DA DISCIPLINA - ASSUNTO/TÓPICO DA AULA</a:t>
            </a:r>
          </a:p>
        </p:txBody>
      </p:sp>
      <p:sp>
        <p:nvSpPr>
          <p:cNvPr id="2575364" name="Rectangle 7"/>
          <p:cNvSpPr txBox="1">
            <a:spLocks noGrp="1" noChangeArrowheads="1"/>
          </p:cNvSpPr>
          <p:nvPr/>
        </p:nvSpPr>
        <p:spPr bwMode="auto">
          <a:xfrm>
            <a:off x="5179485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00"/>
            <a:fld id="{9253BE53-0AD1-43D3-98B8-FDC83983C258}" type="slidenum">
              <a:rPr lang="en-US" sz="1200"/>
              <a:pPr algn="r" defTabSz="914400"/>
              <a:t>132</a:t>
            </a:fld>
            <a:endParaRPr lang="en-US" sz="1200"/>
          </a:p>
        </p:txBody>
      </p:sp>
      <p:sp>
        <p:nvSpPr>
          <p:cNvPr id="257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536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410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  <p:sp>
        <p:nvSpPr>
          <p:cNvPr id="257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458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  <p:sp>
        <p:nvSpPr>
          <p:cNvPr id="257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506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  <p:sp>
        <p:nvSpPr>
          <p:cNvPr id="258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554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  <p:sp>
        <p:nvSpPr>
          <p:cNvPr id="258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362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9144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914400"/>
            <a:r>
              <a:rPr lang="en-US" sz="1200"/>
              <a:t>DSC/POLI/UPE- Especialização em Engenharia de Software</a:t>
            </a:r>
          </a:p>
        </p:txBody>
      </p:sp>
      <p:sp>
        <p:nvSpPr>
          <p:cNvPr id="2575363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en-US" sz="1200"/>
              <a:t>NOME DA DISCIPLINA - ASSUNTO/TÓPICO DA AULA</a:t>
            </a:r>
          </a:p>
        </p:txBody>
      </p:sp>
      <p:sp>
        <p:nvSpPr>
          <p:cNvPr id="2575364" name="Rectangle 7"/>
          <p:cNvSpPr txBox="1">
            <a:spLocks noGrp="1" noChangeArrowheads="1"/>
          </p:cNvSpPr>
          <p:nvPr/>
        </p:nvSpPr>
        <p:spPr bwMode="auto">
          <a:xfrm>
            <a:off x="5179485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00"/>
            <a:fld id="{9253BE53-0AD1-43D3-98B8-FDC83983C258}" type="slidenum">
              <a:rPr lang="en-US" sz="1200"/>
              <a:pPr algn="r" defTabSz="914400"/>
              <a:t>137</a:t>
            </a:fld>
            <a:endParaRPr lang="en-US" sz="1200"/>
          </a:p>
        </p:txBody>
      </p:sp>
      <p:sp>
        <p:nvSpPr>
          <p:cNvPr id="257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536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722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9144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914400"/>
            <a:r>
              <a:rPr lang="en-US" sz="1200"/>
              <a:t>DSC/POLI/UPE- Especialização em Engenharia de Software</a:t>
            </a:r>
          </a:p>
        </p:txBody>
      </p:sp>
      <p:sp>
        <p:nvSpPr>
          <p:cNvPr id="2718723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en-US" sz="1200"/>
              <a:t>NOME DA DISCIPLINA - ASSUNTO/TÓPICO DA AULA</a:t>
            </a:r>
          </a:p>
        </p:txBody>
      </p:sp>
      <p:sp>
        <p:nvSpPr>
          <p:cNvPr id="2718724" name="Rectangle 7"/>
          <p:cNvSpPr txBox="1">
            <a:spLocks noGrp="1" noChangeArrowheads="1"/>
          </p:cNvSpPr>
          <p:nvPr/>
        </p:nvSpPr>
        <p:spPr bwMode="auto">
          <a:xfrm>
            <a:off x="5179485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00"/>
            <a:fld id="{E441F863-5277-40E8-A653-AC17D60A59E8}" type="slidenum">
              <a:rPr lang="en-US" sz="1200"/>
              <a:pPr algn="r" defTabSz="914400"/>
              <a:t>189</a:t>
            </a:fld>
            <a:endParaRPr lang="en-US" sz="1200"/>
          </a:p>
        </p:txBody>
      </p:sp>
      <p:sp>
        <p:nvSpPr>
          <p:cNvPr id="2718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872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602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9144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914400"/>
            <a:r>
              <a:rPr lang="en-US" sz="1200"/>
              <a:t>DSC/POLI/UPE- Especialização em Engenharia de Software</a:t>
            </a:r>
          </a:p>
        </p:txBody>
      </p:sp>
      <p:sp>
        <p:nvSpPr>
          <p:cNvPr id="2585603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en-US" sz="1200"/>
              <a:t>NOME DA DISCIPLINA - ASSUNTO/TÓPICO DA AULA</a:t>
            </a:r>
          </a:p>
        </p:txBody>
      </p:sp>
      <p:sp>
        <p:nvSpPr>
          <p:cNvPr id="2585604" name="Rectangle 7"/>
          <p:cNvSpPr txBox="1">
            <a:spLocks noGrp="1" noChangeArrowheads="1"/>
          </p:cNvSpPr>
          <p:nvPr/>
        </p:nvSpPr>
        <p:spPr bwMode="auto">
          <a:xfrm>
            <a:off x="5179485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00"/>
            <a:fld id="{672FF4B2-F32C-459F-8DE8-FF664FDB5B19}" type="slidenum">
              <a:rPr lang="en-US" sz="1200"/>
              <a:pPr algn="r" defTabSz="914400"/>
              <a:t>37</a:t>
            </a:fld>
            <a:endParaRPr lang="en-US" sz="1200"/>
          </a:p>
        </p:txBody>
      </p:sp>
      <p:sp>
        <p:nvSpPr>
          <p:cNvPr id="258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56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05E75E7-2D33-444B-8F49-0CE6342D5814}" type="slidenum">
              <a:rPr lang="en-US" sz="1200">
                <a:latin typeface="Times" charset="0"/>
              </a:rPr>
              <a:pPr/>
              <a:t>190</a:t>
            </a:fld>
            <a:endParaRPr lang="en-US" sz="1200">
              <a:latin typeface="Times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F72F017-C0B9-8E41-B5DA-D136FB6BEF6C}" type="slidenum">
              <a:rPr lang="en-US" sz="1200">
                <a:latin typeface="Times" charset="0"/>
              </a:rPr>
              <a:pPr/>
              <a:t>191</a:t>
            </a:fld>
            <a:endParaRPr lang="en-US" sz="1200">
              <a:latin typeface="Times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C37C093-38AC-7D4B-B486-642019AF751A}" type="slidenum">
              <a:rPr lang="en-US" sz="1200">
                <a:latin typeface="Times" charset="0"/>
              </a:rPr>
              <a:pPr/>
              <a:t>192</a:t>
            </a:fld>
            <a:endParaRPr lang="en-US" sz="1200">
              <a:latin typeface="Times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03550" y="685800"/>
            <a:ext cx="3135313" cy="235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95135" y="3264479"/>
            <a:ext cx="6361205" cy="26096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03550" y="685800"/>
            <a:ext cx="3135313" cy="235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395135" y="3264479"/>
            <a:ext cx="6361205" cy="26096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03550" y="685800"/>
            <a:ext cx="3135313" cy="235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395135" y="3264479"/>
            <a:ext cx="6361205" cy="26096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03550" y="685800"/>
            <a:ext cx="3135313" cy="235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95135" y="3264479"/>
            <a:ext cx="6361205" cy="26096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03550" y="685800"/>
            <a:ext cx="3135313" cy="235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95135" y="3264479"/>
            <a:ext cx="6361205" cy="26096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03550" y="685800"/>
            <a:ext cx="3135313" cy="235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95135" y="3264479"/>
            <a:ext cx="6361205" cy="26096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2BE695D-C138-2240-A13B-F93B323D839F}" type="slidenum">
              <a:rPr lang="en-US" sz="1200">
                <a:latin typeface="Times" charset="0"/>
              </a:rPr>
              <a:pPr/>
              <a:t>203</a:t>
            </a:fld>
            <a:endParaRPr lang="en-US" sz="1200">
              <a:latin typeface="Times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smtClean="0"/>
              <a:t>Introdução a testes de software </a:t>
            </a: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315" y="3262314"/>
            <a:ext cx="6665516" cy="3105830"/>
          </a:xfrm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922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  <p:sp>
        <p:nvSpPr>
          <p:cNvPr id="276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9088" y="514350"/>
            <a:ext cx="3429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9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9785" y="3262313"/>
            <a:ext cx="6665383" cy="3106341"/>
          </a:xfrm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DSC/POLI/UPE- Especialização em Engenharia de Software</a:t>
            </a:r>
          </a:p>
        </p:txBody>
      </p:sp>
      <p:sp>
        <p:nvSpPr>
          <p:cNvPr id="2458627" name="Rectangle 6"/>
          <p:cNvSpPr txBox="1">
            <a:spLocks noGrp="1" noChangeArrowheads="1"/>
          </p:cNvSpPr>
          <p:nvPr/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/>
              <a:t>NOME DA DISCIPLINA - ASSUNTO/TÓPICO DA AULA</a:t>
            </a:r>
          </a:p>
        </p:txBody>
      </p:sp>
      <p:sp>
        <p:nvSpPr>
          <p:cNvPr id="2458628" name="Rectangle 7"/>
          <p:cNvSpPr txBox="1">
            <a:spLocks noGrp="1" noChangeArrowheads="1"/>
          </p:cNvSpPr>
          <p:nvPr/>
        </p:nvSpPr>
        <p:spPr bwMode="auto">
          <a:xfrm>
            <a:off x="5179485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D504B6-2B65-4895-BDA2-944A61ADCB24}" type="slidenum">
              <a:rPr lang="en-US" sz="1200"/>
              <a:pPr algn="r"/>
              <a:t>207</a:t>
            </a:fld>
            <a:endParaRPr lang="en-US" sz="1200"/>
          </a:p>
        </p:txBody>
      </p:sp>
      <p:sp>
        <p:nvSpPr>
          <p:cNvPr id="2458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6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914400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3613"/>
            <a:r>
              <a:rPr lang="en-US" sz="1300"/>
              <a:t>DSC/POLI/UPE- Especialização em Engenharia de Software</a:t>
            </a:r>
          </a:p>
        </p:txBody>
      </p:sp>
      <p:sp>
        <p:nvSpPr>
          <p:cNvPr id="380931" name="Rectangle 6"/>
          <p:cNvSpPr txBox="1">
            <a:spLocks noGrp="1" noChangeArrowheads="1"/>
          </p:cNvSpPr>
          <p:nvPr/>
        </p:nvSpPr>
        <p:spPr bwMode="auto">
          <a:xfrm>
            <a:off x="0" y="6514420"/>
            <a:ext cx="511175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3613"/>
            <a:r>
              <a:rPr lang="en-US" sz="1300"/>
              <a:t>NOME DA DISCIPLINA - ASSUNTO/TÓPICO DA AULA</a:t>
            </a:r>
          </a:p>
        </p:txBody>
      </p:sp>
      <p:sp>
        <p:nvSpPr>
          <p:cNvPr id="380932" name="Rectangle 7"/>
          <p:cNvSpPr txBox="1">
            <a:spLocks noGrp="1" noChangeArrowheads="1"/>
          </p:cNvSpPr>
          <p:nvPr/>
        </p:nvSpPr>
        <p:spPr bwMode="auto">
          <a:xfrm>
            <a:off x="5179219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3613"/>
            <a:fld id="{AC1B30F3-39BE-4B21-8BD7-5A84B19D1DF6}" type="slidenum">
              <a:rPr lang="en-US" sz="1300"/>
              <a:pPr algn="r" defTabSz="963613"/>
              <a:t>210</a:t>
            </a:fld>
            <a:endParaRPr lang="en-US" sz="1300"/>
          </a:p>
        </p:txBody>
      </p:sp>
      <p:sp>
        <p:nvSpPr>
          <p:cNvPr id="380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698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914400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3613"/>
            <a:r>
              <a:rPr lang="en-US" sz="1300"/>
              <a:t>DSC/POLI/UPE- Especialização em Engenharia de Software</a:t>
            </a:r>
          </a:p>
        </p:txBody>
      </p:sp>
      <p:sp>
        <p:nvSpPr>
          <p:cNvPr id="384003" name="Rectangle 6"/>
          <p:cNvSpPr txBox="1">
            <a:spLocks noGrp="1" noChangeArrowheads="1"/>
          </p:cNvSpPr>
          <p:nvPr/>
        </p:nvSpPr>
        <p:spPr bwMode="auto">
          <a:xfrm>
            <a:off x="0" y="6514420"/>
            <a:ext cx="511175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3613"/>
            <a:r>
              <a:rPr lang="en-US" sz="1300"/>
              <a:t>NOME DA DISCIPLINA - ASSUNTO/TÓPICO DA AULA</a:t>
            </a:r>
          </a:p>
        </p:txBody>
      </p:sp>
      <p:sp>
        <p:nvSpPr>
          <p:cNvPr id="384004" name="Rectangle 7"/>
          <p:cNvSpPr txBox="1">
            <a:spLocks noGrp="1" noChangeArrowheads="1"/>
          </p:cNvSpPr>
          <p:nvPr/>
        </p:nvSpPr>
        <p:spPr bwMode="auto">
          <a:xfrm>
            <a:off x="5179219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3613"/>
            <a:fld id="{6160D082-D1F9-4DBF-AA44-9CB68AECB8C2}" type="slidenum">
              <a:rPr lang="en-US" sz="1300"/>
              <a:pPr algn="r" defTabSz="963613"/>
              <a:t>223</a:t>
            </a:fld>
            <a:endParaRPr lang="en-US" sz="1300"/>
          </a:p>
        </p:txBody>
      </p:sp>
      <p:sp>
        <p:nvSpPr>
          <p:cNvPr id="384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6"/>
          <p:cNvSpPr txBox="1">
            <a:spLocks noGrp="1" noChangeArrowheads="1"/>
          </p:cNvSpPr>
          <p:nvPr/>
        </p:nvSpPr>
        <p:spPr bwMode="auto">
          <a:xfrm>
            <a:off x="1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5200"/>
            <a:r>
              <a:rPr lang="pt-BR" sz="1300"/>
              <a:t>Introdução a testes de software </a:t>
            </a: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6"/>
          <p:cNvSpPr txBox="1">
            <a:spLocks noGrp="1" noChangeArrowheads="1"/>
          </p:cNvSpPr>
          <p:nvPr/>
        </p:nvSpPr>
        <p:spPr bwMode="auto">
          <a:xfrm>
            <a:off x="1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5200"/>
            <a:r>
              <a:rPr lang="pt-BR" sz="1300"/>
              <a:t>Introdução a testes de software </a:t>
            </a:r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6"/>
          <p:cNvSpPr txBox="1">
            <a:spLocks noGrp="1" noChangeArrowheads="1"/>
          </p:cNvSpPr>
          <p:nvPr/>
        </p:nvSpPr>
        <p:spPr bwMode="auto">
          <a:xfrm>
            <a:off x="1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5200"/>
            <a:r>
              <a:rPr lang="pt-BR" sz="1300"/>
              <a:t>Introdução a testes de software </a:t>
            </a:r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6"/>
          <p:cNvSpPr txBox="1">
            <a:spLocks noGrp="1" noChangeArrowheads="1"/>
          </p:cNvSpPr>
          <p:nvPr/>
        </p:nvSpPr>
        <p:spPr bwMode="auto">
          <a:xfrm>
            <a:off x="0" y="6514420"/>
            <a:ext cx="511175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defTabSz="966788"/>
            <a:r>
              <a:rPr lang="pt-BR" sz="1300"/>
              <a:t>Introdução a testes de software </a:t>
            </a:r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30587" cy="2571750"/>
          </a:xfrm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392" y="3257777"/>
            <a:ext cx="6703219" cy="3086554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pt-BR" smtClean="0"/>
              <a:t>O projeto de testes parece ser mais paralelo as atividades de análise &amp; projeto, mas quando se está mais concentrado nas atividades relacionadas ao projeto</a:t>
            </a: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30587" cy="2571750"/>
          </a:xfrm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392" y="3257777"/>
            <a:ext cx="6703219" cy="3086554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pt-BR" smtClean="0"/>
              <a:t>O projeto de testes parece ser mais paralelo as atividades de análise &amp; projeto, mas quando se está mais concentrado nas atividades relacionadas ao projeto</a:t>
            </a: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19113"/>
            <a:ext cx="3417887" cy="2562225"/>
          </a:xfrm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392" y="3258911"/>
            <a:ext cx="6703219" cy="308542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pt-BR" smtClean="0"/>
              <a:t> </a:t>
            </a: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63613"/>
            <a:r>
              <a:rPr lang="pt-BR" smtClean="0"/>
              <a:t>Introdução a testes de software </a:t>
            </a: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19113"/>
            <a:ext cx="3417887" cy="2562225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392" y="3258911"/>
            <a:ext cx="6703219" cy="308542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914400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3613"/>
            <a:r>
              <a:rPr lang="en-US" sz="1300"/>
              <a:t>DSC/POLI/UPE- Especialização em Engenharia de Software</a:t>
            </a:r>
          </a:p>
        </p:txBody>
      </p:sp>
      <p:sp>
        <p:nvSpPr>
          <p:cNvPr id="393219" name="Rectangle 6"/>
          <p:cNvSpPr txBox="1">
            <a:spLocks noGrp="1" noChangeArrowheads="1"/>
          </p:cNvSpPr>
          <p:nvPr/>
        </p:nvSpPr>
        <p:spPr bwMode="auto">
          <a:xfrm>
            <a:off x="0" y="6514420"/>
            <a:ext cx="511175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3613"/>
            <a:r>
              <a:rPr lang="en-US" sz="1300"/>
              <a:t>NOME DA DISCIPLINA - ASSUNTO/TÓPICO DA AULA</a:t>
            </a:r>
          </a:p>
        </p:txBody>
      </p:sp>
      <p:sp>
        <p:nvSpPr>
          <p:cNvPr id="393220" name="Rectangle 7"/>
          <p:cNvSpPr txBox="1">
            <a:spLocks noGrp="1" noChangeArrowheads="1"/>
          </p:cNvSpPr>
          <p:nvPr/>
        </p:nvSpPr>
        <p:spPr bwMode="auto">
          <a:xfrm>
            <a:off x="5179219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3613"/>
            <a:fld id="{F88F5FCF-6EE2-44CC-B0E9-B4DBA588C2F4}" type="slidenum">
              <a:rPr lang="en-US" sz="1300"/>
              <a:pPr algn="r" defTabSz="963613"/>
              <a:t>244</a:t>
            </a:fld>
            <a:endParaRPr lang="en-US" sz="1300"/>
          </a:p>
        </p:txBody>
      </p:sp>
      <p:sp>
        <p:nvSpPr>
          <p:cNvPr id="393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914400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3613"/>
            <a:r>
              <a:rPr lang="en-US" sz="1300"/>
              <a:t>DSC/POLI/UPE- Especialização em Engenharia de Software</a:t>
            </a:r>
          </a:p>
        </p:txBody>
      </p:sp>
      <p:sp>
        <p:nvSpPr>
          <p:cNvPr id="406531" name="Rectangle 6"/>
          <p:cNvSpPr txBox="1">
            <a:spLocks noGrp="1" noChangeArrowheads="1"/>
          </p:cNvSpPr>
          <p:nvPr/>
        </p:nvSpPr>
        <p:spPr bwMode="auto">
          <a:xfrm>
            <a:off x="0" y="6514420"/>
            <a:ext cx="511175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3613"/>
            <a:r>
              <a:rPr lang="en-US" sz="1300"/>
              <a:t>NOME DA DISCIPLINA - ASSUNTO/TÓPICO DA AULA</a:t>
            </a:r>
          </a:p>
        </p:txBody>
      </p:sp>
      <p:sp>
        <p:nvSpPr>
          <p:cNvPr id="406532" name="Rectangle 7"/>
          <p:cNvSpPr txBox="1">
            <a:spLocks noGrp="1" noChangeArrowheads="1"/>
          </p:cNvSpPr>
          <p:nvPr/>
        </p:nvSpPr>
        <p:spPr bwMode="auto">
          <a:xfrm>
            <a:off x="5179219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3613"/>
            <a:fld id="{685686F7-67CA-4247-90D3-25B5B2787366}" type="slidenum">
              <a:rPr lang="en-US" sz="1300"/>
              <a:pPr algn="r" defTabSz="963613"/>
              <a:t>284</a:t>
            </a:fld>
            <a:endParaRPr lang="en-US" sz="1300"/>
          </a:p>
        </p:txBody>
      </p:sp>
      <p:sp>
        <p:nvSpPr>
          <p:cNvPr id="406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Introdução a testes de software 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7545-47C0-474E-BE88-F713B5FE1149}" type="slidenum">
              <a:rPr lang="pt-BR" smtClean="0"/>
              <a:pPr/>
              <a:t>301</a:t>
            </a:fld>
            <a:endParaRPr lang="pt-BR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914400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3613"/>
            <a:r>
              <a:rPr lang="en-US" sz="1300"/>
              <a:t>DSC/POLI/UPE- Especialização em Engenharia de Software</a:t>
            </a:r>
          </a:p>
        </p:txBody>
      </p:sp>
      <p:sp>
        <p:nvSpPr>
          <p:cNvPr id="408579" name="Rectangle 6"/>
          <p:cNvSpPr txBox="1">
            <a:spLocks noGrp="1" noChangeArrowheads="1"/>
          </p:cNvSpPr>
          <p:nvPr/>
        </p:nvSpPr>
        <p:spPr bwMode="auto">
          <a:xfrm>
            <a:off x="0" y="6514420"/>
            <a:ext cx="511175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3613"/>
            <a:r>
              <a:rPr lang="en-US" sz="1300"/>
              <a:t>NOME DA DISCIPLINA - ASSUNTO/TÓPICO DA AULA</a:t>
            </a:r>
          </a:p>
        </p:txBody>
      </p:sp>
      <p:sp>
        <p:nvSpPr>
          <p:cNvPr id="408580" name="Rectangle 7"/>
          <p:cNvSpPr txBox="1">
            <a:spLocks noGrp="1" noChangeArrowheads="1"/>
          </p:cNvSpPr>
          <p:nvPr/>
        </p:nvSpPr>
        <p:spPr bwMode="auto">
          <a:xfrm>
            <a:off x="5179219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3613"/>
            <a:fld id="{C38DE1EB-B5AF-4E36-93D6-D5452A7F477B}" type="slidenum">
              <a:rPr lang="en-US" sz="1300"/>
              <a:pPr algn="r" defTabSz="963613"/>
              <a:t>305</a:t>
            </a:fld>
            <a:endParaRPr lang="en-US" sz="1300"/>
          </a:p>
        </p:txBody>
      </p:sp>
      <p:sp>
        <p:nvSpPr>
          <p:cNvPr id="408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914400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3613"/>
            <a:r>
              <a:rPr lang="en-US" sz="1300"/>
              <a:t>DSC/POLI/UPE- Especialização em Engenharia de Software</a:t>
            </a:r>
          </a:p>
        </p:txBody>
      </p:sp>
      <p:sp>
        <p:nvSpPr>
          <p:cNvPr id="415747" name="Rectangle 6"/>
          <p:cNvSpPr txBox="1">
            <a:spLocks noGrp="1" noChangeArrowheads="1"/>
          </p:cNvSpPr>
          <p:nvPr/>
        </p:nvSpPr>
        <p:spPr bwMode="auto">
          <a:xfrm>
            <a:off x="0" y="6514420"/>
            <a:ext cx="511175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3613"/>
            <a:r>
              <a:rPr lang="en-US" sz="1300"/>
              <a:t>NOME DA DISCIPLINA - ASSUNTO/TÓPICO DA AULA</a:t>
            </a:r>
          </a:p>
        </p:txBody>
      </p:sp>
      <p:sp>
        <p:nvSpPr>
          <p:cNvPr id="415748" name="Rectangle 7"/>
          <p:cNvSpPr txBox="1">
            <a:spLocks noGrp="1" noChangeArrowheads="1"/>
          </p:cNvSpPr>
          <p:nvPr/>
        </p:nvSpPr>
        <p:spPr bwMode="auto">
          <a:xfrm>
            <a:off x="5179219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3613"/>
            <a:fld id="{4213D305-2413-4600-87CB-84AA4B18B7D3}" type="slidenum">
              <a:rPr lang="en-US" sz="1300"/>
              <a:pPr algn="r" defTabSz="963613"/>
              <a:t>310</a:t>
            </a:fld>
            <a:endParaRPr lang="en-US" sz="1300"/>
          </a:p>
        </p:txBody>
      </p:sp>
      <p:sp>
        <p:nvSpPr>
          <p:cNvPr id="415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2263" y="519113"/>
            <a:ext cx="3416300" cy="2562225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407" y="3257777"/>
            <a:ext cx="6707188" cy="3086554"/>
          </a:xfrm>
          <a:noFill/>
          <a:ln/>
        </p:spPr>
        <p:txBody>
          <a:bodyPr lIns="91431" tIns="45716" rIns="91431" bIns="45716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914400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3613"/>
            <a:r>
              <a:rPr lang="en-US" sz="1300"/>
              <a:t>DSC/POLI/UPE- Especialização em Engenharia de Software</a:t>
            </a:r>
          </a:p>
        </p:txBody>
      </p:sp>
      <p:sp>
        <p:nvSpPr>
          <p:cNvPr id="462851" name="Rectangle 6"/>
          <p:cNvSpPr txBox="1">
            <a:spLocks noGrp="1" noChangeArrowheads="1"/>
          </p:cNvSpPr>
          <p:nvPr/>
        </p:nvSpPr>
        <p:spPr bwMode="auto">
          <a:xfrm>
            <a:off x="0" y="6514420"/>
            <a:ext cx="511175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3613"/>
            <a:r>
              <a:rPr lang="en-US" sz="1300"/>
              <a:t>NOME DA DISCIPLINA - ASSUNTO/TÓPICO DA AULA</a:t>
            </a:r>
          </a:p>
        </p:txBody>
      </p:sp>
      <p:sp>
        <p:nvSpPr>
          <p:cNvPr id="462852" name="Rectangle 7"/>
          <p:cNvSpPr txBox="1">
            <a:spLocks noGrp="1" noChangeArrowheads="1"/>
          </p:cNvSpPr>
          <p:nvPr/>
        </p:nvSpPr>
        <p:spPr bwMode="auto">
          <a:xfrm>
            <a:off x="5179219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3613"/>
            <a:fld id="{D10C3E8A-43FE-4081-BBB2-7FE4AC755182}" type="slidenum">
              <a:rPr lang="en-US" sz="1300"/>
              <a:pPr algn="r" defTabSz="963613"/>
              <a:t>325</a:t>
            </a:fld>
            <a:endParaRPr lang="en-US" sz="1300"/>
          </a:p>
        </p:txBody>
      </p:sp>
      <p:sp>
        <p:nvSpPr>
          <p:cNvPr id="462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914400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3613"/>
            <a:r>
              <a:rPr lang="en-US" sz="1300"/>
              <a:t>DSC/POLI/UPE- Especialização em Engenharia de Software</a:t>
            </a:r>
          </a:p>
        </p:txBody>
      </p:sp>
      <p:sp>
        <p:nvSpPr>
          <p:cNvPr id="474115" name="Rectangle 6"/>
          <p:cNvSpPr txBox="1">
            <a:spLocks noGrp="1" noChangeArrowheads="1"/>
          </p:cNvSpPr>
          <p:nvPr/>
        </p:nvSpPr>
        <p:spPr bwMode="auto">
          <a:xfrm>
            <a:off x="0" y="6514420"/>
            <a:ext cx="5111750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3613"/>
            <a:r>
              <a:rPr lang="en-US" sz="1300"/>
              <a:t>NOME DA DISCIPLINA - ASSUNTO/TÓPICO DA AULA</a:t>
            </a:r>
          </a:p>
        </p:txBody>
      </p:sp>
      <p:sp>
        <p:nvSpPr>
          <p:cNvPr id="474116" name="Rectangle 7"/>
          <p:cNvSpPr txBox="1">
            <a:spLocks noGrp="1" noChangeArrowheads="1"/>
          </p:cNvSpPr>
          <p:nvPr/>
        </p:nvSpPr>
        <p:spPr bwMode="auto">
          <a:xfrm>
            <a:off x="5179219" y="6514420"/>
            <a:ext cx="3962798" cy="34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3613"/>
            <a:fld id="{F533FD1C-DBD5-45E1-AAE3-7C48869A21FF}" type="slidenum">
              <a:rPr lang="en-US" sz="1300"/>
              <a:pPr algn="r" defTabSz="963613"/>
              <a:t>346</a:t>
            </a:fld>
            <a:endParaRPr lang="en-US" sz="1300"/>
          </a:p>
        </p:txBody>
      </p:sp>
      <p:sp>
        <p:nvSpPr>
          <p:cNvPr id="474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smtClean="0"/>
              <a:t>Introdução a testes de software </a:t>
            </a: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314" y="3262314"/>
            <a:ext cx="6665516" cy="3105830"/>
          </a:xfrm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922" name="Rectangle 6"/>
          <p:cNvSpPr txBox="1">
            <a:spLocks noGrp="1" noChangeArrowheads="1"/>
          </p:cNvSpPr>
          <p:nvPr/>
        </p:nvSpPr>
        <p:spPr bwMode="auto">
          <a:xfrm>
            <a:off x="1" y="6513910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  <p:sp>
        <p:nvSpPr>
          <p:cNvPr id="276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9088" y="514350"/>
            <a:ext cx="3430587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9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9784" y="3262313"/>
            <a:ext cx="6665383" cy="3106341"/>
          </a:xfrm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torna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notável</a:t>
            </a:r>
            <a:r>
              <a:rPr lang="en-US" dirty="0" smtClean="0"/>
              <a:t> </a:t>
            </a: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bug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, mas a forma </a:t>
            </a:r>
            <a:r>
              <a:rPr lang="en-US" dirty="0" err="1" smtClean="0"/>
              <a:t>como</a:t>
            </a:r>
            <a:r>
              <a:rPr lang="en-US" dirty="0" smtClean="0"/>
              <a:t> Intel </a:t>
            </a:r>
            <a:r>
              <a:rPr lang="en-US" dirty="0" err="1" smtClean="0"/>
              <a:t>lidou</a:t>
            </a:r>
            <a:r>
              <a:rPr lang="en-US" dirty="0" smtClean="0"/>
              <a:t> com a </a:t>
            </a:r>
            <a:r>
              <a:rPr lang="en-US" dirty="0" err="1" smtClean="0"/>
              <a:t>situação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engenheiros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de software </a:t>
            </a:r>
            <a:r>
              <a:rPr lang="en-US" dirty="0" err="1" smtClean="0"/>
              <a:t>tinham</a:t>
            </a:r>
            <a:r>
              <a:rPr lang="en-US" dirty="0" smtClean="0"/>
              <a:t> </a:t>
            </a:r>
            <a:r>
              <a:rPr lang="en-US" dirty="0" err="1" smtClean="0"/>
              <a:t>encontrado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testes antes da</a:t>
            </a:r>
          </a:p>
          <a:p>
            <a:r>
              <a:rPr lang="en-US" dirty="0" smtClean="0"/>
              <a:t>chip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liberado</a:t>
            </a:r>
            <a:r>
              <a:rPr lang="en-US" dirty="0" smtClean="0"/>
              <a:t>. </a:t>
            </a:r>
            <a:r>
              <a:rPr lang="en-US" dirty="0" err="1" smtClean="0"/>
              <a:t>Gestão</a:t>
            </a:r>
            <a:r>
              <a:rPr lang="en-US" dirty="0" smtClean="0"/>
              <a:t> da Intel </a:t>
            </a:r>
            <a:r>
              <a:rPr lang="en-US" dirty="0" err="1" smtClean="0"/>
              <a:t>decidiu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era grave o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susceptíveis</a:t>
            </a:r>
            <a:endParaRPr lang="en-US" dirty="0" smtClean="0"/>
          </a:p>
          <a:p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justificar</a:t>
            </a:r>
            <a:r>
              <a:rPr lang="en-US" dirty="0" smtClean="0"/>
              <a:t> a </a:t>
            </a:r>
            <a:r>
              <a:rPr lang="en-US" dirty="0" err="1" smtClean="0"/>
              <a:t>corrigi</a:t>
            </a:r>
            <a:r>
              <a:rPr lang="en-US" dirty="0" smtClean="0"/>
              <a:t>-lo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divulgá</a:t>
            </a:r>
            <a:r>
              <a:rPr lang="en-US" dirty="0" smtClean="0"/>
              <a:t>-la.</a:t>
            </a:r>
          </a:p>
          <a:p>
            <a:r>
              <a:rPr lang="en-US" dirty="0" smtClean="0"/>
              <a:t>Uma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bug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encontrado</a:t>
            </a:r>
            <a:r>
              <a:rPr lang="en-US" dirty="0" smtClean="0"/>
              <a:t>, a Intel </a:t>
            </a:r>
            <a:r>
              <a:rPr lang="en-US" dirty="0" err="1" smtClean="0"/>
              <a:t>tentou</a:t>
            </a:r>
            <a:r>
              <a:rPr lang="en-US" dirty="0" smtClean="0"/>
              <a:t> </a:t>
            </a:r>
            <a:r>
              <a:rPr lang="en-US" dirty="0" err="1" smtClean="0"/>
              <a:t>diminuir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gravidade</a:t>
            </a:r>
            <a:r>
              <a:rPr lang="en-US" dirty="0" smtClean="0"/>
              <a:t> </a:t>
            </a:r>
            <a:r>
              <a:rPr lang="en-US" dirty="0" err="1" smtClean="0"/>
              <a:t>percebida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press releases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declarações</a:t>
            </a:r>
            <a:r>
              <a:rPr lang="en-US" dirty="0" smtClean="0"/>
              <a:t> </a:t>
            </a:r>
            <a:r>
              <a:rPr lang="en-US" dirty="0" err="1" smtClean="0"/>
              <a:t>públicas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pressionados</a:t>
            </a:r>
            <a:r>
              <a:rPr lang="en-US" dirty="0" smtClean="0"/>
              <a:t>, a Intel </a:t>
            </a:r>
            <a:r>
              <a:rPr lang="en-US" dirty="0" err="1" smtClean="0"/>
              <a:t>ofereceu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substituir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chips com </a:t>
            </a:r>
            <a:r>
              <a:rPr lang="en-US" dirty="0" err="1" smtClean="0"/>
              <a:t>defeito</a:t>
            </a:r>
            <a:r>
              <a:rPr lang="en-US" dirty="0" smtClean="0"/>
              <a:t>, mas </a:t>
            </a:r>
            <a:r>
              <a:rPr lang="en-US" dirty="0" err="1" smtClean="0"/>
              <a:t>somente</a:t>
            </a:r>
            <a:r>
              <a:rPr lang="en-US" dirty="0" smtClean="0"/>
              <a:t> se um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provar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era</a:t>
            </a:r>
          </a:p>
          <a:p>
            <a:r>
              <a:rPr lang="en-US" dirty="0" err="1" smtClean="0"/>
              <a:t>afetadas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bug.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Introdução a testes de software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7545-47C0-474E-BE88-F713B5FE114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01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0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0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49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962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472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2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  <p:sp>
        <p:nvSpPr>
          <p:cNvPr id="2475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5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90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DSC/POLI/UPE- Especialização em Engenharia de Software</a:t>
            </a:r>
          </a:p>
        </p:txBody>
      </p:sp>
      <p:sp>
        <p:nvSpPr>
          <p:cNvPr id="2683907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/>
              <a:t>NOME DA DISCIPLINA - ASSUNTO/TÓPICO DA AULA</a:t>
            </a:r>
          </a:p>
        </p:txBody>
      </p:sp>
      <p:sp>
        <p:nvSpPr>
          <p:cNvPr id="2683908" name="Rectangle 7"/>
          <p:cNvSpPr txBox="1">
            <a:spLocks noGrp="1" noChangeArrowheads="1"/>
          </p:cNvSpPr>
          <p:nvPr/>
        </p:nvSpPr>
        <p:spPr bwMode="auto">
          <a:xfrm>
            <a:off x="5179485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DB25F4-D864-402B-936C-2C88A14791E1}" type="slidenum">
              <a:rPr lang="en-US" sz="1200"/>
              <a:pPr algn="r"/>
              <a:t>83</a:t>
            </a:fld>
            <a:endParaRPr lang="en-US" sz="1200"/>
          </a:p>
        </p:txBody>
      </p:sp>
      <p:sp>
        <p:nvSpPr>
          <p:cNvPr id="268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39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 o software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exato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de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produto</a:t>
            </a:r>
            <a:r>
              <a:rPr lang="en-US" dirty="0" smtClean="0"/>
              <a:t> e</a:t>
            </a:r>
          </a:p>
          <a:p>
            <a:r>
              <a:rPr lang="en-US" dirty="0" err="1" smtClean="0"/>
              <a:t>afinal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equipe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(</a:t>
            </a:r>
            <a:r>
              <a:rPr lang="en-US" dirty="0" err="1" smtClean="0"/>
              <a:t>desculpem</a:t>
            </a:r>
            <a:r>
              <a:rPr lang="en-US" dirty="0" smtClean="0"/>
              <a:t> o </a:t>
            </a:r>
            <a:r>
              <a:rPr lang="en-US" dirty="0" err="1" smtClean="0"/>
              <a:t>trocadilho</a:t>
            </a:r>
            <a:r>
              <a:rPr lang="en-US" dirty="0" smtClean="0"/>
              <a:t>). Uma </a:t>
            </a:r>
            <a:r>
              <a:rPr lang="en-US" dirty="0" err="1" smtClean="0"/>
              <a:t>calculadora</a:t>
            </a:r>
            <a:r>
              <a:rPr lang="en-US" dirty="0" smtClean="0"/>
              <a:t> software </a:t>
            </a:r>
            <a:r>
              <a:rPr lang="en-US" dirty="0" err="1" smtClean="0"/>
              <a:t>provável</a:t>
            </a:r>
            <a:r>
              <a:rPr lang="en-US" dirty="0" smtClean="0"/>
              <a:t> </a:t>
            </a:r>
            <a:r>
              <a:rPr lang="en-US" dirty="0" err="1" smtClean="0"/>
              <a:t>demandas</a:t>
            </a:r>
            <a:endParaRPr lang="en-US" dirty="0" smtClean="0"/>
          </a:p>
          <a:p>
            <a:r>
              <a:rPr lang="en-US" dirty="0" err="1" smtClean="0"/>
              <a:t>que</a:t>
            </a:r>
            <a:r>
              <a:rPr lang="en-US" dirty="0" smtClean="0"/>
              <a:t> ambos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achieveda</a:t>
            </a:r>
            <a:r>
              <a:rPr lang="en-US" dirty="0" smtClean="0"/>
              <a:t>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. Mas,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decidido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endParaRPr lang="en-US" dirty="0" smtClean="0"/>
          </a:p>
          <a:p>
            <a:r>
              <a:rPr lang="en-US" dirty="0" err="1" smtClean="0"/>
              <a:t>exato</a:t>
            </a:r>
            <a:r>
              <a:rPr lang="en-US" dirty="0" smtClean="0"/>
              <a:t> e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quinta</a:t>
            </a:r>
            <a:r>
              <a:rPr lang="en-US" dirty="0" smtClean="0"/>
              <a:t> casa decimal. </a:t>
            </a:r>
            <a:r>
              <a:rPr lang="en-US" dirty="0" err="1" smtClean="0"/>
              <a:t>Depois</a:t>
            </a:r>
            <a:r>
              <a:rPr lang="en-US" dirty="0" smtClean="0"/>
              <a:t> disso,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r>
              <a:rPr lang="en-US" dirty="0" smtClean="0"/>
              <a:t>.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testadores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endParaRPr lang="en-US" dirty="0" smtClean="0"/>
          </a:p>
          <a:p>
            <a:r>
              <a:rPr lang="en-US" dirty="0" err="1" smtClean="0"/>
              <a:t>ciente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especificação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adequar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testes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confirmá</a:t>
            </a:r>
            <a:r>
              <a:rPr lang="en-US" dirty="0" smtClean="0"/>
              <a:t>-la.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Introdução a testes de software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7545-47C0-474E-BE88-F713B5FE1149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8628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8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6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0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2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razões</a:t>
            </a:r>
            <a:r>
              <a:rPr lang="en-US" dirty="0" smtClean="0"/>
              <a:t> </a:t>
            </a:r>
            <a:r>
              <a:rPr lang="en-US" dirty="0" err="1" smtClean="0"/>
              <a:t>especificações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produtor</a:t>
            </a:r>
            <a:r>
              <a:rPr lang="en-US" dirty="0" smtClean="0"/>
              <a:t> de bug.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simplesmente</a:t>
            </a:r>
            <a:endParaRPr lang="en-US" dirty="0" smtClean="0"/>
          </a:p>
          <a:p>
            <a:r>
              <a:rPr lang="en-US" dirty="0" err="1" smtClean="0"/>
              <a:t>escrita</a:t>
            </a:r>
            <a:r>
              <a:rPr lang="en-US" dirty="0" smtClean="0"/>
              <a:t>. Outros </a:t>
            </a:r>
            <a:r>
              <a:rPr lang="en-US" dirty="0" err="1" smtClean="0"/>
              <a:t>motivos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especificação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detalhado</a:t>
            </a:r>
            <a:r>
              <a:rPr lang="en-US" dirty="0" smtClean="0"/>
              <a:t> o </a:t>
            </a:r>
            <a:r>
              <a:rPr lang="en-US" dirty="0" err="1" smtClean="0"/>
              <a:t>suficiente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constantemente</a:t>
            </a:r>
            <a:r>
              <a:rPr lang="en-US" dirty="0" smtClean="0"/>
              <a:t> </a:t>
            </a:r>
            <a:r>
              <a:rPr lang="en-US" dirty="0" err="1" smtClean="0"/>
              <a:t>mudando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endParaRPr lang="en-US" dirty="0" smtClean="0"/>
          </a:p>
          <a:p>
            <a:r>
              <a:rPr lang="en-US" dirty="0" err="1" smtClean="0"/>
              <a:t>comunicada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equipe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. </a:t>
            </a:r>
            <a:r>
              <a:rPr lang="en-US" dirty="0" err="1" smtClean="0"/>
              <a:t>Planejamento</a:t>
            </a:r>
            <a:r>
              <a:rPr lang="en-US" dirty="0" smtClean="0"/>
              <a:t> de software </a:t>
            </a:r>
            <a:r>
              <a:rPr lang="en-US" dirty="0" err="1" smtClean="0"/>
              <a:t>é</a:t>
            </a:r>
            <a:r>
              <a:rPr lang="en-US" dirty="0" smtClean="0"/>
              <a:t> de vital </a:t>
            </a:r>
            <a:r>
              <a:rPr lang="en-US" dirty="0" err="1" smtClean="0"/>
              <a:t>importância</a:t>
            </a:r>
            <a:r>
              <a:rPr lang="en-US" dirty="0" smtClean="0"/>
              <a:t>. Se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feito</a:t>
            </a:r>
            <a:endParaRPr lang="en-US" dirty="0" smtClean="0"/>
          </a:p>
          <a:p>
            <a:r>
              <a:rPr lang="en-US" dirty="0" err="1" smtClean="0"/>
              <a:t>correctamente</a:t>
            </a:r>
            <a:r>
              <a:rPr lang="en-US" dirty="0" smtClean="0"/>
              <a:t>, bugs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de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design. Este </a:t>
            </a:r>
            <a:r>
              <a:rPr lang="en-US" dirty="0" err="1" smtClean="0"/>
              <a:t>é</a:t>
            </a:r>
            <a:r>
              <a:rPr lang="en-US" dirty="0" smtClean="0"/>
              <a:t> o local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revelarem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</a:t>
            </a:r>
          </a:p>
          <a:p>
            <a:r>
              <a:rPr lang="en-US" dirty="0" smtClean="0"/>
              <a:t>software. </a:t>
            </a:r>
            <a:r>
              <a:rPr lang="en-US" dirty="0" err="1" smtClean="0"/>
              <a:t>Compará</a:t>
            </a:r>
            <a:r>
              <a:rPr lang="en-US" dirty="0" smtClean="0"/>
              <a:t>-la com um </a:t>
            </a:r>
            <a:r>
              <a:rPr lang="en-US" dirty="0" err="1" smtClean="0"/>
              <a:t>arquiteto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edifício</a:t>
            </a:r>
            <a:r>
              <a:rPr lang="en-US" dirty="0" smtClean="0"/>
              <a:t>.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ocorrem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endParaRPr lang="en-US" dirty="0" smtClean="0"/>
          </a:p>
          <a:p>
            <a:r>
              <a:rPr lang="en-US" dirty="0" err="1" smtClean="0"/>
              <a:t>razão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ocorrem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r>
              <a:rPr lang="en-US" dirty="0" smtClean="0"/>
              <a:t>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apressado</a:t>
            </a:r>
            <a:r>
              <a:rPr lang="en-US" dirty="0" smtClean="0"/>
              <a:t>, </a:t>
            </a:r>
            <a:r>
              <a:rPr lang="en-US" dirty="0" err="1" smtClean="0"/>
              <a:t>alteradas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comunicado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Erros</a:t>
            </a:r>
            <a:r>
              <a:rPr lang="en-US" dirty="0" smtClean="0"/>
              <a:t> Coding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familiar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. </a:t>
            </a:r>
            <a:r>
              <a:rPr lang="en-US" dirty="0" err="1" smtClean="0"/>
              <a:t>Tipicamente</a:t>
            </a:r>
            <a:r>
              <a:rPr lang="en-US" dirty="0" smtClean="0"/>
              <a:t>, </a:t>
            </a:r>
            <a:r>
              <a:rPr lang="en-US" dirty="0" err="1" smtClean="0"/>
              <a:t>estes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rastreada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endParaRPr lang="en-US" dirty="0" smtClean="0"/>
          </a:p>
          <a:p>
            <a:r>
              <a:rPr lang="en-US" dirty="0" err="1" smtClean="0"/>
              <a:t>complexidade</a:t>
            </a:r>
            <a:r>
              <a:rPr lang="en-US" dirty="0" smtClean="0"/>
              <a:t> software, </a:t>
            </a:r>
            <a:r>
              <a:rPr lang="en-US" dirty="0" err="1" smtClean="0"/>
              <a:t>documentação</a:t>
            </a:r>
            <a:r>
              <a:rPr lang="en-US" dirty="0" smtClean="0"/>
              <a:t> </a:t>
            </a:r>
            <a:r>
              <a:rPr lang="en-US" dirty="0" err="1" smtClean="0"/>
              <a:t>pobres</a:t>
            </a:r>
            <a:r>
              <a:rPr lang="en-US" dirty="0" smtClean="0"/>
              <a:t> (</a:t>
            </a: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atualizado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revisto</a:t>
            </a:r>
            <a:r>
              <a:rPr lang="en-US" dirty="0" smtClean="0"/>
              <a:t>), </a:t>
            </a:r>
            <a:r>
              <a:rPr lang="en-US" dirty="0" err="1" smtClean="0"/>
              <a:t>agendar</a:t>
            </a:r>
            <a:endParaRPr lang="en-US" dirty="0" smtClean="0"/>
          </a:p>
          <a:p>
            <a:r>
              <a:rPr lang="en-US" dirty="0" err="1" smtClean="0"/>
              <a:t>pressão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simplesmente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 dumb.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notar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bugs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aparecem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superfície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endParaRPr lang="en-US" dirty="0" smtClean="0"/>
          </a:p>
          <a:p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rastreados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r>
              <a:rPr lang="en-US" dirty="0" smtClean="0"/>
              <a:t> e </a:t>
            </a:r>
            <a:r>
              <a:rPr lang="en-US" dirty="0" err="1" smtClean="0"/>
              <a:t>erros</a:t>
            </a:r>
            <a:r>
              <a:rPr lang="en-US" dirty="0" smtClean="0"/>
              <a:t> design.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</a:t>
            </a:r>
            <a:r>
              <a:rPr lang="en-US" dirty="0" err="1" smtClean="0"/>
              <a:t>ouvir</a:t>
            </a:r>
            <a:r>
              <a:rPr lang="en-US" dirty="0" smtClean="0"/>
              <a:t> um</a:t>
            </a:r>
          </a:p>
          <a:p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, "Oh,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suposto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. Se </a:t>
            </a:r>
            <a:r>
              <a:rPr lang="en-US" dirty="0" err="1" smtClean="0"/>
              <a:t>alguém</a:t>
            </a:r>
            <a:r>
              <a:rPr lang="en-US" dirty="0" smtClean="0"/>
              <a:t> </a:t>
            </a:r>
            <a:r>
              <a:rPr lang="en-US" dirty="0" err="1" smtClean="0"/>
              <a:t>acabava</a:t>
            </a:r>
            <a:r>
              <a:rPr lang="en-US" dirty="0" smtClean="0"/>
              <a:t> me </a:t>
            </a:r>
            <a:r>
              <a:rPr lang="en-US" dirty="0" err="1" smtClean="0"/>
              <a:t>disse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iria</a:t>
            </a:r>
            <a:endParaRPr lang="en-US" dirty="0" smtClean="0"/>
          </a:p>
          <a:p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caminho</a:t>
            </a:r>
            <a:r>
              <a:rPr lang="en-US" dirty="0" smtClean="0"/>
              <a:t>. ”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pega-tudo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sobrou</a:t>
            </a:r>
            <a:r>
              <a:rPr lang="en-US" dirty="0" smtClean="0"/>
              <a:t>. </a:t>
            </a:r>
            <a:r>
              <a:rPr lang="en-US" dirty="0" err="1" smtClean="0"/>
              <a:t>Alguns</a:t>
            </a:r>
            <a:r>
              <a:rPr lang="en-US" dirty="0" smtClean="0"/>
              <a:t> bugs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culpou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falsos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, </a:t>
            </a:r>
            <a:r>
              <a:rPr lang="en-US" dirty="0" err="1" smtClean="0"/>
              <a:t>condições</a:t>
            </a:r>
            <a:endParaRPr lang="en-US" dirty="0" smtClean="0"/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pensados</a:t>
            </a:r>
            <a:r>
              <a:rPr lang="en-US" dirty="0" smtClean="0"/>
              <a:t> ​​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bugs mas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eram</a:t>
            </a:r>
            <a:r>
              <a:rPr lang="en-US" dirty="0" smtClean="0"/>
              <a:t>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haver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duplicados</a:t>
            </a:r>
            <a:r>
              <a:rPr lang="en-US" dirty="0" smtClean="0"/>
              <a:t>, as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resultaram</a:t>
            </a:r>
            <a:endParaRPr lang="en-US" dirty="0" smtClean="0"/>
          </a:p>
          <a:p>
            <a:r>
              <a:rPr lang="en-US" dirty="0" smtClean="0"/>
              <a:t>da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. </a:t>
            </a:r>
            <a:r>
              <a:rPr lang="en-US" dirty="0" err="1" smtClean="0"/>
              <a:t>Alguns</a:t>
            </a:r>
            <a:r>
              <a:rPr lang="en-US" dirty="0" smtClean="0"/>
              <a:t> bugs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atribuída</a:t>
            </a:r>
            <a:r>
              <a:rPr lang="en-US" dirty="0" smtClean="0"/>
              <a:t> a </a:t>
            </a:r>
            <a:r>
              <a:rPr lang="en-US" dirty="0" err="1" smtClean="0"/>
              <a:t>erros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. No final, </a:t>
            </a:r>
            <a:r>
              <a:rPr lang="en-US" dirty="0" err="1" smtClean="0"/>
              <a:t>esses</a:t>
            </a:r>
            <a:r>
              <a:rPr lang="en-US" dirty="0" smtClean="0"/>
              <a:t> bugs (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endParaRPr lang="en-US" dirty="0" smtClean="0"/>
          </a:p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consideradas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) </a:t>
            </a:r>
            <a:r>
              <a:rPr lang="en-US" dirty="0" err="1" smtClean="0"/>
              <a:t>vir</a:t>
            </a:r>
            <a:r>
              <a:rPr lang="en-US" dirty="0" smtClean="0"/>
              <a:t> 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 e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pequena</a:t>
            </a:r>
            <a:r>
              <a:rPr lang="en-US" dirty="0" smtClean="0"/>
              <a:t> </a:t>
            </a:r>
            <a:r>
              <a:rPr lang="en-US" dirty="0" err="1" smtClean="0"/>
              <a:t>porcentagem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bugs </a:t>
            </a:r>
            <a:r>
              <a:rPr lang="en-US" dirty="0" err="1" smtClean="0"/>
              <a:t>reportados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Introdução a testes de software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7545-47C0-474E-BE88-F713B5FE1149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0037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4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6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9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1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970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DSC/POLI/UPE- Especialização em Engenharia de Software</a:t>
            </a:r>
          </a:p>
        </p:txBody>
      </p:sp>
      <p:sp>
        <p:nvSpPr>
          <p:cNvPr id="2515971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/>
              <a:t>NOME DA DISCIPLINA - ASSUNTO/TÓPICO DA AULA</a:t>
            </a:r>
          </a:p>
        </p:txBody>
      </p:sp>
      <p:sp>
        <p:nvSpPr>
          <p:cNvPr id="2515972" name="Rectangle 7"/>
          <p:cNvSpPr txBox="1">
            <a:spLocks noGrp="1" noChangeArrowheads="1"/>
          </p:cNvSpPr>
          <p:nvPr/>
        </p:nvSpPr>
        <p:spPr bwMode="auto">
          <a:xfrm>
            <a:off x="5179485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C448EB0-D24A-4A50-A72F-1E8357A73024}" type="slidenum">
              <a:rPr lang="en-US" sz="1200"/>
              <a:pPr algn="r"/>
              <a:t>103</a:t>
            </a:fld>
            <a:endParaRPr lang="en-US" sz="1200"/>
          </a:p>
        </p:txBody>
      </p:sp>
      <p:sp>
        <p:nvSpPr>
          <p:cNvPr id="2515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597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018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066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20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0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114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  <p:sp>
        <p:nvSpPr>
          <p:cNvPr id="252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2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162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24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4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6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u="none" kern="1200" baseline="30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Chamar</a:t>
            </a:r>
            <a:r>
              <a:rPr lang="en-US" sz="1400" u="non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u="none" kern="1200" baseline="30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atenção</a:t>
            </a:r>
            <a:r>
              <a:rPr lang="en-US" sz="1400" u="non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u="none" kern="1200" baseline="30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aqui</a:t>
            </a:r>
            <a:r>
              <a:rPr lang="en-US" sz="1400" u="non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u="none" kern="1200" baseline="30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para</a:t>
            </a:r>
            <a:r>
              <a:rPr lang="en-US" sz="1400" u="non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o model-bases testing e a target!!!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Introdução a testes de software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7545-47C0-474E-BE88-F713B5FE1149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62424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8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30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9144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914400"/>
            <a:r>
              <a:rPr lang="en-US" sz="1200"/>
              <a:t>DSC/POLI/UPE- Especialização em Engenharia de Software</a:t>
            </a:r>
          </a:p>
        </p:txBody>
      </p:sp>
      <p:sp>
        <p:nvSpPr>
          <p:cNvPr id="2530307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en-US" sz="1200"/>
              <a:t>NOME DA DISCIPLINA - ASSUNTO/TÓPICO DA AULA</a:t>
            </a:r>
          </a:p>
        </p:txBody>
      </p:sp>
      <p:sp>
        <p:nvSpPr>
          <p:cNvPr id="2530308" name="Rectangle 7"/>
          <p:cNvSpPr txBox="1">
            <a:spLocks noGrp="1" noChangeArrowheads="1"/>
          </p:cNvSpPr>
          <p:nvPr/>
        </p:nvSpPr>
        <p:spPr bwMode="auto">
          <a:xfrm>
            <a:off x="5179485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00"/>
            <a:fld id="{2E9D4493-7E11-4252-B575-1FC02656C622}" type="slidenum">
              <a:rPr lang="en-US" sz="1200"/>
              <a:pPr algn="r" defTabSz="914400"/>
              <a:t>110</a:t>
            </a:fld>
            <a:endParaRPr lang="en-US" sz="1200"/>
          </a:p>
        </p:txBody>
      </p:sp>
      <p:sp>
        <p:nvSpPr>
          <p:cNvPr id="2530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03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354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32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2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402" name="Rectangle 6"/>
          <p:cNvSpPr txBox="1">
            <a:spLocks noGrp="1" noChangeArrowheads="1"/>
          </p:cNvSpPr>
          <p:nvPr/>
        </p:nvSpPr>
        <p:spPr bwMode="auto">
          <a:xfrm>
            <a:off x="2" y="6513911"/>
            <a:ext cx="51117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defTabSz="914400"/>
            <a:r>
              <a:rPr lang="pt-BR" sz="1200"/>
              <a:t>Introdução a testes de software </a:t>
            </a:r>
          </a:p>
        </p:txBody>
      </p:sp>
      <p:sp>
        <p:nvSpPr>
          <p:cNvPr id="2534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4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450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36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6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498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546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40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0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594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42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2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642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44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4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690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46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6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notar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"</a:t>
            </a:r>
            <a:r>
              <a:rPr lang="en-US" dirty="0" err="1" smtClean="0"/>
              <a:t>fixação</a:t>
            </a:r>
            <a:r>
              <a:rPr lang="en-US" dirty="0" smtClean="0"/>
              <a:t>" um bug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necessariamente</a:t>
            </a:r>
            <a:r>
              <a:rPr lang="en-US" dirty="0" smtClean="0"/>
              <a:t> </a:t>
            </a:r>
            <a:r>
              <a:rPr lang="en-US" dirty="0" err="1" smtClean="0"/>
              <a:t>corrigindo</a:t>
            </a:r>
            <a:r>
              <a:rPr lang="en-US" dirty="0" smtClean="0"/>
              <a:t> o software. </a:t>
            </a:r>
            <a:r>
              <a:rPr lang="en-US" dirty="0" err="1" smtClean="0"/>
              <a:t>ele</a:t>
            </a:r>
            <a:endParaRPr lang="en-US" dirty="0" smtClean="0"/>
          </a:p>
          <a:p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significar</a:t>
            </a:r>
            <a:r>
              <a:rPr lang="en-US" dirty="0" smtClean="0"/>
              <a:t> </a:t>
            </a:r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comentário</a:t>
            </a:r>
            <a:r>
              <a:rPr lang="en-US" dirty="0" smtClean="0"/>
              <a:t> no manual do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oferecer</a:t>
            </a:r>
            <a:r>
              <a:rPr lang="en-US" dirty="0" smtClean="0"/>
              <a:t> </a:t>
            </a:r>
            <a:r>
              <a:rPr lang="en-US" dirty="0" err="1" smtClean="0"/>
              <a:t>treinamento</a:t>
            </a:r>
            <a:r>
              <a:rPr lang="en-US" dirty="0" smtClean="0"/>
              <a:t> especial </a:t>
            </a:r>
            <a:r>
              <a:rPr lang="en-US" dirty="0" err="1" smtClean="0"/>
              <a:t>para</a:t>
            </a:r>
            <a:r>
              <a:rPr lang="en-US" dirty="0" smtClean="0"/>
              <a:t> o</a:t>
            </a:r>
          </a:p>
          <a:p>
            <a:r>
              <a:rPr lang="en-US" dirty="0" err="1" smtClean="0"/>
              <a:t>clientes</a:t>
            </a:r>
            <a:r>
              <a:rPr lang="en-US" dirty="0" smtClean="0"/>
              <a:t>.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exigir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estatísticas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grupo</a:t>
            </a:r>
            <a:r>
              <a:rPr lang="en-US" dirty="0" smtClean="0"/>
              <a:t> de marketing </a:t>
            </a:r>
            <a:r>
              <a:rPr lang="en-US" dirty="0" err="1" smtClean="0"/>
              <a:t>anuncia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endParaRPr lang="en-US" dirty="0" smtClean="0"/>
          </a:p>
          <a:p>
            <a:r>
              <a:rPr lang="en-US" dirty="0" err="1" smtClean="0"/>
              <a:t>adiando</a:t>
            </a:r>
            <a:r>
              <a:rPr lang="en-US" dirty="0" smtClean="0"/>
              <a:t> a release do </a:t>
            </a:r>
            <a:r>
              <a:rPr lang="en-US" dirty="0" err="1" smtClean="0"/>
              <a:t>recurso</a:t>
            </a:r>
            <a:r>
              <a:rPr lang="en-US" dirty="0" smtClean="0"/>
              <a:t> buggy.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livro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embora</a:t>
            </a:r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buscando</a:t>
            </a:r>
            <a:r>
              <a:rPr lang="en-US" dirty="0" smtClean="0"/>
              <a:t> a </a:t>
            </a:r>
            <a:r>
              <a:rPr lang="en-US" dirty="0" err="1" smtClean="0"/>
              <a:t>perfeição</a:t>
            </a:r>
            <a:r>
              <a:rPr lang="en-US" dirty="0" smtClean="0"/>
              <a:t> e </a:t>
            </a:r>
            <a:r>
              <a:rPr lang="en-US" dirty="0" err="1" smtClean="0"/>
              <a:t>certificando</a:t>
            </a:r>
            <a:r>
              <a:rPr lang="en-US" dirty="0" smtClean="0"/>
              <a:t>-se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bugs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corrigidos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práticos</a:t>
            </a:r>
            <a:endParaRPr lang="en-US" dirty="0" smtClean="0"/>
          </a:p>
          <a:p>
            <a:r>
              <a:rPr lang="en-US" dirty="0" err="1" smtClean="0"/>
              <a:t>realidades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de software.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pego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perigosa</a:t>
            </a:r>
            <a:r>
              <a:rPr lang="en-US" dirty="0" smtClean="0"/>
              <a:t> </a:t>
            </a:r>
            <a:r>
              <a:rPr lang="en-US" dirty="0" err="1" smtClean="0"/>
              <a:t>espiral</a:t>
            </a:r>
            <a:r>
              <a:rPr lang="en-US" dirty="0" smtClean="0"/>
              <a:t> de </a:t>
            </a:r>
            <a:r>
              <a:rPr lang="en-US" dirty="0" err="1" smtClean="0"/>
              <a:t>inalcançável</a:t>
            </a:r>
            <a:endParaRPr lang="en-US" dirty="0" smtClean="0"/>
          </a:p>
          <a:p>
            <a:r>
              <a:rPr lang="en-US" dirty="0" err="1" smtClean="0"/>
              <a:t>perfeição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Introdução a testes de software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7545-47C0-474E-BE88-F713B5FE1149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637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738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48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8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786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5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50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834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5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52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882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54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54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930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56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56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978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58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58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26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61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1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074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6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3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122" name="Rectangle 6"/>
          <p:cNvSpPr txBox="1">
            <a:spLocks noGrp="1" noChangeArrowheads="1"/>
          </p:cNvSpPr>
          <p:nvPr/>
        </p:nvSpPr>
        <p:spPr bwMode="auto">
          <a:xfrm>
            <a:off x="0" y="6513911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1200"/>
              <a:t>Introdução a testes de software </a:t>
            </a:r>
          </a:p>
        </p:txBody>
      </p:sp>
      <p:sp>
        <p:nvSpPr>
          <p:cNvPr id="256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7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  <p:custDataLst>
              <p:tags r:id="rId2"/>
            </p:custDataLst>
          </p:nvPr>
        </p:nvSpPr>
        <p:spPr>
          <a:xfrm>
            <a:off x="611190" y="3284539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  <p:custDataLst>
              <p:tags r:id="rId3"/>
            </p:custDataLst>
          </p:nvPr>
        </p:nvSpPr>
        <p:spPr>
          <a:xfrm>
            <a:off x="609600" y="1143001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92900" y="188914"/>
            <a:ext cx="1982788" cy="61356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744538" y="188914"/>
            <a:ext cx="5795962" cy="61356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57240" y="1700214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792665" y="1700214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744538" y="188914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757238" y="1700214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hyperlink" Target="../assuntos/ferramentas/ferramentasTeste.ppt" TargetMode="External"/><Relationship Id="rId2" Type="http://schemas.openxmlformats.org/officeDocument/2006/relationships/hyperlink" Target="../assuntos/conceitosChave/conceitosChave.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../assuntos/fluxo/fluxoTestes.pp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lvl="0"/>
            <a:r>
              <a:rPr lang="pt-BR" b="0" dirty="0">
                <a:effectLst/>
              </a:rPr>
              <a:t>Alexandre Mota e Alexandre Vasconcelos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CIn-UFPE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{</a:t>
            </a:r>
            <a:r>
              <a:rPr lang="pt-BR" b="0" dirty="0" err="1">
                <a:effectLst/>
              </a:rPr>
              <a:t>acm</a:t>
            </a:r>
            <a:r>
              <a:rPr lang="pt-BR" b="0" dirty="0">
                <a:effectLst/>
              </a:rPr>
              <a:t>, </a:t>
            </a:r>
            <a:r>
              <a:rPr lang="pt-BR" b="0" dirty="0" err="1">
                <a:effectLst/>
              </a:rPr>
              <a:t>amlv</a:t>
            </a:r>
            <a:r>
              <a:rPr lang="pt-BR" b="0" dirty="0">
                <a:effectLst/>
              </a:rPr>
              <a:t>}@</a:t>
            </a:r>
            <a:r>
              <a:rPr lang="pt-BR" b="0" dirty="0" err="1" smtClean="0">
                <a:effectLst/>
              </a:rPr>
              <a:t>cin.ufpe.br</a:t>
            </a:r>
            <a:endParaRPr lang="pt-BR" b="0" dirty="0">
              <a:effectLst/>
            </a:endParaRPr>
          </a:p>
        </p:txBody>
      </p:sp>
      <p:sp>
        <p:nvSpPr>
          <p:cNvPr id="245760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pt-BR" sz="4000" dirty="0" smtClean="0">
                <a:solidFill>
                  <a:srgbClr val="000000"/>
                </a:solidFill>
              </a:rPr>
              <a:t>Testes de Software – Módulo 1: Introdução</a:t>
            </a:r>
          </a:p>
        </p:txBody>
      </p:sp>
    </p:spTree>
    <p:extLst>
      <p:ext uri="{BB962C8B-B14F-4D97-AF65-F5344CB8AC3E}">
        <p14:creationId xmlns:p14="http://schemas.microsoft.com/office/powerpoint/2010/main" val="18157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Exemplo de Erro, Falta e Falha</a:t>
            </a:r>
            <a:endParaRPr lang="pt-BR" sz="4000" smtClean="0"/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2195513" y="1916832"/>
            <a:ext cx="4235805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/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max3(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x, y, z) {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result;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if(x &gt; y) {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	if(x &gt; z) result = x;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	else result = z;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}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else {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	if(y &gt; z) result = y;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	else result = x;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}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return result;</a:t>
            </a:r>
          </a:p>
          <a:p>
            <a:pPr defTabSz="914400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}</a:t>
            </a: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1" y="105273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Calibri"/>
                <a:cs typeface="Calibri"/>
              </a:rPr>
              <a:t>Requisitos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Função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deve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ser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capaz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retornar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maior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número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dentre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3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números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inteiros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dados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como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entrada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97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Estágios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teste</a:t>
            </a:r>
            <a:r>
              <a:rPr lang="en-US" dirty="0" smtClean="0">
                <a:solidFill>
                  <a:srgbClr val="000000"/>
                </a:solidFill>
              </a:rPr>
              <a:t> e </a:t>
            </a:r>
            <a:r>
              <a:rPr lang="en-US" dirty="0" err="1" smtClean="0">
                <a:solidFill>
                  <a:srgbClr val="000000"/>
                </a:solidFill>
              </a:rPr>
              <a:t>que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fundamentos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utilizar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5730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44" name="Line 12"/>
          <p:cNvSpPr>
            <a:spLocks noChangeShapeType="1"/>
          </p:cNvSpPr>
          <p:nvPr/>
        </p:nvSpPr>
        <p:spPr bwMode="auto">
          <a:xfrm>
            <a:off x="684213" y="1341438"/>
            <a:ext cx="3887787" cy="48244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arrow" w="lg" len="lg"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</a:endParaRPr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323850" y="1484313"/>
            <a:ext cx="1643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Requisitos</a:t>
            </a:r>
            <a:endParaRPr lang="pt-BR">
              <a:latin typeface="+mn-lt"/>
            </a:endParaRP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865188" y="2466975"/>
            <a:ext cx="2135187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Especificação</a:t>
            </a:r>
            <a:endParaRPr lang="pt-BR">
              <a:latin typeface="+mn-lt"/>
            </a:endParaRP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1533525" y="3327400"/>
            <a:ext cx="1965325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Projeto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Arquitetural</a:t>
            </a:r>
            <a:endParaRPr lang="pt-BR">
              <a:latin typeface="+mn-lt"/>
            </a:endParaRPr>
          </a:p>
        </p:txBody>
      </p:sp>
      <p:sp>
        <p:nvSpPr>
          <p:cNvPr id="556042" name="Text Box 10"/>
          <p:cNvSpPr txBox="1">
            <a:spLocks noChangeArrowheads="1"/>
          </p:cNvSpPr>
          <p:nvPr/>
        </p:nvSpPr>
        <p:spPr bwMode="auto">
          <a:xfrm>
            <a:off x="2627313" y="4581525"/>
            <a:ext cx="1638300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Projeto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Detalhado</a:t>
            </a:r>
            <a:endParaRPr lang="pt-BR">
              <a:latin typeface="+mn-lt"/>
            </a:endParaRPr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4103688" y="6140450"/>
            <a:ext cx="1116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Código</a:t>
            </a:r>
            <a:endParaRPr lang="pt-BR">
              <a:latin typeface="+mn-lt"/>
            </a:endParaRPr>
          </a:p>
        </p:txBody>
      </p:sp>
      <p:sp>
        <p:nvSpPr>
          <p:cNvPr id="556045" name="Line 13"/>
          <p:cNvSpPr>
            <a:spLocks noChangeShapeType="1"/>
          </p:cNvSpPr>
          <p:nvPr/>
        </p:nvSpPr>
        <p:spPr bwMode="auto">
          <a:xfrm rot="4800000">
            <a:off x="4679950" y="1404938"/>
            <a:ext cx="3887788" cy="48244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arrow" w="lg" len="lg"/>
            <a:tailEnd type="none" w="sm" len="sm"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</a:endParaRPr>
          </a:p>
        </p:txBody>
      </p:sp>
      <p:sp>
        <p:nvSpPr>
          <p:cNvPr id="556046" name="Text Box 14"/>
          <p:cNvSpPr txBox="1">
            <a:spLocks noChangeArrowheads="1"/>
          </p:cNvSpPr>
          <p:nvPr/>
        </p:nvSpPr>
        <p:spPr bwMode="auto">
          <a:xfrm>
            <a:off x="4710113" y="5054600"/>
            <a:ext cx="1465262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Teste de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Unidade</a:t>
            </a:r>
            <a:endParaRPr lang="pt-BR">
              <a:latin typeface="+mn-lt"/>
            </a:endParaRPr>
          </a:p>
        </p:txBody>
      </p:sp>
      <p:sp>
        <p:nvSpPr>
          <p:cNvPr id="556047" name="Text Box 15"/>
          <p:cNvSpPr txBox="1">
            <a:spLocks noChangeArrowheads="1"/>
          </p:cNvSpPr>
          <p:nvPr/>
        </p:nvSpPr>
        <p:spPr bwMode="auto">
          <a:xfrm>
            <a:off x="5573713" y="3975100"/>
            <a:ext cx="1770062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Teste de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Integração</a:t>
            </a:r>
            <a:endParaRPr lang="pt-BR">
              <a:latin typeface="+mn-lt"/>
            </a:endParaRPr>
          </a:p>
        </p:txBody>
      </p:sp>
      <p:sp>
        <p:nvSpPr>
          <p:cNvPr id="556048" name="Text Box 16"/>
          <p:cNvSpPr txBox="1">
            <a:spLocks noChangeArrowheads="1"/>
          </p:cNvSpPr>
          <p:nvPr/>
        </p:nvSpPr>
        <p:spPr bwMode="auto">
          <a:xfrm>
            <a:off x="6438900" y="2894013"/>
            <a:ext cx="1465263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Teste de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Sistema</a:t>
            </a:r>
            <a:endParaRPr lang="pt-BR">
              <a:latin typeface="+mn-lt"/>
            </a:endParaRPr>
          </a:p>
        </p:txBody>
      </p:sp>
      <p:sp>
        <p:nvSpPr>
          <p:cNvPr id="556049" name="Text Box 17"/>
          <p:cNvSpPr txBox="1">
            <a:spLocks noChangeArrowheads="1"/>
          </p:cNvSpPr>
          <p:nvPr/>
        </p:nvSpPr>
        <p:spPr bwMode="auto">
          <a:xfrm>
            <a:off x="7145338" y="1844675"/>
            <a:ext cx="1600200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Teste de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Aceitação</a:t>
            </a:r>
            <a:endParaRPr lang="pt-BR">
              <a:latin typeface="+mn-lt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1560" y="-1825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Estágios de teste</a:t>
            </a:r>
            <a:endParaRPr kumimoji="0" lang="pt-BR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101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610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300" dirty="0" smtClean="0"/>
              <a:t>Características dos Estágios de Testes</a:t>
            </a:r>
          </a:p>
        </p:txBody>
      </p:sp>
      <p:pic>
        <p:nvPicPr>
          <p:cNvPr id="2500611" name="Picture 4" descr="niveisTes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86868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102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4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9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752600"/>
            <a:ext cx="7772400" cy="1828800"/>
          </a:xfrm>
        </p:spPr>
        <p:txBody>
          <a:bodyPr anchor="ctr"/>
          <a:lstStyle/>
          <a:p>
            <a:pPr algn="ctr" eaLnBrk="1" hangingPunct="1"/>
            <a:r>
              <a:rPr lang="pt-BR" dirty="0" smtClean="0">
                <a:solidFill>
                  <a:srgbClr val="000000"/>
                </a:solidFill>
              </a:rPr>
              <a:t>Teste de Unidade</a:t>
            </a:r>
            <a:br>
              <a:rPr lang="pt-BR" dirty="0" smtClean="0">
                <a:solidFill>
                  <a:srgbClr val="000000"/>
                </a:solidFill>
              </a:rPr>
            </a:br>
            <a:r>
              <a:rPr lang="pt-BR" sz="2400" dirty="0" smtClean="0">
                <a:solidFill>
                  <a:srgbClr val="000000"/>
                </a:solidFill>
              </a:rPr>
              <a:t>(Paradigma imperativo)</a:t>
            </a:r>
            <a:endParaRPr lang="pt-BR" sz="480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Alexandre Mota e Vasconcelos</a:t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Cin-UFPE</a:t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{acm,amlv}@cin.ufpe.br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9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994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unidade</a:t>
            </a:r>
          </a:p>
        </p:txBody>
      </p:sp>
      <p:sp>
        <p:nvSpPr>
          <p:cNvPr id="2516995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Realizado para aferir o nível de qualidade</a:t>
            </a:r>
          </a:p>
          <a:p>
            <a:pPr lvl="1" eaLnBrk="1" hangingPunct="1"/>
            <a:r>
              <a:rPr lang="pt-BR" dirty="0" smtClean="0"/>
              <a:t>Da estrutura interna (lógica e fluxo de dados)</a:t>
            </a:r>
          </a:p>
          <a:p>
            <a:pPr lvl="1" eaLnBrk="1" hangingPunct="1"/>
            <a:r>
              <a:rPr lang="pt-BR" dirty="0" smtClean="0"/>
              <a:t>E do comportamento</a:t>
            </a:r>
          </a:p>
          <a:p>
            <a:pPr eaLnBrk="1" hangingPunct="1"/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unidade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Funções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Procedimentos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104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4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unidade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marL="342900" indent="-342900" defTabSz="9144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São testados:</a:t>
            </a:r>
          </a:p>
          <a:p>
            <a:pPr lvl="1" defTabSz="914400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dirty="0" smtClean="0"/>
              <a:t>Componentes individuais para assegurar que os mesmos operam de forma correta </a:t>
            </a:r>
          </a:p>
          <a:p>
            <a:pPr lvl="1" defTabSz="914400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dirty="0" smtClean="0"/>
              <a:t>A interface com a unidade para garantir que as informações fluem para dentro e para fora da mesma</a:t>
            </a:r>
          </a:p>
          <a:p>
            <a:pPr lvl="1" defTabSz="914400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dirty="0" smtClean="0"/>
              <a:t>Manipulação de dados inconsistentes ou impróprios</a:t>
            </a:r>
          </a:p>
          <a:p>
            <a:pPr lvl="1" defTabSz="914400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dirty="0" smtClean="0"/>
              <a:t>Inicialização de variáveis com valores default/outros valores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105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09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unidade</a:t>
            </a:r>
          </a:p>
        </p:txBody>
      </p:sp>
      <p:sp>
        <p:nvSpPr>
          <p:cNvPr id="2521091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São testados: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Condições limite para garantir que a unidade opera adequadamente nos limites estabelecidos para demarcarem ou restringirem seu processamento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Caminhos de controle importantes e de tratamento de erros dentro das fronteiras da unidade (“teste caixa branca”)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smtClean="0">
                <a:solidFill>
                  <a:srgbClr val="FF0000"/>
                </a:solidFill>
              </a:rPr>
              <a:t>Este teste geralmente é feito pelo próprio programador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106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unidade</a:t>
            </a:r>
          </a:p>
        </p:txBody>
      </p:sp>
      <p:sp>
        <p:nvSpPr>
          <p:cNvPr id="2523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7213" y="1746250"/>
            <a:ext cx="3352800" cy="4419600"/>
          </a:xfrm>
        </p:spPr>
        <p:txBody>
          <a:bodyPr/>
          <a:lstStyle/>
          <a:p>
            <a:pPr eaLnBrk="1" hangingPunct="1"/>
            <a:r>
              <a:rPr lang="pt-BR" sz="1800" i="1" dirty="0" smtClean="0"/>
              <a:t>Driver</a:t>
            </a:r>
            <a:r>
              <a:rPr lang="pt-BR" sz="1800" dirty="0" smtClean="0"/>
              <a:t> – programa principal, que aceita dados do caso de teste, passa estes dados para o módulo a ser testado e visualiza os dados relevantes.</a:t>
            </a:r>
          </a:p>
          <a:p>
            <a:pPr eaLnBrk="1" hangingPunct="1"/>
            <a:endParaRPr lang="pt-BR" sz="1800" dirty="0" smtClean="0"/>
          </a:p>
          <a:p>
            <a:pPr eaLnBrk="1" hangingPunct="1"/>
            <a:r>
              <a:rPr lang="pt-BR" sz="1800" i="1" dirty="0" err="1" smtClean="0"/>
              <a:t>Stubs</a:t>
            </a:r>
            <a:r>
              <a:rPr lang="pt-BR" sz="1800" dirty="0" smtClean="0"/>
              <a:t> – módulos que substituem outros módulos subordinados. Utiliza a interface do módulo subordinado, manipula os dados e retorna um resultado esperado.</a:t>
            </a:r>
          </a:p>
        </p:txBody>
      </p:sp>
      <p:sp>
        <p:nvSpPr>
          <p:cNvPr id="2523140" name="Rectangle 4"/>
          <p:cNvSpPr>
            <a:spLocks noChangeArrowheads="1"/>
          </p:cNvSpPr>
          <p:nvPr/>
        </p:nvSpPr>
        <p:spPr bwMode="auto">
          <a:xfrm>
            <a:off x="1751013" y="1822450"/>
            <a:ext cx="1144587" cy="609600"/>
          </a:xfrm>
          <a:prstGeom prst="rect">
            <a:avLst/>
          </a:prstGeom>
          <a:solidFill>
            <a:srgbClr val="93A7FD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ObliqueTopLeft"/>
            <a:lightRig rig="legacyFlat3" dir="r"/>
          </a:scene3d>
          <a:sp3d extrusionH="328600" prstMaterial="legacyMatte">
            <a:bevelT w="13500" h="13500" prst="angle"/>
            <a:bevelB w="13500" h="13500" prst="angle"/>
            <a:extrusionClr>
              <a:srgbClr val="93A7FD"/>
            </a:extrusionClr>
          </a:sp3d>
        </p:spPr>
        <p:txBody>
          <a:bodyPr wrap="none" anchor="ctr">
            <a:flatTx/>
          </a:bodyPr>
          <a:lstStyle/>
          <a:p>
            <a:pPr algn="ctr" defTabSz="760413"/>
            <a:r>
              <a:rPr lang="pt-BR" sz="1200" b="1" i="1"/>
              <a:t>Driver</a:t>
            </a:r>
          </a:p>
        </p:txBody>
      </p:sp>
      <p:sp>
        <p:nvSpPr>
          <p:cNvPr id="2523141" name="Rectangle 5"/>
          <p:cNvSpPr>
            <a:spLocks noChangeArrowheads="1"/>
          </p:cNvSpPr>
          <p:nvPr/>
        </p:nvSpPr>
        <p:spPr bwMode="auto">
          <a:xfrm>
            <a:off x="836613" y="3803650"/>
            <a:ext cx="1144587" cy="609600"/>
          </a:xfrm>
          <a:prstGeom prst="rect">
            <a:avLst/>
          </a:prstGeom>
          <a:solidFill>
            <a:srgbClr val="93A7FD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ObliqueTopLeft"/>
            <a:lightRig rig="legacyFlat3" dir="r"/>
          </a:scene3d>
          <a:sp3d extrusionH="328600" prstMaterial="legacyMatte">
            <a:bevelT w="13500" h="13500" prst="angle"/>
            <a:bevelB w="13500" h="13500" prst="angle"/>
            <a:extrusionClr>
              <a:srgbClr val="93A7FD"/>
            </a:extrusionClr>
          </a:sp3d>
        </p:spPr>
        <p:txBody>
          <a:bodyPr wrap="none" anchor="ctr">
            <a:flatTx/>
          </a:bodyPr>
          <a:lstStyle/>
          <a:p>
            <a:pPr algn="ctr" defTabSz="760413"/>
            <a:r>
              <a:rPr lang="pt-BR" sz="1200" b="1"/>
              <a:t>Módulo a </a:t>
            </a:r>
          </a:p>
          <a:p>
            <a:pPr algn="ctr" defTabSz="760413"/>
            <a:r>
              <a:rPr lang="pt-BR" sz="1200" b="1"/>
              <a:t>ser testado</a:t>
            </a:r>
          </a:p>
        </p:txBody>
      </p:sp>
      <p:sp>
        <p:nvSpPr>
          <p:cNvPr id="2523142" name="Rectangle 6"/>
          <p:cNvSpPr>
            <a:spLocks noChangeArrowheads="1"/>
          </p:cNvSpPr>
          <p:nvPr/>
        </p:nvSpPr>
        <p:spPr bwMode="auto">
          <a:xfrm>
            <a:off x="1535113" y="4946650"/>
            <a:ext cx="800100" cy="482600"/>
          </a:xfrm>
          <a:prstGeom prst="rect">
            <a:avLst/>
          </a:prstGeom>
          <a:solidFill>
            <a:srgbClr val="93A7FD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ObliqueTopLeft"/>
            <a:lightRig rig="legacyFlat3" dir="r"/>
          </a:scene3d>
          <a:sp3d extrusionH="328600" prstMaterial="legacyMatte">
            <a:bevelT w="13500" h="13500" prst="angle"/>
            <a:bevelB w="13500" h="13500" prst="angle"/>
            <a:extrusionClr>
              <a:srgbClr val="93A7FD"/>
            </a:extrusionClr>
          </a:sp3d>
        </p:spPr>
        <p:txBody>
          <a:bodyPr wrap="none" anchor="ctr">
            <a:flatTx/>
          </a:bodyPr>
          <a:lstStyle/>
          <a:p>
            <a:pPr algn="ctr" defTabSz="760413"/>
            <a:r>
              <a:rPr lang="pt-BR" sz="1200" b="1" i="1"/>
              <a:t>Stub</a:t>
            </a:r>
          </a:p>
        </p:txBody>
      </p:sp>
      <p:sp>
        <p:nvSpPr>
          <p:cNvPr id="2523143" name="Rectangle 7"/>
          <p:cNvSpPr>
            <a:spLocks noChangeArrowheads="1"/>
          </p:cNvSpPr>
          <p:nvPr/>
        </p:nvSpPr>
        <p:spPr bwMode="auto">
          <a:xfrm>
            <a:off x="468313" y="4959350"/>
            <a:ext cx="800100" cy="482600"/>
          </a:xfrm>
          <a:prstGeom prst="rect">
            <a:avLst/>
          </a:prstGeom>
          <a:solidFill>
            <a:srgbClr val="93A7FD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ObliqueTopLeft"/>
            <a:lightRig rig="legacyFlat3" dir="r"/>
          </a:scene3d>
          <a:sp3d extrusionH="328600" prstMaterial="legacyMatte">
            <a:bevelT w="13500" h="13500" prst="angle"/>
            <a:bevelB w="13500" h="13500" prst="angle"/>
            <a:extrusionClr>
              <a:srgbClr val="93A7FD"/>
            </a:extrusionClr>
          </a:sp3d>
        </p:spPr>
        <p:txBody>
          <a:bodyPr wrap="none" anchor="ctr">
            <a:flatTx/>
          </a:bodyPr>
          <a:lstStyle/>
          <a:p>
            <a:pPr algn="ctr" defTabSz="760413"/>
            <a:r>
              <a:rPr lang="pt-BR" sz="1200" b="1" i="1"/>
              <a:t>Stub</a:t>
            </a:r>
          </a:p>
        </p:txBody>
      </p:sp>
      <p:sp>
        <p:nvSpPr>
          <p:cNvPr id="2523144" name="Rectangle 8"/>
          <p:cNvSpPr>
            <a:spLocks noChangeArrowheads="1"/>
          </p:cNvSpPr>
          <p:nvPr/>
        </p:nvSpPr>
        <p:spPr bwMode="auto">
          <a:xfrm>
            <a:off x="3427413" y="4718050"/>
            <a:ext cx="1676400" cy="457200"/>
          </a:xfrm>
          <a:prstGeom prst="rect">
            <a:avLst/>
          </a:prstGeom>
          <a:solidFill>
            <a:srgbClr val="93A7FD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ObliqueTopLeft"/>
            <a:lightRig rig="legacyFlat3" dir="r"/>
          </a:scene3d>
          <a:sp3d extrusionH="328600" prstMaterial="legacyMatte">
            <a:bevelT w="13500" h="13500" prst="angle"/>
            <a:bevelB w="13500" h="13500" prst="angle"/>
            <a:extrusionClr>
              <a:srgbClr val="93A7FD"/>
            </a:extrusionClr>
          </a:sp3d>
        </p:spPr>
        <p:txBody>
          <a:bodyPr wrap="none" anchor="ctr">
            <a:flatTx/>
          </a:bodyPr>
          <a:lstStyle/>
          <a:p>
            <a:pPr algn="ctr" defTabSz="760413"/>
            <a:r>
              <a:rPr lang="pt-BR" sz="1200" b="1"/>
              <a:t>Casos de teste</a:t>
            </a:r>
          </a:p>
        </p:txBody>
      </p:sp>
      <p:sp>
        <p:nvSpPr>
          <p:cNvPr id="2523145" name="Text Box 9"/>
          <p:cNvSpPr txBox="1">
            <a:spLocks noChangeArrowheads="1"/>
          </p:cNvSpPr>
          <p:nvPr/>
        </p:nvSpPr>
        <p:spPr bwMode="auto">
          <a:xfrm>
            <a:off x="3122613" y="3284984"/>
            <a:ext cx="2342521" cy="861774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0413"/>
            <a:r>
              <a:rPr lang="pt-BR" sz="1000" b="1">
                <a:solidFill>
                  <a:srgbClr val="000000"/>
                </a:solidFill>
              </a:rPr>
              <a:t>Interface</a:t>
            </a:r>
          </a:p>
          <a:p>
            <a:pPr defTabSz="760413"/>
            <a:r>
              <a:rPr lang="pt-BR" sz="1000" b="1">
                <a:solidFill>
                  <a:srgbClr val="000000"/>
                </a:solidFill>
              </a:rPr>
              <a:t>Estrutura de dados local</a:t>
            </a:r>
          </a:p>
          <a:p>
            <a:pPr defTabSz="760413"/>
            <a:r>
              <a:rPr lang="pt-BR" sz="1000" b="1">
                <a:solidFill>
                  <a:srgbClr val="000000"/>
                </a:solidFill>
              </a:rPr>
              <a:t>Condições limite</a:t>
            </a:r>
          </a:p>
          <a:p>
            <a:pPr defTabSz="760413"/>
            <a:r>
              <a:rPr lang="pt-BR" sz="1000" b="1">
                <a:solidFill>
                  <a:srgbClr val="000000"/>
                </a:solidFill>
              </a:rPr>
              <a:t>Caminhos independentes</a:t>
            </a:r>
          </a:p>
          <a:p>
            <a:pPr defTabSz="760413"/>
            <a:r>
              <a:rPr lang="pt-BR" sz="1000" b="1">
                <a:solidFill>
                  <a:srgbClr val="000000"/>
                </a:solidFill>
              </a:rPr>
              <a:t>Caminhos de tratamento de erros</a:t>
            </a:r>
          </a:p>
        </p:txBody>
      </p:sp>
      <p:sp>
        <p:nvSpPr>
          <p:cNvPr id="2523146" name="Text Box 10"/>
          <p:cNvSpPr txBox="1">
            <a:spLocks noChangeArrowheads="1"/>
          </p:cNvSpPr>
          <p:nvPr/>
        </p:nvSpPr>
        <p:spPr bwMode="auto">
          <a:xfrm>
            <a:off x="2360613" y="5480050"/>
            <a:ext cx="1039016" cy="276999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0413"/>
            <a:r>
              <a:rPr lang="pt-BR" sz="1200" b="1">
                <a:solidFill>
                  <a:srgbClr val="000000"/>
                </a:solidFill>
              </a:rPr>
              <a:t>Resultados</a:t>
            </a:r>
          </a:p>
        </p:txBody>
      </p:sp>
      <p:sp>
        <p:nvSpPr>
          <p:cNvPr id="2523147" name="Line 11"/>
          <p:cNvSpPr>
            <a:spLocks noChangeShapeType="1"/>
          </p:cNvSpPr>
          <p:nvPr/>
        </p:nvSpPr>
        <p:spPr bwMode="auto">
          <a:xfrm>
            <a:off x="2665413" y="2432050"/>
            <a:ext cx="0" cy="304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23148" name="Line 12"/>
          <p:cNvSpPr>
            <a:spLocks noChangeShapeType="1"/>
          </p:cNvSpPr>
          <p:nvPr/>
        </p:nvSpPr>
        <p:spPr bwMode="auto">
          <a:xfrm flipV="1">
            <a:off x="4113213" y="4121150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23149" name="Line 13"/>
          <p:cNvSpPr>
            <a:spLocks noChangeShapeType="1"/>
          </p:cNvSpPr>
          <p:nvPr/>
        </p:nvSpPr>
        <p:spPr bwMode="auto">
          <a:xfrm flipV="1">
            <a:off x="4062413" y="2127250"/>
            <a:ext cx="0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23150" name="Line 14"/>
          <p:cNvSpPr>
            <a:spLocks noChangeShapeType="1"/>
          </p:cNvSpPr>
          <p:nvPr/>
        </p:nvSpPr>
        <p:spPr bwMode="auto">
          <a:xfrm flipH="1">
            <a:off x="2933700" y="2125663"/>
            <a:ext cx="11445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23151" name="Line 15"/>
          <p:cNvSpPr>
            <a:spLocks noChangeShapeType="1"/>
          </p:cNvSpPr>
          <p:nvPr/>
        </p:nvSpPr>
        <p:spPr bwMode="auto">
          <a:xfrm flipH="1">
            <a:off x="1446213" y="2432050"/>
            <a:ext cx="6858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23152" name="Line 16"/>
          <p:cNvSpPr>
            <a:spLocks noChangeShapeType="1"/>
          </p:cNvSpPr>
          <p:nvPr/>
        </p:nvSpPr>
        <p:spPr bwMode="auto">
          <a:xfrm flipH="1">
            <a:off x="912813" y="4413250"/>
            <a:ext cx="2286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23153" name="Line 17"/>
          <p:cNvSpPr>
            <a:spLocks noChangeShapeType="1"/>
          </p:cNvSpPr>
          <p:nvPr/>
        </p:nvSpPr>
        <p:spPr bwMode="auto">
          <a:xfrm>
            <a:off x="1598613" y="4413250"/>
            <a:ext cx="304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107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186" name="Title 1"/>
          <p:cNvSpPr>
            <a:spLocks noGrp="1"/>
          </p:cNvSpPr>
          <p:nvPr>
            <p:ph type="title" idx="4294967295"/>
          </p:nvPr>
        </p:nvSpPr>
        <p:spPr>
          <a:xfrm>
            <a:off x="611560" y="-27384"/>
            <a:ext cx="7283450" cy="1143000"/>
          </a:xfrm>
        </p:spPr>
        <p:txBody>
          <a:bodyPr/>
          <a:lstStyle/>
          <a:p>
            <a:pPr eaLnBrk="1" hangingPunct="1"/>
            <a:r>
              <a:rPr lang="pt-BR" smtClean="0"/>
              <a:t>Exemplo de Driver de Teste</a:t>
            </a:r>
          </a:p>
        </p:txBody>
      </p:sp>
      <p:sp>
        <p:nvSpPr>
          <p:cNvPr id="2525187" name="Text Box 3"/>
          <p:cNvSpPr txBox="1">
            <a:spLocks noChangeArrowheads="1"/>
          </p:cNvSpPr>
          <p:nvPr/>
        </p:nvSpPr>
        <p:spPr bwMode="auto">
          <a:xfrm>
            <a:off x="695325" y="1124744"/>
            <a:ext cx="8293231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2000">
                <a:solidFill>
                  <a:srgbClr val="000000"/>
                </a:solidFill>
              </a:rPr>
              <a:t>// Aceita os seguintes arquivos como entrada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// file_of_tests, bad_tests, correct_results, e incorrect_results</a:t>
            </a:r>
          </a:p>
          <a:p>
            <a:pPr defTabSz="914400"/>
            <a:endParaRPr lang="en-US" sz="2000">
              <a:solidFill>
                <a:srgbClr val="000000"/>
              </a:solidFill>
            </a:endParaRP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for { // cada teste de file_of_tests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if(test.square &lt; 0 || test.epsilon &lt; .00001 || test.epsilon &gt; .001) {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  // Adiciona teste a bad_tests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}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else {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     result = Num.sqrt(test.square, test.epsilon);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     if(Num.fabsf(square – result*result) &lt;= epsilon) {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       // Adiciona &lt;test, result&gt; a correct_tests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     }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    else {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       // Adiciona &lt;test, result&gt; a incorrect_results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    }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   }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}</a:t>
            </a:r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3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4" name="Title 1"/>
          <p:cNvSpPr>
            <a:spLocks noGrp="1"/>
          </p:cNvSpPr>
          <p:nvPr>
            <p:ph type="title" idx="4294967295"/>
          </p:nvPr>
        </p:nvSpPr>
        <p:spPr>
          <a:xfrm>
            <a:off x="611560" y="44624"/>
            <a:ext cx="728345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Exemplo de </a:t>
            </a:r>
            <a:r>
              <a:rPr lang="pt-BR" dirty="0" err="1" smtClean="0"/>
              <a:t>Stub</a:t>
            </a:r>
            <a:r>
              <a:rPr lang="pt-BR" dirty="0" smtClean="0"/>
              <a:t> de Teste</a:t>
            </a:r>
          </a:p>
        </p:txBody>
      </p:sp>
      <p:sp>
        <p:nvSpPr>
          <p:cNvPr id="2527235" name="Text Box 3"/>
          <p:cNvSpPr txBox="1">
            <a:spLocks noChangeArrowheads="1"/>
          </p:cNvSpPr>
          <p:nvPr/>
        </p:nvSpPr>
        <p:spPr bwMode="auto">
          <a:xfrm>
            <a:off x="1096963" y="2132856"/>
            <a:ext cx="725879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2000">
                <a:solidFill>
                  <a:srgbClr val="000000"/>
                </a:solidFill>
              </a:rPr>
              <a:t>// Aceita o seguinte arquivo como entrada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// test_data</a:t>
            </a:r>
          </a:p>
          <a:p>
            <a:pPr defTabSz="914400"/>
            <a:endParaRPr lang="en-US" sz="2000">
              <a:solidFill>
                <a:srgbClr val="000000"/>
              </a:solidFill>
            </a:endParaRP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double sqrt(double square, epsilon) {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// Pesquisa arquivo test_data pela chave &lt;square, epsilon&gt;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// Armazena resultado da busca na variável result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    return result;</a:t>
            </a:r>
          </a:p>
          <a:p>
            <a:pPr defTabSz="914400"/>
            <a:r>
              <a:rPr lang="en-US" sz="2000">
                <a:solidFill>
                  <a:srgbClr val="000000"/>
                </a:solidFill>
              </a:rPr>
              <a:t>}</a:t>
            </a:r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2527236" name="Text Box 4"/>
          <p:cNvSpPr txBox="1">
            <a:spLocks noChangeArrowheads="1"/>
          </p:cNvSpPr>
          <p:nvPr/>
        </p:nvSpPr>
        <p:spPr bwMode="auto">
          <a:xfrm>
            <a:off x="455613" y="5585669"/>
            <a:ext cx="829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2800" b="1">
                <a:solidFill>
                  <a:srgbClr val="FF3300"/>
                </a:solidFill>
              </a:rPr>
              <a:t>Em geral, stub resume-se a uma </a:t>
            </a:r>
            <a:r>
              <a:rPr lang="en-US" sz="2800" b="1" i="1">
                <a:solidFill>
                  <a:srgbClr val="FF3300"/>
                </a:solidFill>
              </a:rPr>
              <a:t>look up table</a:t>
            </a:r>
            <a:r>
              <a:rPr lang="en-US" sz="2800" b="1">
                <a:solidFill>
                  <a:srgbClr val="FF3300"/>
                </a:solidFill>
              </a:rPr>
              <a:t>…</a:t>
            </a:r>
            <a:endParaRPr lang="pt-BR" sz="2800" b="1">
              <a:solidFill>
                <a:srgbClr val="FF33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109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4538" y="116632"/>
            <a:ext cx="7283450" cy="1143000"/>
          </a:xfrm>
        </p:spPr>
        <p:txBody>
          <a:bodyPr/>
          <a:lstStyle/>
          <a:p>
            <a:r>
              <a:rPr lang="en-US" dirty="0" err="1" smtClean="0"/>
              <a:t>Exatidão</a:t>
            </a:r>
            <a:r>
              <a:rPr lang="en-US" dirty="0" smtClean="0"/>
              <a:t> e </a:t>
            </a:r>
            <a:r>
              <a:rPr lang="en-US" dirty="0" err="1" smtClean="0"/>
              <a:t>precisão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6" name="Picture 5" descr="Captura de tela 2011-11-10 às 11.12.4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0728"/>
            <a:ext cx="6543120" cy="57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752600"/>
            <a:ext cx="7772400" cy="1828800"/>
          </a:xfrm>
        </p:spPr>
        <p:txBody>
          <a:bodyPr anchor="ctr"/>
          <a:lstStyle/>
          <a:p>
            <a:pPr algn="ctr" eaLnBrk="1" hangingPunct="1"/>
            <a:r>
              <a:rPr lang="pt-BR" dirty="0" smtClean="0">
                <a:solidFill>
                  <a:srgbClr val="000000"/>
                </a:solidFill>
              </a:rPr>
              <a:t>Teste de Integração</a:t>
            </a:r>
            <a:endParaRPr lang="pt-BR" sz="480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Alexandre Mota e Vasconcelos</a:t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Cin-UFPE</a:t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{acm,amlv}@cin.ufpe.br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0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330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integração</a:t>
            </a:r>
          </a:p>
        </p:txBody>
      </p:sp>
      <p:sp>
        <p:nvSpPr>
          <p:cNvPr id="253133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Unidades ou aplicações que foram testadas em separado são testadas de forma integrada</a:t>
            </a:r>
          </a:p>
          <a:p>
            <a:pPr eaLnBrk="1" hangingPunct="1"/>
            <a:r>
              <a:rPr lang="pt-BR" dirty="0" smtClean="0"/>
              <a:t>A interface entre as unidades integradas é testada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111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37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integração</a:t>
            </a:r>
          </a:p>
        </p:txBody>
      </p:sp>
      <p:sp>
        <p:nvSpPr>
          <p:cNvPr id="2533379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teste de integração deve ser feito de forma incremental, ou seja, as unidades devem ser integradas em pequenos segmentos</a:t>
            </a:r>
          </a:p>
          <a:p>
            <a:pPr eaLnBrk="1" hangingPunct="1"/>
            <a:r>
              <a:rPr lang="pt-BR" smtClean="0"/>
              <a:t>Este teste é executado por um testador de integração (geralmente um programador)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112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integração</a:t>
            </a:r>
          </a:p>
        </p:txBody>
      </p:sp>
      <p:sp>
        <p:nvSpPr>
          <p:cNvPr id="2535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Verdana" pitchFamily="34" charset="0"/>
              </a:rPr>
              <a:t>Considere a composição de módulos criando um componente</a:t>
            </a:r>
          </a:p>
          <a:p>
            <a:pPr lvl="1" eaLnBrk="1" hangingPunct="1"/>
            <a:r>
              <a:rPr lang="en-US" smtClean="0">
                <a:latin typeface="Verdana" pitchFamily="34" charset="0"/>
              </a:rPr>
              <a:t>A estrutura de controle cria uma ‘‘hierarquia de chamadas’’</a:t>
            </a:r>
            <a:endParaRPr lang="pt-BR" smtClean="0">
              <a:latin typeface="Verdana" pitchFamily="34" charset="0"/>
            </a:endParaRPr>
          </a:p>
        </p:txBody>
      </p:sp>
      <p:sp>
        <p:nvSpPr>
          <p:cNvPr id="2535428" name="Rectangle 4"/>
          <p:cNvSpPr>
            <a:spLocks noChangeArrowheads="1"/>
          </p:cNvSpPr>
          <p:nvPr/>
        </p:nvSpPr>
        <p:spPr bwMode="auto">
          <a:xfrm>
            <a:off x="4206875" y="3429000"/>
            <a:ext cx="319088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29" name="Rectangle 5"/>
          <p:cNvSpPr>
            <a:spLocks noChangeArrowheads="1"/>
          </p:cNvSpPr>
          <p:nvPr/>
        </p:nvSpPr>
        <p:spPr bwMode="auto">
          <a:xfrm>
            <a:off x="4286250" y="3465512"/>
            <a:ext cx="1667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A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0" name="Rectangle 6"/>
          <p:cNvSpPr>
            <a:spLocks noChangeArrowheads="1"/>
          </p:cNvSpPr>
          <p:nvPr/>
        </p:nvSpPr>
        <p:spPr bwMode="auto">
          <a:xfrm>
            <a:off x="3357563" y="4119562"/>
            <a:ext cx="317500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1" name="Rectangle 7"/>
          <p:cNvSpPr>
            <a:spLocks noChangeArrowheads="1"/>
          </p:cNvSpPr>
          <p:nvPr/>
        </p:nvSpPr>
        <p:spPr bwMode="auto">
          <a:xfrm>
            <a:off x="3454400" y="4156075"/>
            <a:ext cx="126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B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2" name="Rectangle 8"/>
          <p:cNvSpPr>
            <a:spLocks noChangeArrowheads="1"/>
          </p:cNvSpPr>
          <p:nvPr/>
        </p:nvSpPr>
        <p:spPr bwMode="auto">
          <a:xfrm>
            <a:off x="4206875" y="4119562"/>
            <a:ext cx="319088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3" name="Rectangle 9"/>
          <p:cNvSpPr>
            <a:spLocks noChangeArrowheads="1"/>
          </p:cNvSpPr>
          <p:nvPr/>
        </p:nvSpPr>
        <p:spPr bwMode="auto">
          <a:xfrm>
            <a:off x="4283075" y="4156075"/>
            <a:ext cx="170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C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4" name="Rectangle 10"/>
          <p:cNvSpPr>
            <a:spLocks noChangeArrowheads="1"/>
          </p:cNvSpPr>
          <p:nvPr/>
        </p:nvSpPr>
        <p:spPr bwMode="auto">
          <a:xfrm>
            <a:off x="5003800" y="4119562"/>
            <a:ext cx="317500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5" name="Rectangle 11"/>
          <p:cNvSpPr>
            <a:spLocks noChangeArrowheads="1"/>
          </p:cNvSpPr>
          <p:nvPr/>
        </p:nvSpPr>
        <p:spPr bwMode="auto">
          <a:xfrm>
            <a:off x="5087938" y="4156075"/>
            <a:ext cx="15264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D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6" name="Rectangle 12"/>
          <p:cNvSpPr>
            <a:spLocks noChangeArrowheads="1"/>
          </p:cNvSpPr>
          <p:nvPr/>
        </p:nvSpPr>
        <p:spPr bwMode="auto">
          <a:xfrm>
            <a:off x="2667000" y="4810125"/>
            <a:ext cx="317500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7" name="Rectangle 13"/>
          <p:cNvSpPr>
            <a:spLocks noChangeArrowheads="1"/>
          </p:cNvSpPr>
          <p:nvPr/>
        </p:nvSpPr>
        <p:spPr bwMode="auto">
          <a:xfrm>
            <a:off x="2770188" y="4846637"/>
            <a:ext cx="113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E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8" name="Rectangle 14"/>
          <p:cNvSpPr>
            <a:spLocks noChangeArrowheads="1"/>
          </p:cNvSpPr>
          <p:nvPr/>
        </p:nvSpPr>
        <p:spPr bwMode="auto">
          <a:xfrm>
            <a:off x="3357563" y="4810125"/>
            <a:ext cx="317500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39" name="Rectangle 15"/>
          <p:cNvSpPr>
            <a:spLocks noChangeArrowheads="1"/>
          </p:cNvSpPr>
          <p:nvPr/>
        </p:nvSpPr>
        <p:spPr bwMode="auto">
          <a:xfrm>
            <a:off x="3465513" y="4846637"/>
            <a:ext cx="10464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F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0" name="Rectangle 16"/>
          <p:cNvSpPr>
            <a:spLocks noChangeArrowheads="1"/>
          </p:cNvSpPr>
          <p:nvPr/>
        </p:nvSpPr>
        <p:spPr bwMode="auto">
          <a:xfrm>
            <a:off x="4206875" y="4810125"/>
            <a:ext cx="319088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1" name="Rectangle 17"/>
          <p:cNvSpPr>
            <a:spLocks noChangeArrowheads="1"/>
          </p:cNvSpPr>
          <p:nvPr/>
        </p:nvSpPr>
        <p:spPr bwMode="auto">
          <a:xfrm>
            <a:off x="4276725" y="4846637"/>
            <a:ext cx="1830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G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2" name="Rectangle 18"/>
          <p:cNvSpPr>
            <a:spLocks noChangeArrowheads="1"/>
          </p:cNvSpPr>
          <p:nvPr/>
        </p:nvSpPr>
        <p:spPr bwMode="auto">
          <a:xfrm>
            <a:off x="5003800" y="4810125"/>
            <a:ext cx="317500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3" name="Rectangle 19"/>
          <p:cNvSpPr>
            <a:spLocks noChangeArrowheads="1"/>
          </p:cNvSpPr>
          <p:nvPr/>
        </p:nvSpPr>
        <p:spPr bwMode="auto">
          <a:xfrm>
            <a:off x="5089525" y="4846637"/>
            <a:ext cx="1482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H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4" name="Rectangle 20"/>
          <p:cNvSpPr>
            <a:spLocks noChangeArrowheads="1"/>
          </p:cNvSpPr>
          <p:nvPr/>
        </p:nvSpPr>
        <p:spPr bwMode="auto">
          <a:xfrm>
            <a:off x="5694363" y="4810125"/>
            <a:ext cx="317500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5" name="Rectangle 21"/>
          <p:cNvSpPr>
            <a:spLocks noChangeArrowheads="1"/>
          </p:cNvSpPr>
          <p:nvPr/>
        </p:nvSpPr>
        <p:spPr bwMode="auto">
          <a:xfrm>
            <a:off x="5822950" y="4846637"/>
            <a:ext cx="6099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I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6" name="Rectangle 22"/>
          <p:cNvSpPr>
            <a:spLocks noChangeArrowheads="1"/>
          </p:cNvSpPr>
          <p:nvPr/>
        </p:nvSpPr>
        <p:spPr bwMode="auto">
          <a:xfrm>
            <a:off x="3357563" y="5553075"/>
            <a:ext cx="317500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7" name="Rectangle 23"/>
          <p:cNvSpPr>
            <a:spLocks noChangeArrowheads="1"/>
          </p:cNvSpPr>
          <p:nvPr/>
        </p:nvSpPr>
        <p:spPr bwMode="auto">
          <a:xfrm>
            <a:off x="3465513" y="5589587"/>
            <a:ext cx="10464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J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8" name="Rectangle 24"/>
          <p:cNvSpPr>
            <a:spLocks noChangeArrowheads="1"/>
          </p:cNvSpPr>
          <p:nvPr/>
        </p:nvSpPr>
        <p:spPr bwMode="auto">
          <a:xfrm>
            <a:off x="4632325" y="5553075"/>
            <a:ext cx="317500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49" name="Rectangle 25"/>
          <p:cNvSpPr>
            <a:spLocks noChangeArrowheads="1"/>
          </p:cNvSpPr>
          <p:nvPr/>
        </p:nvSpPr>
        <p:spPr bwMode="auto">
          <a:xfrm>
            <a:off x="4724400" y="5589587"/>
            <a:ext cx="1410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K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50" name="Rectangle 26"/>
          <p:cNvSpPr>
            <a:spLocks noChangeArrowheads="1"/>
          </p:cNvSpPr>
          <p:nvPr/>
        </p:nvSpPr>
        <p:spPr bwMode="auto">
          <a:xfrm>
            <a:off x="5375275" y="5553075"/>
            <a:ext cx="319088" cy="371475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51" name="Rectangle 27"/>
          <p:cNvSpPr>
            <a:spLocks noChangeArrowheads="1"/>
          </p:cNvSpPr>
          <p:nvPr/>
        </p:nvSpPr>
        <p:spPr bwMode="auto">
          <a:xfrm>
            <a:off x="5486400" y="5589587"/>
            <a:ext cx="959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700" b="1">
                <a:solidFill>
                  <a:srgbClr val="000000"/>
                </a:solidFill>
                <a:latin typeface="Century Gothic" pitchFamily="34" charset="0"/>
              </a:rPr>
              <a:t>L</a:t>
            </a:r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5452" name="Line 28"/>
          <p:cNvSpPr>
            <a:spLocks noChangeShapeType="1"/>
          </p:cNvSpPr>
          <p:nvPr/>
        </p:nvSpPr>
        <p:spPr bwMode="auto">
          <a:xfrm flipH="1">
            <a:off x="3516313" y="3800475"/>
            <a:ext cx="849312" cy="319087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53" name="Line 29"/>
          <p:cNvSpPr>
            <a:spLocks noChangeShapeType="1"/>
          </p:cNvSpPr>
          <p:nvPr/>
        </p:nvSpPr>
        <p:spPr bwMode="auto">
          <a:xfrm>
            <a:off x="4365625" y="3800475"/>
            <a:ext cx="1588" cy="319087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54" name="Line 30"/>
          <p:cNvSpPr>
            <a:spLocks noChangeShapeType="1"/>
          </p:cNvSpPr>
          <p:nvPr/>
        </p:nvSpPr>
        <p:spPr bwMode="auto">
          <a:xfrm>
            <a:off x="4365625" y="3800475"/>
            <a:ext cx="796925" cy="319087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55" name="Line 31"/>
          <p:cNvSpPr>
            <a:spLocks noChangeShapeType="1"/>
          </p:cNvSpPr>
          <p:nvPr/>
        </p:nvSpPr>
        <p:spPr bwMode="auto">
          <a:xfrm flipH="1">
            <a:off x="2825750" y="4491037"/>
            <a:ext cx="690563" cy="3190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56" name="Line 32"/>
          <p:cNvSpPr>
            <a:spLocks noChangeShapeType="1"/>
          </p:cNvSpPr>
          <p:nvPr/>
        </p:nvSpPr>
        <p:spPr bwMode="auto">
          <a:xfrm>
            <a:off x="3516313" y="4491037"/>
            <a:ext cx="1587" cy="3190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57" name="Line 33"/>
          <p:cNvSpPr>
            <a:spLocks noChangeShapeType="1"/>
          </p:cNvSpPr>
          <p:nvPr/>
        </p:nvSpPr>
        <p:spPr bwMode="auto">
          <a:xfrm>
            <a:off x="4365625" y="4491037"/>
            <a:ext cx="1588" cy="3190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58" name="Line 34"/>
          <p:cNvSpPr>
            <a:spLocks noChangeShapeType="1"/>
          </p:cNvSpPr>
          <p:nvPr/>
        </p:nvSpPr>
        <p:spPr bwMode="auto">
          <a:xfrm>
            <a:off x="5162550" y="4491037"/>
            <a:ext cx="1588" cy="3190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59" name="Line 35"/>
          <p:cNvSpPr>
            <a:spLocks noChangeShapeType="1"/>
          </p:cNvSpPr>
          <p:nvPr/>
        </p:nvSpPr>
        <p:spPr bwMode="auto">
          <a:xfrm>
            <a:off x="5162550" y="4491037"/>
            <a:ext cx="690563" cy="3190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60" name="Line 36"/>
          <p:cNvSpPr>
            <a:spLocks noChangeShapeType="1"/>
          </p:cNvSpPr>
          <p:nvPr/>
        </p:nvSpPr>
        <p:spPr bwMode="auto">
          <a:xfrm>
            <a:off x="3516313" y="5181600"/>
            <a:ext cx="1587" cy="37147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61" name="Line 37"/>
          <p:cNvSpPr>
            <a:spLocks noChangeShapeType="1"/>
          </p:cNvSpPr>
          <p:nvPr/>
        </p:nvSpPr>
        <p:spPr bwMode="auto">
          <a:xfrm flipH="1">
            <a:off x="4791075" y="5181600"/>
            <a:ext cx="371475" cy="37147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62" name="Line 38"/>
          <p:cNvSpPr>
            <a:spLocks noChangeShapeType="1"/>
          </p:cNvSpPr>
          <p:nvPr/>
        </p:nvSpPr>
        <p:spPr bwMode="auto">
          <a:xfrm>
            <a:off x="5162550" y="5181600"/>
            <a:ext cx="371475" cy="37147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63" name="Line 39"/>
          <p:cNvSpPr>
            <a:spLocks noChangeShapeType="1"/>
          </p:cNvSpPr>
          <p:nvPr/>
        </p:nvSpPr>
        <p:spPr bwMode="auto">
          <a:xfrm flipV="1">
            <a:off x="4791075" y="4810125"/>
            <a:ext cx="1588" cy="7429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64" name="Line 40"/>
          <p:cNvSpPr>
            <a:spLocks noChangeShapeType="1"/>
          </p:cNvSpPr>
          <p:nvPr/>
        </p:nvSpPr>
        <p:spPr bwMode="auto">
          <a:xfrm>
            <a:off x="4365625" y="4491037"/>
            <a:ext cx="425450" cy="3190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65" name="Line 41"/>
          <p:cNvSpPr>
            <a:spLocks noChangeShapeType="1"/>
          </p:cNvSpPr>
          <p:nvPr/>
        </p:nvSpPr>
        <p:spPr bwMode="auto">
          <a:xfrm flipV="1">
            <a:off x="3511550" y="5924550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lg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66" name="Line 42"/>
          <p:cNvSpPr>
            <a:spLocks noChangeShapeType="1"/>
          </p:cNvSpPr>
          <p:nvPr/>
        </p:nvSpPr>
        <p:spPr bwMode="auto">
          <a:xfrm flipH="1">
            <a:off x="2916238" y="6284912"/>
            <a:ext cx="5762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67" name="Line 43"/>
          <p:cNvSpPr>
            <a:spLocks noChangeShapeType="1"/>
          </p:cNvSpPr>
          <p:nvPr/>
        </p:nvSpPr>
        <p:spPr bwMode="auto">
          <a:xfrm flipV="1">
            <a:off x="5867400" y="5386387"/>
            <a:ext cx="503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lg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5468" name="Line 44"/>
          <p:cNvSpPr>
            <a:spLocks noChangeShapeType="1"/>
          </p:cNvSpPr>
          <p:nvPr/>
        </p:nvSpPr>
        <p:spPr bwMode="auto">
          <a:xfrm flipH="1" flipV="1">
            <a:off x="5867400" y="5184775"/>
            <a:ext cx="0" cy="2174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47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integração</a:t>
            </a:r>
          </a:p>
        </p:txBody>
      </p:sp>
      <p:sp>
        <p:nvSpPr>
          <p:cNvPr id="2537475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Há duas abordagens: top-down e bottom-up</a:t>
            </a:r>
          </a:p>
          <a:p>
            <a:pPr eaLnBrk="1" hangingPunct="1"/>
            <a:r>
              <a:rPr lang="pt-BR" smtClean="0"/>
              <a:t>Top-down – Integração se dá de cima para baixo. Teste usa driver e stubs</a:t>
            </a:r>
          </a:p>
          <a:p>
            <a:pPr lvl="1" eaLnBrk="1" hangingPunct="1"/>
            <a:r>
              <a:rPr lang="en-US" smtClean="0"/>
              <a:t>Driver serve como módulo de controle principal, e os módulos reais incompletos tornam-se stubs</a:t>
            </a:r>
          </a:p>
          <a:p>
            <a:pPr lvl="1" eaLnBrk="1" hangingPunct="1"/>
            <a:r>
              <a:rPr lang="en-US" smtClean="0"/>
              <a:t>À medida que testes são realizados, módulos reais substituem stubs, um por vez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114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Top-down</a:t>
            </a:r>
          </a:p>
        </p:txBody>
      </p:sp>
      <p:sp>
        <p:nvSpPr>
          <p:cNvPr id="2539523" name="Rectangle 3"/>
          <p:cNvSpPr>
            <a:spLocks noChangeArrowheads="1"/>
          </p:cNvSpPr>
          <p:nvPr/>
        </p:nvSpPr>
        <p:spPr bwMode="auto">
          <a:xfrm>
            <a:off x="4189413" y="182880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24" name="Text Box 4"/>
          <p:cNvSpPr txBox="1">
            <a:spLocks noChangeArrowheads="1"/>
          </p:cNvSpPr>
          <p:nvPr/>
        </p:nvSpPr>
        <p:spPr bwMode="auto">
          <a:xfrm>
            <a:off x="4189413" y="18288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A</a:t>
            </a:r>
          </a:p>
        </p:txBody>
      </p:sp>
      <p:sp>
        <p:nvSpPr>
          <p:cNvPr id="2539525" name="Rectangle 5"/>
          <p:cNvSpPr>
            <a:spLocks noChangeArrowheads="1"/>
          </p:cNvSpPr>
          <p:nvPr/>
        </p:nvSpPr>
        <p:spPr bwMode="auto">
          <a:xfrm>
            <a:off x="2970213" y="281940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26" name="Text Box 6"/>
          <p:cNvSpPr txBox="1">
            <a:spLocks noChangeArrowheads="1"/>
          </p:cNvSpPr>
          <p:nvPr/>
        </p:nvSpPr>
        <p:spPr bwMode="auto">
          <a:xfrm>
            <a:off x="2970213" y="28194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B</a:t>
            </a:r>
          </a:p>
        </p:txBody>
      </p:sp>
      <p:sp>
        <p:nvSpPr>
          <p:cNvPr id="2539527" name="Rectangle 7"/>
          <p:cNvSpPr>
            <a:spLocks noChangeArrowheads="1"/>
          </p:cNvSpPr>
          <p:nvPr/>
        </p:nvSpPr>
        <p:spPr bwMode="auto">
          <a:xfrm>
            <a:off x="4189413" y="2824163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28" name="Rectangle 8"/>
          <p:cNvSpPr>
            <a:spLocks noChangeArrowheads="1"/>
          </p:cNvSpPr>
          <p:nvPr/>
        </p:nvSpPr>
        <p:spPr bwMode="auto">
          <a:xfrm>
            <a:off x="1979613" y="3810000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29" name="Text Box 9"/>
          <p:cNvSpPr txBox="1">
            <a:spLocks noChangeArrowheads="1"/>
          </p:cNvSpPr>
          <p:nvPr/>
        </p:nvSpPr>
        <p:spPr bwMode="auto">
          <a:xfrm>
            <a:off x="19796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2539530" name="Rectangle 10"/>
          <p:cNvSpPr>
            <a:spLocks noChangeArrowheads="1"/>
          </p:cNvSpPr>
          <p:nvPr/>
        </p:nvSpPr>
        <p:spPr bwMode="auto">
          <a:xfrm>
            <a:off x="2970213" y="3810000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31" name="Text Box 11"/>
          <p:cNvSpPr txBox="1">
            <a:spLocks noChangeArrowheads="1"/>
          </p:cNvSpPr>
          <p:nvPr/>
        </p:nvSpPr>
        <p:spPr bwMode="auto">
          <a:xfrm>
            <a:off x="29702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F</a:t>
            </a:r>
          </a:p>
        </p:txBody>
      </p:sp>
      <p:sp>
        <p:nvSpPr>
          <p:cNvPr id="2539532" name="Rectangle 12"/>
          <p:cNvSpPr>
            <a:spLocks noChangeArrowheads="1"/>
          </p:cNvSpPr>
          <p:nvPr/>
        </p:nvSpPr>
        <p:spPr bwMode="auto">
          <a:xfrm>
            <a:off x="2970213" y="4876800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33" name="Text Box 13"/>
          <p:cNvSpPr txBox="1">
            <a:spLocks noChangeArrowheads="1"/>
          </p:cNvSpPr>
          <p:nvPr/>
        </p:nvSpPr>
        <p:spPr bwMode="auto">
          <a:xfrm>
            <a:off x="2970213" y="48768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J</a:t>
            </a:r>
          </a:p>
        </p:txBody>
      </p:sp>
      <p:sp>
        <p:nvSpPr>
          <p:cNvPr id="2539534" name="Rectangle 14"/>
          <p:cNvSpPr>
            <a:spLocks noChangeArrowheads="1"/>
          </p:cNvSpPr>
          <p:nvPr/>
        </p:nvSpPr>
        <p:spPr bwMode="auto">
          <a:xfrm>
            <a:off x="4799013" y="4876800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35" name="Text Box 15"/>
          <p:cNvSpPr txBox="1">
            <a:spLocks noChangeArrowheads="1"/>
          </p:cNvSpPr>
          <p:nvPr/>
        </p:nvSpPr>
        <p:spPr bwMode="auto">
          <a:xfrm>
            <a:off x="4799013" y="48768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K</a:t>
            </a:r>
          </a:p>
        </p:txBody>
      </p:sp>
      <p:sp>
        <p:nvSpPr>
          <p:cNvPr id="2539536" name="Rectangle 16"/>
          <p:cNvSpPr>
            <a:spLocks noChangeArrowheads="1"/>
          </p:cNvSpPr>
          <p:nvPr/>
        </p:nvSpPr>
        <p:spPr bwMode="auto">
          <a:xfrm>
            <a:off x="5865813" y="4876800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37" name="Text Box 17"/>
          <p:cNvSpPr txBox="1">
            <a:spLocks noChangeArrowheads="1"/>
          </p:cNvSpPr>
          <p:nvPr/>
        </p:nvSpPr>
        <p:spPr bwMode="auto">
          <a:xfrm>
            <a:off x="5865813" y="48768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L</a:t>
            </a:r>
          </a:p>
        </p:txBody>
      </p:sp>
      <p:sp>
        <p:nvSpPr>
          <p:cNvPr id="2539538" name="Line 18"/>
          <p:cNvSpPr>
            <a:spLocks noChangeShapeType="1"/>
          </p:cNvSpPr>
          <p:nvPr/>
        </p:nvSpPr>
        <p:spPr bwMode="auto">
          <a:xfrm flipH="1">
            <a:off x="3198813" y="2362200"/>
            <a:ext cx="1219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39" name="Line 19"/>
          <p:cNvSpPr>
            <a:spLocks noChangeShapeType="1"/>
          </p:cNvSpPr>
          <p:nvPr/>
        </p:nvSpPr>
        <p:spPr bwMode="auto">
          <a:xfrm>
            <a:off x="4418013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0" name="Line 20"/>
          <p:cNvSpPr>
            <a:spLocks noChangeShapeType="1"/>
          </p:cNvSpPr>
          <p:nvPr/>
        </p:nvSpPr>
        <p:spPr bwMode="auto">
          <a:xfrm>
            <a:off x="4418013" y="2362200"/>
            <a:ext cx="1143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1" name="Line 21"/>
          <p:cNvSpPr>
            <a:spLocks noChangeShapeType="1"/>
          </p:cNvSpPr>
          <p:nvPr/>
        </p:nvSpPr>
        <p:spPr bwMode="auto">
          <a:xfrm flipH="1">
            <a:off x="2208213" y="3352800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2" name="Line 22"/>
          <p:cNvSpPr>
            <a:spLocks noChangeShapeType="1"/>
          </p:cNvSpPr>
          <p:nvPr/>
        </p:nvSpPr>
        <p:spPr bwMode="auto">
          <a:xfrm>
            <a:off x="31988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3" name="Line 23"/>
          <p:cNvSpPr>
            <a:spLocks noChangeShapeType="1"/>
          </p:cNvSpPr>
          <p:nvPr/>
        </p:nvSpPr>
        <p:spPr bwMode="auto">
          <a:xfrm>
            <a:off x="44180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4" name="Line 24"/>
          <p:cNvSpPr>
            <a:spLocks noChangeShapeType="1"/>
          </p:cNvSpPr>
          <p:nvPr/>
        </p:nvSpPr>
        <p:spPr bwMode="auto">
          <a:xfrm>
            <a:off x="55610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5" name="Line 25"/>
          <p:cNvSpPr>
            <a:spLocks noChangeShapeType="1"/>
          </p:cNvSpPr>
          <p:nvPr/>
        </p:nvSpPr>
        <p:spPr bwMode="auto">
          <a:xfrm>
            <a:off x="5561013" y="3352800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6" name="Line 26"/>
          <p:cNvSpPr>
            <a:spLocks noChangeShapeType="1"/>
          </p:cNvSpPr>
          <p:nvPr/>
        </p:nvSpPr>
        <p:spPr bwMode="auto">
          <a:xfrm>
            <a:off x="3198813" y="43434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7" name="Line 27"/>
          <p:cNvSpPr>
            <a:spLocks noChangeShapeType="1"/>
          </p:cNvSpPr>
          <p:nvPr/>
        </p:nvSpPr>
        <p:spPr bwMode="auto">
          <a:xfrm flipH="1">
            <a:off x="5027613" y="4343400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8" name="Line 28"/>
          <p:cNvSpPr>
            <a:spLocks noChangeShapeType="1"/>
          </p:cNvSpPr>
          <p:nvPr/>
        </p:nvSpPr>
        <p:spPr bwMode="auto">
          <a:xfrm>
            <a:off x="5561013" y="4343400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49" name="Line 29"/>
          <p:cNvSpPr>
            <a:spLocks noChangeShapeType="1"/>
          </p:cNvSpPr>
          <p:nvPr/>
        </p:nvSpPr>
        <p:spPr bwMode="auto">
          <a:xfrm flipV="1">
            <a:off x="5027613" y="3810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50" name="Line 30"/>
          <p:cNvSpPr>
            <a:spLocks noChangeShapeType="1"/>
          </p:cNvSpPr>
          <p:nvPr/>
        </p:nvSpPr>
        <p:spPr bwMode="auto">
          <a:xfrm>
            <a:off x="4418013" y="33528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51" name="Line 31"/>
          <p:cNvSpPr>
            <a:spLocks noChangeShapeType="1"/>
          </p:cNvSpPr>
          <p:nvPr/>
        </p:nvSpPr>
        <p:spPr bwMode="auto">
          <a:xfrm flipV="1">
            <a:off x="3198813" y="5410200"/>
            <a:ext cx="0" cy="685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52" name="Line 32"/>
          <p:cNvSpPr>
            <a:spLocks noChangeShapeType="1"/>
          </p:cNvSpPr>
          <p:nvPr/>
        </p:nvSpPr>
        <p:spPr bwMode="auto">
          <a:xfrm flipH="1">
            <a:off x="2284413" y="6096000"/>
            <a:ext cx="914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53" name="Line 33"/>
          <p:cNvSpPr>
            <a:spLocks noChangeShapeType="1"/>
          </p:cNvSpPr>
          <p:nvPr/>
        </p:nvSpPr>
        <p:spPr bwMode="auto">
          <a:xfrm>
            <a:off x="6551613" y="4343400"/>
            <a:ext cx="0" cy="381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54" name="Line 34"/>
          <p:cNvSpPr>
            <a:spLocks noChangeShapeType="1"/>
          </p:cNvSpPr>
          <p:nvPr/>
        </p:nvSpPr>
        <p:spPr bwMode="auto">
          <a:xfrm>
            <a:off x="6551613" y="4724400"/>
            <a:ext cx="8382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55" name="Text Box 35"/>
          <p:cNvSpPr txBox="1">
            <a:spLocks noChangeArrowheads="1"/>
          </p:cNvSpPr>
          <p:nvPr/>
        </p:nvSpPr>
        <p:spPr bwMode="auto">
          <a:xfrm>
            <a:off x="4189413" y="280035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C</a:t>
            </a:r>
          </a:p>
        </p:txBody>
      </p:sp>
      <p:sp>
        <p:nvSpPr>
          <p:cNvPr id="2539556" name="Text Box 36"/>
          <p:cNvSpPr txBox="1">
            <a:spLocks noChangeArrowheads="1"/>
          </p:cNvSpPr>
          <p:nvPr/>
        </p:nvSpPr>
        <p:spPr bwMode="auto">
          <a:xfrm>
            <a:off x="41894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G</a:t>
            </a:r>
          </a:p>
        </p:txBody>
      </p:sp>
      <p:sp>
        <p:nvSpPr>
          <p:cNvPr id="2539557" name="Line 37"/>
          <p:cNvSpPr>
            <a:spLocks noChangeShapeType="1"/>
          </p:cNvSpPr>
          <p:nvPr/>
        </p:nvSpPr>
        <p:spPr bwMode="auto">
          <a:xfrm>
            <a:off x="44180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58" name="Line 38"/>
          <p:cNvSpPr>
            <a:spLocks noChangeShapeType="1"/>
          </p:cNvSpPr>
          <p:nvPr/>
        </p:nvSpPr>
        <p:spPr bwMode="auto">
          <a:xfrm flipV="1">
            <a:off x="5027613" y="3810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59" name="Line 39"/>
          <p:cNvSpPr>
            <a:spLocks noChangeShapeType="1"/>
          </p:cNvSpPr>
          <p:nvPr/>
        </p:nvSpPr>
        <p:spPr bwMode="auto">
          <a:xfrm>
            <a:off x="4418013" y="33528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60" name="Text Box 40"/>
          <p:cNvSpPr txBox="1">
            <a:spLocks noChangeArrowheads="1"/>
          </p:cNvSpPr>
          <p:nvPr/>
        </p:nvSpPr>
        <p:spPr bwMode="auto">
          <a:xfrm>
            <a:off x="5332413" y="28194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</a:t>
            </a:r>
          </a:p>
        </p:txBody>
      </p:sp>
      <p:sp>
        <p:nvSpPr>
          <p:cNvPr id="2539561" name="Text Box 41"/>
          <p:cNvSpPr txBox="1">
            <a:spLocks noChangeArrowheads="1"/>
          </p:cNvSpPr>
          <p:nvPr/>
        </p:nvSpPr>
        <p:spPr bwMode="auto">
          <a:xfrm>
            <a:off x="53324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H</a:t>
            </a:r>
          </a:p>
        </p:txBody>
      </p:sp>
      <p:sp>
        <p:nvSpPr>
          <p:cNvPr id="2539562" name="Text Box 42"/>
          <p:cNvSpPr txBox="1">
            <a:spLocks noChangeArrowheads="1"/>
          </p:cNvSpPr>
          <p:nvPr/>
        </p:nvSpPr>
        <p:spPr bwMode="auto">
          <a:xfrm>
            <a:off x="63230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I</a:t>
            </a:r>
          </a:p>
        </p:txBody>
      </p:sp>
      <p:sp>
        <p:nvSpPr>
          <p:cNvPr id="2539563" name="Line 43"/>
          <p:cNvSpPr>
            <a:spLocks noChangeShapeType="1"/>
          </p:cNvSpPr>
          <p:nvPr/>
        </p:nvSpPr>
        <p:spPr bwMode="auto">
          <a:xfrm>
            <a:off x="55610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64" name="Line 44"/>
          <p:cNvSpPr>
            <a:spLocks noChangeShapeType="1"/>
          </p:cNvSpPr>
          <p:nvPr/>
        </p:nvSpPr>
        <p:spPr bwMode="auto">
          <a:xfrm>
            <a:off x="5561013" y="3352800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39565" name="Rectangle 45"/>
          <p:cNvSpPr>
            <a:spLocks noChangeArrowheads="1"/>
          </p:cNvSpPr>
          <p:nvPr/>
        </p:nvSpPr>
        <p:spPr bwMode="auto">
          <a:xfrm>
            <a:off x="5338763" y="2824163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66" name="Rectangle 46"/>
          <p:cNvSpPr>
            <a:spLocks noChangeArrowheads="1"/>
          </p:cNvSpPr>
          <p:nvPr/>
        </p:nvSpPr>
        <p:spPr bwMode="auto">
          <a:xfrm>
            <a:off x="4189413" y="3813175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67" name="Rectangle 47"/>
          <p:cNvSpPr>
            <a:spLocks noChangeArrowheads="1"/>
          </p:cNvSpPr>
          <p:nvPr/>
        </p:nvSpPr>
        <p:spPr bwMode="auto">
          <a:xfrm>
            <a:off x="5338763" y="3813175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39568" name="Rectangle 48"/>
          <p:cNvSpPr>
            <a:spLocks noChangeArrowheads="1"/>
          </p:cNvSpPr>
          <p:nvPr/>
        </p:nvSpPr>
        <p:spPr bwMode="auto">
          <a:xfrm>
            <a:off x="6346825" y="3813175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Espaço Reservado para Número de Slide 49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115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Top-down</a:t>
            </a:r>
          </a:p>
        </p:txBody>
      </p:sp>
      <p:sp>
        <p:nvSpPr>
          <p:cNvPr id="2541571" name="Rectangle 3"/>
          <p:cNvSpPr>
            <a:spLocks noChangeArrowheads="1"/>
          </p:cNvSpPr>
          <p:nvPr/>
        </p:nvSpPr>
        <p:spPr bwMode="auto">
          <a:xfrm>
            <a:off x="4189413" y="2276461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1572" name="Text Box 4"/>
          <p:cNvSpPr txBox="1">
            <a:spLocks noChangeArrowheads="1"/>
          </p:cNvSpPr>
          <p:nvPr/>
        </p:nvSpPr>
        <p:spPr bwMode="auto">
          <a:xfrm>
            <a:off x="4189413" y="2276461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A</a:t>
            </a:r>
          </a:p>
        </p:txBody>
      </p:sp>
      <p:sp>
        <p:nvSpPr>
          <p:cNvPr id="2541573" name="Rectangle 5"/>
          <p:cNvSpPr>
            <a:spLocks noChangeArrowheads="1"/>
          </p:cNvSpPr>
          <p:nvPr/>
        </p:nvSpPr>
        <p:spPr bwMode="auto">
          <a:xfrm>
            <a:off x="2970213" y="3267061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1574" name="Text Box 6"/>
          <p:cNvSpPr txBox="1">
            <a:spLocks noChangeArrowheads="1"/>
          </p:cNvSpPr>
          <p:nvPr/>
        </p:nvSpPr>
        <p:spPr bwMode="auto">
          <a:xfrm>
            <a:off x="2970213" y="3267061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B</a:t>
            </a:r>
          </a:p>
        </p:txBody>
      </p:sp>
      <p:sp>
        <p:nvSpPr>
          <p:cNvPr id="2541575" name="Line 7"/>
          <p:cNvSpPr>
            <a:spLocks noChangeShapeType="1"/>
          </p:cNvSpPr>
          <p:nvPr/>
        </p:nvSpPr>
        <p:spPr bwMode="auto">
          <a:xfrm flipH="1">
            <a:off x="3198813" y="2809861"/>
            <a:ext cx="1219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76" name="Line 8"/>
          <p:cNvSpPr>
            <a:spLocks noChangeShapeType="1"/>
          </p:cNvSpPr>
          <p:nvPr/>
        </p:nvSpPr>
        <p:spPr bwMode="auto">
          <a:xfrm>
            <a:off x="4418013" y="2809861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77" name="Line 9"/>
          <p:cNvSpPr>
            <a:spLocks noChangeShapeType="1"/>
          </p:cNvSpPr>
          <p:nvPr/>
        </p:nvSpPr>
        <p:spPr bwMode="auto">
          <a:xfrm>
            <a:off x="4418013" y="2809861"/>
            <a:ext cx="1143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78" name="Line 10"/>
          <p:cNvSpPr>
            <a:spLocks noChangeShapeType="1"/>
          </p:cNvSpPr>
          <p:nvPr/>
        </p:nvSpPr>
        <p:spPr bwMode="auto">
          <a:xfrm flipH="1">
            <a:off x="2208213" y="3800461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79" name="Line 11"/>
          <p:cNvSpPr>
            <a:spLocks noChangeShapeType="1"/>
          </p:cNvSpPr>
          <p:nvPr/>
        </p:nvSpPr>
        <p:spPr bwMode="auto">
          <a:xfrm>
            <a:off x="3198813" y="3800461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80" name="Line 12"/>
          <p:cNvSpPr>
            <a:spLocks noChangeShapeType="1"/>
          </p:cNvSpPr>
          <p:nvPr/>
        </p:nvSpPr>
        <p:spPr bwMode="auto">
          <a:xfrm flipV="1">
            <a:off x="3198813" y="4740261"/>
            <a:ext cx="0" cy="685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81" name="Line 13"/>
          <p:cNvSpPr>
            <a:spLocks noChangeShapeType="1"/>
          </p:cNvSpPr>
          <p:nvPr/>
        </p:nvSpPr>
        <p:spPr bwMode="auto">
          <a:xfrm flipH="1">
            <a:off x="2284413" y="5426061"/>
            <a:ext cx="914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82" name="Line 14"/>
          <p:cNvSpPr>
            <a:spLocks noChangeShapeType="1"/>
          </p:cNvSpPr>
          <p:nvPr/>
        </p:nvSpPr>
        <p:spPr bwMode="auto">
          <a:xfrm>
            <a:off x="5580063" y="3805224"/>
            <a:ext cx="0" cy="381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83" name="Line 15"/>
          <p:cNvSpPr>
            <a:spLocks noChangeShapeType="1"/>
          </p:cNvSpPr>
          <p:nvPr/>
        </p:nvSpPr>
        <p:spPr bwMode="auto">
          <a:xfrm>
            <a:off x="5580063" y="4186224"/>
            <a:ext cx="8382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84" name="Text Box 16"/>
          <p:cNvSpPr txBox="1">
            <a:spLocks noChangeArrowheads="1"/>
          </p:cNvSpPr>
          <p:nvPr/>
        </p:nvSpPr>
        <p:spPr bwMode="auto">
          <a:xfrm>
            <a:off x="2771775" y="4237024"/>
            <a:ext cx="817563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stub</a:t>
            </a:r>
          </a:p>
        </p:txBody>
      </p:sp>
      <p:sp>
        <p:nvSpPr>
          <p:cNvPr id="2541585" name="Text Box 17"/>
          <p:cNvSpPr txBox="1">
            <a:spLocks noChangeArrowheads="1"/>
          </p:cNvSpPr>
          <p:nvPr/>
        </p:nvSpPr>
        <p:spPr bwMode="auto">
          <a:xfrm>
            <a:off x="1809750" y="4237024"/>
            <a:ext cx="817563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stub</a:t>
            </a:r>
          </a:p>
        </p:txBody>
      </p:sp>
      <p:sp>
        <p:nvSpPr>
          <p:cNvPr id="2541586" name="Text Box 18"/>
          <p:cNvSpPr txBox="1">
            <a:spLocks noChangeArrowheads="1"/>
          </p:cNvSpPr>
          <p:nvPr/>
        </p:nvSpPr>
        <p:spPr bwMode="auto">
          <a:xfrm>
            <a:off x="5148263" y="3274999"/>
            <a:ext cx="817562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stub</a:t>
            </a:r>
          </a:p>
        </p:txBody>
      </p:sp>
      <p:sp>
        <p:nvSpPr>
          <p:cNvPr id="2541587" name="Text Box 19"/>
          <p:cNvSpPr txBox="1">
            <a:spLocks noChangeArrowheads="1"/>
          </p:cNvSpPr>
          <p:nvPr/>
        </p:nvSpPr>
        <p:spPr bwMode="auto">
          <a:xfrm>
            <a:off x="3995738" y="3274999"/>
            <a:ext cx="817562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stub</a:t>
            </a:r>
          </a:p>
        </p:txBody>
      </p:sp>
      <p:sp>
        <p:nvSpPr>
          <p:cNvPr id="2541588" name="Line 20"/>
          <p:cNvSpPr>
            <a:spLocks noChangeShapeType="1"/>
          </p:cNvSpPr>
          <p:nvPr/>
        </p:nvSpPr>
        <p:spPr bwMode="auto">
          <a:xfrm>
            <a:off x="4418013" y="1874824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1589" name="Text Box 21"/>
          <p:cNvSpPr txBox="1">
            <a:spLocks noChangeArrowheads="1"/>
          </p:cNvSpPr>
          <p:nvPr/>
        </p:nvSpPr>
        <p:spPr bwMode="auto">
          <a:xfrm>
            <a:off x="3779838" y="1428736"/>
            <a:ext cx="1223962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driver</a:t>
            </a:r>
          </a:p>
        </p:txBody>
      </p:sp>
      <p:sp>
        <p:nvSpPr>
          <p:cNvPr id="22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618" name="Rectangle 2"/>
          <p:cNvSpPr>
            <a:spLocks noChangeArrowheads="1"/>
          </p:cNvSpPr>
          <p:nvPr/>
        </p:nvSpPr>
        <p:spPr bwMode="auto">
          <a:xfrm>
            <a:off x="4186238" y="3205163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36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Top-down</a:t>
            </a:r>
          </a:p>
        </p:txBody>
      </p:sp>
      <p:sp>
        <p:nvSpPr>
          <p:cNvPr id="2543620" name="Rectangle 4"/>
          <p:cNvSpPr>
            <a:spLocks noChangeArrowheads="1"/>
          </p:cNvSpPr>
          <p:nvPr/>
        </p:nvSpPr>
        <p:spPr bwMode="auto">
          <a:xfrm>
            <a:off x="4189413" y="221932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3621" name="Text Box 5"/>
          <p:cNvSpPr txBox="1">
            <a:spLocks noChangeArrowheads="1"/>
          </p:cNvSpPr>
          <p:nvPr/>
        </p:nvSpPr>
        <p:spPr bwMode="auto">
          <a:xfrm>
            <a:off x="4189413" y="22193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A</a:t>
            </a:r>
          </a:p>
        </p:txBody>
      </p:sp>
      <p:sp>
        <p:nvSpPr>
          <p:cNvPr id="2543622" name="Rectangle 6"/>
          <p:cNvSpPr>
            <a:spLocks noChangeArrowheads="1"/>
          </p:cNvSpPr>
          <p:nvPr/>
        </p:nvSpPr>
        <p:spPr bwMode="auto">
          <a:xfrm>
            <a:off x="2970213" y="320992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3623" name="Text Box 7"/>
          <p:cNvSpPr txBox="1">
            <a:spLocks noChangeArrowheads="1"/>
          </p:cNvSpPr>
          <p:nvPr/>
        </p:nvSpPr>
        <p:spPr bwMode="auto">
          <a:xfrm>
            <a:off x="2970213" y="32099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B</a:t>
            </a:r>
          </a:p>
        </p:txBody>
      </p:sp>
      <p:sp>
        <p:nvSpPr>
          <p:cNvPr id="2543624" name="Line 8"/>
          <p:cNvSpPr>
            <a:spLocks noChangeShapeType="1"/>
          </p:cNvSpPr>
          <p:nvPr/>
        </p:nvSpPr>
        <p:spPr bwMode="auto">
          <a:xfrm flipH="1">
            <a:off x="3198813" y="2752725"/>
            <a:ext cx="1219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25" name="Line 9"/>
          <p:cNvSpPr>
            <a:spLocks noChangeShapeType="1"/>
          </p:cNvSpPr>
          <p:nvPr/>
        </p:nvSpPr>
        <p:spPr bwMode="auto">
          <a:xfrm>
            <a:off x="4418013" y="2752725"/>
            <a:ext cx="1143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26" name="Line 10"/>
          <p:cNvSpPr>
            <a:spLocks noChangeShapeType="1"/>
          </p:cNvSpPr>
          <p:nvPr/>
        </p:nvSpPr>
        <p:spPr bwMode="auto">
          <a:xfrm flipH="1">
            <a:off x="2208213" y="3743325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27" name="Line 11"/>
          <p:cNvSpPr>
            <a:spLocks noChangeShapeType="1"/>
          </p:cNvSpPr>
          <p:nvPr/>
        </p:nvSpPr>
        <p:spPr bwMode="auto">
          <a:xfrm>
            <a:off x="3198813" y="37433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28" name="Line 12"/>
          <p:cNvSpPr>
            <a:spLocks noChangeShapeType="1"/>
          </p:cNvSpPr>
          <p:nvPr/>
        </p:nvSpPr>
        <p:spPr bwMode="auto">
          <a:xfrm flipV="1">
            <a:off x="3198813" y="4683125"/>
            <a:ext cx="0" cy="685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29" name="Line 13"/>
          <p:cNvSpPr>
            <a:spLocks noChangeShapeType="1"/>
          </p:cNvSpPr>
          <p:nvPr/>
        </p:nvSpPr>
        <p:spPr bwMode="auto">
          <a:xfrm flipH="1">
            <a:off x="2284413" y="5368925"/>
            <a:ext cx="914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30" name="Line 14"/>
          <p:cNvSpPr>
            <a:spLocks noChangeShapeType="1"/>
          </p:cNvSpPr>
          <p:nvPr/>
        </p:nvSpPr>
        <p:spPr bwMode="auto">
          <a:xfrm>
            <a:off x="5580063" y="3748088"/>
            <a:ext cx="0" cy="381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31" name="Line 15"/>
          <p:cNvSpPr>
            <a:spLocks noChangeShapeType="1"/>
          </p:cNvSpPr>
          <p:nvPr/>
        </p:nvSpPr>
        <p:spPr bwMode="auto">
          <a:xfrm>
            <a:off x="5580063" y="4129088"/>
            <a:ext cx="8382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32" name="Text Box 16"/>
          <p:cNvSpPr txBox="1">
            <a:spLocks noChangeArrowheads="1"/>
          </p:cNvSpPr>
          <p:nvPr/>
        </p:nvSpPr>
        <p:spPr bwMode="auto">
          <a:xfrm>
            <a:off x="2771775" y="4179888"/>
            <a:ext cx="817563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stub</a:t>
            </a:r>
          </a:p>
        </p:txBody>
      </p:sp>
      <p:sp>
        <p:nvSpPr>
          <p:cNvPr id="2543633" name="Text Box 17"/>
          <p:cNvSpPr txBox="1">
            <a:spLocks noChangeArrowheads="1"/>
          </p:cNvSpPr>
          <p:nvPr/>
        </p:nvSpPr>
        <p:spPr bwMode="auto">
          <a:xfrm>
            <a:off x="1809750" y="4179888"/>
            <a:ext cx="817563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stub</a:t>
            </a:r>
          </a:p>
        </p:txBody>
      </p:sp>
      <p:sp>
        <p:nvSpPr>
          <p:cNvPr id="2543634" name="Text Box 18"/>
          <p:cNvSpPr txBox="1">
            <a:spLocks noChangeArrowheads="1"/>
          </p:cNvSpPr>
          <p:nvPr/>
        </p:nvSpPr>
        <p:spPr bwMode="auto">
          <a:xfrm>
            <a:off x="5148263" y="3217863"/>
            <a:ext cx="817562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stub</a:t>
            </a:r>
          </a:p>
        </p:txBody>
      </p:sp>
      <p:sp>
        <p:nvSpPr>
          <p:cNvPr id="2543635" name="Line 19"/>
          <p:cNvSpPr>
            <a:spLocks noChangeShapeType="1"/>
          </p:cNvSpPr>
          <p:nvPr/>
        </p:nvSpPr>
        <p:spPr bwMode="auto">
          <a:xfrm>
            <a:off x="4418013" y="27527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36" name="Line 20"/>
          <p:cNvSpPr>
            <a:spLocks noChangeShapeType="1"/>
          </p:cNvSpPr>
          <p:nvPr/>
        </p:nvSpPr>
        <p:spPr bwMode="auto">
          <a:xfrm>
            <a:off x="4418013" y="37433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37" name="Line 21"/>
          <p:cNvSpPr>
            <a:spLocks noChangeShapeType="1"/>
          </p:cNvSpPr>
          <p:nvPr/>
        </p:nvSpPr>
        <p:spPr bwMode="auto">
          <a:xfrm flipV="1">
            <a:off x="5027613" y="4200525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38" name="Line 22"/>
          <p:cNvSpPr>
            <a:spLocks noChangeShapeType="1"/>
          </p:cNvSpPr>
          <p:nvPr/>
        </p:nvSpPr>
        <p:spPr bwMode="auto">
          <a:xfrm>
            <a:off x="4418013" y="3743325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39" name="Text Box 23"/>
          <p:cNvSpPr txBox="1">
            <a:spLocks noChangeArrowheads="1"/>
          </p:cNvSpPr>
          <p:nvPr/>
        </p:nvSpPr>
        <p:spPr bwMode="auto">
          <a:xfrm>
            <a:off x="4189413" y="319087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C</a:t>
            </a:r>
          </a:p>
        </p:txBody>
      </p:sp>
      <p:sp>
        <p:nvSpPr>
          <p:cNvPr id="2543640" name="Line 24"/>
          <p:cNvSpPr>
            <a:spLocks noChangeShapeType="1"/>
          </p:cNvSpPr>
          <p:nvPr/>
        </p:nvSpPr>
        <p:spPr bwMode="auto">
          <a:xfrm>
            <a:off x="4418013" y="37433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41" name="Line 25"/>
          <p:cNvSpPr>
            <a:spLocks noChangeShapeType="1"/>
          </p:cNvSpPr>
          <p:nvPr/>
        </p:nvSpPr>
        <p:spPr bwMode="auto">
          <a:xfrm flipV="1">
            <a:off x="5027613" y="4200525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42" name="Line 26"/>
          <p:cNvSpPr>
            <a:spLocks noChangeShapeType="1"/>
          </p:cNvSpPr>
          <p:nvPr/>
        </p:nvSpPr>
        <p:spPr bwMode="auto">
          <a:xfrm>
            <a:off x="4418013" y="3743325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43" name="Text Box 27"/>
          <p:cNvSpPr txBox="1">
            <a:spLocks noChangeArrowheads="1"/>
          </p:cNvSpPr>
          <p:nvPr/>
        </p:nvSpPr>
        <p:spPr bwMode="auto">
          <a:xfrm>
            <a:off x="3995738" y="4179888"/>
            <a:ext cx="817562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stub</a:t>
            </a:r>
          </a:p>
        </p:txBody>
      </p:sp>
      <p:sp>
        <p:nvSpPr>
          <p:cNvPr id="2543644" name="Text Box 28"/>
          <p:cNvSpPr txBox="1">
            <a:spLocks noChangeArrowheads="1"/>
          </p:cNvSpPr>
          <p:nvPr/>
        </p:nvSpPr>
        <p:spPr bwMode="auto">
          <a:xfrm>
            <a:off x="4618038" y="5233988"/>
            <a:ext cx="817562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stub</a:t>
            </a:r>
          </a:p>
        </p:txBody>
      </p:sp>
      <p:sp>
        <p:nvSpPr>
          <p:cNvPr id="722973" name="Text Box 29"/>
          <p:cNvSpPr txBox="1">
            <a:spLocks noChangeArrowheads="1"/>
          </p:cNvSpPr>
          <p:nvPr/>
        </p:nvSpPr>
        <p:spPr bwMode="auto">
          <a:xfrm>
            <a:off x="3347864" y="5980113"/>
            <a:ext cx="4454525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500">
                <a:solidFill>
                  <a:schemeClr val="accent2"/>
                </a:solidFill>
                <a:latin typeface="Trebuchet MS" pitchFamily="34" charset="0"/>
              </a:rPr>
              <a:t>E assim por diante. Até que...</a:t>
            </a:r>
          </a:p>
        </p:txBody>
      </p:sp>
      <p:sp>
        <p:nvSpPr>
          <p:cNvPr id="2543646" name="Line 30"/>
          <p:cNvSpPr>
            <a:spLocks noChangeShapeType="1"/>
          </p:cNvSpPr>
          <p:nvPr/>
        </p:nvSpPr>
        <p:spPr bwMode="auto">
          <a:xfrm>
            <a:off x="4418013" y="18176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3647" name="Text Box 31"/>
          <p:cNvSpPr txBox="1">
            <a:spLocks noChangeArrowheads="1"/>
          </p:cNvSpPr>
          <p:nvPr/>
        </p:nvSpPr>
        <p:spPr bwMode="auto">
          <a:xfrm>
            <a:off x="3779838" y="1371600"/>
            <a:ext cx="1223962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driver</a:t>
            </a:r>
          </a:p>
        </p:txBody>
      </p:sp>
      <p:sp>
        <p:nvSpPr>
          <p:cNvPr id="33" name="Espaço Reservado para Número de Slide 3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117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73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666" name="Rectangle 2"/>
          <p:cNvSpPr>
            <a:spLocks noChangeArrowheads="1"/>
          </p:cNvSpPr>
          <p:nvPr/>
        </p:nvSpPr>
        <p:spPr bwMode="auto">
          <a:xfrm>
            <a:off x="2954338" y="5297488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67" name="Rectangle 3"/>
          <p:cNvSpPr>
            <a:spLocks noChangeArrowheads="1"/>
          </p:cNvSpPr>
          <p:nvPr/>
        </p:nvSpPr>
        <p:spPr bwMode="auto">
          <a:xfrm>
            <a:off x="5843588" y="5316538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68" name="Rectangle 4"/>
          <p:cNvSpPr>
            <a:spLocks noChangeArrowheads="1"/>
          </p:cNvSpPr>
          <p:nvPr/>
        </p:nvSpPr>
        <p:spPr bwMode="auto">
          <a:xfrm>
            <a:off x="4762500" y="531177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69" name="Rectangle 5"/>
          <p:cNvSpPr>
            <a:spLocks noChangeArrowheads="1"/>
          </p:cNvSpPr>
          <p:nvPr/>
        </p:nvSpPr>
        <p:spPr bwMode="auto">
          <a:xfrm>
            <a:off x="6346825" y="426085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70" name="Rectangle 6"/>
          <p:cNvSpPr>
            <a:spLocks noChangeArrowheads="1"/>
          </p:cNvSpPr>
          <p:nvPr/>
        </p:nvSpPr>
        <p:spPr bwMode="auto">
          <a:xfrm>
            <a:off x="1979613" y="424180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71" name="Rectangle 7"/>
          <p:cNvSpPr>
            <a:spLocks noChangeArrowheads="1"/>
          </p:cNvSpPr>
          <p:nvPr/>
        </p:nvSpPr>
        <p:spPr bwMode="auto">
          <a:xfrm>
            <a:off x="5338763" y="426085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72" name="Rectangle 8"/>
          <p:cNvSpPr>
            <a:spLocks noChangeArrowheads="1"/>
          </p:cNvSpPr>
          <p:nvPr/>
        </p:nvSpPr>
        <p:spPr bwMode="auto">
          <a:xfrm>
            <a:off x="4186238" y="426085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73" name="Rectangle 9"/>
          <p:cNvSpPr>
            <a:spLocks noChangeArrowheads="1"/>
          </p:cNvSpPr>
          <p:nvPr/>
        </p:nvSpPr>
        <p:spPr bwMode="auto">
          <a:xfrm>
            <a:off x="2970213" y="4256088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74" name="Rectangle 10"/>
          <p:cNvSpPr>
            <a:spLocks noChangeArrowheads="1"/>
          </p:cNvSpPr>
          <p:nvPr/>
        </p:nvSpPr>
        <p:spPr bwMode="auto">
          <a:xfrm>
            <a:off x="5338763" y="3252788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75" name="Rectangle 11"/>
          <p:cNvSpPr>
            <a:spLocks noChangeArrowheads="1"/>
          </p:cNvSpPr>
          <p:nvPr/>
        </p:nvSpPr>
        <p:spPr bwMode="auto">
          <a:xfrm>
            <a:off x="4186238" y="3252788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76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Top-down</a:t>
            </a:r>
          </a:p>
        </p:txBody>
      </p:sp>
      <p:sp>
        <p:nvSpPr>
          <p:cNvPr id="2545677" name="Rectangle 13"/>
          <p:cNvSpPr>
            <a:spLocks noChangeArrowheads="1"/>
          </p:cNvSpPr>
          <p:nvPr/>
        </p:nvSpPr>
        <p:spPr bwMode="auto">
          <a:xfrm>
            <a:off x="4189413" y="225742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78" name="Text Box 14"/>
          <p:cNvSpPr txBox="1">
            <a:spLocks noChangeArrowheads="1"/>
          </p:cNvSpPr>
          <p:nvPr/>
        </p:nvSpPr>
        <p:spPr bwMode="auto">
          <a:xfrm>
            <a:off x="4189413" y="22574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A</a:t>
            </a:r>
          </a:p>
        </p:txBody>
      </p:sp>
      <p:sp>
        <p:nvSpPr>
          <p:cNvPr id="2545679" name="Rectangle 15"/>
          <p:cNvSpPr>
            <a:spLocks noChangeArrowheads="1"/>
          </p:cNvSpPr>
          <p:nvPr/>
        </p:nvSpPr>
        <p:spPr bwMode="auto">
          <a:xfrm>
            <a:off x="2970213" y="324802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5680" name="Text Box 16"/>
          <p:cNvSpPr txBox="1">
            <a:spLocks noChangeArrowheads="1"/>
          </p:cNvSpPr>
          <p:nvPr/>
        </p:nvSpPr>
        <p:spPr bwMode="auto">
          <a:xfrm>
            <a:off x="2970213" y="32480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B</a:t>
            </a:r>
          </a:p>
        </p:txBody>
      </p:sp>
      <p:sp>
        <p:nvSpPr>
          <p:cNvPr id="2545681" name="Text Box 17"/>
          <p:cNvSpPr txBox="1">
            <a:spLocks noChangeArrowheads="1"/>
          </p:cNvSpPr>
          <p:nvPr/>
        </p:nvSpPr>
        <p:spPr bwMode="auto">
          <a:xfrm>
            <a:off x="1979613" y="42386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2545682" name="Text Box 18"/>
          <p:cNvSpPr txBox="1">
            <a:spLocks noChangeArrowheads="1"/>
          </p:cNvSpPr>
          <p:nvPr/>
        </p:nvSpPr>
        <p:spPr bwMode="auto">
          <a:xfrm>
            <a:off x="2970213" y="42386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F</a:t>
            </a:r>
          </a:p>
        </p:txBody>
      </p:sp>
      <p:sp>
        <p:nvSpPr>
          <p:cNvPr id="2545683" name="Text Box 19"/>
          <p:cNvSpPr txBox="1">
            <a:spLocks noChangeArrowheads="1"/>
          </p:cNvSpPr>
          <p:nvPr/>
        </p:nvSpPr>
        <p:spPr bwMode="auto">
          <a:xfrm>
            <a:off x="2970213" y="53054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J</a:t>
            </a:r>
          </a:p>
        </p:txBody>
      </p:sp>
      <p:sp>
        <p:nvSpPr>
          <p:cNvPr id="2545684" name="Text Box 20"/>
          <p:cNvSpPr txBox="1">
            <a:spLocks noChangeArrowheads="1"/>
          </p:cNvSpPr>
          <p:nvPr/>
        </p:nvSpPr>
        <p:spPr bwMode="auto">
          <a:xfrm>
            <a:off x="4799013" y="53054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K</a:t>
            </a:r>
          </a:p>
        </p:txBody>
      </p:sp>
      <p:sp>
        <p:nvSpPr>
          <p:cNvPr id="2545685" name="Text Box 21"/>
          <p:cNvSpPr txBox="1">
            <a:spLocks noChangeArrowheads="1"/>
          </p:cNvSpPr>
          <p:nvPr/>
        </p:nvSpPr>
        <p:spPr bwMode="auto">
          <a:xfrm>
            <a:off x="5865813" y="53054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L</a:t>
            </a:r>
          </a:p>
        </p:txBody>
      </p:sp>
      <p:sp>
        <p:nvSpPr>
          <p:cNvPr id="2545686" name="Line 22"/>
          <p:cNvSpPr>
            <a:spLocks noChangeShapeType="1"/>
          </p:cNvSpPr>
          <p:nvPr/>
        </p:nvSpPr>
        <p:spPr bwMode="auto">
          <a:xfrm flipH="1">
            <a:off x="3198813" y="2790825"/>
            <a:ext cx="1219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87" name="Line 23"/>
          <p:cNvSpPr>
            <a:spLocks noChangeShapeType="1"/>
          </p:cNvSpPr>
          <p:nvPr/>
        </p:nvSpPr>
        <p:spPr bwMode="auto">
          <a:xfrm>
            <a:off x="4418013" y="27908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88" name="Line 24"/>
          <p:cNvSpPr>
            <a:spLocks noChangeShapeType="1"/>
          </p:cNvSpPr>
          <p:nvPr/>
        </p:nvSpPr>
        <p:spPr bwMode="auto">
          <a:xfrm>
            <a:off x="4418013" y="2790825"/>
            <a:ext cx="1143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89" name="Line 25"/>
          <p:cNvSpPr>
            <a:spLocks noChangeShapeType="1"/>
          </p:cNvSpPr>
          <p:nvPr/>
        </p:nvSpPr>
        <p:spPr bwMode="auto">
          <a:xfrm flipH="1">
            <a:off x="2208213" y="3781425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0" name="Line 26"/>
          <p:cNvSpPr>
            <a:spLocks noChangeShapeType="1"/>
          </p:cNvSpPr>
          <p:nvPr/>
        </p:nvSpPr>
        <p:spPr bwMode="auto">
          <a:xfrm>
            <a:off x="3198813" y="37814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1" name="Line 27"/>
          <p:cNvSpPr>
            <a:spLocks noChangeShapeType="1"/>
          </p:cNvSpPr>
          <p:nvPr/>
        </p:nvSpPr>
        <p:spPr bwMode="auto">
          <a:xfrm>
            <a:off x="4418013" y="37814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2" name="Line 28"/>
          <p:cNvSpPr>
            <a:spLocks noChangeShapeType="1"/>
          </p:cNvSpPr>
          <p:nvPr/>
        </p:nvSpPr>
        <p:spPr bwMode="auto">
          <a:xfrm>
            <a:off x="5561013" y="37814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3" name="Line 29"/>
          <p:cNvSpPr>
            <a:spLocks noChangeShapeType="1"/>
          </p:cNvSpPr>
          <p:nvPr/>
        </p:nvSpPr>
        <p:spPr bwMode="auto">
          <a:xfrm>
            <a:off x="5561013" y="3781425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4" name="Line 30"/>
          <p:cNvSpPr>
            <a:spLocks noChangeShapeType="1"/>
          </p:cNvSpPr>
          <p:nvPr/>
        </p:nvSpPr>
        <p:spPr bwMode="auto">
          <a:xfrm>
            <a:off x="3198813" y="4772025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5" name="Line 31"/>
          <p:cNvSpPr>
            <a:spLocks noChangeShapeType="1"/>
          </p:cNvSpPr>
          <p:nvPr/>
        </p:nvSpPr>
        <p:spPr bwMode="auto">
          <a:xfrm flipH="1">
            <a:off x="5027613" y="4772025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6" name="Line 32"/>
          <p:cNvSpPr>
            <a:spLocks noChangeShapeType="1"/>
          </p:cNvSpPr>
          <p:nvPr/>
        </p:nvSpPr>
        <p:spPr bwMode="auto">
          <a:xfrm>
            <a:off x="5561013" y="4772025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7" name="Line 33"/>
          <p:cNvSpPr>
            <a:spLocks noChangeShapeType="1"/>
          </p:cNvSpPr>
          <p:nvPr/>
        </p:nvSpPr>
        <p:spPr bwMode="auto">
          <a:xfrm flipV="1">
            <a:off x="5027613" y="4238625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8" name="Line 34"/>
          <p:cNvSpPr>
            <a:spLocks noChangeShapeType="1"/>
          </p:cNvSpPr>
          <p:nvPr/>
        </p:nvSpPr>
        <p:spPr bwMode="auto">
          <a:xfrm>
            <a:off x="4418013" y="3781425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699" name="Line 35"/>
          <p:cNvSpPr>
            <a:spLocks noChangeShapeType="1"/>
          </p:cNvSpPr>
          <p:nvPr/>
        </p:nvSpPr>
        <p:spPr bwMode="auto">
          <a:xfrm flipV="1">
            <a:off x="3198813" y="5838825"/>
            <a:ext cx="0" cy="685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00" name="Line 36"/>
          <p:cNvSpPr>
            <a:spLocks noChangeShapeType="1"/>
          </p:cNvSpPr>
          <p:nvPr/>
        </p:nvSpPr>
        <p:spPr bwMode="auto">
          <a:xfrm flipH="1">
            <a:off x="2284413" y="6524625"/>
            <a:ext cx="914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01" name="Line 37"/>
          <p:cNvSpPr>
            <a:spLocks noChangeShapeType="1"/>
          </p:cNvSpPr>
          <p:nvPr/>
        </p:nvSpPr>
        <p:spPr bwMode="auto">
          <a:xfrm>
            <a:off x="6551613" y="4772025"/>
            <a:ext cx="0" cy="381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02" name="Line 38"/>
          <p:cNvSpPr>
            <a:spLocks noChangeShapeType="1"/>
          </p:cNvSpPr>
          <p:nvPr/>
        </p:nvSpPr>
        <p:spPr bwMode="auto">
          <a:xfrm>
            <a:off x="6551613" y="5153025"/>
            <a:ext cx="8382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03" name="Text Box 39"/>
          <p:cNvSpPr txBox="1">
            <a:spLocks noChangeArrowheads="1"/>
          </p:cNvSpPr>
          <p:nvPr/>
        </p:nvSpPr>
        <p:spPr bwMode="auto">
          <a:xfrm>
            <a:off x="4189413" y="322897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C</a:t>
            </a:r>
          </a:p>
        </p:txBody>
      </p:sp>
      <p:sp>
        <p:nvSpPr>
          <p:cNvPr id="2545704" name="Text Box 40"/>
          <p:cNvSpPr txBox="1">
            <a:spLocks noChangeArrowheads="1"/>
          </p:cNvSpPr>
          <p:nvPr/>
        </p:nvSpPr>
        <p:spPr bwMode="auto">
          <a:xfrm>
            <a:off x="4189413" y="42386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G</a:t>
            </a:r>
          </a:p>
        </p:txBody>
      </p:sp>
      <p:sp>
        <p:nvSpPr>
          <p:cNvPr id="2545705" name="Line 41"/>
          <p:cNvSpPr>
            <a:spLocks noChangeShapeType="1"/>
          </p:cNvSpPr>
          <p:nvPr/>
        </p:nvSpPr>
        <p:spPr bwMode="auto">
          <a:xfrm>
            <a:off x="4418013" y="37814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06" name="Line 42"/>
          <p:cNvSpPr>
            <a:spLocks noChangeShapeType="1"/>
          </p:cNvSpPr>
          <p:nvPr/>
        </p:nvSpPr>
        <p:spPr bwMode="auto">
          <a:xfrm flipV="1">
            <a:off x="5027613" y="4238625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07" name="Line 43"/>
          <p:cNvSpPr>
            <a:spLocks noChangeShapeType="1"/>
          </p:cNvSpPr>
          <p:nvPr/>
        </p:nvSpPr>
        <p:spPr bwMode="auto">
          <a:xfrm>
            <a:off x="4418013" y="3781425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08" name="Text Box 44"/>
          <p:cNvSpPr txBox="1">
            <a:spLocks noChangeArrowheads="1"/>
          </p:cNvSpPr>
          <p:nvPr/>
        </p:nvSpPr>
        <p:spPr bwMode="auto">
          <a:xfrm>
            <a:off x="5332413" y="32480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</a:t>
            </a:r>
          </a:p>
        </p:txBody>
      </p:sp>
      <p:sp>
        <p:nvSpPr>
          <p:cNvPr id="2545709" name="Text Box 45"/>
          <p:cNvSpPr txBox="1">
            <a:spLocks noChangeArrowheads="1"/>
          </p:cNvSpPr>
          <p:nvPr/>
        </p:nvSpPr>
        <p:spPr bwMode="auto">
          <a:xfrm>
            <a:off x="5332413" y="42386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H</a:t>
            </a:r>
          </a:p>
        </p:txBody>
      </p:sp>
      <p:sp>
        <p:nvSpPr>
          <p:cNvPr id="2545710" name="Text Box 46"/>
          <p:cNvSpPr txBox="1">
            <a:spLocks noChangeArrowheads="1"/>
          </p:cNvSpPr>
          <p:nvPr/>
        </p:nvSpPr>
        <p:spPr bwMode="auto">
          <a:xfrm>
            <a:off x="6323013" y="423862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I</a:t>
            </a:r>
          </a:p>
        </p:txBody>
      </p:sp>
      <p:sp>
        <p:nvSpPr>
          <p:cNvPr id="2545711" name="Line 47"/>
          <p:cNvSpPr>
            <a:spLocks noChangeShapeType="1"/>
          </p:cNvSpPr>
          <p:nvPr/>
        </p:nvSpPr>
        <p:spPr bwMode="auto">
          <a:xfrm>
            <a:off x="5561013" y="37814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12" name="Line 48"/>
          <p:cNvSpPr>
            <a:spLocks noChangeShapeType="1"/>
          </p:cNvSpPr>
          <p:nvPr/>
        </p:nvSpPr>
        <p:spPr bwMode="auto">
          <a:xfrm>
            <a:off x="5561013" y="3781425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13" name="Line 49"/>
          <p:cNvSpPr>
            <a:spLocks noChangeShapeType="1"/>
          </p:cNvSpPr>
          <p:nvPr/>
        </p:nvSpPr>
        <p:spPr bwMode="auto">
          <a:xfrm>
            <a:off x="4418013" y="18557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45714" name="Text Box 50"/>
          <p:cNvSpPr txBox="1">
            <a:spLocks noChangeArrowheads="1"/>
          </p:cNvSpPr>
          <p:nvPr/>
        </p:nvSpPr>
        <p:spPr bwMode="auto">
          <a:xfrm>
            <a:off x="3779838" y="1409700"/>
            <a:ext cx="1223962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driver</a:t>
            </a:r>
          </a:p>
        </p:txBody>
      </p:sp>
      <p:sp>
        <p:nvSpPr>
          <p:cNvPr id="52" name="Espaço Reservado para Número de Slide 51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118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71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Top-down: vantagens</a:t>
            </a:r>
          </a:p>
        </p:txBody>
      </p:sp>
      <p:sp>
        <p:nvSpPr>
          <p:cNvPr id="2547715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Permite verificação antecipada de comportamento de alto nível</a:t>
            </a:r>
          </a:p>
          <a:p>
            <a:pPr eaLnBrk="1" hangingPunct="1"/>
            <a:r>
              <a:rPr lang="pt-BR" smtClean="0"/>
              <a:t>Um único driver é necessário</a:t>
            </a:r>
          </a:p>
          <a:p>
            <a:pPr eaLnBrk="1" hangingPunct="1"/>
            <a:r>
              <a:rPr lang="pt-BR" smtClean="0"/>
              <a:t>Módulos podem ser adicionados, um por vez, em cada passo, se desejado</a:t>
            </a:r>
          </a:p>
          <a:p>
            <a:pPr eaLnBrk="1" hangingPunct="1"/>
            <a:r>
              <a:rPr lang="pt-BR" smtClean="0"/>
              <a:t>Suporta ambas as abordagens </a:t>
            </a:r>
            <a:r>
              <a:rPr lang="en-US" smtClean="0"/>
              <a:t>‘‘breadth first’’ ou ‘‘depth first’’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119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Verificação</a:t>
            </a:r>
            <a:r>
              <a:rPr lang="en-US" dirty="0" smtClean="0"/>
              <a:t> e </a:t>
            </a:r>
            <a:r>
              <a:rPr lang="en-US" dirty="0" err="1" smtClean="0"/>
              <a:t>validação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Verificação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confirma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smtClean="0"/>
              <a:t>o software </a:t>
            </a:r>
            <a:r>
              <a:rPr lang="en-US" dirty="0" err="1" smtClean="0"/>
              <a:t>atende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endParaRPr lang="en-US" dirty="0" smtClean="0"/>
          </a:p>
          <a:p>
            <a:pPr lvl="1"/>
            <a:r>
              <a:rPr lang="en-US" dirty="0" err="1" smtClean="0"/>
              <a:t>Comparação</a:t>
            </a:r>
            <a:r>
              <a:rPr lang="en-US" dirty="0" smtClean="0"/>
              <a:t> entre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artefatos</a:t>
            </a:r>
            <a:r>
              <a:rPr lang="en-US" dirty="0" smtClean="0"/>
              <a:t> </a:t>
            </a:r>
            <a:r>
              <a:rPr lang="en-US" dirty="0" err="1" smtClean="0"/>
              <a:t>formais</a:t>
            </a:r>
            <a:endParaRPr lang="en-US" dirty="0" smtClean="0"/>
          </a:p>
          <a:p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confirma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software </a:t>
            </a:r>
            <a:r>
              <a:rPr lang="en-US" dirty="0" err="1"/>
              <a:t>atende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lvl="1"/>
            <a:r>
              <a:rPr lang="en-US" dirty="0" err="1" smtClean="0"/>
              <a:t>Comparação</a:t>
            </a:r>
            <a:r>
              <a:rPr lang="en-US" dirty="0" smtClean="0"/>
              <a:t> entre </a:t>
            </a:r>
            <a:r>
              <a:rPr lang="en-US" dirty="0" err="1" smtClean="0"/>
              <a:t>abstrato</a:t>
            </a:r>
            <a:r>
              <a:rPr lang="en-US" dirty="0" smtClean="0"/>
              <a:t> (</a:t>
            </a:r>
            <a:r>
              <a:rPr lang="en-US" dirty="0" err="1" smtClean="0"/>
              <a:t>requisitos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) e </a:t>
            </a:r>
            <a:r>
              <a:rPr lang="en-US" dirty="0" err="1" smtClean="0"/>
              <a:t>concreto</a:t>
            </a:r>
            <a:r>
              <a:rPr lang="en-US" dirty="0" smtClean="0"/>
              <a:t> (formal)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6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Top-down: desvantagens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00213"/>
            <a:ext cx="7989888" cy="4897437"/>
          </a:xfrm>
        </p:spPr>
        <p:txBody>
          <a:bodyPr rtlCol="0">
            <a:normAutofit/>
          </a:bodyPr>
          <a:lstStyle/>
          <a:p>
            <a:pPr marL="342900" indent="-342900" defTabSz="9144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mtClean="0"/>
              <a:t>Retarda verificação de comportamento de baixo nível</a:t>
            </a:r>
          </a:p>
          <a:p>
            <a:pPr marL="342900" indent="-342900" defTabSz="9144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mtClean="0"/>
              <a:t>Stubs são necessários para suprir elementos ainda inexistentes</a:t>
            </a:r>
          </a:p>
          <a:p>
            <a:pPr marL="342900" indent="-342900" defTabSz="9144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mtClean="0"/>
              <a:t>Entradas de casos de teste podem ser difíceis de formular</a:t>
            </a:r>
          </a:p>
          <a:p>
            <a:pPr marL="342900" indent="-342900" defTabSz="9144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mtClean="0"/>
              <a:t>Saídas de casos de teste podem ser difíceis de interpretar</a:t>
            </a:r>
          </a:p>
          <a:p>
            <a:pPr marL="742950" lvl="1" indent="-285750" defTabSz="9144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mtClean="0"/>
              <a:t>Oráculos podem ser necessários para inspecionar resultados esperados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120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810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integração</a:t>
            </a:r>
          </a:p>
        </p:txBody>
      </p:sp>
      <p:sp>
        <p:nvSpPr>
          <p:cNvPr id="255181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00213"/>
            <a:ext cx="7989888" cy="4897437"/>
          </a:xfrm>
        </p:spPr>
        <p:txBody>
          <a:bodyPr/>
          <a:lstStyle/>
          <a:p>
            <a:pPr eaLnBrk="1" hangingPunct="1"/>
            <a:r>
              <a:rPr lang="pt-BR" smtClean="0"/>
              <a:t>Bottom-up – </a:t>
            </a:r>
            <a:r>
              <a:rPr lang="en-US" smtClean="0"/>
              <a:t>Integração se dá</a:t>
            </a:r>
            <a:r>
              <a:rPr lang="pt-BR" smtClean="0"/>
              <a:t> do nível mais básico da hierarquia. Stubs nem sempre são necessários</a:t>
            </a:r>
          </a:p>
          <a:p>
            <a:pPr lvl="1" eaLnBrk="1" hangingPunct="1"/>
            <a:r>
              <a:rPr lang="pt-BR" smtClean="0"/>
              <a:t>Módulos do nível inferior são combinados</a:t>
            </a:r>
          </a:p>
          <a:p>
            <a:pPr lvl="1" eaLnBrk="1" hangingPunct="1"/>
            <a:r>
              <a:rPr lang="pt-BR" smtClean="0"/>
              <a:t>Para cada combinação, cria-se driver que coordena entrada/saída de casos de teste</a:t>
            </a:r>
          </a:p>
          <a:p>
            <a:pPr lvl="1" eaLnBrk="1" hangingPunct="1"/>
            <a:r>
              <a:rPr lang="pt-BR" smtClean="0"/>
              <a:t>Módulo é testado</a:t>
            </a:r>
          </a:p>
          <a:p>
            <a:pPr lvl="1" eaLnBrk="1" hangingPunct="1"/>
            <a:r>
              <a:rPr lang="pt-BR" smtClean="0"/>
              <a:t>Driver é substituído pela combinação de módulos correspondentes, que passam a interagir com os módulos do nível superior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121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Bottom-up</a:t>
            </a:r>
          </a:p>
        </p:txBody>
      </p:sp>
      <p:sp>
        <p:nvSpPr>
          <p:cNvPr id="2553859" name="Rectangle 3"/>
          <p:cNvSpPr>
            <a:spLocks noChangeArrowheads="1"/>
          </p:cNvSpPr>
          <p:nvPr/>
        </p:nvSpPr>
        <p:spPr bwMode="auto">
          <a:xfrm>
            <a:off x="2962275" y="491172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860" name="Text Box 4"/>
          <p:cNvSpPr txBox="1">
            <a:spLocks noChangeArrowheads="1"/>
          </p:cNvSpPr>
          <p:nvPr/>
        </p:nvSpPr>
        <p:spPr bwMode="auto">
          <a:xfrm>
            <a:off x="4189413" y="1844675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A</a:t>
            </a:r>
          </a:p>
        </p:txBody>
      </p:sp>
      <p:sp>
        <p:nvSpPr>
          <p:cNvPr id="2553861" name="Rectangle 5"/>
          <p:cNvSpPr>
            <a:spLocks noChangeArrowheads="1"/>
          </p:cNvSpPr>
          <p:nvPr/>
        </p:nvSpPr>
        <p:spPr bwMode="auto">
          <a:xfrm>
            <a:off x="2970213" y="383222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862" name="Text Box 6"/>
          <p:cNvSpPr txBox="1">
            <a:spLocks noChangeArrowheads="1"/>
          </p:cNvSpPr>
          <p:nvPr/>
        </p:nvSpPr>
        <p:spPr bwMode="auto">
          <a:xfrm>
            <a:off x="2970213" y="28194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B</a:t>
            </a:r>
          </a:p>
        </p:txBody>
      </p:sp>
      <p:sp>
        <p:nvSpPr>
          <p:cNvPr id="2553863" name="Rectangle 7"/>
          <p:cNvSpPr>
            <a:spLocks noChangeArrowheads="1"/>
          </p:cNvSpPr>
          <p:nvPr/>
        </p:nvSpPr>
        <p:spPr bwMode="auto">
          <a:xfrm>
            <a:off x="4189413" y="2824163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864" name="Rectangle 8"/>
          <p:cNvSpPr>
            <a:spLocks noChangeArrowheads="1"/>
          </p:cNvSpPr>
          <p:nvPr/>
        </p:nvSpPr>
        <p:spPr bwMode="auto">
          <a:xfrm>
            <a:off x="1979613" y="3810000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865" name="Text Box 9"/>
          <p:cNvSpPr txBox="1">
            <a:spLocks noChangeArrowheads="1"/>
          </p:cNvSpPr>
          <p:nvPr/>
        </p:nvSpPr>
        <p:spPr bwMode="auto">
          <a:xfrm>
            <a:off x="19796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2553866" name="Rectangle 10"/>
          <p:cNvSpPr>
            <a:spLocks noChangeArrowheads="1"/>
          </p:cNvSpPr>
          <p:nvPr/>
        </p:nvSpPr>
        <p:spPr bwMode="auto">
          <a:xfrm>
            <a:off x="4186238" y="1816100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867" name="Text Box 11"/>
          <p:cNvSpPr txBox="1">
            <a:spLocks noChangeArrowheads="1"/>
          </p:cNvSpPr>
          <p:nvPr/>
        </p:nvSpPr>
        <p:spPr bwMode="auto">
          <a:xfrm>
            <a:off x="29702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F</a:t>
            </a:r>
          </a:p>
        </p:txBody>
      </p:sp>
      <p:sp>
        <p:nvSpPr>
          <p:cNvPr id="2553868" name="Rectangle 12"/>
          <p:cNvSpPr>
            <a:spLocks noChangeArrowheads="1"/>
          </p:cNvSpPr>
          <p:nvPr/>
        </p:nvSpPr>
        <p:spPr bwMode="auto">
          <a:xfrm>
            <a:off x="2987675" y="2824163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869" name="Text Box 13"/>
          <p:cNvSpPr txBox="1">
            <a:spLocks noChangeArrowheads="1"/>
          </p:cNvSpPr>
          <p:nvPr/>
        </p:nvSpPr>
        <p:spPr bwMode="auto">
          <a:xfrm>
            <a:off x="2970213" y="48768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J</a:t>
            </a:r>
          </a:p>
        </p:txBody>
      </p:sp>
      <p:sp>
        <p:nvSpPr>
          <p:cNvPr id="2553870" name="Rectangle 14"/>
          <p:cNvSpPr>
            <a:spLocks noChangeArrowheads="1"/>
          </p:cNvSpPr>
          <p:nvPr/>
        </p:nvSpPr>
        <p:spPr bwMode="auto">
          <a:xfrm>
            <a:off x="4799013" y="4876800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871" name="Text Box 15"/>
          <p:cNvSpPr txBox="1">
            <a:spLocks noChangeArrowheads="1"/>
          </p:cNvSpPr>
          <p:nvPr/>
        </p:nvSpPr>
        <p:spPr bwMode="auto">
          <a:xfrm>
            <a:off x="4799013" y="48768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K</a:t>
            </a:r>
          </a:p>
        </p:txBody>
      </p:sp>
      <p:sp>
        <p:nvSpPr>
          <p:cNvPr id="2553872" name="Rectangle 16"/>
          <p:cNvSpPr>
            <a:spLocks noChangeArrowheads="1"/>
          </p:cNvSpPr>
          <p:nvPr/>
        </p:nvSpPr>
        <p:spPr bwMode="auto">
          <a:xfrm>
            <a:off x="5865813" y="4876800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873" name="Text Box 17"/>
          <p:cNvSpPr txBox="1">
            <a:spLocks noChangeArrowheads="1"/>
          </p:cNvSpPr>
          <p:nvPr/>
        </p:nvSpPr>
        <p:spPr bwMode="auto">
          <a:xfrm>
            <a:off x="5865813" y="48768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L</a:t>
            </a:r>
          </a:p>
        </p:txBody>
      </p:sp>
      <p:sp>
        <p:nvSpPr>
          <p:cNvPr id="2553874" name="Line 18"/>
          <p:cNvSpPr>
            <a:spLocks noChangeShapeType="1"/>
          </p:cNvSpPr>
          <p:nvPr/>
        </p:nvSpPr>
        <p:spPr bwMode="auto">
          <a:xfrm flipH="1">
            <a:off x="3198813" y="2362200"/>
            <a:ext cx="1219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75" name="Line 19"/>
          <p:cNvSpPr>
            <a:spLocks noChangeShapeType="1"/>
          </p:cNvSpPr>
          <p:nvPr/>
        </p:nvSpPr>
        <p:spPr bwMode="auto">
          <a:xfrm>
            <a:off x="4418013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76" name="Line 20"/>
          <p:cNvSpPr>
            <a:spLocks noChangeShapeType="1"/>
          </p:cNvSpPr>
          <p:nvPr/>
        </p:nvSpPr>
        <p:spPr bwMode="auto">
          <a:xfrm>
            <a:off x="4418013" y="2362200"/>
            <a:ext cx="1143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77" name="Line 21"/>
          <p:cNvSpPr>
            <a:spLocks noChangeShapeType="1"/>
          </p:cNvSpPr>
          <p:nvPr/>
        </p:nvSpPr>
        <p:spPr bwMode="auto">
          <a:xfrm flipH="1">
            <a:off x="2208213" y="3352800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78" name="Line 22"/>
          <p:cNvSpPr>
            <a:spLocks noChangeShapeType="1"/>
          </p:cNvSpPr>
          <p:nvPr/>
        </p:nvSpPr>
        <p:spPr bwMode="auto">
          <a:xfrm>
            <a:off x="31988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79" name="Line 23"/>
          <p:cNvSpPr>
            <a:spLocks noChangeShapeType="1"/>
          </p:cNvSpPr>
          <p:nvPr/>
        </p:nvSpPr>
        <p:spPr bwMode="auto">
          <a:xfrm>
            <a:off x="44180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0" name="Line 24"/>
          <p:cNvSpPr>
            <a:spLocks noChangeShapeType="1"/>
          </p:cNvSpPr>
          <p:nvPr/>
        </p:nvSpPr>
        <p:spPr bwMode="auto">
          <a:xfrm>
            <a:off x="55610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1" name="Line 25"/>
          <p:cNvSpPr>
            <a:spLocks noChangeShapeType="1"/>
          </p:cNvSpPr>
          <p:nvPr/>
        </p:nvSpPr>
        <p:spPr bwMode="auto">
          <a:xfrm>
            <a:off x="5561013" y="3352800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2" name="Line 26"/>
          <p:cNvSpPr>
            <a:spLocks noChangeShapeType="1"/>
          </p:cNvSpPr>
          <p:nvPr/>
        </p:nvSpPr>
        <p:spPr bwMode="auto">
          <a:xfrm>
            <a:off x="3198813" y="43434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3" name="Line 27"/>
          <p:cNvSpPr>
            <a:spLocks noChangeShapeType="1"/>
          </p:cNvSpPr>
          <p:nvPr/>
        </p:nvSpPr>
        <p:spPr bwMode="auto">
          <a:xfrm flipH="1">
            <a:off x="5027613" y="4343400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4" name="Line 28"/>
          <p:cNvSpPr>
            <a:spLocks noChangeShapeType="1"/>
          </p:cNvSpPr>
          <p:nvPr/>
        </p:nvSpPr>
        <p:spPr bwMode="auto">
          <a:xfrm>
            <a:off x="5561013" y="4343400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5" name="Line 29"/>
          <p:cNvSpPr>
            <a:spLocks noChangeShapeType="1"/>
          </p:cNvSpPr>
          <p:nvPr/>
        </p:nvSpPr>
        <p:spPr bwMode="auto">
          <a:xfrm flipV="1">
            <a:off x="5027613" y="3810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6" name="Line 30"/>
          <p:cNvSpPr>
            <a:spLocks noChangeShapeType="1"/>
          </p:cNvSpPr>
          <p:nvPr/>
        </p:nvSpPr>
        <p:spPr bwMode="auto">
          <a:xfrm>
            <a:off x="4418013" y="33528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7" name="Line 31"/>
          <p:cNvSpPr>
            <a:spLocks noChangeShapeType="1"/>
          </p:cNvSpPr>
          <p:nvPr/>
        </p:nvSpPr>
        <p:spPr bwMode="auto">
          <a:xfrm flipV="1">
            <a:off x="3198813" y="5410200"/>
            <a:ext cx="0" cy="685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8" name="Line 32"/>
          <p:cNvSpPr>
            <a:spLocks noChangeShapeType="1"/>
          </p:cNvSpPr>
          <p:nvPr/>
        </p:nvSpPr>
        <p:spPr bwMode="auto">
          <a:xfrm flipH="1">
            <a:off x="2284413" y="6096000"/>
            <a:ext cx="914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89" name="Line 33"/>
          <p:cNvSpPr>
            <a:spLocks noChangeShapeType="1"/>
          </p:cNvSpPr>
          <p:nvPr/>
        </p:nvSpPr>
        <p:spPr bwMode="auto">
          <a:xfrm>
            <a:off x="6551613" y="4343400"/>
            <a:ext cx="0" cy="381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90" name="Line 34"/>
          <p:cNvSpPr>
            <a:spLocks noChangeShapeType="1"/>
          </p:cNvSpPr>
          <p:nvPr/>
        </p:nvSpPr>
        <p:spPr bwMode="auto">
          <a:xfrm>
            <a:off x="6551613" y="4724400"/>
            <a:ext cx="8382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91" name="Text Box 35"/>
          <p:cNvSpPr txBox="1">
            <a:spLocks noChangeArrowheads="1"/>
          </p:cNvSpPr>
          <p:nvPr/>
        </p:nvSpPr>
        <p:spPr bwMode="auto">
          <a:xfrm>
            <a:off x="4189413" y="280035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C</a:t>
            </a:r>
          </a:p>
        </p:txBody>
      </p:sp>
      <p:sp>
        <p:nvSpPr>
          <p:cNvPr id="2553892" name="Text Box 36"/>
          <p:cNvSpPr txBox="1">
            <a:spLocks noChangeArrowheads="1"/>
          </p:cNvSpPr>
          <p:nvPr/>
        </p:nvSpPr>
        <p:spPr bwMode="auto">
          <a:xfrm>
            <a:off x="41894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G</a:t>
            </a:r>
          </a:p>
        </p:txBody>
      </p:sp>
      <p:sp>
        <p:nvSpPr>
          <p:cNvPr id="2553893" name="Line 37"/>
          <p:cNvSpPr>
            <a:spLocks noChangeShapeType="1"/>
          </p:cNvSpPr>
          <p:nvPr/>
        </p:nvSpPr>
        <p:spPr bwMode="auto">
          <a:xfrm>
            <a:off x="44180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94" name="Line 38"/>
          <p:cNvSpPr>
            <a:spLocks noChangeShapeType="1"/>
          </p:cNvSpPr>
          <p:nvPr/>
        </p:nvSpPr>
        <p:spPr bwMode="auto">
          <a:xfrm flipV="1">
            <a:off x="5027613" y="3810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95" name="Line 39"/>
          <p:cNvSpPr>
            <a:spLocks noChangeShapeType="1"/>
          </p:cNvSpPr>
          <p:nvPr/>
        </p:nvSpPr>
        <p:spPr bwMode="auto">
          <a:xfrm>
            <a:off x="4418013" y="33528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896" name="Text Box 40"/>
          <p:cNvSpPr txBox="1">
            <a:spLocks noChangeArrowheads="1"/>
          </p:cNvSpPr>
          <p:nvPr/>
        </p:nvSpPr>
        <p:spPr bwMode="auto">
          <a:xfrm>
            <a:off x="5332413" y="28194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</a:t>
            </a:r>
          </a:p>
        </p:txBody>
      </p:sp>
      <p:sp>
        <p:nvSpPr>
          <p:cNvPr id="2553897" name="Text Box 41"/>
          <p:cNvSpPr txBox="1">
            <a:spLocks noChangeArrowheads="1"/>
          </p:cNvSpPr>
          <p:nvPr/>
        </p:nvSpPr>
        <p:spPr bwMode="auto">
          <a:xfrm>
            <a:off x="53324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H</a:t>
            </a:r>
          </a:p>
        </p:txBody>
      </p:sp>
      <p:sp>
        <p:nvSpPr>
          <p:cNvPr id="2553898" name="Text Box 42"/>
          <p:cNvSpPr txBox="1">
            <a:spLocks noChangeArrowheads="1"/>
          </p:cNvSpPr>
          <p:nvPr/>
        </p:nvSpPr>
        <p:spPr bwMode="auto">
          <a:xfrm>
            <a:off x="63230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I</a:t>
            </a:r>
          </a:p>
        </p:txBody>
      </p:sp>
      <p:sp>
        <p:nvSpPr>
          <p:cNvPr id="2553899" name="Line 43"/>
          <p:cNvSpPr>
            <a:spLocks noChangeShapeType="1"/>
          </p:cNvSpPr>
          <p:nvPr/>
        </p:nvSpPr>
        <p:spPr bwMode="auto">
          <a:xfrm>
            <a:off x="55610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900" name="Line 44"/>
          <p:cNvSpPr>
            <a:spLocks noChangeShapeType="1"/>
          </p:cNvSpPr>
          <p:nvPr/>
        </p:nvSpPr>
        <p:spPr bwMode="auto">
          <a:xfrm>
            <a:off x="5561013" y="3352800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3901" name="Rectangle 45"/>
          <p:cNvSpPr>
            <a:spLocks noChangeArrowheads="1"/>
          </p:cNvSpPr>
          <p:nvPr/>
        </p:nvSpPr>
        <p:spPr bwMode="auto">
          <a:xfrm>
            <a:off x="5338763" y="2824163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902" name="Rectangle 46"/>
          <p:cNvSpPr>
            <a:spLocks noChangeArrowheads="1"/>
          </p:cNvSpPr>
          <p:nvPr/>
        </p:nvSpPr>
        <p:spPr bwMode="auto">
          <a:xfrm>
            <a:off x="4189413" y="3813175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903" name="Rectangle 47"/>
          <p:cNvSpPr>
            <a:spLocks noChangeArrowheads="1"/>
          </p:cNvSpPr>
          <p:nvPr/>
        </p:nvSpPr>
        <p:spPr bwMode="auto">
          <a:xfrm>
            <a:off x="5338763" y="3813175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3904" name="Rectangle 48"/>
          <p:cNvSpPr>
            <a:spLocks noChangeArrowheads="1"/>
          </p:cNvSpPr>
          <p:nvPr/>
        </p:nvSpPr>
        <p:spPr bwMode="auto">
          <a:xfrm>
            <a:off x="6346825" y="3813175"/>
            <a:ext cx="4572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9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0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Bottom-up</a:t>
            </a:r>
          </a:p>
        </p:txBody>
      </p:sp>
      <p:sp>
        <p:nvSpPr>
          <p:cNvPr id="2555907" name="Rectangle 3"/>
          <p:cNvSpPr>
            <a:spLocks noChangeArrowheads="1"/>
          </p:cNvSpPr>
          <p:nvPr/>
        </p:nvSpPr>
        <p:spPr bwMode="auto">
          <a:xfrm>
            <a:off x="2962275" y="491172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5908" name="Rectangle 4"/>
          <p:cNvSpPr>
            <a:spLocks noChangeArrowheads="1"/>
          </p:cNvSpPr>
          <p:nvPr/>
        </p:nvSpPr>
        <p:spPr bwMode="auto">
          <a:xfrm>
            <a:off x="2970213" y="383222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5909" name="Text Box 5"/>
          <p:cNvSpPr txBox="1">
            <a:spLocks noChangeArrowheads="1"/>
          </p:cNvSpPr>
          <p:nvPr/>
        </p:nvSpPr>
        <p:spPr bwMode="auto">
          <a:xfrm>
            <a:off x="29702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F</a:t>
            </a:r>
          </a:p>
        </p:txBody>
      </p:sp>
      <p:sp>
        <p:nvSpPr>
          <p:cNvPr id="2555910" name="Text Box 6"/>
          <p:cNvSpPr txBox="1">
            <a:spLocks noChangeArrowheads="1"/>
          </p:cNvSpPr>
          <p:nvPr/>
        </p:nvSpPr>
        <p:spPr bwMode="auto">
          <a:xfrm>
            <a:off x="2970213" y="48768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J</a:t>
            </a:r>
          </a:p>
        </p:txBody>
      </p:sp>
      <p:sp>
        <p:nvSpPr>
          <p:cNvPr id="2555911" name="Line 7"/>
          <p:cNvSpPr>
            <a:spLocks noChangeShapeType="1"/>
          </p:cNvSpPr>
          <p:nvPr/>
        </p:nvSpPr>
        <p:spPr bwMode="auto">
          <a:xfrm>
            <a:off x="3198813" y="43434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5912" name="Line 8"/>
          <p:cNvSpPr>
            <a:spLocks noChangeShapeType="1"/>
          </p:cNvSpPr>
          <p:nvPr/>
        </p:nvSpPr>
        <p:spPr bwMode="auto">
          <a:xfrm flipV="1">
            <a:off x="3198813" y="5410200"/>
            <a:ext cx="0" cy="685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5913" name="Line 9"/>
          <p:cNvSpPr>
            <a:spLocks noChangeShapeType="1"/>
          </p:cNvSpPr>
          <p:nvPr/>
        </p:nvSpPr>
        <p:spPr bwMode="auto">
          <a:xfrm flipH="1">
            <a:off x="2284413" y="6096000"/>
            <a:ext cx="914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5914" name="Line 10"/>
          <p:cNvSpPr>
            <a:spLocks noChangeShapeType="1"/>
          </p:cNvSpPr>
          <p:nvPr/>
        </p:nvSpPr>
        <p:spPr bwMode="auto">
          <a:xfrm>
            <a:off x="3194050" y="337026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5915" name="Text Box 11"/>
          <p:cNvSpPr txBox="1">
            <a:spLocks noChangeArrowheads="1"/>
          </p:cNvSpPr>
          <p:nvPr/>
        </p:nvSpPr>
        <p:spPr bwMode="auto">
          <a:xfrm>
            <a:off x="2555875" y="2924175"/>
            <a:ext cx="1223963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driver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Bottom-up</a:t>
            </a:r>
          </a:p>
        </p:txBody>
      </p:sp>
      <p:sp>
        <p:nvSpPr>
          <p:cNvPr id="2557955" name="Rectangle 3"/>
          <p:cNvSpPr>
            <a:spLocks noChangeArrowheads="1"/>
          </p:cNvSpPr>
          <p:nvPr/>
        </p:nvSpPr>
        <p:spPr bwMode="auto">
          <a:xfrm>
            <a:off x="2962275" y="491172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7956" name="Text Box 4"/>
          <p:cNvSpPr txBox="1">
            <a:spLocks noChangeArrowheads="1"/>
          </p:cNvSpPr>
          <p:nvPr/>
        </p:nvSpPr>
        <p:spPr bwMode="auto">
          <a:xfrm>
            <a:off x="2970213" y="48768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J</a:t>
            </a:r>
          </a:p>
        </p:txBody>
      </p:sp>
      <p:sp>
        <p:nvSpPr>
          <p:cNvPr id="2557957" name="Line 5"/>
          <p:cNvSpPr>
            <a:spLocks noChangeShapeType="1"/>
          </p:cNvSpPr>
          <p:nvPr/>
        </p:nvSpPr>
        <p:spPr bwMode="auto">
          <a:xfrm>
            <a:off x="3198813" y="43434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7958" name="Line 6"/>
          <p:cNvSpPr>
            <a:spLocks noChangeShapeType="1"/>
          </p:cNvSpPr>
          <p:nvPr/>
        </p:nvSpPr>
        <p:spPr bwMode="auto">
          <a:xfrm flipV="1">
            <a:off x="3198813" y="5410200"/>
            <a:ext cx="0" cy="685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7959" name="Line 7"/>
          <p:cNvSpPr>
            <a:spLocks noChangeShapeType="1"/>
          </p:cNvSpPr>
          <p:nvPr/>
        </p:nvSpPr>
        <p:spPr bwMode="auto">
          <a:xfrm flipH="1">
            <a:off x="2284413" y="6096000"/>
            <a:ext cx="914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7960" name="Text Box 8"/>
          <p:cNvSpPr txBox="1">
            <a:spLocks noChangeArrowheads="1"/>
          </p:cNvSpPr>
          <p:nvPr/>
        </p:nvSpPr>
        <p:spPr bwMode="auto">
          <a:xfrm>
            <a:off x="2555875" y="2900363"/>
            <a:ext cx="1223963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driver</a:t>
            </a:r>
          </a:p>
        </p:txBody>
      </p:sp>
      <p:sp>
        <p:nvSpPr>
          <p:cNvPr id="2557961" name="Rectangle 9"/>
          <p:cNvSpPr>
            <a:spLocks noChangeArrowheads="1"/>
          </p:cNvSpPr>
          <p:nvPr/>
        </p:nvSpPr>
        <p:spPr bwMode="auto">
          <a:xfrm>
            <a:off x="1979613" y="3813175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7962" name="Rectangle 10"/>
          <p:cNvSpPr>
            <a:spLocks noChangeArrowheads="1"/>
          </p:cNvSpPr>
          <p:nvPr/>
        </p:nvSpPr>
        <p:spPr bwMode="auto">
          <a:xfrm>
            <a:off x="2970213" y="3827463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7963" name="Text Box 11"/>
          <p:cNvSpPr txBox="1">
            <a:spLocks noChangeArrowheads="1"/>
          </p:cNvSpPr>
          <p:nvPr/>
        </p:nvSpPr>
        <p:spPr bwMode="auto">
          <a:xfrm>
            <a:off x="19796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2557964" name="Text Box 12"/>
          <p:cNvSpPr txBox="1">
            <a:spLocks noChangeArrowheads="1"/>
          </p:cNvSpPr>
          <p:nvPr/>
        </p:nvSpPr>
        <p:spPr bwMode="auto">
          <a:xfrm>
            <a:off x="2970213" y="3810000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F</a:t>
            </a:r>
          </a:p>
        </p:txBody>
      </p:sp>
      <p:sp>
        <p:nvSpPr>
          <p:cNvPr id="2557965" name="Line 13"/>
          <p:cNvSpPr>
            <a:spLocks noChangeShapeType="1"/>
          </p:cNvSpPr>
          <p:nvPr/>
        </p:nvSpPr>
        <p:spPr bwMode="auto">
          <a:xfrm flipH="1">
            <a:off x="2208213" y="3352800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57966" name="Line 14"/>
          <p:cNvSpPr>
            <a:spLocks noChangeShapeType="1"/>
          </p:cNvSpPr>
          <p:nvPr/>
        </p:nvSpPr>
        <p:spPr bwMode="auto">
          <a:xfrm>
            <a:off x="3198813" y="3352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37295" name="Text Box 15"/>
          <p:cNvSpPr txBox="1">
            <a:spLocks noChangeArrowheads="1"/>
          </p:cNvSpPr>
          <p:nvPr/>
        </p:nvSpPr>
        <p:spPr bwMode="auto">
          <a:xfrm>
            <a:off x="4149725" y="5589588"/>
            <a:ext cx="4454525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500">
                <a:solidFill>
                  <a:schemeClr val="accent2"/>
                </a:solidFill>
                <a:latin typeface="Trebuchet MS" pitchFamily="34" charset="0"/>
              </a:rPr>
              <a:t>E assim por diante. Até que...</a:t>
            </a:r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124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5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Bottom-up</a:t>
            </a:r>
          </a:p>
        </p:txBody>
      </p:sp>
      <p:sp>
        <p:nvSpPr>
          <p:cNvPr id="2560003" name="Rectangle 3"/>
          <p:cNvSpPr>
            <a:spLocks noChangeArrowheads="1"/>
          </p:cNvSpPr>
          <p:nvPr/>
        </p:nvSpPr>
        <p:spPr bwMode="auto">
          <a:xfrm>
            <a:off x="2954338" y="522605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04" name="Rectangle 4"/>
          <p:cNvSpPr>
            <a:spLocks noChangeArrowheads="1"/>
          </p:cNvSpPr>
          <p:nvPr/>
        </p:nvSpPr>
        <p:spPr bwMode="auto">
          <a:xfrm>
            <a:off x="5843588" y="524510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05" name="Rectangle 5"/>
          <p:cNvSpPr>
            <a:spLocks noChangeArrowheads="1"/>
          </p:cNvSpPr>
          <p:nvPr/>
        </p:nvSpPr>
        <p:spPr bwMode="auto">
          <a:xfrm>
            <a:off x="4762500" y="5240338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06" name="Rectangle 6"/>
          <p:cNvSpPr>
            <a:spLocks noChangeArrowheads="1"/>
          </p:cNvSpPr>
          <p:nvPr/>
        </p:nvSpPr>
        <p:spPr bwMode="auto">
          <a:xfrm>
            <a:off x="6346825" y="4189413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07" name="Rectangle 7"/>
          <p:cNvSpPr>
            <a:spLocks noChangeArrowheads="1"/>
          </p:cNvSpPr>
          <p:nvPr/>
        </p:nvSpPr>
        <p:spPr bwMode="auto">
          <a:xfrm>
            <a:off x="1979613" y="4170363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08" name="Rectangle 8"/>
          <p:cNvSpPr>
            <a:spLocks noChangeArrowheads="1"/>
          </p:cNvSpPr>
          <p:nvPr/>
        </p:nvSpPr>
        <p:spPr bwMode="auto">
          <a:xfrm>
            <a:off x="5338763" y="4189413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09" name="Rectangle 9"/>
          <p:cNvSpPr>
            <a:spLocks noChangeArrowheads="1"/>
          </p:cNvSpPr>
          <p:nvPr/>
        </p:nvSpPr>
        <p:spPr bwMode="auto">
          <a:xfrm>
            <a:off x="4186238" y="4189413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10" name="Rectangle 10"/>
          <p:cNvSpPr>
            <a:spLocks noChangeArrowheads="1"/>
          </p:cNvSpPr>
          <p:nvPr/>
        </p:nvSpPr>
        <p:spPr bwMode="auto">
          <a:xfrm>
            <a:off x="2970213" y="418465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11" name="Rectangle 11"/>
          <p:cNvSpPr>
            <a:spLocks noChangeArrowheads="1"/>
          </p:cNvSpPr>
          <p:nvPr/>
        </p:nvSpPr>
        <p:spPr bwMode="auto">
          <a:xfrm>
            <a:off x="5338763" y="318135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12" name="Rectangle 12"/>
          <p:cNvSpPr>
            <a:spLocks noChangeArrowheads="1"/>
          </p:cNvSpPr>
          <p:nvPr/>
        </p:nvSpPr>
        <p:spPr bwMode="auto">
          <a:xfrm>
            <a:off x="4186238" y="3181350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13" name="Rectangle 13"/>
          <p:cNvSpPr>
            <a:spLocks noChangeArrowheads="1"/>
          </p:cNvSpPr>
          <p:nvPr/>
        </p:nvSpPr>
        <p:spPr bwMode="auto">
          <a:xfrm>
            <a:off x="4189413" y="2185988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14" name="Text Box 14"/>
          <p:cNvSpPr txBox="1">
            <a:spLocks noChangeArrowheads="1"/>
          </p:cNvSpPr>
          <p:nvPr/>
        </p:nvSpPr>
        <p:spPr bwMode="auto">
          <a:xfrm>
            <a:off x="4189413" y="21859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A</a:t>
            </a:r>
          </a:p>
        </p:txBody>
      </p:sp>
      <p:sp>
        <p:nvSpPr>
          <p:cNvPr id="2560015" name="Rectangle 15"/>
          <p:cNvSpPr>
            <a:spLocks noChangeArrowheads="1"/>
          </p:cNvSpPr>
          <p:nvPr/>
        </p:nvSpPr>
        <p:spPr bwMode="auto">
          <a:xfrm>
            <a:off x="2970213" y="3176588"/>
            <a:ext cx="457200" cy="533400"/>
          </a:xfrm>
          <a:prstGeom prst="rect">
            <a:avLst/>
          </a:prstGeom>
          <a:solidFill>
            <a:srgbClr val="FDAD2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016" name="Text Box 16"/>
          <p:cNvSpPr txBox="1">
            <a:spLocks noChangeArrowheads="1"/>
          </p:cNvSpPr>
          <p:nvPr/>
        </p:nvSpPr>
        <p:spPr bwMode="auto">
          <a:xfrm>
            <a:off x="2970213" y="31765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B</a:t>
            </a:r>
          </a:p>
        </p:txBody>
      </p:sp>
      <p:sp>
        <p:nvSpPr>
          <p:cNvPr id="2560017" name="Text Box 17"/>
          <p:cNvSpPr txBox="1">
            <a:spLocks noChangeArrowheads="1"/>
          </p:cNvSpPr>
          <p:nvPr/>
        </p:nvSpPr>
        <p:spPr bwMode="auto">
          <a:xfrm>
            <a:off x="1979613" y="41671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2560018" name="Text Box 18"/>
          <p:cNvSpPr txBox="1">
            <a:spLocks noChangeArrowheads="1"/>
          </p:cNvSpPr>
          <p:nvPr/>
        </p:nvSpPr>
        <p:spPr bwMode="auto">
          <a:xfrm>
            <a:off x="2970213" y="41671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F</a:t>
            </a:r>
          </a:p>
        </p:txBody>
      </p:sp>
      <p:sp>
        <p:nvSpPr>
          <p:cNvPr id="2560019" name="Text Box 19"/>
          <p:cNvSpPr txBox="1">
            <a:spLocks noChangeArrowheads="1"/>
          </p:cNvSpPr>
          <p:nvPr/>
        </p:nvSpPr>
        <p:spPr bwMode="auto">
          <a:xfrm>
            <a:off x="2970213" y="52339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J</a:t>
            </a:r>
          </a:p>
        </p:txBody>
      </p:sp>
      <p:sp>
        <p:nvSpPr>
          <p:cNvPr id="2560020" name="Text Box 20"/>
          <p:cNvSpPr txBox="1">
            <a:spLocks noChangeArrowheads="1"/>
          </p:cNvSpPr>
          <p:nvPr/>
        </p:nvSpPr>
        <p:spPr bwMode="auto">
          <a:xfrm>
            <a:off x="4799013" y="52339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K</a:t>
            </a:r>
          </a:p>
        </p:txBody>
      </p:sp>
      <p:sp>
        <p:nvSpPr>
          <p:cNvPr id="2560021" name="Text Box 21"/>
          <p:cNvSpPr txBox="1">
            <a:spLocks noChangeArrowheads="1"/>
          </p:cNvSpPr>
          <p:nvPr/>
        </p:nvSpPr>
        <p:spPr bwMode="auto">
          <a:xfrm>
            <a:off x="5865813" y="52339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L</a:t>
            </a:r>
          </a:p>
        </p:txBody>
      </p:sp>
      <p:sp>
        <p:nvSpPr>
          <p:cNvPr id="2560022" name="Line 22"/>
          <p:cNvSpPr>
            <a:spLocks noChangeShapeType="1"/>
          </p:cNvSpPr>
          <p:nvPr/>
        </p:nvSpPr>
        <p:spPr bwMode="auto">
          <a:xfrm flipH="1">
            <a:off x="3198813" y="2719388"/>
            <a:ext cx="1219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23" name="Line 23"/>
          <p:cNvSpPr>
            <a:spLocks noChangeShapeType="1"/>
          </p:cNvSpPr>
          <p:nvPr/>
        </p:nvSpPr>
        <p:spPr bwMode="auto">
          <a:xfrm>
            <a:off x="4418013" y="27193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24" name="Line 24"/>
          <p:cNvSpPr>
            <a:spLocks noChangeShapeType="1"/>
          </p:cNvSpPr>
          <p:nvPr/>
        </p:nvSpPr>
        <p:spPr bwMode="auto">
          <a:xfrm>
            <a:off x="4418013" y="2719388"/>
            <a:ext cx="1143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25" name="Line 25"/>
          <p:cNvSpPr>
            <a:spLocks noChangeShapeType="1"/>
          </p:cNvSpPr>
          <p:nvPr/>
        </p:nvSpPr>
        <p:spPr bwMode="auto">
          <a:xfrm flipH="1">
            <a:off x="2208213" y="3709988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26" name="Line 26"/>
          <p:cNvSpPr>
            <a:spLocks noChangeShapeType="1"/>
          </p:cNvSpPr>
          <p:nvPr/>
        </p:nvSpPr>
        <p:spPr bwMode="auto">
          <a:xfrm>
            <a:off x="3198813" y="37099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27" name="Line 27"/>
          <p:cNvSpPr>
            <a:spLocks noChangeShapeType="1"/>
          </p:cNvSpPr>
          <p:nvPr/>
        </p:nvSpPr>
        <p:spPr bwMode="auto">
          <a:xfrm>
            <a:off x="4418013" y="37099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28" name="Line 28"/>
          <p:cNvSpPr>
            <a:spLocks noChangeShapeType="1"/>
          </p:cNvSpPr>
          <p:nvPr/>
        </p:nvSpPr>
        <p:spPr bwMode="auto">
          <a:xfrm>
            <a:off x="5561013" y="37099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29" name="Line 29"/>
          <p:cNvSpPr>
            <a:spLocks noChangeShapeType="1"/>
          </p:cNvSpPr>
          <p:nvPr/>
        </p:nvSpPr>
        <p:spPr bwMode="auto">
          <a:xfrm>
            <a:off x="5561013" y="3709988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0" name="Line 30"/>
          <p:cNvSpPr>
            <a:spLocks noChangeShapeType="1"/>
          </p:cNvSpPr>
          <p:nvPr/>
        </p:nvSpPr>
        <p:spPr bwMode="auto">
          <a:xfrm>
            <a:off x="3198813" y="4700588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1" name="Line 31"/>
          <p:cNvSpPr>
            <a:spLocks noChangeShapeType="1"/>
          </p:cNvSpPr>
          <p:nvPr/>
        </p:nvSpPr>
        <p:spPr bwMode="auto">
          <a:xfrm flipH="1">
            <a:off x="5027613" y="4700588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2" name="Line 32"/>
          <p:cNvSpPr>
            <a:spLocks noChangeShapeType="1"/>
          </p:cNvSpPr>
          <p:nvPr/>
        </p:nvSpPr>
        <p:spPr bwMode="auto">
          <a:xfrm>
            <a:off x="5561013" y="4700588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3" name="Line 33"/>
          <p:cNvSpPr>
            <a:spLocks noChangeShapeType="1"/>
          </p:cNvSpPr>
          <p:nvPr/>
        </p:nvSpPr>
        <p:spPr bwMode="auto">
          <a:xfrm flipV="1">
            <a:off x="5027613" y="41671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4" name="Line 34"/>
          <p:cNvSpPr>
            <a:spLocks noChangeShapeType="1"/>
          </p:cNvSpPr>
          <p:nvPr/>
        </p:nvSpPr>
        <p:spPr bwMode="auto">
          <a:xfrm>
            <a:off x="4418013" y="3709988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5" name="Line 35"/>
          <p:cNvSpPr>
            <a:spLocks noChangeShapeType="1"/>
          </p:cNvSpPr>
          <p:nvPr/>
        </p:nvSpPr>
        <p:spPr bwMode="auto">
          <a:xfrm flipV="1">
            <a:off x="3198813" y="5767388"/>
            <a:ext cx="0" cy="685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6" name="Line 36"/>
          <p:cNvSpPr>
            <a:spLocks noChangeShapeType="1"/>
          </p:cNvSpPr>
          <p:nvPr/>
        </p:nvSpPr>
        <p:spPr bwMode="auto">
          <a:xfrm flipH="1">
            <a:off x="2284413" y="6453188"/>
            <a:ext cx="914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7" name="Line 37"/>
          <p:cNvSpPr>
            <a:spLocks noChangeShapeType="1"/>
          </p:cNvSpPr>
          <p:nvPr/>
        </p:nvSpPr>
        <p:spPr bwMode="auto">
          <a:xfrm>
            <a:off x="6551613" y="4700588"/>
            <a:ext cx="0" cy="381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8" name="Line 38"/>
          <p:cNvSpPr>
            <a:spLocks noChangeShapeType="1"/>
          </p:cNvSpPr>
          <p:nvPr/>
        </p:nvSpPr>
        <p:spPr bwMode="auto">
          <a:xfrm>
            <a:off x="6551613" y="5081588"/>
            <a:ext cx="8382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39" name="Text Box 39"/>
          <p:cNvSpPr txBox="1">
            <a:spLocks noChangeArrowheads="1"/>
          </p:cNvSpPr>
          <p:nvPr/>
        </p:nvSpPr>
        <p:spPr bwMode="auto">
          <a:xfrm>
            <a:off x="4189413" y="315753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C</a:t>
            </a:r>
          </a:p>
        </p:txBody>
      </p:sp>
      <p:sp>
        <p:nvSpPr>
          <p:cNvPr id="2560040" name="Text Box 40"/>
          <p:cNvSpPr txBox="1">
            <a:spLocks noChangeArrowheads="1"/>
          </p:cNvSpPr>
          <p:nvPr/>
        </p:nvSpPr>
        <p:spPr bwMode="auto">
          <a:xfrm>
            <a:off x="4189413" y="41671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G</a:t>
            </a:r>
          </a:p>
        </p:txBody>
      </p:sp>
      <p:sp>
        <p:nvSpPr>
          <p:cNvPr id="2560041" name="Line 41"/>
          <p:cNvSpPr>
            <a:spLocks noChangeShapeType="1"/>
          </p:cNvSpPr>
          <p:nvPr/>
        </p:nvSpPr>
        <p:spPr bwMode="auto">
          <a:xfrm>
            <a:off x="4418013" y="37099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42" name="Line 42"/>
          <p:cNvSpPr>
            <a:spLocks noChangeShapeType="1"/>
          </p:cNvSpPr>
          <p:nvPr/>
        </p:nvSpPr>
        <p:spPr bwMode="auto">
          <a:xfrm flipV="1">
            <a:off x="5027613" y="41671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43" name="Line 43"/>
          <p:cNvSpPr>
            <a:spLocks noChangeShapeType="1"/>
          </p:cNvSpPr>
          <p:nvPr/>
        </p:nvSpPr>
        <p:spPr bwMode="auto">
          <a:xfrm>
            <a:off x="4418013" y="3709988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44" name="Text Box 44"/>
          <p:cNvSpPr txBox="1">
            <a:spLocks noChangeArrowheads="1"/>
          </p:cNvSpPr>
          <p:nvPr/>
        </p:nvSpPr>
        <p:spPr bwMode="auto">
          <a:xfrm>
            <a:off x="5332413" y="31765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</a:t>
            </a:r>
          </a:p>
        </p:txBody>
      </p:sp>
      <p:sp>
        <p:nvSpPr>
          <p:cNvPr id="2560045" name="Text Box 45"/>
          <p:cNvSpPr txBox="1">
            <a:spLocks noChangeArrowheads="1"/>
          </p:cNvSpPr>
          <p:nvPr/>
        </p:nvSpPr>
        <p:spPr bwMode="auto">
          <a:xfrm>
            <a:off x="5332413" y="41671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H</a:t>
            </a:r>
          </a:p>
        </p:txBody>
      </p:sp>
      <p:sp>
        <p:nvSpPr>
          <p:cNvPr id="2560046" name="Text Box 46"/>
          <p:cNvSpPr txBox="1">
            <a:spLocks noChangeArrowheads="1"/>
          </p:cNvSpPr>
          <p:nvPr/>
        </p:nvSpPr>
        <p:spPr bwMode="auto">
          <a:xfrm>
            <a:off x="6323013" y="4167188"/>
            <a:ext cx="4572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I</a:t>
            </a:r>
          </a:p>
        </p:txBody>
      </p:sp>
      <p:sp>
        <p:nvSpPr>
          <p:cNvPr id="2560047" name="Line 47"/>
          <p:cNvSpPr>
            <a:spLocks noChangeShapeType="1"/>
          </p:cNvSpPr>
          <p:nvPr/>
        </p:nvSpPr>
        <p:spPr bwMode="auto">
          <a:xfrm>
            <a:off x="5561013" y="37099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48" name="Line 48"/>
          <p:cNvSpPr>
            <a:spLocks noChangeShapeType="1"/>
          </p:cNvSpPr>
          <p:nvPr/>
        </p:nvSpPr>
        <p:spPr bwMode="auto">
          <a:xfrm>
            <a:off x="5561013" y="3709988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49" name="Line 49"/>
          <p:cNvSpPr>
            <a:spLocks noChangeShapeType="1"/>
          </p:cNvSpPr>
          <p:nvPr/>
        </p:nvSpPr>
        <p:spPr bwMode="auto">
          <a:xfrm>
            <a:off x="4418013" y="178435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560050" name="Text Box 50"/>
          <p:cNvSpPr txBox="1">
            <a:spLocks noChangeArrowheads="1"/>
          </p:cNvSpPr>
          <p:nvPr/>
        </p:nvSpPr>
        <p:spPr bwMode="auto">
          <a:xfrm>
            <a:off x="3779838" y="1338263"/>
            <a:ext cx="1223962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entury Gothic" pitchFamily="34" charset="0"/>
              </a:rPr>
              <a:t>driver</a:t>
            </a:r>
          </a:p>
        </p:txBody>
      </p:sp>
      <p:sp>
        <p:nvSpPr>
          <p:cNvPr id="52" name="Espaço Reservado para Número de Slide 51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125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Bottom-up: vantagens</a:t>
            </a:r>
          </a:p>
        </p:txBody>
      </p:sp>
      <p:sp>
        <p:nvSpPr>
          <p:cNvPr id="2562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Permite verificação antecipada de comportamento de baixo nível</a:t>
            </a:r>
          </a:p>
          <a:p>
            <a:pPr eaLnBrk="1" hangingPunct="1"/>
            <a:r>
              <a:rPr lang="en-US" smtClean="0"/>
              <a:t>Stubs nem sempre são necessários</a:t>
            </a:r>
          </a:p>
          <a:p>
            <a:pPr eaLnBrk="1" hangingPunct="1"/>
            <a:r>
              <a:rPr lang="en-US" smtClean="0"/>
              <a:t>Mais fácil para formular dados de entrada para algumas sub-árvores</a:t>
            </a:r>
          </a:p>
          <a:p>
            <a:pPr eaLnBrk="1" hangingPunct="1"/>
            <a:r>
              <a:rPr lang="en-US" smtClean="0"/>
              <a:t>Mais fácil para interpretar dados de saída para outras sub-árvores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126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Bottom-up: desvantagens</a:t>
            </a:r>
          </a:p>
        </p:txBody>
      </p:sp>
      <p:sp>
        <p:nvSpPr>
          <p:cNvPr id="256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Retarda verificação de comportamento de  alto nível</a:t>
            </a:r>
          </a:p>
          <a:p>
            <a:pPr eaLnBrk="1" hangingPunct="1"/>
            <a:r>
              <a:rPr lang="en-US" smtClean="0"/>
              <a:t>Drivers são necessários para elementos ainda não implementados</a:t>
            </a:r>
          </a:p>
          <a:p>
            <a:pPr eaLnBrk="1" hangingPunct="1"/>
            <a:r>
              <a:rPr lang="en-US" smtClean="0"/>
              <a:t>Como sub-árvores são combinadas, um grande número de elementos deve ser integrado de uma só vez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127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 Prática…</a:t>
            </a:r>
            <a:endParaRPr lang="pt-BR" smtClean="0"/>
          </a:p>
        </p:txBody>
      </p:sp>
      <p:sp>
        <p:nvSpPr>
          <p:cNvPr id="256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Estratégias de integração dependem de outros fatores</a:t>
            </a:r>
          </a:p>
          <a:p>
            <a:pPr lvl="1" eaLnBrk="1" hangingPunct="1"/>
            <a:r>
              <a:rPr lang="en-US" smtClean="0"/>
              <a:t>Reuso de módulos existentes (bottom)</a:t>
            </a:r>
          </a:p>
          <a:p>
            <a:pPr lvl="1" eaLnBrk="1" hangingPunct="1"/>
            <a:r>
              <a:rPr lang="en-US" smtClean="0"/>
              <a:t>Componentes COTS (top/bottom)</a:t>
            </a:r>
          </a:p>
          <a:p>
            <a:pPr lvl="1" eaLnBrk="1" hangingPunct="1"/>
            <a:r>
              <a:rPr lang="en-US" smtClean="0"/>
              <a:t>Necessidade de criar protótipos para feedback antecipado de usuários (top)</a:t>
            </a:r>
          </a:p>
          <a:p>
            <a:pPr eaLnBrk="1" hangingPunct="1"/>
            <a:r>
              <a:rPr lang="en-US" smtClean="0"/>
              <a:t>Assim, usa-se estratégia sanduíche ou backbone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128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pPr eaLnBrk="1" hangingPunct="1"/>
            <a:r>
              <a:rPr lang="en-US" smtClean="0"/>
              <a:t>Exemplo de Backbone</a:t>
            </a:r>
            <a:endParaRPr lang="pt-BR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102374" y="1495078"/>
            <a:ext cx="1439863" cy="720725"/>
            <a:chOff x="1247" y="2296"/>
            <a:chExt cx="907" cy="454"/>
          </a:xfrm>
        </p:grpSpPr>
        <p:sp>
          <p:nvSpPr>
            <p:cNvPr id="749574" name="Rectangle 6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75" name="Line 7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76" name="Line 8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02374" y="2574578"/>
            <a:ext cx="1439863" cy="720725"/>
            <a:chOff x="1247" y="2296"/>
            <a:chExt cx="907" cy="454"/>
          </a:xfrm>
        </p:grpSpPr>
        <p:sp>
          <p:nvSpPr>
            <p:cNvPr id="749579" name="Rectangle 11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80" name="Line 12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81" name="Line 13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157687" y="3079403"/>
            <a:ext cx="1439862" cy="720725"/>
            <a:chOff x="1247" y="2296"/>
            <a:chExt cx="907" cy="454"/>
          </a:xfrm>
        </p:grpSpPr>
        <p:sp>
          <p:nvSpPr>
            <p:cNvPr id="749583" name="Rectangle 15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84" name="Line 16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85" name="Line 17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047062" y="3079403"/>
            <a:ext cx="1439862" cy="720725"/>
            <a:chOff x="1247" y="2296"/>
            <a:chExt cx="907" cy="454"/>
          </a:xfrm>
        </p:grpSpPr>
        <p:sp>
          <p:nvSpPr>
            <p:cNvPr id="749587" name="Rectangle 19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88" name="Line 20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89" name="Line 21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045474" y="1926878"/>
            <a:ext cx="1439863" cy="720725"/>
            <a:chOff x="1247" y="2296"/>
            <a:chExt cx="907" cy="454"/>
          </a:xfrm>
        </p:grpSpPr>
        <p:sp>
          <p:nvSpPr>
            <p:cNvPr id="749591" name="Rectangle 23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92" name="Line 24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93" name="Line 25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254899" y="4230341"/>
            <a:ext cx="1439863" cy="720725"/>
            <a:chOff x="1247" y="2296"/>
            <a:chExt cx="907" cy="454"/>
          </a:xfrm>
        </p:grpSpPr>
        <p:sp>
          <p:nvSpPr>
            <p:cNvPr id="749595" name="Rectangle 27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96" name="Line 28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597" name="Line 29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253312" y="5382866"/>
            <a:ext cx="1439862" cy="720725"/>
            <a:chOff x="1247" y="2296"/>
            <a:chExt cx="907" cy="454"/>
          </a:xfrm>
        </p:grpSpPr>
        <p:sp>
          <p:nvSpPr>
            <p:cNvPr id="749599" name="Rectangle 31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600" name="Line 32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601" name="Line 33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6053537" y="5814666"/>
            <a:ext cx="1439862" cy="720725"/>
            <a:chOff x="1247" y="2296"/>
            <a:chExt cx="907" cy="454"/>
          </a:xfrm>
        </p:grpSpPr>
        <p:sp>
          <p:nvSpPr>
            <p:cNvPr id="749603" name="Rectangle 35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604" name="Line 36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49605" name="Line 37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749611" name="Rectangle 43"/>
          <p:cNvSpPr>
            <a:spLocks noChangeArrowheads="1"/>
          </p:cNvSpPr>
          <p:nvPr/>
        </p:nvSpPr>
        <p:spPr bwMode="auto">
          <a:xfrm rot="2661601">
            <a:off x="5334399" y="3842991"/>
            <a:ext cx="179388" cy="17938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12" name="Rectangle 44"/>
          <p:cNvSpPr>
            <a:spLocks noChangeArrowheads="1"/>
          </p:cNvSpPr>
          <p:nvPr/>
        </p:nvSpPr>
        <p:spPr bwMode="auto">
          <a:xfrm rot="2661601">
            <a:off x="5658249" y="2690466"/>
            <a:ext cx="179388" cy="17938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13" name="Line 45"/>
          <p:cNvSpPr>
            <a:spLocks noChangeShapeType="1"/>
          </p:cNvSpPr>
          <p:nvPr/>
        </p:nvSpPr>
        <p:spPr bwMode="auto">
          <a:xfrm>
            <a:off x="5751912" y="2863503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14" name="Rectangle 46"/>
          <p:cNvSpPr>
            <a:spLocks noChangeArrowheads="1"/>
          </p:cNvSpPr>
          <p:nvPr/>
        </p:nvSpPr>
        <p:spPr bwMode="auto">
          <a:xfrm rot="2661601">
            <a:off x="6090049" y="3842991"/>
            <a:ext cx="179388" cy="17938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15" name="Line 47"/>
          <p:cNvSpPr>
            <a:spLocks noChangeShapeType="1"/>
          </p:cNvSpPr>
          <p:nvPr/>
        </p:nvSpPr>
        <p:spPr bwMode="auto">
          <a:xfrm>
            <a:off x="5420124" y="401602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16" name="Line 48"/>
          <p:cNvSpPr>
            <a:spLocks noChangeShapeType="1"/>
          </p:cNvSpPr>
          <p:nvPr/>
        </p:nvSpPr>
        <p:spPr bwMode="auto">
          <a:xfrm>
            <a:off x="6183712" y="4016028"/>
            <a:ext cx="0" cy="1800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17" name="Rectangle 49"/>
          <p:cNvSpPr>
            <a:spLocks noChangeArrowheads="1"/>
          </p:cNvSpPr>
          <p:nvPr/>
        </p:nvSpPr>
        <p:spPr bwMode="auto">
          <a:xfrm rot="2661601">
            <a:off x="4886724" y="4987578"/>
            <a:ext cx="179388" cy="179388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18" name="Line 50"/>
          <p:cNvSpPr>
            <a:spLocks noChangeShapeType="1"/>
          </p:cNvSpPr>
          <p:nvPr/>
        </p:nvSpPr>
        <p:spPr bwMode="auto">
          <a:xfrm>
            <a:off x="4988324" y="5166966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19" name="Line 51"/>
          <p:cNvSpPr>
            <a:spLocks noChangeShapeType="1"/>
          </p:cNvSpPr>
          <p:nvPr/>
        </p:nvSpPr>
        <p:spPr bwMode="auto">
          <a:xfrm>
            <a:off x="5694762" y="5743228"/>
            <a:ext cx="358775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0" name="Line 52"/>
          <p:cNvSpPr>
            <a:spLocks noChangeShapeType="1"/>
          </p:cNvSpPr>
          <p:nvPr/>
        </p:nvSpPr>
        <p:spPr bwMode="auto">
          <a:xfrm>
            <a:off x="4542237" y="2934941"/>
            <a:ext cx="503237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1" name="Line 53"/>
          <p:cNvSpPr>
            <a:spLocks noChangeShapeType="1"/>
          </p:cNvSpPr>
          <p:nvPr/>
        </p:nvSpPr>
        <p:spPr bwMode="auto">
          <a:xfrm>
            <a:off x="3821512" y="2215803"/>
            <a:ext cx="0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2" name="Line 54"/>
          <p:cNvSpPr>
            <a:spLocks noChangeShapeType="1"/>
          </p:cNvSpPr>
          <p:nvPr/>
        </p:nvSpPr>
        <p:spPr bwMode="auto">
          <a:xfrm flipH="1">
            <a:off x="2597549" y="2934941"/>
            <a:ext cx="504825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3" name="Text Box 55"/>
          <p:cNvSpPr txBox="1">
            <a:spLocks noChangeArrowheads="1"/>
          </p:cNvSpPr>
          <p:nvPr/>
        </p:nvSpPr>
        <p:spPr bwMode="auto">
          <a:xfrm>
            <a:off x="3057924" y="1480791"/>
            <a:ext cx="15160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CustomerCare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4" name="Text Box 56"/>
          <p:cNvSpPr txBox="1">
            <a:spLocks noChangeArrowheads="1"/>
          </p:cNvSpPr>
          <p:nvPr/>
        </p:nvSpPr>
        <p:spPr bwMode="auto">
          <a:xfrm>
            <a:off x="3316687" y="2560291"/>
            <a:ext cx="1079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Customer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5" name="Text Box 57"/>
          <p:cNvSpPr txBox="1">
            <a:spLocks noChangeArrowheads="1"/>
          </p:cNvSpPr>
          <p:nvPr/>
        </p:nvSpPr>
        <p:spPr bwMode="auto">
          <a:xfrm>
            <a:off x="1371999" y="3058766"/>
            <a:ext cx="9572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Account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6" name="Text Box 58"/>
          <p:cNvSpPr txBox="1">
            <a:spLocks noChangeArrowheads="1"/>
          </p:cNvSpPr>
          <p:nvPr/>
        </p:nvSpPr>
        <p:spPr bwMode="auto">
          <a:xfrm>
            <a:off x="5424887" y="3060353"/>
            <a:ext cx="71045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Order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7" name="Text Box 59"/>
          <p:cNvSpPr txBox="1">
            <a:spLocks noChangeArrowheads="1"/>
          </p:cNvSpPr>
          <p:nvPr/>
        </p:nvSpPr>
        <p:spPr bwMode="auto">
          <a:xfrm>
            <a:off x="5320112" y="1884016"/>
            <a:ext cx="98316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Package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8" name="Text Box 60"/>
          <p:cNvSpPr txBox="1">
            <a:spLocks noChangeArrowheads="1"/>
          </p:cNvSpPr>
          <p:nvPr/>
        </p:nvSpPr>
        <p:spPr bwMode="auto">
          <a:xfrm>
            <a:off x="4612087" y="4217641"/>
            <a:ext cx="7556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Model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29" name="Text Box 61"/>
          <p:cNvSpPr txBox="1">
            <a:spLocks noChangeArrowheads="1"/>
          </p:cNvSpPr>
          <p:nvPr/>
        </p:nvSpPr>
        <p:spPr bwMode="auto">
          <a:xfrm>
            <a:off x="4727974" y="5378103"/>
            <a:ext cx="5382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Slot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30" name="Text Box 62"/>
          <p:cNvSpPr txBox="1">
            <a:spLocks noChangeArrowheads="1"/>
          </p:cNvSpPr>
          <p:nvPr/>
        </p:nvSpPr>
        <p:spPr bwMode="auto">
          <a:xfrm>
            <a:off x="6197999" y="5781328"/>
            <a:ext cx="1245453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Component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31" name="Rectangle 63"/>
          <p:cNvSpPr>
            <a:spLocks noChangeArrowheads="1"/>
          </p:cNvSpPr>
          <p:nvPr/>
        </p:nvSpPr>
        <p:spPr bwMode="auto">
          <a:xfrm>
            <a:off x="2884887" y="991841"/>
            <a:ext cx="1873250" cy="2447925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9632" name="Text Box 64"/>
          <p:cNvSpPr txBox="1">
            <a:spLocks noChangeArrowheads="1"/>
          </p:cNvSpPr>
          <p:nvPr/>
        </p:nvSpPr>
        <p:spPr bwMode="auto">
          <a:xfrm>
            <a:off x="2856312" y="980728"/>
            <a:ext cx="14414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+mn-lt"/>
              </a:rPr>
              <a:t>Protótipo…</a:t>
            </a:r>
            <a:endParaRPr lang="pt-BR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68249" name="Rectangle 65"/>
          <p:cNvSpPr>
            <a:spLocks noChangeArrowheads="1"/>
          </p:cNvSpPr>
          <p:nvPr/>
        </p:nvSpPr>
        <p:spPr bwMode="auto">
          <a:xfrm>
            <a:off x="4181874" y="4160491"/>
            <a:ext cx="3671888" cy="2447925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0000"/>
            </a:prstShdw>
          </a:effectLst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9634" name="Text Box 66"/>
          <p:cNvSpPr txBox="1">
            <a:spLocks noChangeArrowheads="1"/>
          </p:cNvSpPr>
          <p:nvPr/>
        </p:nvSpPr>
        <p:spPr bwMode="auto">
          <a:xfrm>
            <a:off x="6647262" y="4146203"/>
            <a:ext cx="11209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+mn-lt"/>
              </a:rPr>
              <a:t>Reuso…</a:t>
            </a:r>
            <a:endParaRPr lang="pt-BR" b="1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1013224" y="1207741"/>
            <a:ext cx="5832475" cy="2808287"/>
            <a:chOff x="748" y="845"/>
            <a:chExt cx="3674" cy="1769"/>
          </a:xfrm>
        </p:grpSpPr>
        <p:sp>
          <p:nvSpPr>
            <p:cNvPr id="2568252" name="Line 67"/>
            <p:cNvSpPr>
              <a:spLocks noChangeShapeType="1"/>
            </p:cNvSpPr>
            <p:nvPr/>
          </p:nvSpPr>
          <p:spPr bwMode="auto">
            <a:xfrm>
              <a:off x="748" y="1933"/>
              <a:ext cx="0" cy="6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5C3D00"/>
              </a:prstShdw>
            </a:effectLst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568253" name="Line 68"/>
            <p:cNvSpPr>
              <a:spLocks noChangeShapeType="1"/>
            </p:cNvSpPr>
            <p:nvPr/>
          </p:nvSpPr>
          <p:spPr bwMode="auto">
            <a:xfrm>
              <a:off x="748" y="1933"/>
              <a:ext cx="10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5C3D00"/>
              </a:prstShdw>
            </a:effectLst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568254" name="Line 69"/>
            <p:cNvSpPr>
              <a:spLocks noChangeShapeType="1"/>
            </p:cNvSpPr>
            <p:nvPr/>
          </p:nvSpPr>
          <p:spPr bwMode="auto">
            <a:xfrm>
              <a:off x="1791" y="1933"/>
              <a:ext cx="0" cy="4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5C3D00"/>
              </a:prstShdw>
            </a:effectLst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568255" name="Line 70"/>
            <p:cNvSpPr>
              <a:spLocks noChangeShapeType="1"/>
            </p:cNvSpPr>
            <p:nvPr/>
          </p:nvSpPr>
          <p:spPr bwMode="auto">
            <a:xfrm flipV="1">
              <a:off x="748" y="2614"/>
              <a:ext cx="36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5C3D00"/>
              </a:prstShdw>
            </a:effectLst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568256" name="Line 71"/>
            <p:cNvSpPr>
              <a:spLocks noChangeShapeType="1"/>
            </p:cNvSpPr>
            <p:nvPr/>
          </p:nvSpPr>
          <p:spPr bwMode="auto">
            <a:xfrm>
              <a:off x="1791" y="2387"/>
              <a:ext cx="14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5C3D00"/>
              </a:prstShdw>
            </a:effectLst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568257" name="Line 72"/>
            <p:cNvSpPr>
              <a:spLocks noChangeShapeType="1"/>
            </p:cNvSpPr>
            <p:nvPr/>
          </p:nvSpPr>
          <p:spPr bwMode="auto">
            <a:xfrm flipV="1">
              <a:off x="3198" y="845"/>
              <a:ext cx="0" cy="15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5C3D00"/>
              </a:prstShdw>
            </a:effectLst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568258" name="Line 73"/>
            <p:cNvSpPr>
              <a:spLocks noChangeShapeType="1"/>
            </p:cNvSpPr>
            <p:nvPr/>
          </p:nvSpPr>
          <p:spPr bwMode="auto">
            <a:xfrm>
              <a:off x="3198" y="845"/>
              <a:ext cx="1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5C3D00"/>
              </a:prstShdw>
            </a:effectLst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568259" name="Line 74"/>
            <p:cNvSpPr>
              <a:spLocks noChangeShapeType="1"/>
            </p:cNvSpPr>
            <p:nvPr/>
          </p:nvSpPr>
          <p:spPr bwMode="auto">
            <a:xfrm>
              <a:off x="4422" y="845"/>
              <a:ext cx="0" cy="1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5C3D00"/>
              </a:prstShdw>
            </a:effectLst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</p:grpSp>
      <p:sp>
        <p:nvSpPr>
          <p:cNvPr id="749644" name="Text Box 76"/>
          <p:cNvSpPr txBox="1">
            <a:spLocks noChangeArrowheads="1"/>
          </p:cNvSpPr>
          <p:nvPr/>
        </p:nvSpPr>
        <p:spPr bwMode="auto">
          <a:xfrm>
            <a:off x="4902599" y="1196628"/>
            <a:ext cx="145424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+mn-lt"/>
              </a:rPr>
              <a:t>Construir…</a:t>
            </a:r>
            <a:endParaRPr lang="pt-BR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9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0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Qualidade</a:t>
            </a:r>
            <a:r>
              <a:rPr lang="en-US" dirty="0" smtClean="0"/>
              <a:t> e </a:t>
            </a:r>
            <a:r>
              <a:rPr lang="en-US" dirty="0" err="1" smtClean="0"/>
              <a:t>confiabilidade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Confiabilidade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aspecto</a:t>
            </a:r>
            <a:r>
              <a:rPr lang="en-US" dirty="0" smtClean="0"/>
              <a:t> da </a:t>
            </a:r>
            <a:r>
              <a:rPr lang="en-US" dirty="0" err="1" smtClean="0"/>
              <a:t>qualidade</a:t>
            </a:r>
            <a:endParaRPr lang="en-US" dirty="0" smtClean="0"/>
          </a:p>
          <a:p>
            <a:r>
              <a:rPr lang="en-US" dirty="0" err="1" smtClean="0"/>
              <a:t>Confiabilidade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esperado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intervalo</a:t>
            </a:r>
            <a:r>
              <a:rPr lang="en-US" dirty="0" smtClean="0"/>
              <a:t> de tempo T</a:t>
            </a:r>
          </a:p>
          <a:p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relacionada</a:t>
            </a:r>
            <a:r>
              <a:rPr lang="en-US" dirty="0" smtClean="0"/>
              <a:t> com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amplos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excelência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superioridade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pPr eaLnBrk="1" hangingPunct="1"/>
            <a:r>
              <a:rPr lang="en-US" smtClean="0"/>
              <a:t>Exemplo de Backbone</a:t>
            </a:r>
            <a:endParaRPr lang="pt-BR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76600" y="1628775"/>
            <a:ext cx="1439863" cy="720725"/>
            <a:chOff x="1247" y="2296"/>
            <a:chExt cx="907" cy="454"/>
          </a:xfrm>
        </p:grpSpPr>
        <p:sp>
          <p:nvSpPr>
            <p:cNvPr id="752644" name="Rectangle 4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2645" name="Line 5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2646" name="Line 6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76600" y="2708275"/>
            <a:ext cx="1439863" cy="720725"/>
            <a:chOff x="1247" y="2296"/>
            <a:chExt cx="907" cy="454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2649" name="Line 9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2650" name="Line 10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331913" y="3213100"/>
            <a:ext cx="1439862" cy="720725"/>
            <a:chOff x="1247" y="2296"/>
            <a:chExt cx="907" cy="454"/>
          </a:xfrm>
        </p:grpSpPr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2653" name="Line 13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2654" name="Line 14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221288" y="3213100"/>
            <a:ext cx="1439862" cy="720725"/>
            <a:chOff x="1247" y="2296"/>
            <a:chExt cx="907" cy="454"/>
          </a:xfrm>
        </p:grpSpPr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2657" name="Line 17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2658" name="Line 18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752684" name="Line 44"/>
          <p:cNvSpPr>
            <a:spLocks noChangeShapeType="1"/>
          </p:cNvSpPr>
          <p:nvPr/>
        </p:nvSpPr>
        <p:spPr bwMode="auto">
          <a:xfrm>
            <a:off x="4716463" y="3068638"/>
            <a:ext cx="503237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2685" name="Line 45"/>
          <p:cNvSpPr>
            <a:spLocks noChangeShapeType="1"/>
          </p:cNvSpPr>
          <p:nvPr/>
        </p:nvSpPr>
        <p:spPr bwMode="auto">
          <a:xfrm>
            <a:off x="3995738" y="2349500"/>
            <a:ext cx="0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2686" name="Line 46"/>
          <p:cNvSpPr>
            <a:spLocks noChangeShapeType="1"/>
          </p:cNvSpPr>
          <p:nvPr/>
        </p:nvSpPr>
        <p:spPr bwMode="auto">
          <a:xfrm flipH="1">
            <a:off x="2771775" y="3068638"/>
            <a:ext cx="504825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2687" name="Text Box 47"/>
          <p:cNvSpPr txBox="1">
            <a:spLocks noChangeArrowheads="1"/>
          </p:cNvSpPr>
          <p:nvPr/>
        </p:nvSpPr>
        <p:spPr bwMode="auto">
          <a:xfrm>
            <a:off x="3232150" y="1614488"/>
            <a:ext cx="15160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CustomerCare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2688" name="Text Box 48"/>
          <p:cNvSpPr txBox="1">
            <a:spLocks noChangeArrowheads="1"/>
          </p:cNvSpPr>
          <p:nvPr/>
        </p:nvSpPr>
        <p:spPr bwMode="auto">
          <a:xfrm>
            <a:off x="3490913" y="2693988"/>
            <a:ext cx="1079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Customer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2689" name="Text Box 49"/>
          <p:cNvSpPr txBox="1">
            <a:spLocks noChangeArrowheads="1"/>
          </p:cNvSpPr>
          <p:nvPr/>
        </p:nvSpPr>
        <p:spPr bwMode="auto">
          <a:xfrm>
            <a:off x="1331913" y="3192463"/>
            <a:ext cx="134814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AccountStub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2690" name="Text Box 50"/>
          <p:cNvSpPr txBox="1">
            <a:spLocks noChangeArrowheads="1"/>
          </p:cNvSpPr>
          <p:nvPr/>
        </p:nvSpPr>
        <p:spPr bwMode="auto">
          <a:xfrm>
            <a:off x="5292725" y="3194050"/>
            <a:ext cx="113123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OrderStub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70266" name="Text Box 26"/>
          <p:cNvSpPr txBox="1">
            <a:spLocks noChangeArrowheads="1"/>
          </p:cNvSpPr>
          <p:nvPr/>
        </p:nvSpPr>
        <p:spPr bwMode="auto">
          <a:xfrm>
            <a:off x="519113" y="5708650"/>
            <a:ext cx="486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/>
            <a:r>
              <a:rPr lang="en-US" sz="2400">
                <a:solidFill>
                  <a:srgbClr val="FF3300"/>
                </a:solidFill>
              </a:rPr>
              <a:t>Questão: Como seriam tais stubs?</a:t>
            </a:r>
            <a:endParaRPr lang="pt-BR" sz="2400">
              <a:solidFill>
                <a:srgbClr val="FF3300"/>
              </a:solidFill>
            </a:endParaRPr>
          </a:p>
        </p:txBody>
      </p:sp>
      <p:sp>
        <p:nvSpPr>
          <p:cNvPr id="28" name="Espaço Reservado para Número de Slide 27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130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pPr eaLnBrk="1" hangingPunct="1"/>
            <a:r>
              <a:rPr lang="en-US" smtClean="0"/>
              <a:t>Exemplo de Backbone</a:t>
            </a:r>
            <a:endParaRPr lang="pt-BR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4075" y="2247900"/>
            <a:ext cx="1657350" cy="720725"/>
            <a:chOff x="1247" y="2296"/>
            <a:chExt cx="907" cy="454"/>
          </a:xfrm>
        </p:grpSpPr>
        <p:sp>
          <p:nvSpPr>
            <p:cNvPr id="754696" name="Rectangle 8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697" name="Line 9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698" name="Line 10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286250" y="2752725"/>
            <a:ext cx="1439863" cy="720725"/>
            <a:chOff x="1247" y="2296"/>
            <a:chExt cx="907" cy="454"/>
          </a:xfrm>
        </p:grpSpPr>
        <p:sp>
          <p:nvSpPr>
            <p:cNvPr id="754704" name="Rectangle 16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05" name="Line 17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06" name="Line 18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284663" y="1600200"/>
            <a:ext cx="1439862" cy="720725"/>
            <a:chOff x="1247" y="2296"/>
            <a:chExt cx="907" cy="454"/>
          </a:xfrm>
        </p:grpSpPr>
        <p:sp>
          <p:nvSpPr>
            <p:cNvPr id="754708" name="Rectangle 20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09" name="Line 21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10" name="Line 22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494088" y="3903663"/>
            <a:ext cx="1439862" cy="720725"/>
            <a:chOff x="1247" y="2296"/>
            <a:chExt cx="907" cy="454"/>
          </a:xfrm>
        </p:grpSpPr>
        <p:sp>
          <p:nvSpPr>
            <p:cNvPr id="754712" name="Rectangle 24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13" name="Line 25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14" name="Line 26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492500" y="5056188"/>
            <a:ext cx="1439863" cy="720725"/>
            <a:chOff x="1247" y="2296"/>
            <a:chExt cx="907" cy="454"/>
          </a:xfrm>
        </p:grpSpPr>
        <p:sp>
          <p:nvSpPr>
            <p:cNvPr id="754716" name="Rectangle 28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17" name="Line 29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18" name="Line 30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292725" y="5487988"/>
            <a:ext cx="1439863" cy="720725"/>
            <a:chOff x="1247" y="2296"/>
            <a:chExt cx="907" cy="454"/>
          </a:xfrm>
        </p:grpSpPr>
        <p:sp>
          <p:nvSpPr>
            <p:cNvPr id="754720" name="Rectangle 32"/>
            <p:cNvSpPr>
              <a:spLocks noChangeArrowheads="1"/>
            </p:cNvSpPr>
            <p:nvPr/>
          </p:nvSpPr>
          <p:spPr bwMode="auto">
            <a:xfrm>
              <a:off x="1247" y="2296"/>
              <a:ext cx="907" cy="4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21" name="Line 33"/>
            <p:cNvSpPr>
              <a:spLocks noChangeShapeType="1"/>
            </p:cNvSpPr>
            <p:nvPr/>
          </p:nvSpPr>
          <p:spPr bwMode="auto">
            <a:xfrm>
              <a:off x="1247" y="2478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54722" name="Line 34"/>
            <p:cNvSpPr>
              <a:spLocks noChangeShapeType="1"/>
            </p:cNvSpPr>
            <p:nvPr/>
          </p:nvSpPr>
          <p:spPr bwMode="auto">
            <a:xfrm>
              <a:off x="1247" y="2614"/>
              <a:ext cx="9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754723" name="Rectangle 35"/>
          <p:cNvSpPr>
            <a:spLocks noChangeArrowheads="1"/>
          </p:cNvSpPr>
          <p:nvPr/>
        </p:nvSpPr>
        <p:spPr bwMode="auto">
          <a:xfrm rot="2661601">
            <a:off x="4573588" y="3516313"/>
            <a:ext cx="179387" cy="17938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24" name="Rectangle 36"/>
          <p:cNvSpPr>
            <a:spLocks noChangeArrowheads="1"/>
          </p:cNvSpPr>
          <p:nvPr/>
        </p:nvSpPr>
        <p:spPr bwMode="auto">
          <a:xfrm rot="2661601">
            <a:off x="4897438" y="2363788"/>
            <a:ext cx="179387" cy="17938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25" name="Line 37"/>
          <p:cNvSpPr>
            <a:spLocks noChangeShapeType="1"/>
          </p:cNvSpPr>
          <p:nvPr/>
        </p:nvSpPr>
        <p:spPr bwMode="auto">
          <a:xfrm>
            <a:off x="4991100" y="2536825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26" name="Rectangle 38"/>
          <p:cNvSpPr>
            <a:spLocks noChangeArrowheads="1"/>
          </p:cNvSpPr>
          <p:nvPr/>
        </p:nvSpPr>
        <p:spPr bwMode="auto">
          <a:xfrm rot="2661601">
            <a:off x="5329238" y="3516313"/>
            <a:ext cx="179387" cy="17938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27" name="Line 39"/>
          <p:cNvSpPr>
            <a:spLocks noChangeShapeType="1"/>
          </p:cNvSpPr>
          <p:nvPr/>
        </p:nvSpPr>
        <p:spPr bwMode="auto">
          <a:xfrm>
            <a:off x="4659313" y="36893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28" name="Line 40"/>
          <p:cNvSpPr>
            <a:spLocks noChangeShapeType="1"/>
          </p:cNvSpPr>
          <p:nvPr/>
        </p:nvSpPr>
        <p:spPr bwMode="auto">
          <a:xfrm>
            <a:off x="5422900" y="3689350"/>
            <a:ext cx="0" cy="1800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29" name="Rectangle 41"/>
          <p:cNvSpPr>
            <a:spLocks noChangeArrowheads="1"/>
          </p:cNvSpPr>
          <p:nvPr/>
        </p:nvSpPr>
        <p:spPr bwMode="auto">
          <a:xfrm rot="2661601">
            <a:off x="4125913" y="4660900"/>
            <a:ext cx="179387" cy="179388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30" name="Line 42"/>
          <p:cNvSpPr>
            <a:spLocks noChangeShapeType="1"/>
          </p:cNvSpPr>
          <p:nvPr/>
        </p:nvSpPr>
        <p:spPr bwMode="auto">
          <a:xfrm>
            <a:off x="4227513" y="484028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31" name="Line 43"/>
          <p:cNvSpPr>
            <a:spLocks noChangeShapeType="1"/>
          </p:cNvSpPr>
          <p:nvPr/>
        </p:nvSpPr>
        <p:spPr bwMode="auto">
          <a:xfrm>
            <a:off x="4933950" y="5416550"/>
            <a:ext cx="358775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32" name="Line 44"/>
          <p:cNvSpPr>
            <a:spLocks noChangeShapeType="1"/>
          </p:cNvSpPr>
          <p:nvPr/>
        </p:nvSpPr>
        <p:spPr bwMode="auto">
          <a:xfrm>
            <a:off x="3781425" y="2608263"/>
            <a:ext cx="503238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36" name="Text Box 48"/>
          <p:cNvSpPr txBox="1">
            <a:spLocks noChangeArrowheads="1"/>
          </p:cNvSpPr>
          <p:nvPr/>
        </p:nvSpPr>
        <p:spPr bwMode="auto">
          <a:xfrm>
            <a:off x="2109788" y="2233613"/>
            <a:ext cx="1621157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CustomerDriver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38" name="Text Box 50"/>
          <p:cNvSpPr txBox="1">
            <a:spLocks noChangeArrowheads="1"/>
          </p:cNvSpPr>
          <p:nvPr/>
        </p:nvSpPr>
        <p:spPr bwMode="auto">
          <a:xfrm>
            <a:off x="4664075" y="2733675"/>
            <a:ext cx="71045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Order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39" name="Text Box 51"/>
          <p:cNvSpPr txBox="1">
            <a:spLocks noChangeArrowheads="1"/>
          </p:cNvSpPr>
          <p:nvPr/>
        </p:nvSpPr>
        <p:spPr bwMode="auto">
          <a:xfrm>
            <a:off x="4227513" y="1557338"/>
            <a:ext cx="15430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PackageDriver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40" name="Text Box 52"/>
          <p:cNvSpPr txBox="1">
            <a:spLocks noChangeArrowheads="1"/>
          </p:cNvSpPr>
          <p:nvPr/>
        </p:nvSpPr>
        <p:spPr bwMode="auto">
          <a:xfrm>
            <a:off x="3851275" y="3890963"/>
            <a:ext cx="7556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Model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41" name="Text Box 53"/>
          <p:cNvSpPr txBox="1">
            <a:spLocks noChangeArrowheads="1"/>
          </p:cNvSpPr>
          <p:nvPr/>
        </p:nvSpPr>
        <p:spPr bwMode="auto">
          <a:xfrm>
            <a:off x="3967163" y="5051425"/>
            <a:ext cx="5382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Slot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4742" name="Text Box 54"/>
          <p:cNvSpPr txBox="1">
            <a:spLocks noChangeArrowheads="1"/>
          </p:cNvSpPr>
          <p:nvPr/>
        </p:nvSpPr>
        <p:spPr bwMode="auto">
          <a:xfrm>
            <a:off x="5437188" y="5454650"/>
            <a:ext cx="1245453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+mn-lt"/>
              </a:rPr>
              <a:t>Component</a:t>
            </a:r>
            <a:endParaRPr lang="pt-BR" sz="1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72331" name="Text Box 43"/>
          <p:cNvSpPr txBox="1">
            <a:spLocks noChangeArrowheads="1"/>
          </p:cNvSpPr>
          <p:nvPr/>
        </p:nvSpPr>
        <p:spPr bwMode="auto">
          <a:xfrm>
            <a:off x="179388" y="5929330"/>
            <a:ext cx="504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/>
            <a:r>
              <a:rPr lang="en-US" sz="2400" dirty="0" err="1">
                <a:solidFill>
                  <a:srgbClr val="FF3300"/>
                </a:solidFill>
              </a:rPr>
              <a:t>Questão</a:t>
            </a:r>
            <a:r>
              <a:rPr lang="en-US" sz="2400" dirty="0">
                <a:solidFill>
                  <a:srgbClr val="FF3300"/>
                </a:solidFill>
              </a:rPr>
              <a:t>: Como </a:t>
            </a:r>
            <a:r>
              <a:rPr lang="en-US" sz="2400" dirty="0" err="1">
                <a:solidFill>
                  <a:srgbClr val="FF3300"/>
                </a:solidFill>
              </a:rPr>
              <a:t>seriam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 err="1">
                <a:solidFill>
                  <a:srgbClr val="FF3300"/>
                </a:solidFill>
              </a:rPr>
              <a:t>tais</a:t>
            </a:r>
            <a:r>
              <a:rPr lang="en-US" sz="2400" dirty="0">
                <a:solidFill>
                  <a:srgbClr val="FF3300"/>
                </a:solidFill>
              </a:rPr>
              <a:t> drivers?</a:t>
            </a:r>
            <a:endParaRPr lang="pt-BR" sz="2400" dirty="0">
              <a:solidFill>
                <a:srgbClr val="FF3300"/>
              </a:solidFill>
            </a:endParaRPr>
          </a:p>
        </p:txBody>
      </p:sp>
      <p:sp>
        <p:nvSpPr>
          <p:cNvPr id="45" name="Espaço Reservado para Número de Slide 4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131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5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331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752600"/>
            <a:ext cx="7772400" cy="1828800"/>
          </a:xfrm>
        </p:spPr>
        <p:txBody>
          <a:bodyPr anchor="ctr"/>
          <a:lstStyle/>
          <a:p>
            <a:pPr algn="ctr" eaLnBrk="1" hangingPunct="1"/>
            <a:r>
              <a:rPr lang="pt-BR" dirty="0" smtClean="0">
                <a:solidFill>
                  <a:srgbClr val="000000"/>
                </a:solidFill>
              </a:rPr>
              <a:t>Teste de Sistema e Aceitação</a:t>
            </a:r>
            <a:endParaRPr lang="pt-BR" sz="480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SzPct val="80000"/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+mn-lt"/>
              </a:rPr>
              <a:t>Alexandre Mota e Vasconcelos</a:t>
            </a:r>
            <a:br>
              <a:rPr lang="pt-BR" sz="2800" kern="0" dirty="0" smtClean="0">
                <a:solidFill>
                  <a:srgbClr val="000000"/>
                </a:solidFill>
                <a:latin typeface="+mn-lt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+mn-lt"/>
              </a:rPr>
              <a:t>Cin-UFPE</a:t>
            </a:r>
            <a:br>
              <a:rPr lang="pt-BR" sz="2800" kern="0" dirty="0" smtClean="0">
                <a:solidFill>
                  <a:srgbClr val="000000"/>
                </a:solidFill>
                <a:latin typeface="+mn-lt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+mn-lt"/>
              </a:rPr>
              <a:t>{acm,amlv}@cin.ufpe.br</a:t>
            </a:r>
            <a:endParaRPr lang="pt-BR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3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38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sistema</a:t>
            </a:r>
          </a:p>
        </p:txBody>
      </p:sp>
      <p:sp>
        <p:nvSpPr>
          <p:cNvPr id="607238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marL="342900" indent="-342900" defTabSz="9144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Teste baseado no comportamento observacional do sistema</a:t>
            </a:r>
          </a:p>
          <a:p>
            <a:pPr marL="342900" indent="-342900" defTabSz="9144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Independente de detalhes de projeto e implementação</a:t>
            </a:r>
          </a:p>
          <a:p>
            <a:pPr marL="742950" lvl="1" indent="-285750" defTabSz="9144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Para evitar tais detalhes, deve ser projetado tão cedo quanto possível</a:t>
            </a:r>
          </a:p>
          <a:p>
            <a:pPr marL="342900" indent="-342900" defTabSz="9144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mtClean="0"/>
              <a:t>Em geral usa abordagem funcional, executado por um testador de sistemas (idealmente membro de um grupo independente de testes)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133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43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sistema</a:t>
            </a:r>
          </a:p>
        </p:txBody>
      </p:sp>
      <p:sp>
        <p:nvSpPr>
          <p:cNvPr id="2578435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Usado para averiguar propriedades globais:</a:t>
            </a:r>
          </a:p>
          <a:p>
            <a:pPr lvl="1" eaLnBrk="1" hangingPunct="1"/>
            <a:r>
              <a:rPr lang="en-US" smtClean="0"/>
              <a:t>Performance: delay entre evento e resposta do sistema</a:t>
            </a:r>
          </a:p>
          <a:p>
            <a:pPr lvl="1" eaLnBrk="1" hangingPunct="1"/>
            <a:r>
              <a:rPr lang="en-US" smtClean="0"/>
              <a:t>Confiabilidade: tempo médio entre falhas</a:t>
            </a:r>
          </a:p>
          <a:p>
            <a:pPr eaLnBrk="1" hangingPunct="1"/>
            <a:r>
              <a:rPr lang="pt-BR" smtClean="0"/>
              <a:t>Assim, precisa de ambiente similar ao de produção (hardware, software, pessoas e outros sistemas)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134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8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aceitação</a:t>
            </a:r>
          </a:p>
        </p:txBody>
      </p:sp>
      <p:sp>
        <p:nvSpPr>
          <p:cNvPr id="2580483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Objetiva determinar se sistema está pronto para ser liberado</a:t>
            </a:r>
            <a:endParaRPr lang="pt-BR" smtClean="0"/>
          </a:p>
          <a:p>
            <a:pPr eaLnBrk="1" hangingPunct="1"/>
            <a:r>
              <a:rPr lang="pt-BR" smtClean="0"/>
              <a:t>Usa abordagem funcional, envolvendo o usuário a fim de demonstrar a conformidade com os requisitos</a:t>
            </a:r>
          </a:p>
          <a:p>
            <a:pPr eaLnBrk="1" hangingPunct="1"/>
            <a:r>
              <a:rPr lang="pt-BR" smtClean="0"/>
              <a:t>Envolve treinamento, documentação e empacotamento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135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53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aceitação</a:t>
            </a:r>
          </a:p>
        </p:txBody>
      </p:sp>
      <p:sp>
        <p:nvSpPr>
          <p:cNvPr id="2582531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Há duas categorias:</a:t>
            </a:r>
          </a:p>
          <a:p>
            <a:pPr lvl="1" eaLnBrk="1" hangingPunct="1"/>
            <a:r>
              <a:rPr lang="pt-BR" smtClean="0"/>
              <a:t>Testes alfa</a:t>
            </a:r>
            <a:endParaRPr lang="en-US" smtClean="0"/>
          </a:p>
          <a:p>
            <a:pPr lvl="2" eaLnBrk="1" hangingPunct="1"/>
            <a:r>
              <a:rPr lang="pt-BR" smtClean="0"/>
              <a:t>Feitos pelo usuário, geralmente nas instalações do desenvolvedor, que observa e registra erros e/ou problemas detectados</a:t>
            </a:r>
          </a:p>
          <a:p>
            <a:pPr lvl="1" eaLnBrk="1" hangingPunct="1"/>
            <a:r>
              <a:rPr lang="pt-BR" smtClean="0"/>
              <a:t>Testes beta</a:t>
            </a:r>
            <a:endParaRPr lang="en-US" smtClean="0"/>
          </a:p>
          <a:p>
            <a:pPr lvl="2" eaLnBrk="1" hangingPunct="1"/>
            <a:r>
              <a:rPr lang="pt-BR" smtClean="0"/>
              <a:t>Feitos pelo usuário, geralmente em suas próprias instalações, sem a supervisão do desenvolvedor. Os problemas detectados são então relatados para o desenvolvedor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136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752600"/>
            <a:ext cx="7772400" cy="1828800"/>
          </a:xfrm>
        </p:spPr>
        <p:txBody>
          <a:bodyPr anchor="ctr"/>
          <a:lstStyle/>
          <a:p>
            <a:pPr algn="ctr" eaLnBrk="1" hangingPunct="1"/>
            <a:r>
              <a:rPr lang="pt-BR" dirty="0" smtClean="0">
                <a:solidFill>
                  <a:srgbClr val="000000"/>
                </a:solidFill>
              </a:rPr>
              <a:t>Testes para Paradigma Orientado a Objetos</a:t>
            </a:r>
            <a:endParaRPr lang="pt-BR" sz="480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SzPct val="80000"/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+mn-lt"/>
              </a:rPr>
              <a:t>Alexandre Mota e Vasconcelos</a:t>
            </a:r>
            <a:br>
              <a:rPr lang="pt-BR" sz="2800" kern="0" dirty="0" smtClean="0">
                <a:solidFill>
                  <a:srgbClr val="000000"/>
                </a:solidFill>
                <a:latin typeface="+mn-lt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+mn-lt"/>
              </a:rPr>
              <a:t>Cin-UFPE</a:t>
            </a:r>
            <a:br>
              <a:rPr lang="pt-BR" sz="2800" kern="0" dirty="0" smtClean="0">
                <a:solidFill>
                  <a:srgbClr val="000000"/>
                </a:solidFill>
                <a:latin typeface="+mn-lt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+mn-lt"/>
              </a:rPr>
              <a:t>{acm,amlv}@cin.ufpe.br</a:t>
            </a:r>
            <a:endParaRPr lang="pt-BR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4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Software OO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7238" y="1484784"/>
            <a:ext cx="7918450" cy="4624387"/>
          </a:xfrm>
        </p:spPr>
        <p:txBody>
          <a:bodyPr/>
          <a:lstStyle/>
          <a:p>
            <a:r>
              <a:rPr lang="en-US" dirty="0" smtClean="0"/>
              <a:t>Testes de software OO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de software </a:t>
            </a:r>
            <a:r>
              <a:rPr lang="en-US" dirty="0" err="1" smtClean="0"/>
              <a:t>imperativo</a:t>
            </a:r>
            <a:endParaRPr lang="en-US" dirty="0" smtClean="0"/>
          </a:p>
          <a:p>
            <a:r>
              <a:rPr lang="en-US" dirty="0" smtClean="0"/>
              <a:t>Mas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criam</a:t>
            </a:r>
            <a:r>
              <a:rPr lang="en-US" dirty="0" smtClean="0"/>
              <a:t> </a:t>
            </a:r>
            <a:r>
              <a:rPr lang="en-US" dirty="0" err="1" smtClean="0"/>
              <a:t>situações</a:t>
            </a:r>
            <a:r>
              <a:rPr lang="en-US" dirty="0" smtClean="0"/>
              <a:t> </a:t>
            </a:r>
            <a:r>
              <a:rPr lang="en-US" dirty="0" err="1" smtClean="0"/>
              <a:t>especiais</a:t>
            </a:r>
            <a:endParaRPr lang="en-US" dirty="0" smtClean="0"/>
          </a:p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/>
              <a:t>típicas</a:t>
            </a:r>
            <a:r>
              <a:rPr lang="en-US" dirty="0"/>
              <a:t> de software OO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impactam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testes:</a:t>
            </a:r>
            <a:endParaRPr lang="en-US" dirty="0"/>
          </a:p>
          <a:p>
            <a:pPr lvl="1"/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do </a:t>
            </a:r>
            <a:r>
              <a:rPr lang="en-US" dirty="0" err="1"/>
              <a:t>estado</a:t>
            </a:r>
            <a:endParaRPr lang="en-US" dirty="0"/>
          </a:p>
          <a:p>
            <a:pPr lvl="1"/>
            <a:r>
              <a:rPr lang="en-US" dirty="0" err="1" smtClean="0"/>
              <a:t>Encapsulamento</a:t>
            </a:r>
            <a:endParaRPr lang="en-US" dirty="0"/>
          </a:p>
          <a:p>
            <a:pPr lvl="1"/>
            <a:r>
              <a:rPr lang="en-US" dirty="0" err="1" smtClean="0"/>
              <a:t>Herança</a:t>
            </a:r>
            <a:endParaRPr lang="en-US" dirty="0"/>
          </a:p>
          <a:p>
            <a:pPr lvl="1"/>
            <a:r>
              <a:rPr lang="en-US" dirty="0" err="1"/>
              <a:t>Polimorfismo</a:t>
            </a:r>
            <a:r>
              <a:rPr lang="en-US" dirty="0"/>
              <a:t> e </a:t>
            </a:r>
            <a:r>
              <a:rPr lang="en-US" dirty="0" err="1"/>
              <a:t>ligação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endParaRPr lang="en-US" dirty="0"/>
          </a:p>
          <a:p>
            <a:pPr lvl="1"/>
            <a:r>
              <a:rPr lang="en-US" dirty="0"/>
              <a:t>Classes </a:t>
            </a:r>
            <a:r>
              <a:rPr lang="en-US" dirty="0" err="1"/>
              <a:t>abstratas</a:t>
            </a:r>
            <a:r>
              <a:rPr lang="en-US" dirty="0"/>
              <a:t> e </a:t>
            </a:r>
            <a:r>
              <a:rPr lang="en-US" dirty="0" err="1"/>
              <a:t>genéricas</a:t>
            </a:r>
            <a:endParaRPr lang="en-US" dirty="0"/>
          </a:p>
          <a:p>
            <a:pPr lvl="1"/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exceção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45889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Atividades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r>
              <a:rPr lang="en-US" dirty="0" smtClean="0"/>
              <a:t> e software 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139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712584"/>
              </p:ext>
            </p:extLst>
          </p:nvPr>
        </p:nvGraphicFramePr>
        <p:xfrm>
          <a:off x="1295400" y="1340768"/>
          <a:ext cx="6629400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Visio" r:id="rId3" imgW="6454800" imgH="4799880" progId="">
                  <p:embed/>
                </p:oleObj>
              </mc:Choice>
              <mc:Fallback>
                <p:oleObj name="Visio" r:id="rId3" imgW="6454800" imgH="4799880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40768"/>
                        <a:ext cx="6629400" cy="493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6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e </a:t>
            </a:r>
            <a:r>
              <a:rPr lang="en-US" dirty="0" err="1" smtClean="0"/>
              <a:t>garantia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de um </a:t>
            </a:r>
            <a:r>
              <a:rPr lang="en-US" dirty="0" err="1"/>
              <a:t>testador</a:t>
            </a:r>
            <a:r>
              <a:rPr lang="en-US" dirty="0"/>
              <a:t> de software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bugs, </a:t>
            </a:r>
            <a:r>
              <a:rPr lang="en-US" dirty="0" err="1"/>
              <a:t>encontrá</a:t>
            </a:r>
            <a:r>
              <a:rPr lang="en-US" dirty="0"/>
              <a:t>-los o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cedo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, e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resolvidos</a:t>
            </a:r>
            <a:endParaRPr lang="en-US" dirty="0" smtClean="0"/>
          </a:p>
          <a:p>
            <a:r>
              <a:rPr lang="en-US" dirty="0"/>
              <a:t>A principal </a:t>
            </a:r>
            <a:r>
              <a:rPr lang="en-US" dirty="0" err="1"/>
              <a:t>responsabilidade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/>
              <a:t>garantia</a:t>
            </a:r>
            <a:r>
              <a:rPr lang="en-US" dirty="0"/>
              <a:t> da </a:t>
            </a:r>
            <a:r>
              <a:rPr lang="en-US" dirty="0" err="1" smtClean="0"/>
              <a:t>qualidade</a:t>
            </a:r>
            <a:r>
              <a:rPr lang="en-US" dirty="0" smtClean="0"/>
              <a:t> 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e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cumprir</a:t>
            </a:r>
            <a:r>
              <a:rPr lang="en-US" dirty="0"/>
              <a:t> as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melhorar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bugs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ocorram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unidade</a:t>
            </a:r>
            <a:r>
              <a:rPr lang="en-US" dirty="0" smtClean="0"/>
              <a:t> 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SW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Devido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especiais</a:t>
            </a:r>
            <a:r>
              <a:rPr lang="en-US" dirty="0" smtClean="0"/>
              <a:t>,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testes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necessários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viável</a:t>
            </a:r>
            <a:r>
              <a:rPr lang="en-US" dirty="0" smtClean="0"/>
              <a:t>, </a:t>
            </a:r>
            <a:r>
              <a:rPr lang="en-US" dirty="0" err="1" smtClean="0"/>
              <a:t>tais</a:t>
            </a:r>
            <a:r>
              <a:rPr lang="en-US" dirty="0" smtClean="0"/>
              <a:t> testes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focar</a:t>
            </a:r>
            <a:r>
              <a:rPr lang="en-US" dirty="0" smtClean="0"/>
              <a:t> </a:t>
            </a:r>
            <a:r>
              <a:rPr lang="en-US" dirty="0" err="1" smtClean="0"/>
              <a:t>certas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invidualmente</a:t>
            </a:r>
            <a:endParaRPr lang="en-US" dirty="0" smtClean="0"/>
          </a:p>
          <a:p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combinações</a:t>
            </a:r>
            <a:r>
              <a:rPr lang="en-US" dirty="0" smtClean="0"/>
              <a:t> de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r>
              <a:rPr lang="en-US" dirty="0" smtClean="0"/>
              <a:t> (</a:t>
            </a:r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no </a:t>
            </a:r>
            <a:r>
              <a:rPr lang="en-US" dirty="0" err="1" smtClean="0"/>
              <a:t>estado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Portanto</a:t>
            </a:r>
            <a:r>
              <a:rPr lang="en-US" dirty="0" smtClean="0"/>
              <a:t>, a </a:t>
            </a:r>
            <a:r>
              <a:rPr lang="en-US" dirty="0" err="1" smtClean="0"/>
              <a:t>proposta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36145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unidade</a:t>
            </a:r>
            <a:r>
              <a:rPr lang="en-US" dirty="0" smtClean="0"/>
              <a:t>/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SW OO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imperativo</a:t>
            </a:r>
            <a:endParaRPr lang="en-US" dirty="0"/>
          </a:p>
          <a:p>
            <a:pPr lvl="1"/>
            <a:r>
              <a:rPr lang="en-US" dirty="0" err="1" smtClean="0"/>
              <a:t>Unidade</a:t>
            </a:r>
            <a:r>
              <a:rPr lang="en-US" dirty="0" smtClean="0"/>
              <a:t> =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único</a:t>
            </a:r>
            <a:r>
              <a:rPr lang="en-US" dirty="0"/>
              <a:t>,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 smtClean="0"/>
              <a:t>procedimento</a:t>
            </a:r>
            <a:endParaRPr lang="en-US" dirty="0" smtClean="0"/>
          </a:p>
          <a:p>
            <a:pPr lvl="1"/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/>
              <a:t>frequentemente</a:t>
            </a:r>
            <a:r>
              <a:rPr lang="en-US" dirty="0"/>
              <a:t>: </a:t>
            </a:r>
            <a:r>
              <a:rPr lang="en-US" dirty="0" err="1" smtClean="0"/>
              <a:t>unidade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/>
              <a:t>corresponder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/>
              <a:t> </a:t>
            </a:r>
            <a:r>
              <a:rPr lang="en-US" dirty="0" err="1" smtClean="0"/>
              <a:t>entrelaçados</a:t>
            </a:r>
            <a:endParaRPr lang="en-US" dirty="0"/>
          </a:p>
          <a:p>
            <a:r>
              <a:rPr lang="en-US" dirty="0"/>
              <a:t>Software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nidade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(</a:t>
            </a:r>
            <a:r>
              <a:rPr lang="en-US" dirty="0" err="1"/>
              <a:t>pequeno</a:t>
            </a:r>
            <a:r>
              <a:rPr lang="en-US" dirty="0"/>
              <a:t>) de classes </a:t>
            </a:r>
            <a:r>
              <a:rPr lang="en-US" dirty="0" err="1"/>
              <a:t>fortemente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conjuntos</a:t>
            </a:r>
            <a:r>
              <a:rPr lang="en-US" dirty="0"/>
              <a:t> de classes Java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correspondem</a:t>
            </a:r>
            <a:r>
              <a:rPr lang="en-US" dirty="0"/>
              <a:t> a </a:t>
            </a:r>
            <a:r>
              <a:rPr lang="en-US" dirty="0" err="1"/>
              <a:t>exceções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unidade</a:t>
            </a:r>
            <a:r>
              <a:rPr lang="en-US" dirty="0"/>
              <a:t> = </a:t>
            </a:r>
            <a:r>
              <a:rPr lang="en-US" dirty="0" err="1"/>
              <a:t>teste</a:t>
            </a:r>
            <a:r>
              <a:rPr lang="en-US" dirty="0"/>
              <a:t> intra-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141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89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unidade</a:t>
            </a:r>
            <a:r>
              <a:rPr lang="en-US" dirty="0" smtClean="0"/>
              <a:t>/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SW OO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  <a:p>
            <a:pPr lvl="1"/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integração</a:t>
            </a:r>
            <a:r>
              <a:rPr lang="en-US" dirty="0"/>
              <a:t> =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/>
              <a:t>inter-</a:t>
            </a:r>
            <a:r>
              <a:rPr lang="en-US" dirty="0" err="1"/>
              <a:t>classe</a:t>
            </a:r>
            <a:r>
              <a:rPr lang="en-US" dirty="0"/>
              <a:t> (cluster de classes)</a:t>
            </a:r>
          </a:p>
          <a:p>
            <a:endParaRPr lang="en-US" dirty="0"/>
          </a:p>
          <a:p>
            <a:pPr lvl="1"/>
            <a:r>
              <a:rPr lang="en-US" dirty="0" err="1" smtClean="0"/>
              <a:t>Lidar</a:t>
            </a:r>
            <a:r>
              <a:rPr lang="en-US" dirty="0" smtClean="0"/>
              <a:t> </a:t>
            </a:r>
            <a:r>
              <a:rPr lang="en-US" dirty="0"/>
              <a:t>com </a:t>
            </a:r>
            <a:r>
              <a:rPr lang="en-US" dirty="0" err="1"/>
              <a:t>métodos</a:t>
            </a:r>
            <a:r>
              <a:rPr lang="en-US" dirty="0"/>
              <a:t> simples </a:t>
            </a:r>
            <a:r>
              <a:rPr lang="en-US" dirty="0" err="1"/>
              <a:t>separadamente</a:t>
            </a:r>
            <a:r>
              <a:rPr lang="en-US" dirty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dependem</a:t>
            </a:r>
            <a:r>
              <a:rPr lang="en-US" dirty="0" smtClean="0"/>
              <a:t> do </a:t>
            </a:r>
            <a:r>
              <a:rPr lang="en-US" dirty="0" err="1" smtClean="0"/>
              <a:t>estado</a:t>
            </a:r>
            <a:endParaRPr lang="en-US" dirty="0" smtClean="0"/>
          </a:p>
          <a:p>
            <a:pPr lvl="2"/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 no </a:t>
            </a:r>
            <a:r>
              <a:rPr lang="en-US" dirty="0" err="1"/>
              <a:t>contexto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pertencem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142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903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r>
              <a:rPr lang="en-US" dirty="0" smtClean="0"/>
              <a:t>: </a:t>
            </a:r>
            <a:r>
              <a:rPr lang="en-US" dirty="0" err="1" smtClean="0"/>
              <a:t>estágios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143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400800" cy="52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1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OO (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unidade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</a:t>
            </a:r>
            <a:r>
              <a:rPr lang="en-US" dirty="0" err="1" smtClean="0"/>
              <a:t>classe</a:t>
            </a:r>
            <a:r>
              <a:rPr lang="en-US" dirty="0" smtClean="0"/>
              <a:t> (</a:t>
            </a:r>
            <a:r>
              <a:rPr lang="en-US" dirty="0" err="1" smtClean="0"/>
              <a:t>Testando</a:t>
            </a:r>
            <a:r>
              <a:rPr lang="en-US" dirty="0" smtClean="0"/>
              <a:t> classes </a:t>
            </a:r>
            <a:r>
              <a:rPr lang="en-US" dirty="0" err="1" smtClean="0"/>
              <a:t>isoladamente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, derive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instâncias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cobrir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 smtClean="0"/>
              <a:t>significativos</a:t>
            </a:r>
            <a:r>
              <a:rPr lang="en-US" dirty="0" smtClean="0"/>
              <a:t>. </a:t>
            </a:r>
            <a:r>
              <a:rPr lang="en-US" dirty="0" err="1" smtClean="0"/>
              <a:t>Instanciações</a:t>
            </a:r>
            <a:r>
              <a:rPr lang="en-US" dirty="0" smtClean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tomadas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(se </a:t>
            </a:r>
            <a:r>
              <a:rPr lang="en-US" dirty="0" err="1"/>
              <a:t>disponível</a:t>
            </a:r>
            <a:r>
              <a:rPr lang="en-US" dirty="0"/>
              <a:t>) </a:t>
            </a:r>
            <a:r>
              <a:rPr lang="en-US" dirty="0" smtClean="0"/>
              <a:t>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</a:t>
            </a:r>
            <a:r>
              <a:rPr lang="en-US" dirty="0" smtClean="0"/>
              <a:t> </a:t>
            </a:r>
            <a:r>
              <a:rPr lang="en-US" dirty="0" err="1" smtClean="0"/>
              <a:t>finalidade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testar</a:t>
            </a:r>
            <a:endParaRPr lang="en-US" dirty="0" smtClean="0"/>
          </a:p>
          <a:p>
            <a:pPr lvl="1"/>
            <a:r>
              <a:rPr lang="en-US" dirty="0" err="1"/>
              <a:t>Projetar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invocação</a:t>
            </a:r>
            <a:r>
              <a:rPr lang="en-US" dirty="0"/>
              <a:t> </a:t>
            </a:r>
            <a:r>
              <a:rPr lang="en-US" dirty="0" err="1" smtClean="0"/>
              <a:t>correta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herdados</a:t>
            </a:r>
            <a:r>
              <a:rPr lang="en-US" dirty="0"/>
              <a:t> e </a:t>
            </a:r>
            <a:r>
              <a:rPr lang="en-US" dirty="0" err="1" smtClean="0"/>
              <a:t>sobreescritos</a:t>
            </a:r>
            <a:r>
              <a:rPr lang="en-US" dirty="0" smtClean="0"/>
              <a:t>, </a:t>
            </a:r>
            <a:r>
              <a:rPr lang="en-US" dirty="0" err="1" smtClean="0"/>
              <a:t>incluindo</a:t>
            </a:r>
            <a:r>
              <a:rPr lang="en-US" dirty="0" smtClean="0"/>
              <a:t> </a:t>
            </a:r>
            <a:r>
              <a:rPr lang="en-US" dirty="0" err="1" smtClean="0"/>
              <a:t>construtores</a:t>
            </a:r>
            <a:r>
              <a:rPr lang="en-US" dirty="0"/>
              <a:t>. Se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 smtClean="0"/>
              <a:t>estende</a:t>
            </a:r>
            <a:r>
              <a:rPr lang="en-US" dirty="0" smtClean="0"/>
              <a:t> </a:t>
            </a:r>
            <a:r>
              <a:rPr lang="en-US" dirty="0"/>
              <a:t>classes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tenham</a:t>
            </a:r>
            <a:r>
              <a:rPr lang="en-US" dirty="0" smtClean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 smtClean="0"/>
              <a:t>testadas</a:t>
            </a:r>
            <a:r>
              <a:rPr lang="en-US" dirty="0" smtClean="0"/>
              <a:t>, determine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herdados</a:t>
            </a:r>
            <a:r>
              <a:rPr lang="en-US" dirty="0"/>
              <a:t> </a:t>
            </a:r>
            <a:r>
              <a:rPr lang="en-US" dirty="0" err="1"/>
              <a:t>precisam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smtClean="0"/>
              <a:t>re-</a:t>
            </a:r>
            <a:r>
              <a:rPr lang="en-US" dirty="0" err="1" smtClean="0"/>
              <a:t>testadas</a:t>
            </a:r>
            <a:r>
              <a:rPr lang="en-US" dirty="0" smtClean="0"/>
              <a:t> 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 smtClean="0"/>
              <a:t>ancestrais</a:t>
            </a:r>
            <a:r>
              <a:rPr lang="en-US" dirty="0" smtClean="0"/>
              <a:t> (</a:t>
            </a:r>
            <a:r>
              <a:rPr lang="en-US" dirty="0" err="1" smtClean="0"/>
              <a:t>hierarquia</a:t>
            </a:r>
            <a:r>
              <a:rPr lang="en-US" dirty="0" smtClean="0"/>
              <a:t>)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reutilizados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18296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OO (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unidade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</a:t>
            </a:r>
            <a:r>
              <a:rPr lang="en-US" dirty="0" err="1" smtClean="0"/>
              <a:t>classe</a:t>
            </a:r>
            <a:r>
              <a:rPr lang="en-US" dirty="0" smtClean="0"/>
              <a:t> (</a:t>
            </a:r>
            <a:r>
              <a:rPr lang="en-US" dirty="0" err="1" smtClean="0"/>
              <a:t>Testando</a:t>
            </a:r>
            <a:r>
              <a:rPr lang="en-US" dirty="0" smtClean="0"/>
              <a:t> classes </a:t>
            </a:r>
            <a:r>
              <a:rPr lang="en-US" dirty="0" err="1" smtClean="0"/>
              <a:t>isoladamente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Projete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smtClean="0"/>
              <a:t>intra-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/>
              <a:t>com base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especificado</a:t>
            </a:r>
            <a:endParaRPr lang="en-US" dirty="0" smtClean="0"/>
          </a:p>
          <a:p>
            <a:pPr lvl="1"/>
            <a:r>
              <a:rPr lang="en-US" dirty="0" err="1" smtClean="0"/>
              <a:t>Inclua</a:t>
            </a:r>
            <a:r>
              <a:rPr lang="en-US" dirty="0" smtClean="0"/>
              <a:t> </a:t>
            </a:r>
            <a:r>
              <a:rPr lang="en-US" dirty="0" err="1" smtClean="0"/>
              <a:t>relações</a:t>
            </a:r>
            <a:r>
              <a:rPr lang="en-US" dirty="0" smtClean="0"/>
              <a:t> </a:t>
            </a:r>
            <a:r>
              <a:rPr lang="en-US" dirty="0" err="1"/>
              <a:t>estruturais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, </a:t>
            </a:r>
            <a:r>
              <a:rPr lang="en-US" dirty="0" err="1" smtClean="0"/>
              <a:t>derivadas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 </a:t>
            </a:r>
            <a:r>
              <a:rPr lang="en-US" dirty="0" err="1" smtClean="0"/>
              <a:t>código-fonte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 smtClean="0"/>
              <a:t>classe</a:t>
            </a:r>
            <a:r>
              <a:rPr lang="en-US" dirty="0" smtClean="0"/>
              <a:t> e </a:t>
            </a:r>
            <a:r>
              <a:rPr lang="en-US" dirty="0" err="1" smtClean="0"/>
              <a:t>gere</a:t>
            </a:r>
            <a:r>
              <a:rPr lang="en-US" dirty="0" smtClean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adicionais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cobrir</a:t>
            </a:r>
            <a:r>
              <a:rPr lang="en-US" dirty="0"/>
              <a:t> 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 smtClean="0"/>
              <a:t>estruturais</a:t>
            </a:r>
            <a:endParaRPr lang="en-US" dirty="0" smtClean="0"/>
          </a:p>
          <a:p>
            <a:pPr lvl="1"/>
            <a:r>
              <a:rPr lang="en-US" dirty="0" err="1" smtClean="0"/>
              <a:t>Projete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r>
              <a:rPr lang="en-US" dirty="0"/>
              <a:t>, </a:t>
            </a:r>
            <a:r>
              <a:rPr lang="en-US" dirty="0" err="1"/>
              <a:t>sistematicamente</a:t>
            </a:r>
            <a:r>
              <a:rPr lang="en-US" dirty="0"/>
              <a:t> </a:t>
            </a:r>
            <a:r>
              <a:rPr lang="en-US" dirty="0" err="1" smtClean="0"/>
              <a:t>exercitando</a:t>
            </a:r>
            <a:r>
              <a:rPr lang="en-US" dirty="0" smtClean="0"/>
              <a:t> </a:t>
            </a:r>
            <a:r>
              <a:rPr lang="en-US" dirty="0" err="1"/>
              <a:t>exceções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 smtClean="0"/>
              <a:t>levantadas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teste</a:t>
            </a:r>
            <a:r>
              <a:rPr lang="en-US" dirty="0"/>
              <a:t> e </a:t>
            </a:r>
            <a:r>
              <a:rPr lang="en-US" dirty="0" err="1"/>
              <a:t>exceções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 smtClean="0"/>
              <a:t>capturadas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 smtClean="0"/>
              <a:t>manipuladas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elas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9832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OO (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unidade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</a:t>
            </a:r>
            <a:r>
              <a:rPr lang="en-US" dirty="0" err="1" smtClean="0"/>
              <a:t>classe</a:t>
            </a:r>
            <a:r>
              <a:rPr lang="en-US" dirty="0" smtClean="0"/>
              <a:t> (</a:t>
            </a:r>
            <a:r>
              <a:rPr lang="en-US" dirty="0" err="1" smtClean="0"/>
              <a:t>Testando</a:t>
            </a:r>
            <a:r>
              <a:rPr lang="en-US" dirty="0" smtClean="0"/>
              <a:t> classes </a:t>
            </a:r>
            <a:r>
              <a:rPr lang="en-US" dirty="0" err="1" smtClean="0"/>
              <a:t>isoladamente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Projete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as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polimórficas</a:t>
            </a:r>
            <a:r>
              <a:rPr lang="en-US" dirty="0"/>
              <a:t> (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da </a:t>
            </a:r>
            <a:r>
              <a:rPr lang="en-US" dirty="0" err="1"/>
              <a:t>superclasse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interface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 smtClean="0"/>
              <a:t>vinculada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smtClean="0"/>
              <a:t>de subclasses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dependendo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instâncias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48535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OO (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</a:t>
            </a:r>
            <a:r>
              <a:rPr lang="en-US" dirty="0" err="1" smtClean="0"/>
              <a:t>classe</a:t>
            </a:r>
            <a:r>
              <a:rPr lang="en-US" dirty="0" smtClean="0"/>
              <a:t> (</a:t>
            </a:r>
            <a:r>
              <a:rPr lang="en-US" dirty="0" err="1" smtClean="0"/>
              <a:t>Testando</a:t>
            </a:r>
            <a:r>
              <a:rPr lang="en-US" dirty="0" smtClean="0"/>
              <a:t> </a:t>
            </a:r>
            <a:r>
              <a:rPr lang="en-US" dirty="0" err="1" smtClean="0"/>
              <a:t>integração</a:t>
            </a:r>
            <a:r>
              <a:rPr lang="en-US" dirty="0" smtClean="0"/>
              <a:t> de classes)</a:t>
            </a:r>
          </a:p>
          <a:p>
            <a:pPr lvl="1"/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hierarquia</a:t>
            </a:r>
            <a:r>
              <a:rPr lang="en-US" dirty="0"/>
              <a:t> de </a:t>
            </a:r>
            <a:r>
              <a:rPr lang="en-US" dirty="0" err="1"/>
              <a:t>agrupamentos</a:t>
            </a:r>
            <a:r>
              <a:rPr lang="en-US" dirty="0"/>
              <a:t> de classes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 smtClean="0"/>
              <a:t>testada</a:t>
            </a:r>
            <a:r>
              <a:rPr lang="en-US" dirty="0" smtClean="0"/>
              <a:t> </a:t>
            </a:r>
            <a:r>
              <a:rPr lang="en-US" dirty="0"/>
              <a:t>de forma </a:t>
            </a:r>
            <a:r>
              <a:rPr lang="en-US" dirty="0" smtClean="0"/>
              <a:t>incremental</a:t>
            </a:r>
          </a:p>
          <a:p>
            <a:pPr lvl="1"/>
            <a:r>
              <a:rPr lang="en-US" dirty="0" err="1" smtClean="0"/>
              <a:t>Projete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 smtClean="0"/>
              <a:t>funcionais</a:t>
            </a:r>
            <a:r>
              <a:rPr lang="en-US" dirty="0" smtClean="0"/>
              <a:t> inter-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o cluster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teste</a:t>
            </a:r>
            <a:endParaRPr lang="en-US" dirty="0" smtClean="0"/>
          </a:p>
          <a:p>
            <a:pPr lvl="1"/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cobrir</a:t>
            </a:r>
            <a:r>
              <a:rPr lang="en-US" dirty="0"/>
              <a:t> o </a:t>
            </a:r>
            <a:r>
              <a:rPr lang="en-US" dirty="0" err="1"/>
              <a:t>fluxo</a:t>
            </a:r>
            <a:r>
              <a:rPr lang="en-US" dirty="0"/>
              <a:t> de dados entre </a:t>
            </a:r>
            <a:r>
              <a:rPr lang="en-US" dirty="0" err="1"/>
              <a:t>chamadas</a:t>
            </a:r>
            <a:r>
              <a:rPr lang="en-US" dirty="0"/>
              <a:t> de </a:t>
            </a:r>
            <a:r>
              <a:rPr lang="en-US" dirty="0" err="1" smtClean="0"/>
              <a:t>método</a:t>
            </a:r>
            <a:endParaRPr lang="en-US" dirty="0" smtClean="0"/>
          </a:p>
          <a:p>
            <a:pPr lvl="1"/>
            <a:r>
              <a:rPr lang="en-US" dirty="0" err="1" smtClean="0"/>
              <a:t>Integre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conjunto</a:t>
            </a:r>
            <a:r>
              <a:rPr lang="en-US" dirty="0" smtClean="0"/>
              <a:t> de testes intra-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exceção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de testes inter-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exceção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exceções</a:t>
            </a:r>
            <a:r>
              <a:rPr lang="en-US" dirty="0"/>
              <a:t> </a:t>
            </a:r>
            <a:r>
              <a:rPr lang="en-US" dirty="0" err="1"/>
              <a:t>propagadas</a:t>
            </a:r>
            <a:r>
              <a:rPr lang="en-US" dirty="0"/>
              <a:t> </a:t>
            </a:r>
            <a:r>
              <a:rPr lang="en-US" dirty="0" smtClean="0"/>
              <a:t>entre </a:t>
            </a:r>
            <a:r>
              <a:rPr lang="en-US" dirty="0"/>
              <a:t>classes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926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OO (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</a:t>
            </a:r>
            <a:r>
              <a:rPr lang="en-US" dirty="0" err="1" smtClean="0"/>
              <a:t>classe</a:t>
            </a:r>
            <a:r>
              <a:rPr lang="en-US" dirty="0" smtClean="0"/>
              <a:t> (</a:t>
            </a:r>
            <a:r>
              <a:rPr lang="en-US" dirty="0" err="1" smtClean="0"/>
              <a:t>Testando</a:t>
            </a:r>
            <a:r>
              <a:rPr lang="en-US" dirty="0" smtClean="0"/>
              <a:t> </a:t>
            </a:r>
            <a:r>
              <a:rPr lang="en-US" dirty="0" err="1" smtClean="0"/>
              <a:t>integração</a:t>
            </a:r>
            <a:r>
              <a:rPr lang="en-US" dirty="0" smtClean="0"/>
              <a:t> de classes)</a:t>
            </a:r>
          </a:p>
          <a:p>
            <a:pPr lvl="1"/>
            <a:r>
              <a:rPr lang="en-US" dirty="0" err="1" smtClean="0"/>
              <a:t>Integre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testes de </a:t>
            </a:r>
            <a:r>
              <a:rPr lang="en-US" dirty="0" err="1"/>
              <a:t>polimorfismo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testes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verificam</a:t>
            </a:r>
            <a:r>
              <a:rPr lang="en-US" dirty="0"/>
              <a:t> </a:t>
            </a:r>
            <a:r>
              <a:rPr lang="en-US" dirty="0" err="1"/>
              <a:t>interações</a:t>
            </a:r>
            <a:r>
              <a:rPr lang="en-US" dirty="0"/>
              <a:t> </a:t>
            </a:r>
            <a:r>
              <a:rPr lang="en-US" dirty="0" smtClean="0"/>
              <a:t>inter-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polimórficas</a:t>
            </a:r>
            <a:r>
              <a:rPr lang="en-US" dirty="0"/>
              <a:t> e </a:t>
            </a:r>
            <a:r>
              <a:rPr lang="en-US" dirty="0" err="1"/>
              <a:t>ligações</a:t>
            </a:r>
            <a:r>
              <a:rPr lang="en-US" dirty="0"/>
              <a:t> </a:t>
            </a:r>
            <a:r>
              <a:rPr lang="en-US" dirty="0" err="1"/>
              <a:t>dinâmicas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085184"/>
            <a:ext cx="799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✪</a:t>
            </a:r>
            <a:r>
              <a:rPr lang="en-US" sz="2400" dirty="0">
                <a:solidFill>
                  <a:srgbClr val="000000"/>
                </a:solidFill>
                <a:sym typeface="Zapf Dingbats"/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Para </a:t>
            </a:r>
            <a:r>
              <a:rPr lang="en-US" sz="2400" b="1" dirty="0" smtClean="0">
                <a:solidFill>
                  <a:srgbClr val="000000"/>
                </a:solidFill>
              </a:rPr>
              <a:t>testes de </a:t>
            </a:r>
            <a:r>
              <a:rPr lang="en-US" sz="2400" b="1" dirty="0" err="1" smtClean="0">
                <a:solidFill>
                  <a:srgbClr val="000000"/>
                </a:solidFill>
              </a:rPr>
              <a:t>sistema</a:t>
            </a:r>
            <a:r>
              <a:rPr lang="en-US" sz="2400" b="1" dirty="0" smtClean="0">
                <a:solidFill>
                  <a:srgbClr val="000000"/>
                </a:solidFill>
              </a:rPr>
              <a:t> e </a:t>
            </a:r>
            <a:r>
              <a:rPr lang="en-US" sz="2400" b="1" dirty="0" err="1" smtClean="0">
                <a:solidFill>
                  <a:srgbClr val="000000"/>
                </a:solidFill>
              </a:rPr>
              <a:t>aceitação</a:t>
            </a:r>
            <a:r>
              <a:rPr lang="en-US" sz="2400" dirty="0" smtClean="0">
                <a:solidFill>
                  <a:srgbClr val="000000"/>
                </a:solidFill>
              </a:rPr>
              <a:t>, use as </a:t>
            </a:r>
            <a:r>
              <a:rPr lang="en-US" sz="2400" dirty="0" err="1" smtClean="0">
                <a:solidFill>
                  <a:srgbClr val="000000"/>
                </a:solidFill>
              </a:rPr>
              <a:t>mesmas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soluções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usadas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para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softwares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imperativos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15380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intra-classes (</a:t>
            </a:r>
            <a:r>
              <a:rPr lang="en-US" dirty="0" err="1" smtClean="0"/>
              <a:t>Máquina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Idéia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estado</a:t>
            </a:r>
            <a:r>
              <a:rPr lang="en-US" dirty="0"/>
              <a:t> de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modificado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endParaRPr lang="en-US" dirty="0"/>
          </a:p>
          <a:p>
            <a:pPr lvl="1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modeladas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transições</a:t>
            </a:r>
            <a:r>
              <a:rPr lang="en-US" dirty="0"/>
              <a:t> de </a:t>
            </a:r>
            <a:r>
              <a:rPr lang="en-US" dirty="0" err="1"/>
              <a:t>estado</a:t>
            </a:r>
            <a:endParaRPr lang="en-US" dirty="0"/>
          </a:p>
          <a:p>
            <a:pPr lvl="1"/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seqüências</a:t>
            </a:r>
            <a:r>
              <a:rPr lang="en-US" dirty="0"/>
              <a:t> de </a:t>
            </a:r>
            <a:r>
              <a:rPr lang="en-US" dirty="0" err="1"/>
              <a:t>chamadas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atravessam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de </a:t>
            </a:r>
            <a:r>
              <a:rPr lang="en-US" dirty="0" err="1"/>
              <a:t>estado</a:t>
            </a:r>
            <a:endParaRPr lang="en-US" dirty="0"/>
          </a:p>
          <a:p>
            <a:pPr lvl="1"/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derivado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/>
              <a:t>especificação</a:t>
            </a:r>
            <a:r>
              <a:rPr lang="en-US" dirty="0"/>
              <a:t> (testes </a:t>
            </a:r>
            <a:r>
              <a:rPr lang="en-US" dirty="0" err="1"/>
              <a:t>funcionais</a:t>
            </a:r>
            <a:r>
              <a:rPr lang="en-US" dirty="0"/>
              <a:t>), </a:t>
            </a:r>
            <a:r>
              <a:rPr lang="en-US" dirty="0" err="1"/>
              <a:t>código</a:t>
            </a:r>
            <a:r>
              <a:rPr lang="en-US" dirty="0"/>
              <a:t> (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), </a:t>
            </a:r>
            <a:r>
              <a:rPr lang="en-US" dirty="0" err="1"/>
              <a:t>ou</a:t>
            </a:r>
            <a:r>
              <a:rPr lang="en-US" dirty="0"/>
              <a:t> ambos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149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63688" y="5996136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Mais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tarde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Herança</a:t>
            </a:r>
            <a:r>
              <a:rPr lang="en-US" dirty="0">
                <a:solidFill>
                  <a:srgbClr val="FF0000"/>
                </a:solidFill>
              </a:rPr>
              <a:t> e </a:t>
            </a:r>
            <a:r>
              <a:rPr lang="en-US" dirty="0" err="1">
                <a:solidFill>
                  <a:srgbClr val="FF0000"/>
                </a:solidFill>
              </a:rPr>
              <a:t>ligação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dinâmica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908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Fontes</a:t>
            </a:r>
            <a:r>
              <a:rPr lang="en-US" dirty="0" smtClean="0"/>
              <a:t> de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5" name="Picture 4" descr="Captura de tela 2011-11-08 às 09.43.1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59308"/>
            <a:ext cx="5449664" cy="5190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6176" y="472514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+mn-lt"/>
              </a:rPr>
              <a:t>Conclusão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Não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são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os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programadores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os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maiores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causadores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de bugs!!!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12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inter-classes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724400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rimeiro</a:t>
            </a:r>
            <a:r>
              <a:rPr lang="en-US" dirty="0" smtClean="0"/>
              <a:t>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de </a:t>
            </a:r>
            <a:r>
              <a:rPr lang="en-US" dirty="0" err="1"/>
              <a:t>integração</a:t>
            </a:r>
            <a:r>
              <a:rPr lang="en-US" dirty="0"/>
              <a:t> de software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  <a:p>
            <a:pPr lvl="1"/>
            <a:r>
              <a:rPr lang="en-US" dirty="0" err="1"/>
              <a:t>Concentre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interações</a:t>
            </a:r>
            <a:r>
              <a:rPr lang="en-US" dirty="0"/>
              <a:t> </a:t>
            </a:r>
            <a:r>
              <a:rPr lang="en-US" dirty="0" smtClean="0"/>
              <a:t>entre </a:t>
            </a:r>
            <a:r>
              <a:rPr lang="en-US" dirty="0"/>
              <a:t>classes</a:t>
            </a:r>
          </a:p>
          <a:p>
            <a:r>
              <a:rPr lang="en-US" dirty="0"/>
              <a:t>Bottom-up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r>
              <a:rPr lang="en-US" dirty="0" smtClean="0"/>
              <a:t> entre classes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depende</a:t>
            </a:r>
            <a:r>
              <a:rPr lang="en-US" dirty="0"/>
              <a:t> de B: </a:t>
            </a:r>
            <a:r>
              <a:rPr lang="en-US" dirty="0" err="1"/>
              <a:t>Construir</a:t>
            </a:r>
            <a:r>
              <a:rPr lang="en-US" dirty="0"/>
              <a:t> e </a:t>
            </a:r>
            <a:r>
              <a:rPr lang="en-US" dirty="0" err="1"/>
              <a:t>testar</a:t>
            </a:r>
            <a:r>
              <a:rPr lang="en-US" dirty="0"/>
              <a:t> B, </a:t>
            </a:r>
            <a:r>
              <a:rPr lang="en-US" dirty="0" err="1"/>
              <a:t>então</a:t>
            </a:r>
            <a:r>
              <a:rPr lang="en-US" dirty="0"/>
              <a:t> A</a:t>
            </a:r>
          </a:p>
          <a:p>
            <a:r>
              <a:rPr lang="en-US" dirty="0" err="1"/>
              <a:t>Iniciar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/</a:t>
            </a:r>
            <a:r>
              <a:rPr lang="en-US" dirty="0" err="1" smtClean="0"/>
              <a:t>inclusão</a:t>
            </a:r>
            <a:endParaRPr lang="en-US" dirty="0"/>
          </a:p>
          <a:p>
            <a:pPr lvl="2"/>
            <a:r>
              <a:rPr lang="en-US" dirty="0" err="1" smtClean="0"/>
              <a:t>Nível</a:t>
            </a:r>
            <a:r>
              <a:rPr lang="en-US" dirty="0" smtClean="0"/>
              <a:t> de </a:t>
            </a:r>
            <a:r>
              <a:rPr lang="en-US" dirty="0" err="1"/>
              <a:t>i</a:t>
            </a:r>
            <a:r>
              <a:rPr lang="en-US" dirty="0" err="1" smtClean="0"/>
              <a:t>mplementação</a:t>
            </a:r>
            <a:r>
              <a:rPr lang="en-US" dirty="0" smtClean="0"/>
              <a:t> </a:t>
            </a:r>
            <a:r>
              <a:rPr lang="en-US" dirty="0" err="1" smtClean="0"/>
              <a:t>paralela</a:t>
            </a:r>
            <a:r>
              <a:rPr lang="en-US" dirty="0" smtClean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endParaRPr lang="en-US" dirty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lasse</a:t>
            </a:r>
            <a:r>
              <a:rPr lang="en-US" dirty="0" smtClean="0"/>
              <a:t> A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/>
              <a:t>chamadas</a:t>
            </a:r>
            <a:r>
              <a:rPr lang="en-US" dirty="0"/>
              <a:t> a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da </a:t>
            </a:r>
            <a:r>
              <a:rPr lang="en-US" dirty="0" err="1"/>
              <a:t>classe</a:t>
            </a:r>
            <a:r>
              <a:rPr lang="en-US" dirty="0"/>
              <a:t> B</a:t>
            </a:r>
          </a:p>
          <a:p>
            <a:pPr lvl="1"/>
            <a:r>
              <a:rPr lang="en-US" dirty="0" err="1" smtClean="0"/>
              <a:t>Objetos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A </a:t>
            </a:r>
            <a:r>
              <a:rPr lang="en-US" dirty="0" err="1" smtClean="0"/>
              <a:t>incluem</a:t>
            </a:r>
            <a:r>
              <a:rPr lang="en-US" dirty="0" smtClean="0"/>
              <a:t> </a:t>
            </a:r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/>
              <a:t>métodos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B</a:t>
            </a:r>
          </a:p>
          <a:p>
            <a:pPr lvl="2"/>
            <a:r>
              <a:rPr lang="en-US" dirty="0"/>
              <a:t>mas </a:t>
            </a:r>
            <a:r>
              <a:rPr lang="en-US" dirty="0" err="1"/>
              <a:t>só</a:t>
            </a:r>
            <a:r>
              <a:rPr lang="en-US" dirty="0"/>
              <a:t> se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 smtClean="0"/>
              <a:t>significar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faz</a:t>
            </a:r>
            <a:r>
              <a:rPr lang="en-US" dirty="0"/>
              <a:t> parte </a:t>
            </a:r>
            <a:r>
              <a:rPr lang="en-US" dirty="0" smtClean="0"/>
              <a:t>de"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150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Interações</a:t>
            </a:r>
            <a:r>
              <a:rPr lang="en-US" dirty="0" smtClean="0"/>
              <a:t> entre testes inter-classes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Proceder</a:t>
            </a:r>
            <a:r>
              <a:rPr lang="en-US" dirty="0"/>
              <a:t> de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 (bottom up)</a:t>
            </a:r>
            <a:endParaRPr lang="en-US" dirty="0"/>
          </a:p>
          <a:p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combinações</a:t>
            </a:r>
            <a:r>
              <a:rPr lang="en-US" dirty="0"/>
              <a:t> de </a:t>
            </a:r>
            <a:r>
              <a:rPr lang="en-US" dirty="0" err="1"/>
              <a:t>interações</a:t>
            </a:r>
            <a:endParaRPr lang="en-US" dirty="0"/>
          </a:p>
          <a:p>
            <a:pPr lvl="1"/>
            <a:r>
              <a:rPr lang="en-US" dirty="0" err="1" smtClean="0"/>
              <a:t>Exemplo</a:t>
            </a:r>
            <a:r>
              <a:rPr lang="en-US" dirty="0"/>
              <a:t>: um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Order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Model, e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chama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Slot, </a:t>
            </a:r>
            <a:r>
              <a:rPr lang="en-US" dirty="0" err="1" smtClean="0"/>
              <a:t>exercita</a:t>
            </a:r>
            <a:r>
              <a:rPr lang="en-US" dirty="0" smtClean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das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151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9785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283450" cy="1143000"/>
          </a:xfrm>
        </p:spPr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seqüência</a:t>
            </a:r>
            <a:r>
              <a:rPr lang="en-US" dirty="0" smtClean="0"/>
              <a:t> (</a:t>
            </a:r>
            <a:r>
              <a:rPr lang="en-US" dirty="0" err="1" smtClean="0"/>
              <a:t>exemplo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/>
              <a:pPr algn="r"/>
              <a:t>152</a:t>
            </a:fld>
            <a:r>
              <a:rPr lang="pt-BR" dirty="0" smtClean="0"/>
              <a:t>/360</a:t>
            </a:r>
            <a:endParaRPr lang="pt-BR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433768"/>
              </p:ext>
            </p:extLst>
          </p:nvPr>
        </p:nvGraphicFramePr>
        <p:xfrm>
          <a:off x="611560" y="799926"/>
          <a:ext cx="7772400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Visio" r:id="rId3" imgW="6491160" imgH="5028480" progId="">
                  <p:embed/>
                </p:oleObj>
              </mc:Choice>
              <mc:Fallback>
                <p:oleObj name="Visio" r:id="rId3" imgW="6491160" imgH="5028480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99926"/>
                        <a:ext cx="7772400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70787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Interações</a:t>
            </a:r>
            <a:r>
              <a:rPr lang="en-US" dirty="0" smtClean="0"/>
              <a:t> entre testes inter-classes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/>
              <a:t>: </a:t>
            </a:r>
            <a:r>
              <a:rPr lang="en-US" dirty="0" err="1"/>
              <a:t>explosão</a:t>
            </a:r>
            <a:r>
              <a:rPr lang="en-US" dirty="0"/>
              <a:t> </a:t>
            </a:r>
            <a:r>
              <a:rPr lang="en-US" dirty="0" err="1"/>
              <a:t>combinatória</a:t>
            </a:r>
            <a:r>
              <a:rPr lang="en-US" dirty="0"/>
              <a:t> de </a:t>
            </a:r>
            <a:r>
              <a:rPr lang="en-US" dirty="0" err="1"/>
              <a:t>casos</a:t>
            </a:r>
            <a:endParaRPr lang="en-US" dirty="0"/>
          </a:p>
          <a:p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subconjunto</a:t>
            </a:r>
            <a:r>
              <a:rPr lang="en-US" dirty="0"/>
              <a:t> de </a:t>
            </a:r>
            <a:r>
              <a:rPr lang="en-US" dirty="0" err="1"/>
              <a:t>interações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Seleção</a:t>
            </a:r>
            <a:r>
              <a:rPr lang="en-US" dirty="0" smtClean="0"/>
              <a:t> </a:t>
            </a:r>
            <a:r>
              <a:rPr lang="en-US" dirty="0" err="1"/>
              <a:t>arbitrária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aleatória</a:t>
            </a:r>
            <a:endParaRPr lang="en-US" dirty="0"/>
          </a:p>
          <a:p>
            <a:pPr lvl="1"/>
            <a:r>
              <a:rPr lang="en-US" dirty="0" err="1" smtClean="0"/>
              <a:t>Além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de </a:t>
            </a:r>
            <a:r>
              <a:rPr lang="en-US" dirty="0" err="1"/>
              <a:t>interação</a:t>
            </a:r>
            <a:r>
              <a:rPr lang="en-US" dirty="0"/>
              <a:t> </a:t>
            </a:r>
            <a:r>
              <a:rPr lang="en-US" dirty="0" err="1" smtClean="0"/>
              <a:t>significativos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r>
              <a:rPr lang="en-US" dirty="0"/>
              <a:t> no </a:t>
            </a:r>
            <a:r>
              <a:rPr lang="en-US" dirty="0" err="1"/>
              <a:t>projeto</a:t>
            </a:r>
            <a:r>
              <a:rPr lang="en-US" dirty="0"/>
              <a:t> e </a:t>
            </a:r>
            <a:r>
              <a:rPr lang="en-US" dirty="0" err="1" smtClean="0"/>
              <a:t>análise</a:t>
            </a:r>
            <a:endParaRPr lang="en-US" dirty="0" smtClean="0"/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eqüência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colaboração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153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6515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estruturais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Comece</a:t>
            </a:r>
            <a:r>
              <a:rPr lang="en-US" dirty="0" smtClean="0"/>
              <a:t> </a:t>
            </a:r>
            <a:r>
              <a:rPr lang="en-US" dirty="0"/>
              <a:t>com testes </a:t>
            </a:r>
            <a:r>
              <a:rPr lang="en-US" dirty="0" err="1"/>
              <a:t>funcionais</a:t>
            </a:r>
            <a:endParaRPr lang="en-US" dirty="0"/>
          </a:p>
          <a:p>
            <a:pPr lvl="1"/>
            <a:r>
              <a:rPr lang="en-US" dirty="0" smtClean="0"/>
              <a:t>Tal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/>
              <a:t>software </a:t>
            </a:r>
            <a:r>
              <a:rPr lang="en-US" dirty="0" err="1" smtClean="0"/>
              <a:t>imperativo</a:t>
            </a:r>
            <a:r>
              <a:rPr lang="en-US" dirty="0" smtClean="0"/>
              <a:t>, </a:t>
            </a:r>
            <a:r>
              <a:rPr lang="en-US" dirty="0"/>
              <a:t>a </a:t>
            </a:r>
            <a:r>
              <a:rPr lang="en-US" dirty="0" err="1"/>
              <a:t>especificação</a:t>
            </a:r>
            <a:r>
              <a:rPr lang="en-US" dirty="0"/>
              <a:t> (formal </a:t>
            </a:r>
            <a:r>
              <a:rPr lang="en-US" dirty="0" err="1"/>
              <a:t>ou</a:t>
            </a:r>
            <a:r>
              <a:rPr lang="en-US" dirty="0"/>
              <a:t> informal)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 software OO</a:t>
            </a:r>
            <a:endParaRPr lang="en-US" dirty="0"/>
          </a:p>
          <a:p>
            <a:pPr lvl="2"/>
            <a:r>
              <a:rPr lang="en-US" dirty="0"/>
              <a:t>"</a:t>
            </a:r>
            <a:r>
              <a:rPr lang="en-US" dirty="0" err="1"/>
              <a:t>Especificação</a:t>
            </a:r>
            <a:r>
              <a:rPr lang="en-US" dirty="0"/>
              <a:t>" </a:t>
            </a:r>
            <a:r>
              <a:rPr lang="en-US" dirty="0" err="1"/>
              <a:t>amplamente</a:t>
            </a:r>
            <a:r>
              <a:rPr lang="en-US" dirty="0"/>
              <a:t> </a:t>
            </a:r>
            <a:r>
              <a:rPr lang="en-US" dirty="0" err="1" smtClean="0"/>
              <a:t>interpretada</a:t>
            </a:r>
            <a:r>
              <a:rPr lang="en-US" dirty="0" smtClean="0"/>
              <a:t>: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de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um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</a:t>
            </a:r>
            <a:r>
              <a:rPr lang="en-US" dirty="0" err="1" smtClean="0"/>
              <a:t>detalhada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/>
              <a:t>interface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adicione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(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Detalhes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154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7679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18" y="-99392"/>
            <a:ext cx="7283450" cy="1143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implementação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850" y="6024286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/>
              <a:pPr algn="r"/>
              <a:t>155</a:t>
            </a:fld>
            <a:r>
              <a:rPr lang="pt-BR" dirty="0" smtClean="0"/>
              <a:t>/360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908720"/>
            <a:ext cx="7010400" cy="57150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public class Model  extends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Orders.CompositeItem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....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legalConfig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= false; //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memoized</a:t>
            </a:r>
            <a:endParaRPr lang="en-US" sz="2000" dirty="0" smtClean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....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  public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isLegalConfiguration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if (!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legalConfig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   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checkConfiguration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return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legalConfig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.....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  private void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checkConfiguration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legalConfig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= true;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for (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=0;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&lt;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slots.length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; ++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    Slot slot = slots[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    if (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slot.required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&amp;&amp; !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slot.isBound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legalConfig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= false;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    } ...}  ...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......</a:t>
            </a:r>
            <a:endParaRPr lang="en-US" sz="20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639744" y="1061120"/>
            <a:ext cx="2209800" cy="1295400"/>
          </a:xfrm>
          <a:prstGeom prst="leftArrow">
            <a:avLst>
              <a:gd name="adj1" fmla="val 64250"/>
              <a:gd name="adj2" fmla="val 46075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Variável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 de ins-</a:t>
            </a:r>
          </a:p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tância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privada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268144" y="3956720"/>
            <a:ext cx="2895600" cy="838200"/>
          </a:xfrm>
          <a:prstGeom prst="leftArrow">
            <a:avLst>
              <a:gd name="adj1" fmla="val 62500"/>
              <a:gd name="adj2" fmla="val 8636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Método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privado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9792" y="1484784"/>
            <a:ext cx="2160240" cy="36004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9592" y="4581128"/>
            <a:ext cx="2160240" cy="36004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8920" y="5791896"/>
            <a:ext cx="2160240" cy="36004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8984" y="2735656"/>
            <a:ext cx="2448272" cy="36004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066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de dados intra-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Exercite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eqüências</a:t>
            </a:r>
            <a:r>
              <a:rPr lang="en-US" dirty="0" smtClean="0"/>
              <a:t> de </a:t>
            </a:r>
            <a:r>
              <a:rPr lang="en-US" dirty="0" err="1"/>
              <a:t>métodos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da </a:t>
            </a:r>
            <a:r>
              <a:rPr lang="en-US" dirty="0" err="1"/>
              <a:t>criação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modificação</a:t>
            </a:r>
            <a:r>
              <a:rPr lang="en-US" dirty="0"/>
              <a:t> de um valor de </a:t>
            </a:r>
            <a:r>
              <a:rPr lang="en-US" dirty="0" err="1" smtClean="0"/>
              <a:t>atributo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/>
              <a:t>valor do </a:t>
            </a:r>
            <a:r>
              <a:rPr lang="en-US" dirty="0" err="1" smtClean="0"/>
              <a:t>atributo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Precisamos</a:t>
            </a:r>
            <a:r>
              <a:rPr lang="en-US" dirty="0"/>
              <a:t> de um </a:t>
            </a:r>
            <a:r>
              <a:rPr lang="en-US" dirty="0" err="1" smtClean="0"/>
              <a:t>grafo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abranja</a:t>
            </a:r>
            <a:r>
              <a:rPr lang="en-US" dirty="0" smtClean="0"/>
              <a:t> </a:t>
            </a:r>
            <a:r>
              <a:rPr lang="en-US" dirty="0" err="1"/>
              <a:t>mais</a:t>
            </a:r>
            <a:r>
              <a:rPr lang="en-US" dirty="0"/>
              <a:t> do </a:t>
            </a:r>
            <a:r>
              <a:rPr lang="en-US" dirty="0" err="1"/>
              <a:t>que</a:t>
            </a:r>
            <a:r>
              <a:rPr lang="en-US" dirty="0"/>
              <a:t>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156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Grafo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intraclasse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238250"/>
            <a:ext cx="3733800" cy="47815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Fluxo</a:t>
            </a:r>
            <a:r>
              <a:rPr lang="en-US" sz="18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controle</a:t>
            </a:r>
            <a:r>
              <a:rPr lang="en-US" sz="18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cada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método</a:t>
            </a:r>
            <a:endParaRPr lang="en-US" sz="18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+</a:t>
            </a:r>
          </a:p>
          <a:p>
            <a:pPr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classe</a:t>
            </a:r>
            <a:endParaRPr lang="en-US" sz="18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+</a:t>
            </a:r>
          </a:p>
          <a:p>
            <a:pPr>
              <a:buFontTx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Arestas</a:t>
            </a:r>
            <a:endParaRPr lang="en-US" sz="18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 da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classe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nós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iniciais</a:t>
            </a:r>
            <a:r>
              <a:rPr lang="en-US" sz="18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dos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métodos</a:t>
            </a:r>
            <a:endParaRPr lang="en-US" sz="18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 dos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nós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finais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dos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métodos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classe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nó</a:t>
            </a:r>
            <a:endParaRPr lang="en-US" sz="18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18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=&gt;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Fluxo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controle</a:t>
            </a:r>
            <a:r>
              <a:rPr lang="en-US" sz="18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através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seqüências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chamadas</a:t>
            </a:r>
            <a:r>
              <a:rPr lang="en-US" sz="18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métodos</a:t>
            </a:r>
            <a:endParaRPr lang="en-US" sz="18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23209"/>
              </p:ext>
            </p:extLst>
          </p:nvPr>
        </p:nvGraphicFramePr>
        <p:xfrm>
          <a:off x="4092575" y="1066800"/>
          <a:ext cx="4694238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Visio" r:id="rId4" imgW="3382560" imgH="4168800" progId="">
                  <p:embed/>
                </p:oleObj>
              </mc:Choice>
              <mc:Fallback>
                <p:oleObj name="Visio" r:id="rId4" imgW="3382560" imgH="4168800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066800"/>
                        <a:ext cx="4694238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79712" y="5796260"/>
            <a:ext cx="251012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 smtClean="0">
                <a:solidFill>
                  <a:srgbClr val="000000"/>
                </a:solidFill>
                <a:latin typeface="Trebuchet MS" charset="0"/>
              </a:rPr>
              <a:t>Modelo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Trebuchet MS" charset="0"/>
              </a:rPr>
              <a:t>classe</a:t>
            </a:r>
            <a:endParaRPr lang="en-US" dirty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667000" y="1752600"/>
            <a:ext cx="2057400" cy="714375"/>
          </a:xfrm>
          <a:prstGeom prst="wedgeRectCallout">
            <a:avLst>
              <a:gd name="adj1" fmla="val 77315"/>
              <a:gd name="adj2" fmla="val 86444"/>
            </a:avLst>
          </a:prstGeom>
          <a:solidFill>
            <a:srgbClr val="FFFF99">
              <a:alpha val="65097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Tahoma" charset="0"/>
              </a:rPr>
              <a:t>Método</a:t>
            </a: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</a:rPr>
              <a:t>addComponent</a:t>
            </a:r>
            <a:endParaRPr lang="en-US" sz="20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29400" y="1679644"/>
            <a:ext cx="2057400" cy="707886"/>
          </a:xfrm>
          <a:prstGeom prst="wedgeRectCallout">
            <a:avLst>
              <a:gd name="adj1" fmla="val -60569"/>
              <a:gd name="adj2" fmla="val -98667"/>
            </a:avLst>
          </a:prstGeom>
          <a:solidFill>
            <a:srgbClr val="FFFF99">
              <a:alpha val="65097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Tahoma" charset="0"/>
              </a:rPr>
              <a:t>Método</a:t>
            </a: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</a:rPr>
              <a:t>selectModel</a:t>
            </a:r>
            <a:endParaRPr lang="en-US" sz="20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800600" y="3657600"/>
            <a:ext cx="2438400" cy="714375"/>
          </a:xfrm>
          <a:prstGeom prst="wedgeRectCallout">
            <a:avLst>
              <a:gd name="adj1" fmla="val 87306"/>
              <a:gd name="adj2" fmla="val 64000"/>
            </a:avLst>
          </a:prstGeom>
          <a:solidFill>
            <a:srgbClr val="FFFF99">
              <a:alpha val="65097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Tahoma" charset="0"/>
              </a:rPr>
              <a:t>Método</a:t>
            </a: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</a:rPr>
              <a:t>checkConfiguration</a:t>
            </a:r>
            <a:endParaRPr lang="en-US" sz="20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1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1" grpId="0" animBg="1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estrutural</a:t>
            </a:r>
            <a:r>
              <a:rPr lang="en-US" dirty="0" smtClean="0"/>
              <a:t> inter-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Trabalhar</a:t>
            </a:r>
            <a:r>
              <a:rPr lang="en-US" dirty="0" smtClean="0"/>
              <a:t> “bottom up”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endParaRPr lang="en-US" dirty="0" smtClean="0"/>
          </a:p>
          <a:p>
            <a:pPr lvl="2"/>
            <a:r>
              <a:rPr lang="en-US" dirty="0" err="1" smtClean="0"/>
              <a:t>Dependência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 smtClean="0"/>
              <a:t> de classes;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dirty="0" err="1" smtClean="0"/>
              <a:t>inclusão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endParaRPr lang="en-US" dirty="0" smtClean="0"/>
          </a:p>
          <a:p>
            <a:pPr lvl="1"/>
            <a:r>
              <a:rPr lang="en-US" dirty="0" err="1" smtClean="0"/>
              <a:t>Iniciando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classes </a:t>
            </a:r>
            <a:r>
              <a:rPr lang="en-US" dirty="0" err="1" smtClean="0"/>
              <a:t>folha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aquelas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usam</a:t>
            </a:r>
            <a:r>
              <a:rPr lang="en-US" dirty="0" smtClean="0"/>
              <a:t> as classes </a:t>
            </a:r>
            <a:r>
              <a:rPr lang="en-US" dirty="0" err="1" smtClean="0"/>
              <a:t>folha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r>
              <a:rPr lang="en-US" dirty="0" err="1" smtClean="0"/>
              <a:t>Sumarize</a:t>
            </a:r>
            <a:r>
              <a:rPr lang="en-US" dirty="0" smtClean="0"/>
              <a:t> o </a:t>
            </a:r>
            <a:r>
              <a:rPr lang="en-US" dirty="0" err="1" smtClean="0"/>
              <a:t>efeito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: </a:t>
            </a:r>
            <a:r>
              <a:rPr lang="en-US" dirty="0" err="1" smtClean="0"/>
              <a:t>Mudando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ambos</a:t>
            </a:r>
          </a:p>
          <a:p>
            <a:pPr lvl="1"/>
            <a:r>
              <a:rPr lang="en-US" dirty="0" err="1" smtClean="0"/>
              <a:t>Tratando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158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Inspetores</a:t>
            </a:r>
            <a:r>
              <a:rPr lang="en-US" dirty="0" smtClean="0"/>
              <a:t> e </a:t>
            </a:r>
            <a:r>
              <a:rPr lang="en-US" dirty="0" err="1" smtClean="0"/>
              <a:t>modificadores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Classifique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(</a:t>
            </a:r>
            <a:r>
              <a:rPr lang="en-US" dirty="0" err="1" smtClean="0"/>
              <a:t>caminhos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)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Inspetores</a:t>
            </a:r>
            <a:r>
              <a:rPr lang="en-US" dirty="0" smtClean="0"/>
              <a:t>: </a:t>
            </a:r>
            <a:r>
              <a:rPr lang="en-US" dirty="0" err="1" smtClean="0"/>
              <a:t>usam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modificam</a:t>
            </a:r>
            <a:r>
              <a:rPr lang="en-US" dirty="0" smtClean="0"/>
              <a:t>, </a:t>
            </a:r>
            <a:r>
              <a:rPr lang="en-US" dirty="0" err="1" smtClean="0"/>
              <a:t>instâncias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err="1" smtClean="0"/>
              <a:t>Modificadores</a:t>
            </a:r>
            <a:r>
              <a:rPr lang="en-US" dirty="0" smtClean="0"/>
              <a:t>: </a:t>
            </a:r>
            <a:r>
              <a:rPr lang="en-US" dirty="0" err="1" smtClean="0"/>
              <a:t>modificam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usam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err="1" smtClean="0"/>
              <a:t>Inspetores</a:t>
            </a:r>
            <a:r>
              <a:rPr lang="en-US" dirty="0" smtClean="0"/>
              <a:t>/</a:t>
            </a:r>
            <a:r>
              <a:rPr lang="en-US" dirty="0" err="1" smtClean="0"/>
              <a:t>modificadores</a:t>
            </a:r>
            <a:r>
              <a:rPr lang="en-US" dirty="0" smtClean="0"/>
              <a:t>: </a:t>
            </a:r>
            <a:r>
              <a:rPr lang="en-US" dirty="0" err="1" smtClean="0"/>
              <a:t>usam</a:t>
            </a:r>
            <a:r>
              <a:rPr lang="en-US" dirty="0" smtClean="0"/>
              <a:t> e </a:t>
            </a:r>
            <a:r>
              <a:rPr lang="en-US" dirty="0" err="1" smtClean="0"/>
              <a:t>modificam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159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Custos</a:t>
            </a:r>
            <a:r>
              <a:rPr lang="en-US" dirty="0" smtClean="0"/>
              <a:t> com bugs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/>
              <a:pPr algn="r"/>
              <a:t>16</a:t>
            </a:fld>
            <a:r>
              <a:rPr lang="pt-BR" dirty="0" smtClean="0"/>
              <a:t>/360</a:t>
            </a:r>
            <a:endParaRPr lang="pt-BR" dirty="0"/>
          </a:p>
        </p:txBody>
      </p:sp>
      <p:pic>
        <p:nvPicPr>
          <p:cNvPr id="4" name="Picture 3" descr="Captura de tela 2011-11-08 às 10.33.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4736"/>
            <a:ext cx="7454900" cy="5308600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64126" y="638132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Stubs, drivers e </a:t>
            </a:r>
            <a:r>
              <a:rPr lang="en-US" dirty="0" err="1" smtClean="0"/>
              <a:t>oráculos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: Estado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encapsulado</a:t>
            </a:r>
            <a:endParaRPr lang="en-US" dirty="0" smtClean="0"/>
          </a:p>
          <a:p>
            <a:pPr lvl="1"/>
            <a:r>
              <a:rPr lang="en-US" dirty="0" smtClean="0"/>
              <a:t>Como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avaliar</a:t>
            </a:r>
            <a:r>
              <a:rPr lang="en-US" dirty="0" smtClean="0"/>
              <a:t> se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 o 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correto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Problema</a:t>
            </a:r>
            <a:r>
              <a:rPr lang="en-US" dirty="0" smtClean="0"/>
              <a:t>: </a:t>
            </a:r>
            <a:r>
              <a:rPr lang="en-US" dirty="0" err="1" smtClean="0"/>
              <a:t>Maioria</a:t>
            </a:r>
            <a:r>
              <a:rPr lang="en-US" dirty="0" smtClean="0"/>
              <a:t> das classes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completos</a:t>
            </a:r>
            <a:endParaRPr lang="en-US" dirty="0" smtClean="0"/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executá-las</a:t>
            </a:r>
            <a:endParaRPr lang="en-US" dirty="0" smtClean="0"/>
          </a:p>
          <a:p>
            <a:r>
              <a:rPr lang="en-US" dirty="0" err="1" smtClean="0"/>
              <a:t>Tipicamente</a:t>
            </a:r>
            <a:r>
              <a:rPr lang="en-US" dirty="0" smtClean="0"/>
              <a:t> </a:t>
            </a:r>
            <a:r>
              <a:rPr lang="en-US" dirty="0" err="1" smtClean="0"/>
              <a:t>resolvemos</a:t>
            </a:r>
            <a:r>
              <a:rPr lang="en-US" dirty="0" smtClean="0"/>
              <a:t> ambos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com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temporárias</a:t>
            </a:r>
            <a:r>
              <a:rPr lang="en-US" dirty="0" smtClean="0"/>
              <a:t> (scaffolding)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160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633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temporárias</a:t>
            </a:r>
            <a:r>
              <a:rPr lang="en-US" dirty="0" smtClean="0"/>
              <a:t> (</a:t>
            </a:r>
            <a:r>
              <a:rPr lang="en-US" dirty="0" err="1" smtClean="0"/>
              <a:t>Driver+Stubs</a:t>
            </a:r>
            <a:r>
              <a:rPr lang="en-US" dirty="0" smtClean="0"/>
              <a:t>=Scaffolding)</a:t>
            </a:r>
            <a:endParaRPr lang="en-US" dirty="0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763688" y="1732757"/>
            <a:ext cx="4800600" cy="4576563"/>
          </a:xfrm>
          <a:custGeom>
            <a:avLst/>
            <a:gdLst>
              <a:gd name="T0" fmla="*/ 0 w 1585"/>
              <a:gd name="T1" fmla="*/ 2147483647 h 2305"/>
              <a:gd name="T2" fmla="*/ 0 w 1585"/>
              <a:gd name="T3" fmla="*/ 0 h 2305"/>
              <a:gd name="T4" fmla="*/ 2147483647 w 1585"/>
              <a:gd name="T5" fmla="*/ 0 h 2305"/>
              <a:gd name="T6" fmla="*/ 2147483647 w 1585"/>
              <a:gd name="T7" fmla="*/ 2147483647 h 2305"/>
              <a:gd name="T8" fmla="*/ 2147483647 w 1585"/>
              <a:gd name="T9" fmla="*/ 2147483647 h 2305"/>
              <a:gd name="T10" fmla="*/ 2147483647 w 1585"/>
              <a:gd name="T11" fmla="*/ 2147483647 h 2305"/>
              <a:gd name="T12" fmla="*/ 2147483647 w 1585"/>
              <a:gd name="T13" fmla="*/ 2147483647 h 2305"/>
              <a:gd name="T14" fmla="*/ 2147483647 w 1585"/>
              <a:gd name="T15" fmla="*/ 2147483647 h 2305"/>
              <a:gd name="T16" fmla="*/ 0 w 1585"/>
              <a:gd name="T17" fmla="*/ 2147483647 h 23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5"/>
              <a:gd name="T28" fmla="*/ 0 h 2305"/>
              <a:gd name="T29" fmla="*/ 1585 w 1585"/>
              <a:gd name="T30" fmla="*/ 2305 h 23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5" h="2305">
                <a:moveTo>
                  <a:pt x="0" y="2304"/>
                </a:moveTo>
                <a:lnTo>
                  <a:pt x="0" y="0"/>
                </a:lnTo>
                <a:lnTo>
                  <a:pt x="1536" y="0"/>
                </a:lnTo>
                <a:lnTo>
                  <a:pt x="1536" y="512"/>
                </a:lnTo>
                <a:lnTo>
                  <a:pt x="240" y="512"/>
                </a:lnTo>
                <a:lnTo>
                  <a:pt x="240" y="1690"/>
                </a:lnTo>
                <a:lnTo>
                  <a:pt x="1584" y="1690"/>
                </a:lnTo>
                <a:lnTo>
                  <a:pt x="1584" y="2304"/>
                </a:lnTo>
                <a:lnTo>
                  <a:pt x="0" y="230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640488" y="1124744"/>
            <a:ext cx="2396008" cy="1080120"/>
          </a:xfrm>
          <a:prstGeom prst="wedgeRectCallout">
            <a:avLst>
              <a:gd name="adj1" fmla="val -70952"/>
              <a:gd name="adj2" fmla="val 47739"/>
            </a:avLst>
          </a:prstGeom>
          <a:solidFill>
            <a:srgbClr val="FFF2DA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Exemplo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 de</a:t>
            </a:r>
          </a:p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ferramenta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charset="0"/>
              </a:rPr>
            </a:b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</a:rPr>
              <a:t>JUnit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716688" y="4477544"/>
            <a:ext cx="1981200" cy="1111696"/>
          </a:xfrm>
          <a:prstGeom prst="wedgeRectCallout">
            <a:avLst>
              <a:gd name="adj1" fmla="val -69870"/>
              <a:gd name="adj2" fmla="val 80130"/>
            </a:avLst>
          </a:prstGeom>
          <a:solidFill>
            <a:srgbClr val="FFF2DA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Exemplo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 de</a:t>
            </a:r>
          </a:p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ferramenta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charset="0"/>
              </a:rPr>
            </a:b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</a:rPr>
              <a:t>MockMaker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257056" y="2053679"/>
            <a:ext cx="81111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Driver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257056" y="5711279"/>
            <a:ext cx="73344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Stubs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75856" y="3044279"/>
            <a:ext cx="3048000" cy="1600200"/>
          </a:xfrm>
          <a:prstGeom prst="rect">
            <a:avLst/>
          </a:prstGeom>
          <a:solidFill>
            <a:srgbClr val="F6FFB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85456" y="3425279"/>
            <a:ext cx="2126704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 charset="0"/>
              </a:rPr>
              <a:t>Classes 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</a:rPr>
              <a:t>a </a:t>
            </a:r>
            <a:r>
              <a:rPr lang="en-US" dirty="0" err="1" smtClean="0">
                <a:solidFill>
                  <a:srgbClr val="000000"/>
                </a:solidFill>
                <a:latin typeface="Trebuchet MS" charset="0"/>
              </a:rPr>
              <a:t>serem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rebuchet MS" charset="0"/>
              </a:rPr>
              <a:t>testadas</a:t>
            </a:r>
            <a:endParaRPr lang="en-US" dirty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876056" y="2841079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876056" y="4720679"/>
            <a:ext cx="0" cy="58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8369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temporárias</a:t>
            </a:r>
            <a:r>
              <a:rPr lang="en-US" dirty="0" smtClean="0"/>
              <a:t>: </a:t>
            </a:r>
            <a:r>
              <a:rPr lang="en-US" dirty="0" err="1"/>
              <a:t>Controlabilidade</a:t>
            </a:r>
            <a:r>
              <a:rPr lang="en-US" dirty="0"/>
              <a:t> e </a:t>
            </a:r>
            <a:r>
              <a:rPr lang="en-US" dirty="0" err="1" smtClean="0"/>
              <a:t>observabilidade</a:t>
            </a:r>
            <a:endParaRPr lang="en-US" dirty="0" smtClean="0"/>
          </a:p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temporárias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/</a:t>
            </a:r>
            <a:r>
              <a:rPr lang="en-US" dirty="0" err="1" smtClean="0"/>
              <a:t>reutilizável</a:t>
            </a:r>
            <a:endParaRPr lang="en-US" dirty="0"/>
          </a:p>
          <a:p>
            <a:pPr lvl="1"/>
            <a:r>
              <a:rPr lang="en-US" dirty="0"/>
              <a:t>Entre </a:t>
            </a:r>
            <a:r>
              <a:rPr lang="en-US" dirty="0" err="1" smtClean="0"/>
              <a:t>projetos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comprar</a:t>
            </a:r>
            <a:r>
              <a:rPr lang="en-US" dirty="0"/>
              <a:t> </a:t>
            </a:r>
            <a:r>
              <a:rPr lang="en-US" dirty="0" err="1" smtClean="0"/>
              <a:t>ferramentas</a:t>
            </a:r>
            <a:endParaRPr lang="en-US" dirty="0"/>
          </a:p>
          <a:p>
            <a:r>
              <a:rPr lang="en-US" dirty="0" err="1" smtClean="0"/>
              <a:t>Projeto</a:t>
            </a:r>
            <a:r>
              <a:rPr lang="en-US" dirty="0" smtClean="0"/>
              <a:t> - </a:t>
            </a:r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temporária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endParaRPr lang="en-US" dirty="0"/>
          </a:p>
          <a:p>
            <a:pPr lvl="1"/>
            <a:r>
              <a:rPr lang="en-US" dirty="0" err="1" smtClean="0"/>
              <a:t>Projete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teste</a:t>
            </a:r>
            <a:endParaRPr lang="en-US" dirty="0"/>
          </a:p>
          <a:p>
            <a:pPr lvl="1"/>
            <a:r>
              <a:rPr lang="en-US" dirty="0"/>
              <a:t>Ad hoc,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combinação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162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924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Oráculos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Oráculos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 smtClean="0"/>
              <a:t>capazes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 smtClean="0"/>
              <a:t>correção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comportamento</a:t>
            </a:r>
            <a:r>
              <a:rPr lang="en-US" dirty="0"/>
              <a:t> do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executado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dada </a:t>
            </a:r>
            <a:r>
              <a:rPr lang="en-US" dirty="0" err="1"/>
              <a:t>entrada</a:t>
            </a:r>
            <a:endParaRPr lang="en-US" dirty="0"/>
          </a:p>
          <a:p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produz</a:t>
            </a:r>
            <a:r>
              <a:rPr lang="en-US" dirty="0"/>
              <a:t> </a:t>
            </a:r>
            <a:r>
              <a:rPr lang="en-US" dirty="0" err="1"/>
              <a:t>saídas</a:t>
            </a:r>
            <a:r>
              <a:rPr lang="en-US" dirty="0"/>
              <a:t> e </a:t>
            </a:r>
            <a:r>
              <a:rPr lang="en-US" dirty="0" err="1"/>
              <a:t>traz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novo </a:t>
            </a:r>
            <a:r>
              <a:rPr lang="en-US" dirty="0" err="1"/>
              <a:t>estado</a:t>
            </a:r>
            <a:endParaRPr lang="en-US" dirty="0"/>
          </a:p>
          <a:p>
            <a:pPr lvl="1"/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as </a:t>
            </a:r>
            <a:r>
              <a:rPr lang="en-US" dirty="0" err="1"/>
              <a:t>abordagens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veracidade</a:t>
            </a:r>
            <a:r>
              <a:rPr lang="en-US" dirty="0"/>
              <a:t> da </a:t>
            </a:r>
            <a:r>
              <a:rPr lang="en-US" dirty="0" err="1"/>
              <a:t>saída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exatidão</a:t>
            </a:r>
            <a:r>
              <a:rPr lang="en-US" dirty="0"/>
              <a:t> do </a:t>
            </a:r>
            <a:r>
              <a:rPr lang="en-US" dirty="0" err="1"/>
              <a:t>estado</a:t>
            </a:r>
            <a:r>
              <a:rPr lang="en-US" dirty="0"/>
              <a:t> final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o </a:t>
            </a:r>
            <a:r>
              <a:rPr lang="en-US" dirty="0" err="1"/>
              <a:t>estado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163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5032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Acessando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Abordagens</a:t>
            </a:r>
            <a:r>
              <a:rPr lang="en-US" dirty="0" smtClean="0"/>
              <a:t> </a:t>
            </a:r>
            <a:r>
              <a:rPr lang="en-US" dirty="0" err="1" smtClean="0"/>
              <a:t>intrusivas</a:t>
            </a:r>
            <a:endParaRPr lang="en-US" dirty="0"/>
          </a:p>
          <a:p>
            <a:pPr lvl="1"/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construções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/>
              <a:t>(classes </a:t>
            </a:r>
            <a:r>
              <a:rPr lang="en-US" dirty="0" smtClean="0"/>
              <a:t>C++ </a:t>
            </a:r>
            <a:r>
              <a:rPr lang="en-US" dirty="0" err="1" smtClean="0"/>
              <a:t>amigas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 smtClean="0"/>
              <a:t>inspetores</a:t>
            </a:r>
            <a:endParaRPr lang="en-US" dirty="0"/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/>
              <a:t>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 smtClean="0"/>
              <a:t>quebramos</a:t>
            </a:r>
            <a:r>
              <a:rPr lang="en-US" dirty="0" smtClean="0"/>
              <a:t> </a:t>
            </a:r>
            <a:r>
              <a:rPr lang="en-US" dirty="0" err="1"/>
              <a:t>encapsulamento</a:t>
            </a:r>
            <a:r>
              <a:rPr lang="en-US" dirty="0"/>
              <a:t> e </a:t>
            </a:r>
            <a:r>
              <a:rPr lang="en-US" dirty="0" err="1" smtClean="0"/>
              <a:t>daí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/>
              <a:t>produzir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 smtClean="0"/>
              <a:t>indesejáveis</a:t>
            </a:r>
            <a:endParaRPr lang="en-US" dirty="0"/>
          </a:p>
          <a:p>
            <a:r>
              <a:rPr lang="en-US" dirty="0" err="1" smtClean="0"/>
              <a:t>Abordagem</a:t>
            </a:r>
            <a:r>
              <a:rPr lang="en-US" dirty="0" smtClean="0"/>
              <a:t> de </a:t>
            </a:r>
            <a:r>
              <a:rPr lang="en-US" dirty="0" err="1"/>
              <a:t>c</a:t>
            </a:r>
            <a:r>
              <a:rPr lang="en-US" dirty="0" err="1" smtClean="0"/>
              <a:t>enários</a:t>
            </a:r>
            <a:r>
              <a:rPr lang="en-US" dirty="0" smtClean="0"/>
              <a:t> </a:t>
            </a:r>
            <a:r>
              <a:rPr lang="en-US" dirty="0" err="1" smtClean="0"/>
              <a:t>equivalentes</a:t>
            </a:r>
            <a:endParaRPr lang="en-US" dirty="0"/>
          </a:p>
          <a:p>
            <a:pPr lvl="1"/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/>
              <a:t>seqüências</a:t>
            </a:r>
            <a:r>
              <a:rPr lang="en-US" dirty="0"/>
              <a:t> </a:t>
            </a:r>
            <a:r>
              <a:rPr lang="en-US" dirty="0" err="1"/>
              <a:t>equivalentes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equivalentes</a:t>
            </a:r>
            <a:r>
              <a:rPr lang="en-US" dirty="0"/>
              <a:t> de </a:t>
            </a:r>
            <a:r>
              <a:rPr lang="en-US" dirty="0" err="1"/>
              <a:t>invocações</a:t>
            </a:r>
            <a:r>
              <a:rPr lang="en-US" dirty="0"/>
              <a:t> de </a:t>
            </a:r>
            <a:r>
              <a:rPr lang="en-US" dirty="0" err="1" smtClean="0"/>
              <a:t>métodos</a:t>
            </a:r>
            <a:endParaRPr lang="en-US" dirty="0"/>
          </a:p>
          <a:p>
            <a:pPr lvl="1"/>
            <a:r>
              <a:rPr lang="en-US" dirty="0" err="1" smtClean="0"/>
              <a:t>Comparar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estado</a:t>
            </a:r>
            <a:r>
              <a:rPr lang="en-US" dirty="0"/>
              <a:t> final do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sequências</a:t>
            </a:r>
            <a:r>
              <a:rPr lang="en-US" dirty="0"/>
              <a:t> </a:t>
            </a:r>
            <a:r>
              <a:rPr lang="en-US" dirty="0" err="1"/>
              <a:t>equivalentes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equivalentes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164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2787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equivalência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134672" cy="4724400"/>
          </a:xfrm>
        </p:spPr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princípio</a:t>
            </a:r>
            <a:r>
              <a:rPr lang="en-US" dirty="0"/>
              <a:t>: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equivalentes</a:t>
            </a:r>
            <a:r>
              <a:rPr lang="en-US" dirty="0"/>
              <a:t> se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sequências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 smtClean="0"/>
              <a:t>geram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/>
              <a:t>inspetores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divulgam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oculto</a:t>
            </a:r>
            <a:r>
              <a:rPr lang="en-US" dirty="0"/>
              <a:t> e </a:t>
            </a:r>
            <a:r>
              <a:rPr lang="en-US" dirty="0" smtClean="0"/>
              <a:t>compare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  <a:p>
            <a:pPr lvl="2"/>
            <a:r>
              <a:rPr lang="en-US" dirty="0" err="1" smtClean="0"/>
              <a:t>Quebre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encapsulamento</a:t>
            </a:r>
            <a:endParaRPr lang="en-US" dirty="0"/>
          </a:p>
          <a:p>
            <a:pPr lvl="1"/>
            <a:r>
              <a:rPr lang="en-US" dirty="0" smtClean="0"/>
              <a:t>Examine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obtidos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de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métodos</a:t>
            </a:r>
            <a:endParaRPr lang="en-US" dirty="0"/>
          </a:p>
          <a:p>
            <a:pPr lvl="2"/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/>
              <a:t>aproximados</a:t>
            </a:r>
            <a:endParaRPr lang="en-US" dirty="0"/>
          </a:p>
          <a:p>
            <a:pPr lvl="1"/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método</a:t>
            </a:r>
            <a:r>
              <a:rPr lang="en-US" dirty="0"/>
              <a:t> "compare"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especializa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smtClean="0"/>
              <a:t>equals (</a:t>
            </a:r>
            <a:r>
              <a:rPr lang="en-US" dirty="0" err="1" smtClean="0"/>
              <a:t>padrão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testabilidade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56594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7584" y="-50800"/>
            <a:ext cx="8240216" cy="1143000"/>
          </a:xfrm>
        </p:spPr>
        <p:txBody>
          <a:bodyPr/>
          <a:lstStyle/>
          <a:p>
            <a:r>
              <a:rPr lang="en-US" dirty="0" err="1" smtClean="0"/>
              <a:t>Polimorfismo</a:t>
            </a:r>
            <a:r>
              <a:rPr lang="en-US" dirty="0" smtClean="0"/>
              <a:t> e </a:t>
            </a:r>
            <a:r>
              <a:rPr lang="en-US" dirty="0" err="1" smtClean="0"/>
              <a:t>ligação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166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738" y="1649437"/>
            <a:ext cx="817721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 abstract class Credit { 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...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   abstract boolean validateCredit( Account a, int amt, CreditCard c); 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...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24325" y="3688720"/>
            <a:ext cx="17637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USAccount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UKAccount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EUAccount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JPAccount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OtherAccount</a:t>
            </a:r>
          </a:p>
          <a:p>
            <a:pPr eaLnBrk="1" hangingPunct="1"/>
            <a:endParaRPr lang="en-US" sz="20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4876800" y="2640037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76400" y="3697649"/>
            <a:ext cx="201850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EduCredit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BizCredit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IndividualCredit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667000" y="203043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602413" y="3706837"/>
            <a:ext cx="1474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VISACard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AmExpCard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rebuchet MS" charset="0"/>
              </a:rPr>
              <a:t>StoreCard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7315200" y="2640037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41338" y="5535637"/>
            <a:ext cx="7531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O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problema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combinatorial: 3 x 5 x 3 = 45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combinações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possíveis</a:t>
            </a:r>
            <a:endParaRPr lang="en-US" sz="2000" dirty="0">
              <a:solidFill>
                <a:srgbClr val="000000"/>
              </a:solidFill>
              <a:latin typeface="Trebuchet MS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de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ligações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dinâmicas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apenas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para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método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!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6016" y="1484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02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Chamadas</a:t>
            </a:r>
            <a:r>
              <a:rPr lang="en-US" sz="2000" b="1" dirty="0">
                <a:solidFill>
                  <a:srgbClr val="000000"/>
                </a:solidFill>
              </a:rPr>
              <a:t> “</a:t>
            </a:r>
            <a:r>
              <a:rPr lang="en-US" sz="2000" b="1" dirty="0" err="1">
                <a:solidFill>
                  <a:srgbClr val="000000"/>
                </a:solidFill>
              </a:rPr>
              <a:t>Isoladas</a:t>
            </a:r>
            <a:r>
              <a:rPr lang="en-US" sz="2000" b="1" dirty="0">
                <a:solidFill>
                  <a:srgbClr val="000000"/>
                </a:solidFill>
              </a:rPr>
              <a:t>”: o </a:t>
            </a:r>
            <a:r>
              <a:rPr lang="en-US" sz="2000" b="1" dirty="0" err="1">
                <a:solidFill>
                  <a:srgbClr val="000000"/>
                </a:solidFill>
              </a:rPr>
              <a:t>problema</a:t>
            </a:r>
            <a:r>
              <a:rPr lang="en-US" sz="2000" b="1" dirty="0">
                <a:solidFill>
                  <a:srgbClr val="000000"/>
                </a:solidFill>
              </a:rPr>
              <a:t> da </a:t>
            </a:r>
            <a:r>
              <a:rPr lang="en-US" sz="2000" b="1" dirty="0" err="1">
                <a:solidFill>
                  <a:srgbClr val="000000"/>
                </a:solidFill>
              </a:rPr>
              <a:t>explosão</a:t>
            </a:r>
            <a:r>
              <a:rPr lang="en-US" sz="2000" b="1" dirty="0">
                <a:solidFill>
                  <a:srgbClr val="000000"/>
                </a:solidFill>
              </a:rPr>
              <a:t> combinatorial</a:t>
            </a:r>
          </a:p>
        </p:txBody>
      </p:sp>
    </p:spTree>
    <p:extLst>
      <p:ext uri="{BB962C8B-B14F-4D97-AF65-F5344CB8AC3E}">
        <p14:creationId xmlns:p14="http://schemas.microsoft.com/office/powerpoint/2010/main" val="104560661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combinacional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13884"/>
              </p:ext>
            </p:extLst>
          </p:nvPr>
        </p:nvGraphicFramePr>
        <p:xfrm>
          <a:off x="3554413" y="1219200"/>
          <a:ext cx="5360987" cy="5364480"/>
        </p:xfrm>
        <a:graphic>
          <a:graphicData uri="http://schemas.openxmlformats.org/drawingml/2006/table">
            <a:tbl>
              <a:tblPr/>
              <a:tblGrid>
                <a:gridCol w="1651000"/>
                <a:gridCol w="1873250"/>
                <a:gridCol w="1836737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creditCard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USAccount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EduCredit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VISACard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USAccount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BizCredit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AmExpCard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USAccount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individualCredit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ChipmunkCard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UKAccount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EduCredit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AmExpCard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UKAccount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BizCredit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VISACard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UKAccount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individualCredit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ChipmunkCard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EUAccount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EduCredit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ChipmunkCard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EUAccount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BizCredit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AmExpCard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EUAccount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individualCredit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VISACard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JPAccount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EduCredit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VISACard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JPAccount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BizCredit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ChipmunkCard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JPAccount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individualCredit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AmExpCard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OtherAccount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EduCredit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ChipmunkCard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OtherAccount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BizCredit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VISACard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OtherAccount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individualCredit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AmExpCard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304800" y="1111384"/>
            <a:ext cx="289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 smtClean="0">
                <a:solidFill>
                  <a:srgbClr val="000000"/>
                </a:solidFill>
                <a:latin typeface="Trebuchet MS" charset="0"/>
              </a:rPr>
              <a:t>Identifique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rebuchet MS" charset="0"/>
              </a:rPr>
              <a:t>um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</a:rPr>
              <a:t>conjunto</a:t>
            </a:r>
            <a:r>
              <a:rPr lang="en-US" dirty="0">
                <a:solidFill>
                  <a:srgbClr val="000000"/>
                </a:solidFill>
                <a:latin typeface="Trebuchet MS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</a:rPr>
              <a:t>combinações</a:t>
            </a:r>
            <a:r>
              <a:rPr lang="en-US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</a:rPr>
              <a:t>que</a:t>
            </a:r>
            <a:r>
              <a:rPr lang="en-US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</a:rPr>
              <a:t>cobrem</a:t>
            </a:r>
            <a:r>
              <a:rPr lang="en-US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</a:rPr>
              <a:t>todas</a:t>
            </a:r>
            <a:r>
              <a:rPr lang="en-US" dirty="0">
                <a:solidFill>
                  <a:srgbClr val="000000"/>
                </a:solidFill>
                <a:latin typeface="Trebuchet MS" charset="0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</a:rPr>
              <a:t>combinações</a:t>
            </a:r>
            <a:r>
              <a:rPr lang="en-US" dirty="0">
                <a:solidFill>
                  <a:srgbClr val="000000"/>
                </a:solidFill>
                <a:latin typeface="Trebuchet MS" charset="0"/>
              </a:rPr>
              <a:t> de pares de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</a:rPr>
              <a:t>ligações</a:t>
            </a:r>
            <a:r>
              <a:rPr lang="en-US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</a:rPr>
              <a:t>dinâmicas</a:t>
            </a:r>
            <a:endParaRPr lang="en-US" dirty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6" name="Text Box 60"/>
          <p:cNvSpPr txBox="1">
            <a:spLocks noChangeArrowheads="1"/>
          </p:cNvSpPr>
          <p:nvPr/>
        </p:nvSpPr>
        <p:spPr bwMode="auto">
          <a:xfrm>
            <a:off x="304800" y="5257800"/>
            <a:ext cx="2895600" cy="1006475"/>
          </a:xfrm>
          <a:prstGeom prst="rect">
            <a:avLst/>
          </a:prstGeom>
          <a:solidFill>
            <a:srgbClr val="FF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 dirty="0" err="1">
                <a:solidFill>
                  <a:srgbClr val="000000"/>
                </a:solidFill>
                <a:latin typeface="Trebuchet MS" charset="0"/>
              </a:rPr>
              <a:t>Mesma</a:t>
            </a:r>
            <a:r>
              <a:rPr lang="en-US" sz="2000" i="1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rebuchet MS" charset="0"/>
              </a:rPr>
              <a:t>motivação</a:t>
            </a:r>
            <a:r>
              <a:rPr lang="en-US" sz="2000" i="1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rebuchet MS" charset="0"/>
              </a:rPr>
              <a:t>como</a:t>
            </a:r>
            <a:r>
              <a:rPr lang="en-US" sz="2000" i="1" dirty="0">
                <a:solidFill>
                  <a:srgbClr val="000000"/>
                </a:solidFill>
                <a:latin typeface="Trebuchet MS" charset="0"/>
              </a:rPr>
              <a:t> testes de </a:t>
            </a:r>
            <a:r>
              <a:rPr lang="en-US" sz="2000" i="1" dirty="0" err="1">
                <a:solidFill>
                  <a:srgbClr val="000000"/>
                </a:solidFill>
                <a:latin typeface="Trebuchet MS" charset="0"/>
              </a:rPr>
              <a:t>especificação</a:t>
            </a:r>
            <a:r>
              <a:rPr lang="en-US" sz="2000" i="1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rebuchet MS" charset="0"/>
              </a:rPr>
              <a:t>baseada</a:t>
            </a:r>
            <a:r>
              <a:rPr lang="en-US" sz="2000" i="1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rebuchet MS" charset="0"/>
              </a:rPr>
              <a:t>em</a:t>
            </a:r>
            <a:r>
              <a:rPr lang="en-US" sz="2000" i="1" dirty="0">
                <a:solidFill>
                  <a:srgbClr val="000000"/>
                </a:solidFill>
                <a:latin typeface="Trebuchet MS" charset="0"/>
              </a:rPr>
              <a:t> pares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97611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Chamadas</a:t>
            </a:r>
            <a:r>
              <a:rPr lang="en-US" dirty="0" smtClean="0"/>
              <a:t> </a:t>
            </a:r>
            <a:r>
              <a:rPr lang="en-US" dirty="0" err="1" smtClean="0"/>
              <a:t>combinadas</a:t>
            </a:r>
            <a:r>
              <a:rPr lang="en-US" dirty="0" smtClean="0"/>
              <a:t>: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 smtClean="0"/>
              <a:t>indesejáveis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7924800" cy="4876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public abstract class Account {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  public int getYTDPurchased()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if (ytdPurchasedValid) { return ytdPurchased;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int </a:t>
            </a:r>
            <a:r>
              <a:rPr lang="en-US" sz="1800" b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totalPurchased </a:t>
            </a: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for (Enumeration e = subsidiaries.elements() ; e.hasMoreElements();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    {   Account subsidiary = (Account) e.nextElement();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1800" b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totalPurchased </a:t>
            </a: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+= </a:t>
            </a:r>
            <a:r>
              <a:rPr lang="en-US" sz="1800" b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subsidiary.getYTDPurchased()</a:t>
            </a: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for (Enumeration e = customers.elements(); e.hasMoreElements();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    {   Customer aCust = (Customer) e.nextElement();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1800" b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totalPurchased</a:t>
            </a: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+= </a:t>
            </a:r>
            <a:r>
              <a:rPr lang="en-US" sz="1800" b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aCust.getYearlyPurchase()</a:t>
            </a: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ytdPurchased = </a:t>
            </a:r>
            <a:r>
              <a:rPr lang="en-US" sz="1800" b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totalPurchased</a:t>
            </a: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ytdPurchasedValid = true;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return </a:t>
            </a:r>
            <a:r>
              <a:rPr lang="en-US" sz="1800" b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totalPurchased</a:t>
            </a: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  }  …  }</a:t>
            </a:r>
            <a:endParaRPr lang="en-US" sz="180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60032" y="4841865"/>
            <a:ext cx="3960440" cy="13234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Problema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:</a:t>
            </a:r>
          </a:p>
          <a:p>
            <a:pPr eaLnBrk="1" hangingPunct="1"/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diferentes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implementações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do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método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getYDTPurchased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referem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-se a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diferentes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moedas</a:t>
            </a:r>
            <a:endParaRPr lang="en-US" sz="2000" dirty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3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169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1743794"/>
            <a:ext cx="6553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public abstract class Account {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...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    public int getYTDPurchased() {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if (ytdPurchasedValid) { return ytdPurchased; }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int </a:t>
            </a:r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totalPurchased </a:t>
            </a:r>
            <a:r>
              <a:rPr lang="en-US" sz="1400">
                <a:solidFill>
                  <a:srgbClr val="000000"/>
                </a:solidFill>
                <a:latin typeface="Times New Roman" charset="0"/>
              </a:rPr>
              <a:t>= 0;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for (Enumeration e = subsidiaries.elements() ; e.hasMoreElements(); )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    {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	Account subsidiary = (Account) e.nextElement();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totalPurchased </a:t>
            </a:r>
            <a:r>
              <a:rPr lang="en-US" sz="1400">
                <a:solidFill>
                  <a:srgbClr val="000000"/>
                </a:solidFill>
                <a:latin typeface="Times New Roman" charset="0"/>
              </a:rPr>
              <a:t>+= </a:t>
            </a:r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subsidiary.getYTDPurchased()</a:t>
            </a:r>
            <a:r>
              <a:rPr lang="en-US" sz="1400">
                <a:solidFill>
                  <a:srgbClr val="000000"/>
                </a:solidFill>
                <a:latin typeface="Times New Roman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    }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for (Enumeration e = customers.elements(); e.hasMoreElements(); )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    {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	Customer aCust = (Customer) e.nextElement();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totalPurchased</a:t>
            </a:r>
            <a:r>
              <a:rPr lang="en-US" sz="1400">
                <a:solidFill>
                  <a:srgbClr val="000000"/>
                </a:solidFill>
                <a:latin typeface="Times New Roman" charset="0"/>
              </a:rPr>
              <a:t> += </a:t>
            </a:r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aCust.getYearlyPurchase()</a:t>
            </a:r>
            <a:r>
              <a:rPr lang="en-US" sz="1400">
                <a:solidFill>
                  <a:srgbClr val="000000"/>
                </a:solidFill>
                <a:latin typeface="Times New Roman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    }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ytdPurchased = </a:t>
            </a:r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totalPurchased</a:t>
            </a:r>
            <a:r>
              <a:rPr lang="en-US" sz="1400">
                <a:solidFill>
                  <a:srgbClr val="000000"/>
                </a:solidFill>
                <a:latin typeface="Times New Roman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ytdPurchasedValid = true;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	return </a:t>
            </a:r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totalPurchased</a:t>
            </a:r>
            <a:r>
              <a:rPr lang="en-US" sz="1400">
                <a:solidFill>
                  <a:srgbClr val="000000"/>
                </a:solidFill>
                <a:latin typeface="Times New Roman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1200" y="1391905"/>
            <a:ext cx="3276600" cy="132343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 err="1" smtClean="0">
                <a:solidFill>
                  <a:srgbClr val="000000"/>
                </a:solidFill>
                <a:latin typeface="Trebuchet MS" charset="0"/>
              </a:rPr>
              <a:t>Passo</a:t>
            </a:r>
            <a:r>
              <a:rPr lang="en-US" sz="2000" b="1" dirty="0" smtClean="0">
                <a:solidFill>
                  <a:srgbClr val="000000"/>
                </a:solidFill>
                <a:latin typeface="Trebuchet MS" charset="0"/>
              </a:rPr>
              <a:t> 1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identifique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chamadas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polimórficas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conjuntos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ligação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definições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e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usos</a:t>
            </a:r>
            <a:endParaRPr lang="en-US" sz="2000" dirty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65440" y="2773192"/>
            <a:ext cx="2667000" cy="990600"/>
          </a:xfrm>
          <a:prstGeom prst="leftArrow">
            <a:avLst>
              <a:gd name="adj1" fmla="val 69583"/>
              <a:gd name="adj2" fmla="val 65388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dirty="0" err="1">
                <a:solidFill>
                  <a:srgbClr val="000000"/>
                </a:solidFill>
                <a:latin typeface="Times New Roman" charset="0"/>
              </a:rPr>
              <a:t>totalPurchased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algn="ctr" eaLnBrk="1" hangingPunct="1"/>
            <a:r>
              <a:rPr lang="en-US" dirty="0" err="1">
                <a:solidFill>
                  <a:srgbClr val="000000"/>
                </a:solidFill>
                <a:latin typeface="Times New Roman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sado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 e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definido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505400" y="3633144"/>
            <a:ext cx="2667000" cy="990600"/>
          </a:xfrm>
          <a:prstGeom prst="leftArrow">
            <a:avLst>
              <a:gd name="adj1" fmla="val 69583"/>
              <a:gd name="adj2" fmla="val 65388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dirty="0" err="1">
                <a:solidFill>
                  <a:srgbClr val="000000"/>
                </a:solidFill>
                <a:latin typeface="Times New Roman" charset="0"/>
              </a:rPr>
              <a:t>totalPurchased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usado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 e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definido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20351181">
            <a:off x="2677373" y="1684900"/>
            <a:ext cx="3238554" cy="539750"/>
          </a:xfrm>
          <a:prstGeom prst="leftArrow">
            <a:avLst>
              <a:gd name="adj1" fmla="val 69583"/>
              <a:gd name="adj2" fmla="val 15429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dirty="0" err="1">
                <a:latin typeface="Times New Roman" charset="0"/>
              </a:rPr>
              <a:t>totalPurchased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definido</a:t>
            </a:r>
            <a:endParaRPr lang="en-US" dirty="0">
              <a:latin typeface="Times New Roman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520690">
            <a:off x="3435918" y="4431599"/>
            <a:ext cx="3124200" cy="609600"/>
          </a:xfrm>
          <a:prstGeom prst="leftArrow">
            <a:avLst>
              <a:gd name="adj1" fmla="val 69583"/>
              <a:gd name="adj2" fmla="val 12447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err="1">
                <a:solidFill>
                  <a:srgbClr val="000000"/>
                </a:solidFill>
                <a:latin typeface="Times New Roman" charset="0"/>
              </a:rPr>
              <a:t>totalPurchased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usado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520690">
            <a:off x="2827906" y="4904674"/>
            <a:ext cx="2968625" cy="609600"/>
          </a:xfrm>
          <a:prstGeom prst="leftArrow">
            <a:avLst>
              <a:gd name="adj1" fmla="val 69583"/>
              <a:gd name="adj2" fmla="val 11827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err="1">
                <a:solidFill>
                  <a:srgbClr val="000000"/>
                </a:solidFill>
                <a:latin typeface="Times New Roman" charset="0"/>
              </a:rPr>
              <a:t>totalPurchased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</a:rPr>
              <a:t>usado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dos </a:t>
            </a:r>
            <a:r>
              <a:rPr lang="en-US" dirty="0" err="1" smtClean="0"/>
              <a:t>testadores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ENCONTRAR BUGS!!!</a:t>
            </a:r>
          </a:p>
          <a:p>
            <a:pPr lvl="1"/>
            <a:r>
              <a:rPr lang="en-US" dirty="0" err="1" smtClean="0"/>
              <a:t>Muitos</a:t>
            </a:r>
            <a:r>
              <a:rPr lang="en-US" dirty="0" smtClean="0"/>
              <a:t> se </a:t>
            </a:r>
            <a:r>
              <a:rPr lang="en-US" dirty="0" err="1" smtClean="0"/>
              <a:t>equivocam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E, </a:t>
            </a:r>
            <a:r>
              <a:rPr lang="en-US" dirty="0" err="1" smtClean="0"/>
              <a:t>além</a:t>
            </a:r>
            <a:r>
              <a:rPr lang="en-US" dirty="0" smtClean="0"/>
              <a:t> </a:t>
            </a:r>
            <a:r>
              <a:rPr lang="en-US" dirty="0" err="1" smtClean="0"/>
              <a:t>disto</a:t>
            </a:r>
            <a:r>
              <a:rPr lang="en-US" dirty="0" smtClean="0"/>
              <a:t>, </a:t>
            </a:r>
            <a:r>
              <a:rPr lang="en-US" dirty="0" err="1" smtClean="0"/>
              <a:t>encontrá</a:t>
            </a:r>
            <a:r>
              <a:rPr lang="en-US" dirty="0" smtClean="0"/>
              <a:t>-los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cedo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diminuir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Finalmente</a:t>
            </a:r>
            <a:r>
              <a:rPr lang="en-US" dirty="0" smtClean="0"/>
              <a:t>, </a:t>
            </a:r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demonstrar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bugs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resolvidos</a:t>
            </a:r>
            <a:endParaRPr lang="en-US" dirty="0" smtClean="0"/>
          </a:p>
          <a:p>
            <a:pPr lvl="1"/>
            <a:r>
              <a:rPr lang="en-US" dirty="0" err="1" smtClean="0"/>
              <a:t>Daí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surge o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regressão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-use </a:t>
            </a:r>
            <a:r>
              <a:rPr lang="en-US" dirty="0" err="1" smtClean="0"/>
              <a:t>chamadas</a:t>
            </a:r>
            <a:r>
              <a:rPr lang="en-US" dirty="0" smtClean="0"/>
              <a:t> </a:t>
            </a:r>
            <a:r>
              <a:rPr lang="en-US" dirty="0" err="1" smtClean="0"/>
              <a:t>polimórficas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</a:t>
            </a:r>
            <a:r>
              <a:rPr lang="en-US" dirty="0"/>
              <a:t>um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par &lt;</a:t>
            </a:r>
            <a:r>
              <a:rPr lang="en-US" dirty="0" err="1"/>
              <a:t>def,use</a:t>
            </a:r>
            <a:r>
              <a:rPr lang="en-US" dirty="0"/>
              <a:t>&gt; </a:t>
            </a:r>
            <a:r>
              <a:rPr lang="en-US" dirty="0" err="1" smtClean="0"/>
              <a:t>polimórfico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endParaRPr lang="en-US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ligação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 smtClean="0"/>
              <a:t>considerada</a:t>
            </a:r>
            <a:r>
              <a:rPr lang="en-US" dirty="0" smtClean="0"/>
              <a:t> </a:t>
            </a:r>
            <a:r>
              <a:rPr lang="en-US" dirty="0" err="1"/>
              <a:t>individualmente</a:t>
            </a:r>
            <a:endParaRPr lang="en-US" dirty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eleção</a:t>
            </a:r>
            <a:r>
              <a:rPr lang="en-US" dirty="0" smtClean="0"/>
              <a:t> </a:t>
            </a:r>
            <a:r>
              <a:rPr lang="en-US" dirty="0" err="1" smtClean="0"/>
              <a:t>combinatória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pares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redução</a:t>
            </a:r>
            <a:r>
              <a:rPr lang="en-US" dirty="0"/>
              <a:t> do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 smtClean="0"/>
              <a:t>teste</a:t>
            </a:r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Ligação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r>
              <a:rPr lang="en-US" dirty="0"/>
              <a:t> de </a:t>
            </a:r>
            <a:r>
              <a:rPr lang="en-US" dirty="0" err="1"/>
              <a:t>moeda</a:t>
            </a:r>
            <a:endParaRPr lang="en-US" dirty="0"/>
          </a:p>
          <a:p>
            <a:pPr lvl="1"/>
            <a:r>
              <a:rPr lang="en-US" dirty="0" err="1"/>
              <a:t>Precisamos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liguem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a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 smtClean="0"/>
              <a:t>execução</a:t>
            </a:r>
            <a:endParaRPr lang="en-US" dirty="0"/>
          </a:p>
          <a:p>
            <a:pPr lvl="1"/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moedas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subclasse</a:t>
            </a:r>
            <a:r>
              <a:rPr lang="en-US" dirty="0"/>
              <a:t> ...</a:t>
            </a:r>
          </a:p>
          <a:p>
            <a:pPr lvl="1"/>
            <a:r>
              <a:rPr lang="en-US" dirty="0" err="1"/>
              <a:t>Gostaríamos</a:t>
            </a:r>
            <a:r>
              <a:rPr lang="en-US" dirty="0"/>
              <a:t> de </a:t>
            </a:r>
            <a:r>
              <a:rPr lang="en-US" dirty="0" smtClean="0"/>
              <a:t>re-</a:t>
            </a:r>
            <a:r>
              <a:rPr lang="en-US" dirty="0" err="1" smtClean="0"/>
              <a:t>testar</a:t>
            </a:r>
            <a:r>
              <a:rPr lang="en-US" dirty="0" smtClean="0"/>
              <a:t> </a:t>
            </a:r>
            <a:r>
              <a:rPr lang="en-US" dirty="0" err="1"/>
              <a:t>apenas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exaustivamente</a:t>
            </a:r>
            <a:r>
              <a:rPr lang="en-US" dirty="0"/>
              <a:t> </a:t>
            </a:r>
            <a:r>
              <a:rPr lang="en-US" dirty="0" err="1"/>
              <a:t>testado</a:t>
            </a:r>
            <a:r>
              <a:rPr lang="en-US" dirty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antecessores</a:t>
            </a:r>
            <a:endParaRPr lang="en-US" dirty="0"/>
          </a:p>
          <a:p>
            <a:pPr lvl="2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 e </a:t>
            </a:r>
            <a:r>
              <a:rPr lang="en-US" dirty="0" err="1" smtClean="0"/>
              <a:t>getClass</a:t>
            </a:r>
            <a:r>
              <a:rPr lang="en-US" dirty="0" smtClean="0"/>
              <a:t> </a:t>
            </a:r>
            <a:r>
              <a:rPr lang="en-US" dirty="0" err="1" smtClean="0"/>
              <a:t>herdados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classe</a:t>
            </a:r>
            <a:r>
              <a:rPr lang="en-US" dirty="0"/>
              <a:t> Object </a:t>
            </a:r>
            <a:r>
              <a:rPr lang="en-US" dirty="0" err="1"/>
              <a:t>em</a:t>
            </a:r>
            <a:r>
              <a:rPr lang="en-US" dirty="0"/>
              <a:t> Java</a:t>
            </a:r>
          </a:p>
          <a:p>
            <a:pPr lvl="1"/>
            <a:r>
              <a:rPr lang="en-US" dirty="0"/>
              <a:t>Mas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mudado</a:t>
            </a:r>
            <a:endParaRPr lang="en-US" dirty="0"/>
          </a:p>
          <a:p>
            <a:pPr lvl="2"/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/>
              <a:t>acidentalmente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Reusando</a:t>
            </a:r>
            <a:r>
              <a:rPr lang="en-US" dirty="0" smtClean="0"/>
              <a:t> testes com a </a:t>
            </a:r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história</a:t>
            </a:r>
            <a:r>
              <a:rPr lang="en-US" dirty="0" smtClean="0"/>
              <a:t> de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Rastreie</a:t>
            </a:r>
            <a:r>
              <a:rPr lang="en-US" dirty="0" smtClean="0"/>
              <a:t> suites e </a:t>
            </a:r>
            <a:r>
              <a:rPr lang="en-US" dirty="0" err="1" smtClean="0"/>
              <a:t>execuções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testes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necessários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 err="1" smtClean="0"/>
              <a:t>que</a:t>
            </a:r>
            <a:r>
              <a:rPr lang="en-US" dirty="0" smtClean="0"/>
              <a:t> testes </a:t>
            </a:r>
            <a:r>
              <a:rPr lang="en-US" dirty="0" err="1" smtClean="0"/>
              <a:t>antigos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re-</a:t>
            </a:r>
            <a:r>
              <a:rPr lang="en-US" dirty="0" err="1" smtClean="0"/>
              <a:t>executados</a:t>
            </a:r>
            <a:endParaRPr lang="en-US" dirty="0" smtClean="0"/>
          </a:p>
          <a:p>
            <a:r>
              <a:rPr lang="en-US" dirty="0" err="1" smtClean="0"/>
              <a:t>Comportamento</a:t>
            </a:r>
            <a:r>
              <a:rPr lang="en-US" dirty="0" smtClean="0"/>
              <a:t> novo e </a:t>
            </a:r>
            <a:r>
              <a:rPr lang="en-US" dirty="0" err="1" smtClean="0"/>
              <a:t>modificado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testados</a:t>
            </a:r>
            <a:endParaRPr lang="en-US" dirty="0" smtClean="0"/>
          </a:p>
          <a:p>
            <a:pPr lvl="1"/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redefinidos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testados</a:t>
            </a:r>
            <a:r>
              <a:rPr lang="en-US" dirty="0" smtClean="0"/>
              <a:t>, mas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reusar</a:t>
            </a:r>
            <a:r>
              <a:rPr lang="en-US" dirty="0" smtClean="0"/>
              <a:t> </a:t>
            </a:r>
            <a:r>
              <a:rPr lang="en-US" dirty="0" err="1" smtClean="0"/>
              <a:t>parcialmente</a:t>
            </a:r>
            <a:r>
              <a:rPr lang="en-US" dirty="0" smtClean="0"/>
              <a:t> suites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antecessor</a:t>
            </a:r>
          </a:p>
          <a:p>
            <a:pPr lvl="1"/>
            <a:r>
              <a:rPr lang="en-US" dirty="0" smtClean="0"/>
              <a:t>Outros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herdados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retestados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0635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História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579563"/>
            <a:ext cx="6489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3344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Herdado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alterado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147763"/>
            <a:ext cx="64897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9189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introduzidos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198563"/>
            <a:ext cx="64897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55066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sobrescritos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287463"/>
            <a:ext cx="64897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81422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História</a:t>
            </a:r>
            <a:r>
              <a:rPr lang="en-US" dirty="0" smtClean="0"/>
              <a:t> de </a:t>
            </a:r>
            <a:r>
              <a:rPr lang="en-US" dirty="0" err="1" smtClean="0"/>
              <a:t>teste-alguns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(e classes) </a:t>
            </a:r>
            <a:r>
              <a:rPr lang="en-US" dirty="0" err="1" smtClean="0"/>
              <a:t>abstratas</a:t>
            </a:r>
            <a:endParaRPr lang="en-US" dirty="0" smtClean="0"/>
          </a:p>
          <a:p>
            <a:pPr lvl="1"/>
            <a:r>
              <a:rPr lang="en-US" dirty="0" err="1" smtClean="0"/>
              <a:t>Projete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introduzidos</a:t>
            </a:r>
            <a:r>
              <a:rPr lang="en-US" dirty="0" smtClean="0"/>
              <a:t> (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possam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Mudanças</a:t>
            </a:r>
            <a:r>
              <a:rPr lang="en-US" dirty="0" smtClean="0"/>
              <a:t> de </a:t>
            </a:r>
            <a:r>
              <a:rPr lang="en-US" dirty="0" err="1" smtClean="0"/>
              <a:t>comportamento</a:t>
            </a:r>
            <a:endParaRPr lang="en-US" dirty="0" smtClean="0"/>
          </a:p>
          <a:p>
            <a:pPr lvl="1"/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redefinido</a:t>
            </a:r>
            <a:r>
              <a:rPr lang="en-US" dirty="0" smtClean="0"/>
              <a:t>” se um outro </a:t>
            </a:r>
            <a:r>
              <a:rPr lang="en-US" dirty="0" err="1" smtClean="0"/>
              <a:t>método</a:t>
            </a:r>
            <a:r>
              <a:rPr lang="en-US" dirty="0" smtClean="0"/>
              <a:t> novo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redefinido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de “</a:t>
            </a:r>
            <a:r>
              <a:rPr lang="en-US" dirty="0" err="1" smtClean="0"/>
              <a:t>história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”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isto</a:t>
            </a:r>
            <a:endParaRPr lang="en-US" dirty="0" smtClean="0"/>
          </a:p>
          <a:p>
            <a:pPr lvl="2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combinação</a:t>
            </a:r>
            <a:r>
              <a:rPr lang="en-US" dirty="0" smtClean="0"/>
              <a:t> </a:t>
            </a:r>
            <a:r>
              <a:rPr lang="en-US" dirty="0" err="1" smtClean="0"/>
              <a:t>razoável</a:t>
            </a:r>
            <a:r>
              <a:rPr lang="en-US" dirty="0" smtClean="0"/>
              <a:t> entre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estrutural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OO com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funcional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5890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História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testes </a:t>
            </a:r>
            <a:r>
              <a:rPr lang="en-US" dirty="0" err="1" smtClean="0"/>
              <a:t>deveria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barato</a:t>
            </a:r>
            <a:endParaRPr lang="en-US" dirty="0" smtClean="0"/>
          </a:p>
          <a:p>
            <a:pPr lvl="1"/>
            <a:r>
              <a:rPr lang="en-US" dirty="0" err="1" smtClean="0"/>
              <a:t>Deveria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 </a:t>
            </a:r>
            <a:r>
              <a:rPr lang="en-US" dirty="0" err="1" smtClean="0"/>
              <a:t>reexecutar</a:t>
            </a:r>
            <a:r>
              <a:rPr lang="en-US" dirty="0" smtClean="0"/>
              <a:t> a suite de testes </a:t>
            </a:r>
            <a:r>
              <a:rPr lang="en-US" dirty="0" err="1" smtClean="0"/>
              <a:t>completa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endParaRPr lang="en-US" dirty="0" smtClean="0"/>
          </a:p>
          <a:p>
            <a:pPr lvl="1"/>
            <a:r>
              <a:rPr lang="en-US" dirty="0" smtClean="0"/>
              <a:t>… mas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a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mesmas</a:t>
            </a:r>
            <a:r>
              <a:rPr lang="en-US" dirty="0" smtClean="0"/>
              <a:t> </a:t>
            </a:r>
            <a:r>
              <a:rPr lang="en-US" dirty="0" err="1" smtClean="0"/>
              <a:t>razões</a:t>
            </a:r>
            <a:endParaRPr lang="en-US" dirty="0" smtClean="0"/>
          </a:p>
          <a:p>
            <a:r>
              <a:rPr lang="en-US" dirty="0" smtClean="0"/>
              <a:t>Mas as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</a:t>
            </a:r>
            <a:r>
              <a:rPr lang="en-US" dirty="0" err="1" smtClean="0"/>
              <a:t>barato</a:t>
            </a:r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físicos</a:t>
            </a:r>
            <a:endParaRPr lang="en-US" dirty="0" smtClean="0"/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suites de testes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endParaRPr lang="en-US" dirty="0" smtClean="0"/>
          </a:p>
          <a:p>
            <a:pPr lvl="2"/>
            <a:r>
              <a:rPr lang="en-US" dirty="0" smtClean="0"/>
              <a:t>Ex.: </a:t>
            </a:r>
            <a:r>
              <a:rPr lang="en-US" dirty="0" err="1" smtClean="0"/>
              <a:t>algumas</a:t>
            </a:r>
            <a:r>
              <a:rPr lang="en-US" dirty="0" smtClean="0"/>
              <a:t> suites de testes de </a:t>
            </a:r>
            <a:r>
              <a:rPr lang="en-US" dirty="0" err="1" smtClean="0"/>
              <a:t>produtos</a:t>
            </a:r>
            <a:r>
              <a:rPr lang="en-US" dirty="0" smtClean="0"/>
              <a:t> Microsoft </a:t>
            </a:r>
            <a:r>
              <a:rPr lang="en-US" dirty="0" err="1" smtClean="0"/>
              <a:t>levam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noite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endParaRPr lang="en-US" dirty="0" smtClean="0"/>
          </a:p>
          <a:p>
            <a:pPr lvl="1"/>
            <a:r>
              <a:rPr lang="en-US" dirty="0" err="1" smtClean="0"/>
              <a:t>Desta</a:t>
            </a:r>
            <a:r>
              <a:rPr lang="en-US" dirty="0" smtClean="0"/>
              <a:t> forma,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história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lucrativo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8238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Testando</a:t>
            </a:r>
            <a:r>
              <a:rPr lang="en-US" dirty="0" smtClean="0"/>
              <a:t> classes </a:t>
            </a:r>
            <a:r>
              <a:rPr lang="en-US" dirty="0" err="1" smtClean="0"/>
              <a:t>genéricas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179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2096" y="1219200"/>
            <a:ext cx="8534400" cy="4800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Uma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classe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genérica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endParaRPr lang="en-US" sz="2400" i="1" dirty="0" smtClean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class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PriorityQueue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&lt;Elem Implements Comparable&gt; {...}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é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projetada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ser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instanciada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com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muitos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tipos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parâmetros</a:t>
            </a:r>
            <a:r>
              <a:rPr lang="en-US" sz="2000" i="1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diferentes</a:t>
            </a:r>
            <a:endParaRPr lang="en-US" sz="2400" i="1" dirty="0" smtClean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PriorityQueue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&lt;Customers&gt;</a:t>
            </a: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PriorityQueue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&lt;Tasks&gt;</a:t>
            </a:r>
            <a:endParaRPr lang="en-US" sz="2400" dirty="0" smtClean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Uma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classe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genérica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é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geralmente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projetada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comportar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-se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consistentemente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com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alguns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conjuntos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tipos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parâmetros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permitidos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Teste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pode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ser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dividido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em</a:t>
            </a:r>
            <a:r>
              <a:rPr lang="en-US" sz="24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2 </a:t>
            </a:r>
            <a:r>
              <a:rPr lang="en-US" sz="24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partes</a:t>
            </a:r>
            <a:endParaRPr lang="en-US" sz="2400" dirty="0" smtClean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Mostrar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que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alguma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instanciação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está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correta</a:t>
            </a:r>
            <a:endParaRPr lang="en-US" sz="2000" dirty="0" smtClean="0">
              <a:solidFill>
                <a:srgbClr val="000000"/>
              </a:solidFill>
              <a:latin typeface="Trebuchet MS" charset="0"/>
              <a:ea typeface="ＭＳ Ｐゴシック" charset="0"/>
            </a:endParaRP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Mostrar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que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todas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as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instanciações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permitidas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comportam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-se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consistentemente</a:t>
            </a:r>
            <a:endParaRPr lang="en-US" sz="2000" dirty="0">
              <a:solidFill>
                <a:srgbClr val="000000"/>
              </a:solidFill>
              <a:latin typeface="Trebuchet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3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Perspectivas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endParaRPr lang="en-US" dirty="0" smtClean="0"/>
          </a:p>
          <a:p>
            <a:pPr lvl="1"/>
            <a:r>
              <a:rPr lang="en-US" dirty="0" err="1" smtClean="0"/>
              <a:t>Objetiva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se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especificação</a:t>
            </a:r>
            <a:r>
              <a:rPr lang="en-US" dirty="0" smtClean="0"/>
              <a:t> </a:t>
            </a:r>
            <a:r>
              <a:rPr lang="en-US" dirty="0" err="1" smtClean="0"/>
              <a:t>estabelece</a:t>
            </a:r>
            <a:r>
              <a:rPr lang="en-US" dirty="0" smtClean="0"/>
              <a:t> (</a:t>
            </a:r>
            <a:r>
              <a:rPr lang="en-US" dirty="0" err="1" smtClean="0"/>
              <a:t>primeiros</a:t>
            </a:r>
            <a:r>
              <a:rPr lang="en-US" dirty="0" smtClean="0"/>
              <a:t> testes)</a:t>
            </a:r>
          </a:p>
          <a:p>
            <a:pPr lvl="1"/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tradicionais</a:t>
            </a:r>
            <a:r>
              <a:rPr lang="en-US" dirty="0" smtClean="0"/>
              <a:t>/</a:t>
            </a:r>
            <a:r>
              <a:rPr lang="en-US" dirty="0" err="1" smtClean="0"/>
              <a:t>aceitáveis</a:t>
            </a:r>
            <a:endParaRPr lang="en-US" dirty="0" smtClean="0"/>
          </a:p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falhar</a:t>
            </a:r>
            <a:endParaRPr lang="en-US" dirty="0" smtClean="0"/>
          </a:p>
          <a:p>
            <a:pPr lvl="1"/>
            <a:r>
              <a:rPr lang="en-US" dirty="0" err="1" smtClean="0"/>
              <a:t>Complementa</a:t>
            </a:r>
            <a:r>
              <a:rPr lang="en-US" dirty="0" smtClean="0"/>
              <a:t> a </a:t>
            </a:r>
            <a:r>
              <a:rPr lang="en-US" dirty="0" err="1" smtClean="0"/>
              <a:t>perspectiva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anterior</a:t>
            </a:r>
          </a:p>
          <a:p>
            <a:pPr lvl="1"/>
            <a:r>
              <a:rPr lang="en-US" dirty="0" err="1" smtClean="0"/>
              <a:t>Testa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possibilidades</a:t>
            </a:r>
            <a:r>
              <a:rPr lang="en-US" dirty="0" smtClean="0"/>
              <a:t> de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contradições</a:t>
            </a:r>
            <a:r>
              <a:rPr lang="en-US" dirty="0" smtClean="0"/>
              <a:t> (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“</a:t>
            </a:r>
            <a:r>
              <a:rPr lang="en-US" dirty="0" err="1" smtClean="0"/>
              <a:t>estável</a:t>
            </a:r>
            <a:r>
              <a:rPr lang="en-US" dirty="0" smtClean="0"/>
              <a:t>”)</a:t>
            </a:r>
          </a:p>
          <a:p>
            <a:pPr lvl="2"/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r>
              <a:rPr lang="en-US" dirty="0" smtClean="0"/>
              <a:t> (</a:t>
            </a:r>
            <a:r>
              <a:rPr lang="en-US" dirty="0" err="1" smtClean="0"/>
              <a:t>revisão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(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branca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Mostre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/>
              <a:t>instanciação</a:t>
            </a:r>
            <a:r>
              <a:rPr lang="en-US" dirty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correta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Projete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estes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fossem</a:t>
            </a:r>
            <a:r>
              <a:rPr lang="en-US" dirty="0" smtClean="0"/>
              <a:t> </a:t>
            </a:r>
            <a:r>
              <a:rPr lang="en-US" dirty="0" err="1"/>
              <a:t>copiados</a:t>
            </a:r>
            <a:r>
              <a:rPr lang="en-US" dirty="0"/>
              <a:t> </a:t>
            </a:r>
            <a:r>
              <a:rPr lang="en-US" dirty="0" err="1"/>
              <a:t>textualmente</a:t>
            </a:r>
            <a:r>
              <a:rPr lang="en-US" dirty="0"/>
              <a:t> no </a:t>
            </a:r>
            <a:r>
              <a:rPr lang="en-US" dirty="0" err="1"/>
              <a:t>corpo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 smtClean="0"/>
              <a:t>genérica</a:t>
            </a:r>
            <a:endParaRPr lang="en-US" dirty="0"/>
          </a:p>
          <a:p>
            <a:pPr lvl="1"/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código</a:t>
            </a:r>
            <a:r>
              <a:rPr lang="en-US" dirty="0" err="1"/>
              <a:t>-</a:t>
            </a:r>
            <a:r>
              <a:rPr lang="en-US" dirty="0" err="1" smtClean="0"/>
              <a:t>fonte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</a:t>
            </a:r>
            <a:r>
              <a:rPr lang="en-US" dirty="0" smtClean="0"/>
              <a:t>e o </a:t>
            </a:r>
            <a:r>
              <a:rPr lang="en-US" dirty="0" err="1" smtClean="0"/>
              <a:t>parâmetro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180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6291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possíveis</a:t>
            </a:r>
            <a:r>
              <a:rPr lang="en-US" dirty="0" smtClean="0"/>
              <a:t>) </a:t>
            </a:r>
            <a:r>
              <a:rPr lang="en-US" dirty="0" err="1"/>
              <a:t>interações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interações</a:t>
            </a:r>
            <a:r>
              <a:rPr lang="en-US" dirty="0" smtClean="0"/>
              <a:t> </a:t>
            </a:r>
            <a:r>
              <a:rPr lang="en-US" dirty="0" err="1"/>
              <a:t>potenciais</a:t>
            </a:r>
            <a:r>
              <a:rPr lang="en-US" dirty="0"/>
              <a:t> </a:t>
            </a:r>
            <a:r>
              <a:rPr lang="en-US" dirty="0" smtClean="0"/>
              <a:t>entre </a:t>
            </a:r>
            <a:r>
              <a:rPr lang="en-US" dirty="0" err="1"/>
              <a:t>genéricos</a:t>
            </a:r>
            <a:r>
              <a:rPr lang="en-US" dirty="0"/>
              <a:t>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endParaRPr lang="en-US" dirty="0"/>
          </a:p>
          <a:p>
            <a:pPr lvl="1"/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interações</a:t>
            </a:r>
            <a:r>
              <a:rPr lang="en-US" dirty="0" smtClean="0"/>
              <a:t> </a:t>
            </a:r>
            <a:r>
              <a:rPr lang="en-US" dirty="0" err="1"/>
              <a:t>potenciais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/>
              <a:t>inspeção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endParaRPr lang="en-US" dirty="0"/>
          </a:p>
          <a:p>
            <a:pPr lvl="1"/>
            <a:r>
              <a:rPr lang="en-US" dirty="0"/>
              <a:t>Procure: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/>
              <a:t>,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/>
              <a:t>campos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 smtClean="0"/>
              <a:t>, </a:t>
            </a:r>
            <a:r>
              <a:rPr lang="en-US" dirty="0" err="1"/>
              <a:t>dependência</a:t>
            </a:r>
            <a:r>
              <a:rPr lang="en-US" dirty="0"/>
              <a:t> </a:t>
            </a:r>
            <a:r>
              <a:rPr lang="en-US" dirty="0" err="1"/>
              <a:t>indireta</a:t>
            </a:r>
            <a:r>
              <a:rPr lang="en-US" dirty="0"/>
              <a:t> </a:t>
            </a:r>
            <a:r>
              <a:rPr lang="en-US" dirty="0" err="1"/>
              <a:t>possível</a:t>
            </a:r>
            <a:endParaRPr lang="en-US" dirty="0"/>
          </a:p>
          <a:p>
            <a:pPr lvl="1"/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smtClean="0"/>
              <a:t>trivial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/>
              <a:t>interações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container </a:t>
            </a:r>
            <a:r>
              <a:rPr lang="en-US" dirty="0"/>
              <a:t>simples)</a:t>
            </a:r>
          </a:p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/>
              <a:t>interações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,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/>
              <a:t>terão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testados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181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7792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interação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class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PriorityQueue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&lt;Elem implements Comparable&gt; {...}</a:t>
            </a:r>
          </a:p>
          <a:p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Fila de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prioridade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utiliza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a interface "Comparable" de Elem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fazer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chamadas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método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ao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parâmetro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genérico</a:t>
            </a:r>
            <a:endParaRPr lang="en-US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Precisamos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estabelecer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que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ela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faz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isso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forma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consistente</a:t>
            </a:r>
            <a:endParaRPr lang="en-US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De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modo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que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se a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fila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prioridades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funcionar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um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tipo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elemento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Comparable,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podemos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ter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alguma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confiança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que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faça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outros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45106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instanciação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instanciação</a:t>
            </a:r>
            <a:r>
              <a:rPr lang="en-US" dirty="0"/>
              <a:t> </a:t>
            </a:r>
            <a:r>
              <a:rPr lang="en-US" dirty="0" err="1"/>
              <a:t>possível</a:t>
            </a:r>
            <a:endParaRPr lang="en-US" dirty="0"/>
          </a:p>
          <a:p>
            <a:pPr lvl="1"/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smtClean="0"/>
              <a:t>de um </a:t>
            </a:r>
            <a:r>
              <a:rPr lang="en-US" dirty="0" err="1" smtClean="0"/>
              <a:t>programa</a:t>
            </a:r>
            <a:endParaRPr lang="en-US" dirty="0"/>
          </a:p>
          <a:p>
            <a:r>
              <a:rPr lang="en-US" dirty="0"/>
              <a:t>... mas </a:t>
            </a:r>
            <a:r>
              <a:rPr lang="en-US" dirty="0" err="1"/>
              <a:t>existe</a:t>
            </a:r>
            <a:r>
              <a:rPr lang="en-US" dirty="0"/>
              <a:t> um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especificação</a:t>
            </a:r>
            <a:r>
              <a:rPr lang="en-US" dirty="0"/>
              <a:t>) entre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endParaRPr lang="en-US" dirty="0"/>
          </a:p>
          <a:p>
            <a:pPr lvl="1"/>
            <a:r>
              <a:rPr lang="en-US" dirty="0" err="1"/>
              <a:t>Exemplo</a:t>
            </a:r>
            <a:r>
              <a:rPr lang="en-US" dirty="0"/>
              <a:t>: "implements Comparable"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especificação</a:t>
            </a:r>
            <a:r>
              <a:rPr lang="en-US" dirty="0"/>
              <a:t> de </a:t>
            </a:r>
            <a:r>
              <a:rPr lang="en-US" dirty="0" err="1"/>
              <a:t>instanciações</a:t>
            </a:r>
            <a:r>
              <a:rPr lang="en-US" dirty="0"/>
              <a:t> </a:t>
            </a:r>
            <a:r>
              <a:rPr lang="en-US" dirty="0" err="1"/>
              <a:t>possíveis</a:t>
            </a:r>
            <a:endParaRPr lang="en-US" dirty="0"/>
          </a:p>
          <a:p>
            <a:pPr lvl="1"/>
            <a:r>
              <a:rPr lang="en-US" dirty="0"/>
              <a:t>Outros </a:t>
            </a:r>
            <a:r>
              <a:rPr lang="en-US" dirty="0" err="1"/>
              <a:t>contratos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 smtClean="0"/>
              <a:t>comentários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183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4023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instanciação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/>
              <a:t>funcionais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r>
              <a:rPr lang="en-US" dirty="0" smtClean="0"/>
              <a:t>) </a:t>
            </a:r>
            <a:r>
              <a:rPr lang="en-US" dirty="0"/>
              <a:t>testes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apropriados</a:t>
            </a:r>
            <a:endParaRPr lang="en-US" dirty="0"/>
          </a:p>
          <a:p>
            <a:pPr lvl="1"/>
            <a:r>
              <a:rPr lang="en-US" dirty="0" err="1" smtClean="0"/>
              <a:t>Identifique</a:t>
            </a:r>
            <a:r>
              <a:rPr lang="en-US" dirty="0" smtClean="0"/>
              <a:t> e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/>
              <a:t>sistematicamente</a:t>
            </a:r>
            <a:r>
              <a:rPr lang="en-US" dirty="0"/>
              <a:t> </a:t>
            </a:r>
            <a:r>
              <a:rPr lang="en-US" dirty="0" err="1" smtClean="0"/>
              <a:t>indicadas</a:t>
            </a:r>
            <a:r>
              <a:rPr lang="en-US" dirty="0" smtClean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especificação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184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7095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instanciação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maioria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, mas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não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todas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as classes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implementam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Comparable,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também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satisfazem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regra</a:t>
            </a:r>
            <a:endParaRPr lang="en-US" sz="2000" dirty="0" smtClean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0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                    (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x.compareTo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(y) == 0) == (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x.equals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(y))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						</a:t>
            </a:r>
            <a:r>
              <a:rPr lang="en-US" sz="16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(de </a:t>
            </a:r>
            <a:r>
              <a:rPr lang="en-US" sz="16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java.lang.Comparable</a:t>
            </a:r>
            <a:r>
              <a:rPr lang="en-US" sz="16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) </a:t>
            </a:r>
          </a:p>
          <a:p>
            <a:pPr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Assim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casos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teste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devem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incluir</a:t>
            </a:r>
            <a:endParaRPr lang="en-US" sz="2000" dirty="0">
              <a:solidFill>
                <a:srgbClr val="0000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 lvl="1"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instanciações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com classes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obedecem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esta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regra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classe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String</a:t>
            </a:r>
          </a:p>
          <a:p>
            <a:pPr lvl="1"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instanciações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violam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regra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classe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BigDecimal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com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valores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4,0 e 4,00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05520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/>
              <a:t>e</a:t>
            </a:r>
            <a:r>
              <a:rPr lang="en-US" dirty="0" err="1" smtClean="0"/>
              <a:t>xceções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38250"/>
            <a:ext cx="8153400" cy="47815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addCustomer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(Customer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theCust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customers.add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theCust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public static Account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newAccount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(...)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throws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InvalidRegionException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Account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thisAccount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null;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String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regionAbbrev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Regions.regionOfCountry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mailAddress.getCountry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if (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regionAbbrev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==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Regions.US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   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thisAccount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new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USAccount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} else if (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regionAbbrev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==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Regions.UK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    ....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} else if (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regionAbbrev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==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Regions.Invalid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    throw new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InvalidRegionException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mailAddress.getCountry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}</a:t>
            </a:r>
            <a:endParaRPr lang="en-US" sz="1800" dirty="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64288" y="2530639"/>
            <a:ext cx="1981200" cy="25545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anchor="b" anchorCtr="1">
            <a:spAutoFit/>
          </a:bodyPr>
          <a:lstStyle/>
          <a:p>
            <a:pPr algn="ctr" eaLnBrk="1" hangingPunct="1"/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Exceções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criam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fluxos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controle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implícitos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e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podem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ser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rebuchet MS" charset="0"/>
              </a:rPr>
              <a:t>tratados</a:t>
            </a:r>
            <a:r>
              <a:rPr lang="en-US" sz="2000" dirty="0" smtClean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por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diferentes</a:t>
            </a:r>
            <a:r>
              <a:rPr lang="en-US" sz="20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rebuchet MS" charset="0"/>
              </a:rPr>
              <a:t>manipuladores</a:t>
            </a:r>
            <a:endParaRPr lang="en-US" sz="2000" i="1" dirty="0">
              <a:solidFill>
                <a:srgbClr val="00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045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4724400"/>
          </a:xfrm>
        </p:spPr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impraticável</a:t>
            </a:r>
            <a:r>
              <a:rPr lang="en-US" dirty="0" smtClean="0"/>
              <a:t> </a:t>
            </a:r>
            <a:r>
              <a:rPr lang="en-US" dirty="0" err="1" smtClean="0"/>
              <a:t>tratar</a:t>
            </a:r>
            <a:r>
              <a:rPr lang="en-US" dirty="0" smtClean="0"/>
              <a:t> </a:t>
            </a:r>
            <a:r>
              <a:rPr lang="en-US" dirty="0" err="1"/>
              <a:t>exceções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fluxo</a:t>
            </a:r>
            <a:r>
              <a:rPr lang="en-US" dirty="0"/>
              <a:t> normal</a:t>
            </a:r>
          </a:p>
          <a:p>
            <a:pPr lvl="2"/>
            <a:r>
              <a:rPr lang="en-US" dirty="0" err="1" smtClean="0"/>
              <a:t>Fluxos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r>
              <a:rPr lang="en-US" dirty="0" smtClean="0"/>
              <a:t>: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a </a:t>
            </a:r>
            <a:r>
              <a:rPr lang="en-US" dirty="0" err="1"/>
              <a:t>índice</a:t>
            </a:r>
            <a:r>
              <a:rPr lang="en-US" dirty="0" smtClean="0"/>
              <a:t> de array, </a:t>
            </a:r>
            <a:r>
              <a:rPr lang="en-US" dirty="0" err="1" smtClean="0"/>
              <a:t>alocação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memória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smtClean="0"/>
              <a:t>cast, </a:t>
            </a:r>
            <a:r>
              <a:rPr lang="en-US" dirty="0"/>
              <a:t>...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ultiplicado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combiná</a:t>
            </a:r>
            <a:r>
              <a:rPr lang="en-US" dirty="0"/>
              <a:t>-los </a:t>
            </a:r>
            <a:r>
              <a:rPr lang="en-US" dirty="0" smtClean="0"/>
              <a:t>com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/>
              <a:t>manipulador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poderia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imediatamente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</a:t>
            </a:r>
            <a:r>
              <a:rPr lang="en-US" dirty="0" smtClean="0"/>
              <a:t>deles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pilha</a:t>
            </a:r>
            <a:r>
              <a:rPr lang="en-US" dirty="0"/>
              <a:t> de </a:t>
            </a:r>
            <a:r>
              <a:rPr lang="en-US" dirty="0" err="1" smtClean="0"/>
              <a:t>chamadas</a:t>
            </a:r>
            <a:endParaRPr lang="en-US" dirty="0"/>
          </a:p>
          <a:p>
            <a:pPr lvl="2"/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 smtClean="0"/>
              <a:t>impossíveis</a:t>
            </a:r>
            <a:endParaRPr lang="en-US" dirty="0"/>
          </a:p>
          <a:p>
            <a:r>
              <a:rPr lang="en-US" dirty="0" err="1"/>
              <a:t>Então</a:t>
            </a:r>
            <a:r>
              <a:rPr lang="en-US" dirty="0"/>
              <a:t>, </a:t>
            </a:r>
            <a:r>
              <a:rPr lang="en-US" dirty="0" err="1" smtClean="0"/>
              <a:t>separamos</a:t>
            </a:r>
            <a:r>
              <a:rPr lang="en-US" dirty="0" smtClean="0"/>
              <a:t> testes de </a:t>
            </a:r>
            <a:r>
              <a:rPr lang="en-US" dirty="0" err="1" smtClean="0"/>
              <a:t>exceções</a:t>
            </a:r>
            <a:endParaRPr lang="en-US" dirty="0"/>
          </a:p>
          <a:p>
            <a:pPr lvl="1"/>
            <a:r>
              <a:rPr lang="en-US" dirty="0" smtClean="0"/>
              <a:t>E </a:t>
            </a:r>
            <a:r>
              <a:rPr lang="en-US" dirty="0" err="1" smtClean="0"/>
              <a:t>ignoramos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 a </a:t>
            </a:r>
            <a:r>
              <a:rPr lang="en-US" dirty="0" err="1" smtClean="0"/>
              <a:t>erros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impedi</a:t>
            </a:r>
            <a:r>
              <a:rPr lang="en-US" dirty="0"/>
              <a:t>-los,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lidar</a:t>
            </a:r>
            <a:r>
              <a:rPr lang="en-US" dirty="0" smtClean="0"/>
              <a:t> </a:t>
            </a:r>
            <a:r>
              <a:rPr lang="en-US" dirty="0"/>
              <a:t>com </a:t>
            </a:r>
            <a:r>
              <a:rPr lang="en-US" dirty="0" err="1"/>
              <a:t>eles</a:t>
            </a:r>
            <a:r>
              <a:rPr lang="en-US" dirty="0"/>
              <a:t>)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ue</a:t>
            </a:r>
            <a:r>
              <a:rPr lang="en-US" dirty="0" smtClean="0"/>
              <a:t> </a:t>
            </a:r>
            <a:r>
              <a:rPr lang="en-US" dirty="0" err="1" smtClean="0"/>
              <a:t>testamos</a:t>
            </a:r>
            <a:r>
              <a:rPr lang="en-US" dirty="0" smtClean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manipulador</a:t>
            </a:r>
            <a:r>
              <a:rPr lang="en-US" dirty="0"/>
              <a:t> de </a:t>
            </a:r>
            <a:r>
              <a:rPr lang="en-US" dirty="0" err="1"/>
              <a:t>exceção</a:t>
            </a:r>
            <a:r>
              <a:rPr lang="en-US" dirty="0"/>
              <a:t>, 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lançamento</a:t>
            </a:r>
            <a:r>
              <a:rPr lang="en-US" dirty="0" smtClean="0"/>
              <a:t> </a:t>
            </a:r>
            <a:r>
              <a:rPr lang="en-US" dirty="0" err="1"/>
              <a:t>explícito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re</a:t>
            </a:r>
            <a:r>
              <a:rPr lang="en-US" dirty="0" smtClean="0"/>
              <a:t>-</a:t>
            </a:r>
            <a:r>
              <a:rPr lang="en-US" dirty="0" err="1" smtClean="0"/>
              <a:t>lançamento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exceção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187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8302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manipuladores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Manipuladores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locais</a:t>
            </a:r>
            <a:endParaRPr lang="en-US" dirty="0"/>
          </a:p>
          <a:p>
            <a:pPr lvl="1"/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manipulador</a:t>
            </a:r>
            <a:r>
              <a:rPr lang="en-US" dirty="0"/>
              <a:t> de </a:t>
            </a:r>
            <a:r>
              <a:rPr lang="en-US" dirty="0" err="1"/>
              <a:t>exceção</a:t>
            </a:r>
            <a:r>
              <a:rPr lang="en-US" dirty="0"/>
              <a:t> (</a:t>
            </a:r>
            <a:r>
              <a:rPr lang="en-US" dirty="0" err="1"/>
              <a:t>considere</a:t>
            </a:r>
            <a:r>
              <a:rPr lang="en-US" dirty="0"/>
              <a:t> um </a:t>
            </a:r>
            <a:r>
              <a:rPr lang="en-US" dirty="0" err="1"/>
              <a:t>subconjunto</a:t>
            </a:r>
            <a:r>
              <a:rPr lang="en-US" dirty="0"/>
              <a:t> de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vinculados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manipulador</a:t>
            </a:r>
            <a:r>
              <a:rPr lang="en-US" dirty="0"/>
              <a:t>)</a:t>
            </a:r>
          </a:p>
          <a:p>
            <a:r>
              <a:rPr lang="en-US" dirty="0" err="1" smtClean="0"/>
              <a:t>Manipuladores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err="1"/>
              <a:t>-</a:t>
            </a:r>
            <a:r>
              <a:rPr lang="en-US" dirty="0" err="1" smtClean="0"/>
              <a:t>locais</a:t>
            </a:r>
            <a:endParaRPr lang="en-US" dirty="0"/>
          </a:p>
          <a:p>
            <a:pPr lvl="1"/>
            <a:r>
              <a:rPr lang="en-US" dirty="0" err="1"/>
              <a:t>Difícil</a:t>
            </a:r>
            <a:r>
              <a:rPr lang="en-US" dirty="0"/>
              <a:t> </a:t>
            </a:r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pares de &lt;</a:t>
            </a:r>
            <a:r>
              <a:rPr lang="en-US" dirty="0" err="1" smtClean="0"/>
              <a:t>pontos</a:t>
            </a:r>
            <a:r>
              <a:rPr lang="en-US" dirty="0"/>
              <a:t>, </a:t>
            </a:r>
            <a:r>
              <a:rPr lang="en-US" dirty="0" err="1" smtClean="0"/>
              <a:t>manipuladores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Então</a:t>
            </a:r>
            <a:r>
              <a:rPr lang="en-US" dirty="0"/>
              <a:t>, </a:t>
            </a: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valer</a:t>
            </a:r>
            <a:r>
              <a:rPr lang="en-US" dirty="0" smtClean="0"/>
              <a:t> </a:t>
            </a:r>
            <a:r>
              <a:rPr lang="en-US" dirty="0"/>
              <a:t>(e </a:t>
            </a:r>
            <a:r>
              <a:rPr lang="en-US" dirty="0" err="1" smtClean="0"/>
              <a:t>teste</a:t>
            </a:r>
            <a:r>
              <a:rPr lang="en-US" smtClean="0"/>
              <a:t>-a)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regra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projeto</a:t>
            </a:r>
            <a:r>
              <a:rPr lang="en-US" dirty="0" smtClean="0"/>
              <a:t>: </a:t>
            </a:r>
            <a:r>
              <a:rPr lang="en-US" dirty="0"/>
              <a:t>se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propaga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exceção</a:t>
            </a:r>
            <a:r>
              <a:rPr lang="en-US" dirty="0"/>
              <a:t>, a </a:t>
            </a:r>
            <a:r>
              <a:rPr lang="en-US" dirty="0" err="1"/>
              <a:t>chamada</a:t>
            </a:r>
            <a:r>
              <a:rPr lang="en-US" dirty="0"/>
              <a:t> de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outro </a:t>
            </a:r>
            <a:r>
              <a:rPr lang="en-US" dirty="0" err="1"/>
              <a:t>efeito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188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668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6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752600"/>
            <a:ext cx="7772400" cy="1828800"/>
          </a:xfrm>
        </p:spPr>
        <p:txBody>
          <a:bodyPr anchor="ctr"/>
          <a:lstStyle/>
          <a:p>
            <a:pPr algn="ctr" eaLnBrk="1" hangingPunct="1"/>
            <a:r>
              <a:rPr lang="pt-BR" sz="4400" dirty="0" smtClean="0">
                <a:solidFill>
                  <a:srgbClr val="000000"/>
                </a:solidFill>
              </a:rPr>
              <a:t>JUnit</a:t>
            </a:r>
            <a:endParaRPr lang="pt-BR" sz="4800" dirty="0" smtClean="0">
              <a:solidFill>
                <a:srgbClr val="000000"/>
              </a:solidFill>
            </a:endParaRPr>
          </a:p>
        </p:txBody>
      </p:sp>
      <p:sp>
        <p:nvSpPr>
          <p:cNvPr id="27176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716338"/>
            <a:ext cx="6400800" cy="1752600"/>
          </a:xfrm>
        </p:spPr>
        <p:txBody>
          <a:bodyPr/>
          <a:lstStyle/>
          <a:p>
            <a:pPr algn="ctr">
              <a:buNone/>
              <a:defRPr/>
            </a:pPr>
            <a:r>
              <a:rPr lang="pt-BR" dirty="0" smtClean="0"/>
              <a:t>Alexandre Mota e Vasconcelos</a:t>
            </a:r>
            <a:br>
              <a:rPr lang="pt-BR" dirty="0" smtClean="0"/>
            </a:br>
            <a:r>
              <a:rPr lang="pt-BR" dirty="0" err="1" smtClean="0"/>
              <a:t>Cin-UFPE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{</a:t>
            </a:r>
            <a:r>
              <a:rPr lang="pt-BR" dirty="0" err="1" smtClean="0"/>
              <a:t>acm</a:t>
            </a:r>
            <a:r>
              <a:rPr lang="pt-BR" dirty="0" smtClean="0"/>
              <a:t>,</a:t>
            </a:r>
            <a:r>
              <a:rPr lang="pt-BR" dirty="0" err="1" smtClean="0"/>
              <a:t>amlv</a:t>
            </a:r>
            <a:r>
              <a:rPr lang="pt-BR" dirty="0" smtClean="0"/>
              <a:t>}@</a:t>
            </a:r>
            <a:r>
              <a:rPr lang="pt-BR" dirty="0" err="1" smtClean="0"/>
              <a:t>cin.ufpe.br</a:t>
            </a:r>
            <a:endParaRPr lang="pt-BR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desacordo</a:t>
            </a:r>
            <a:r>
              <a:rPr lang="en-US" dirty="0" smtClean="0"/>
              <a:t> com a </a:t>
            </a:r>
            <a:r>
              <a:rPr lang="en-US" dirty="0" err="1" smtClean="0"/>
              <a:t>especificação</a:t>
            </a:r>
            <a:r>
              <a:rPr lang="en-US" dirty="0" smtClean="0"/>
              <a:t> (</a:t>
            </a:r>
            <a:r>
              <a:rPr lang="en-US" dirty="0" err="1" smtClean="0"/>
              <a:t>requisitos</a:t>
            </a:r>
            <a:r>
              <a:rPr lang="en-US" dirty="0" smtClean="0"/>
              <a:t>).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, o software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 smtClean="0"/>
              <a:t>especificação</a:t>
            </a:r>
            <a:r>
              <a:rPr lang="en-US" dirty="0" smtClean="0"/>
              <a:t> </a:t>
            </a:r>
            <a:r>
              <a:rPr lang="en-US" dirty="0" err="1" smtClean="0"/>
              <a:t>diz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 smtClean="0"/>
              <a:t>especificação</a:t>
            </a:r>
            <a:r>
              <a:rPr lang="en-US" dirty="0" smtClean="0"/>
              <a:t> </a:t>
            </a:r>
            <a:r>
              <a:rPr lang="en-US" dirty="0" err="1"/>
              <a:t>diz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 smtClean="0"/>
              <a:t>fazer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 smtClean="0"/>
              <a:t>especificação</a:t>
            </a:r>
            <a:r>
              <a:rPr lang="en-US" dirty="0" smtClean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 smtClean="0"/>
              <a:t>menciona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 smtClean="0"/>
              <a:t>especificação</a:t>
            </a:r>
            <a:r>
              <a:rPr lang="en-US" dirty="0" smtClean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menciona</a:t>
            </a:r>
            <a:r>
              <a:rPr lang="en-US" dirty="0"/>
              <a:t>, mas </a:t>
            </a:r>
            <a:r>
              <a:rPr lang="en-US" dirty="0" err="1" smtClean="0"/>
              <a:t>deveria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Frameworks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bibliotecas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0" indent="0" defTabSz="290513" eaLnBrk="1" hangingPunct="1">
              <a:lnSpc>
                <a:spcPct val="85000"/>
              </a:lnSpc>
              <a:buFont typeface="Helvetica CE" charset="0"/>
              <a:buNone/>
            </a:pP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Em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arquiteturas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convencionais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código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usuário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faz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uso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funcionalidades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bibliotecas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defTabSz="290513" eaLnBrk="1" hangingPunct="1">
              <a:lnSpc>
                <a:spcPct val="85000"/>
              </a:lnSpc>
              <a:buFont typeface="Helvetica CE" charset="0"/>
              <a:buNone/>
            </a:pP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defTabSz="290513" eaLnBrk="1" hangingPunct="1">
              <a:lnSpc>
                <a:spcPct val="85000"/>
              </a:lnSpc>
              <a:buFont typeface="Helvetica CE" charset="0"/>
              <a:buNone/>
            </a:pP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defTabSz="290513" eaLnBrk="1" hangingPunct="1">
              <a:lnSpc>
                <a:spcPct val="85000"/>
              </a:lnSpc>
              <a:buFont typeface="Helvetica CE" charset="0"/>
              <a:buNone/>
            </a:pP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defTabSz="290513" eaLnBrk="1" hangingPunct="1">
              <a:lnSpc>
                <a:spcPct val="85000"/>
              </a:lnSpc>
              <a:buFont typeface="Helvetica CE" charset="0"/>
              <a:buNone/>
            </a:pP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defTabSz="290513" eaLnBrk="1" hangingPunct="1">
              <a:lnSpc>
                <a:spcPct val="85000"/>
              </a:lnSpc>
              <a:buFont typeface="Helvetica CE" charset="0"/>
              <a:buNone/>
            </a:pP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Um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framework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reverte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esta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relação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usual.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Frameworks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proveem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tanto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funcionalidades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genéricas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quanto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arquiteturas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aplicação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552389" y="2480716"/>
            <a:ext cx="2277148" cy="646331"/>
          </a:xfrm>
          <a:prstGeom prst="rect">
            <a:avLst/>
          </a:prstGeom>
          <a:solidFill>
            <a:srgbClr val="9CE6DE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Aplicação</a:t>
            </a:r>
            <a:r>
              <a:rPr lang="en-US" dirty="0" smtClean="0">
                <a:solidFill>
                  <a:srgbClr val="000000"/>
                </a:solidFill>
              </a:rPr>
              <a:t> do </a:t>
            </a:r>
            <a:r>
              <a:rPr lang="en-US" dirty="0" err="1" smtClean="0">
                <a:solidFill>
                  <a:srgbClr val="000000"/>
                </a:solidFill>
              </a:rPr>
              <a:t>usuário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ourier" charset="0"/>
              </a:rPr>
              <a:t>main()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5340511" y="2594545"/>
            <a:ext cx="2285977" cy="41549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 err="1" smtClean="0"/>
              <a:t>Biblioteca</a:t>
            </a:r>
            <a:r>
              <a:rPr lang="en-US" dirty="0" smtClean="0"/>
              <a:t> (classes)</a:t>
            </a:r>
            <a:endParaRPr lang="en-US" dirty="0"/>
          </a:p>
        </p:txBody>
      </p:sp>
      <p:cxnSp>
        <p:nvCxnSpPr>
          <p:cNvPr id="23561" name="AutoShape 8"/>
          <p:cNvCxnSpPr>
            <a:cxnSpLocks noChangeShapeType="1"/>
            <a:stCxn id="23559" idx="3"/>
            <a:endCxn id="23560" idx="1"/>
          </p:cNvCxnSpPr>
          <p:nvPr/>
        </p:nvCxnSpPr>
        <p:spPr bwMode="auto">
          <a:xfrm flipV="1">
            <a:off x="3829537" y="2802294"/>
            <a:ext cx="1510974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Rectangle 10"/>
          <p:cNvSpPr>
            <a:spLocks noChangeArrowheads="1"/>
          </p:cNvSpPr>
          <p:nvPr/>
        </p:nvSpPr>
        <p:spPr bwMode="auto">
          <a:xfrm flipH="1">
            <a:off x="1459017" y="4490536"/>
            <a:ext cx="2420630" cy="738664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Framework </a:t>
            </a:r>
            <a:r>
              <a:rPr lang="en-US" dirty="0" smtClean="0"/>
              <a:t>(classes)</a:t>
            </a:r>
            <a:endParaRPr lang="en-US" dirty="0"/>
          </a:p>
          <a:p>
            <a:pPr algn="ctr"/>
            <a:r>
              <a:rPr lang="en-US" dirty="0">
                <a:latin typeface="Courier" charset="0"/>
              </a:rPr>
              <a:t>main()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 flipH="1">
            <a:off x="5512880" y="4683139"/>
            <a:ext cx="2067844" cy="369332"/>
          </a:xfrm>
          <a:prstGeom prst="rect">
            <a:avLst/>
          </a:prstGeom>
          <a:solidFill>
            <a:srgbClr val="9CE6DE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Classes do </a:t>
            </a:r>
            <a:r>
              <a:rPr lang="en-US" dirty="0" err="1" smtClean="0">
                <a:solidFill>
                  <a:srgbClr val="000000"/>
                </a:solidFill>
              </a:rPr>
              <a:t>usuário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564" name="AutoShape 12"/>
          <p:cNvCxnSpPr>
            <a:cxnSpLocks noChangeShapeType="1"/>
            <a:stCxn id="23562" idx="1"/>
            <a:endCxn id="23563" idx="3"/>
          </p:cNvCxnSpPr>
          <p:nvPr/>
        </p:nvCxnSpPr>
        <p:spPr bwMode="auto">
          <a:xfrm>
            <a:off x="3879647" y="4859868"/>
            <a:ext cx="1633233" cy="79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Anotações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no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J2SE 5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J2SE 5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introduz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a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funcionalidade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Metadata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(dados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sobre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dados)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Anotações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permitem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adicionar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decorações</a:t>
            </a:r>
            <a:r>
              <a:rPr lang="en-US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ao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seu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código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(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exemplo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javadoc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tags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@author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) </a:t>
            </a:r>
          </a:p>
          <a:p>
            <a:pPr eaLnBrk="1" hangingPunct="1"/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Anotações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são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usadas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documentar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código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instruir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o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compilador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(@Deprecated ),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etc.</a:t>
            </a:r>
            <a:endParaRPr lang="en-US" sz="18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5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JUnit 4.x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Helvetica CE" charset="0"/>
              <a:buNone/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JUnit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é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um 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framework de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teste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simples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que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provê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Anotações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marcar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métodos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como</a:t>
            </a:r>
            <a:r>
              <a:rPr lang="en-US" i="1" dirty="0" smtClean="0">
                <a:solidFill>
                  <a:srgbClr val="7F0101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testes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Anotações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marcar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métodos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que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inicializam</a:t>
            </a:r>
            <a:r>
              <a:rPr lang="en-US" i="1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e </a:t>
            </a:r>
            <a:r>
              <a:rPr lang="en-US" i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limpam</a:t>
            </a:r>
            <a:r>
              <a:rPr lang="en-US" i="1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dados de </a:t>
            </a:r>
            <a:r>
              <a:rPr lang="en-US" i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teste</a:t>
            </a:r>
            <a:r>
              <a:rPr lang="en-US" i="1" dirty="0" smtClean="0">
                <a:solidFill>
                  <a:srgbClr val="7F0101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fixtures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Métodos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estabelecer</a:t>
            </a:r>
            <a:r>
              <a:rPr lang="en-US" i="1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asserções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Ferramentas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textuais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e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gráficas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para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executar</a:t>
            </a:r>
            <a:r>
              <a:rPr lang="en-US" i="1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os</a:t>
            </a:r>
            <a:r>
              <a:rPr lang="en-US" i="1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testes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4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 smtClean="0"/>
              <a:t>Anotações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880" y="1045626"/>
            <a:ext cx="8229600" cy="539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import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org.junit.Before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charset="0"/>
              </a:rPr>
              <a:t>import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org.junit.After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charset="0"/>
              </a:rPr>
              <a:t>import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org.junit.Test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public class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NovelaNovoTest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private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ArquivoDeNovelas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@Before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public void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rodaAntesDeCadaTeste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ArquivoDeNovelas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endParaRPr lang="en-US" sz="15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@After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public void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rodaDepoisDeCadaTeste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endParaRPr lang="en-US" sz="15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@Test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public void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testNovelaExiste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assertEquals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("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Arquivo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deve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possuir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Sassaricando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", true, 				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.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possuiNovela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("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Sassaricando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"));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r>
              <a:rPr lang="pt-BR" sz="1500" dirty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15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91680" y="3140968"/>
            <a:ext cx="4824536" cy="2880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91680" y="4293096"/>
            <a:ext cx="4824536" cy="2880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5445224"/>
            <a:ext cx="71287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69594" y="2276872"/>
            <a:ext cx="4824536" cy="2880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199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/>
              <a:t>Antes e Depois de Cada Teste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pt-BR" dirty="0"/>
              <a:t>É possível ter quantos métodos @</a:t>
            </a:r>
            <a:r>
              <a:rPr lang="pt-BR" dirty="0" err="1"/>
              <a:t>Before</a:t>
            </a:r>
            <a:r>
              <a:rPr lang="pt-BR" dirty="0"/>
              <a:t> e @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smtClean="0"/>
              <a:t>quisermos</a:t>
            </a:r>
            <a:endParaRPr lang="pt-BR" dirty="0"/>
          </a:p>
          <a:p>
            <a:r>
              <a:rPr lang="pt-BR" dirty="0"/>
              <a:t>Métodos @</a:t>
            </a:r>
            <a:r>
              <a:rPr lang="pt-BR" dirty="0" err="1"/>
              <a:t>Before</a:t>
            </a:r>
            <a:r>
              <a:rPr lang="pt-BR" dirty="0"/>
              <a:t> e @</a:t>
            </a:r>
            <a:r>
              <a:rPr lang="pt-BR" dirty="0" err="1"/>
              <a:t>After</a:t>
            </a:r>
            <a:r>
              <a:rPr lang="pt-BR" dirty="0"/>
              <a:t> são herdados das </a:t>
            </a:r>
            <a:r>
              <a:rPr lang="pt-BR" dirty="0" smtClean="0"/>
              <a:t>superclasses</a:t>
            </a:r>
          </a:p>
          <a:p>
            <a:pPr lvl="1"/>
            <a:r>
              <a:rPr lang="pt-BR" dirty="0" smtClean="0"/>
              <a:t>Métodos </a:t>
            </a:r>
            <a:r>
              <a:rPr lang="pt-BR" dirty="0"/>
              <a:t>@</a:t>
            </a:r>
            <a:r>
              <a:rPr lang="pt-BR" dirty="0" err="1"/>
              <a:t>Before</a:t>
            </a:r>
            <a:r>
              <a:rPr lang="pt-BR" dirty="0"/>
              <a:t> das superclasses são executados antes dos métodos @</a:t>
            </a:r>
            <a:r>
              <a:rPr lang="pt-BR" dirty="0" err="1"/>
              <a:t>Before</a:t>
            </a:r>
            <a:r>
              <a:rPr lang="pt-BR" dirty="0"/>
              <a:t> da </a:t>
            </a:r>
            <a:r>
              <a:rPr lang="pt-BR" dirty="0" smtClean="0"/>
              <a:t>subclasse</a:t>
            </a:r>
          </a:p>
          <a:p>
            <a:pPr lvl="1"/>
            <a:r>
              <a:rPr lang="pt-BR" dirty="0" smtClean="0"/>
              <a:t>Métodos </a:t>
            </a:r>
            <a:r>
              <a:rPr lang="pt-BR" dirty="0"/>
              <a:t>@</a:t>
            </a:r>
            <a:r>
              <a:rPr lang="pt-BR" dirty="0" err="1"/>
              <a:t>After</a:t>
            </a:r>
            <a:r>
              <a:rPr lang="pt-BR" dirty="0"/>
              <a:t> das superclasses são executados </a:t>
            </a:r>
            <a:r>
              <a:rPr lang="pt-BR" dirty="0" smtClean="0"/>
              <a:t>depois</a:t>
            </a:r>
            <a:endParaRPr lang="pt-BR" dirty="0"/>
          </a:p>
          <a:p>
            <a:r>
              <a:rPr lang="pt-BR" dirty="0"/>
              <a:t>Objetivo: agrupar código </a:t>
            </a:r>
            <a:r>
              <a:rPr lang="pt-BR" dirty="0" smtClean="0"/>
              <a:t>comuns </a:t>
            </a:r>
            <a:r>
              <a:rPr lang="pt-BR" dirty="0"/>
              <a:t>a vários testes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835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asserções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52872"/>
            <a:ext cx="8136904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Um </a:t>
            </a:r>
            <a:r>
              <a:rPr lang="en-US" sz="2400" dirty="0" err="1" smtClean="0">
                <a:latin typeface="+mj-lt"/>
              </a:rPr>
              <a:t>método</a:t>
            </a:r>
            <a:r>
              <a:rPr lang="en-US" sz="2400" dirty="0" smtClean="0">
                <a:latin typeface="+mj-lt"/>
              </a:rPr>
              <a:t> assert do </a:t>
            </a:r>
            <a:r>
              <a:rPr lang="en-US" sz="2400" dirty="0" err="1" smtClean="0">
                <a:latin typeface="+mj-lt"/>
              </a:rPr>
              <a:t>JUnit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realiza</a:t>
            </a:r>
            <a:r>
              <a:rPr lang="en-US" sz="2400" dirty="0" smtClean="0">
                <a:latin typeface="+mj-lt"/>
              </a:rPr>
              <a:t> um </a:t>
            </a:r>
            <a:r>
              <a:rPr lang="en-US" sz="2400" dirty="0" err="1" smtClean="0">
                <a:latin typeface="+mj-lt"/>
              </a:rPr>
              <a:t>teste</a:t>
            </a:r>
            <a:r>
              <a:rPr lang="en-US" sz="2400" dirty="0" smtClean="0">
                <a:latin typeface="+mj-lt"/>
              </a:rPr>
              <a:t> e </a:t>
            </a:r>
            <a:r>
              <a:rPr lang="en-US" sz="2400" dirty="0" err="1" smtClean="0">
                <a:latin typeface="+mj-lt"/>
              </a:rPr>
              <a:t>levanta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exceção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AssertionFailedError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se </a:t>
            </a:r>
            <a:r>
              <a:rPr lang="en-US" sz="2400" dirty="0" err="1" smtClean="0">
                <a:latin typeface="+mj-lt"/>
              </a:rPr>
              <a:t>teste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falha</a:t>
            </a:r>
            <a:endParaRPr lang="en-US" sz="24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+mj-lt"/>
              </a:rPr>
              <a:t>JUnit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captura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estes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erros</a:t>
            </a:r>
            <a:r>
              <a:rPr lang="en-US" sz="2000" dirty="0" smtClean="0">
                <a:latin typeface="+mj-lt"/>
              </a:rPr>
              <a:t> e </a:t>
            </a:r>
            <a:r>
              <a:rPr lang="en-US" sz="2000" dirty="0" err="1" smtClean="0">
                <a:latin typeface="+mj-lt"/>
              </a:rPr>
              <a:t>os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mostra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na</a:t>
            </a:r>
            <a:r>
              <a:rPr lang="en-US" sz="2000" dirty="0" smtClean="0">
                <a:latin typeface="+mj-lt"/>
              </a:rPr>
              <a:t> IDE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static void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assertTrue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boolean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test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br>
              <a:rPr lang="en-US" sz="2400" dirty="0">
                <a:solidFill>
                  <a:schemeClr val="accent2"/>
                </a:solidFill>
                <a:latin typeface="+mj-lt"/>
              </a:rPr>
            </a:br>
            <a:r>
              <a:rPr lang="en-US" sz="2400" dirty="0">
                <a:solidFill>
                  <a:schemeClr val="accent2"/>
                </a:solidFill>
                <a:latin typeface="+mj-lt"/>
              </a:rPr>
              <a:t>static void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assertTrue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(String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message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boolean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test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static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void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assertFalse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boolean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test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br>
              <a:rPr lang="en-US" sz="2400" dirty="0">
                <a:solidFill>
                  <a:schemeClr val="accent2"/>
                </a:solidFill>
                <a:latin typeface="+mj-lt"/>
              </a:rPr>
            </a:br>
            <a:r>
              <a:rPr lang="en-US" sz="2400" dirty="0">
                <a:solidFill>
                  <a:schemeClr val="accent2"/>
                </a:solidFill>
                <a:latin typeface="+mj-lt"/>
              </a:rPr>
              <a:t>static void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assertFalse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(String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message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boolean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test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)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+mj-lt"/>
              </a:rPr>
              <a:t>assertEquals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expected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actual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br>
              <a:rPr lang="en-US" sz="2400" dirty="0">
                <a:solidFill>
                  <a:schemeClr val="accent2"/>
                </a:solidFill>
                <a:latin typeface="+mj-lt"/>
              </a:rPr>
            </a:br>
            <a:r>
              <a:rPr lang="en-US" sz="2400" dirty="0" err="1">
                <a:solidFill>
                  <a:schemeClr val="accent2"/>
                </a:solidFill>
                <a:latin typeface="+mj-lt"/>
              </a:rPr>
              <a:t>assertEquals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(String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message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expected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actual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endParaRPr lang="en-US" sz="2400" dirty="0">
              <a:latin typeface="+mj-lt"/>
            </a:endParaRPr>
          </a:p>
          <a:p>
            <a:r>
              <a:rPr lang="en-US" sz="2400" dirty="0" err="1" smtClean="0">
                <a:solidFill>
                  <a:schemeClr val="accent2"/>
                </a:solidFill>
                <a:latin typeface="+mj-lt"/>
              </a:rPr>
              <a:t>assertSame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(Object 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expected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Object 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actual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err="1">
                <a:solidFill>
                  <a:schemeClr val="accent2"/>
                </a:solidFill>
                <a:latin typeface="+mj-lt"/>
              </a:rPr>
              <a:t>assertSame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(String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message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Object 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expected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Object 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actual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 </a:t>
            </a:r>
          </a:p>
          <a:p>
            <a:r>
              <a:rPr lang="en-US" sz="2400" dirty="0" err="1" smtClean="0">
                <a:solidFill>
                  <a:schemeClr val="accent2"/>
                </a:solidFill>
                <a:latin typeface="+mj-lt"/>
              </a:rPr>
              <a:t>assertNotSame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(Object 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expected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Object 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actual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err="1">
                <a:solidFill>
                  <a:schemeClr val="accent2"/>
                </a:solidFill>
                <a:latin typeface="+mj-lt"/>
              </a:rPr>
              <a:t>assertNotSame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(String 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message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Object 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expected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Object </a:t>
            </a:r>
            <a:r>
              <a:rPr lang="en-US" sz="2400" b="1" i="1" dirty="0">
                <a:solidFill>
                  <a:schemeClr val="accent2"/>
                </a:solidFill>
                <a:latin typeface="+mj-lt"/>
              </a:rPr>
              <a:t>actual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0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96640" y="1412776"/>
            <a:ext cx="8295840" cy="476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import junit.framework.JUnit4TestAdapter;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org.junit.Test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import static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org.junit.Assert.assertEquals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NovelaNovoTest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{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@Test public void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novelaJaTerminou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ArquivoDeNovelas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ArquivoDeNovelas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assertEquals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Arquivo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deve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possuir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Sassaricando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",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			true, 				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.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possuiNovela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Sassaricando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"));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public static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junit.framework.Test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suite(){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	return new JUnit4TestAdapter(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NovelaNovoTest.class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 smtClean="0"/>
              <a:t>Exemplo</a:t>
            </a:r>
            <a:r>
              <a:rPr lang="en-GB" dirty="0" smtClean="0"/>
              <a:t> de </a:t>
            </a:r>
            <a:r>
              <a:rPr lang="en-GB" dirty="0" err="1" smtClean="0"/>
              <a:t>caso</a:t>
            </a:r>
            <a:r>
              <a:rPr lang="en-GB" dirty="0" smtClean="0"/>
              <a:t> de </a:t>
            </a:r>
            <a:r>
              <a:rPr lang="en-GB" dirty="0" err="1" smtClean="0"/>
              <a:t>teste</a:t>
            </a:r>
            <a:endParaRPr lang="en-GB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019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/>
              <a:t>Antes e Depois de Cada Teste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74848" y="980728"/>
            <a:ext cx="8229600" cy="562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import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org.junit.After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import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org.junit.Before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import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org.junit.Test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import static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org.junit.Assert.assertEquals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public class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NovelaNovoTest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private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ArquivoDeNovelas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@Before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public void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rodaAntesDeCadaTeste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ArquivoDeNovelas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endParaRPr lang="en-US" sz="15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@After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public void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rodaDepoisDeCadaTeste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endParaRPr lang="en-US" sz="15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@Test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public void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testNovelaExiste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assertEquals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("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Arquivo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deve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possuir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Sassaricando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", true, 				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novelas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.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possuiNovela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("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</a:rPr>
              <a:t>Sassaricando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"));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r>
              <a:rPr lang="pt-BR" sz="1500" dirty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15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87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de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”Suite de Testes"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agrupamento</a:t>
            </a:r>
            <a:r>
              <a:rPr lang="en-US" dirty="0" smtClean="0"/>
              <a:t> de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de </a:t>
            </a:r>
            <a:r>
              <a:rPr lang="en-US" dirty="0" err="1" smtClean="0"/>
              <a:t>unidade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executá</a:t>
            </a:r>
            <a:r>
              <a:rPr lang="en-US" dirty="0"/>
              <a:t>-</a:t>
            </a:r>
            <a:r>
              <a:rPr lang="en-US" dirty="0" smtClean="0"/>
              <a:t>los </a:t>
            </a:r>
            <a:r>
              <a:rPr lang="en-US" dirty="0" err="1" smtClean="0"/>
              <a:t>juntos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tanto</a:t>
            </a:r>
            <a:r>
              <a:rPr lang="en-US" dirty="0" smtClean="0"/>
              <a:t> a </a:t>
            </a:r>
            <a:r>
              <a:rPr lang="en-US" dirty="0" err="1" smtClean="0"/>
              <a:t>anotação</a:t>
            </a:r>
            <a:r>
              <a:rPr lang="en-US" dirty="0" smtClean="0"/>
              <a:t> @ </a:t>
            </a:r>
            <a:r>
              <a:rPr lang="en-US" dirty="0" err="1" smtClean="0"/>
              <a:t>RunWith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@ Suite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​​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suite de testes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198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9344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de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124744"/>
            <a:ext cx="387432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import </a:t>
            </a:r>
            <a:r>
              <a:rPr lang="en-US" sz="2000" dirty="0" err="1">
                <a:solidFill>
                  <a:srgbClr val="000000"/>
                </a:solidFill>
              </a:rPr>
              <a:t>org.junit.runner.RunWith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import </a:t>
            </a:r>
            <a:r>
              <a:rPr lang="en-US" sz="2000" dirty="0" err="1">
                <a:solidFill>
                  <a:srgbClr val="000000"/>
                </a:solidFill>
              </a:rPr>
              <a:t>org.junit.runners.Suite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/**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JUnit</a:t>
            </a:r>
            <a:r>
              <a:rPr lang="en-US" sz="2000" dirty="0">
                <a:solidFill>
                  <a:srgbClr val="000000"/>
                </a:solidFill>
              </a:rPr>
              <a:t> Suite Test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* @author </a:t>
            </a:r>
            <a:r>
              <a:rPr lang="en-US" sz="2000" dirty="0" err="1">
                <a:solidFill>
                  <a:srgbClr val="000000"/>
                </a:solidFill>
              </a:rPr>
              <a:t>mkyong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*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*/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@</a:t>
            </a:r>
            <a:r>
              <a:rPr lang="en-US" sz="2000" dirty="0" err="1">
                <a:solidFill>
                  <a:srgbClr val="000000"/>
                </a:solidFill>
              </a:rPr>
              <a:t>RunWith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Suite.class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@</a:t>
            </a:r>
            <a:r>
              <a:rPr lang="en-US" sz="2000" dirty="0" err="1">
                <a:solidFill>
                  <a:srgbClr val="000000"/>
                </a:solidFill>
              </a:rPr>
              <a:t>Suite.SuiteClasses</a:t>
            </a:r>
            <a:r>
              <a:rPr lang="en-US" sz="2000" dirty="0">
                <a:solidFill>
                  <a:srgbClr val="000000"/>
                </a:solidFill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JunitTest1.class,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JunitTest2.class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})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public class JunitTest5 {</a:t>
            </a:r>
          </a:p>
          <a:p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644008" y="1484784"/>
            <a:ext cx="4427984" cy="2592288"/>
          </a:xfrm>
          <a:prstGeom prst="wedgeRoundRectCallout">
            <a:avLst>
              <a:gd name="adj1" fmla="val -71883"/>
              <a:gd name="adj2" fmla="val 51238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Este </a:t>
            </a:r>
            <a:r>
              <a:rPr lang="en-US" sz="2400" dirty="0" err="1">
                <a:solidFill>
                  <a:srgbClr val="000000"/>
                </a:solidFill>
              </a:rPr>
              <a:t>exemplo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captura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 suite de </a:t>
            </a:r>
            <a:r>
              <a:rPr lang="en-US" sz="2400" dirty="0" smtClean="0">
                <a:solidFill>
                  <a:srgbClr val="000000"/>
                </a:solidFill>
              </a:rPr>
              <a:t>testes, </a:t>
            </a:r>
            <a:r>
              <a:rPr lang="en-US" sz="2400" dirty="0" err="1">
                <a:solidFill>
                  <a:srgbClr val="000000"/>
                </a:solidFill>
              </a:rPr>
              <a:t>formada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pelo</a:t>
            </a:r>
            <a:r>
              <a:rPr lang="en-US" sz="2400" dirty="0">
                <a:solidFill>
                  <a:srgbClr val="000000"/>
                </a:solidFill>
              </a:rPr>
              <a:t> testes </a:t>
            </a:r>
            <a:r>
              <a:rPr lang="en-US" sz="2400" dirty="0" smtClean="0">
                <a:solidFill>
                  <a:srgbClr val="000000"/>
                </a:solidFill>
              </a:rPr>
              <a:t>de </a:t>
            </a:r>
            <a:r>
              <a:rPr lang="en-US" sz="2400" dirty="0" err="1" smtClean="0">
                <a:solidFill>
                  <a:srgbClr val="000000"/>
                </a:solidFill>
              </a:rPr>
              <a:t>unidade</a:t>
            </a:r>
            <a:r>
              <a:rPr lang="en-US" sz="2400" dirty="0" smtClean="0">
                <a:solidFill>
                  <a:srgbClr val="000000"/>
                </a:solidFill>
              </a:rPr>
              <a:t> JunitTest1 </a:t>
            </a:r>
            <a:r>
              <a:rPr lang="en-US" sz="2400" dirty="0">
                <a:solidFill>
                  <a:srgbClr val="000000"/>
                </a:solidFill>
              </a:rPr>
              <a:t>e JunitTest2, a </a:t>
            </a:r>
            <a:r>
              <a:rPr lang="en-US" sz="2400" dirty="0" err="1">
                <a:solidFill>
                  <a:srgbClr val="000000"/>
                </a:solidFill>
              </a:rPr>
              <a:t>qual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será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executada</a:t>
            </a:r>
            <a:r>
              <a:rPr lang="en-US" sz="2400" dirty="0">
                <a:solidFill>
                  <a:srgbClr val="000000"/>
                </a:solidFill>
              </a:rPr>
              <a:t> antes de JunitTest5, </a:t>
            </a:r>
            <a:r>
              <a:rPr lang="en-US" sz="2400" dirty="0" err="1">
                <a:solidFill>
                  <a:srgbClr val="000000"/>
                </a:solidFill>
              </a:rPr>
              <a:t>nesta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ordem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3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 Intel: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Divisão</a:t>
            </a:r>
            <a:r>
              <a:rPr lang="en-US" dirty="0" smtClean="0"/>
              <a:t> (1994)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Digite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equação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calculadora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/>
              <a:t>seu</a:t>
            </a:r>
            <a:r>
              <a:rPr lang="en-US" dirty="0"/>
              <a:t> PC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(4195835 / 3145727) * 3145727 – 4195835</a:t>
            </a:r>
          </a:p>
          <a:p>
            <a:endParaRPr lang="en-US" dirty="0"/>
          </a:p>
          <a:p>
            <a:r>
              <a:rPr lang="en-US" dirty="0"/>
              <a:t>Se a </a:t>
            </a:r>
            <a:r>
              <a:rPr lang="en-US" dirty="0" err="1"/>
              <a:t>resposta</a:t>
            </a:r>
            <a:r>
              <a:rPr lang="en-US" dirty="0"/>
              <a:t> for zero,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correto</a:t>
            </a:r>
            <a:r>
              <a:rPr lang="en-US" dirty="0" smtClean="0"/>
              <a:t>.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smtClean="0"/>
              <a:t>tem </a:t>
            </a:r>
            <a:r>
              <a:rPr lang="en-US" dirty="0"/>
              <a:t>um bug de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flutuante</a:t>
            </a:r>
            <a:r>
              <a:rPr lang="en-US" dirty="0" smtClean="0"/>
              <a:t> da </a:t>
            </a:r>
            <a:r>
              <a:rPr lang="en-US" dirty="0" err="1" smtClean="0"/>
              <a:t>velha</a:t>
            </a:r>
            <a:r>
              <a:rPr lang="en-US" dirty="0" smtClean="0"/>
              <a:t> CPU do Pentium Intel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Esforço</a:t>
            </a:r>
            <a:r>
              <a:rPr lang="en-US" dirty="0" smtClean="0"/>
              <a:t> </a:t>
            </a:r>
            <a:r>
              <a:rPr lang="en-US" dirty="0" err="1" smtClean="0"/>
              <a:t>envolvido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5" name="Picture 4" descr="Captura de tela 2011-11-10 às 09.49.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41" y="1052736"/>
            <a:ext cx="4454499" cy="57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/>
              <a:t>Antes e Depois da Classe de Testes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36675" y="4475163"/>
            <a:ext cx="7807325" cy="1752600"/>
          </a:xfrm>
          <a:ln/>
        </p:spPr>
        <p:txBody>
          <a:bodyPr/>
          <a:lstStyle/>
          <a:p>
            <a:r>
              <a:rPr lang="pt-BR"/>
              <a:t>Somente um método por classe</a:t>
            </a:r>
          </a:p>
          <a:p>
            <a:r>
              <a:rPr lang="pt-BR"/>
              <a:t>Bom para inicializações demoradas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1681" y="1795869"/>
            <a:ext cx="8229600" cy="307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@BeforeClass</a:t>
            </a: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public void rodaAntesDeTodosOsTestes() {</a:t>
            </a: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	novelas = new ArquivoDeNovelas();</a:t>
            </a: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	novelas.carregaDadosDaRede();</a:t>
            </a: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endParaRPr lang="en-US" sz="160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@AfterClass</a:t>
            </a: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public void rodaDepoisDeTodosOsTestes() {</a:t>
            </a: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	novelas = null;</a:t>
            </a: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endParaRPr lang="en-US" sz="160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	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336000" y="3037280"/>
            <a:ext cx="2401920" cy="33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pt-BR" sz="1600">
                <a:solidFill>
                  <a:schemeClr val="accent2"/>
                </a:solidFill>
                <a:latin typeface="Arial" charset="0"/>
              </a:rPr>
              <a:t>Processamento pesado!</a:t>
            </a:r>
            <a:endParaRPr lang="en-US" sz="16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5747041" y="2841419"/>
            <a:ext cx="588960" cy="391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530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/>
              <a:t>Exceções</a:t>
            </a:r>
            <a:r>
              <a:rPr lang="en-GB" dirty="0"/>
              <a:t> </a:t>
            </a:r>
            <a:r>
              <a:rPr lang="en-GB" dirty="0" err="1"/>
              <a:t>Esperadas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0976" y="5229200"/>
            <a:ext cx="7837488" cy="784225"/>
          </a:xfrm>
          <a:ln/>
        </p:spPr>
        <p:txBody>
          <a:bodyPr/>
          <a:lstStyle/>
          <a:p>
            <a:r>
              <a:rPr lang="pt-BR" dirty="0"/>
              <a:t>Se exceção não for gerada, teste falha</a:t>
            </a:r>
          </a:p>
          <a:p>
            <a:endParaRPr lang="en-US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06896" y="2708920"/>
            <a:ext cx="8229600" cy="108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@Test(</a:t>
            </a:r>
            <a:r>
              <a:rPr lang="pt-BR" sz="1600" dirty="0" err="1">
                <a:solidFill>
                  <a:srgbClr val="000000"/>
                </a:solidFill>
                <a:latin typeface="Courier New" charset="0"/>
              </a:rPr>
              <a:t>expected</a:t>
            </a:r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=</a:t>
            </a:r>
            <a:r>
              <a:rPr lang="pt-BR" sz="1600" dirty="0" err="1">
                <a:solidFill>
                  <a:srgbClr val="000000"/>
                </a:solidFill>
                <a:latin typeface="Courier New" charset="0"/>
              </a:rPr>
              <a:t>ArithmeticException.class</a:t>
            </a:r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charset="0"/>
              </a:rPr>
              <a:t>testDivisaoPorZero</a:t>
            </a:r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 () {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 = 2 / 0;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490576" y="2839973"/>
            <a:ext cx="108864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pt-BR" b="1">
                <a:solidFill>
                  <a:srgbClr val="FF0000"/>
                </a:solidFill>
                <a:latin typeface="Arial" charset="0"/>
              </a:rPr>
              <a:t>JUnit 4</a:t>
            </a:r>
            <a:endParaRPr lang="en-US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01410"/>
      </p:ext>
    </p:extLst>
  </p:cSld>
  <p:clrMapOvr>
    <a:masterClrMapping/>
  </p:clrMapOvr>
  <p:transition spd="med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tempo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040" y="3951775"/>
            <a:ext cx="7806240" cy="2273999"/>
          </a:xfrm>
        </p:spPr>
        <p:txBody>
          <a:bodyPr/>
          <a:lstStyle/>
          <a:p>
            <a:r>
              <a:rPr lang="pt-BR"/>
              <a:t>Teste falha se demorar mais do que timeout</a:t>
            </a:r>
          </a:p>
          <a:p>
            <a:r>
              <a:rPr lang="pt-BR"/>
              <a:t>Útil para testes de redes e conexões com bancos de dados</a:t>
            </a:r>
          </a:p>
          <a:p>
            <a:r>
              <a:rPr lang="pt-BR"/>
              <a:t>Detalhe: @After não é executado caso falhe!</a:t>
            </a:r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155681" y="1664815"/>
            <a:ext cx="6400800" cy="119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ourier New" charset="0"/>
              </a:rPr>
              <a:t>@Test(</a:t>
            </a:r>
            <a:r>
              <a:rPr lang="pt-BR" b="1">
                <a:solidFill>
                  <a:srgbClr val="000000"/>
                </a:solidFill>
                <a:latin typeface="Courier New" charset="0"/>
              </a:rPr>
              <a:t>timeout=500</a:t>
            </a:r>
            <a:r>
              <a:rPr lang="pt-BR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r>
              <a:rPr lang="pt-BR">
                <a:solidFill>
                  <a:srgbClr val="000000"/>
                </a:solidFill>
                <a:latin typeface="Courier New" charset="0"/>
              </a:rPr>
              <a:t>public void buscaTodasAsNovelas(){</a:t>
            </a:r>
          </a:p>
          <a:p>
            <a:r>
              <a:rPr lang="pt-BR">
                <a:solidFill>
                  <a:srgbClr val="000000"/>
                </a:solidFill>
                <a:latin typeface="Courier New" charset="0"/>
              </a:rPr>
              <a:t>	novelas.buscaTodas();</a:t>
            </a:r>
          </a:p>
          <a:p>
            <a:r>
              <a:rPr lang="pt-BR">
                <a:solidFill>
                  <a:srgbClr val="000000"/>
                </a:solidFill>
                <a:latin typeface="Courier New" charset="0"/>
              </a:rPr>
              <a:t>}</a:t>
            </a:r>
            <a:endParaRPr lang="en-US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0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Executando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testes do Eclipse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82352" y="1698972"/>
            <a:ext cx="3657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Clique com o </a:t>
            </a:r>
            <a:r>
              <a:rPr lang="en-US" sz="2000" dirty="0" err="1" smtClean="0">
                <a:solidFill>
                  <a:srgbClr val="000000"/>
                </a:solidFill>
              </a:rPr>
              <a:t>botão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direito</a:t>
            </a:r>
            <a:r>
              <a:rPr lang="en-US" sz="2000" dirty="0" smtClean="0">
                <a:solidFill>
                  <a:srgbClr val="000000"/>
                </a:solidFill>
              </a:rPr>
              <a:t> do mouse </a:t>
            </a:r>
            <a:r>
              <a:rPr lang="en-US" sz="2000" dirty="0" err="1" smtClean="0">
                <a:solidFill>
                  <a:srgbClr val="000000"/>
                </a:solidFill>
              </a:rPr>
              <a:t>sobre</a:t>
            </a:r>
            <a:r>
              <a:rPr lang="en-US" sz="2000" dirty="0" smtClean="0">
                <a:solidFill>
                  <a:srgbClr val="000000"/>
                </a:solidFill>
              </a:rPr>
              <a:t> a </a:t>
            </a:r>
            <a:r>
              <a:rPr lang="en-US" sz="2000" dirty="0" err="1" smtClean="0">
                <a:solidFill>
                  <a:srgbClr val="000000"/>
                </a:solidFill>
              </a:rPr>
              <a:t>classe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ou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pacote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</a:rPr>
              <a:t>para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executar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os</a:t>
            </a:r>
            <a:r>
              <a:rPr lang="en-US" sz="2000" dirty="0" smtClean="0">
                <a:solidFill>
                  <a:srgbClr val="000000"/>
                </a:solidFill>
              </a:rPr>
              <a:t> testes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2231" name="Picture 11" descr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1622772"/>
            <a:ext cx="461327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2" descr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39624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rved Up Arrow 1"/>
          <p:cNvSpPr/>
          <p:nvPr/>
        </p:nvSpPr>
        <p:spPr bwMode="auto">
          <a:xfrm>
            <a:off x="2339752" y="5733256"/>
            <a:ext cx="4536504" cy="731520"/>
          </a:xfrm>
          <a:prstGeom prst="curvedUpArrow">
            <a:avLst/>
          </a:prstGeom>
          <a:solidFill>
            <a:srgbClr val="3333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5919663"/>
            <a:ext cx="1928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Resulta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…</a:t>
            </a:r>
            <a:endParaRPr lang="en-US" sz="24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2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Outros Arcabouços Unit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200"/>
              <a:t>SQLUnit – testes para Stored Procedures (http://sqlunit.sourceforge.net/)</a:t>
            </a:r>
          </a:p>
          <a:p>
            <a:r>
              <a:rPr lang="pt-BR" sz="2200"/>
              <a:t>JPDFUnit – testa documentos PDF gerados dinamicamente (http://jpdfunit.sourceforge.net/)</a:t>
            </a:r>
          </a:p>
          <a:p>
            <a:r>
              <a:rPr lang="pt-BR" sz="2200"/>
              <a:t>XMLUnit – teste para arquivos XML (http://xmlunit.sourceforge.net/)</a:t>
            </a:r>
          </a:p>
          <a:p>
            <a:r>
              <a:rPr lang="pt-BR" sz="2200"/>
              <a:t>Watij – teste de aplicações Web em java (http://watij.xwiki.com/xwiki/bin/view/Main/WebHome)</a:t>
            </a:r>
          </a:p>
          <a:p>
            <a:endParaRPr lang="pt-BR" sz="2200"/>
          </a:p>
          <a:p>
            <a:endParaRPr lang="pt-BR" sz="2200"/>
          </a:p>
          <a:p>
            <a:endParaRPr lang="en-US" sz="220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1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/>
              <a:t>Referências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pt-BR" dirty="0" err="1" smtClean="0"/>
              <a:t>Testing</a:t>
            </a:r>
            <a:r>
              <a:rPr lang="pt-BR" dirty="0" smtClean="0"/>
              <a:t> </a:t>
            </a:r>
            <a:r>
              <a:rPr lang="pt-BR" dirty="0" err="1" smtClean="0"/>
              <a:t>Computer</a:t>
            </a:r>
            <a:r>
              <a:rPr lang="pt-BR" dirty="0" smtClean="0"/>
              <a:t> Software</a:t>
            </a:r>
          </a:p>
          <a:p>
            <a:pPr lvl="1">
              <a:buClrTx/>
            </a:pPr>
            <a:r>
              <a:rPr lang="pt-BR" dirty="0" smtClean="0"/>
              <a:t>Cem </a:t>
            </a:r>
            <a:r>
              <a:rPr lang="pt-BR" dirty="0" err="1" smtClean="0"/>
              <a:t>Kaner</a:t>
            </a:r>
            <a:r>
              <a:rPr lang="pt-BR" dirty="0" smtClean="0"/>
              <a:t>, Jack </a:t>
            </a:r>
            <a:r>
              <a:rPr lang="pt-BR" dirty="0" err="1" smtClean="0"/>
              <a:t>Falk</a:t>
            </a:r>
            <a:r>
              <a:rPr lang="pt-BR" dirty="0" smtClean="0"/>
              <a:t> e </a:t>
            </a:r>
            <a:r>
              <a:rPr lang="pt-BR" dirty="0" err="1" smtClean="0"/>
              <a:t>Hung</a:t>
            </a:r>
            <a:r>
              <a:rPr lang="pt-BR" dirty="0" smtClean="0"/>
              <a:t> </a:t>
            </a:r>
            <a:r>
              <a:rPr lang="pt-BR" dirty="0" err="1" smtClean="0"/>
              <a:t>Quoc</a:t>
            </a:r>
            <a:r>
              <a:rPr lang="pt-BR" dirty="0" smtClean="0"/>
              <a:t> </a:t>
            </a:r>
            <a:r>
              <a:rPr lang="pt-BR" dirty="0" err="1" smtClean="0"/>
              <a:t>Ngyen</a:t>
            </a:r>
            <a:r>
              <a:rPr lang="pt-BR" dirty="0" smtClean="0"/>
              <a:t>. 2</a:t>
            </a:r>
            <a:r>
              <a:rPr lang="pt-BR" baseline="30000" dirty="0" smtClean="0"/>
              <a:t>nd</a:t>
            </a:r>
            <a:r>
              <a:rPr lang="pt-BR" dirty="0" smtClean="0"/>
              <a:t> Ed. </a:t>
            </a:r>
            <a:r>
              <a:rPr lang="pt-BR" dirty="0" err="1" smtClean="0"/>
              <a:t>Wiley</a:t>
            </a:r>
            <a:r>
              <a:rPr lang="pt-BR" dirty="0" smtClean="0"/>
              <a:t>. 1999</a:t>
            </a:r>
          </a:p>
          <a:p>
            <a:r>
              <a:rPr lang="pt-BR" dirty="0" err="1" smtClean="0"/>
              <a:t>Testing</a:t>
            </a:r>
            <a:r>
              <a:rPr lang="pt-BR" dirty="0" smtClean="0"/>
              <a:t> Applications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Web</a:t>
            </a:r>
          </a:p>
          <a:p>
            <a:pPr lvl="1">
              <a:buClrTx/>
            </a:pPr>
            <a:r>
              <a:rPr lang="pt-BR" dirty="0" err="1" smtClean="0"/>
              <a:t>Hung</a:t>
            </a:r>
            <a:r>
              <a:rPr lang="pt-BR" dirty="0" smtClean="0"/>
              <a:t> Q. </a:t>
            </a:r>
            <a:r>
              <a:rPr lang="pt-BR" dirty="0" err="1" smtClean="0"/>
              <a:t>Ngyen</a:t>
            </a:r>
            <a:r>
              <a:rPr lang="pt-BR" dirty="0" smtClean="0"/>
              <a:t>. Ed. </a:t>
            </a:r>
            <a:r>
              <a:rPr lang="pt-BR" dirty="0" err="1" smtClean="0"/>
              <a:t>Wiley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err="1"/>
              <a:t>Brief</a:t>
            </a:r>
            <a:r>
              <a:rPr lang="pt-BR" dirty="0"/>
              <a:t> </a:t>
            </a:r>
            <a:r>
              <a:rPr lang="pt-BR" dirty="0" err="1"/>
              <a:t>Essay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Software </a:t>
            </a:r>
            <a:r>
              <a:rPr lang="pt-BR" dirty="0" err="1"/>
              <a:t>Testing</a:t>
            </a:r>
            <a:endParaRPr lang="pt-BR" dirty="0"/>
          </a:p>
          <a:p>
            <a:pPr lvl="1">
              <a:buClrTx/>
            </a:pPr>
            <a:r>
              <a:rPr lang="pt-BR" sz="2400" dirty="0"/>
              <a:t>A. </a:t>
            </a:r>
            <a:r>
              <a:rPr lang="pt-BR" sz="2400" dirty="0" err="1"/>
              <a:t>Bertolino</a:t>
            </a:r>
            <a:r>
              <a:rPr lang="pt-BR" sz="2400" dirty="0"/>
              <a:t>, E. </a:t>
            </a:r>
            <a:r>
              <a:rPr lang="pt-BR" sz="2400" dirty="0" err="1"/>
              <a:t>Marchetti</a:t>
            </a:r>
            <a:endParaRPr lang="pt-BR" sz="2400" dirty="0"/>
          </a:p>
          <a:p>
            <a:pPr lvl="1">
              <a:buClrTx/>
            </a:pPr>
            <a:r>
              <a:rPr lang="pt-BR" sz="2400" dirty="0"/>
              <a:t>Capítulo de "Software </a:t>
            </a:r>
            <a:r>
              <a:rPr lang="pt-BR" sz="2400" dirty="0" err="1"/>
              <a:t>Engineering</a:t>
            </a:r>
            <a:r>
              <a:rPr lang="pt-BR" sz="2400" dirty="0"/>
              <a:t> Volume 1: </a:t>
            </a:r>
            <a:r>
              <a:rPr lang="pt-BR" sz="2400" dirty="0" err="1"/>
              <a:t>Development</a:t>
            </a:r>
            <a:r>
              <a:rPr lang="pt-BR" sz="2400" dirty="0"/>
              <a:t> </a:t>
            </a:r>
            <a:r>
              <a:rPr lang="pt-BR" sz="2400" dirty="0" err="1"/>
              <a:t>process</a:t>
            </a:r>
            <a:r>
              <a:rPr lang="pt-BR" sz="2400" dirty="0"/>
              <a:t> </a:t>
            </a:r>
            <a:r>
              <a:rPr lang="pt-BR" sz="2400" dirty="0" err="1"/>
              <a:t>Third</a:t>
            </a:r>
            <a:r>
              <a:rPr lang="pt-BR" sz="2400" dirty="0"/>
              <a:t> </a:t>
            </a:r>
            <a:r>
              <a:rPr lang="pt-BR" sz="2400" dirty="0" err="1"/>
              <a:t>Edition</a:t>
            </a:r>
            <a:r>
              <a:rPr lang="pt-BR" sz="2400" dirty="0"/>
              <a:t>, IEEE </a:t>
            </a:r>
            <a:r>
              <a:rPr lang="pt-BR" sz="2400" dirty="0" err="1"/>
              <a:t>Computer</a:t>
            </a:r>
            <a:r>
              <a:rPr lang="pt-BR" sz="2400" dirty="0"/>
              <a:t> </a:t>
            </a:r>
            <a:r>
              <a:rPr lang="pt-BR" sz="2400" dirty="0" err="1"/>
              <a:t>Society</a:t>
            </a:r>
            <a:r>
              <a:rPr lang="pt-BR" sz="2400" dirty="0"/>
              <a:t>/</a:t>
            </a:r>
            <a:r>
              <a:rPr lang="pt-BR" sz="2400" dirty="0" err="1"/>
              <a:t>Wiley</a:t>
            </a:r>
            <a:r>
              <a:rPr lang="pt-BR" sz="2400" dirty="0"/>
              <a:t> </a:t>
            </a:r>
            <a:r>
              <a:rPr lang="pt-BR" sz="2400" dirty="0" err="1"/>
              <a:t>Interscience</a:t>
            </a:r>
            <a:r>
              <a:rPr lang="pt-BR" sz="2400" dirty="0"/>
              <a:t>,pp. 393-411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0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8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smtClean="0"/>
              <a:t>Referências</a:t>
            </a:r>
          </a:p>
        </p:txBody>
      </p:sp>
      <p:sp>
        <p:nvSpPr>
          <p:cNvPr id="276889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Software Testing: A Craftsman’s Approach</a:t>
            </a:r>
          </a:p>
          <a:p>
            <a:pPr lvl="1"/>
            <a:r>
              <a:rPr lang="en-US" dirty="0" smtClean="0"/>
              <a:t>Paul C. Jorgensen. 2</a:t>
            </a:r>
            <a:r>
              <a:rPr lang="en-US" baseline="30000" dirty="0" smtClean="0"/>
              <a:t>nd</a:t>
            </a:r>
            <a:r>
              <a:rPr lang="en-US" dirty="0" smtClean="0"/>
              <a:t> Ed. CRC Press. 2002</a:t>
            </a:r>
          </a:p>
          <a:p>
            <a:r>
              <a:rPr lang="en-US" dirty="0" smtClean="0"/>
              <a:t>Software Testing and Analysis</a:t>
            </a:r>
          </a:p>
          <a:p>
            <a:pPr lvl="1">
              <a:buClrTx/>
            </a:pPr>
            <a:r>
              <a:rPr lang="en-US" dirty="0" smtClean="0"/>
              <a:t>Mauro </a:t>
            </a:r>
            <a:r>
              <a:rPr lang="en-US" dirty="0" err="1" smtClean="0"/>
              <a:t>Pezzè</a:t>
            </a:r>
            <a:r>
              <a:rPr lang="en-US" dirty="0" smtClean="0"/>
              <a:t> e Michael Young. 1</a:t>
            </a:r>
            <a:r>
              <a:rPr lang="en-US" baseline="30000" dirty="0" smtClean="0"/>
              <a:t>st</a:t>
            </a:r>
            <a:r>
              <a:rPr lang="en-US" dirty="0" smtClean="0"/>
              <a:t> Ed. John Wiley &amp; Sons. 2008</a:t>
            </a:r>
          </a:p>
          <a:p>
            <a:r>
              <a:rPr lang="en-US" dirty="0" smtClean="0"/>
              <a:t>www.junit.org</a:t>
            </a:r>
            <a:endParaRPr lang="pt-BR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0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5720" y="1357298"/>
            <a:ext cx="8172480" cy="1828800"/>
          </a:xfrm>
        </p:spPr>
        <p:txBody>
          <a:bodyPr/>
          <a:lstStyle/>
          <a:p>
            <a:pPr algn="ctr"/>
            <a:r>
              <a:rPr lang="pt-BR" sz="4000" dirty="0" smtClean="0">
                <a:effectLst/>
              </a:rPr>
              <a:t>Testes de Software – Módulo 2: Técnicas de Teste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207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547961" y="3284539"/>
            <a:ext cx="6048375" cy="2041525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Alexandre Mota e Alexandre Vasconcelos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CIn-UFPE</a:t>
            </a:r>
            <a:endParaRPr lang="pt-BR" sz="2400" kern="0" dirty="0" smtClean="0">
              <a:solidFill>
                <a:srgbClr val="000000"/>
              </a:solidFill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amlv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}@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cin.ufpe.br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>
                <a:effectLst/>
              </a:rPr>
              <a:t>Objetivos do </a:t>
            </a:r>
            <a:r>
              <a:rPr lang="pt-BR" dirty="0" smtClean="0">
                <a:effectLst/>
              </a:rPr>
              <a:t>Módulo</a:t>
            </a:r>
            <a:endParaRPr lang="pt-BR" dirty="0">
              <a:effectLst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dirty="0">
                <a:effectLst/>
              </a:rPr>
              <a:t>Apresentar e discutir</a:t>
            </a:r>
          </a:p>
          <a:p>
            <a:pPr lvl="1" eaLnBrk="1" hangingPunct="1">
              <a:buClrTx/>
            </a:pPr>
            <a:r>
              <a:rPr lang="pt-BR" dirty="0">
                <a:effectLst/>
              </a:rPr>
              <a:t>Tipos de testes de software</a:t>
            </a:r>
          </a:p>
          <a:p>
            <a:pPr lvl="1" eaLnBrk="1" hangingPunct="1">
              <a:buClrTx/>
            </a:pPr>
            <a:r>
              <a:rPr lang="pt-BR" dirty="0">
                <a:effectLst/>
              </a:rPr>
              <a:t>Processo de teste</a:t>
            </a:r>
          </a:p>
          <a:p>
            <a:pPr lvl="1" eaLnBrk="1" hangingPunct="1">
              <a:buClrTx/>
            </a:pPr>
            <a:r>
              <a:rPr lang="pt-BR" dirty="0">
                <a:effectLst/>
              </a:rPr>
              <a:t>Automação de testes</a:t>
            </a:r>
          </a:p>
          <a:p>
            <a:pPr eaLnBrk="1" hangingPunct="1"/>
            <a:r>
              <a:rPr lang="pt-BR" dirty="0">
                <a:effectLst/>
              </a:rPr>
              <a:t>Exercitar os conceitos apresentados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208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9" name="Rectangle 10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/>
              </a:rPr>
              <a:t>Conteúdo deste Módulo</a:t>
            </a:r>
            <a:endParaRPr lang="pt-BR" dirty="0">
              <a:effectLst/>
            </a:endParaRPr>
          </a:p>
        </p:txBody>
      </p:sp>
      <p:sp>
        <p:nvSpPr>
          <p:cNvPr id="378883" name="Rectangle 1027">
            <a:hlinkClick r:id="rId2"/>
          </p:cNvPr>
          <p:cNvSpPr>
            <a:spLocks noChangeArrowheads="1"/>
          </p:cNvSpPr>
          <p:nvPr/>
        </p:nvSpPr>
        <p:spPr bwMode="auto">
          <a:xfrm>
            <a:off x="914400" y="3019429"/>
            <a:ext cx="1905000" cy="1052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600" b="1" dirty="0">
                <a:latin typeface="Verdana" pitchFamily="34" charset="0"/>
              </a:rPr>
              <a:t>1. </a:t>
            </a:r>
            <a:r>
              <a:rPr lang="en-US" sz="1600" b="1" dirty="0" err="1">
                <a:latin typeface="Verdana" pitchFamily="34" charset="0"/>
              </a:rPr>
              <a:t>Tipos</a:t>
            </a:r>
            <a:r>
              <a:rPr lang="en-US" sz="1600" b="1" dirty="0">
                <a:latin typeface="Verdana" pitchFamily="34" charset="0"/>
              </a:rPr>
              <a:t> de </a:t>
            </a:r>
            <a:r>
              <a:rPr lang="en-US" sz="1600" b="1" dirty="0" err="1">
                <a:latin typeface="Verdana" pitchFamily="34" charset="0"/>
              </a:rPr>
              <a:t>teste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378884" name="Rectangle 1028">
            <a:hlinkClick r:id="rId3"/>
          </p:cNvPr>
          <p:cNvSpPr>
            <a:spLocks noChangeArrowheads="1"/>
          </p:cNvSpPr>
          <p:nvPr/>
        </p:nvSpPr>
        <p:spPr bwMode="auto">
          <a:xfrm>
            <a:off x="6072198" y="3009897"/>
            <a:ext cx="1981200" cy="1052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600" b="1" dirty="0">
                <a:latin typeface="Verdana" pitchFamily="34" charset="0"/>
              </a:rPr>
              <a:t>3</a:t>
            </a:r>
            <a:r>
              <a:rPr lang="en-US" sz="1600" b="1" dirty="0" smtClean="0">
                <a:latin typeface="Verdana" pitchFamily="34" charset="0"/>
              </a:rPr>
              <a:t>. </a:t>
            </a:r>
            <a:r>
              <a:rPr lang="en-US" sz="1600" b="1" dirty="0" err="1">
                <a:latin typeface="Verdana" pitchFamily="34" charset="0"/>
              </a:rPr>
              <a:t>Revisões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378885" name="Rectangle 1029">
            <a:hlinkClick r:id="rId4"/>
          </p:cNvPr>
          <p:cNvSpPr>
            <a:spLocks noChangeArrowheads="1"/>
          </p:cNvSpPr>
          <p:nvPr/>
        </p:nvSpPr>
        <p:spPr bwMode="auto">
          <a:xfrm>
            <a:off x="3500430" y="3009897"/>
            <a:ext cx="1905000" cy="1052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600" b="1" dirty="0">
                <a:latin typeface="Verdana" pitchFamily="34" charset="0"/>
              </a:rPr>
              <a:t>2</a:t>
            </a:r>
            <a:r>
              <a:rPr lang="en-US" sz="1600" b="1" dirty="0" smtClean="0">
                <a:latin typeface="Verdana" pitchFamily="34" charset="0"/>
              </a:rPr>
              <a:t>. </a:t>
            </a:r>
            <a:r>
              <a:rPr lang="en-US" sz="1600" b="1" dirty="0" err="1">
                <a:latin typeface="Verdana" pitchFamily="34" charset="0"/>
              </a:rPr>
              <a:t>Fluxo</a:t>
            </a:r>
            <a:r>
              <a:rPr lang="en-US" sz="1600" b="1" dirty="0">
                <a:latin typeface="Verdana" pitchFamily="34" charset="0"/>
              </a:rPr>
              <a:t> do </a:t>
            </a:r>
            <a:r>
              <a:rPr lang="en-US" sz="1600" b="1" dirty="0" err="1">
                <a:latin typeface="Verdana" pitchFamily="34" charset="0"/>
              </a:rPr>
              <a:t>processo</a:t>
            </a:r>
            <a:r>
              <a:rPr lang="en-US" sz="1600" b="1" dirty="0">
                <a:latin typeface="Verdana" pitchFamily="34" charset="0"/>
              </a:rPr>
              <a:t> de testes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209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Outros deliverables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5" name="Picture 4" descr="Captura de tela 2011-11-10 às 10.07.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52736"/>
            <a:ext cx="4503541" cy="58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500174"/>
            <a:ext cx="7772400" cy="1828800"/>
          </a:xfrm>
        </p:spPr>
        <p:txBody>
          <a:bodyPr lIns="92075" tIns="46038" rIns="92075" bIns="46038"/>
          <a:lstStyle/>
          <a:p>
            <a:pPr algn="ctr"/>
            <a:r>
              <a:rPr lang="pt-BR" sz="4000" dirty="0" smtClean="0">
                <a:effectLst/>
              </a:rPr>
              <a:t>Tipos </a:t>
            </a:r>
            <a:r>
              <a:rPr lang="pt-BR" sz="4000" dirty="0">
                <a:effectLst/>
              </a:rPr>
              <a:t>de Teste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463925"/>
            <a:ext cx="6778625" cy="1619250"/>
          </a:xfrm>
        </p:spPr>
        <p:txBody>
          <a:bodyPr lIns="92075" tIns="46038" rIns="92075" bIns="46038"/>
          <a:lstStyle/>
          <a:p>
            <a:pPr marL="0" lvl="0" indent="0" algn="ctr">
              <a:buNone/>
              <a:defRPr/>
            </a:pPr>
            <a:r>
              <a:rPr lang="pt-BR" dirty="0" smtClean="0">
                <a:effectLst/>
              </a:rPr>
              <a:t>Alexandre Mota e Vasconcelos</a:t>
            </a:r>
            <a:br>
              <a:rPr lang="pt-BR" dirty="0" smtClean="0">
                <a:effectLst/>
              </a:rPr>
            </a:br>
            <a:r>
              <a:rPr lang="pt-BR" dirty="0" err="1" smtClean="0">
                <a:effectLst/>
              </a:rPr>
              <a:t>CIn-UFPE</a:t>
            </a:r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r>
              <a:rPr lang="pt-BR" dirty="0" smtClean="0">
                <a:effectLst/>
              </a:rPr>
              <a:t>{acm,amlv}@cin.ufpe.br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sz="2800" dirty="0">
                <a:effectLst/>
              </a:rPr>
              <a:t>Teste funcional (regras de negócio)</a:t>
            </a:r>
            <a:endParaRPr lang="en-US" sz="2800" dirty="0">
              <a:effectLst/>
            </a:endParaRPr>
          </a:p>
          <a:p>
            <a:pPr lvl="1">
              <a:buClrTx/>
            </a:pPr>
            <a:r>
              <a:rPr lang="pt-BR" sz="2400" dirty="0">
                <a:effectLst/>
              </a:rPr>
              <a:t>A funcionalidade geral do sistema em termos de regras de </a:t>
            </a:r>
            <a:r>
              <a:rPr lang="pt-BR" sz="2400" dirty="0" smtClean="0">
                <a:effectLst/>
              </a:rPr>
              <a:t>negócio (fluxo </a:t>
            </a:r>
            <a:r>
              <a:rPr lang="pt-BR" sz="2400" dirty="0">
                <a:effectLst/>
              </a:rPr>
              <a:t>de trabalho) é testada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Condições válidas e inválidas</a:t>
            </a:r>
          </a:p>
          <a:p>
            <a:r>
              <a:rPr lang="pt-BR" sz="2800" dirty="0">
                <a:effectLst/>
              </a:rPr>
              <a:t>Teste de recuperação de falhas</a:t>
            </a:r>
            <a:endParaRPr lang="en-US" sz="2800" dirty="0">
              <a:effectLst/>
            </a:endParaRPr>
          </a:p>
          <a:p>
            <a:pPr lvl="1">
              <a:buClrTx/>
            </a:pPr>
            <a:r>
              <a:rPr lang="pt-BR" sz="2400" dirty="0">
                <a:effectLst/>
              </a:rPr>
              <a:t>O software é forçado a falhar de diversas maneiras para que seja verificado o seu comportamento, bem como a adequação dos procedimentos de recuperação. A recuperação pode ser automática ou exigir intervenção humana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sz="2800" dirty="0">
                <a:effectLst/>
              </a:rPr>
              <a:t>Teste de segurança e controle de acesso</a:t>
            </a:r>
            <a:endParaRPr lang="en-US" sz="2800" dirty="0">
              <a:effectLst/>
            </a:endParaRPr>
          </a:p>
          <a:p>
            <a:pPr lvl="1">
              <a:buClrTx/>
            </a:pPr>
            <a:r>
              <a:rPr lang="pt-BR" sz="2400" dirty="0">
                <a:effectLst/>
              </a:rPr>
              <a:t>Verifica se todos os mecanismos de proteção de acesso estão funcionando satisfatoriamente</a:t>
            </a:r>
          </a:p>
          <a:p>
            <a:r>
              <a:rPr lang="pt-BR" sz="2800" dirty="0">
                <a:effectLst/>
              </a:rPr>
              <a:t>Teste de integridade de dados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Verifica a </a:t>
            </a:r>
            <a:r>
              <a:rPr lang="pt-BR" sz="2400" dirty="0" err="1">
                <a:effectLst/>
              </a:rPr>
              <a:t>corretude</a:t>
            </a:r>
            <a:r>
              <a:rPr lang="pt-BR" sz="2400" dirty="0">
                <a:effectLst/>
              </a:rPr>
              <a:t> dos métodos de acesso à base de dados e a </a:t>
            </a:r>
            <a:r>
              <a:rPr lang="pt-BR" sz="2400" dirty="0" smtClean="0">
                <a:effectLst/>
              </a:rPr>
              <a:t>integridade das </a:t>
            </a:r>
            <a:r>
              <a:rPr lang="pt-BR" sz="2400" dirty="0">
                <a:effectLst/>
              </a:rPr>
              <a:t>informações armazenadas</a:t>
            </a:r>
          </a:p>
          <a:p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572000"/>
          </a:xfrm>
        </p:spPr>
        <p:txBody>
          <a:bodyPr lIns="92075" tIns="46038" rIns="92075" bIns="46038"/>
          <a:lstStyle/>
          <a:p>
            <a:r>
              <a:rPr lang="pt-BR" sz="2800" dirty="0">
                <a:effectLst/>
              </a:rPr>
              <a:t>Teste de performance 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Verifica tempo de resposta e processamento (para diferentes configurações, número de usuários, tamanho do BD, etc.)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Exemplo</a:t>
            </a:r>
          </a:p>
          <a:p>
            <a:pPr lvl="2"/>
            <a:r>
              <a:rPr lang="pt-BR" sz="2000" dirty="0">
                <a:effectLst/>
              </a:rPr>
              <a:t>Recuperar uma conta do usuário em x segundos</a:t>
            </a:r>
          </a:p>
          <a:p>
            <a:pPr lvl="2"/>
            <a:r>
              <a:rPr lang="pt-BR" sz="2000" dirty="0">
                <a:effectLst/>
              </a:rPr>
              <a:t>Processar a transação y em x segundos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São necessários definir</a:t>
            </a:r>
          </a:p>
          <a:p>
            <a:pPr lvl="2"/>
            <a:r>
              <a:rPr lang="pt-BR" sz="2000" dirty="0" smtClean="0">
                <a:effectLst/>
              </a:rPr>
              <a:t>A configuração dos </a:t>
            </a:r>
            <a:r>
              <a:rPr lang="pt-BR" sz="2000" dirty="0">
                <a:effectLst/>
              </a:rPr>
              <a:t>servidores e clientes</a:t>
            </a:r>
          </a:p>
          <a:p>
            <a:pPr lvl="2"/>
            <a:r>
              <a:rPr lang="pt-BR" sz="2000" dirty="0">
                <a:effectLst/>
              </a:rPr>
              <a:t>Sistemas operacionais, servidores de aplicação</a:t>
            </a:r>
          </a:p>
          <a:p>
            <a:pPr lvl="2"/>
            <a:r>
              <a:rPr lang="pt-BR" sz="2000" dirty="0">
                <a:effectLst/>
              </a:rPr>
              <a:t>Protocolos </a:t>
            </a:r>
            <a:r>
              <a:rPr lang="pt-BR" dirty="0" smtClean="0">
                <a:effectLst/>
              </a:rPr>
              <a:t> de comunicação </a:t>
            </a:r>
            <a:r>
              <a:rPr lang="pt-BR" sz="2000" dirty="0" smtClean="0">
                <a:effectLst/>
              </a:rPr>
              <a:t>utilizados</a:t>
            </a:r>
            <a:endParaRPr lang="pt-BR" sz="2000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sz="2800" dirty="0" smtClean="0">
                <a:effectLst/>
              </a:rPr>
              <a:t>Teste </a:t>
            </a:r>
            <a:r>
              <a:rPr lang="pt-BR" sz="2800" dirty="0">
                <a:effectLst/>
              </a:rPr>
              <a:t>de volume (carga)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Foca em transações de BD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Verifica se o sistema suporta altos volumes de dados uma única transação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Verifica o número de terminais, modems e bytes de memória que </a:t>
            </a:r>
            <a:r>
              <a:rPr lang="pt-BR" sz="2400" dirty="0" smtClean="0">
                <a:effectLst/>
              </a:rPr>
              <a:t>uma aplicação pode gerenciar</a:t>
            </a:r>
            <a:endParaRPr lang="pt-BR" sz="2400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Teste de estresse 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Verifica a funcionalidade do sistema em situações limite</a:t>
            </a:r>
          </a:p>
          <a:p>
            <a:pPr lvl="2">
              <a:lnSpc>
                <a:spcPct val="90000"/>
              </a:lnSpc>
            </a:pPr>
            <a:r>
              <a:rPr lang="pt-BR" dirty="0">
                <a:effectLst/>
              </a:rPr>
              <a:t>Pouca memória ou área em disco, alta competição por recursos compartilhados (ex: vários acessos/transações no BD ou rede)</a:t>
            </a:r>
          </a:p>
          <a:p>
            <a:pPr lvl="2">
              <a:lnSpc>
                <a:spcPct val="90000"/>
              </a:lnSpc>
            </a:pPr>
            <a:r>
              <a:rPr lang="pt-BR" dirty="0">
                <a:effectLst/>
              </a:rPr>
              <a:t>Exemplo:</a:t>
            </a:r>
            <a:r>
              <a:rPr lang="pt-BR" i="1" dirty="0">
                <a:effectLst/>
              </a:rPr>
              <a:t> pode-se desejar saber se um sistema de transações bancárias suporta uma carga de mais de 100 transações por segundo ou se um sistema operacional pode manipular mais de 200 terminais </a:t>
            </a:r>
            <a:r>
              <a:rPr lang="pt-BR" i="1" dirty="0" smtClean="0">
                <a:effectLst/>
              </a:rPr>
              <a:t>remotos</a:t>
            </a:r>
            <a:endParaRPr lang="pt-BR" i="1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8229600" cy="4114800"/>
          </a:xfrm>
        </p:spPr>
        <p:txBody>
          <a:bodyPr lIns="92075" tIns="46038" rIns="92075" bIns="46038"/>
          <a:lstStyle/>
          <a:p>
            <a:endParaRPr lang="pt-BR" sz="2800" dirty="0"/>
          </a:p>
          <a:p>
            <a:r>
              <a:rPr lang="pt-BR" sz="2800" dirty="0">
                <a:effectLst/>
              </a:rPr>
              <a:t>Teste de configuração ou portabilidade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Verifica o funcionamento adequado do sistema em diferentes configurações de hardware/software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O que testar</a:t>
            </a:r>
          </a:p>
          <a:p>
            <a:pPr lvl="2"/>
            <a:r>
              <a:rPr lang="pt-BR" sz="2000" dirty="0">
                <a:effectLst/>
              </a:rPr>
              <a:t>Compatibilidade do software/hardware</a:t>
            </a:r>
          </a:p>
          <a:p>
            <a:pPr lvl="2"/>
            <a:r>
              <a:rPr lang="pt-BR" sz="2000" dirty="0">
                <a:effectLst/>
              </a:rPr>
              <a:t>Configuração do servidor</a:t>
            </a:r>
          </a:p>
          <a:p>
            <a:pPr lvl="2"/>
            <a:r>
              <a:rPr lang="pt-BR" sz="2000" dirty="0">
                <a:effectLst/>
              </a:rPr>
              <a:t>Tipos de conexões com a Internet</a:t>
            </a:r>
          </a:p>
          <a:p>
            <a:pPr lvl="2"/>
            <a:r>
              <a:rPr lang="pt-BR" sz="2000" dirty="0">
                <a:effectLst/>
              </a:rPr>
              <a:t>Compatibilidade com o </a:t>
            </a:r>
            <a:r>
              <a:rPr lang="pt-BR" sz="2000" i="1" dirty="0">
                <a:effectLst/>
              </a:rPr>
              <a:t>browser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Teste de instalação e desinstalação</a:t>
            </a:r>
          </a:p>
          <a:p>
            <a:pPr lvl="1">
              <a:buClrTx/>
            </a:pPr>
            <a:r>
              <a:rPr lang="pt-BR" dirty="0">
                <a:effectLst/>
              </a:rPr>
              <a:t>Verifica a correta instalação e desinstalação do sistema para diferentes plataformas de hardware/software e opções de instalação</a:t>
            </a:r>
          </a:p>
          <a:p>
            <a:pPr lvl="1">
              <a:buClrTx/>
            </a:pPr>
            <a:r>
              <a:rPr lang="pt-BR" dirty="0">
                <a:effectLst/>
              </a:rPr>
              <a:t>O que testar</a:t>
            </a:r>
          </a:p>
          <a:p>
            <a:pPr lvl="2"/>
            <a:r>
              <a:rPr lang="pt-BR" dirty="0">
                <a:effectLst/>
              </a:rPr>
              <a:t>Compatibilidade do hardware e software</a:t>
            </a:r>
          </a:p>
          <a:p>
            <a:pPr lvl="2"/>
            <a:r>
              <a:rPr lang="pt-BR" dirty="0">
                <a:effectLst/>
              </a:rPr>
              <a:t>A funcionalidade do instalador/</a:t>
            </a:r>
            <a:r>
              <a:rPr lang="pt-BR" dirty="0" err="1">
                <a:effectLst/>
              </a:rPr>
              <a:t>desinstalador</a:t>
            </a:r>
            <a:r>
              <a:rPr lang="pt-BR" dirty="0">
                <a:effectLst/>
              </a:rPr>
              <a:t> sob múltiplas opções e condições de instalação</a:t>
            </a:r>
          </a:p>
          <a:p>
            <a:pPr lvl="2"/>
            <a:r>
              <a:rPr lang="pt-BR" dirty="0">
                <a:effectLst/>
              </a:rPr>
              <a:t>A interface do programa instalador/</a:t>
            </a:r>
            <a:r>
              <a:rPr lang="pt-BR" dirty="0" err="1">
                <a:effectLst/>
              </a:rPr>
              <a:t>desinstalador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sz="2800" dirty="0">
                <a:effectLst/>
              </a:rPr>
              <a:t>Teste de interfaces com o usuário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Como a informação é apresentada ao usuário?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Quais os controles da UI serão testados (caixa de diálogo, botão, menus)?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Os nomes dos controles e caixas de diálogo são </a:t>
            </a:r>
            <a:r>
              <a:rPr lang="pt-BR" sz="2400" dirty="0" smtClean="0">
                <a:effectLst/>
              </a:rPr>
              <a:t>intuitivos </a:t>
            </a:r>
            <a:r>
              <a:rPr lang="pt-BR" sz="2400" dirty="0">
                <a:effectLst/>
              </a:rPr>
              <a:t>e consistentes?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Os textos e gráficos são carregados como desejado?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Os comandos de botões executam as ações corretamente?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pt-BR" sz="2800" dirty="0">
                <a:effectLst/>
              </a:rPr>
              <a:t>Teste de interface com o </a:t>
            </a:r>
            <a:r>
              <a:rPr lang="pt-BR" sz="2800" dirty="0" smtClean="0">
                <a:effectLst/>
              </a:rPr>
              <a:t>usuário (cont.)</a:t>
            </a:r>
            <a:endParaRPr lang="pt-BR" sz="2800" dirty="0">
              <a:effectLst/>
            </a:endParaRPr>
          </a:p>
          <a:p>
            <a:pPr lvl="1">
              <a:buClrTx/>
            </a:pPr>
            <a:r>
              <a:rPr lang="pt-BR" dirty="0" smtClean="0">
                <a:effectLst/>
              </a:rPr>
              <a:t>O que testar?</a:t>
            </a:r>
          </a:p>
          <a:p>
            <a:pPr lvl="2"/>
            <a:r>
              <a:rPr lang="pt-BR" dirty="0" smtClean="0">
                <a:effectLst/>
              </a:rPr>
              <a:t>Aparência </a:t>
            </a:r>
            <a:r>
              <a:rPr lang="pt-BR" dirty="0">
                <a:effectLst/>
              </a:rPr>
              <a:t>e comportamento da interface</a:t>
            </a:r>
          </a:p>
          <a:p>
            <a:pPr lvl="2"/>
            <a:r>
              <a:rPr lang="pt-BR" dirty="0">
                <a:effectLst/>
              </a:rPr>
              <a:t>Navegação</a:t>
            </a:r>
          </a:p>
          <a:p>
            <a:pPr lvl="2"/>
            <a:r>
              <a:rPr lang="pt-BR" dirty="0">
                <a:effectLst/>
              </a:rPr>
              <a:t>Consistência</a:t>
            </a:r>
          </a:p>
          <a:p>
            <a:pPr lvl="2"/>
            <a:r>
              <a:rPr lang="pt-BR" dirty="0">
                <a:effectLst/>
              </a:rPr>
              <a:t>Aderência a padrões</a:t>
            </a:r>
          </a:p>
          <a:p>
            <a:pPr lvl="2"/>
            <a:r>
              <a:rPr lang="pt-BR" dirty="0">
                <a:effectLst/>
              </a:rPr>
              <a:t>Tempo para aprender como usar o programa</a:t>
            </a:r>
          </a:p>
          <a:p>
            <a:pPr lvl="2"/>
            <a:r>
              <a:rPr lang="pt-BR" dirty="0">
                <a:effectLst/>
              </a:rPr>
              <a:t>Funcionalidade</a:t>
            </a:r>
          </a:p>
          <a:p>
            <a:pPr lvl="3"/>
            <a:r>
              <a:rPr lang="pt-BR" dirty="0">
                <a:effectLst/>
              </a:rPr>
              <a:t>Algo que a aplicação é esperada fazer, mas é difícil de ser realizado, complicado ou </a:t>
            </a:r>
            <a:r>
              <a:rPr lang="pt-BR" dirty="0" smtClean="0">
                <a:effectLst/>
              </a:rPr>
              <a:t>impossível através da Interface gráfica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219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recentes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variações</a:t>
            </a:r>
            <a:r>
              <a:rPr lang="en-US" dirty="0" smtClean="0"/>
              <a:t> dos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Big-bang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Code-and-fix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Cascata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Espiral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teste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Teste de documentação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Verifica se a documentação corresponde à informação correta e apropriada:</a:t>
            </a:r>
          </a:p>
          <a:p>
            <a:pPr lvl="2">
              <a:lnSpc>
                <a:spcPct val="90000"/>
              </a:lnSpc>
            </a:pPr>
            <a:r>
              <a:rPr lang="pt-BR" i="1" dirty="0">
                <a:effectLst/>
              </a:rPr>
              <a:t>online</a:t>
            </a:r>
          </a:p>
          <a:p>
            <a:pPr lvl="2">
              <a:lnSpc>
                <a:spcPct val="90000"/>
              </a:lnSpc>
            </a:pPr>
            <a:r>
              <a:rPr lang="pt-BR" dirty="0">
                <a:effectLst/>
              </a:rPr>
              <a:t>escrita</a:t>
            </a:r>
          </a:p>
          <a:p>
            <a:pPr lvl="2">
              <a:lnSpc>
                <a:spcPct val="90000"/>
              </a:lnSpc>
            </a:pPr>
            <a:r>
              <a:rPr lang="pt-BR" i="1" dirty="0">
                <a:effectLst/>
              </a:rPr>
              <a:t>help</a:t>
            </a:r>
            <a:r>
              <a:rPr lang="pt-BR" dirty="0">
                <a:effectLst/>
              </a:rPr>
              <a:t> sensível ao contexto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Teste de ciclo de negócios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Garante que o sistema funciona adequadamente durante um ciclo de atividades relativas ao </a:t>
            </a:r>
            <a:r>
              <a:rPr lang="pt-BR" sz="2400" dirty="0" smtClean="0">
                <a:effectLst/>
              </a:rPr>
              <a:t>negócio</a:t>
            </a:r>
            <a:endParaRPr lang="pt-BR" sz="2400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Teste de regressão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Re-execução de testes feitos após uma manutenção corretiva ou evolutiva.</a:t>
            </a:r>
          </a:p>
          <a:p>
            <a:r>
              <a:rPr lang="pt-BR" dirty="0">
                <a:effectLst/>
              </a:rPr>
              <a:t>Em processos de desenvolvimento iterativos, muitos dos artefatos produzidos nas primeiras iterações, como casos e procedimentos de teste, são usados em iterações posteriores nos testes de regressão.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 smtClean="0">
                <a:effectLst/>
              </a:rPr>
              <a:t>Exercício</a:t>
            </a:r>
            <a:endParaRPr lang="pt-BR" dirty="0">
              <a:effectLst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Identifique os tipos de testes realizados nas aplicações desenvolvidas por sua empresa, citando exemplos.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463925"/>
            <a:ext cx="6778625" cy="1619250"/>
          </a:xfrm>
        </p:spPr>
        <p:txBody>
          <a:bodyPr lIns="92075" tIns="46038" rIns="92075" bIns="46038"/>
          <a:lstStyle/>
          <a:p>
            <a:pPr marL="0" lvl="0" indent="0" algn="ctr">
              <a:buNone/>
              <a:defRPr/>
            </a:pPr>
            <a:r>
              <a:rPr lang="pt-BR" dirty="0" smtClean="0">
                <a:effectLst/>
              </a:rPr>
              <a:t>Alexandre Mota e Vasconcelos</a:t>
            </a:r>
            <a:br>
              <a:rPr lang="pt-BR" dirty="0" smtClean="0">
                <a:effectLst/>
              </a:rPr>
            </a:br>
            <a:r>
              <a:rPr lang="pt-BR" dirty="0" smtClean="0">
                <a:effectLst/>
              </a:rPr>
              <a:t>Cin-UFPE</a:t>
            </a:r>
            <a:br>
              <a:rPr lang="pt-BR" dirty="0" smtClean="0">
                <a:effectLst/>
              </a:rPr>
            </a:br>
            <a:r>
              <a:rPr lang="pt-BR" dirty="0" smtClean="0">
                <a:effectLst/>
              </a:rPr>
              <a:t>{acm,amlv}@cin.ufpe.br</a:t>
            </a:r>
            <a:endParaRPr lang="pt-BR" dirty="0">
              <a:effectLst/>
            </a:endParaRPr>
          </a:p>
        </p:txBody>
      </p:sp>
      <p:sp>
        <p:nvSpPr>
          <p:cNvPr id="382983" name="Rectangle 2"/>
          <p:cNvSpPr>
            <a:spLocks noChangeArrowheads="1"/>
          </p:cNvSpPr>
          <p:nvPr/>
        </p:nvSpPr>
        <p:spPr bwMode="auto">
          <a:xfrm>
            <a:off x="685800" y="17526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pt-BR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Fluxo do Processo de Testes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Processo de teste</a:t>
            </a:r>
          </a:p>
        </p:txBody>
      </p:sp>
      <p:sp>
        <p:nvSpPr>
          <p:cNvPr id="368644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dirty="0">
                <a:effectLst/>
              </a:rPr>
              <a:t>Objetivo</a:t>
            </a:r>
          </a:p>
          <a:p>
            <a:pPr lvl="1">
              <a:buClrTx/>
            </a:pPr>
            <a:r>
              <a:rPr lang="pt-BR" dirty="0">
                <a:effectLst/>
              </a:rPr>
              <a:t>Criar testes para revelar a presença de falhas</a:t>
            </a:r>
          </a:p>
          <a:p>
            <a:r>
              <a:rPr lang="pt-BR" dirty="0">
                <a:effectLst/>
              </a:rPr>
              <a:t>Define</a:t>
            </a:r>
          </a:p>
          <a:p>
            <a:pPr lvl="1">
              <a:buClrTx/>
            </a:pPr>
            <a:r>
              <a:rPr lang="pt-BR" dirty="0">
                <a:effectLst/>
              </a:rPr>
              <a:t>Como os testes serão planejados e executados através de atividades e passos, e</a:t>
            </a:r>
          </a:p>
          <a:p>
            <a:pPr lvl="1">
              <a:buClrTx/>
            </a:pPr>
            <a:r>
              <a:rPr lang="pt-BR" dirty="0">
                <a:effectLst/>
              </a:rPr>
              <a:t>Quando serão </a:t>
            </a:r>
            <a:r>
              <a:rPr lang="pt-BR" dirty="0" smtClean="0">
                <a:effectLst/>
              </a:rPr>
              <a:t>executados</a:t>
            </a:r>
          </a:p>
          <a:p>
            <a:r>
              <a:rPr lang="pt-BR" dirty="0" smtClean="0">
                <a:effectLst/>
              </a:rPr>
              <a:t>O teste pode ser visto como “destrutivo” ao invés do desenvolvimento que é “construtivo”</a:t>
            </a:r>
          </a:p>
          <a:p>
            <a:pPr lvl="1">
              <a:buClrTx/>
            </a:pPr>
            <a:r>
              <a:rPr lang="pt-BR" dirty="0" smtClean="0">
                <a:effectLst/>
              </a:rPr>
              <a:t>O “engenheiro de testes” tenta elaborar casos de teste que têm a intenção de “demolir” o software (descobrir falhas)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Processo de teste</a:t>
            </a:r>
          </a:p>
        </p:txBody>
      </p:sp>
      <p:sp>
        <p:nvSpPr>
          <p:cNvPr id="372740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dirty="0">
                <a:effectLst/>
              </a:rPr>
              <a:t>Quando bem planejado e controlado</a:t>
            </a:r>
          </a:p>
          <a:p>
            <a:pPr lvl="1">
              <a:buClrTx/>
            </a:pPr>
            <a:r>
              <a:rPr lang="pt-BR" dirty="0">
                <a:effectLst/>
              </a:rPr>
              <a:t>Exige menor esforço e tem maior eficácia.</a:t>
            </a:r>
          </a:p>
          <a:p>
            <a:r>
              <a:rPr lang="pt-BR" dirty="0">
                <a:effectLst/>
              </a:rPr>
              <a:t>Objetos testados</a:t>
            </a:r>
          </a:p>
          <a:p>
            <a:pPr lvl="1">
              <a:buClrTx/>
            </a:pPr>
            <a:r>
              <a:rPr lang="pt-BR" dirty="0">
                <a:effectLst/>
              </a:rPr>
              <a:t>Módulos de código</a:t>
            </a:r>
          </a:p>
          <a:p>
            <a:pPr lvl="1">
              <a:buClrTx/>
            </a:pPr>
            <a:r>
              <a:rPr lang="pt-BR" dirty="0">
                <a:effectLst/>
              </a:rPr>
              <a:t>Estrutura de dados</a:t>
            </a:r>
          </a:p>
          <a:p>
            <a:pPr lvl="1">
              <a:buClrTx/>
            </a:pPr>
            <a:r>
              <a:rPr lang="pt-BR" dirty="0">
                <a:effectLst/>
              </a:rPr>
              <a:t>...</a:t>
            </a:r>
          </a:p>
          <a:p>
            <a:r>
              <a:rPr lang="pt-BR" dirty="0">
                <a:effectLst/>
              </a:rPr>
              <a:t>É impossível provar a ausência total de erros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Processo de teste</a:t>
            </a:r>
          </a:p>
        </p:txBody>
      </p:sp>
      <p:sp>
        <p:nvSpPr>
          <p:cNvPr id="374788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dirty="0">
                <a:effectLst/>
              </a:rPr>
              <a:t>Incorpora:</a:t>
            </a:r>
          </a:p>
          <a:p>
            <a:pPr lvl="1">
              <a:buClrTx/>
            </a:pPr>
            <a:r>
              <a:rPr lang="pt-BR" dirty="0">
                <a:effectLst/>
              </a:rPr>
              <a:t>planejamento dos testes </a:t>
            </a:r>
          </a:p>
          <a:p>
            <a:pPr lvl="2"/>
            <a:r>
              <a:rPr lang="pt-BR" dirty="0" smtClean="0">
                <a:effectLst/>
              </a:rPr>
              <a:t>define os requisitos </a:t>
            </a:r>
            <a:r>
              <a:rPr lang="pt-BR" dirty="0">
                <a:effectLst/>
              </a:rPr>
              <a:t>a serem </a:t>
            </a:r>
            <a:r>
              <a:rPr lang="pt-BR" dirty="0" smtClean="0">
                <a:effectLst/>
              </a:rPr>
              <a:t>priorizados e testados</a:t>
            </a:r>
            <a:endParaRPr lang="pt-BR" dirty="0">
              <a:effectLst/>
            </a:endParaRPr>
          </a:p>
          <a:p>
            <a:pPr lvl="2"/>
            <a:r>
              <a:rPr lang="pt-BR" dirty="0">
                <a:effectLst/>
              </a:rPr>
              <a:t>estratégias de testes</a:t>
            </a:r>
          </a:p>
          <a:p>
            <a:pPr lvl="2"/>
            <a:r>
              <a:rPr lang="pt-BR" dirty="0">
                <a:effectLst/>
              </a:rPr>
              <a:t>cronograma, esforço e recursos exigidos</a:t>
            </a:r>
          </a:p>
          <a:p>
            <a:pPr lvl="1">
              <a:buClrTx/>
            </a:pPr>
            <a:r>
              <a:rPr lang="pt-BR" dirty="0">
                <a:effectLst/>
              </a:rPr>
              <a:t>projeto dos </a:t>
            </a:r>
            <a:r>
              <a:rPr lang="pt-BR" dirty="0" smtClean="0">
                <a:effectLst/>
              </a:rPr>
              <a:t>testes</a:t>
            </a:r>
            <a:endParaRPr lang="pt-BR" dirty="0">
              <a:effectLst/>
            </a:endParaRPr>
          </a:p>
          <a:p>
            <a:pPr lvl="2"/>
            <a:r>
              <a:rPr lang="pt-BR" dirty="0">
                <a:effectLst/>
              </a:rPr>
              <a:t>casos e procedimentos de testes</a:t>
            </a:r>
          </a:p>
          <a:p>
            <a:pPr lvl="1">
              <a:buClrTx/>
            </a:pPr>
            <a:r>
              <a:rPr lang="pt-BR" dirty="0">
                <a:effectLst/>
              </a:rPr>
              <a:t>implementação dos testes</a:t>
            </a:r>
          </a:p>
          <a:p>
            <a:pPr lvl="2"/>
            <a:r>
              <a:rPr lang="pt-BR" dirty="0">
                <a:effectLst/>
              </a:rPr>
              <a:t>scripts e componentes de teste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Processo de teste</a:t>
            </a:r>
          </a:p>
        </p:txBody>
      </p:sp>
      <p:sp>
        <p:nvSpPr>
          <p:cNvPr id="376836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dirty="0">
                <a:effectLst/>
              </a:rPr>
              <a:t>Incorpora:</a:t>
            </a:r>
          </a:p>
          <a:p>
            <a:pPr lvl="1">
              <a:buClrTx/>
            </a:pPr>
            <a:r>
              <a:rPr lang="pt-BR" dirty="0">
                <a:effectLst/>
              </a:rPr>
              <a:t>execução dos testes</a:t>
            </a:r>
          </a:p>
          <a:p>
            <a:pPr lvl="2"/>
            <a:r>
              <a:rPr lang="pt-BR" dirty="0">
                <a:effectLst/>
              </a:rPr>
              <a:t>manual e/ou automática</a:t>
            </a:r>
          </a:p>
          <a:p>
            <a:pPr lvl="1">
              <a:buClrTx/>
            </a:pPr>
            <a:r>
              <a:rPr lang="pt-BR" dirty="0">
                <a:effectLst/>
              </a:rPr>
              <a:t>avaliação dos testes</a:t>
            </a:r>
          </a:p>
          <a:p>
            <a:pPr lvl="2"/>
            <a:r>
              <a:rPr lang="pt-BR" dirty="0">
                <a:effectLst/>
              </a:rPr>
              <a:t>cobertura </a:t>
            </a:r>
          </a:p>
          <a:p>
            <a:pPr lvl="2"/>
            <a:r>
              <a:rPr lang="pt-BR" dirty="0">
                <a:effectLst/>
              </a:rPr>
              <a:t>tendência dos defeitos</a:t>
            </a:r>
          </a:p>
          <a:p>
            <a:pPr lvl="2"/>
            <a:r>
              <a:rPr lang="pt-BR" dirty="0">
                <a:effectLst/>
              </a:rPr>
              <a:t>critérios de </a:t>
            </a:r>
            <a:r>
              <a:rPr lang="pt-BR" dirty="0" smtClean="0">
                <a:effectLst/>
              </a:rPr>
              <a:t>conclusão e sucesso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Processo</a:t>
            </a:r>
            <a:r>
              <a:rPr lang="en-US" dirty="0">
                <a:effectLst/>
              </a:rPr>
              <a:t> de Testes x </a:t>
            </a:r>
            <a:r>
              <a:rPr lang="en-US" dirty="0" err="1">
                <a:effectLst/>
              </a:rPr>
              <a:t>Processo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Desenvolvimento</a:t>
            </a:r>
            <a:endParaRPr lang="en-US" dirty="0">
              <a:effectLst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39552" y="1196752"/>
            <a:ext cx="8424936" cy="4681046"/>
            <a:chOff x="528" y="863"/>
            <a:chExt cx="4897" cy="2636"/>
          </a:xfrm>
        </p:grpSpPr>
        <p:sp>
          <p:nvSpPr>
            <p:cNvPr id="827396" name="Rectangle 4"/>
            <p:cNvSpPr>
              <a:spLocks noChangeArrowheads="1"/>
            </p:cNvSpPr>
            <p:nvPr/>
          </p:nvSpPr>
          <p:spPr bwMode="auto">
            <a:xfrm>
              <a:off x="528" y="863"/>
              <a:ext cx="4897" cy="2636"/>
            </a:xfrm>
            <a:prstGeom prst="rect">
              <a:avLst/>
            </a:prstGeom>
            <a:solidFill>
              <a:srgbClr val="E1FFE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400">
                <a:latin typeface="+mn-lt"/>
              </a:endParaRPr>
            </a:p>
          </p:txBody>
        </p:sp>
        <p:sp>
          <p:nvSpPr>
            <p:cNvPr id="827397" name="Rectangle 5"/>
            <p:cNvSpPr>
              <a:spLocks noChangeArrowheads="1"/>
            </p:cNvSpPr>
            <p:nvPr/>
          </p:nvSpPr>
          <p:spPr bwMode="auto">
            <a:xfrm>
              <a:off x="816" y="1593"/>
              <a:ext cx="576" cy="2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57" name="Text Box 6"/>
            <p:cNvSpPr txBox="1">
              <a:spLocks noChangeArrowheads="1"/>
            </p:cNvSpPr>
            <p:nvPr/>
          </p:nvSpPr>
          <p:spPr bwMode="auto">
            <a:xfrm>
              <a:off x="830" y="1625"/>
              <a:ext cx="598" cy="23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Planejamento </a:t>
              </a:r>
            </a:p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de Projeto</a:t>
              </a:r>
            </a:p>
          </p:txBody>
        </p:sp>
        <p:sp>
          <p:nvSpPr>
            <p:cNvPr id="827399" name="Rectangle 7"/>
            <p:cNvSpPr>
              <a:spLocks noChangeArrowheads="1"/>
            </p:cNvSpPr>
            <p:nvPr/>
          </p:nvSpPr>
          <p:spPr bwMode="auto">
            <a:xfrm>
              <a:off x="1590" y="1605"/>
              <a:ext cx="576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59" name="Text Box 8"/>
            <p:cNvSpPr txBox="1">
              <a:spLocks noChangeArrowheads="1"/>
            </p:cNvSpPr>
            <p:nvPr/>
          </p:nvSpPr>
          <p:spPr bwMode="auto">
            <a:xfrm>
              <a:off x="1645" y="1647"/>
              <a:ext cx="498" cy="23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Captura de</a:t>
              </a:r>
            </a:p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Requisitos</a:t>
              </a:r>
            </a:p>
          </p:txBody>
        </p:sp>
        <p:sp>
          <p:nvSpPr>
            <p:cNvPr id="827401" name="Rectangle 9"/>
            <p:cNvSpPr>
              <a:spLocks noChangeArrowheads="1"/>
            </p:cNvSpPr>
            <p:nvPr/>
          </p:nvSpPr>
          <p:spPr bwMode="auto">
            <a:xfrm>
              <a:off x="2373" y="1604"/>
              <a:ext cx="576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61" name="Text Box 10"/>
            <p:cNvSpPr txBox="1">
              <a:spLocks noChangeArrowheads="1"/>
            </p:cNvSpPr>
            <p:nvPr/>
          </p:nvSpPr>
          <p:spPr bwMode="auto">
            <a:xfrm>
              <a:off x="2448" y="1632"/>
              <a:ext cx="464" cy="23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>
                  <a:latin typeface="Comic Sans MS" pitchFamily="66" charset="0"/>
                </a:rPr>
                <a:t>Análise e </a:t>
              </a:r>
            </a:p>
            <a:p>
              <a:pPr eaLnBrk="0" hangingPunct="0"/>
              <a:r>
                <a:rPr lang="pt-BR" sz="900" b="1">
                  <a:latin typeface="Comic Sans MS" pitchFamily="66" charset="0"/>
                </a:rPr>
                <a:t>Projeto</a:t>
              </a:r>
            </a:p>
          </p:txBody>
        </p:sp>
        <p:sp>
          <p:nvSpPr>
            <p:cNvPr id="827403" name="Rectangle 11"/>
            <p:cNvSpPr>
              <a:spLocks noChangeArrowheads="1"/>
            </p:cNvSpPr>
            <p:nvPr/>
          </p:nvSpPr>
          <p:spPr bwMode="auto">
            <a:xfrm>
              <a:off x="3154" y="1604"/>
              <a:ext cx="1632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63" name="Text Box 12"/>
            <p:cNvSpPr txBox="1">
              <a:spLocks noChangeArrowheads="1"/>
            </p:cNvSpPr>
            <p:nvPr/>
          </p:nvSpPr>
          <p:spPr bwMode="auto">
            <a:xfrm>
              <a:off x="3168" y="1645"/>
              <a:ext cx="1440" cy="1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pt-BR" sz="900" b="1">
                  <a:latin typeface="Comic Sans MS" pitchFamily="66" charset="0"/>
                </a:rPr>
                <a:t>Implementação</a:t>
              </a:r>
            </a:p>
          </p:txBody>
        </p:sp>
        <p:sp>
          <p:nvSpPr>
            <p:cNvPr id="827405" name="Rectangle 13"/>
            <p:cNvSpPr>
              <a:spLocks noChangeArrowheads="1"/>
            </p:cNvSpPr>
            <p:nvPr/>
          </p:nvSpPr>
          <p:spPr bwMode="auto">
            <a:xfrm>
              <a:off x="3592" y="1831"/>
              <a:ext cx="49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 b="1"/>
            </a:p>
          </p:txBody>
        </p:sp>
        <p:sp>
          <p:nvSpPr>
            <p:cNvPr id="386065" name="Text Box 14"/>
            <p:cNvSpPr txBox="1">
              <a:spLocks noChangeArrowheads="1"/>
            </p:cNvSpPr>
            <p:nvPr/>
          </p:nvSpPr>
          <p:spPr bwMode="auto">
            <a:xfrm>
              <a:off x="3744" y="1913"/>
              <a:ext cx="280" cy="1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>
                  <a:latin typeface="Comic Sans MS" pitchFamily="66" charset="0"/>
                </a:rPr>
                <a:t>Build</a:t>
              </a:r>
            </a:p>
          </p:txBody>
        </p:sp>
        <p:sp>
          <p:nvSpPr>
            <p:cNvPr id="827407" name="Rectangle 15"/>
            <p:cNvSpPr>
              <a:spLocks noChangeArrowheads="1"/>
            </p:cNvSpPr>
            <p:nvPr/>
          </p:nvSpPr>
          <p:spPr bwMode="auto">
            <a:xfrm>
              <a:off x="4128" y="1831"/>
              <a:ext cx="480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 b="1"/>
            </a:p>
          </p:txBody>
        </p:sp>
        <p:sp>
          <p:nvSpPr>
            <p:cNvPr id="386067" name="Text Box 16"/>
            <p:cNvSpPr txBox="1">
              <a:spLocks noChangeArrowheads="1"/>
            </p:cNvSpPr>
            <p:nvPr/>
          </p:nvSpPr>
          <p:spPr bwMode="auto">
            <a:xfrm>
              <a:off x="4211" y="1913"/>
              <a:ext cx="280" cy="1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Build</a:t>
              </a:r>
            </a:p>
          </p:txBody>
        </p:sp>
        <p:sp>
          <p:nvSpPr>
            <p:cNvPr id="827409" name="Rectangle 17"/>
            <p:cNvSpPr>
              <a:spLocks noChangeArrowheads="1"/>
            </p:cNvSpPr>
            <p:nvPr/>
          </p:nvSpPr>
          <p:spPr bwMode="auto">
            <a:xfrm>
              <a:off x="1407" y="2407"/>
              <a:ext cx="576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69" name="Text Box 18"/>
            <p:cNvSpPr txBox="1">
              <a:spLocks noChangeArrowheads="1"/>
            </p:cNvSpPr>
            <p:nvPr/>
          </p:nvSpPr>
          <p:spPr bwMode="auto">
            <a:xfrm>
              <a:off x="1407" y="2503"/>
              <a:ext cx="661" cy="1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Planejar Testes</a:t>
              </a:r>
            </a:p>
          </p:txBody>
        </p:sp>
        <p:sp>
          <p:nvSpPr>
            <p:cNvPr id="827411" name="Rectangle 19"/>
            <p:cNvSpPr>
              <a:spLocks noChangeArrowheads="1"/>
            </p:cNvSpPr>
            <p:nvPr/>
          </p:nvSpPr>
          <p:spPr bwMode="auto">
            <a:xfrm>
              <a:off x="2202" y="2407"/>
              <a:ext cx="576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71" name="Text Box 20"/>
            <p:cNvSpPr txBox="1">
              <a:spLocks noChangeArrowheads="1"/>
            </p:cNvSpPr>
            <p:nvPr/>
          </p:nvSpPr>
          <p:spPr bwMode="auto">
            <a:xfrm>
              <a:off x="2202" y="2503"/>
              <a:ext cx="670" cy="1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Projetar Testes</a:t>
              </a:r>
            </a:p>
          </p:txBody>
        </p:sp>
        <p:sp>
          <p:nvSpPr>
            <p:cNvPr id="827413" name="Rectangle 21"/>
            <p:cNvSpPr>
              <a:spLocks noChangeArrowheads="1"/>
            </p:cNvSpPr>
            <p:nvPr/>
          </p:nvSpPr>
          <p:spPr bwMode="auto">
            <a:xfrm>
              <a:off x="2997" y="2400"/>
              <a:ext cx="576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73" name="Text Box 22"/>
            <p:cNvSpPr txBox="1">
              <a:spLocks noChangeArrowheads="1"/>
            </p:cNvSpPr>
            <p:nvPr/>
          </p:nvSpPr>
          <p:spPr bwMode="auto">
            <a:xfrm>
              <a:off x="3000" y="2441"/>
              <a:ext cx="583" cy="23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Implementar </a:t>
              </a:r>
            </a:p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Testes</a:t>
              </a:r>
            </a:p>
          </p:txBody>
        </p:sp>
        <p:sp>
          <p:nvSpPr>
            <p:cNvPr id="827415" name="Rectangle 23"/>
            <p:cNvSpPr>
              <a:spLocks noChangeArrowheads="1"/>
            </p:cNvSpPr>
            <p:nvPr/>
          </p:nvSpPr>
          <p:spPr bwMode="auto">
            <a:xfrm>
              <a:off x="3793" y="2462"/>
              <a:ext cx="651" cy="1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75" name="Text Box 24"/>
            <p:cNvSpPr txBox="1">
              <a:spLocks noChangeArrowheads="1"/>
            </p:cNvSpPr>
            <p:nvPr/>
          </p:nvSpPr>
          <p:spPr bwMode="auto">
            <a:xfrm>
              <a:off x="3812" y="2503"/>
              <a:ext cx="692" cy="1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Executar Testes</a:t>
              </a:r>
            </a:p>
          </p:txBody>
        </p:sp>
        <p:sp>
          <p:nvSpPr>
            <p:cNvPr id="827417" name="Rectangle 25"/>
            <p:cNvSpPr>
              <a:spLocks noChangeArrowheads="1"/>
            </p:cNvSpPr>
            <p:nvPr/>
          </p:nvSpPr>
          <p:spPr bwMode="auto">
            <a:xfrm>
              <a:off x="4006" y="2705"/>
              <a:ext cx="699" cy="1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77" name="Text Box 26"/>
            <p:cNvSpPr txBox="1">
              <a:spLocks noChangeArrowheads="1"/>
            </p:cNvSpPr>
            <p:nvPr/>
          </p:nvSpPr>
          <p:spPr bwMode="auto">
            <a:xfrm>
              <a:off x="4086" y="2746"/>
              <a:ext cx="624" cy="1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900" b="1" dirty="0">
                  <a:latin typeface="Comic Sans MS" pitchFamily="66" charset="0"/>
                </a:rPr>
                <a:t>Avaliar Testes</a:t>
              </a:r>
            </a:p>
          </p:txBody>
        </p:sp>
        <p:sp>
          <p:nvSpPr>
            <p:cNvPr id="827419" name="Rectangle 27"/>
            <p:cNvSpPr>
              <a:spLocks noChangeArrowheads="1"/>
            </p:cNvSpPr>
            <p:nvPr/>
          </p:nvSpPr>
          <p:spPr bwMode="auto">
            <a:xfrm>
              <a:off x="1056" y="3012"/>
              <a:ext cx="3696" cy="2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900"/>
            </a:p>
          </p:txBody>
        </p:sp>
        <p:sp>
          <p:nvSpPr>
            <p:cNvPr id="386079" name="Text Box 28"/>
            <p:cNvSpPr txBox="1">
              <a:spLocks noChangeArrowheads="1"/>
            </p:cNvSpPr>
            <p:nvPr/>
          </p:nvSpPr>
          <p:spPr bwMode="auto">
            <a:xfrm>
              <a:off x="1202" y="3071"/>
              <a:ext cx="3262" cy="1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pt-BR" sz="900" b="1" dirty="0">
                  <a:latin typeface="Comic Sans MS" pitchFamily="66" charset="0"/>
                </a:rPr>
                <a:t>Gerenciar Defeitos</a:t>
              </a:r>
            </a:p>
          </p:txBody>
        </p:sp>
        <p:sp>
          <p:nvSpPr>
            <p:cNvPr id="386080" name="Text Box 29"/>
            <p:cNvSpPr txBox="1">
              <a:spLocks noChangeArrowheads="1"/>
            </p:cNvSpPr>
            <p:nvPr/>
          </p:nvSpPr>
          <p:spPr bwMode="auto">
            <a:xfrm>
              <a:off x="672" y="1008"/>
              <a:ext cx="1584" cy="13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pt-BR" sz="900" b="1" dirty="0">
                  <a:solidFill>
                    <a:srgbClr val="000000"/>
                  </a:solidFill>
                  <a:latin typeface="Comic Sans MS" pitchFamily="66" charset="0"/>
                </a:rPr>
                <a:t>Ciclo de vida de desenvolvimento</a:t>
              </a:r>
            </a:p>
          </p:txBody>
        </p:sp>
        <p:sp>
          <p:nvSpPr>
            <p:cNvPr id="386081" name="Text Box 30"/>
            <p:cNvSpPr txBox="1">
              <a:spLocks noChangeArrowheads="1"/>
            </p:cNvSpPr>
            <p:nvPr/>
          </p:nvSpPr>
          <p:spPr bwMode="auto">
            <a:xfrm>
              <a:off x="528" y="2208"/>
              <a:ext cx="864" cy="13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pt-BR" sz="900" b="1">
                  <a:solidFill>
                    <a:srgbClr val="000000"/>
                  </a:solidFill>
                  <a:latin typeface="Comic Sans MS" pitchFamily="66" charset="0"/>
                </a:rPr>
                <a:t>Ciclo de vida de teste</a:t>
              </a:r>
            </a:p>
          </p:txBody>
        </p:sp>
        <p:sp>
          <p:nvSpPr>
            <p:cNvPr id="386082" name="AutoShape 31"/>
            <p:cNvSpPr>
              <a:spLocks noChangeArrowheads="1"/>
            </p:cNvSpPr>
            <p:nvPr/>
          </p:nvSpPr>
          <p:spPr bwMode="auto">
            <a:xfrm>
              <a:off x="1392" y="1674"/>
              <a:ext cx="199" cy="162"/>
            </a:xfrm>
            <a:prstGeom prst="rightArrow">
              <a:avLst>
                <a:gd name="adj1" fmla="val 50000"/>
                <a:gd name="adj2" fmla="val 30710"/>
              </a:avLst>
            </a:prstGeom>
            <a:solidFill>
              <a:srgbClr val="0066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386083" name="AutoShape 32"/>
            <p:cNvSpPr>
              <a:spLocks noChangeArrowheads="1"/>
            </p:cNvSpPr>
            <p:nvPr/>
          </p:nvSpPr>
          <p:spPr bwMode="auto">
            <a:xfrm>
              <a:off x="2174" y="1680"/>
              <a:ext cx="199" cy="162"/>
            </a:xfrm>
            <a:prstGeom prst="rightArrow">
              <a:avLst>
                <a:gd name="adj1" fmla="val 50000"/>
                <a:gd name="adj2" fmla="val 30710"/>
              </a:avLst>
            </a:prstGeom>
            <a:solidFill>
              <a:srgbClr val="0066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386084" name="AutoShape 33"/>
            <p:cNvSpPr>
              <a:spLocks noChangeArrowheads="1"/>
            </p:cNvSpPr>
            <p:nvPr/>
          </p:nvSpPr>
          <p:spPr bwMode="auto">
            <a:xfrm>
              <a:off x="2962" y="1680"/>
              <a:ext cx="199" cy="162"/>
            </a:xfrm>
            <a:prstGeom prst="rightArrow">
              <a:avLst>
                <a:gd name="adj1" fmla="val 50000"/>
                <a:gd name="adj2" fmla="val 30710"/>
              </a:avLst>
            </a:prstGeom>
            <a:solidFill>
              <a:srgbClr val="0066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386085" name="AutoShape 34"/>
            <p:cNvSpPr>
              <a:spLocks noChangeArrowheads="1"/>
            </p:cNvSpPr>
            <p:nvPr/>
          </p:nvSpPr>
          <p:spPr bwMode="auto">
            <a:xfrm>
              <a:off x="2003" y="2496"/>
              <a:ext cx="199" cy="162"/>
            </a:xfrm>
            <a:prstGeom prst="rightArrow">
              <a:avLst>
                <a:gd name="adj1" fmla="val 50000"/>
                <a:gd name="adj2" fmla="val 30710"/>
              </a:avLst>
            </a:prstGeom>
            <a:solidFill>
              <a:srgbClr val="0066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386086" name="AutoShape 35"/>
            <p:cNvSpPr>
              <a:spLocks noChangeArrowheads="1"/>
            </p:cNvSpPr>
            <p:nvPr/>
          </p:nvSpPr>
          <p:spPr bwMode="auto">
            <a:xfrm>
              <a:off x="2798" y="2496"/>
              <a:ext cx="199" cy="162"/>
            </a:xfrm>
            <a:prstGeom prst="rightArrow">
              <a:avLst>
                <a:gd name="adj1" fmla="val 50000"/>
                <a:gd name="adj2" fmla="val 30710"/>
              </a:avLst>
            </a:prstGeom>
            <a:solidFill>
              <a:srgbClr val="0066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386087" name="AutoShape 36"/>
            <p:cNvSpPr>
              <a:spLocks noChangeArrowheads="1"/>
            </p:cNvSpPr>
            <p:nvPr/>
          </p:nvSpPr>
          <p:spPr bwMode="auto">
            <a:xfrm>
              <a:off x="3594" y="2485"/>
              <a:ext cx="199" cy="162"/>
            </a:xfrm>
            <a:prstGeom prst="rightArrow">
              <a:avLst>
                <a:gd name="adj1" fmla="val 50000"/>
                <a:gd name="adj2" fmla="val 30710"/>
              </a:avLst>
            </a:prstGeom>
            <a:solidFill>
              <a:srgbClr val="0066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386088" name="AutoShape 37"/>
            <p:cNvSpPr>
              <a:spLocks noChangeArrowheads="1"/>
            </p:cNvSpPr>
            <p:nvPr/>
          </p:nvSpPr>
          <p:spPr bwMode="auto">
            <a:xfrm rot="3583794">
              <a:off x="1093" y="2092"/>
              <a:ext cx="595" cy="98"/>
            </a:xfrm>
            <a:prstGeom prst="rightArrow">
              <a:avLst>
                <a:gd name="adj1" fmla="val 50000"/>
                <a:gd name="adj2" fmla="val 151786"/>
              </a:avLst>
            </a:prstGeom>
            <a:solidFill>
              <a:srgbClr val="0066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</p:grpSp>
      <p:sp>
        <p:nvSpPr>
          <p:cNvPr id="43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45" name="AutoShape 40"/>
          <p:cNvSpPr>
            <a:spLocks noChangeArrowheads="1"/>
          </p:cNvSpPr>
          <p:nvPr/>
        </p:nvSpPr>
        <p:spPr bwMode="auto">
          <a:xfrm>
            <a:off x="7020272" y="3429000"/>
            <a:ext cx="216024" cy="576064"/>
          </a:xfrm>
          <a:prstGeom prst="downArrow">
            <a:avLst>
              <a:gd name="adj1" fmla="val 50000"/>
              <a:gd name="adj2" fmla="val 73438"/>
            </a:avLst>
          </a:prstGeom>
          <a:solidFill>
            <a:srgbClr val="0066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46" name="AutoShape 40"/>
          <p:cNvSpPr>
            <a:spLocks noChangeArrowheads="1"/>
          </p:cNvSpPr>
          <p:nvPr/>
        </p:nvSpPr>
        <p:spPr bwMode="auto">
          <a:xfrm>
            <a:off x="6228184" y="3429000"/>
            <a:ext cx="216024" cy="576064"/>
          </a:xfrm>
          <a:prstGeom prst="downArrow">
            <a:avLst>
              <a:gd name="adj1" fmla="val 50000"/>
              <a:gd name="adj2" fmla="val 73438"/>
            </a:avLst>
          </a:prstGeom>
          <a:solidFill>
            <a:srgbClr val="0066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auto">
          <a:xfrm flipH="1">
            <a:off x="2699791" y="3068960"/>
            <a:ext cx="216023" cy="865622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auto">
          <a:xfrm flipH="1">
            <a:off x="3923929" y="3068960"/>
            <a:ext cx="216023" cy="865622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Testes no Desenvolvimento Iterativo</a:t>
            </a:r>
          </a:p>
        </p:txBody>
      </p:sp>
      <p:sp>
        <p:nvSpPr>
          <p:cNvPr id="41991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Começa nas fases iniciais de desenvolvimento</a:t>
            </a:r>
          </a:p>
          <a:p>
            <a:r>
              <a:rPr lang="pt-BR" dirty="0">
                <a:effectLst/>
              </a:rPr>
              <a:t>É um processo contínuo</a:t>
            </a:r>
          </a:p>
          <a:p>
            <a:pPr lvl="1">
              <a:buClrTx/>
            </a:pPr>
            <a:r>
              <a:rPr lang="pt-BR" dirty="0">
                <a:effectLst/>
              </a:rPr>
              <a:t>Aumento de qualidade</a:t>
            </a:r>
          </a:p>
          <a:p>
            <a:pPr lvl="1">
              <a:buClrTx/>
            </a:pPr>
            <a:r>
              <a:rPr lang="pt-BR" dirty="0">
                <a:effectLst/>
              </a:rPr>
              <a:t>Diminuição de risco</a:t>
            </a: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2057400" y="4267200"/>
            <a:ext cx="559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2400" b="1" dirty="0">
                <a:solidFill>
                  <a:srgbClr val="990033"/>
                </a:solidFill>
                <a:latin typeface="Comic Sans MS" pitchFamily="66" charset="0"/>
              </a:rPr>
              <a:t>Testes de regressão são necessários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229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realidade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Infelizmente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seguem</a:t>
            </a:r>
            <a:r>
              <a:rPr lang="en-US" dirty="0" smtClean="0"/>
              <a:t> </a:t>
            </a:r>
            <a:r>
              <a:rPr lang="en-US" dirty="0" err="1" smtClean="0"/>
              <a:t>perfeitamente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se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r>
              <a:rPr lang="en-US" dirty="0" smtClean="0"/>
              <a:t> </a:t>
            </a:r>
            <a:r>
              <a:rPr lang="en-US" dirty="0" err="1" smtClean="0"/>
              <a:t>detalhada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conformidade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r>
              <a:rPr lang="en-US" dirty="0" smtClean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tempo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tarefas</a:t>
            </a:r>
            <a:endParaRPr lang="en-US" dirty="0" smtClean="0"/>
          </a:p>
          <a:p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r>
              <a:rPr lang="en-US" dirty="0" smtClean="0"/>
              <a:t>, </a:t>
            </a:r>
            <a:r>
              <a:rPr lang="en-US" dirty="0" err="1" smtClean="0"/>
              <a:t>existe</a:t>
            </a:r>
            <a:r>
              <a:rPr lang="en-US" dirty="0" smtClean="0"/>
              <a:t> um </a:t>
            </a:r>
            <a:r>
              <a:rPr lang="en-US" dirty="0" err="1" smtClean="0"/>
              <a:t>balanceamento</a:t>
            </a:r>
            <a:r>
              <a:rPr lang="en-US" dirty="0" smtClean="0"/>
              <a:t> </a:t>
            </a:r>
            <a:r>
              <a:rPr lang="en-US" dirty="0" err="1" smtClean="0"/>
              <a:t>dinâmico</a:t>
            </a:r>
            <a:r>
              <a:rPr lang="en-US" dirty="0" smtClean="0"/>
              <a:t> entre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61963" y="523875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PT" sz="2800" b="1">
              <a:solidFill>
                <a:srgbClr val="008080"/>
              </a:solidFill>
              <a:latin typeface="Verdan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600200"/>
            <a:ext cx="8096280" cy="3960813"/>
            <a:chOff x="384" y="1000"/>
            <a:chExt cx="4677" cy="2495"/>
          </a:xfrm>
        </p:grpSpPr>
        <p:pic>
          <p:nvPicPr>
            <p:cNvPr id="44039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6" y="2544"/>
              <a:ext cx="2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6" y="2832"/>
              <a:ext cx="280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1" name="Text Box 6"/>
            <p:cNvSpPr txBox="1">
              <a:spLocks noChangeArrowheads="1"/>
            </p:cNvSpPr>
            <p:nvPr/>
          </p:nvSpPr>
          <p:spPr bwMode="auto">
            <a:xfrm>
              <a:off x="2256" y="1232"/>
              <a:ext cx="553" cy="1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Concepção</a:t>
              </a:r>
              <a:endParaRPr lang="pt-BR" sz="1000">
                <a:latin typeface="Calibri" pitchFamily="34" charset="0"/>
              </a:endParaRPr>
            </a:p>
          </p:txBody>
        </p:sp>
        <p:sp>
          <p:nvSpPr>
            <p:cNvPr id="44042" name="Text Box 7"/>
            <p:cNvSpPr txBox="1">
              <a:spLocks noChangeArrowheads="1"/>
            </p:cNvSpPr>
            <p:nvPr/>
          </p:nvSpPr>
          <p:spPr bwMode="auto">
            <a:xfrm>
              <a:off x="2822" y="1232"/>
              <a:ext cx="601" cy="17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Elaboração</a:t>
              </a:r>
              <a:endParaRPr lang="pt-BR" sz="1000">
                <a:latin typeface="Calibri" pitchFamily="34" charset="0"/>
              </a:endParaRPr>
            </a:p>
          </p:txBody>
        </p:sp>
        <p:sp>
          <p:nvSpPr>
            <p:cNvPr id="44043" name="Text Box 8"/>
            <p:cNvSpPr txBox="1">
              <a:spLocks noChangeArrowheads="1"/>
            </p:cNvSpPr>
            <p:nvPr/>
          </p:nvSpPr>
          <p:spPr bwMode="auto">
            <a:xfrm>
              <a:off x="3429" y="1232"/>
              <a:ext cx="928" cy="17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Construção</a:t>
              </a:r>
              <a:endParaRPr lang="pt-BR" sz="1000">
                <a:latin typeface="Calibri" pitchFamily="34" charset="0"/>
              </a:endParaRPr>
            </a:p>
          </p:txBody>
        </p:sp>
        <p:sp>
          <p:nvSpPr>
            <p:cNvPr id="44044" name="Text Box 9"/>
            <p:cNvSpPr txBox="1">
              <a:spLocks noChangeArrowheads="1"/>
            </p:cNvSpPr>
            <p:nvPr/>
          </p:nvSpPr>
          <p:spPr bwMode="auto">
            <a:xfrm>
              <a:off x="4364" y="1232"/>
              <a:ext cx="697" cy="17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Transição</a:t>
              </a:r>
              <a:endParaRPr lang="pt-BR" sz="1000">
                <a:latin typeface="Calibri" pitchFamily="34" charset="0"/>
              </a:endParaRPr>
            </a:p>
          </p:txBody>
        </p:sp>
        <p:sp>
          <p:nvSpPr>
            <p:cNvPr id="44045" name="Rectangle 10"/>
            <p:cNvSpPr>
              <a:spLocks noChangeArrowheads="1"/>
            </p:cNvSpPr>
            <p:nvPr/>
          </p:nvSpPr>
          <p:spPr bwMode="auto">
            <a:xfrm>
              <a:off x="2256" y="1409"/>
              <a:ext cx="2804" cy="18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44046" name="Text Box 11"/>
            <p:cNvSpPr txBox="1">
              <a:spLocks noChangeArrowheads="1"/>
            </p:cNvSpPr>
            <p:nvPr/>
          </p:nvSpPr>
          <p:spPr bwMode="auto">
            <a:xfrm>
              <a:off x="2256" y="3000"/>
              <a:ext cx="553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Iteração</a:t>
              </a:r>
            </a:p>
            <a:p>
              <a:pPr algn="ctr" eaLnBrk="0" hangingPunct="0">
                <a:lnSpc>
                  <a:spcPct val="40000"/>
                </a:lnSpc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Preliminar</a:t>
              </a:r>
              <a:r>
                <a:rPr lang="pt-BR" sz="800">
                  <a:latin typeface="Comic Sans MS" pitchFamily="66" charset="0"/>
                </a:rPr>
                <a:t> </a:t>
              </a:r>
              <a:endParaRPr lang="pt-BR" sz="1000">
                <a:latin typeface="Calibri" pitchFamily="34" charset="0"/>
              </a:endParaRPr>
            </a:p>
          </p:txBody>
        </p:sp>
        <p:sp>
          <p:nvSpPr>
            <p:cNvPr id="44047" name="Text Box 12"/>
            <p:cNvSpPr txBox="1">
              <a:spLocks noChangeArrowheads="1"/>
            </p:cNvSpPr>
            <p:nvPr/>
          </p:nvSpPr>
          <p:spPr bwMode="auto">
            <a:xfrm>
              <a:off x="2818" y="3000"/>
              <a:ext cx="297" cy="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Iter.</a:t>
              </a:r>
            </a:p>
            <a:p>
              <a:pPr algn="ctr" eaLnBrk="0" hangingPunct="0">
                <a:lnSpc>
                  <a:spcPct val="10000"/>
                </a:lnSpc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#1</a:t>
              </a:r>
              <a:endParaRPr lang="pt-BR" sz="1000">
                <a:latin typeface="Calibri" pitchFamily="34" charset="0"/>
              </a:endParaRPr>
            </a:p>
          </p:txBody>
        </p:sp>
        <p:sp>
          <p:nvSpPr>
            <p:cNvPr id="44048" name="Text Box 13"/>
            <p:cNvSpPr txBox="1">
              <a:spLocks noChangeArrowheads="1"/>
            </p:cNvSpPr>
            <p:nvPr/>
          </p:nvSpPr>
          <p:spPr bwMode="auto">
            <a:xfrm>
              <a:off x="3123" y="3000"/>
              <a:ext cx="302" cy="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Iter.</a:t>
              </a:r>
            </a:p>
            <a:p>
              <a:pPr algn="ctr" eaLnBrk="0" hangingPunct="0">
                <a:lnSpc>
                  <a:spcPct val="10000"/>
                </a:lnSpc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#2</a:t>
              </a:r>
              <a:endParaRPr lang="pt-BR" sz="1000">
                <a:latin typeface="Calibri" pitchFamily="34" charset="0"/>
              </a:endParaRPr>
            </a:p>
          </p:txBody>
        </p:sp>
        <p:sp>
          <p:nvSpPr>
            <p:cNvPr id="44049" name="Text Box 14"/>
            <p:cNvSpPr txBox="1">
              <a:spLocks noChangeArrowheads="1"/>
            </p:cNvSpPr>
            <p:nvPr/>
          </p:nvSpPr>
          <p:spPr bwMode="auto">
            <a:xfrm>
              <a:off x="3434" y="3000"/>
              <a:ext cx="297" cy="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Iter.</a:t>
              </a:r>
            </a:p>
            <a:p>
              <a:pPr algn="ctr" eaLnBrk="0" hangingPunct="0">
                <a:lnSpc>
                  <a:spcPct val="10000"/>
                </a:lnSpc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#i</a:t>
              </a:r>
              <a:endParaRPr lang="pt-BR" sz="10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44050" name="Text Box 15"/>
            <p:cNvSpPr txBox="1">
              <a:spLocks noChangeArrowheads="1"/>
            </p:cNvSpPr>
            <p:nvPr/>
          </p:nvSpPr>
          <p:spPr bwMode="auto">
            <a:xfrm>
              <a:off x="3739" y="3000"/>
              <a:ext cx="297" cy="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Iter.</a:t>
              </a:r>
            </a:p>
            <a:p>
              <a:pPr algn="ctr" eaLnBrk="0" hangingPunct="0">
                <a:lnSpc>
                  <a:spcPct val="10000"/>
                </a:lnSpc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#i+1</a:t>
              </a:r>
              <a:endParaRPr lang="pt-BR" sz="10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44051" name="Text Box 16"/>
            <p:cNvSpPr txBox="1">
              <a:spLocks noChangeArrowheads="1"/>
            </p:cNvSpPr>
            <p:nvPr/>
          </p:nvSpPr>
          <p:spPr bwMode="auto">
            <a:xfrm>
              <a:off x="4046" y="3000"/>
              <a:ext cx="299" cy="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Iter.</a:t>
              </a:r>
            </a:p>
            <a:p>
              <a:pPr algn="ctr" eaLnBrk="0" hangingPunct="0">
                <a:lnSpc>
                  <a:spcPct val="10000"/>
                </a:lnSpc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#i+</a:t>
              </a:r>
              <a:r>
                <a:rPr lang="pt-BR" sz="800">
                  <a:solidFill>
                    <a:schemeClr val="bg2"/>
                  </a:solidFill>
                  <a:latin typeface="Comic Sans MS" pitchFamily="66" charset="0"/>
                </a:rPr>
                <a:t>2</a:t>
              </a:r>
              <a:endParaRPr lang="pt-BR" sz="10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44052" name="Text Box 17"/>
            <p:cNvSpPr txBox="1">
              <a:spLocks noChangeArrowheads="1"/>
            </p:cNvSpPr>
            <p:nvPr/>
          </p:nvSpPr>
          <p:spPr bwMode="auto">
            <a:xfrm>
              <a:off x="4353" y="3000"/>
              <a:ext cx="360" cy="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Iter.</a:t>
              </a:r>
            </a:p>
            <a:p>
              <a:pPr algn="ctr" eaLnBrk="0" hangingPunct="0">
                <a:lnSpc>
                  <a:spcPct val="10000"/>
                </a:lnSpc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#n</a:t>
              </a:r>
              <a:endParaRPr lang="pt-BR" sz="10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44053" name="Text Box 18"/>
            <p:cNvSpPr txBox="1">
              <a:spLocks noChangeArrowheads="1"/>
            </p:cNvSpPr>
            <p:nvPr/>
          </p:nvSpPr>
          <p:spPr bwMode="auto">
            <a:xfrm>
              <a:off x="4719" y="3000"/>
              <a:ext cx="338" cy="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Iter.</a:t>
              </a:r>
              <a:endParaRPr lang="pt-BR" sz="800">
                <a:solidFill>
                  <a:schemeClr val="bg2"/>
                </a:solidFill>
                <a:latin typeface="Comic Sans MS" pitchFamily="66" charset="0"/>
              </a:endParaRPr>
            </a:p>
            <a:p>
              <a:pPr algn="ctr" eaLnBrk="0" hangingPunct="0">
                <a:lnSpc>
                  <a:spcPct val="10000"/>
                </a:lnSpc>
                <a:spcBef>
                  <a:spcPct val="50000"/>
                </a:spcBef>
              </a:pPr>
              <a:r>
                <a:rPr lang="pt-BR" sz="1200">
                  <a:solidFill>
                    <a:schemeClr val="bg2"/>
                  </a:solidFill>
                  <a:latin typeface="Comic Sans MS" pitchFamily="66" charset="0"/>
                </a:rPr>
                <a:t>#n+1</a:t>
              </a:r>
              <a:endParaRPr lang="pt-BR" sz="10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44054" name="Text Box 19"/>
            <p:cNvSpPr txBox="1">
              <a:spLocks noChangeArrowheads="1"/>
            </p:cNvSpPr>
            <p:nvPr/>
          </p:nvSpPr>
          <p:spPr bwMode="auto">
            <a:xfrm>
              <a:off x="480" y="1510"/>
              <a:ext cx="1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 dirty="0">
                  <a:solidFill>
                    <a:srgbClr val="000000"/>
                  </a:solidFill>
                  <a:latin typeface="Comic Sans MS" pitchFamily="66" charset="0"/>
                </a:rPr>
                <a:t>Requisitos.......................................</a:t>
              </a:r>
              <a:endParaRPr lang="pt-BR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055" name="Text Box 20"/>
            <p:cNvSpPr txBox="1">
              <a:spLocks noChangeArrowheads="1"/>
            </p:cNvSpPr>
            <p:nvPr/>
          </p:nvSpPr>
          <p:spPr bwMode="auto">
            <a:xfrm>
              <a:off x="480" y="1768"/>
              <a:ext cx="16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 dirty="0">
                  <a:solidFill>
                    <a:srgbClr val="000000"/>
                  </a:solidFill>
                  <a:latin typeface="Comic Sans MS" pitchFamily="66" charset="0"/>
                </a:rPr>
                <a:t>Análise e Projeto............................</a:t>
              </a:r>
              <a:endParaRPr lang="pt-BR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056" name="Text Box 21"/>
            <p:cNvSpPr txBox="1">
              <a:spLocks noChangeArrowheads="1"/>
            </p:cNvSpPr>
            <p:nvPr/>
          </p:nvSpPr>
          <p:spPr bwMode="auto">
            <a:xfrm>
              <a:off x="480" y="2062"/>
              <a:ext cx="16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 dirty="0">
                  <a:solidFill>
                    <a:srgbClr val="000000"/>
                  </a:solidFill>
                  <a:latin typeface="Comic Sans MS" pitchFamily="66" charset="0"/>
                </a:rPr>
                <a:t>Implementação...............................</a:t>
              </a:r>
              <a:endParaRPr lang="pt-BR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057" name="Text Box 22"/>
            <p:cNvSpPr txBox="1">
              <a:spLocks noChangeArrowheads="1"/>
            </p:cNvSpPr>
            <p:nvPr/>
          </p:nvSpPr>
          <p:spPr bwMode="auto">
            <a:xfrm>
              <a:off x="480" y="2221"/>
              <a:ext cx="16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 dirty="0">
                  <a:solidFill>
                    <a:srgbClr val="000000"/>
                  </a:solidFill>
                  <a:latin typeface="Comic Sans MS" pitchFamily="66" charset="0"/>
                </a:rPr>
                <a:t>Testes.............................................</a:t>
              </a:r>
              <a:endParaRPr lang="pt-BR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058" name="Text Box 23"/>
            <p:cNvSpPr txBox="1">
              <a:spLocks noChangeArrowheads="1"/>
            </p:cNvSpPr>
            <p:nvPr/>
          </p:nvSpPr>
          <p:spPr bwMode="auto">
            <a:xfrm>
              <a:off x="480" y="2389"/>
              <a:ext cx="16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 err="1">
                  <a:solidFill>
                    <a:srgbClr val="000000"/>
                  </a:solidFill>
                  <a:latin typeface="Comic Sans MS" pitchFamily="66" charset="0"/>
                </a:rPr>
                <a:t>Implantação</a:t>
              </a:r>
              <a:r>
                <a:rPr lang="pt-BR" sz="1400" dirty="0">
                  <a:solidFill>
                    <a:srgbClr val="000000"/>
                  </a:solidFill>
                  <a:latin typeface="Comic Sans MS" pitchFamily="66" charset="0"/>
                </a:rPr>
                <a:t>...................................</a:t>
              </a:r>
              <a:endParaRPr lang="pt-BR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059" name="Text Box 24"/>
            <p:cNvSpPr txBox="1">
              <a:spLocks noChangeArrowheads="1"/>
            </p:cNvSpPr>
            <p:nvPr/>
          </p:nvSpPr>
          <p:spPr bwMode="auto">
            <a:xfrm>
              <a:off x="480" y="2853"/>
              <a:ext cx="17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 dirty="0">
                  <a:solidFill>
                    <a:srgbClr val="000000"/>
                  </a:solidFill>
                  <a:latin typeface="Comic Sans MS" pitchFamily="66" charset="0"/>
                </a:rPr>
                <a:t>Planejamento e Gerenciamento.....</a:t>
              </a:r>
              <a:endParaRPr lang="pt-BR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060" name="Text Box 25"/>
            <p:cNvSpPr txBox="1">
              <a:spLocks noChangeArrowheads="1"/>
            </p:cNvSpPr>
            <p:nvPr/>
          </p:nvSpPr>
          <p:spPr bwMode="auto">
            <a:xfrm>
              <a:off x="384" y="1140"/>
              <a:ext cx="18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400" b="1">
                  <a:solidFill>
                    <a:srgbClr val="000000"/>
                  </a:solidFill>
                  <a:latin typeface="Comic Sans MS" pitchFamily="66" charset="0"/>
                </a:rPr>
                <a:t>Fluxos de Atividades</a:t>
              </a:r>
              <a:endParaRPr lang="pt-BR" sz="24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061" name="Text Box 26"/>
            <p:cNvSpPr txBox="1">
              <a:spLocks noChangeArrowheads="1"/>
            </p:cNvSpPr>
            <p:nvPr/>
          </p:nvSpPr>
          <p:spPr bwMode="auto">
            <a:xfrm>
              <a:off x="394" y="2569"/>
              <a:ext cx="1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400" b="1" dirty="0">
                  <a:solidFill>
                    <a:srgbClr val="000000"/>
                  </a:solidFill>
                  <a:latin typeface="Comic Sans MS" pitchFamily="66" charset="0"/>
                </a:rPr>
                <a:t>Fluxo</a:t>
              </a:r>
              <a:r>
                <a:rPr lang="en-US" sz="2400" b="1" dirty="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r>
                <a:rPr lang="pt-BR" sz="2400" b="1" dirty="0">
                  <a:solidFill>
                    <a:srgbClr val="000000"/>
                  </a:solidFill>
                  <a:latin typeface="Comic Sans MS" pitchFamily="66" charset="0"/>
                </a:rPr>
                <a:t> de Suporte</a:t>
              </a:r>
              <a:endParaRPr lang="pt-BR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062" name="Text Box 27"/>
            <p:cNvSpPr txBox="1">
              <a:spLocks noChangeArrowheads="1"/>
            </p:cNvSpPr>
            <p:nvPr/>
          </p:nvSpPr>
          <p:spPr bwMode="auto">
            <a:xfrm>
              <a:off x="3361" y="1000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400" b="1">
                  <a:latin typeface="Comic Sans MS" pitchFamily="66" charset="0"/>
                </a:rPr>
                <a:t>Fases</a:t>
              </a:r>
              <a:endParaRPr lang="pt-BR" sz="2400">
                <a:latin typeface="Calibri" pitchFamily="34" charset="0"/>
              </a:endParaRPr>
            </a:p>
          </p:txBody>
        </p:sp>
        <p:sp>
          <p:nvSpPr>
            <p:cNvPr id="44063" name="Text Box 28"/>
            <p:cNvSpPr txBox="1">
              <a:spLocks noChangeArrowheads="1"/>
            </p:cNvSpPr>
            <p:nvPr/>
          </p:nvSpPr>
          <p:spPr bwMode="auto">
            <a:xfrm>
              <a:off x="3284" y="3264"/>
              <a:ext cx="7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400" b="1">
                  <a:latin typeface="Comic Sans MS" pitchFamily="66" charset="0"/>
                </a:rPr>
                <a:t>Iterações</a:t>
              </a:r>
              <a:endParaRPr lang="pt-BR" sz="2400">
                <a:latin typeface="Calibri" pitchFamily="34" charset="0"/>
              </a:endParaRPr>
            </a:p>
          </p:txBody>
        </p:sp>
        <p:pic>
          <p:nvPicPr>
            <p:cNvPr id="44064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60" y="1416"/>
              <a:ext cx="2800" cy="11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44065" name="Picture 30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90" y="2552"/>
              <a:ext cx="4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6" name="Picture 31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84" y="2538"/>
              <a:ext cx="4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7" name="Picture 32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20" y="2564"/>
              <a:ext cx="4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6373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9776"/>
            <a:ext cx="7283450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Fases, iterações e fluxos de atividades no RUP</a:t>
            </a:r>
          </a:p>
        </p:txBody>
      </p:sp>
      <p:sp>
        <p:nvSpPr>
          <p:cNvPr id="44038" name="Text Box 34"/>
          <p:cNvSpPr txBox="1">
            <a:spLocks noChangeArrowheads="1"/>
          </p:cNvSpPr>
          <p:nvPr/>
        </p:nvSpPr>
        <p:spPr bwMode="auto">
          <a:xfrm>
            <a:off x="457200" y="4876800"/>
            <a:ext cx="33281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400" dirty="0">
                <a:solidFill>
                  <a:srgbClr val="000000"/>
                </a:solidFill>
                <a:latin typeface="Comic Sans MS" pitchFamily="66" charset="0"/>
              </a:rPr>
              <a:t>Gerência de Configuração e Mudanças</a:t>
            </a:r>
          </a:p>
        </p:txBody>
      </p:sp>
      <p:sp>
        <p:nvSpPr>
          <p:cNvPr id="36" name="Espaço Reservado para Número de Slide 3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Relação dos testes com as fases de desenvolvimento do RUP</a:t>
            </a:r>
          </a:p>
        </p:txBody>
      </p:sp>
      <p:sp>
        <p:nvSpPr>
          <p:cNvPr id="45062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O planejamento inicial dos testes ocorre na fase de Concepção, durante o planejamento do projeto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O foco principal na fase de Elaboração é o projeto e execução de testes de integração, de forma a validar e estabelecer uma arquitetura estável para o sistema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Na fase de Construção, o foco principal das atividades de teste é o projeto e execução de testes de sistema dos diversos requisitos implementados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Relação dos testes com as fases de desenvolvimento do RUP</a:t>
            </a:r>
          </a:p>
        </p:txBody>
      </p:sp>
      <p:sp>
        <p:nvSpPr>
          <p:cNvPr id="46086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>
                <a:effectLst/>
              </a:rPr>
              <a:t>Durante a fase de Transição, o foco dos testes muda para a homologação e avaliação de </a:t>
            </a:r>
            <a:r>
              <a:rPr lang="pt-BR" sz="2800" dirty="0" err="1">
                <a:effectLst/>
              </a:rPr>
              <a:t>corretude</a:t>
            </a:r>
            <a:r>
              <a:rPr lang="pt-BR" sz="2800" dirty="0">
                <a:effectLst/>
              </a:rPr>
              <a:t> das mudanças efetuadas devido a defeitos encontrados</a:t>
            </a:r>
          </a:p>
          <a:p>
            <a:r>
              <a:rPr lang="pt-BR" sz="2800" dirty="0">
                <a:effectLst/>
              </a:rPr>
              <a:t>Apesar de existirem focos localizados de testes de determinados estágios (integração, sistema, homologação) em cada uma das fases de desenvolvimento, é possível a ocorrência de qualquer um deles em cada uma das fases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647700" y="3097213"/>
            <a:ext cx="784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 b="1" dirty="0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700" y="1524000"/>
            <a:ext cx="7864475" cy="679450"/>
            <a:chOff x="576" y="1920"/>
            <a:chExt cx="4954" cy="428"/>
          </a:xfrm>
        </p:grpSpPr>
        <p:sp>
          <p:nvSpPr>
            <p:cNvPr id="47131" name="Rectangle 5"/>
            <p:cNvSpPr>
              <a:spLocks noChangeArrowheads="1"/>
            </p:cNvSpPr>
            <p:nvPr/>
          </p:nvSpPr>
          <p:spPr bwMode="ltGray">
            <a:xfrm>
              <a:off x="586" y="1920"/>
              <a:ext cx="4944" cy="418"/>
            </a:xfrm>
            <a:prstGeom prst="rect">
              <a:avLst/>
            </a:prstGeom>
            <a:gradFill rotWithShape="0">
              <a:gsLst>
                <a:gs pos="0">
                  <a:srgbClr val="33CCCC"/>
                </a:gs>
                <a:gs pos="100000">
                  <a:srgbClr val="0000C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47132" name="Rectangle 6"/>
            <p:cNvSpPr>
              <a:spLocks noChangeArrowheads="1"/>
            </p:cNvSpPr>
            <p:nvPr/>
          </p:nvSpPr>
          <p:spPr bwMode="auto">
            <a:xfrm>
              <a:off x="586" y="1920"/>
              <a:ext cx="4944" cy="4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47133" name="Line 7"/>
            <p:cNvSpPr>
              <a:spLocks noChangeShapeType="1"/>
            </p:cNvSpPr>
            <p:nvPr/>
          </p:nvSpPr>
          <p:spPr bwMode="auto">
            <a:xfrm flipH="1" flipV="1">
              <a:off x="1464" y="1920"/>
              <a:ext cx="0" cy="4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34" name="Line 8"/>
            <p:cNvSpPr>
              <a:spLocks noChangeShapeType="1"/>
            </p:cNvSpPr>
            <p:nvPr/>
          </p:nvSpPr>
          <p:spPr bwMode="auto">
            <a:xfrm flipV="1">
              <a:off x="2573" y="1920"/>
              <a:ext cx="0" cy="4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35" name="Line 9"/>
            <p:cNvSpPr>
              <a:spLocks noChangeShapeType="1"/>
            </p:cNvSpPr>
            <p:nvPr/>
          </p:nvSpPr>
          <p:spPr bwMode="auto">
            <a:xfrm flipV="1">
              <a:off x="4236" y="1920"/>
              <a:ext cx="0" cy="4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3546" name="Rectangle 10"/>
            <p:cNvSpPr>
              <a:spLocks noChangeArrowheads="1"/>
            </p:cNvSpPr>
            <p:nvPr/>
          </p:nvSpPr>
          <p:spPr bwMode="auto">
            <a:xfrm>
              <a:off x="576" y="2016"/>
              <a:ext cx="8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>
                  <a:solidFill>
                    <a:srgbClr val="000000"/>
                  </a:solidFill>
                  <a:latin typeface="Verdana" pitchFamily="34" charset="0"/>
                </a:rPr>
                <a:t>Concepção</a:t>
              </a:r>
              <a:endPara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833547" name="Rectangle 11"/>
            <p:cNvSpPr>
              <a:spLocks noChangeArrowheads="1"/>
            </p:cNvSpPr>
            <p:nvPr/>
          </p:nvSpPr>
          <p:spPr bwMode="auto">
            <a:xfrm>
              <a:off x="1536" y="2016"/>
              <a:ext cx="9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>
                  <a:solidFill>
                    <a:srgbClr val="000000"/>
                  </a:solidFill>
                  <a:latin typeface="Verdana" pitchFamily="34" charset="0"/>
                </a:rPr>
                <a:t>Elaboração</a:t>
              </a:r>
              <a:endPara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833548" name="Rectangle 12"/>
            <p:cNvSpPr>
              <a:spLocks noChangeArrowheads="1"/>
            </p:cNvSpPr>
            <p:nvPr/>
          </p:nvSpPr>
          <p:spPr bwMode="auto">
            <a:xfrm>
              <a:off x="2928" y="2016"/>
              <a:ext cx="9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>
                  <a:solidFill>
                    <a:srgbClr val="000000"/>
                  </a:solidFill>
                  <a:latin typeface="Verdana" pitchFamily="34" charset="0"/>
                </a:rPr>
                <a:t>Construção</a:t>
              </a:r>
              <a:endPara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833549" name="Rectangle 13"/>
            <p:cNvSpPr>
              <a:spLocks noChangeArrowheads="1"/>
            </p:cNvSpPr>
            <p:nvPr/>
          </p:nvSpPr>
          <p:spPr bwMode="auto">
            <a:xfrm>
              <a:off x="4464" y="2016"/>
              <a:ext cx="8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>
                  <a:solidFill>
                    <a:srgbClr val="000000"/>
                  </a:solidFill>
                  <a:latin typeface="Verdana" pitchFamily="34" charset="0"/>
                </a:rPr>
                <a:t>Transição</a:t>
              </a:r>
              <a:endPara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</p:grpSp>
      <p:sp>
        <p:nvSpPr>
          <p:cNvPr id="47110" name="AutoShape 14"/>
          <p:cNvSpPr>
            <a:spLocks noChangeArrowheads="1"/>
          </p:cNvSpPr>
          <p:nvPr/>
        </p:nvSpPr>
        <p:spPr bwMode="auto">
          <a:xfrm>
            <a:off x="1930400" y="2352675"/>
            <a:ext cx="228600" cy="304800"/>
          </a:xfrm>
          <a:prstGeom prst="triangle">
            <a:avLst>
              <a:gd name="adj" fmla="val 50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47111" name="AutoShape 15"/>
          <p:cNvSpPr>
            <a:spLocks noChangeArrowheads="1"/>
          </p:cNvSpPr>
          <p:nvPr/>
        </p:nvSpPr>
        <p:spPr bwMode="auto">
          <a:xfrm>
            <a:off x="3683000" y="2352675"/>
            <a:ext cx="228600" cy="304800"/>
          </a:xfrm>
          <a:prstGeom prst="triangle">
            <a:avLst>
              <a:gd name="adj" fmla="val 50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47112" name="AutoShape 16"/>
          <p:cNvSpPr>
            <a:spLocks noChangeArrowheads="1"/>
          </p:cNvSpPr>
          <p:nvPr/>
        </p:nvSpPr>
        <p:spPr bwMode="auto">
          <a:xfrm>
            <a:off x="6337300" y="2352675"/>
            <a:ext cx="228600" cy="304800"/>
          </a:xfrm>
          <a:prstGeom prst="triangle">
            <a:avLst>
              <a:gd name="adj" fmla="val 50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47113" name="AutoShape 17"/>
          <p:cNvSpPr>
            <a:spLocks noChangeArrowheads="1"/>
          </p:cNvSpPr>
          <p:nvPr/>
        </p:nvSpPr>
        <p:spPr bwMode="auto">
          <a:xfrm>
            <a:off x="8382000" y="2352675"/>
            <a:ext cx="228600" cy="304800"/>
          </a:xfrm>
          <a:prstGeom prst="triangle">
            <a:avLst>
              <a:gd name="adj" fmla="val 50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47114" name="Text Box 18"/>
          <p:cNvSpPr txBox="1">
            <a:spLocks noChangeArrowheads="1"/>
          </p:cNvSpPr>
          <p:nvPr/>
        </p:nvSpPr>
        <p:spPr bwMode="auto">
          <a:xfrm>
            <a:off x="495300" y="2247900"/>
            <a:ext cx="1392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Verdana" pitchFamily="34" charset="0"/>
              </a:rPr>
              <a:t>Marcos </a:t>
            </a:r>
            <a:r>
              <a:rPr lang="en-US" sz="1600" dirty="0" err="1">
                <a:solidFill>
                  <a:srgbClr val="000000"/>
                </a:solidFill>
                <a:latin typeface="Verdana" pitchFamily="34" charset="0"/>
              </a:rPr>
              <a:t>principais</a:t>
            </a:r>
            <a:endParaRPr lang="en-US" sz="16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33555" name="Text Box 19"/>
          <p:cNvSpPr txBox="1">
            <a:spLocks noChangeArrowheads="1"/>
          </p:cNvSpPr>
          <p:nvPr/>
        </p:nvSpPr>
        <p:spPr bwMode="auto">
          <a:xfrm>
            <a:off x="1638300" y="266700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rgbClr val="000000"/>
                </a:solidFill>
                <a:latin typeface="Verdana" pitchFamily="34" charset="0"/>
              </a:rPr>
              <a:t>escopo</a:t>
            </a:r>
          </a:p>
        </p:txBody>
      </p:sp>
      <p:sp>
        <p:nvSpPr>
          <p:cNvPr id="833556" name="Text Box 20"/>
          <p:cNvSpPr txBox="1">
            <a:spLocks noChangeArrowheads="1"/>
          </p:cNvSpPr>
          <p:nvPr/>
        </p:nvSpPr>
        <p:spPr bwMode="auto">
          <a:xfrm>
            <a:off x="3195638" y="2667000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rgbClr val="000000"/>
                </a:solidFill>
                <a:latin typeface="Verdana" pitchFamily="34" charset="0"/>
              </a:rPr>
              <a:t>arquitetura</a:t>
            </a:r>
          </a:p>
        </p:txBody>
      </p:sp>
      <p:sp>
        <p:nvSpPr>
          <p:cNvPr id="833557" name="Text Box 21"/>
          <p:cNvSpPr txBox="1">
            <a:spLocks noChangeArrowheads="1"/>
          </p:cNvSpPr>
          <p:nvPr/>
        </p:nvSpPr>
        <p:spPr bwMode="auto">
          <a:xfrm>
            <a:off x="5829300" y="2667000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rgbClr val="000000"/>
                </a:solidFill>
                <a:latin typeface="Verdana" pitchFamily="34" charset="0"/>
              </a:rPr>
              <a:t>operação</a:t>
            </a:r>
            <a:endParaRPr lang="en-US" sz="12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381000" y="5334000"/>
            <a:ext cx="2438400" cy="685800"/>
          </a:xfrm>
          <a:prstGeom prst="rect">
            <a:avLst/>
          </a:pr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1600" b="1" dirty="0">
              <a:latin typeface="Verdana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Planejamento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Inicial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de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Testes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2400" b="1" dirty="0"/>
              <a:t>	</a:t>
            </a:r>
          </a:p>
        </p:txBody>
      </p:sp>
      <p:sp>
        <p:nvSpPr>
          <p:cNvPr id="47119" name="Line 23"/>
          <p:cNvSpPr>
            <a:spLocks noChangeShapeType="1"/>
          </p:cNvSpPr>
          <p:nvPr/>
        </p:nvSpPr>
        <p:spPr bwMode="auto">
          <a:xfrm flipV="1">
            <a:off x="1066800" y="3429000"/>
            <a:ext cx="0" cy="1905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1905000" y="4114800"/>
            <a:ext cx="1981200" cy="762000"/>
          </a:xfrm>
          <a:prstGeom prst="rect">
            <a:avLst/>
          </a:pr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1600" b="1" dirty="0">
              <a:latin typeface="Verdana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Testes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de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Integração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2400" b="1" dirty="0"/>
              <a:t>	</a:t>
            </a:r>
          </a:p>
        </p:txBody>
      </p:sp>
      <p:sp>
        <p:nvSpPr>
          <p:cNvPr id="47121" name="Line 25"/>
          <p:cNvSpPr>
            <a:spLocks noChangeShapeType="1"/>
          </p:cNvSpPr>
          <p:nvPr/>
        </p:nvSpPr>
        <p:spPr bwMode="auto">
          <a:xfrm flipV="1">
            <a:off x="2743200" y="3276600"/>
            <a:ext cx="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495800" y="4114800"/>
            <a:ext cx="2362200" cy="762000"/>
          </a:xfrm>
          <a:prstGeom prst="rect">
            <a:avLst/>
          </a:pr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1600" b="1" dirty="0">
              <a:latin typeface="Verdana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Testes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de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Sistema</a:t>
            </a:r>
            <a:r>
              <a:rPr lang="pt-BR" sz="2400" b="1" dirty="0"/>
              <a:t>	</a:t>
            </a:r>
          </a:p>
        </p:txBody>
      </p:sp>
      <p:sp>
        <p:nvSpPr>
          <p:cNvPr id="47123" name="Line 27"/>
          <p:cNvSpPr>
            <a:spLocks noChangeShapeType="1"/>
          </p:cNvSpPr>
          <p:nvPr/>
        </p:nvSpPr>
        <p:spPr bwMode="auto">
          <a:xfrm flipV="1">
            <a:off x="5334000" y="3200400"/>
            <a:ext cx="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6553200" y="5181600"/>
            <a:ext cx="1981200" cy="762000"/>
          </a:xfrm>
          <a:prstGeom prst="rect">
            <a:avLst/>
          </a:pr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1600" b="1" dirty="0">
              <a:latin typeface="Verdana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Testes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de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Homologação</a:t>
            </a:r>
            <a:r>
              <a:rPr lang="pt-BR" sz="1600" b="1" dirty="0">
                <a:latin typeface="Verdana" pitchFamily="34" charset="0"/>
              </a:rPr>
              <a:t> </a:t>
            </a:r>
            <a:r>
              <a:rPr lang="pt-BR" sz="2400" b="1" dirty="0"/>
              <a:t>	</a:t>
            </a:r>
          </a:p>
        </p:txBody>
      </p:sp>
      <p:sp>
        <p:nvSpPr>
          <p:cNvPr id="47125" name="Line 29"/>
          <p:cNvSpPr>
            <a:spLocks noChangeShapeType="1"/>
          </p:cNvSpPr>
          <p:nvPr/>
        </p:nvSpPr>
        <p:spPr bwMode="auto">
          <a:xfrm flipV="1">
            <a:off x="7596336" y="3276600"/>
            <a:ext cx="0" cy="1905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47126" name="Line 30"/>
          <p:cNvSpPr>
            <a:spLocks noChangeShapeType="1"/>
          </p:cNvSpPr>
          <p:nvPr/>
        </p:nvSpPr>
        <p:spPr bwMode="auto">
          <a:xfrm flipV="1">
            <a:off x="3276600" y="3657600"/>
            <a:ext cx="381000" cy="457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47127" name="Line 31"/>
          <p:cNvSpPr>
            <a:spLocks noChangeShapeType="1"/>
          </p:cNvSpPr>
          <p:nvPr/>
        </p:nvSpPr>
        <p:spPr bwMode="auto">
          <a:xfrm flipH="1" flipV="1">
            <a:off x="4495800" y="3657600"/>
            <a:ext cx="381000" cy="457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47129" name="Line 33"/>
          <p:cNvSpPr>
            <a:spLocks noChangeShapeType="1"/>
          </p:cNvSpPr>
          <p:nvPr/>
        </p:nvSpPr>
        <p:spPr bwMode="auto">
          <a:xfrm flipH="1" flipV="1">
            <a:off x="7020272" y="4725144"/>
            <a:ext cx="308992" cy="456456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47130" name="Line 34"/>
          <p:cNvSpPr>
            <a:spLocks noChangeShapeType="1"/>
          </p:cNvSpPr>
          <p:nvPr/>
        </p:nvSpPr>
        <p:spPr bwMode="auto">
          <a:xfrm flipV="1">
            <a:off x="5715000" y="3657600"/>
            <a:ext cx="381000" cy="457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3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7956376" y="4725144"/>
            <a:ext cx="360040" cy="457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38" name="Rectangle 5"/>
          <p:cNvSpPr txBox="1">
            <a:spLocks/>
          </p:cNvSpPr>
          <p:nvPr/>
        </p:nvSpPr>
        <p:spPr>
          <a:xfrm>
            <a:off x="744538" y="188914"/>
            <a:ext cx="728345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Relação dos testes com as fases de desenvolvimento do RUP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Relação dos testes com outros fluxos de atividades</a:t>
            </a:r>
          </a:p>
        </p:txBody>
      </p:sp>
      <p:sp>
        <p:nvSpPr>
          <p:cNvPr id="48134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O fluxo de requisitos produz o primeiro subsídio para a identificação dos testes de sistemas que serão executados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O fluxo de análise e projeto descreve como desenvolver um projeto e isto é um subsídio para a definição dos testes de integração 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No fluxo de planejamento e gerenciamento, os testes para cada iteração são planejados e documentados no Plano da iteração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Finalmente, os códigos produzidos no fluxo de implementação são testados no fluxo de testes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7" name="Rectangle 3"/>
          <p:cNvSpPr>
            <a:spLocks noChangeArrowheads="1"/>
          </p:cNvSpPr>
          <p:nvPr/>
        </p:nvSpPr>
        <p:spPr bwMode="auto">
          <a:xfrm>
            <a:off x="228600" y="5105400"/>
            <a:ext cx="2895600" cy="685800"/>
          </a:xfrm>
          <a:prstGeom prst="rect">
            <a:avLst/>
          </a:pr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1600" b="1" dirty="0">
              <a:solidFill>
                <a:srgbClr val="000000"/>
              </a:solidFill>
              <a:latin typeface="Verdana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Elaboração de Casos de Teste de Sistema </a:t>
            </a:r>
            <a:r>
              <a:rPr lang="pt-BR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V="1">
            <a:off x="762000" y="2743200"/>
            <a:ext cx="0" cy="2362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066800" y="3810000"/>
            <a:ext cx="2895600" cy="762000"/>
          </a:xfrm>
          <a:prstGeom prst="rect">
            <a:avLst/>
          </a:pr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1600" b="1">
              <a:solidFill>
                <a:srgbClr val="000000"/>
              </a:solidFill>
              <a:latin typeface="Verdana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rgbClr val="000000"/>
                </a:solidFill>
                <a:latin typeface="Verdana" pitchFamily="34" charset="0"/>
              </a:rPr>
              <a:t>Elaboração de Casos de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rgbClr val="000000"/>
                </a:solidFill>
                <a:latin typeface="Verdana" pitchFamily="34" charset="0"/>
              </a:rPr>
              <a:t>Teste de Integração</a:t>
            </a:r>
            <a:r>
              <a:rPr lang="pt-BR" sz="2400" b="1">
                <a:solidFill>
                  <a:srgbClr val="000000"/>
                </a:solidFill>
              </a:rPr>
              <a:t>	 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 flipV="1">
            <a:off x="4419600" y="2743200"/>
            <a:ext cx="0" cy="2362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V="1">
            <a:off x="6096000" y="2743200"/>
            <a:ext cx="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1981200"/>
            <a:ext cx="8153400" cy="685800"/>
            <a:chOff x="288" y="960"/>
            <a:chExt cx="5136" cy="432"/>
          </a:xfrm>
        </p:grpSpPr>
        <p:sp>
          <p:nvSpPr>
            <p:cNvPr id="49169" name="Rectangle 9"/>
            <p:cNvSpPr>
              <a:spLocks noChangeArrowheads="1"/>
            </p:cNvSpPr>
            <p:nvPr/>
          </p:nvSpPr>
          <p:spPr bwMode="ltGray">
            <a:xfrm>
              <a:off x="288" y="960"/>
              <a:ext cx="5136" cy="418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170" name="Rectangle 10"/>
            <p:cNvSpPr>
              <a:spLocks noChangeArrowheads="1"/>
            </p:cNvSpPr>
            <p:nvPr/>
          </p:nvSpPr>
          <p:spPr bwMode="auto">
            <a:xfrm>
              <a:off x="288" y="960"/>
              <a:ext cx="5136" cy="41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49171" name="Line 11"/>
            <p:cNvSpPr>
              <a:spLocks noChangeShapeType="1"/>
            </p:cNvSpPr>
            <p:nvPr/>
          </p:nvSpPr>
          <p:spPr bwMode="auto">
            <a:xfrm flipH="1" flipV="1">
              <a:off x="1200" y="960"/>
              <a:ext cx="0" cy="4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172" name="Line 12"/>
            <p:cNvSpPr>
              <a:spLocks noChangeShapeType="1"/>
            </p:cNvSpPr>
            <p:nvPr/>
          </p:nvSpPr>
          <p:spPr bwMode="auto">
            <a:xfrm flipV="1">
              <a:off x="2208" y="960"/>
              <a:ext cx="0" cy="4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173" name="Line 13"/>
            <p:cNvSpPr>
              <a:spLocks noChangeShapeType="1"/>
            </p:cNvSpPr>
            <p:nvPr/>
          </p:nvSpPr>
          <p:spPr bwMode="auto">
            <a:xfrm flipV="1">
              <a:off x="3456" y="960"/>
              <a:ext cx="0" cy="4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5598" name="Rectangle 14"/>
            <p:cNvSpPr>
              <a:spLocks noChangeArrowheads="1"/>
            </p:cNvSpPr>
            <p:nvPr/>
          </p:nvSpPr>
          <p:spPr bwMode="auto">
            <a:xfrm>
              <a:off x="336" y="1056"/>
              <a:ext cx="8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>
                  <a:solidFill>
                    <a:srgbClr val="000000"/>
                  </a:solidFill>
                  <a:latin typeface="Verdana" pitchFamily="34" charset="0"/>
                </a:rPr>
                <a:t>Requisitos</a:t>
              </a:r>
              <a:endPara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835599" name="Rectangle 15"/>
            <p:cNvSpPr>
              <a:spLocks noChangeArrowheads="1"/>
            </p:cNvSpPr>
            <p:nvPr/>
          </p:nvSpPr>
          <p:spPr bwMode="auto">
            <a:xfrm>
              <a:off x="1200" y="1056"/>
              <a:ext cx="10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 dirty="0" err="1">
                  <a:solidFill>
                    <a:srgbClr val="000000"/>
                  </a:solidFill>
                  <a:latin typeface="Verdana" pitchFamily="34" charset="0"/>
                </a:rPr>
                <a:t>Anál</a:t>
              </a:r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</a:rPr>
                <a:t>. &amp; </a:t>
              </a:r>
              <a:r>
                <a:rPr lang="pt-BR" sz="1600" b="1" dirty="0" err="1">
                  <a:solidFill>
                    <a:srgbClr val="000000"/>
                  </a:solidFill>
                  <a:latin typeface="Verdana" pitchFamily="34" charset="0"/>
                </a:rPr>
                <a:t>Proj</a:t>
              </a:r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</a:rPr>
                <a:t>.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835600" name="Rectangle 16"/>
            <p:cNvSpPr>
              <a:spLocks noChangeArrowheads="1"/>
            </p:cNvSpPr>
            <p:nvPr/>
          </p:nvSpPr>
          <p:spPr bwMode="auto">
            <a:xfrm>
              <a:off x="2208" y="1056"/>
              <a:ext cx="1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>
                  <a:solidFill>
                    <a:srgbClr val="000000"/>
                  </a:solidFill>
                  <a:latin typeface="Verdana" pitchFamily="34" charset="0"/>
                </a:rPr>
                <a:t>Implementação</a:t>
              </a:r>
              <a:endPara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835601" name="Rectangle 17"/>
            <p:cNvSpPr>
              <a:spLocks noChangeArrowheads="1"/>
            </p:cNvSpPr>
            <p:nvPr/>
          </p:nvSpPr>
          <p:spPr bwMode="auto">
            <a:xfrm>
              <a:off x="4344" y="1056"/>
              <a:ext cx="10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>
                  <a:solidFill>
                    <a:srgbClr val="000000"/>
                  </a:solidFill>
                  <a:latin typeface="Verdana" pitchFamily="34" charset="0"/>
                </a:rPr>
                <a:t>Implantação</a:t>
              </a:r>
              <a:endPara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835602" name="Rectangle 18"/>
            <p:cNvSpPr>
              <a:spLocks noChangeArrowheads="1"/>
            </p:cNvSpPr>
            <p:nvPr/>
          </p:nvSpPr>
          <p:spPr bwMode="auto">
            <a:xfrm>
              <a:off x="3593" y="1056"/>
              <a:ext cx="5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49179" name="Line 19"/>
            <p:cNvSpPr>
              <a:spLocks noChangeShapeType="1"/>
            </p:cNvSpPr>
            <p:nvPr/>
          </p:nvSpPr>
          <p:spPr bwMode="auto">
            <a:xfrm flipV="1">
              <a:off x="4272" y="964"/>
              <a:ext cx="0" cy="4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9162" name="Line 20"/>
          <p:cNvSpPr>
            <a:spLocks noChangeShapeType="1"/>
          </p:cNvSpPr>
          <p:nvPr/>
        </p:nvSpPr>
        <p:spPr bwMode="auto">
          <a:xfrm flipV="1">
            <a:off x="2438400" y="2743200"/>
            <a:ext cx="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3505200" y="5105400"/>
            <a:ext cx="2895600" cy="6858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rgbClr val="000000"/>
                </a:solidFill>
                <a:latin typeface="Verdana" pitchFamily="34" charset="0"/>
              </a:rPr>
              <a:t>Elaboração e Execução de Testes de Unidade</a:t>
            </a:r>
            <a:endParaRPr lang="pt-BR" sz="2400" b="1">
              <a:solidFill>
                <a:srgbClr val="000000"/>
              </a:solidFill>
            </a:endParaRP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4800600" y="3886200"/>
            <a:ext cx="2895600" cy="609600"/>
          </a:xfrm>
          <a:prstGeom prst="rect">
            <a:avLst/>
          </a:pr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1600" b="1" dirty="0">
              <a:solidFill>
                <a:srgbClr val="000000"/>
              </a:solidFill>
              <a:latin typeface="Verdana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Execução de Testes de Integração e Sistemas</a:t>
            </a:r>
            <a:r>
              <a:rPr lang="pt-BR" sz="2400" b="1" dirty="0">
                <a:solidFill>
                  <a:srgbClr val="000000"/>
                </a:solidFill>
              </a:rPr>
              <a:t>	 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6858000" y="5105400"/>
            <a:ext cx="1981200" cy="685800"/>
          </a:xfrm>
          <a:prstGeom prst="rect">
            <a:avLst/>
          </a:pr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rgbClr val="000000"/>
                </a:solidFill>
                <a:latin typeface="Verdana" pitchFamily="34" charset="0"/>
              </a:rPr>
              <a:t>Testes de Homologação</a:t>
            </a:r>
            <a:endParaRPr lang="pt-BR" sz="2400" b="1">
              <a:solidFill>
                <a:srgbClr val="000000"/>
              </a:solidFill>
            </a:endParaRPr>
          </a:p>
        </p:txBody>
      </p:sp>
      <p:sp>
        <p:nvSpPr>
          <p:cNvPr id="49166" name="Line 24"/>
          <p:cNvSpPr>
            <a:spLocks noChangeShapeType="1"/>
          </p:cNvSpPr>
          <p:nvPr/>
        </p:nvSpPr>
        <p:spPr bwMode="auto">
          <a:xfrm flipV="1">
            <a:off x="7391400" y="2743200"/>
            <a:ext cx="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49167" name="Line 25"/>
          <p:cNvSpPr>
            <a:spLocks noChangeShapeType="1"/>
          </p:cNvSpPr>
          <p:nvPr/>
        </p:nvSpPr>
        <p:spPr bwMode="auto">
          <a:xfrm flipV="1">
            <a:off x="8305800" y="2743200"/>
            <a:ext cx="0" cy="2362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191504" name="Rectangle 26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381000"/>
          </a:xfrm>
        </p:spPr>
        <p:txBody>
          <a:bodyPr lIns="92075" tIns="46038" rIns="92075" bIns="46038">
            <a:normAutofit/>
          </a:bodyPr>
          <a:lstStyle/>
          <a:p>
            <a:pPr marL="342900" indent="-342900" algn="ctr">
              <a:lnSpc>
                <a:spcPct val="80000"/>
              </a:lnSpc>
              <a:buFontTx/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dirty="0" err="1">
                <a:effectLst/>
              </a:rPr>
              <a:t>cada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iteração</a:t>
            </a:r>
            <a:r>
              <a:rPr lang="en-US" sz="2200" dirty="0">
                <a:effectLst/>
              </a:rPr>
              <a:t> ...</a:t>
            </a:r>
            <a:endParaRPr lang="pt-PT" sz="2200" dirty="0">
              <a:effectLst/>
            </a:endParaRPr>
          </a:p>
        </p:txBody>
      </p:sp>
      <p:sp>
        <p:nvSpPr>
          <p:cNvPr id="28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9" name="Rectangle 5"/>
          <p:cNvSpPr txBox="1">
            <a:spLocks/>
          </p:cNvSpPr>
          <p:nvPr/>
        </p:nvSpPr>
        <p:spPr>
          <a:xfrm>
            <a:off x="744538" y="188914"/>
            <a:ext cx="728345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Relação dos testes com outros fluxos de atividades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700808"/>
            <a:ext cx="7772400" cy="1470025"/>
          </a:xfrm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sz="3600" dirty="0">
                <a:effectLst/>
              </a:rPr>
              <a:t>A</a:t>
            </a:r>
            <a:r>
              <a:rPr lang="pt-BR" sz="3600" dirty="0">
                <a:effectLst/>
              </a:rPr>
              <a:t>tividades, </a:t>
            </a:r>
            <a:r>
              <a:rPr lang="en-US" sz="3600" dirty="0">
                <a:effectLst/>
              </a:rPr>
              <a:t>A</a:t>
            </a:r>
            <a:r>
              <a:rPr lang="pt-BR" sz="3600" dirty="0">
                <a:effectLst/>
              </a:rPr>
              <a:t>rtefatos e </a:t>
            </a:r>
            <a:r>
              <a:rPr lang="en-US" sz="3600" dirty="0">
                <a:effectLst/>
              </a:rPr>
              <a:t>R</a:t>
            </a:r>
            <a:r>
              <a:rPr lang="pt-BR" sz="3600" dirty="0">
                <a:effectLst/>
              </a:rPr>
              <a:t>esponsabilidades do </a:t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Fluxo de Testes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SzPct val="80000"/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Alexandre Mota e Vasconcelos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Cin-UFPE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{acm,amlv}@cin.ufpe.br</a:t>
            </a:r>
            <a:endParaRPr lang="pt-BR" sz="28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/>
              <a:t>Objetivos deste </a:t>
            </a:r>
            <a:r>
              <a:rPr lang="pt-BR" dirty="0" smtClean="0"/>
              <a:t>sub-módulo</a:t>
            </a:r>
            <a:endParaRPr lang="pt-BR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Apresenta</a:t>
            </a:r>
            <a:r>
              <a:rPr lang="en-US" dirty="0">
                <a:effectLst/>
              </a:rPr>
              <a:t>r</a:t>
            </a:r>
            <a:r>
              <a:rPr lang="pt-BR" dirty="0">
                <a:effectLst/>
              </a:rPr>
              <a:t> atividades</a:t>
            </a:r>
            <a:r>
              <a:rPr lang="en-US" dirty="0">
                <a:effectLst/>
              </a:rPr>
              <a:t> do </a:t>
            </a:r>
            <a:r>
              <a:rPr lang="en-US" dirty="0" err="1">
                <a:effectLst/>
              </a:rPr>
              <a:t>Fluxo</a:t>
            </a:r>
            <a:r>
              <a:rPr lang="en-US" dirty="0">
                <a:effectLst/>
              </a:rPr>
              <a:t> de Testes</a:t>
            </a:r>
          </a:p>
          <a:p>
            <a:r>
              <a:rPr lang="en-US" dirty="0" err="1">
                <a:effectLst/>
              </a:rPr>
              <a:t>Discutir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os</a:t>
            </a:r>
            <a:r>
              <a:rPr lang="en-US" dirty="0">
                <a:effectLst/>
              </a:rPr>
              <a:t> </a:t>
            </a:r>
            <a:r>
              <a:rPr lang="pt-BR" dirty="0">
                <a:effectLst/>
              </a:rPr>
              <a:t>artefatos </a:t>
            </a:r>
            <a:r>
              <a:rPr lang="en-US" dirty="0">
                <a:effectLst/>
              </a:rPr>
              <a:t>e </a:t>
            </a:r>
            <a:r>
              <a:rPr lang="en-US" dirty="0" err="1">
                <a:effectLst/>
              </a:rPr>
              <a:t>responsáveis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envolvidos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realização</a:t>
            </a:r>
            <a:r>
              <a:rPr lang="en-US" dirty="0">
                <a:effectLst/>
              </a:rPr>
              <a:t> das </a:t>
            </a:r>
            <a:r>
              <a:rPr lang="en-US" dirty="0" err="1">
                <a:effectLst/>
              </a:rPr>
              <a:t>atividades</a:t>
            </a:r>
            <a:r>
              <a:rPr lang="en-US" dirty="0">
                <a:effectLst/>
              </a:rPr>
              <a:t> do </a:t>
            </a:r>
            <a:r>
              <a:rPr lang="en-US" dirty="0" err="1">
                <a:effectLst/>
              </a:rPr>
              <a:t>fluxo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/>
              <a:t>Fluxo de Atividades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939925"/>
            <a:ext cx="6934200" cy="3870325"/>
            <a:chOff x="624" y="1222"/>
            <a:chExt cx="4368" cy="2438"/>
          </a:xfrm>
        </p:grpSpPr>
        <p:sp>
          <p:nvSpPr>
            <p:cNvPr id="52229" name="Freeform 4"/>
            <p:cNvSpPr>
              <a:spLocks/>
            </p:cNvSpPr>
            <p:nvPr/>
          </p:nvSpPr>
          <p:spPr bwMode="auto">
            <a:xfrm>
              <a:off x="624" y="1222"/>
              <a:ext cx="4368" cy="881"/>
            </a:xfrm>
            <a:custGeom>
              <a:avLst/>
              <a:gdLst>
                <a:gd name="T0" fmla="*/ 669 w 6480"/>
                <a:gd name="T1" fmla="*/ 174 h 1514"/>
                <a:gd name="T2" fmla="*/ 30 w 6480"/>
                <a:gd name="T3" fmla="*/ 174 h 1514"/>
                <a:gd name="T4" fmla="*/ 18 w 6480"/>
                <a:gd name="T5" fmla="*/ 172 h 1514"/>
                <a:gd name="T6" fmla="*/ 9 w 6480"/>
                <a:gd name="T7" fmla="*/ 169 h 1514"/>
                <a:gd name="T8" fmla="*/ 2 w 6480"/>
                <a:gd name="T9" fmla="*/ 163 h 1514"/>
                <a:gd name="T10" fmla="*/ 0 w 6480"/>
                <a:gd name="T11" fmla="*/ 157 h 1514"/>
                <a:gd name="T12" fmla="*/ 0 w 6480"/>
                <a:gd name="T13" fmla="*/ 17 h 1514"/>
                <a:gd name="T14" fmla="*/ 2 w 6480"/>
                <a:gd name="T15" fmla="*/ 10 h 1514"/>
                <a:gd name="T16" fmla="*/ 9 w 6480"/>
                <a:gd name="T17" fmla="*/ 5 h 1514"/>
                <a:gd name="T18" fmla="*/ 18 w 6480"/>
                <a:gd name="T19" fmla="*/ 1 h 1514"/>
                <a:gd name="T20" fmla="*/ 30 w 6480"/>
                <a:gd name="T21" fmla="*/ 0 h 1514"/>
                <a:gd name="T22" fmla="*/ 1308 w 6480"/>
                <a:gd name="T23" fmla="*/ 0 h 1514"/>
                <a:gd name="T24" fmla="*/ 1320 w 6480"/>
                <a:gd name="T25" fmla="*/ 1 h 1514"/>
                <a:gd name="T26" fmla="*/ 1329 w 6480"/>
                <a:gd name="T27" fmla="*/ 5 h 1514"/>
                <a:gd name="T28" fmla="*/ 1336 w 6480"/>
                <a:gd name="T29" fmla="*/ 10 h 1514"/>
                <a:gd name="T30" fmla="*/ 1337 w 6480"/>
                <a:gd name="T31" fmla="*/ 17 h 1514"/>
                <a:gd name="T32" fmla="*/ 1337 w 6480"/>
                <a:gd name="T33" fmla="*/ 157 h 1514"/>
                <a:gd name="T34" fmla="*/ 1336 w 6480"/>
                <a:gd name="T35" fmla="*/ 163 h 1514"/>
                <a:gd name="T36" fmla="*/ 1329 w 6480"/>
                <a:gd name="T37" fmla="*/ 169 h 1514"/>
                <a:gd name="T38" fmla="*/ 1320 w 6480"/>
                <a:gd name="T39" fmla="*/ 172 h 1514"/>
                <a:gd name="T40" fmla="*/ 1308 w 6480"/>
                <a:gd name="T41" fmla="*/ 174 h 1514"/>
                <a:gd name="T42" fmla="*/ 669 w 6480"/>
                <a:gd name="T43" fmla="*/ 174 h 151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514"/>
                <a:gd name="T68" fmla="*/ 6480 w 6480"/>
                <a:gd name="T69" fmla="*/ 1514 h 151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514">
                  <a:moveTo>
                    <a:pt x="3242" y="1514"/>
                  </a:moveTo>
                  <a:lnTo>
                    <a:pt x="146" y="1514"/>
                  </a:lnTo>
                  <a:lnTo>
                    <a:pt x="89" y="1502"/>
                  </a:lnTo>
                  <a:lnTo>
                    <a:pt x="43" y="1469"/>
                  </a:lnTo>
                  <a:lnTo>
                    <a:pt x="12" y="1423"/>
                  </a:lnTo>
                  <a:lnTo>
                    <a:pt x="0" y="1366"/>
                  </a:lnTo>
                  <a:lnTo>
                    <a:pt x="0" y="146"/>
                  </a:lnTo>
                  <a:lnTo>
                    <a:pt x="12" y="91"/>
                  </a:lnTo>
                  <a:lnTo>
                    <a:pt x="43" y="43"/>
                  </a:lnTo>
                  <a:lnTo>
                    <a:pt x="89" y="12"/>
                  </a:lnTo>
                  <a:lnTo>
                    <a:pt x="146" y="0"/>
                  </a:lnTo>
                  <a:lnTo>
                    <a:pt x="6336" y="0"/>
                  </a:lnTo>
                  <a:lnTo>
                    <a:pt x="6393" y="12"/>
                  </a:lnTo>
                  <a:lnTo>
                    <a:pt x="6439" y="43"/>
                  </a:lnTo>
                  <a:lnTo>
                    <a:pt x="6470" y="91"/>
                  </a:lnTo>
                  <a:lnTo>
                    <a:pt x="6480" y="146"/>
                  </a:lnTo>
                  <a:lnTo>
                    <a:pt x="6480" y="1366"/>
                  </a:lnTo>
                  <a:lnTo>
                    <a:pt x="6470" y="1423"/>
                  </a:lnTo>
                  <a:lnTo>
                    <a:pt x="6439" y="1469"/>
                  </a:lnTo>
                  <a:lnTo>
                    <a:pt x="6393" y="1502"/>
                  </a:lnTo>
                  <a:lnTo>
                    <a:pt x="6336" y="1514"/>
                  </a:lnTo>
                  <a:lnTo>
                    <a:pt x="3242" y="151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2230" name="Freeform 5"/>
            <p:cNvSpPr>
              <a:spLocks/>
            </p:cNvSpPr>
            <p:nvPr/>
          </p:nvSpPr>
          <p:spPr bwMode="auto">
            <a:xfrm>
              <a:off x="624" y="213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2231" name="Rectangle 6"/>
            <p:cNvSpPr>
              <a:spLocks noChangeArrowheads="1"/>
            </p:cNvSpPr>
            <p:nvPr/>
          </p:nvSpPr>
          <p:spPr bwMode="auto">
            <a:xfrm>
              <a:off x="2743" y="2647"/>
              <a:ext cx="4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Implementar 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2232" name="Rectangle 7"/>
            <p:cNvSpPr>
              <a:spLocks noChangeArrowheads="1"/>
            </p:cNvSpPr>
            <p:nvPr/>
          </p:nvSpPr>
          <p:spPr bwMode="auto">
            <a:xfrm>
              <a:off x="768" y="1824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Projetista de </a:t>
              </a:r>
            </a:p>
            <a:p>
              <a:pPr algn="ctr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2233" name="Rectangle 8"/>
            <p:cNvSpPr>
              <a:spLocks noChangeArrowheads="1"/>
            </p:cNvSpPr>
            <p:nvPr/>
          </p:nvSpPr>
          <p:spPr bwMode="auto">
            <a:xfrm>
              <a:off x="720" y="2736"/>
              <a:ext cx="53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Desenvolvedor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25" y="2307"/>
              <a:ext cx="213" cy="413"/>
              <a:chOff x="624" y="785"/>
              <a:chExt cx="181" cy="313"/>
            </a:xfrm>
          </p:grpSpPr>
          <p:sp>
            <p:nvSpPr>
              <p:cNvPr id="52256" name="Freeform 10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  <p:sp>
            <p:nvSpPr>
              <p:cNvPr id="52257" name="Freeform 11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912" y="1344"/>
              <a:ext cx="213" cy="413"/>
              <a:chOff x="624" y="785"/>
              <a:chExt cx="181" cy="313"/>
            </a:xfrm>
          </p:grpSpPr>
          <p:sp>
            <p:nvSpPr>
              <p:cNvPr id="52254" name="Freeform 13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  <p:sp>
            <p:nvSpPr>
              <p:cNvPr id="52255" name="Freeform 14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</p:grpSp>
        <p:sp>
          <p:nvSpPr>
            <p:cNvPr id="52236" name="AutoShape 15"/>
            <p:cNvSpPr>
              <a:spLocks noChangeArrowheads="1"/>
            </p:cNvSpPr>
            <p:nvPr/>
          </p:nvSpPr>
          <p:spPr bwMode="auto">
            <a:xfrm>
              <a:off x="2784" y="235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1399" y="1735"/>
              <a:ext cx="55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Elaborar Plano 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 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2238" name="Rectangle 17"/>
            <p:cNvSpPr>
              <a:spLocks noChangeArrowheads="1"/>
            </p:cNvSpPr>
            <p:nvPr/>
          </p:nvSpPr>
          <p:spPr bwMode="auto">
            <a:xfrm>
              <a:off x="2055" y="1752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Projetar 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2239" name="AutoShape 18"/>
            <p:cNvSpPr>
              <a:spLocks noChangeArrowheads="1"/>
            </p:cNvSpPr>
            <p:nvPr/>
          </p:nvSpPr>
          <p:spPr bwMode="auto">
            <a:xfrm>
              <a:off x="1440" y="144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2240" name="AutoShape 19"/>
            <p:cNvSpPr>
              <a:spLocks noChangeArrowheads="1"/>
            </p:cNvSpPr>
            <p:nvPr/>
          </p:nvSpPr>
          <p:spPr bwMode="auto">
            <a:xfrm>
              <a:off x="2136" y="1441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2241" name="Line 20"/>
            <p:cNvSpPr>
              <a:spLocks noChangeShapeType="1"/>
            </p:cNvSpPr>
            <p:nvPr/>
          </p:nvSpPr>
          <p:spPr bwMode="auto">
            <a:xfrm>
              <a:off x="1674" y="1566"/>
              <a:ext cx="45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242" name="Rectangle 21"/>
            <p:cNvSpPr>
              <a:spLocks noChangeArrowheads="1"/>
            </p:cNvSpPr>
            <p:nvPr/>
          </p:nvSpPr>
          <p:spPr bwMode="auto">
            <a:xfrm>
              <a:off x="4431" y="170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Avaliar 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2243" name="AutoShape 22"/>
            <p:cNvSpPr>
              <a:spLocks noChangeArrowheads="1"/>
            </p:cNvSpPr>
            <p:nvPr/>
          </p:nvSpPr>
          <p:spPr bwMode="auto">
            <a:xfrm>
              <a:off x="4512" y="139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2244" name="Freeform 23"/>
            <p:cNvSpPr>
              <a:spLocks/>
            </p:cNvSpPr>
            <p:nvPr/>
          </p:nvSpPr>
          <p:spPr bwMode="auto">
            <a:xfrm>
              <a:off x="624" y="291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2245" name="Rectangle 24"/>
            <p:cNvSpPr>
              <a:spLocks noChangeArrowheads="1"/>
            </p:cNvSpPr>
            <p:nvPr/>
          </p:nvSpPr>
          <p:spPr bwMode="auto">
            <a:xfrm>
              <a:off x="3511" y="3415"/>
              <a:ext cx="3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Executar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2246" name="Rectangle 25"/>
            <p:cNvSpPr>
              <a:spLocks noChangeArrowheads="1"/>
            </p:cNvSpPr>
            <p:nvPr/>
          </p:nvSpPr>
          <p:spPr bwMode="auto">
            <a:xfrm>
              <a:off x="800" y="3555"/>
              <a:ext cx="3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Testador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825" y="3087"/>
              <a:ext cx="213" cy="413"/>
              <a:chOff x="624" y="785"/>
              <a:chExt cx="181" cy="313"/>
            </a:xfrm>
          </p:grpSpPr>
          <p:sp>
            <p:nvSpPr>
              <p:cNvPr id="52252" name="Freeform 27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  <p:sp>
            <p:nvSpPr>
              <p:cNvPr id="52253" name="Freeform 28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</p:grpSp>
        <p:sp>
          <p:nvSpPr>
            <p:cNvPr id="52248" name="AutoShape 29"/>
            <p:cNvSpPr>
              <a:spLocks noChangeArrowheads="1"/>
            </p:cNvSpPr>
            <p:nvPr/>
          </p:nvSpPr>
          <p:spPr bwMode="auto">
            <a:xfrm>
              <a:off x="3552" y="312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cxnSp>
          <p:nvCxnSpPr>
            <p:cNvPr id="52249" name="AutoShape 30"/>
            <p:cNvCxnSpPr>
              <a:cxnSpLocks noChangeShapeType="1"/>
              <a:stCxn id="52240" idx="3"/>
              <a:endCxn id="52236" idx="1"/>
            </p:cNvCxnSpPr>
            <p:nvPr/>
          </p:nvCxnSpPr>
          <p:spPr bwMode="auto">
            <a:xfrm>
              <a:off x="2368" y="1568"/>
              <a:ext cx="410" cy="911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2250" name="AutoShape 31"/>
            <p:cNvCxnSpPr>
              <a:cxnSpLocks noChangeShapeType="1"/>
              <a:stCxn id="52236" idx="3"/>
              <a:endCxn id="52248" idx="1"/>
            </p:cNvCxnSpPr>
            <p:nvPr/>
          </p:nvCxnSpPr>
          <p:spPr bwMode="auto">
            <a:xfrm>
              <a:off x="3016" y="2479"/>
              <a:ext cx="530" cy="76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2251" name="AutoShape 32"/>
            <p:cNvCxnSpPr>
              <a:cxnSpLocks noChangeShapeType="1"/>
              <a:stCxn id="52248" idx="3"/>
              <a:endCxn id="52243" idx="1"/>
            </p:cNvCxnSpPr>
            <p:nvPr/>
          </p:nvCxnSpPr>
          <p:spPr bwMode="auto">
            <a:xfrm flipV="1">
              <a:off x="3784" y="1519"/>
              <a:ext cx="722" cy="172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34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Responsáveis e artefatos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738" y="1524000"/>
            <a:ext cx="2692400" cy="4191000"/>
            <a:chOff x="192" y="720"/>
            <a:chExt cx="1696" cy="26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" y="2579"/>
              <a:ext cx="1008" cy="631"/>
              <a:chOff x="2112" y="857"/>
              <a:chExt cx="1008" cy="631"/>
            </a:xfrm>
          </p:grpSpPr>
          <p:graphicFrame>
            <p:nvGraphicFramePr>
              <p:cNvPr id="4104" name="Object 8"/>
              <p:cNvGraphicFramePr>
                <a:graphicFrameLocks noChangeAspect="1"/>
              </p:cNvGraphicFramePr>
              <p:nvPr/>
            </p:nvGraphicFramePr>
            <p:xfrm>
              <a:off x="2441" y="857"/>
              <a:ext cx="370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753" name="Clip" r:id="rId3" imgW="1066667" imgH="1028571" progId="">
                      <p:embed/>
                    </p:oleObj>
                  </mc:Choice>
                  <mc:Fallback>
                    <p:oleObj name="Clip" r:id="rId3" imgW="1066667" imgH="1028571" progId="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1" y="857"/>
                            <a:ext cx="370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56" name="Text Box 6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>
                    <a:solidFill>
                      <a:srgbClr val="000000"/>
                    </a:solidFill>
                    <a:latin typeface="Comic Sans MS" pitchFamily="66" charset="0"/>
                  </a:rPr>
                  <a:t>Planilha de </a:t>
                </a:r>
              </a:p>
              <a:p>
                <a:pPr algn="ctr" eaLnBrk="0" hangingPunct="0"/>
                <a:r>
                  <a:rPr lang="pt-BR" sz="1200">
                    <a:solidFill>
                      <a:srgbClr val="000000"/>
                    </a:solidFill>
                    <a:latin typeface="Comic Sans MS" pitchFamily="66" charset="0"/>
                  </a:rPr>
                  <a:t>Testes</a:t>
                </a:r>
                <a:endParaRPr lang="en-GB" sz="1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04" y="720"/>
              <a:ext cx="1584" cy="2640"/>
              <a:chOff x="144" y="720"/>
              <a:chExt cx="1584" cy="2640"/>
            </a:xfrm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555" y="720"/>
                <a:ext cx="758" cy="690"/>
                <a:chOff x="730" y="1584"/>
                <a:chExt cx="758" cy="690"/>
              </a:xfrm>
            </p:grpSpPr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14" cy="411"/>
                  <a:chOff x="1968" y="216"/>
                  <a:chExt cx="256" cy="312"/>
                </a:xfrm>
              </p:grpSpPr>
              <p:grpSp>
                <p:nvGrpSpPr>
                  <p:cNvPr id="7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968" y="336"/>
                    <a:ext cx="256" cy="192"/>
                    <a:chOff x="1672" y="192"/>
                    <a:chExt cx="256" cy="216"/>
                  </a:xfrm>
                </p:grpSpPr>
                <p:sp>
                  <p:nvSpPr>
                    <p:cNvPr id="4154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8" y="216"/>
                      <a:ext cx="240" cy="192"/>
                    </a:xfrm>
                    <a:prstGeom prst="parallelogram">
                      <a:avLst>
                        <a:gd name="adj" fmla="val 31250"/>
                      </a:avLst>
                    </a:prstGeom>
                    <a:solidFill>
                      <a:srgbClr val="DDDDDD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pt-BR" sz="240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4155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2" y="192"/>
                      <a:ext cx="240" cy="192"/>
                    </a:xfrm>
                    <a:prstGeom prst="parallelogram">
                      <a:avLst>
                        <a:gd name="adj" fmla="val 31250"/>
                      </a:avLst>
                    </a:prstGeom>
                    <a:solidFill>
                      <a:srgbClr val="FF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pt-BR" sz="240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080" y="216"/>
                    <a:ext cx="108" cy="112"/>
                    <a:chOff x="2076" y="204"/>
                    <a:chExt cx="108" cy="112"/>
                  </a:xfrm>
                </p:grpSpPr>
                <p:sp>
                  <p:nvSpPr>
                    <p:cNvPr id="4152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8" y="220"/>
                      <a:ext cx="96" cy="96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pt-BR" sz="240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4153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6" y="204"/>
                      <a:ext cx="96" cy="96"/>
                    </a:xfrm>
                    <a:prstGeom prst="ellipse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pt-BR" sz="240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414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30" y="1986"/>
                  <a:ext cx="75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AU" sz="1200" dirty="0" err="1">
                      <a:solidFill>
                        <a:srgbClr val="000000"/>
                      </a:solidFill>
                      <a:latin typeface="Comic Sans MS" pitchFamily="66" charset="0"/>
                    </a:rPr>
                    <a:t>Projetista</a:t>
                  </a:r>
                  <a:r>
                    <a:rPr lang="en-AU" sz="1200" dirty="0">
                      <a:solidFill>
                        <a:srgbClr val="000000"/>
                      </a:solidFill>
                      <a:latin typeface="Comic Sans MS" pitchFamily="66" charset="0"/>
                    </a:rPr>
                    <a:t> de Testes</a:t>
                  </a:r>
                  <a:endParaRPr lang="en-US" sz="10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cxnSp>
            <p:nvCxnSpPr>
              <p:cNvPr id="4139" name="AutoShape 17"/>
              <p:cNvCxnSpPr>
                <a:cxnSpLocks noChangeShapeType="1"/>
                <a:stCxn id="4149" idx="2"/>
                <a:endCxn id="4143" idx="0"/>
              </p:cNvCxnSpPr>
              <p:nvPr/>
            </p:nvCxnSpPr>
            <p:spPr bwMode="auto">
              <a:xfrm flipH="1">
                <a:off x="930" y="1410"/>
                <a:ext cx="4" cy="2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9" name="Group 18"/>
              <p:cNvGrpSpPr>
                <a:grpSpLocks/>
              </p:cNvGrpSpPr>
              <p:nvPr/>
            </p:nvGrpSpPr>
            <p:grpSpPr bwMode="auto">
              <a:xfrm>
                <a:off x="144" y="1680"/>
                <a:ext cx="1584" cy="1680"/>
                <a:chOff x="144" y="1680"/>
                <a:chExt cx="1584" cy="1680"/>
              </a:xfrm>
            </p:grpSpPr>
            <p:grpSp>
              <p:nvGrpSpPr>
                <p:cNvPr id="10" name="Group 19"/>
                <p:cNvGrpSpPr>
                  <a:grpSpLocks/>
                </p:cNvGrpSpPr>
                <p:nvPr/>
              </p:nvGrpSpPr>
              <p:grpSpPr bwMode="auto">
                <a:xfrm>
                  <a:off x="144" y="1859"/>
                  <a:ext cx="778" cy="624"/>
                  <a:chOff x="1200" y="864"/>
                  <a:chExt cx="778" cy="624"/>
                </a:xfrm>
              </p:grpSpPr>
              <p:sp>
                <p:nvSpPr>
                  <p:cNvPr id="414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1200"/>
                    <a:ext cx="7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n-GB" sz="120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Plano de Testes</a:t>
                    </a:r>
                    <a:endParaRPr lang="en-GB" sz="140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  <p:graphicFrame>
                <p:nvGraphicFramePr>
                  <p:cNvPr id="4103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1392" y="864"/>
                  <a:ext cx="370" cy="3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7754" name="Clip" r:id="rId5" imgW="1066667" imgH="1028571" progId="">
                          <p:embed/>
                        </p:oleObj>
                      </mc:Choice>
                      <mc:Fallback>
                        <p:oleObj name="Clip" r:id="rId5" imgW="1066667" imgH="1028571" progId="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92" y="864"/>
                                <a:ext cx="370" cy="3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912" y="1859"/>
                  <a:ext cx="778" cy="633"/>
                  <a:chOff x="720" y="3360"/>
                  <a:chExt cx="778" cy="633"/>
                </a:xfrm>
              </p:grpSpPr>
              <p:sp>
                <p:nvSpPr>
                  <p:cNvPr id="414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3705"/>
                    <a:ext cx="7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pt-BR" sz="120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Projeto de Testes</a:t>
                    </a:r>
                    <a:endParaRPr lang="en-GB" sz="140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  <p:graphicFrame>
                <p:nvGraphicFramePr>
                  <p:cNvPr id="4102" name="Object 6"/>
                  <p:cNvGraphicFramePr>
                    <a:graphicFrameLocks noChangeAspect="1"/>
                  </p:cNvGraphicFramePr>
                  <p:nvPr/>
                </p:nvGraphicFramePr>
                <p:xfrm>
                  <a:off x="912" y="3360"/>
                  <a:ext cx="370" cy="3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7755" name="Clip" r:id="rId6" imgW="1066667" imgH="1028571" progId="">
                          <p:embed/>
                        </p:oleObj>
                      </mc:Choice>
                      <mc:Fallback>
                        <p:oleObj name="Clip" r:id="rId6" imgW="1066667" imgH="1028571" progId="">
                          <p:embed/>
                          <p:pic>
                            <p:nvPicPr>
                              <p:cNvPr id="0" name="Object 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12" y="3360"/>
                                <a:ext cx="370" cy="3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143" name="Rectangle 25"/>
                <p:cNvSpPr>
                  <a:spLocks noChangeArrowheads="1"/>
                </p:cNvSpPr>
                <p:nvPr/>
              </p:nvSpPr>
              <p:spPr bwMode="auto">
                <a:xfrm>
                  <a:off x="186" y="1680"/>
                  <a:ext cx="1488" cy="1680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pt-BR" sz="2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grpSp>
              <p:nvGrpSpPr>
                <p:cNvPr id="12" name="Group 26"/>
                <p:cNvGrpSpPr>
                  <a:grpSpLocks/>
                </p:cNvGrpSpPr>
                <p:nvPr/>
              </p:nvGrpSpPr>
              <p:grpSpPr bwMode="auto">
                <a:xfrm>
                  <a:off x="720" y="2592"/>
                  <a:ext cx="1008" cy="750"/>
                  <a:chOff x="2112" y="857"/>
                  <a:chExt cx="1008" cy="750"/>
                </a:xfrm>
              </p:grpSpPr>
              <p:graphicFrame>
                <p:nvGraphicFramePr>
                  <p:cNvPr id="4101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2441" y="857"/>
                  <a:ext cx="370" cy="3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7756" name="Clip" r:id="rId7" imgW="1066667" imgH="1028571" progId="">
                          <p:embed/>
                        </p:oleObj>
                      </mc:Choice>
                      <mc:Fallback>
                        <p:oleObj name="Clip" r:id="rId7" imgW="1066667" imgH="1028571" progId="">
                          <p:embed/>
                          <p:pic>
                            <p:nvPicPr>
                              <p:cNvPr id="0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41" y="857"/>
                                <a:ext cx="370" cy="3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14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1200"/>
                    <a:ext cx="1008" cy="4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pt-BR" sz="120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Relatório de Avaliação de</a:t>
                    </a:r>
                  </a:p>
                  <a:p>
                    <a:pPr algn="ctr" eaLnBrk="0" hangingPunct="0"/>
                    <a:r>
                      <a:rPr lang="pt-BR" sz="120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Testes</a:t>
                    </a:r>
                    <a:endParaRPr lang="en-GB" sz="140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</p:grpSp>
      </p:grp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5975350" y="1524000"/>
            <a:ext cx="2362200" cy="4191000"/>
            <a:chOff x="3807" y="720"/>
            <a:chExt cx="1488" cy="2640"/>
          </a:xfrm>
        </p:grpSpPr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4176" y="720"/>
              <a:ext cx="758" cy="809"/>
              <a:chOff x="730" y="1584"/>
              <a:chExt cx="758" cy="809"/>
            </a:xfrm>
          </p:grpSpPr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960" y="1584"/>
                <a:ext cx="314" cy="411"/>
                <a:chOff x="1968" y="216"/>
                <a:chExt cx="256" cy="312"/>
              </a:xfrm>
            </p:grpSpPr>
            <p:grpSp>
              <p:nvGrpSpPr>
                <p:cNvPr id="16" name="Group 32"/>
                <p:cNvGrpSpPr>
                  <a:grpSpLocks/>
                </p:cNvGrpSpPr>
                <p:nvPr/>
              </p:nvGrpSpPr>
              <p:grpSpPr bwMode="auto">
                <a:xfrm>
                  <a:off x="1968" y="336"/>
                  <a:ext cx="256" cy="192"/>
                  <a:chOff x="1672" y="192"/>
                  <a:chExt cx="256" cy="216"/>
                </a:xfrm>
              </p:grpSpPr>
              <p:sp>
                <p:nvSpPr>
                  <p:cNvPr id="4134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1688" y="216"/>
                    <a:ext cx="240" cy="192"/>
                  </a:xfrm>
                  <a:prstGeom prst="parallelogram">
                    <a:avLst>
                      <a:gd name="adj" fmla="val 3125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pt-BR" sz="240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4135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1672" y="192"/>
                    <a:ext cx="240" cy="192"/>
                  </a:xfrm>
                  <a:prstGeom prst="parallelogram">
                    <a:avLst>
                      <a:gd name="adj" fmla="val 31250"/>
                    </a:avLst>
                  </a:prstGeom>
                  <a:solidFill>
                    <a:srgbClr val="FFCC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pt-BR" sz="240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7" name="Group 35"/>
                <p:cNvGrpSpPr>
                  <a:grpSpLocks/>
                </p:cNvGrpSpPr>
                <p:nvPr/>
              </p:nvGrpSpPr>
              <p:grpSpPr bwMode="auto">
                <a:xfrm>
                  <a:off x="2080" y="216"/>
                  <a:ext cx="108" cy="112"/>
                  <a:chOff x="2076" y="204"/>
                  <a:chExt cx="108" cy="112"/>
                </a:xfrm>
              </p:grpSpPr>
              <p:sp>
                <p:nvSpPr>
                  <p:cNvPr id="413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088" y="220"/>
                    <a:ext cx="96" cy="96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pt-BR" sz="240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4133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076" y="204"/>
                    <a:ext cx="96" cy="96"/>
                  </a:xfrm>
                  <a:prstGeom prst="ellipse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pt-BR" sz="240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4129" name="Text Box 38"/>
              <p:cNvSpPr txBox="1">
                <a:spLocks noChangeArrowheads="1"/>
              </p:cNvSpPr>
              <p:nvPr/>
            </p:nvSpPr>
            <p:spPr bwMode="auto">
              <a:xfrm>
                <a:off x="730" y="1986"/>
                <a:ext cx="758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AU" sz="1200">
                    <a:solidFill>
                      <a:srgbClr val="000000"/>
                    </a:solidFill>
                    <a:latin typeface="Comic Sans MS" pitchFamily="66" charset="0"/>
                  </a:rPr>
                  <a:t>Testador (integração ou sistema)</a:t>
                </a:r>
                <a:endParaRPr lang="en-US" sz="10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3807" y="1680"/>
              <a:ext cx="1488" cy="1680"/>
              <a:chOff x="3807" y="1680"/>
              <a:chExt cx="1488" cy="1680"/>
            </a:xfrm>
          </p:grpSpPr>
          <p:grpSp>
            <p:nvGrpSpPr>
              <p:cNvPr id="19" name="Group 40"/>
              <p:cNvGrpSpPr>
                <a:grpSpLocks/>
              </p:cNvGrpSpPr>
              <p:nvPr/>
            </p:nvGrpSpPr>
            <p:grpSpPr bwMode="auto">
              <a:xfrm>
                <a:off x="3957" y="2579"/>
                <a:ext cx="1008" cy="750"/>
                <a:chOff x="2112" y="857"/>
                <a:chExt cx="1008" cy="750"/>
              </a:xfrm>
            </p:grpSpPr>
            <p:graphicFrame>
              <p:nvGraphicFramePr>
                <p:cNvPr id="4100" name="Object 4"/>
                <p:cNvGraphicFramePr>
                  <a:graphicFrameLocks noChangeAspect="1"/>
                </p:cNvGraphicFramePr>
                <p:nvPr/>
              </p:nvGraphicFramePr>
              <p:xfrm>
                <a:off x="2441" y="857"/>
                <a:ext cx="370" cy="3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757" name="Clip" r:id="rId8" imgW="1066667" imgH="1028571" progId="">
                        <p:embed/>
                      </p:oleObj>
                    </mc:Choice>
                    <mc:Fallback>
                      <p:oleObj name="Clip" r:id="rId8" imgW="1066667" imgH="1028571" progId="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1" y="857"/>
                              <a:ext cx="370" cy="35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2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112" y="1200"/>
                  <a:ext cx="1008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pt-BR" sz="1200" dirty="0">
                      <a:solidFill>
                        <a:srgbClr val="000000"/>
                      </a:solidFill>
                      <a:latin typeface="Comic Sans MS" pitchFamily="66" charset="0"/>
                    </a:rPr>
                    <a:t>Registro de Solicitação de Mudanças</a:t>
                  </a:r>
                  <a:endParaRPr lang="en-GB" sz="14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0" name="Group 43"/>
              <p:cNvGrpSpPr>
                <a:grpSpLocks/>
              </p:cNvGrpSpPr>
              <p:nvPr/>
            </p:nvGrpSpPr>
            <p:grpSpPr bwMode="auto">
              <a:xfrm>
                <a:off x="4118" y="1859"/>
                <a:ext cx="778" cy="624"/>
                <a:chOff x="1200" y="864"/>
                <a:chExt cx="778" cy="624"/>
              </a:xfrm>
            </p:grpSpPr>
            <p:sp>
              <p:nvSpPr>
                <p:cNvPr id="412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200" y="1200"/>
                  <a:ext cx="7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GB" sz="1200" dirty="0" err="1">
                      <a:solidFill>
                        <a:srgbClr val="000000"/>
                      </a:solidFill>
                      <a:latin typeface="Comic Sans MS" pitchFamily="66" charset="0"/>
                    </a:rPr>
                    <a:t>Planilha</a:t>
                  </a:r>
                  <a:r>
                    <a:rPr lang="en-GB" sz="1200" dirty="0">
                      <a:solidFill>
                        <a:srgbClr val="000000"/>
                      </a:solidFill>
                      <a:latin typeface="Comic Sans MS" pitchFamily="66" charset="0"/>
                    </a:rPr>
                    <a:t> de Testes</a:t>
                  </a:r>
                  <a:endParaRPr lang="en-GB" sz="14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  <p:graphicFrame>
              <p:nvGraphicFramePr>
                <p:cNvPr id="4099" name="Object 3"/>
                <p:cNvGraphicFramePr>
                  <a:graphicFrameLocks noChangeAspect="1"/>
                </p:cNvGraphicFramePr>
                <p:nvPr/>
              </p:nvGraphicFramePr>
              <p:xfrm>
                <a:off x="1392" y="864"/>
                <a:ext cx="370" cy="3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758" name="Clip" r:id="rId9" imgW="1066667" imgH="1028571" progId="">
                        <p:embed/>
                      </p:oleObj>
                    </mc:Choice>
                    <mc:Fallback>
                      <p:oleObj name="Clip" r:id="rId9" imgW="1066667" imgH="1028571" progId="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864"/>
                              <a:ext cx="370" cy="35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125" name="Rectangle 46"/>
              <p:cNvSpPr>
                <a:spLocks noChangeArrowheads="1"/>
              </p:cNvSpPr>
              <p:nvPr/>
            </p:nvSpPr>
            <p:spPr bwMode="auto">
              <a:xfrm>
                <a:off x="3807" y="1680"/>
                <a:ext cx="1488" cy="168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pt-BR" sz="2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122" name="AutoShape 47"/>
            <p:cNvCxnSpPr>
              <a:cxnSpLocks noChangeShapeType="1"/>
              <a:stCxn id="4129" idx="2"/>
              <a:endCxn id="4125" idx="0"/>
            </p:cNvCxnSpPr>
            <p:nvPr/>
          </p:nvCxnSpPr>
          <p:spPr bwMode="auto">
            <a:xfrm flipH="1">
              <a:off x="4551" y="1529"/>
              <a:ext cx="4" cy="1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1" name="Group 48"/>
          <p:cNvGrpSpPr>
            <a:grpSpLocks/>
          </p:cNvGrpSpPr>
          <p:nvPr/>
        </p:nvGrpSpPr>
        <p:grpSpPr bwMode="auto">
          <a:xfrm>
            <a:off x="4173538" y="1524000"/>
            <a:ext cx="498475" cy="650875"/>
            <a:chOff x="1968" y="216"/>
            <a:chExt cx="256" cy="312"/>
          </a:xfrm>
        </p:grpSpPr>
        <p:grpSp>
          <p:nvGrpSpPr>
            <p:cNvPr id="22" name="Group 49"/>
            <p:cNvGrpSpPr>
              <a:grpSpLocks/>
            </p:cNvGrpSpPr>
            <p:nvPr/>
          </p:nvGrpSpPr>
          <p:grpSpPr bwMode="auto">
            <a:xfrm>
              <a:off x="1968" y="336"/>
              <a:ext cx="256" cy="192"/>
              <a:chOff x="1672" y="192"/>
              <a:chExt cx="256" cy="216"/>
            </a:xfrm>
          </p:grpSpPr>
          <p:sp>
            <p:nvSpPr>
              <p:cNvPr id="4118" name="AutoShape 50"/>
              <p:cNvSpPr>
                <a:spLocks noChangeArrowheads="1"/>
              </p:cNvSpPr>
              <p:nvPr/>
            </p:nvSpPr>
            <p:spPr bwMode="auto">
              <a:xfrm>
                <a:off x="1688" y="216"/>
                <a:ext cx="240" cy="192"/>
              </a:xfrm>
              <a:prstGeom prst="parallelogram">
                <a:avLst>
                  <a:gd name="adj" fmla="val 3125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  <p:sp>
            <p:nvSpPr>
              <p:cNvPr id="4119" name="AutoShape 51"/>
              <p:cNvSpPr>
                <a:spLocks noChangeArrowheads="1"/>
              </p:cNvSpPr>
              <p:nvPr/>
            </p:nvSpPr>
            <p:spPr bwMode="auto">
              <a:xfrm>
                <a:off x="1672" y="192"/>
                <a:ext cx="240" cy="192"/>
              </a:xfrm>
              <a:prstGeom prst="parallelogram">
                <a:avLst>
                  <a:gd name="adj" fmla="val 31250"/>
                </a:avLst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</p:grpSp>
        <p:grpSp>
          <p:nvGrpSpPr>
            <p:cNvPr id="23" name="Group 52"/>
            <p:cNvGrpSpPr>
              <a:grpSpLocks/>
            </p:cNvGrpSpPr>
            <p:nvPr/>
          </p:nvGrpSpPr>
          <p:grpSpPr bwMode="auto">
            <a:xfrm>
              <a:off x="2080" y="216"/>
              <a:ext cx="108" cy="112"/>
              <a:chOff x="2076" y="204"/>
              <a:chExt cx="108" cy="112"/>
            </a:xfrm>
          </p:grpSpPr>
          <p:sp>
            <p:nvSpPr>
              <p:cNvPr id="4116" name="Oval 53"/>
              <p:cNvSpPr>
                <a:spLocks noChangeArrowheads="1"/>
              </p:cNvSpPr>
              <p:nvPr/>
            </p:nvSpPr>
            <p:spPr bwMode="auto">
              <a:xfrm>
                <a:off x="2088" y="220"/>
                <a:ext cx="96" cy="96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  <p:sp>
            <p:nvSpPr>
              <p:cNvPr id="4117" name="Oval 54"/>
              <p:cNvSpPr>
                <a:spLocks noChangeArrowheads="1"/>
              </p:cNvSpPr>
              <p:nvPr/>
            </p:nvSpPr>
            <p:spPr bwMode="auto">
              <a:xfrm>
                <a:off x="2076" y="204"/>
                <a:ext cx="96" cy="9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</p:grpSp>
      </p:grpSp>
      <p:sp>
        <p:nvSpPr>
          <p:cNvPr id="4110" name="Text Box 55"/>
          <p:cNvSpPr txBox="1">
            <a:spLocks noChangeArrowheads="1"/>
          </p:cNvSpPr>
          <p:nvPr/>
        </p:nvSpPr>
        <p:spPr bwMode="auto">
          <a:xfrm>
            <a:off x="3894138" y="2124075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Desenvolvedor</a:t>
            </a:r>
            <a:endParaRPr lang="pt-BR" sz="100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3810000" y="3124200"/>
            <a:ext cx="1235075" cy="990600"/>
            <a:chOff x="2054" y="3360"/>
            <a:chExt cx="778" cy="624"/>
          </a:xfrm>
        </p:grpSpPr>
        <p:sp>
          <p:nvSpPr>
            <p:cNvPr id="4113" name="Text Box 57"/>
            <p:cNvSpPr txBox="1">
              <a:spLocks noChangeArrowheads="1"/>
            </p:cNvSpPr>
            <p:nvPr/>
          </p:nvSpPr>
          <p:spPr bwMode="auto">
            <a:xfrm>
              <a:off x="2054" y="3696"/>
              <a:ext cx="7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 dirty="0" err="1">
                  <a:solidFill>
                    <a:srgbClr val="000000"/>
                  </a:solidFill>
                  <a:latin typeface="Comic Sans MS" pitchFamily="66" charset="0"/>
                </a:rPr>
                <a:t>Componentes</a:t>
              </a:r>
              <a:r>
                <a:rPr lang="en-US" sz="1200" dirty="0">
                  <a:solidFill>
                    <a:srgbClr val="000000"/>
                  </a:solidFill>
                  <a:latin typeface="Comic Sans MS" pitchFamily="66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Comic Sans MS" pitchFamily="66" charset="0"/>
                </a:rPr>
                <a:t>Teste</a:t>
              </a:r>
              <a:endParaRPr lang="pt-BR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2256" y="3360"/>
            <a:ext cx="37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59" name="Clip" r:id="rId10" imgW="1066667" imgH="1028571" progId="">
                    <p:embed/>
                  </p:oleObj>
                </mc:Choice>
                <mc:Fallback>
                  <p:oleObj name="Clip" r:id="rId10" imgW="1066667" imgH="1028571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360"/>
                          <a:ext cx="370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2" name="Line 59"/>
          <p:cNvSpPr>
            <a:spLocks noChangeShapeType="1"/>
          </p:cNvSpPr>
          <p:nvPr/>
        </p:nvSpPr>
        <p:spPr bwMode="auto">
          <a:xfrm>
            <a:off x="4427538" y="22860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239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Axiomas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impossível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 um </a:t>
            </a:r>
            <a:r>
              <a:rPr lang="en-US" dirty="0" err="1" smtClean="0"/>
              <a:t>produto</a:t>
            </a:r>
            <a:r>
              <a:rPr lang="en-US" dirty="0" smtClean="0"/>
              <a:t> de software </a:t>
            </a:r>
            <a:r>
              <a:rPr lang="en-US" dirty="0" err="1" smtClean="0"/>
              <a:t>completamente</a:t>
            </a:r>
            <a:endParaRPr lang="en-US" dirty="0" smtClean="0"/>
          </a:p>
          <a:p>
            <a:pPr lvl="1"/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bugs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endParaRPr lang="en-US" dirty="0" smtClean="0"/>
          </a:p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risco</a:t>
            </a:r>
            <a:endParaRPr lang="en-US" dirty="0" smtClean="0"/>
          </a:p>
          <a:p>
            <a:r>
              <a:rPr lang="en-US" dirty="0" smtClean="0"/>
              <a:t>Testes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ausência</a:t>
            </a:r>
            <a:r>
              <a:rPr lang="en-US" dirty="0" smtClean="0"/>
              <a:t> de bugs [</a:t>
            </a:r>
            <a:r>
              <a:rPr lang="en-US" dirty="0" err="1" smtClean="0"/>
              <a:t>Dijkstra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bugs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encontra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endParaRPr lang="en-US" dirty="0" smtClean="0"/>
          </a:p>
          <a:p>
            <a:pPr lvl="1"/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dias</a:t>
            </a:r>
            <a:r>
              <a:rPr lang="en-US" dirty="0" smtClean="0"/>
              <a:t> ruins, </a:t>
            </a: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cometem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, </a:t>
            </a:r>
            <a:r>
              <a:rPr lang="en-US" dirty="0" err="1" smtClean="0"/>
              <a:t>alguns</a:t>
            </a:r>
            <a:r>
              <a:rPr lang="en-US" dirty="0" smtClean="0"/>
              <a:t> bugs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a </a:t>
            </a:r>
            <a:r>
              <a:rPr lang="en-US" dirty="0" err="1" smtClean="0"/>
              <a:t>ponta</a:t>
            </a:r>
            <a:r>
              <a:rPr lang="en-US" dirty="0" smtClean="0"/>
              <a:t> do iceberg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668904"/>
            <a:ext cx="7632848" cy="172819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292699" y="2364485"/>
            <a:ext cx="169668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Figura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err="1" smtClean="0">
                <a:solidFill>
                  <a:srgbClr val="0000FF"/>
                </a:solidFill>
              </a:rPr>
              <a:t>seguir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Projetista de Testes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Define os requisitos a serem testados.</a:t>
            </a:r>
          </a:p>
          <a:p>
            <a:r>
              <a:rPr lang="pt-BR" dirty="0">
                <a:effectLst/>
              </a:rPr>
              <a:t>Define o cronograma de execução dos testes.</a:t>
            </a:r>
          </a:p>
          <a:p>
            <a:r>
              <a:rPr lang="pt-BR" dirty="0">
                <a:effectLst/>
              </a:rPr>
              <a:t>Descreve os casos de testes.</a:t>
            </a:r>
          </a:p>
          <a:p>
            <a:r>
              <a:rPr lang="pt-BR" dirty="0">
                <a:effectLst/>
              </a:rPr>
              <a:t>Identifica procedimentos de testes.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Testador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Realiza testes de sistema e dos componentes do sistema.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Desenvolvedor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Implementa a automação dos testes.</a:t>
            </a:r>
          </a:p>
          <a:p>
            <a:r>
              <a:rPr lang="pt-BR" dirty="0">
                <a:effectLst/>
              </a:rPr>
              <a:t>Realiza testes unitários e de integração.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-50800"/>
            <a:ext cx="8312224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Detalhamento do fluxo de testes</a:t>
            </a:r>
            <a:endParaRPr lang="en-GB" sz="3600" dirty="0">
              <a:effectLst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524000"/>
            <a:ext cx="6934200" cy="3870325"/>
            <a:chOff x="624" y="960"/>
            <a:chExt cx="4368" cy="2438"/>
          </a:xfrm>
        </p:grpSpPr>
        <p:sp>
          <p:nvSpPr>
            <p:cNvPr id="56326" name="Freeform 4"/>
            <p:cNvSpPr>
              <a:spLocks/>
            </p:cNvSpPr>
            <p:nvPr/>
          </p:nvSpPr>
          <p:spPr bwMode="auto">
            <a:xfrm>
              <a:off x="624" y="960"/>
              <a:ext cx="4368" cy="881"/>
            </a:xfrm>
            <a:custGeom>
              <a:avLst/>
              <a:gdLst>
                <a:gd name="T0" fmla="*/ 669 w 6480"/>
                <a:gd name="T1" fmla="*/ 174 h 1514"/>
                <a:gd name="T2" fmla="*/ 30 w 6480"/>
                <a:gd name="T3" fmla="*/ 174 h 1514"/>
                <a:gd name="T4" fmla="*/ 18 w 6480"/>
                <a:gd name="T5" fmla="*/ 172 h 1514"/>
                <a:gd name="T6" fmla="*/ 9 w 6480"/>
                <a:gd name="T7" fmla="*/ 169 h 1514"/>
                <a:gd name="T8" fmla="*/ 2 w 6480"/>
                <a:gd name="T9" fmla="*/ 163 h 1514"/>
                <a:gd name="T10" fmla="*/ 0 w 6480"/>
                <a:gd name="T11" fmla="*/ 157 h 1514"/>
                <a:gd name="T12" fmla="*/ 0 w 6480"/>
                <a:gd name="T13" fmla="*/ 17 h 1514"/>
                <a:gd name="T14" fmla="*/ 2 w 6480"/>
                <a:gd name="T15" fmla="*/ 10 h 1514"/>
                <a:gd name="T16" fmla="*/ 9 w 6480"/>
                <a:gd name="T17" fmla="*/ 5 h 1514"/>
                <a:gd name="T18" fmla="*/ 18 w 6480"/>
                <a:gd name="T19" fmla="*/ 1 h 1514"/>
                <a:gd name="T20" fmla="*/ 30 w 6480"/>
                <a:gd name="T21" fmla="*/ 0 h 1514"/>
                <a:gd name="T22" fmla="*/ 1308 w 6480"/>
                <a:gd name="T23" fmla="*/ 0 h 1514"/>
                <a:gd name="T24" fmla="*/ 1320 w 6480"/>
                <a:gd name="T25" fmla="*/ 1 h 1514"/>
                <a:gd name="T26" fmla="*/ 1329 w 6480"/>
                <a:gd name="T27" fmla="*/ 5 h 1514"/>
                <a:gd name="T28" fmla="*/ 1336 w 6480"/>
                <a:gd name="T29" fmla="*/ 10 h 1514"/>
                <a:gd name="T30" fmla="*/ 1337 w 6480"/>
                <a:gd name="T31" fmla="*/ 17 h 1514"/>
                <a:gd name="T32" fmla="*/ 1337 w 6480"/>
                <a:gd name="T33" fmla="*/ 157 h 1514"/>
                <a:gd name="T34" fmla="*/ 1336 w 6480"/>
                <a:gd name="T35" fmla="*/ 163 h 1514"/>
                <a:gd name="T36" fmla="*/ 1329 w 6480"/>
                <a:gd name="T37" fmla="*/ 169 h 1514"/>
                <a:gd name="T38" fmla="*/ 1320 w 6480"/>
                <a:gd name="T39" fmla="*/ 172 h 1514"/>
                <a:gd name="T40" fmla="*/ 1308 w 6480"/>
                <a:gd name="T41" fmla="*/ 174 h 1514"/>
                <a:gd name="T42" fmla="*/ 669 w 6480"/>
                <a:gd name="T43" fmla="*/ 174 h 151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514"/>
                <a:gd name="T68" fmla="*/ 6480 w 6480"/>
                <a:gd name="T69" fmla="*/ 1514 h 151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514">
                  <a:moveTo>
                    <a:pt x="3242" y="1514"/>
                  </a:moveTo>
                  <a:lnTo>
                    <a:pt x="146" y="1514"/>
                  </a:lnTo>
                  <a:lnTo>
                    <a:pt x="89" y="1502"/>
                  </a:lnTo>
                  <a:lnTo>
                    <a:pt x="43" y="1469"/>
                  </a:lnTo>
                  <a:lnTo>
                    <a:pt x="12" y="1423"/>
                  </a:lnTo>
                  <a:lnTo>
                    <a:pt x="0" y="1366"/>
                  </a:lnTo>
                  <a:lnTo>
                    <a:pt x="0" y="146"/>
                  </a:lnTo>
                  <a:lnTo>
                    <a:pt x="12" y="91"/>
                  </a:lnTo>
                  <a:lnTo>
                    <a:pt x="43" y="43"/>
                  </a:lnTo>
                  <a:lnTo>
                    <a:pt x="89" y="12"/>
                  </a:lnTo>
                  <a:lnTo>
                    <a:pt x="146" y="0"/>
                  </a:lnTo>
                  <a:lnTo>
                    <a:pt x="6336" y="0"/>
                  </a:lnTo>
                  <a:lnTo>
                    <a:pt x="6393" y="12"/>
                  </a:lnTo>
                  <a:lnTo>
                    <a:pt x="6439" y="43"/>
                  </a:lnTo>
                  <a:lnTo>
                    <a:pt x="6470" y="91"/>
                  </a:lnTo>
                  <a:lnTo>
                    <a:pt x="6480" y="146"/>
                  </a:lnTo>
                  <a:lnTo>
                    <a:pt x="6480" y="1366"/>
                  </a:lnTo>
                  <a:lnTo>
                    <a:pt x="6470" y="1423"/>
                  </a:lnTo>
                  <a:lnTo>
                    <a:pt x="6439" y="1469"/>
                  </a:lnTo>
                  <a:lnTo>
                    <a:pt x="6393" y="1502"/>
                  </a:lnTo>
                  <a:lnTo>
                    <a:pt x="6336" y="1514"/>
                  </a:lnTo>
                  <a:lnTo>
                    <a:pt x="3242" y="151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6327" name="Freeform 5"/>
            <p:cNvSpPr>
              <a:spLocks/>
            </p:cNvSpPr>
            <p:nvPr/>
          </p:nvSpPr>
          <p:spPr bwMode="auto">
            <a:xfrm>
              <a:off x="624" y="1869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2743" y="2385"/>
              <a:ext cx="4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Implementar 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768" y="1562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Projetista de </a:t>
              </a:r>
            </a:p>
            <a:p>
              <a:pPr algn="ctr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6330" name="Rectangle 8"/>
            <p:cNvSpPr>
              <a:spLocks noChangeArrowheads="1"/>
            </p:cNvSpPr>
            <p:nvPr/>
          </p:nvSpPr>
          <p:spPr bwMode="auto">
            <a:xfrm>
              <a:off x="720" y="2474"/>
              <a:ext cx="53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Desenvolvedor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25" y="2045"/>
              <a:ext cx="213" cy="413"/>
              <a:chOff x="624" y="785"/>
              <a:chExt cx="181" cy="313"/>
            </a:xfrm>
          </p:grpSpPr>
          <p:sp>
            <p:nvSpPr>
              <p:cNvPr id="56353" name="Freeform 10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  <p:sp>
            <p:nvSpPr>
              <p:cNvPr id="56354" name="Freeform 11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912" y="1082"/>
              <a:ext cx="213" cy="413"/>
              <a:chOff x="624" y="785"/>
              <a:chExt cx="181" cy="313"/>
            </a:xfrm>
          </p:grpSpPr>
          <p:sp>
            <p:nvSpPr>
              <p:cNvPr id="56351" name="Freeform 13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  <p:sp>
            <p:nvSpPr>
              <p:cNvPr id="56352" name="Freeform 14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</p:grpSp>
        <p:sp>
          <p:nvSpPr>
            <p:cNvPr id="56333" name="AutoShape 15"/>
            <p:cNvSpPr>
              <a:spLocks noChangeArrowheads="1"/>
            </p:cNvSpPr>
            <p:nvPr/>
          </p:nvSpPr>
          <p:spPr bwMode="auto">
            <a:xfrm>
              <a:off x="2784" y="209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6334" name="Rectangle 16"/>
            <p:cNvSpPr>
              <a:spLocks noChangeArrowheads="1"/>
            </p:cNvSpPr>
            <p:nvPr/>
          </p:nvSpPr>
          <p:spPr bwMode="auto">
            <a:xfrm>
              <a:off x="1399" y="147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Elaborar 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Plano 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 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6335" name="Rectangle 17"/>
            <p:cNvSpPr>
              <a:spLocks noChangeArrowheads="1"/>
            </p:cNvSpPr>
            <p:nvPr/>
          </p:nvSpPr>
          <p:spPr bwMode="auto">
            <a:xfrm>
              <a:off x="2055" y="1490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Projetar 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6336" name="AutoShape 18"/>
            <p:cNvSpPr>
              <a:spLocks noChangeArrowheads="1"/>
            </p:cNvSpPr>
            <p:nvPr/>
          </p:nvSpPr>
          <p:spPr bwMode="auto">
            <a:xfrm>
              <a:off x="1440" y="1178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6337" name="AutoShape 19"/>
            <p:cNvSpPr>
              <a:spLocks noChangeArrowheads="1"/>
            </p:cNvSpPr>
            <p:nvPr/>
          </p:nvSpPr>
          <p:spPr bwMode="auto">
            <a:xfrm>
              <a:off x="2136" y="1179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6338" name="Line 20"/>
            <p:cNvSpPr>
              <a:spLocks noChangeShapeType="1"/>
            </p:cNvSpPr>
            <p:nvPr/>
          </p:nvSpPr>
          <p:spPr bwMode="auto">
            <a:xfrm>
              <a:off x="1674" y="1304"/>
              <a:ext cx="45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6339" name="Rectangle 21"/>
            <p:cNvSpPr>
              <a:spLocks noChangeArrowheads="1"/>
            </p:cNvSpPr>
            <p:nvPr/>
          </p:nvSpPr>
          <p:spPr bwMode="auto">
            <a:xfrm>
              <a:off x="4431" y="144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Avaliar 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6340" name="AutoShape 22"/>
            <p:cNvSpPr>
              <a:spLocks noChangeArrowheads="1"/>
            </p:cNvSpPr>
            <p:nvPr/>
          </p:nvSpPr>
          <p:spPr bwMode="auto">
            <a:xfrm>
              <a:off x="4512" y="113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6341" name="Freeform 23"/>
            <p:cNvSpPr>
              <a:spLocks/>
            </p:cNvSpPr>
            <p:nvPr/>
          </p:nvSpPr>
          <p:spPr bwMode="auto">
            <a:xfrm>
              <a:off x="624" y="2649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56342" name="Rectangle 24"/>
            <p:cNvSpPr>
              <a:spLocks noChangeArrowheads="1"/>
            </p:cNvSpPr>
            <p:nvPr/>
          </p:nvSpPr>
          <p:spPr bwMode="auto">
            <a:xfrm>
              <a:off x="3511" y="3153"/>
              <a:ext cx="3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Executar</a:t>
              </a:r>
            </a:p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56343" name="Rectangle 25"/>
            <p:cNvSpPr>
              <a:spLocks noChangeArrowheads="1"/>
            </p:cNvSpPr>
            <p:nvPr/>
          </p:nvSpPr>
          <p:spPr bwMode="auto">
            <a:xfrm>
              <a:off x="800" y="3293"/>
              <a:ext cx="3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Testador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825" y="2825"/>
              <a:ext cx="213" cy="413"/>
              <a:chOff x="624" y="785"/>
              <a:chExt cx="181" cy="313"/>
            </a:xfrm>
          </p:grpSpPr>
          <p:sp>
            <p:nvSpPr>
              <p:cNvPr id="56349" name="Freeform 27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  <p:sp>
            <p:nvSpPr>
              <p:cNvPr id="56350" name="Freeform 28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 sz="2400">
                  <a:latin typeface="Calibri" pitchFamily="34" charset="0"/>
                </a:endParaRPr>
              </a:p>
            </p:txBody>
          </p:sp>
        </p:grpSp>
        <p:sp>
          <p:nvSpPr>
            <p:cNvPr id="56345" name="AutoShape 29"/>
            <p:cNvSpPr>
              <a:spLocks noChangeArrowheads="1"/>
            </p:cNvSpPr>
            <p:nvPr/>
          </p:nvSpPr>
          <p:spPr bwMode="auto">
            <a:xfrm>
              <a:off x="3552" y="2858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cxnSp>
          <p:nvCxnSpPr>
            <p:cNvPr id="56346" name="AutoShape 30"/>
            <p:cNvCxnSpPr>
              <a:cxnSpLocks noChangeShapeType="1"/>
              <a:stCxn id="56337" idx="3"/>
              <a:endCxn id="56333" idx="1"/>
            </p:cNvCxnSpPr>
            <p:nvPr/>
          </p:nvCxnSpPr>
          <p:spPr bwMode="auto">
            <a:xfrm>
              <a:off x="2368" y="1306"/>
              <a:ext cx="410" cy="911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6347" name="AutoShape 31"/>
            <p:cNvCxnSpPr>
              <a:cxnSpLocks noChangeShapeType="1"/>
              <a:stCxn id="56333" idx="3"/>
              <a:endCxn id="56345" idx="1"/>
            </p:cNvCxnSpPr>
            <p:nvPr/>
          </p:nvCxnSpPr>
          <p:spPr bwMode="auto">
            <a:xfrm>
              <a:off x="3016" y="2217"/>
              <a:ext cx="530" cy="76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6348" name="AutoShape 32"/>
            <p:cNvCxnSpPr>
              <a:cxnSpLocks noChangeShapeType="1"/>
              <a:stCxn id="56345" idx="3"/>
              <a:endCxn id="56340" idx="1"/>
            </p:cNvCxnSpPr>
            <p:nvPr/>
          </p:nvCxnSpPr>
          <p:spPr bwMode="auto">
            <a:xfrm flipV="1">
              <a:off x="3784" y="1257"/>
              <a:ext cx="722" cy="172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56325" name="Oval 33"/>
          <p:cNvSpPr>
            <a:spLocks noChangeArrowheads="1"/>
          </p:cNvSpPr>
          <p:nvPr/>
        </p:nvSpPr>
        <p:spPr bwMode="auto">
          <a:xfrm>
            <a:off x="2057400" y="1752600"/>
            <a:ext cx="838200" cy="1066800"/>
          </a:xfrm>
          <a:prstGeom prst="ellipse">
            <a:avLst/>
          </a:prstGeom>
          <a:noFill/>
          <a:ln w="22225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3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428736"/>
            <a:ext cx="7772400" cy="1828800"/>
          </a:xfrm>
        </p:spPr>
        <p:txBody>
          <a:bodyPr lIns="92075" tIns="46038" rIns="92075" bIns="46038"/>
          <a:lstStyle/>
          <a:p>
            <a:pPr algn="ctr"/>
            <a:r>
              <a:rPr lang="pt-BR" sz="3600" dirty="0" smtClean="0">
                <a:effectLst/>
              </a:rPr>
              <a:t>Planejamento </a:t>
            </a:r>
            <a:r>
              <a:rPr lang="pt-BR" sz="3600" dirty="0">
                <a:effectLst/>
              </a:rPr>
              <a:t>dos Testes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SzPct val="80000"/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Alexandre Mota e Vasconcelos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Cin-UFPE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{acm,amlv}@cin.ufpe.br</a:t>
            </a:r>
            <a:endParaRPr lang="pt-BR" sz="28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Elaborar plano de testes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22"/>
            <a:ext cx="7772400" cy="4724400"/>
          </a:xfrm>
        </p:spPr>
        <p:txBody>
          <a:bodyPr lIns="92075" tIns="46038" rIns="92075" bIns="46038"/>
          <a:lstStyle/>
          <a:p>
            <a:r>
              <a:rPr lang="pt-BR" b="1" dirty="0">
                <a:effectLst/>
              </a:rPr>
              <a:t>Objetivos</a:t>
            </a:r>
            <a:endParaRPr lang="pt-BR" dirty="0">
              <a:effectLst/>
            </a:endParaRPr>
          </a:p>
          <a:p>
            <a:pPr lvl="1">
              <a:buClr>
                <a:srgbClr val="000000"/>
              </a:buClr>
            </a:pPr>
            <a:r>
              <a:rPr lang="pt-BR" sz="2200" dirty="0">
                <a:effectLst/>
              </a:rPr>
              <a:t>Documentar as informações relevantes ao planejamento dos testes para cada iteração</a:t>
            </a:r>
          </a:p>
          <a:p>
            <a:pPr lvl="1">
              <a:buClr>
                <a:srgbClr val="000000"/>
              </a:buClr>
            </a:pPr>
            <a:r>
              <a:rPr lang="pt-BR" sz="2200" dirty="0">
                <a:effectLst/>
              </a:rPr>
              <a:t>Definir os requisitos a testar</a:t>
            </a:r>
          </a:p>
          <a:p>
            <a:pPr lvl="1">
              <a:buClr>
                <a:srgbClr val="000000"/>
              </a:buClr>
            </a:pPr>
            <a:r>
              <a:rPr lang="pt-BR" sz="2200" dirty="0">
                <a:effectLst/>
              </a:rPr>
              <a:t>Definir as estratégias de testes</a:t>
            </a:r>
          </a:p>
          <a:p>
            <a:pPr lvl="1">
              <a:buClr>
                <a:srgbClr val="000000"/>
              </a:buClr>
            </a:pPr>
            <a:r>
              <a:rPr lang="pt-BR" sz="2200" dirty="0">
                <a:effectLst/>
              </a:rPr>
              <a:t>Definir recursos e </a:t>
            </a:r>
            <a:r>
              <a:rPr lang="pt-BR" sz="2200" dirty="0" smtClean="0">
                <a:effectLst/>
              </a:rPr>
              <a:t>prazos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pt-BR" sz="2200" dirty="0" smtClean="0">
                <a:effectLst/>
              </a:rPr>
              <a:t>Identificar sistemas externos que interagem com a aplicação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pt-BR" sz="2200" dirty="0" smtClean="0">
                <a:effectLst/>
              </a:rPr>
              <a:t>Identificar os requisitos de desempenho (tempo de resposta, número de usuários concorrentes)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pt-BR" sz="2200" dirty="0" smtClean="0">
                <a:effectLst/>
              </a:rPr>
              <a:t>Documentar características que serão testadas durante o ciclo de vida do teste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pt-BR" sz="2200" dirty="0" smtClean="0">
                <a:effectLst/>
              </a:rPr>
              <a:t>Documentar características que não serão testadas durante o ciclo de vida do teste</a:t>
            </a:r>
            <a:endParaRPr lang="pt-BR" sz="2200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Elaborar plano de testes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b="1" dirty="0">
                <a:effectLst/>
              </a:rPr>
              <a:t>Entradas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pt-BR" dirty="0">
                <a:effectLst/>
              </a:rPr>
              <a:t>Plano de Projeto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pt-BR" dirty="0">
                <a:effectLst/>
              </a:rPr>
              <a:t>Documento de requisitos 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pt-BR" dirty="0">
                <a:effectLst/>
              </a:rPr>
              <a:t>Modelo de casos de </a:t>
            </a:r>
            <a:r>
              <a:rPr lang="pt-BR" dirty="0" smtClean="0">
                <a:effectLst/>
              </a:rPr>
              <a:t>uso (se existir)</a:t>
            </a:r>
            <a:endParaRPr lang="pt-BR" sz="32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b="1" dirty="0">
                <a:effectLst/>
              </a:rPr>
              <a:t>Saídas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pt-BR" dirty="0">
                <a:effectLst/>
              </a:rPr>
              <a:t>Plano de testes</a:t>
            </a:r>
          </a:p>
          <a:p>
            <a:pPr>
              <a:lnSpc>
                <a:spcPct val="90000"/>
              </a:lnSpc>
            </a:pPr>
            <a:r>
              <a:rPr lang="pt-BR" b="1" dirty="0">
                <a:effectLst/>
              </a:rPr>
              <a:t>Responsável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pt-BR" dirty="0">
                <a:effectLst/>
              </a:rPr>
              <a:t>Projetista de testes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Estrutura do plano de testes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>
            <a:normAutofit/>
          </a:bodyPr>
          <a:lstStyle/>
          <a:p>
            <a:pPr marL="531813" indent="-531813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Histórico de Revisões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1. Introdução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2. Casos de Teste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2.1 </a:t>
            </a:r>
            <a:r>
              <a:rPr lang="pt-BR" sz="1400" dirty="0">
                <a:effectLst/>
              </a:rPr>
              <a:t>Testes funcionais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2.2 Testes de recuperação de falhas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2.3 Testes de estresse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...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3. Estratégias de Teste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3.1 </a:t>
            </a:r>
            <a:r>
              <a:rPr lang="pt-BR" sz="1400" dirty="0">
                <a:effectLst/>
              </a:rPr>
              <a:t>Testes funcionais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3.2 Testes de recuperação de falhas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3.3 Testes de estresse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...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4. Recursos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4.1 Humanos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4.2 Ambiente de Teste – Software &amp; Hardware</a:t>
            </a:r>
          </a:p>
          <a:p>
            <a:pPr marL="912813" lvl="1" indent="-455613">
              <a:lnSpc>
                <a:spcPct val="80000"/>
              </a:lnSpc>
              <a:buFont typeface="Arial" charset="0"/>
              <a:buNone/>
            </a:pPr>
            <a:r>
              <a:rPr lang="pt-BR" sz="1400" dirty="0">
                <a:effectLst/>
                <a:cs typeface="Times New Roman" charset="0"/>
              </a:rPr>
              <a:t>4.3 Ferramentas de Teste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5. Cronograma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Elaborar plano de testes: passos</a:t>
            </a:r>
          </a:p>
        </p:txBody>
      </p:sp>
      <p:sp>
        <p:nvSpPr>
          <p:cNvPr id="62470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u="sng" dirty="0">
                <a:effectLst/>
              </a:rPr>
              <a:t>Identificar casos de teste</a:t>
            </a:r>
          </a:p>
          <a:p>
            <a:pPr>
              <a:lnSpc>
                <a:spcPct val="90000"/>
              </a:lnSpc>
            </a:pPr>
            <a:endParaRPr lang="pt-BR" sz="2800" u="sng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estratégias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recursos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prioridades dos testes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Elaborar cronograma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1: Identificar casos de teste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>
            <a:normAutofit/>
          </a:bodyPr>
          <a:lstStyle/>
          <a:p>
            <a:pPr marL="342900" indent="-342900"/>
            <a:r>
              <a:rPr lang="pt-BR" sz="2800" dirty="0">
                <a:effectLst/>
              </a:rPr>
              <a:t>Requisitos a serem testados devem ser passíveis de verificação</a:t>
            </a:r>
          </a:p>
          <a:p>
            <a:pPr marL="342900" indent="-342900"/>
            <a:r>
              <a:rPr lang="pt-BR" sz="2800" dirty="0">
                <a:effectLst/>
              </a:rPr>
              <a:t>Tipos de requisitos</a:t>
            </a:r>
          </a:p>
          <a:p>
            <a:pPr marL="742950" lvl="1" indent="-285750">
              <a:buClr>
                <a:srgbClr val="000000"/>
              </a:buClr>
            </a:pPr>
            <a:r>
              <a:rPr lang="pt-BR" sz="2400" dirty="0">
                <a:effectLst/>
              </a:rPr>
              <a:t>Requisitos funcionais (ex: casos de uso)</a:t>
            </a:r>
          </a:p>
          <a:p>
            <a:pPr marL="1143000" lvl="2" indent="-228600"/>
            <a:r>
              <a:rPr lang="pt-BR" sz="2000" dirty="0">
                <a:effectLst/>
              </a:rPr>
              <a:t>Um caso de teste associado a cada fluxo de evento</a:t>
            </a:r>
          </a:p>
          <a:p>
            <a:pPr marL="742950" lvl="1" indent="-285750">
              <a:buClrTx/>
            </a:pPr>
            <a:r>
              <a:rPr lang="pt-BR" sz="2400" dirty="0">
                <a:effectLst/>
              </a:rPr>
              <a:t>Requisitos não funcionais</a:t>
            </a:r>
          </a:p>
          <a:p>
            <a:pPr marL="1143000" lvl="2" indent="-228600"/>
            <a:r>
              <a:rPr lang="pt-BR" sz="2000" dirty="0">
                <a:effectLst/>
              </a:rPr>
              <a:t>Performance</a:t>
            </a:r>
          </a:p>
          <a:p>
            <a:pPr marL="1143000" lvl="2" indent="-228600"/>
            <a:r>
              <a:rPr lang="pt-BR" sz="2000" dirty="0">
                <a:effectLst/>
              </a:rPr>
              <a:t>Configuração</a:t>
            </a:r>
          </a:p>
          <a:p>
            <a:pPr marL="1143000" lvl="2" indent="-228600"/>
            <a:r>
              <a:rPr lang="pt-BR" sz="2000" dirty="0">
                <a:effectLst/>
              </a:rPr>
              <a:t>Instalação</a:t>
            </a:r>
          </a:p>
          <a:p>
            <a:pPr marL="1143000" lvl="2" indent="-228600"/>
            <a:r>
              <a:rPr lang="pt-BR" sz="2000" dirty="0">
                <a:effectLst/>
              </a:rPr>
              <a:t>GUI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249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Balanço</a:t>
            </a:r>
            <a:r>
              <a:rPr lang="en-US" dirty="0" smtClean="0"/>
              <a:t> entre </a:t>
            </a:r>
            <a:r>
              <a:rPr lang="en-US" dirty="0" err="1" smtClean="0"/>
              <a:t>esforço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testes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núm</a:t>
            </a:r>
            <a:r>
              <a:rPr lang="en-US" dirty="0" smtClean="0"/>
              <a:t>. bugs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7"/>
            <a:ext cx="6552728" cy="578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7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1: Identificar casos de teste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52675"/>
            <a:ext cx="4033838" cy="3773488"/>
          </a:xfrm>
        </p:spPr>
        <p:txBody>
          <a:bodyPr lIns="92075" tIns="46038" rIns="92075" bIns="46038"/>
          <a:lstStyle/>
          <a:p>
            <a:r>
              <a:rPr lang="pt-BR" sz="2400" dirty="0">
                <a:effectLst/>
              </a:rPr>
              <a:t>Determinismo</a:t>
            </a:r>
          </a:p>
          <a:p>
            <a:r>
              <a:rPr lang="pt-BR" sz="2400" dirty="0">
                <a:effectLst/>
              </a:rPr>
              <a:t>Não-ambigüidade</a:t>
            </a:r>
          </a:p>
          <a:p>
            <a:r>
              <a:rPr lang="pt-BR" sz="2400" dirty="0" err="1">
                <a:effectLst/>
              </a:rPr>
              <a:t>Corretude</a:t>
            </a:r>
            <a:endParaRPr lang="pt-BR" sz="2400" dirty="0">
              <a:effectLst/>
            </a:endParaRPr>
          </a:p>
          <a:p>
            <a:r>
              <a:rPr lang="pt-BR" sz="2400" dirty="0">
                <a:effectLst/>
              </a:rPr>
              <a:t>Completude</a:t>
            </a:r>
          </a:p>
          <a:p>
            <a:r>
              <a:rPr lang="pt-BR" sz="2400" dirty="0">
                <a:effectLst/>
              </a:rPr>
              <a:t>Não-redundância</a:t>
            </a:r>
          </a:p>
          <a:p>
            <a:r>
              <a:rPr lang="pt-BR" sz="2400" dirty="0" err="1">
                <a:effectLst/>
              </a:rPr>
              <a:t>Rastreabilidade</a:t>
            </a:r>
            <a:endParaRPr lang="pt-BR" sz="2400" dirty="0">
              <a:effectLst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2282825"/>
            <a:ext cx="4033837" cy="3843338"/>
          </a:xfrm>
        </p:spPr>
        <p:txBody>
          <a:bodyPr lIns="92075" tIns="46038" rIns="92075" bIns="46038"/>
          <a:lstStyle/>
          <a:p>
            <a:r>
              <a:rPr lang="pt-BR" sz="2400" dirty="0">
                <a:effectLst/>
              </a:rPr>
              <a:t>Legibilidade</a:t>
            </a:r>
          </a:p>
          <a:p>
            <a:r>
              <a:rPr lang="pt-BR" sz="2400" dirty="0">
                <a:effectLst/>
              </a:rPr>
              <a:t>Consistência</a:t>
            </a:r>
          </a:p>
          <a:p>
            <a:r>
              <a:rPr lang="pt-BR" sz="2400" dirty="0">
                <a:effectLst/>
              </a:rPr>
              <a:t>Definição explícita</a:t>
            </a:r>
          </a:p>
          <a:p>
            <a:r>
              <a:rPr lang="pt-BR" sz="2400" dirty="0" err="1">
                <a:effectLst/>
              </a:rPr>
              <a:t>Reusabilidade</a:t>
            </a:r>
            <a:endParaRPr lang="pt-BR" sz="2400" dirty="0">
              <a:effectLst/>
            </a:endParaRPr>
          </a:p>
          <a:p>
            <a:r>
              <a:rPr lang="pt-BR" sz="2400" dirty="0">
                <a:effectLst/>
              </a:rPr>
              <a:t>Viabilidade</a:t>
            </a:r>
          </a:p>
          <a:p>
            <a:endParaRPr lang="pt-BR" sz="2400" dirty="0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762000" y="1828800"/>
            <a:ext cx="7772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760413" eaLnBrk="0" hangingPunct="0"/>
            <a:r>
              <a:rPr lang="pt-BR" sz="2800">
                <a:latin typeface="Trebuchet MS" pitchFamily="34" charset="0"/>
              </a:rPr>
              <a:t>Características dos Requisitos testáveis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1: Identificar casos de teste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pt-BR" dirty="0">
                <a:effectLst/>
                <a:latin typeface="Arial" charset="0"/>
              </a:rPr>
              <a:t>O desafio</a:t>
            </a:r>
          </a:p>
          <a:p>
            <a:pPr marL="742950" lvl="1" indent="-285750">
              <a:lnSpc>
                <a:spcPct val="90000"/>
              </a:lnSpc>
              <a:buClrTx/>
            </a:pPr>
            <a:r>
              <a:rPr lang="pt-BR" dirty="0">
                <a:effectLst/>
                <a:latin typeface="Arial" charset="0"/>
              </a:rPr>
              <a:t>O número máximo de combinações e permutações de dados da maioria dos sistemas excede a quantidade de moléculas no universo (10^80)</a:t>
            </a:r>
          </a:p>
          <a:p>
            <a:pPr marL="1143000" lvl="2" indent="-228600">
              <a:lnSpc>
                <a:spcPct val="90000"/>
              </a:lnSpc>
            </a:pPr>
            <a:r>
              <a:rPr lang="pt-BR" dirty="0">
                <a:effectLst/>
                <a:latin typeface="Arial" charset="0"/>
              </a:rPr>
              <a:t>Ex: se o sistema tem 266 variáveis e elas possuem apenas 2 estados, cada uma, então:</a:t>
            </a:r>
          </a:p>
          <a:p>
            <a:pPr marL="1600200" lvl="3" indent="-228600">
              <a:lnSpc>
                <a:spcPct val="90000"/>
              </a:lnSpc>
            </a:pPr>
            <a:r>
              <a:rPr lang="pt-BR" dirty="0">
                <a:effectLst/>
                <a:latin typeface="Arial" charset="0"/>
              </a:rPr>
              <a:t>2^266 = 1.19 * 10^80</a:t>
            </a: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</a:pPr>
            <a:r>
              <a:rPr lang="pt-BR" dirty="0">
                <a:effectLst/>
                <a:latin typeface="Arial" charset="0"/>
              </a:rPr>
              <a:t>Ao se identificar casos de teste deve-se selecionar o menor subconjunto para “provar” que o sistema funciona em todos os casos.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1: Identificar casos de teste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pt-BR" sz="2800" dirty="0">
                <a:effectLst/>
              </a:rPr>
              <a:t>O número de casos de testes pode ser estimado pela seguinte fórmula</a:t>
            </a:r>
          </a:p>
          <a:p>
            <a:pPr lvl="1">
              <a:lnSpc>
                <a:spcPct val="80000"/>
              </a:lnSpc>
              <a:buNone/>
            </a:pPr>
            <a:r>
              <a:rPr lang="pt-BR" sz="2400" dirty="0">
                <a:effectLst/>
              </a:rPr>
              <a:t>NCT = </a:t>
            </a:r>
            <a:r>
              <a:rPr lang="pt-BR" sz="2400" dirty="0" err="1" smtClean="0">
                <a:effectLst/>
              </a:rPr>
              <a:t>FP^</a:t>
            </a:r>
            <a:r>
              <a:rPr lang="pt-BR" sz="2400" dirty="0" smtClean="0">
                <a:effectLst/>
              </a:rPr>
              <a:t>1.2, onde </a:t>
            </a:r>
            <a:r>
              <a:rPr lang="pt-BR" sz="2400" dirty="0">
                <a:effectLst/>
              </a:rPr>
              <a:t>FP é o número de Pontos de Função do sistema a ser </a:t>
            </a:r>
            <a:r>
              <a:rPr lang="pt-BR" sz="2400" dirty="0" smtClean="0">
                <a:effectLst/>
              </a:rPr>
              <a:t>testado (fonte </a:t>
            </a:r>
            <a:r>
              <a:rPr lang="pt-BR" sz="2400" dirty="0" err="1" smtClean="0">
                <a:effectLst/>
              </a:rPr>
              <a:t>Capers</a:t>
            </a:r>
            <a:r>
              <a:rPr lang="pt-BR" sz="2400" dirty="0" smtClean="0">
                <a:effectLst/>
              </a:rPr>
              <a:t> Jones, </a:t>
            </a:r>
            <a:r>
              <a:rPr lang="pt-BR" sz="2400" dirty="0" err="1" smtClean="0">
                <a:effectLst/>
              </a:rPr>
              <a:t>Estimating</a:t>
            </a:r>
            <a:r>
              <a:rPr lang="pt-BR" sz="2400" dirty="0" smtClean="0">
                <a:effectLst/>
              </a:rPr>
              <a:t> Software </a:t>
            </a:r>
            <a:r>
              <a:rPr lang="pt-BR" sz="2400" dirty="0" err="1" smtClean="0">
                <a:effectLst/>
              </a:rPr>
              <a:t>Costs</a:t>
            </a:r>
            <a:r>
              <a:rPr lang="pt-BR" sz="2400" dirty="0" smtClean="0">
                <a:effectLst/>
              </a:rPr>
              <a:t>, McGraw Hill, 1998).</a:t>
            </a:r>
            <a:endParaRPr lang="pt-BR" sz="2400" dirty="0">
              <a:effectLst/>
            </a:endParaRPr>
          </a:p>
          <a:p>
            <a:pPr marL="342900" indent="-342900">
              <a:lnSpc>
                <a:spcPct val="80000"/>
              </a:lnSpc>
            </a:pPr>
            <a:r>
              <a:rPr lang="pt-BR" sz="2800" dirty="0">
                <a:effectLst/>
              </a:rPr>
              <a:t>Por outro lado, o número de potenciais defeitos introduzidos nas etapas de requisitos, análise, projeto, codificação, documentação e manutenção pode ser dado por:</a:t>
            </a:r>
          </a:p>
          <a:p>
            <a:pPr marL="742950" lvl="1" indent="-285750">
              <a:lnSpc>
                <a:spcPct val="80000"/>
              </a:lnSpc>
              <a:buFont typeface="Arial" charset="0"/>
              <a:buNone/>
            </a:pPr>
            <a:r>
              <a:rPr lang="pt-BR" sz="2400" dirty="0">
                <a:effectLst/>
              </a:rPr>
              <a:t>NPT = </a:t>
            </a:r>
            <a:r>
              <a:rPr lang="pt-BR" sz="2400" dirty="0" err="1">
                <a:effectLst/>
              </a:rPr>
              <a:t>FP^</a:t>
            </a:r>
            <a:r>
              <a:rPr lang="pt-BR" sz="2400" dirty="0">
                <a:effectLst/>
              </a:rPr>
              <a:t>1.25 (fonte </a:t>
            </a:r>
            <a:r>
              <a:rPr lang="pt-BR" sz="2400" dirty="0" err="1">
                <a:effectLst/>
              </a:rPr>
              <a:t>Capers</a:t>
            </a:r>
            <a:r>
              <a:rPr lang="pt-BR" sz="2400" dirty="0">
                <a:effectLst/>
              </a:rPr>
              <a:t> Jones)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1: Identificar casos de teste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pt-BR" sz="3000" dirty="0">
                <a:effectLst/>
              </a:rPr>
              <a:t>Identificar casos de uso críticos</a:t>
            </a:r>
          </a:p>
          <a:p>
            <a:pPr marL="742950" lvl="1" indent="-285750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Associados a </a:t>
            </a:r>
            <a:r>
              <a:rPr lang="pt-BR" sz="2600" dirty="0" err="1">
                <a:effectLst/>
              </a:rPr>
              <a:t>RNFs</a:t>
            </a:r>
            <a:r>
              <a:rPr lang="pt-BR" sz="2600" dirty="0">
                <a:effectLst/>
              </a:rPr>
              <a:t> de desempenho</a:t>
            </a:r>
          </a:p>
          <a:p>
            <a:pPr marL="742950" lvl="1" indent="-285750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Executados por mais de um ator</a:t>
            </a:r>
          </a:p>
          <a:p>
            <a:pPr marL="742950" lvl="1" indent="-285750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Alta freqüência de uso no sistema</a:t>
            </a:r>
          </a:p>
          <a:p>
            <a:pPr marL="742950" lvl="1" indent="-285750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Requerem recursos significantes do sistema</a:t>
            </a:r>
          </a:p>
          <a:p>
            <a:pPr marL="342900" indent="-342900">
              <a:lnSpc>
                <a:spcPct val="90000"/>
              </a:lnSpc>
            </a:pPr>
            <a:r>
              <a:rPr lang="pt-BR" sz="3000" dirty="0">
                <a:effectLst/>
              </a:rPr>
              <a:t>Identificar casos de uso significativos  </a:t>
            </a:r>
          </a:p>
          <a:p>
            <a:pPr marL="742950" lvl="1" indent="-285750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Devem ser executados antes ou depois do caso de uso crítico</a:t>
            </a:r>
          </a:p>
          <a:p>
            <a:pPr marL="742950" lvl="1" indent="-285750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São executados enquanto os casos de uso críticos são executados</a:t>
            </a:r>
          </a:p>
          <a:p>
            <a:pPr marL="342900" indent="-342900">
              <a:lnSpc>
                <a:spcPct val="90000"/>
              </a:lnSpc>
            </a:pPr>
            <a:endParaRPr lang="pt-BR" sz="3000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/>
          </p:cNvSpPr>
          <p:nvPr>
            <p:ph type="title"/>
          </p:nvPr>
        </p:nvSpPr>
        <p:spPr>
          <a:xfrm>
            <a:off x="730696" y="125760"/>
            <a:ext cx="8305800" cy="1143000"/>
          </a:xfrm>
        </p:spPr>
        <p:txBody>
          <a:bodyPr/>
          <a:lstStyle/>
          <a:p>
            <a:r>
              <a:rPr lang="pt-BR" dirty="0" smtClean="0">
                <a:effectLst/>
              </a:rPr>
              <a:t>Exercício</a:t>
            </a:r>
            <a:endParaRPr lang="pt-BR" dirty="0">
              <a:effectLst/>
            </a:endParaRPr>
          </a:p>
        </p:txBody>
      </p:sp>
      <p:sp>
        <p:nvSpPr>
          <p:cNvPr id="391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Dada a especificação dos requisitos do QIB, identifique casos de testes (funcionais e não-funcionais) associados.</a:t>
            </a:r>
          </a:p>
          <a:p>
            <a:pPr lvl="1"/>
            <a:r>
              <a:rPr lang="pt-BR" dirty="0" err="1">
                <a:effectLst/>
              </a:rPr>
              <a:t>Obs</a:t>
            </a:r>
            <a:r>
              <a:rPr lang="pt-BR" dirty="0">
                <a:effectLst/>
              </a:rPr>
              <a:t>: ver exemplo do Amazônia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Elaborar plano de testes: passos</a:t>
            </a:r>
          </a:p>
        </p:txBody>
      </p:sp>
      <p:sp>
        <p:nvSpPr>
          <p:cNvPr id="283655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Identificar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u="sng" dirty="0">
                <a:effectLst/>
              </a:rPr>
              <a:t>Definir estratégias de teste</a:t>
            </a:r>
          </a:p>
          <a:p>
            <a:pPr>
              <a:lnSpc>
                <a:spcPct val="90000"/>
              </a:lnSpc>
            </a:pPr>
            <a:endParaRPr lang="pt-BR" sz="2800" u="sng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recursos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prioridades dos testes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Elaborar cronograma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Passo 2: Definir estratégias de testes </a:t>
            </a:r>
          </a:p>
        </p:txBody>
      </p:sp>
      <p:sp>
        <p:nvSpPr>
          <p:cNvPr id="284677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Para cada tipo de teste são definidos:</a:t>
            </a:r>
          </a:p>
          <a:p>
            <a:pPr lvl="1">
              <a:buClrTx/>
            </a:pPr>
            <a:r>
              <a:rPr lang="pt-BR" dirty="0">
                <a:effectLst/>
              </a:rPr>
              <a:t>Objetivo dos testes </a:t>
            </a:r>
          </a:p>
          <a:p>
            <a:pPr lvl="1">
              <a:buClrTx/>
            </a:pPr>
            <a:r>
              <a:rPr lang="pt-BR" dirty="0">
                <a:effectLst/>
              </a:rPr>
              <a:t>Abordagem utilizada</a:t>
            </a:r>
          </a:p>
          <a:p>
            <a:pPr lvl="1">
              <a:buClrTx/>
            </a:pPr>
            <a:r>
              <a:rPr lang="pt-BR" dirty="0">
                <a:effectLst/>
              </a:rPr>
              <a:t>Estágio de realização do teste</a:t>
            </a:r>
          </a:p>
          <a:p>
            <a:pPr lvl="1">
              <a:buClrTx/>
            </a:pPr>
            <a:r>
              <a:rPr lang="pt-BR" dirty="0">
                <a:effectLst/>
              </a:rPr>
              <a:t>Técnica utilizada</a:t>
            </a:r>
          </a:p>
          <a:p>
            <a:pPr lvl="1">
              <a:buClrTx/>
            </a:pPr>
            <a:r>
              <a:rPr lang="pt-BR" dirty="0">
                <a:effectLst/>
              </a:rPr>
              <a:t>Critérios de conclusão e sucesso</a:t>
            </a:r>
          </a:p>
          <a:p>
            <a:pPr lvl="1">
              <a:buClrTx/>
            </a:pPr>
            <a:r>
              <a:rPr lang="pt-BR" dirty="0">
                <a:effectLst/>
              </a:rPr>
              <a:t>Considerações especiais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Estratégias de Teste considerando uma Arquitetura em Camadas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Considerando que o sistema possui uma arquitetura em camadas, podemos definir estratégias de teste levando este aspecto em consideração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Exemplos: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Testes de integração podem ser aplicados sobre o sistema de uma forma </a:t>
            </a:r>
            <a:r>
              <a:rPr lang="pt-BR" sz="2000" i="1" dirty="0" err="1">
                <a:effectLst/>
              </a:rPr>
              <a:t>bottom-up</a:t>
            </a:r>
            <a:r>
              <a:rPr lang="pt-BR" sz="2000" i="1" dirty="0">
                <a:effectLst/>
              </a:rPr>
              <a:t>, </a:t>
            </a:r>
            <a:r>
              <a:rPr lang="pt-BR" sz="2000" dirty="0">
                <a:effectLst/>
              </a:rPr>
              <a:t>camada a camada. Ou de uma forma mais “leve</a:t>
            </a:r>
            <a:r>
              <a:rPr lang="pt-BR" sz="2000" dirty="0" smtClean="0">
                <a:effectLst/>
              </a:rPr>
              <a:t>”, </a:t>
            </a:r>
            <a:r>
              <a:rPr lang="pt-BR" sz="2000" dirty="0">
                <a:effectLst/>
              </a:rPr>
              <a:t>apenas sobre a Fachada;</a:t>
            </a:r>
            <a:endParaRPr lang="pt-BR" sz="2000" i="1" dirty="0">
              <a:effectLst/>
            </a:endParaRP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Testes de sistema do tipo </a:t>
            </a:r>
            <a:r>
              <a:rPr lang="pt-BR" sz="2000" dirty="0" smtClean="0">
                <a:effectLst/>
              </a:rPr>
              <a:t>funcional </a:t>
            </a:r>
            <a:r>
              <a:rPr lang="pt-BR" sz="2000" dirty="0">
                <a:effectLst/>
              </a:rPr>
              <a:t>e </a:t>
            </a:r>
            <a:r>
              <a:rPr lang="pt-BR" sz="2000" dirty="0" smtClean="0">
                <a:effectLst/>
              </a:rPr>
              <a:t>de ciclo </a:t>
            </a:r>
            <a:r>
              <a:rPr lang="pt-BR" sz="2000" dirty="0">
                <a:effectLst/>
              </a:rPr>
              <a:t>de negócio podem ser realizados tanto no nível da camada de interface com </a:t>
            </a:r>
            <a:r>
              <a:rPr lang="pt-BR" sz="2000" dirty="0" smtClean="0">
                <a:effectLst/>
              </a:rPr>
              <a:t>o usuário </a:t>
            </a:r>
            <a:r>
              <a:rPr lang="pt-BR" sz="2000" dirty="0">
                <a:effectLst/>
              </a:rPr>
              <a:t>quanto no nível da camada de negócio;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Testes de sistema do tipo performance/carga são executados, preferencialmente, no nível da camada de interface com usuário.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-76200"/>
            <a:ext cx="5904656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Estratégias de Teste considerando uma Arquitetura em Camadas</a:t>
            </a:r>
          </a:p>
        </p:txBody>
      </p:sp>
      <p:sp>
        <p:nvSpPr>
          <p:cNvPr id="929795" name="AutoShape 3"/>
          <p:cNvSpPr>
            <a:spLocks noChangeArrowheads="1"/>
          </p:cNvSpPr>
          <p:nvPr/>
        </p:nvSpPr>
        <p:spPr bwMode="auto">
          <a:xfrm>
            <a:off x="914400" y="4724400"/>
            <a:ext cx="7010400" cy="1066800"/>
          </a:xfrm>
          <a:prstGeom prst="roundRect">
            <a:avLst>
              <a:gd name="adj" fmla="val 16667"/>
            </a:avLst>
          </a:prstGeom>
          <a:solidFill>
            <a:srgbClr val="31AC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>
              <a:latin typeface="+mn-lt"/>
            </a:endParaRPr>
          </a:p>
        </p:txBody>
      </p:sp>
      <p:sp>
        <p:nvSpPr>
          <p:cNvPr id="929796" name="AutoShape 4"/>
          <p:cNvSpPr>
            <a:spLocks noChangeArrowheads="1"/>
          </p:cNvSpPr>
          <p:nvPr/>
        </p:nvSpPr>
        <p:spPr bwMode="auto">
          <a:xfrm>
            <a:off x="925513" y="2209800"/>
            <a:ext cx="7010400" cy="914400"/>
          </a:xfrm>
          <a:prstGeom prst="roundRect">
            <a:avLst>
              <a:gd name="adj" fmla="val 16667"/>
            </a:avLst>
          </a:prstGeom>
          <a:solidFill>
            <a:srgbClr val="31AC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>
              <a:latin typeface="+mn-lt"/>
            </a:endParaRPr>
          </a:p>
        </p:txBody>
      </p:sp>
      <p:sp>
        <p:nvSpPr>
          <p:cNvPr id="929797" name="AutoShape 5"/>
          <p:cNvSpPr>
            <a:spLocks noChangeArrowheads="1"/>
          </p:cNvSpPr>
          <p:nvPr/>
        </p:nvSpPr>
        <p:spPr bwMode="auto">
          <a:xfrm>
            <a:off x="925513" y="1295400"/>
            <a:ext cx="7010400" cy="762000"/>
          </a:xfrm>
          <a:prstGeom prst="roundRect">
            <a:avLst>
              <a:gd name="adj" fmla="val 16667"/>
            </a:avLst>
          </a:prstGeom>
          <a:solidFill>
            <a:srgbClr val="31AC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>
              <a:latin typeface="+mn-lt"/>
            </a:endParaRPr>
          </a:p>
        </p:txBody>
      </p:sp>
      <p:sp>
        <p:nvSpPr>
          <p:cNvPr id="929798" name="Oval 6"/>
          <p:cNvSpPr>
            <a:spLocks noChangeArrowheads="1"/>
          </p:cNvSpPr>
          <p:nvPr/>
        </p:nvSpPr>
        <p:spPr bwMode="auto">
          <a:xfrm>
            <a:off x="4964113" y="1371600"/>
            <a:ext cx="1676400" cy="525463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Applets</a:t>
            </a:r>
          </a:p>
        </p:txBody>
      </p:sp>
      <p:sp>
        <p:nvSpPr>
          <p:cNvPr id="929799" name="Oval 7"/>
          <p:cNvSpPr>
            <a:spLocks noChangeArrowheads="1"/>
          </p:cNvSpPr>
          <p:nvPr/>
        </p:nvSpPr>
        <p:spPr bwMode="auto">
          <a:xfrm>
            <a:off x="2830513" y="1371600"/>
            <a:ext cx="1600200" cy="525463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latin typeface="Verdana" pitchFamily="34" charset="0"/>
              </a:rPr>
              <a:t>Application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err="1">
                <a:latin typeface="Verdana" pitchFamily="34" charset="0"/>
              </a:rPr>
              <a:t>client</a:t>
            </a:r>
            <a:endParaRPr lang="pt-BR" sz="1400" b="1" dirty="0">
              <a:latin typeface="Verdana" pitchFamily="34" charset="0"/>
            </a:endParaRPr>
          </a:p>
        </p:txBody>
      </p:sp>
      <p:sp>
        <p:nvSpPr>
          <p:cNvPr id="69641" name="Text Box 8"/>
          <p:cNvSpPr txBox="1">
            <a:spLocks noChangeArrowheads="1"/>
          </p:cNvSpPr>
          <p:nvPr/>
        </p:nvSpPr>
        <p:spPr bwMode="auto">
          <a:xfrm>
            <a:off x="984250" y="1463675"/>
            <a:ext cx="1587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Interface com</a:t>
            </a:r>
          </a:p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usuário</a:t>
            </a:r>
          </a:p>
        </p:txBody>
      </p:sp>
      <p:sp>
        <p:nvSpPr>
          <p:cNvPr id="929801" name="Oval 9"/>
          <p:cNvSpPr>
            <a:spLocks noChangeArrowheads="1"/>
          </p:cNvSpPr>
          <p:nvPr/>
        </p:nvSpPr>
        <p:spPr bwMode="auto">
          <a:xfrm>
            <a:off x="3657600" y="2438400"/>
            <a:ext cx="1905000" cy="525463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latin typeface="Verdana" pitchFamily="34" charset="0"/>
              </a:rPr>
              <a:t>Protocolo de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latin typeface="Verdana" pitchFamily="34" charset="0"/>
              </a:rPr>
              <a:t> comunicação</a:t>
            </a:r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1104900" y="2301875"/>
            <a:ext cx="1508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Comunicação</a:t>
            </a:r>
          </a:p>
        </p:txBody>
      </p:sp>
      <p:sp>
        <p:nvSpPr>
          <p:cNvPr id="929803" name="AutoShape 11"/>
          <p:cNvSpPr>
            <a:spLocks noChangeArrowheads="1"/>
          </p:cNvSpPr>
          <p:nvPr/>
        </p:nvSpPr>
        <p:spPr bwMode="auto">
          <a:xfrm>
            <a:off x="925513" y="3276600"/>
            <a:ext cx="7010400" cy="1295400"/>
          </a:xfrm>
          <a:prstGeom prst="roundRect">
            <a:avLst>
              <a:gd name="adj" fmla="val 16667"/>
            </a:avLst>
          </a:prstGeom>
          <a:solidFill>
            <a:srgbClr val="31AC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>
              <a:latin typeface="+mn-lt"/>
            </a:endParaRPr>
          </a:p>
        </p:txBody>
      </p:sp>
      <p:sp>
        <p:nvSpPr>
          <p:cNvPr id="69645" name="Text Box 12"/>
          <p:cNvSpPr txBox="1">
            <a:spLocks noChangeArrowheads="1"/>
          </p:cNvSpPr>
          <p:nvPr/>
        </p:nvSpPr>
        <p:spPr bwMode="auto">
          <a:xfrm>
            <a:off x="1230313" y="3429000"/>
            <a:ext cx="1090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Negócios</a:t>
            </a:r>
          </a:p>
        </p:txBody>
      </p:sp>
      <p:sp>
        <p:nvSpPr>
          <p:cNvPr id="69646" name="AutoShape 13"/>
          <p:cNvSpPr>
            <a:spLocks noChangeArrowheads="1"/>
          </p:cNvSpPr>
          <p:nvPr/>
        </p:nvSpPr>
        <p:spPr bwMode="auto">
          <a:xfrm>
            <a:off x="4506913" y="20574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69647" name="AutoShape 14"/>
          <p:cNvSpPr>
            <a:spLocks noChangeArrowheads="1"/>
          </p:cNvSpPr>
          <p:nvPr/>
        </p:nvSpPr>
        <p:spPr bwMode="auto">
          <a:xfrm>
            <a:off x="4583113" y="4572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97712" y="4876800"/>
            <a:ext cx="1362719" cy="674688"/>
            <a:chOff x="2561" y="3367"/>
            <a:chExt cx="703" cy="425"/>
          </a:xfrm>
        </p:grpSpPr>
        <p:sp>
          <p:nvSpPr>
            <p:cNvPr id="929808" name="AutoShape 16"/>
            <p:cNvSpPr>
              <a:spLocks noChangeArrowheads="1"/>
            </p:cNvSpPr>
            <p:nvPr/>
          </p:nvSpPr>
          <p:spPr bwMode="auto">
            <a:xfrm>
              <a:off x="2592" y="3367"/>
              <a:ext cx="624" cy="425"/>
            </a:xfrm>
            <a:prstGeom prst="can">
              <a:avLst>
                <a:gd name="adj" fmla="val 25000"/>
              </a:avLst>
            </a:prstGeom>
            <a:solidFill>
              <a:srgbClr val="99330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400">
                <a:latin typeface="+mn-lt"/>
              </a:endParaRPr>
            </a:p>
          </p:txBody>
        </p:sp>
        <p:sp>
          <p:nvSpPr>
            <p:cNvPr id="69656" name="Text Box 17"/>
            <p:cNvSpPr txBox="1">
              <a:spLocks noChangeArrowheads="1"/>
            </p:cNvSpPr>
            <p:nvPr/>
          </p:nvSpPr>
          <p:spPr bwMode="auto">
            <a:xfrm>
              <a:off x="2561" y="3504"/>
              <a:ext cx="7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400" b="1">
                  <a:latin typeface="Verdana" pitchFamily="34" charset="0"/>
                </a:rPr>
                <a:t>Database</a:t>
              </a:r>
            </a:p>
          </p:txBody>
        </p:sp>
      </p:grpSp>
      <p:sp>
        <p:nvSpPr>
          <p:cNvPr id="929810" name="Oval 18"/>
          <p:cNvSpPr>
            <a:spLocks noChangeArrowheads="1"/>
          </p:cNvSpPr>
          <p:nvPr/>
        </p:nvSpPr>
        <p:spPr bwMode="auto">
          <a:xfrm>
            <a:off x="3668713" y="3360738"/>
            <a:ext cx="1828800" cy="525462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Fachada</a:t>
            </a:r>
          </a:p>
        </p:txBody>
      </p:sp>
      <p:sp>
        <p:nvSpPr>
          <p:cNvPr id="69650" name="Text Box 19"/>
          <p:cNvSpPr txBox="1">
            <a:spLocks noChangeArrowheads="1"/>
          </p:cNvSpPr>
          <p:nvPr/>
        </p:nvSpPr>
        <p:spPr bwMode="auto">
          <a:xfrm>
            <a:off x="914400" y="4953000"/>
            <a:ext cx="1638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Persistência e </a:t>
            </a:r>
          </a:p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integração</a:t>
            </a:r>
          </a:p>
        </p:txBody>
      </p:sp>
      <p:sp>
        <p:nvSpPr>
          <p:cNvPr id="69651" name="AutoShape 20"/>
          <p:cNvSpPr>
            <a:spLocks noChangeArrowheads="1"/>
          </p:cNvSpPr>
          <p:nvPr/>
        </p:nvSpPr>
        <p:spPr bwMode="auto">
          <a:xfrm>
            <a:off x="4506913" y="3124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sp>
        <p:nvSpPr>
          <p:cNvPr id="929813" name="Oval 21"/>
          <p:cNvSpPr>
            <a:spLocks noChangeArrowheads="1"/>
          </p:cNvSpPr>
          <p:nvPr/>
        </p:nvSpPr>
        <p:spPr bwMode="auto">
          <a:xfrm>
            <a:off x="3744913" y="4953000"/>
            <a:ext cx="1828800" cy="525463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Coleções Dados</a:t>
            </a:r>
          </a:p>
        </p:txBody>
      </p:sp>
      <p:sp>
        <p:nvSpPr>
          <p:cNvPr id="929814" name="Oval 22"/>
          <p:cNvSpPr>
            <a:spLocks noChangeArrowheads="1"/>
          </p:cNvSpPr>
          <p:nvPr/>
        </p:nvSpPr>
        <p:spPr bwMode="auto">
          <a:xfrm>
            <a:off x="2068513" y="3817938"/>
            <a:ext cx="1828800" cy="525462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Controlador</a:t>
            </a:r>
          </a:p>
        </p:txBody>
      </p:sp>
      <p:sp>
        <p:nvSpPr>
          <p:cNvPr id="929815" name="Oval 23"/>
          <p:cNvSpPr>
            <a:spLocks noChangeArrowheads="1"/>
          </p:cNvSpPr>
          <p:nvPr/>
        </p:nvSpPr>
        <p:spPr bwMode="auto">
          <a:xfrm>
            <a:off x="5421313" y="3817938"/>
            <a:ext cx="1828800" cy="525462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latin typeface="Verdana" pitchFamily="34" charset="0"/>
              </a:rPr>
              <a:t>Coleção Negócio</a:t>
            </a:r>
          </a:p>
        </p:txBody>
      </p:sp>
      <p:sp>
        <p:nvSpPr>
          <p:cNvPr id="2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-76200"/>
            <a:ext cx="8532440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Estratégias de Teste de Integração</a:t>
            </a:r>
          </a:p>
        </p:txBody>
      </p:sp>
      <p:sp>
        <p:nvSpPr>
          <p:cNvPr id="930819" name="AutoShape 3"/>
          <p:cNvSpPr>
            <a:spLocks noChangeArrowheads="1"/>
          </p:cNvSpPr>
          <p:nvPr/>
        </p:nvSpPr>
        <p:spPr bwMode="auto">
          <a:xfrm>
            <a:off x="914400" y="4495800"/>
            <a:ext cx="7010400" cy="1066800"/>
          </a:xfrm>
          <a:prstGeom prst="roundRect">
            <a:avLst>
              <a:gd name="adj" fmla="val 16667"/>
            </a:avLst>
          </a:prstGeom>
          <a:solidFill>
            <a:srgbClr val="31AC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>
              <a:latin typeface="+mn-lt"/>
            </a:endParaRPr>
          </a:p>
        </p:txBody>
      </p:sp>
      <p:sp>
        <p:nvSpPr>
          <p:cNvPr id="930820" name="AutoShape 4"/>
          <p:cNvSpPr>
            <a:spLocks noChangeArrowheads="1"/>
          </p:cNvSpPr>
          <p:nvPr/>
        </p:nvSpPr>
        <p:spPr bwMode="auto">
          <a:xfrm>
            <a:off x="925513" y="3048000"/>
            <a:ext cx="7010400" cy="1295400"/>
          </a:xfrm>
          <a:prstGeom prst="roundRect">
            <a:avLst>
              <a:gd name="adj" fmla="val 16667"/>
            </a:avLst>
          </a:prstGeom>
          <a:solidFill>
            <a:srgbClr val="31AC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>
              <a:latin typeface="+mn-lt"/>
            </a:endParaRP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1282700" y="3200400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Negócio</a:t>
            </a:r>
          </a:p>
        </p:txBody>
      </p:sp>
      <p:sp>
        <p:nvSpPr>
          <p:cNvPr id="70663" name="AutoShape 6"/>
          <p:cNvSpPr>
            <a:spLocks noChangeArrowheads="1"/>
          </p:cNvSpPr>
          <p:nvPr/>
        </p:nvSpPr>
        <p:spPr bwMode="auto">
          <a:xfrm>
            <a:off x="4583113" y="43434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097712" y="4648200"/>
            <a:ext cx="1290711" cy="674688"/>
            <a:chOff x="2561" y="3367"/>
            <a:chExt cx="703" cy="425"/>
          </a:xfrm>
        </p:grpSpPr>
        <p:sp>
          <p:nvSpPr>
            <p:cNvPr id="930824" name="AutoShape 8"/>
            <p:cNvSpPr>
              <a:spLocks noChangeArrowheads="1"/>
            </p:cNvSpPr>
            <p:nvPr/>
          </p:nvSpPr>
          <p:spPr bwMode="auto">
            <a:xfrm>
              <a:off x="2592" y="3367"/>
              <a:ext cx="624" cy="425"/>
            </a:xfrm>
            <a:prstGeom prst="can">
              <a:avLst>
                <a:gd name="adj" fmla="val 25000"/>
              </a:avLst>
            </a:prstGeom>
            <a:solidFill>
              <a:srgbClr val="99330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400">
                <a:latin typeface="+mn-lt"/>
              </a:endParaRPr>
            </a:p>
          </p:txBody>
        </p:sp>
        <p:sp>
          <p:nvSpPr>
            <p:cNvPr id="70674" name="Text Box 9"/>
            <p:cNvSpPr txBox="1">
              <a:spLocks noChangeArrowheads="1"/>
            </p:cNvSpPr>
            <p:nvPr/>
          </p:nvSpPr>
          <p:spPr bwMode="auto">
            <a:xfrm>
              <a:off x="2561" y="3504"/>
              <a:ext cx="7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400" b="1">
                  <a:latin typeface="Verdana" pitchFamily="34" charset="0"/>
                </a:rPr>
                <a:t>Database</a:t>
              </a:r>
            </a:p>
          </p:txBody>
        </p:sp>
      </p:grpSp>
      <p:sp>
        <p:nvSpPr>
          <p:cNvPr id="930826" name="Oval 10"/>
          <p:cNvSpPr>
            <a:spLocks noChangeArrowheads="1"/>
          </p:cNvSpPr>
          <p:nvPr/>
        </p:nvSpPr>
        <p:spPr bwMode="auto">
          <a:xfrm>
            <a:off x="3505200" y="3132138"/>
            <a:ext cx="1828800" cy="525462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Fachada</a:t>
            </a:r>
          </a:p>
        </p:txBody>
      </p:sp>
      <p:sp>
        <p:nvSpPr>
          <p:cNvPr id="70666" name="Text Box 11"/>
          <p:cNvSpPr txBox="1">
            <a:spLocks noChangeArrowheads="1"/>
          </p:cNvSpPr>
          <p:nvPr/>
        </p:nvSpPr>
        <p:spPr bwMode="auto">
          <a:xfrm>
            <a:off x="914400" y="4724400"/>
            <a:ext cx="1638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Persistência e </a:t>
            </a:r>
          </a:p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integração</a:t>
            </a:r>
          </a:p>
        </p:txBody>
      </p:sp>
      <p:sp>
        <p:nvSpPr>
          <p:cNvPr id="930828" name="Oval 12"/>
          <p:cNvSpPr>
            <a:spLocks noChangeArrowheads="1"/>
          </p:cNvSpPr>
          <p:nvPr/>
        </p:nvSpPr>
        <p:spPr bwMode="auto">
          <a:xfrm>
            <a:off x="3744913" y="4724400"/>
            <a:ext cx="1828800" cy="525463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Coleções Dados</a:t>
            </a:r>
          </a:p>
        </p:txBody>
      </p:sp>
      <p:sp>
        <p:nvSpPr>
          <p:cNvPr id="930829" name="Oval 13"/>
          <p:cNvSpPr>
            <a:spLocks noChangeArrowheads="1"/>
          </p:cNvSpPr>
          <p:nvPr/>
        </p:nvSpPr>
        <p:spPr bwMode="auto">
          <a:xfrm>
            <a:off x="1905000" y="3589338"/>
            <a:ext cx="1828800" cy="525462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Controlador</a:t>
            </a:r>
          </a:p>
        </p:txBody>
      </p:sp>
      <p:sp>
        <p:nvSpPr>
          <p:cNvPr id="930830" name="Oval 14"/>
          <p:cNvSpPr>
            <a:spLocks noChangeArrowheads="1"/>
          </p:cNvSpPr>
          <p:nvPr/>
        </p:nvSpPr>
        <p:spPr bwMode="auto">
          <a:xfrm>
            <a:off x="5257800" y="3589338"/>
            <a:ext cx="1828800" cy="525462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Coleção Negócio</a:t>
            </a:r>
          </a:p>
        </p:txBody>
      </p:sp>
      <p:sp>
        <p:nvSpPr>
          <p:cNvPr id="930831" name="Rectangle 15"/>
          <p:cNvSpPr>
            <a:spLocks noChangeArrowheads="1"/>
          </p:cNvSpPr>
          <p:nvPr/>
        </p:nvSpPr>
        <p:spPr bwMode="auto">
          <a:xfrm>
            <a:off x="1524000" y="1143000"/>
            <a:ext cx="5715000" cy="15240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0000"/>
                </a:solidFill>
                <a:latin typeface="Verdana" pitchFamily="34" charset="0"/>
              </a:rPr>
              <a:t>Estratégia de Teste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Tipo: </a:t>
            </a:r>
            <a:r>
              <a:rPr lang="pt-BR" sz="1600" b="1" dirty="0" smtClean="0">
                <a:solidFill>
                  <a:srgbClr val="000000"/>
                </a:solidFill>
                <a:latin typeface="Verdana" pitchFamily="34" charset="0"/>
              </a:rPr>
              <a:t>Funcional </a:t>
            </a:r>
            <a:endParaRPr lang="pt-BR" sz="16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	Estágio: Integração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	Abordagem: Caixa preta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	Técnica: Automática</a:t>
            </a:r>
            <a:endParaRPr lang="pt-BR" sz="2400" b="1" dirty="0">
              <a:solidFill>
                <a:srgbClr val="000000"/>
              </a:solidFill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rgbClr val="000000"/>
              </a:solidFill>
            </a:endParaRPr>
          </a:p>
        </p:txBody>
      </p:sp>
      <p:sp>
        <p:nvSpPr>
          <p:cNvPr id="70671" name="Line 16"/>
          <p:cNvSpPr>
            <a:spLocks noChangeShapeType="1"/>
          </p:cNvSpPr>
          <p:nvPr/>
        </p:nvSpPr>
        <p:spPr bwMode="auto">
          <a:xfrm flipH="1">
            <a:off x="6019800" y="2514600"/>
            <a:ext cx="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70672" name="Line 17"/>
          <p:cNvSpPr>
            <a:spLocks noChangeShapeType="1"/>
          </p:cNvSpPr>
          <p:nvPr/>
        </p:nvSpPr>
        <p:spPr bwMode="auto">
          <a:xfrm flipH="1">
            <a:off x="7010400" y="2514600"/>
            <a:ext cx="0" cy="2209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259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Axiomas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Paradoxo</a:t>
            </a:r>
            <a:r>
              <a:rPr lang="en-US" dirty="0"/>
              <a:t> do </a:t>
            </a:r>
            <a:r>
              <a:rPr lang="en-US" dirty="0" err="1"/>
              <a:t>pesticida</a:t>
            </a:r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bugs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resolvidos</a:t>
            </a:r>
            <a:endParaRPr lang="en-US" dirty="0"/>
          </a:p>
          <a:p>
            <a:r>
              <a:rPr lang="en-US" dirty="0" err="1" smtClean="0"/>
              <a:t>Especificações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/>
              <a:t>Testadores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populares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equipe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Teste</a:t>
            </a:r>
            <a:r>
              <a:rPr lang="en-US" dirty="0" smtClean="0"/>
              <a:t> de software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profissão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exige</a:t>
            </a:r>
            <a:r>
              <a:rPr lang="en-US" dirty="0" smtClean="0"/>
              <a:t> </a:t>
            </a:r>
            <a:r>
              <a:rPr lang="en-US" dirty="0" err="1" smtClean="0"/>
              <a:t>disciplina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76200"/>
            <a:ext cx="8604448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Estratégias de Teste de Sistema</a:t>
            </a:r>
          </a:p>
        </p:txBody>
      </p:sp>
      <p:sp>
        <p:nvSpPr>
          <p:cNvPr id="931843" name="AutoShape 3"/>
          <p:cNvSpPr>
            <a:spLocks noChangeArrowheads="1"/>
          </p:cNvSpPr>
          <p:nvPr/>
        </p:nvSpPr>
        <p:spPr bwMode="auto">
          <a:xfrm>
            <a:off x="914400" y="4495800"/>
            <a:ext cx="7010400" cy="1066800"/>
          </a:xfrm>
          <a:prstGeom prst="roundRect">
            <a:avLst>
              <a:gd name="adj" fmla="val 16667"/>
            </a:avLst>
          </a:prstGeom>
          <a:solidFill>
            <a:srgbClr val="31AC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>
              <a:latin typeface="+mn-lt"/>
            </a:endParaRPr>
          </a:p>
        </p:txBody>
      </p:sp>
      <p:sp>
        <p:nvSpPr>
          <p:cNvPr id="931844" name="AutoShape 4"/>
          <p:cNvSpPr>
            <a:spLocks noChangeArrowheads="1"/>
          </p:cNvSpPr>
          <p:nvPr/>
        </p:nvSpPr>
        <p:spPr bwMode="auto">
          <a:xfrm>
            <a:off x="925513" y="3048000"/>
            <a:ext cx="7010400" cy="1295400"/>
          </a:xfrm>
          <a:prstGeom prst="roundRect">
            <a:avLst>
              <a:gd name="adj" fmla="val 16667"/>
            </a:avLst>
          </a:prstGeom>
          <a:solidFill>
            <a:srgbClr val="31AC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>
              <a:latin typeface="+mn-lt"/>
            </a:endParaRPr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1282700" y="3200400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Negócio</a:t>
            </a:r>
          </a:p>
        </p:txBody>
      </p:sp>
      <p:sp>
        <p:nvSpPr>
          <p:cNvPr id="71687" name="AutoShape 6"/>
          <p:cNvSpPr>
            <a:spLocks noChangeArrowheads="1"/>
          </p:cNvSpPr>
          <p:nvPr/>
        </p:nvSpPr>
        <p:spPr bwMode="auto">
          <a:xfrm>
            <a:off x="4583113" y="43434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 sz="2400">
              <a:latin typeface="Calibri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097712" y="4648200"/>
            <a:ext cx="1290711" cy="674688"/>
            <a:chOff x="2561" y="3367"/>
            <a:chExt cx="703" cy="425"/>
          </a:xfrm>
        </p:grpSpPr>
        <p:sp>
          <p:nvSpPr>
            <p:cNvPr id="931848" name="AutoShape 8"/>
            <p:cNvSpPr>
              <a:spLocks noChangeArrowheads="1"/>
            </p:cNvSpPr>
            <p:nvPr/>
          </p:nvSpPr>
          <p:spPr bwMode="auto">
            <a:xfrm>
              <a:off x="2592" y="3367"/>
              <a:ext cx="624" cy="425"/>
            </a:xfrm>
            <a:prstGeom prst="can">
              <a:avLst>
                <a:gd name="adj" fmla="val 25000"/>
              </a:avLst>
            </a:prstGeom>
            <a:solidFill>
              <a:srgbClr val="99330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400">
                <a:latin typeface="+mn-lt"/>
              </a:endParaRPr>
            </a:p>
          </p:txBody>
        </p:sp>
        <p:sp>
          <p:nvSpPr>
            <p:cNvPr id="71697" name="Text Box 9"/>
            <p:cNvSpPr txBox="1">
              <a:spLocks noChangeArrowheads="1"/>
            </p:cNvSpPr>
            <p:nvPr/>
          </p:nvSpPr>
          <p:spPr bwMode="auto">
            <a:xfrm>
              <a:off x="2561" y="3504"/>
              <a:ext cx="7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400" b="1">
                  <a:latin typeface="Verdana" pitchFamily="34" charset="0"/>
                </a:rPr>
                <a:t>Database</a:t>
              </a:r>
            </a:p>
          </p:txBody>
        </p:sp>
      </p:grpSp>
      <p:sp>
        <p:nvSpPr>
          <p:cNvPr id="931850" name="Oval 10"/>
          <p:cNvSpPr>
            <a:spLocks noChangeArrowheads="1"/>
          </p:cNvSpPr>
          <p:nvPr/>
        </p:nvSpPr>
        <p:spPr bwMode="auto">
          <a:xfrm>
            <a:off x="3668713" y="3132138"/>
            <a:ext cx="1828800" cy="525462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Fachada</a:t>
            </a:r>
          </a:p>
        </p:txBody>
      </p:sp>
      <p:sp>
        <p:nvSpPr>
          <p:cNvPr id="71690" name="Text Box 11"/>
          <p:cNvSpPr txBox="1">
            <a:spLocks noChangeArrowheads="1"/>
          </p:cNvSpPr>
          <p:nvPr/>
        </p:nvSpPr>
        <p:spPr bwMode="auto">
          <a:xfrm>
            <a:off x="914400" y="4724400"/>
            <a:ext cx="1638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Persistência e </a:t>
            </a:r>
          </a:p>
          <a:p>
            <a:pPr algn="ctr" eaLnBrk="0" hangingPunct="0"/>
            <a:r>
              <a:rPr lang="pt-BR" sz="1400" b="1">
                <a:solidFill>
                  <a:schemeClr val="bg1"/>
                </a:solidFill>
                <a:latin typeface="Verdana" pitchFamily="34" charset="0"/>
              </a:rPr>
              <a:t>integração</a:t>
            </a:r>
          </a:p>
        </p:txBody>
      </p:sp>
      <p:sp>
        <p:nvSpPr>
          <p:cNvPr id="931852" name="Oval 12"/>
          <p:cNvSpPr>
            <a:spLocks noChangeArrowheads="1"/>
          </p:cNvSpPr>
          <p:nvPr/>
        </p:nvSpPr>
        <p:spPr bwMode="auto">
          <a:xfrm>
            <a:off x="3744913" y="4724400"/>
            <a:ext cx="1828800" cy="525463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Coleções Dados</a:t>
            </a:r>
          </a:p>
        </p:txBody>
      </p:sp>
      <p:sp>
        <p:nvSpPr>
          <p:cNvPr id="931853" name="Oval 13"/>
          <p:cNvSpPr>
            <a:spLocks noChangeArrowheads="1"/>
          </p:cNvSpPr>
          <p:nvPr/>
        </p:nvSpPr>
        <p:spPr bwMode="auto">
          <a:xfrm>
            <a:off x="2068513" y="3589338"/>
            <a:ext cx="1828800" cy="525462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latin typeface="Verdana" pitchFamily="34" charset="0"/>
              </a:rPr>
              <a:t>Controlador</a:t>
            </a:r>
          </a:p>
        </p:txBody>
      </p:sp>
      <p:sp>
        <p:nvSpPr>
          <p:cNvPr id="931854" name="Oval 14"/>
          <p:cNvSpPr>
            <a:spLocks noChangeArrowheads="1"/>
          </p:cNvSpPr>
          <p:nvPr/>
        </p:nvSpPr>
        <p:spPr bwMode="auto">
          <a:xfrm>
            <a:off x="5421313" y="3589338"/>
            <a:ext cx="1828800" cy="525462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>
                <a:latin typeface="Verdana" pitchFamily="34" charset="0"/>
              </a:rPr>
              <a:t>Coleção Negócio</a:t>
            </a:r>
          </a:p>
        </p:txBody>
      </p:sp>
      <p:sp>
        <p:nvSpPr>
          <p:cNvPr id="931855" name="Rectangle 15"/>
          <p:cNvSpPr>
            <a:spLocks noChangeArrowheads="1"/>
          </p:cNvSpPr>
          <p:nvPr/>
        </p:nvSpPr>
        <p:spPr bwMode="auto">
          <a:xfrm>
            <a:off x="1447800" y="1143000"/>
            <a:ext cx="5715000" cy="15240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0000"/>
                </a:solidFill>
                <a:latin typeface="Verdana" pitchFamily="34" charset="0"/>
              </a:rPr>
              <a:t>Estratégia de Teste</a:t>
            </a:r>
            <a:endParaRPr lang="pt-BR" sz="16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	Tipo: </a:t>
            </a:r>
            <a:r>
              <a:rPr lang="pt-BR" sz="1600" b="1" dirty="0" smtClean="0">
                <a:solidFill>
                  <a:srgbClr val="000000"/>
                </a:solidFill>
                <a:latin typeface="Verdana" pitchFamily="34" charset="0"/>
              </a:rPr>
              <a:t>Funcional/Ciclo </a:t>
            </a: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de Negócio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	Estágio: Sistema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	Abordagem: Caixa preta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rgbClr val="000000"/>
                </a:solidFill>
                <a:latin typeface="Verdana" pitchFamily="34" charset="0"/>
              </a:rPr>
              <a:t>	Técnica: Automática</a:t>
            </a:r>
            <a:r>
              <a:rPr lang="pt-BR" sz="2400" b="1" dirty="0">
                <a:solidFill>
                  <a:srgbClr val="000000"/>
                </a:solidFill>
              </a:rPr>
              <a:t>	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71695" name="Line 16"/>
          <p:cNvSpPr>
            <a:spLocks noChangeShapeType="1"/>
          </p:cNvSpPr>
          <p:nvPr/>
        </p:nvSpPr>
        <p:spPr bwMode="auto">
          <a:xfrm flipH="1">
            <a:off x="6248400" y="2514600"/>
            <a:ext cx="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18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Estratégias de Testes de Integração/Sistema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62000" y="1340768"/>
            <a:ext cx="7391400" cy="4953000"/>
            <a:chOff x="480" y="912"/>
            <a:chExt cx="4656" cy="3120"/>
          </a:xfrm>
        </p:grpSpPr>
        <p:sp>
          <p:nvSpPr>
            <p:cNvPr id="932866" name="AutoShape 2"/>
            <p:cNvSpPr>
              <a:spLocks noChangeArrowheads="1"/>
            </p:cNvSpPr>
            <p:nvPr/>
          </p:nvSpPr>
          <p:spPr bwMode="auto">
            <a:xfrm>
              <a:off x="1488" y="3264"/>
              <a:ext cx="2544" cy="336"/>
            </a:xfrm>
            <a:prstGeom prst="roundRect">
              <a:avLst>
                <a:gd name="adj" fmla="val 16667"/>
              </a:avLst>
            </a:prstGeom>
            <a:solidFill>
              <a:srgbClr val="31ACFF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400">
                <a:latin typeface="+mn-lt"/>
              </a:endParaRPr>
            </a:p>
          </p:txBody>
        </p:sp>
        <p:sp>
          <p:nvSpPr>
            <p:cNvPr id="932868" name="AutoShape 4"/>
            <p:cNvSpPr>
              <a:spLocks noChangeArrowheads="1"/>
            </p:cNvSpPr>
            <p:nvPr/>
          </p:nvSpPr>
          <p:spPr bwMode="auto">
            <a:xfrm>
              <a:off x="1488" y="3696"/>
              <a:ext cx="2544" cy="336"/>
            </a:xfrm>
            <a:prstGeom prst="roundRect">
              <a:avLst>
                <a:gd name="adj" fmla="val 16667"/>
              </a:avLst>
            </a:prstGeom>
            <a:solidFill>
              <a:srgbClr val="31ACFF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400">
                <a:latin typeface="+mn-lt"/>
              </a:endParaRPr>
            </a:p>
          </p:txBody>
        </p:sp>
        <p:sp>
          <p:nvSpPr>
            <p:cNvPr id="932869" name="AutoShape 5"/>
            <p:cNvSpPr>
              <a:spLocks noChangeArrowheads="1"/>
            </p:cNvSpPr>
            <p:nvPr/>
          </p:nvSpPr>
          <p:spPr bwMode="auto">
            <a:xfrm>
              <a:off x="624" y="2544"/>
              <a:ext cx="4416" cy="576"/>
            </a:xfrm>
            <a:prstGeom prst="roundRect">
              <a:avLst>
                <a:gd name="adj" fmla="val 16667"/>
              </a:avLst>
            </a:prstGeom>
            <a:solidFill>
              <a:srgbClr val="31ACFF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400">
                <a:latin typeface="+mn-lt"/>
              </a:endParaRPr>
            </a:p>
          </p:txBody>
        </p:sp>
        <p:sp>
          <p:nvSpPr>
            <p:cNvPr id="932870" name="AutoShape 6"/>
            <p:cNvSpPr>
              <a:spLocks noChangeArrowheads="1"/>
            </p:cNvSpPr>
            <p:nvPr/>
          </p:nvSpPr>
          <p:spPr bwMode="auto">
            <a:xfrm>
              <a:off x="624" y="1968"/>
              <a:ext cx="4416" cy="480"/>
            </a:xfrm>
            <a:prstGeom prst="roundRect">
              <a:avLst>
                <a:gd name="adj" fmla="val 16667"/>
              </a:avLst>
            </a:prstGeom>
            <a:solidFill>
              <a:srgbClr val="31ACFF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400">
                <a:latin typeface="+mn-lt"/>
              </a:endParaRPr>
            </a:p>
          </p:txBody>
        </p:sp>
        <p:sp>
          <p:nvSpPr>
            <p:cNvPr id="932871" name="Oval 7"/>
            <p:cNvSpPr>
              <a:spLocks noChangeArrowheads="1"/>
            </p:cNvSpPr>
            <p:nvPr/>
          </p:nvSpPr>
          <p:spPr bwMode="auto">
            <a:xfrm>
              <a:off x="3168" y="2016"/>
              <a:ext cx="1056" cy="331"/>
            </a:xfrm>
            <a:prstGeom prst="ellipse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 err="1">
                  <a:latin typeface="Verdana" pitchFamily="34" charset="0"/>
                </a:rPr>
                <a:t>Applets</a:t>
              </a:r>
              <a:endParaRPr lang="pt-BR" sz="1400" b="1" dirty="0">
                <a:latin typeface="Verdana" pitchFamily="34" charset="0"/>
              </a:endParaRPr>
            </a:p>
          </p:txBody>
        </p:sp>
        <p:sp>
          <p:nvSpPr>
            <p:cNvPr id="932872" name="Oval 8"/>
            <p:cNvSpPr>
              <a:spLocks noChangeArrowheads="1"/>
            </p:cNvSpPr>
            <p:nvPr/>
          </p:nvSpPr>
          <p:spPr bwMode="auto">
            <a:xfrm>
              <a:off x="1824" y="2016"/>
              <a:ext cx="1008" cy="331"/>
            </a:xfrm>
            <a:prstGeom prst="ellipse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>
                  <a:latin typeface="Verdana" pitchFamily="34" charset="0"/>
                </a:rPr>
                <a:t>Application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 err="1">
                  <a:latin typeface="Verdana" pitchFamily="34" charset="0"/>
                </a:rPr>
                <a:t>client</a:t>
              </a:r>
              <a:endParaRPr lang="pt-BR" sz="1400" b="1" dirty="0">
                <a:latin typeface="Verdana" pitchFamily="34" charset="0"/>
              </a:endParaRP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661" y="2074"/>
              <a:ext cx="100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400" b="1">
                  <a:solidFill>
                    <a:schemeClr val="bg1"/>
                  </a:solidFill>
                  <a:latin typeface="Verdana" pitchFamily="34" charset="0"/>
                </a:rPr>
                <a:t>Interface com</a:t>
              </a:r>
            </a:p>
            <a:p>
              <a:pPr algn="ctr" eaLnBrk="0" hangingPunct="0"/>
              <a:r>
                <a:rPr lang="pt-BR" sz="1400" b="1">
                  <a:solidFill>
                    <a:schemeClr val="bg1"/>
                  </a:solidFill>
                  <a:latin typeface="Verdana" pitchFamily="34" charset="0"/>
                </a:rPr>
                <a:t>usuário</a:t>
              </a:r>
            </a:p>
          </p:txBody>
        </p:sp>
        <p:sp>
          <p:nvSpPr>
            <p:cNvPr id="932874" name="Oval 10"/>
            <p:cNvSpPr>
              <a:spLocks noChangeArrowheads="1"/>
            </p:cNvSpPr>
            <p:nvPr/>
          </p:nvSpPr>
          <p:spPr bwMode="auto">
            <a:xfrm>
              <a:off x="2160" y="2688"/>
              <a:ext cx="1248" cy="331"/>
            </a:xfrm>
            <a:prstGeom prst="ellipse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>
                  <a:latin typeface="Verdana" pitchFamily="34" charset="0"/>
                </a:rPr>
                <a:t>Protocolo de 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>
                  <a:latin typeface="Verdana" pitchFamily="34" charset="0"/>
                </a:rPr>
                <a:t>comunicação</a:t>
              </a:r>
            </a:p>
          </p:txBody>
        </p:sp>
        <p:sp>
          <p:nvSpPr>
            <p:cNvPr id="72716" name="Text Box 11"/>
            <p:cNvSpPr txBox="1">
              <a:spLocks noChangeArrowheads="1"/>
            </p:cNvSpPr>
            <p:nvPr/>
          </p:nvSpPr>
          <p:spPr bwMode="auto">
            <a:xfrm>
              <a:off x="738" y="2602"/>
              <a:ext cx="9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400" b="1">
                  <a:solidFill>
                    <a:schemeClr val="bg1"/>
                  </a:solidFill>
                  <a:latin typeface="Verdana" pitchFamily="34" charset="0"/>
                </a:rPr>
                <a:t>Comunicação</a:t>
              </a:r>
            </a:p>
          </p:txBody>
        </p:sp>
        <p:sp>
          <p:nvSpPr>
            <p:cNvPr id="72717" name="Text Box 12"/>
            <p:cNvSpPr txBox="1">
              <a:spLocks noChangeArrowheads="1"/>
            </p:cNvSpPr>
            <p:nvPr/>
          </p:nvSpPr>
          <p:spPr bwMode="auto">
            <a:xfrm>
              <a:off x="2433" y="3312"/>
              <a:ext cx="6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400" b="1">
                  <a:solidFill>
                    <a:schemeClr val="bg1"/>
                  </a:solidFill>
                  <a:latin typeface="Verdana" pitchFamily="34" charset="0"/>
                </a:rPr>
                <a:t>Negócio</a:t>
              </a:r>
            </a:p>
          </p:txBody>
        </p:sp>
        <p:sp>
          <p:nvSpPr>
            <p:cNvPr id="72718" name="AutoShape 13"/>
            <p:cNvSpPr>
              <a:spLocks noChangeArrowheads="1"/>
            </p:cNvSpPr>
            <p:nvPr/>
          </p:nvSpPr>
          <p:spPr bwMode="auto">
            <a:xfrm>
              <a:off x="2880" y="2448"/>
              <a:ext cx="144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72719" name="AutoShape 14"/>
            <p:cNvSpPr>
              <a:spLocks noChangeArrowheads="1"/>
            </p:cNvSpPr>
            <p:nvPr/>
          </p:nvSpPr>
          <p:spPr bwMode="auto">
            <a:xfrm>
              <a:off x="2880" y="3600"/>
              <a:ext cx="144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72720" name="Text Box 15"/>
            <p:cNvSpPr txBox="1">
              <a:spLocks noChangeArrowheads="1"/>
            </p:cNvSpPr>
            <p:nvPr/>
          </p:nvSpPr>
          <p:spPr bwMode="auto">
            <a:xfrm>
              <a:off x="1680" y="3744"/>
              <a:ext cx="22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pt-BR" sz="1400" b="1">
                  <a:solidFill>
                    <a:schemeClr val="bg1"/>
                  </a:solidFill>
                  <a:latin typeface="Verdana" pitchFamily="34" charset="0"/>
                </a:rPr>
                <a:t>Persistência e integração</a:t>
              </a:r>
            </a:p>
          </p:txBody>
        </p:sp>
        <p:sp>
          <p:nvSpPr>
            <p:cNvPr id="72721" name="AutoShape 16"/>
            <p:cNvSpPr>
              <a:spLocks noChangeArrowheads="1"/>
            </p:cNvSpPr>
            <p:nvPr/>
          </p:nvSpPr>
          <p:spPr bwMode="auto">
            <a:xfrm>
              <a:off x="2880" y="3120"/>
              <a:ext cx="144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 sz="2400">
                <a:latin typeface="Calibri" pitchFamily="34" charset="0"/>
              </a:endParaRPr>
            </a:p>
          </p:txBody>
        </p:sp>
        <p:sp>
          <p:nvSpPr>
            <p:cNvPr id="932881" name="Rectangle 17"/>
            <p:cNvSpPr>
              <a:spLocks noChangeArrowheads="1"/>
            </p:cNvSpPr>
            <p:nvPr/>
          </p:nvSpPr>
          <p:spPr bwMode="auto">
            <a:xfrm>
              <a:off x="480" y="912"/>
              <a:ext cx="4656" cy="9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400" b="1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400" b="1" dirty="0">
                  <a:solidFill>
                    <a:srgbClr val="000000"/>
                  </a:solidFill>
                  <a:latin typeface="Verdana" pitchFamily="34" charset="0"/>
                </a:rPr>
                <a:t>Estratégia de Teste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</a:rPr>
                <a:t>    Tipo: </a:t>
              </a:r>
              <a:r>
                <a:rPr lang="pt-BR" sz="1600" b="1" dirty="0" smtClean="0">
                  <a:solidFill>
                    <a:srgbClr val="000000"/>
                  </a:solidFill>
                  <a:latin typeface="Verdana" pitchFamily="34" charset="0"/>
                </a:rPr>
                <a:t>Funcional/Ciclo </a:t>
              </a:r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</a:rPr>
                <a:t>de Negócio/Performance/Carga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</a:rPr>
                <a:t>    Estágio: Integração/Sistema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</a:rPr>
                <a:t>    Abordagem: Caixa preta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</a:rPr>
                <a:t>    Técnica: Automática</a:t>
              </a:r>
              <a:endParaRPr lang="pt-BR" sz="2400" b="1" dirty="0">
                <a:solidFill>
                  <a:srgbClr val="000000"/>
                </a:solidFill>
              </a:endParaRP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400" b="1" dirty="0">
                  <a:solidFill>
                    <a:srgbClr val="000000"/>
                  </a:solidFill>
                </a:rPr>
                <a:t>	</a:t>
              </a:r>
            </a:p>
          </p:txBody>
        </p:sp>
        <p:sp>
          <p:nvSpPr>
            <p:cNvPr id="72723" name="Line 18"/>
            <p:cNvSpPr>
              <a:spLocks noChangeShapeType="1"/>
            </p:cNvSpPr>
            <p:nvPr/>
          </p:nvSpPr>
          <p:spPr bwMode="auto">
            <a:xfrm flipH="1">
              <a:off x="4560" y="1728"/>
              <a:ext cx="0" cy="4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 smtClean="0">
                <a:effectLst/>
              </a:rPr>
              <a:t>Exercício</a:t>
            </a:r>
            <a:endParaRPr lang="pt-BR" dirty="0">
              <a:effectLst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 smtClean="0">
                <a:effectLst/>
              </a:rPr>
              <a:t>Examine as estratégias </a:t>
            </a:r>
            <a:r>
              <a:rPr lang="pt-BR" dirty="0">
                <a:effectLst/>
              </a:rPr>
              <a:t>de testes aplicadas aos testes identificados para o </a:t>
            </a:r>
            <a:r>
              <a:rPr lang="pt-BR" dirty="0" smtClean="0">
                <a:effectLst/>
              </a:rPr>
              <a:t>QIB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50800"/>
            <a:ext cx="8528248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Elaborar plano de testes: passos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Identificar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estratégias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u="sng" dirty="0">
                <a:effectLst/>
              </a:rPr>
              <a:t>Definir recursos</a:t>
            </a:r>
          </a:p>
          <a:p>
            <a:pPr>
              <a:lnSpc>
                <a:spcPct val="90000"/>
              </a:lnSpc>
            </a:pPr>
            <a:endParaRPr lang="pt-BR" sz="2800" u="sng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prioridades dos testes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Elaborar cronograma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3: Definir recursos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Recursos humanos</a:t>
            </a:r>
          </a:p>
          <a:p>
            <a:pPr lvl="1">
              <a:buClrTx/>
            </a:pPr>
            <a:r>
              <a:rPr lang="pt-BR" sz="2600" dirty="0">
                <a:effectLst/>
              </a:rPr>
              <a:t>principais</a:t>
            </a:r>
          </a:p>
          <a:p>
            <a:pPr lvl="1">
              <a:buClrTx/>
            </a:pPr>
            <a:r>
              <a:rPr lang="pt-BR" sz="2600" dirty="0">
                <a:effectLst/>
              </a:rPr>
              <a:t>de apoio</a:t>
            </a:r>
          </a:p>
          <a:p>
            <a:r>
              <a:rPr lang="pt-BR" dirty="0">
                <a:effectLst/>
              </a:rPr>
              <a:t>Ambiente de testes</a:t>
            </a:r>
          </a:p>
          <a:p>
            <a:pPr lvl="1">
              <a:buClrTx/>
            </a:pPr>
            <a:r>
              <a:rPr lang="pt-BR" sz="2600" dirty="0">
                <a:effectLst/>
              </a:rPr>
              <a:t>hardware</a:t>
            </a:r>
          </a:p>
          <a:p>
            <a:pPr lvl="1">
              <a:buClrTx/>
            </a:pPr>
            <a:r>
              <a:rPr lang="pt-BR" sz="2600" dirty="0">
                <a:effectLst/>
              </a:rPr>
              <a:t>software</a:t>
            </a:r>
          </a:p>
          <a:p>
            <a:r>
              <a:rPr lang="pt-BR" dirty="0">
                <a:effectLst/>
              </a:rPr>
              <a:t>Ferramentas de Teste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Exemplo de recurso humano: 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projetista de testes</a:t>
            </a:r>
          </a:p>
        </p:txBody>
      </p:sp>
      <p:sp>
        <p:nvSpPr>
          <p:cNvPr id="76806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Define os casos de teste, os tipos de testes empregados e o cronograma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Define os casos e procedimentos de teste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Define os dados de teste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Avalia o progresso dos testes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Conhecimentos: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processo de testes 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análise e projeto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requisitos do sistema e tecnologia adotada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Exemplo de recurso humano: testador</a:t>
            </a:r>
          </a:p>
        </p:txBody>
      </p:sp>
      <p:sp>
        <p:nvSpPr>
          <p:cNvPr id="77830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Prepara o ambiente de teste</a:t>
            </a:r>
          </a:p>
          <a:p>
            <a:r>
              <a:rPr lang="pt-BR" dirty="0">
                <a:effectLst/>
              </a:rPr>
              <a:t>Executa os testes</a:t>
            </a:r>
          </a:p>
          <a:p>
            <a:r>
              <a:rPr lang="pt-BR" dirty="0">
                <a:effectLst/>
              </a:rPr>
              <a:t>Avalia os resultados e registra os defeitos encontrados</a:t>
            </a:r>
          </a:p>
          <a:p>
            <a:r>
              <a:rPr lang="pt-BR" dirty="0">
                <a:effectLst/>
              </a:rPr>
              <a:t>Conhecimentos:</a:t>
            </a:r>
          </a:p>
          <a:p>
            <a:pPr lvl="1">
              <a:buClrTx/>
            </a:pPr>
            <a:r>
              <a:rPr lang="pt-BR" dirty="0">
                <a:effectLst/>
              </a:rPr>
              <a:t>Processo de teste </a:t>
            </a:r>
          </a:p>
          <a:p>
            <a:pPr lvl="1">
              <a:buClrTx/>
            </a:pPr>
            <a:r>
              <a:rPr lang="pt-BR" dirty="0">
                <a:effectLst/>
              </a:rPr>
              <a:t>Configuração de ambientes</a:t>
            </a:r>
          </a:p>
          <a:p>
            <a:pPr lvl="1">
              <a:buClrTx/>
            </a:pPr>
            <a:r>
              <a:rPr lang="pt-BR" dirty="0">
                <a:effectLst/>
              </a:rPr>
              <a:t>Componentes e ferramentas de testes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Exemplo de recurso humano: desenvolvedor</a:t>
            </a:r>
          </a:p>
        </p:txBody>
      </p:sp>
      <p:sp>
        <p:nvSpPr>
          <p:cNvPr id="78854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Automatiza procedimentos de teste</a:t>
            </a:r>
            <a:r>
              <a:rPr lang="en-US" dirty="0">
                <a:effectLst/>
              </a:rPr>
              <a:t>s,</a:t>
            </a:r>
            <a:r>
              <a:rPr lang="pt-BR" dirty="0">
                <a:effectLst/>
              </a:rPr>
              <a:t> criando componentes de teste consistentes com os casos de teste associados.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Conhecimentos: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Processos de testes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Linguagens de programação 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Aplicação a ser testada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Ferramentas de </a:t>
            </a:r>
            <a:r>
              <a:rPr lang="pt-BR" dirty="0" smtClean="0">
                <a:effectLst/>
              </a:rPr>
              <a:t>teste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Exemplo de recurso humano: administrador de sistemas</a:t>
            </a:r>
          </a:p>
        </p:txBody>
      </p:sp>
      <p:sp>
        <p:nvSpPr>
          <p:cNvPr id="79878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Gerencia o ambiente de testes</a:t>
            </a:r>
          </a:p>
          <a:p>
            <a:r>
              <a:rPr lang="pt-BR" dirty="0">
                <a:effectLst/>
              </a:rPr>
              <a:t>Cria e configura novos usuários</a:t>
            </a:r>
          </a:p>
          <a:p>
            <a:r>
              <a:rPr lang="pt-BR" dirty="0">
                <a:effectLst/>
              </a:rPr>
              <a:t>Instala novos softwares</a:t>
            </a:r>
          </a:p>
          <a:p>
            <a:r>
              <a:rPr lang="pt-BR" dirty="0">
                <a:effectLst/>
              </a:rPr>
              <a:t>Conhecimentos</a:t>
            </a:r>
          </a:p>
          <a:p>
            <a:pPr lvl="1">
              <a:buClrTx/>
            </a:pPr>
            <a:r>
              <a:rPr lang="pt-BR" dirty="0">
                <a:effectLst/>
              </a:rPr>
              <a:t>Experiência em administração de </a:t>
            </a:r>
            <a:r>
              <a:rPr lang="pt-BR" dirty="0" smtClean="0">
                <a:effectLst/>
              </a:rPr>
              <a:t>sistemas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Elaborar plano de testes: passos</a:t>
            </a:r>
          </a:p>
        </p:txBody>
      </p:sp>
      <p:sp>
        <p:nvSpPr>
          <p:cNvPr id="80902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Identificar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estratégias de teste 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recursos 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u="sng" dirty="0">
                <a:effectLst/>
              </a:rPr>
              <a:t>Definir prioridades dos testes</a:t>
            </a:r>
          </a:p>
          <a:p>
            <a:pPr>
              <a:lnSpc>
                <a:spcPct val="90000"/>
              </a:lnSpc>
            </a:pPr>
            <a:endParaRPr lang="pt-BR" sz="2800" u="sng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Elaborar cronograma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269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Fundamentos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teste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4: Definir prioridades</a:t>
            </a:r>
          </a:p>
        </p:txBody>
      </p:sp>
      <p:sp>
        <p:nvSpPr>
          <p:cNvPr id="2242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200" dirty="0" smtClean="0">
                <a:effectLst/>
              </a:rPr>
              <a:t>É feita a avaliação dos riscos associados a uma falha durante a execução do caso de testes, sobre duas perspectivas: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pt-BR" sz="2600" b="1" dirty="0" smtClean="0">
                <a:effectLst/>
              </a:rPr>
              <a:t>Impacto</a:t>
            </a:r>
            <a:r>
              <a:rPr lang="pt-BR" sz="2600" dirty="0" smtClean="0">
                <a:effectLst/>
              </a:rPr>
              <a:t> da falha sobre o sistema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200" dirty="0" smtClean="0">
                <a:effectLst/>
              </a:rPr>
              <a:t>Identifique uma condição, evento ou ação e tente determinar o seu impacto.</a:t>
            </a:r>
          </a:p>
          <a:p>
            <a:pPr lvl="3">
              <a:lnSpc>
                <a:spcPct val="90000"/>
              </a:lnSpc>
            </a:pPr>
            <a:r>
              <a:rPr lang="pt-BR" dirty="0" smtClean="0">
                <a:effectLst/>
              </a:rPr>
              <a:t>ex: qual o impacto se houvesse perda de conexão com a Internet durante uma transação?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pt-BR" sz="2600" b="1" dirty="0" smtClean="0">
                <a:effectLst/>
              </a:rPr>
              <a:t>Probabilidade</a:t>
            </a:r>
            <a:r>
              <a:rPr lang="pt-BR" sz="2600" dirty="0" smtClean="0">
                <a:effectLst/>
              </a:rPr>
              <a:t> da ocorrência de falha durante a execução do caso de teste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200" dirty="0" smtClean="0">
                <a:effectLst/>
              </a:rPr>
              <a:t>ex: qual a probabilidade da perda de conexão durante uma transação?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pt-BR" dirty="0" smtClean="0">
                <a:effectLst/>
              </a:rPr>
              <a:t>Passo 4: Definir prioridades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ffectLst/>
              </a:rPr>
              <a:t>O </a:t>
            </a:r>
            <a:r>
              <a:rPr lang="en-US" dirty="0" err="1" smtClean="0">
                <a:effectLst/>
              </a:rPr>
              <a:t>risco</a:t>
            </a:r>
            <a:r>
              <a:rPr lang="en-US" dirty="0" smtClean="0">
                <a:effectLst/>
              </a:rPr>
              <a:t> é </a:t>
            </a:r>
            <a:r>
              <a:rPr lang="en-US" dirty="0" err="1" smtClean="0">
                <a:effectLst/>
              </a:rPr>
              <a:t>avaliado</a:t>
            </a:r>
            <a:r>
              <a:rPr lang="en-US" dirty="0" smtClean="0">
                <a:effectLst/>
              </a:rPr>
              <a:t> e </a:t>
            </a:r>
            <a:r>
              <a:rPr lang="en-US" dirty="0" err="1" smtClean="0">
                <a:effectLst/>
              </a:rPr>
              <a:t>calculado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seguinte</a:t>
            </a:r>
            <a:r>
              <a:rPr lang="en-US" dirty="0" smtClean="0">
                <a:effectLst/>
              </a:rPr>
              <a:t> forma: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effectLst/>
              </a:rPr>
              <a:t>	</a:t>
            </a:r>
            <a:r>
              <a:rPr lang="en-US" b="1" dirty="0" err="1" smtClean="0">
                <a:effectLst/>
              </a:rPr>
              <a:t>Risco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Avaliado</a:t>
            </a:r>
            <a:r>
              <a:rPr lang="en-US" b="1" dirty="0" smtClean="0">
                <a:effectLst/>
              </a:rPr>
              <a:t> = (</a:t>
            </a:r>
            <a:r>
              <a:rPr lang="en-US" b="1" dirty="0" err="1" smtClean="0">
                <a:effectLst/>
              </a:rPr>
              <a:t>Impacto</a:t>
            </a:r>
            <a:r>
              <a:rPr lang="en-US" b="1" dirty="0" smtClean="0">
                <a:effectLst/>
              </a:rPr>
              <a:t>*</a:t>
            </a:r>
            <a:r>
              <a:rPr lang="en-US" b="1" dirty="0" err="1" smtClean="0">
                <a:effectLst/>
              </a:rPr>
              <a:t>Probabilidade</a:t>
            </a:r>
            <a:r>
              <a:rPr lang="en-US" b="1" dirty="0" smtClean="0">
                <a:effectLst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>
              <a:effectLst/>
            </a:endParaRPr>
          </a:p>
          <a:p>
            <a:pPr eaLnBrk="1" hangingPunct="1"/>
            <a:r>
              <a:rPr lang="pt-BR" dirty="0" smtClean="0">
                <a:effectLst/>
              </a:rPr>
              <a:t>A avaliação da prioridade dos testes baseia-se na ordenação dos casos de testes de acordo com o risco avaliado.</a:t>
            </a:r>
          </a:p>
          <a:p>
            <a:pPr lvl="1" eaLnBrk="1" hangingPunct="1">
              <a:buClrTx/>
            </a:pPr>
            <a:r>
              <a:rPr lang="en-US" dirty="0" err="1" smtClean="0">
                <a:effectLst/>
              </a:rPr>
              <a:t>Casos</a:t>
            </a:r>
            <a:r>
              <a:rPr lang="en-US" dirty="0" smtClean="0">
                <a:effectLst/>
              </a:rPr>
              <a:t> de testes de </a:t>
            </a:r>
            <a:r>
              <a:rPr lang="en-US" dirty="0" err="1" smtClean="0">
                <a:effectLst/>
              </a:rPr>
              <a:t>maior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prioridade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devem</a:t>
            </a:r>
            <a:r>
              <a:rPr lang="en-US" dirty="0" smtClean="0">
                <a:effectLst/>
              </a:rPr>
              <a:t> ser </a:t>
            </a:r>
            <a:r>
              <a:rPr lang="en-US" dirty="0" err="1" smtClean="0">
                <a:effectLst/>
              </a:rPr>
              <a:t>executados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primeiro</a:t>
            </a:r>
            <a:r>
              <a:rPr lang="en-US" dirty="0" smtClean="0">
                <a:effectLst/>
              </a:rPr>
              <a:t>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pt-BR" dirty="0" smtClean="0">
                <a:effectLst/>
              </a:rPr>
              <a:t>Passo 4: Definir prioridades</a:t>
            </a:r>
          </a:p>
        </p:txBody>
      </p:sp>
      <p:sp>
        <p:nvSpPr>
          <p:cNvPr id="227332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marL="342900" lvl="2" indent="-342900">
              <a:lnSpc>
                <a:spcPct val="90000"/>
              </a:lnSpc>
              <a:buSzPct val="80000"/>
              <a:buFont typeface="Wingdings" pitchFamily="2" charset="2"/>
              <a:buChar char="n"/>
              <a:defRPr/>
            </a:pPr>
            <a:r>
              <a:rPr lang="en-US" sz="2400" b="1" dirty="0" smtClean="0">
                <a:effectLst/>
                <a:ea typeface="+mn-ea"/>
                <a:cs typeface="+mn-cs"/>
              </a:rPr>
              <a:t>Ex: Para </a:t>
            </a:r>
            <a:r>
              <a:rPr lang="en-US" sz="2400" b="1" dirty="0" err="1" smtClean="0">
                <a:effectLst/>
                <a:ea typeface="+mn-ea"/>
                <a:cs typeface="+mn-cs"/>
              </a:rPr>
              <a:t>impacto</a:t>
            </a:r>
            <a:r>
              <a:rPr lang="en-US" sz="2400" b="1" dirty="0" smtClean="0">
                <a:effectLst/>
                <a:ea typeface="+mn-ea"/>
                <a:cs typeface="+mn-cs"/>
              </a:rPr>
              <a:t> e </a:t>
            </a:r>
            <a:r>
              <a:rPr lang="en-US" sz="2400" b="1" dirty="0" err="1" smtClean="0">
                <a:effectLst/>
                <a:ea typeface="+mn-ea"/>
                <a:cs typeface="+mn-cs"/>
              </a:rPr>
              <a:t>probabilidade</a:t>
            </a:r>
            <a:r>
              <a:rPr lang="en-US" sz="2400" b="1" dirty="0" smtClean="0">
                <a:effectLst/>
                <a:ea typeface="+mn-ea"/>
                <a:cs typeface="+mn-cs"/>
              </a:rPr>
              <a:t>: 3(</a:t>
            </a:r>
            <a:r>
              <a:rPr lang="en-US" sz="2400" b="1" dirty="0" err="1" smtClean="0">
                <a:effectLst/>
                <a:ea typeface="+mn-ea"/>
                <a:cs typeface="+mn-cs"/>
              </a:rPr>
              <a:t>baixo</a:t>
            </a:r>
            <a:r>
              <a:rPr lang="en-US" sz="2400" b="1" dirty="0" smtClean="0">
                <a:effectLst/>
                <a:ea typeface="+mn-ea"/>
                <a:cs typeface="+mn-cs"/>
              </a:rPr>
              <a:t>); 6 (</a:t>
            </a:r>
            <a:r>
              <a:rPr lang="en-US" sz="2400" b="1" dirty="0" err="1" smtClean="0">
                <a:effectLst/>
                <a:ea typeface="+mn-ea"/>
                <a:cs typeface="+mn-cs"/>
              </a:rPr>
              <a:t>médio</a:t>
            </a:r>
            <a:r>
              <a:rPr lang="en-US" sz="2400" b="1" dirty="0" smtClean="0">
                <a:effectLst/>
                <a:ea typeface="+mn-ea"/>
                <a:cs typeface="+mn-cs"/>
              </a:rPr>
              <a:t>); 9 (alto)</a:t>
            </a:r>
          </a:p>
          <a:p>
            <a:pPr marL="341313" lvl="2" indent="-341313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3200" dirty="0" smtClean="0">
              <a:effectLst/>
            </a:endParaRPr>
          </a:p>
          <a:p>
            <a:pPr lvl="2" algn="just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/>
            </a:pPr>
            <a:r>
              <a:rPr lang="en-US" b="1" dirty="0" smtClean="0">
                <a:effectLst/>
              </a:rPr>
              <a:t>			</a:t>
            </a:r>
            <a:r>
              <a:rPr lang="pt-BR" b="1" dirty="0" smtClean="0">
                <a:effectLst/>
              </a:rPr>
              <a:t>Tabela de riscos</a:t>
            </a:r>
          </a:p>
          <a:p>
            <a:pPr lvl="2" algn="just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/>
            </a:pPr>
            <a:endParaRPr lang="pt-BR" sz="1800" b="1" dirty="0" smtClean="0">
              <a:solidFill>
                <a:srgbClr val="0000FF"/>
              </a:solidFill>
              <a:effectLst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b="1" dirty="0" smtClean="0">
                <a:effectLst/>
              </a:rPr>
              <a:t>Caso de teste 	      Impacto	    Probabilidade    Risco Avaliado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effectLst/>
                <a:latin typeface="Times" pitchFamily="18" charset="0"/>
              </a:rPr>
              <a:t>     CT001                 	           </a:t>
            </a:r>
            <a:r>
              <a:rPr lang="pt-BR" sz="2000" b="1" dirty="0" smtClean="0">
                <a:effectLst/>
                <a:latin typeface="Times" pitchFamily="18" charset="0"/>
              </a:rPr>
              <a:t>3</a:t>
            </a:r>
            <a:r>
              <a:rPr lang="pt-BR" sz="2000" b="1" dirty="0" smtClean="0">
                <a:effectLst/>
              </a:rPr>
              <a:t> 	 	            3                     9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b="1" dirty="0" smtClean="0">
                <a:effectLst/>
                <a:latin typeface="Times" pitchFamily="18" charset="0"/>
              </a:rPr>
              <a:t>     CT002	             	           9</a:t>
            </a:r>
            <a:r>
              <a:rPr lang="pt-BR" sz="2000" b="1" dirty="0" smtClean="0">
                <a:effectLst/>
              </a:rPr>
              <a:t>	 	            3        	       27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b="1" dirty="0" smtClean="0">
                <a:effectLst/>
                <a:latin typeface="Times" pitchFamily="18" charset="0"/>
              </a:rPr>
              <a:t>     CT003	             	           9</a:t>
            </a:r>
            <a:r>
              <a:rPr lang="pt-BR" sz="2000" b="1" dirty="0" smtClean="0">
                <a:effectLst/>
              </a:rPr>
              <a:t>	                         6                   54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b="1" dirty="0" smtClean="0">
                <a:effectLst/>
                <a:latin typeface="Times" pitchFamily="18" charset="0"/>
              </a:rPr>
              <a:t>     CT007	             	           9</a:t>
            </a:r>
            <a:r>
              <a:rPr lang="pt-BR" sz="2000" b="1" dirty="0" smtClean="0">
                <a:effectLst/>
              </a:rPr>
              <a:t>	                         </a:t>
            </a:r>
            <a:r>
              <a:rPr lang="en-US" sz="2000" b="1" dirty="0" smtClean="0">
                <a:effectLst/>
              </a:rPr>
              <a:t>9</a:t>
            </a:r>
            <a:r>
              <a:rPr lang="en-US" sz="2000" dirty="0" smtClean="0">
                <a:effectLst/>
              </a:rPr>
              <a:t>                   </a:t>
            </a:r>
            <a:r>
              <a:rPr lang="en-US" sz="2000" b="1" dirty="0" smtClean="0">
                <a:effectLst/>
              </a:rPr>
              <a:t>81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 smtClean="0">
                <a:effectLst/>
              </a:rPr>
              <a:t>Exercício</a:t>
            </a:r>
            <a:endParaRPr lang="pt-BR" dirty="0">
              <a:effectLst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Defina a prioridade dos testes identificados para o QIB</a:t>
            </a:r>
          </a:p>
          <a:p>
            <a:pPr lvl="1">
              <a:buClrTx/>
            </a:pPr>
            <a:r>
              <a:rPr lang="pt-BR" dirty="0" err="1">
                <a:effectLst/>
              </a:rPr>
              <a:t>Obs</a:t>
            </a:r>
            <a:r>
              <a:rPr lang="pt-BR" dirty="0">
                <a:effectLst/>
              </a:rPr>
              <a:t>: ver exemplo no Amazônia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Elaborar plano de testes: passos</a:t>
            </a:r>
          </a:p>
        </p:txBody>
      </p:sp>
      <p:sp>
        <p:nvSpPr>
          <p:cNvPr id="87046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Identificar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estratégias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recursos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Definir prioridades dos testes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u="sng" dirty="0">
                <a:effectLst/>
              </a:rPr>
              <a:t>Elaborar cronograma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5: Elaborar cronograma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Alocação de recursos às atividades de teste</a:t>
            </a:r>
          </a:p>
          <a:p>
            <a:r>
              <a:rPr lang="pt-BR" dirty="0">
                <a:effectLst/>
              </a:rPr>
              <a:t>Cálculo de esforço associado às atividades de teste</a:t>
            </a:r>
          </a:p>
          <a:p>
            <a:pPr lvl="1">
              <a:buClrTx/>
            </a:pPr>
            <a:r>
              <a:rPr lang="pt-BR" dirty="0">
                <a:effectLst/>
              </a:rPr>
              <a:t>Estimativas</a:t>
            </a:r>
          </a:p>
          <a:p>
            <a:pPr lvl="1">
              <a:buClrTx/>
            </a:pPr>
            <a:r>
              <a:rPr lang="pt-BR" dirty="0">
                <a:effectLst/>
              </a:rPr>
              <a:t>Base histórica</a:t>
            </a:r>
          </a:p>
          <a:p>
            <a:r>
              <a:rPr lang="pt-BR" dirty="0">
                <a:effectLst/>
              </a:rPr>
              <a:t>Definição de marcos de referência 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88914"/>
            <a:ext cx="7416428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Uso de Estimativas no planejamento de testes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200" dirty="0">
                <a:effectLst/>
              </a:rPr>
              <a:t>Uma das formas de se estimar as atividades de testes é usar Análise de Pontos de Testes (APT), a qual baseia-se em Análise de Pontos de Função (APF)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200" dirty="0">
              <a:effectLst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2200" dirty="0" smtClean="0">
                <a:effectLst/>
              </a:rPr>
              <a:t>    PT </a:t>
            </a:r>
            <a:r>
              <a:rPr lang="pt-BR" sz="2200" dirty="0">
                <a:effectLst/>
              </a:rPr>
              <a:t>= </a:t>
            </a:r>
            <a:r>
              <a:rPr lang="pt-BR" sz="2200" dirty="0">
                <a:effectLst/>
                <a:sym typeface="Symbol" pitchFamily="18" charset="2"/>
              </a:rPr>
              <a:t></a:t>
            </a:r>
            <a:r>
              <a:rPr lang="pt-BR" sz="2200" dirty="0" err="1">
                <a:effectLst/>
                <a:sym typeface="Symbol" pitchFamily="18" charset="2"/>
              </a:rPr>
              <a:t>PTDf</a:t>
            </a:r>
            <a:r>
              <a:rPr lang="pt-BR" sz="2200" dirty="0">
                <a:effectLst/>
                <a:sym typeface="Symbol" pitchFamily="18" charset="2"/>
              </a:rPr>
              <a:t> + (PF x PTE)/500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200" dirty="0">
              <a:effectLst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2200" b="1" dirty="0" smtClean="0">
                <a:effectLst/>
              </a:rPr>
              <a:t>     Onde:</a:t>
            </a:r>
            <a:endParaRPr lang="pt-BR" sz="2200" b="1" dirty="0">
              <a:effectLst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2200" dirty="0" smtClean="0">
                <a:effectLst/>
              </a:rPr>
              <a:t>     PT </a:t>
            </a:r>
            <a:r>
              <a:rPr lang="pt-BR" sz="2200" dirty="0">
                <a:effectLst/>
              </a:rPr>
              <a:t>= Número total de pontos de testes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200" dirty="0" smtClean="0">
                <a:effectLst/>
                <a:sym typeface="Symbol" pitchFamily="18" charset="2"/>
              </a:rPr>
              <a:t>     </a:t>
            </a:r>
            <a:r>
              <a:rPr lang="pt-BR" sz="2200" dirty="0" err="1">
                <a:effectLst/>
                <a:sym typeface="Symbol" pitchFamily="18" charset="2"/>
              </a:rPr>
              <a:t>PTDf</a:t>
            </a:r>
            <a:r>
              <a:rPr lang="pt-BR" sz="2200" dirty="0">
                <a:effectLst/>
                <a:sym typeface="Symbol" pitchFamily="18" charset="2"/>
              </a:rPr>
              <a:t> = Soma dos pontos de teste de todas as </a:t>
            </a:r>
            <a:r>
              <a:rPr lang="pt-BR" sz="2200" dirty="0" smtClean="0">
                <a:effectLst/>
                <a:sym typeface="Symbol" pitchFamily="18" charset="2"/>
              </a:rPr>
              <a:t> funções</a:t>
            </a:r>
            <a:endParaRPr lang="pt-BR" sz="2200" dirty="0">
              <a:effectLst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2200" dirty="0" smtClean="0">
                <a:effectLst/>
                <a:sym typeface="Symbol" pitchFamily="18" charset="2"/>
              </a:rPr>
              <a:t>     PF </a:t>
            </a:r>
            <a:r>
              <a:rPr lang="pt-BR" sz="2200" dirty="0">
                <a:effectLst/>
                <a:sym typeface="Symbol" pitchFamily="18" charset="2"/>
              </a:rPr>
              <a:t>= Tamanho do sistema em pontos de função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200" dirty="0" smtClean="0">
                <a:effectLst/>
                <a:sym typeface="Symbol" pitchFamily="18" charset="2"/>
              </a:rPr>
              <a:t>     PTE </a:t>
            </a:r>
            <a:r>
              <a:rPr lang="pt-BR" sz="2200" dirty="0">
                <a:effectLst/>
                <a:sym typeface="Symbol" pitchFamily="18" charset="2"/>
              </a:rPr>
              <a:t>= Total de pontos de testes estáticos</a:t>
            </a:r>
          </a:p>
        </p:txBody>
      </p:sp>
      <p:sp>
        <p:nvSpPr>
          <p:cNvPr id="6" name="Espaço Reservado para Número de Slide 5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276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Uso de Estimativas no planejamento de testes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 dirty="0" err="1">
                <a:effectLst/>
                <a:sym typeface="Symbol" pitchFamily="18" charset="2"/>
              </a:rPr>
              <a:t>PTDf</a:t>
            </a:r>
            <a:r>
              <a:rPr lang="pt-BR" sz="2400" dirty="0">
                <a:effectLst/>
                <a:sym typeface="Symbol" pitchFamily="18" charset="2"/>
              </a:rPr>
              <a:t> = </a:t>
            </a:r>
            <a:r>
              <a:rPr lang="pt-BR" sz="2400" dirty="0" err="1">
                <a:effectLst/>
                <a:sym typeface="Symbol" pitchFamily="18" charset="2"/>
              </a:rPr>
              <a:t>PFf</a:t>
            </a:r>
            <a:r>
              <a:rPr lang="pt-BR" sz="2400" dirty="0">
                <a:effectLst/>
                <a:sym typeface="Symbol" pitchFamily="18" charset="2"/>
              </a:rPr>
              <a:t> x </a:t>
            </a:r>
            <a:r>
              <a:rPr lang="pt-BR" sz="2400" dirty="0" err="1">
                <a:effectLst/>
                <a:sym typeface="Symbol" pitchFamily="18" charset="2"/>
              </a:rPr>
              <a:t>FDf</a:t>
            </a:r>
            <a:r>
              <a:rPr lang="pt-BR" sz="2400" dirty="0">
                <a:effectLst/>
                <a:sym typeface="Symbol" pitchFamily="18" charset="2"/>
              </a:rPr>
              <a:t> x </a:t>
            </a:r>
            <a:r>
              <a:rPr lang="pt-BR" sz="2400" dirty="0" err="1">
                <a:effectLst/>
                <a:sym typeface="Symbol" pitchFamily="18" charset="2"/>
              </a:rPr>
              <a:t>QRd</a:t>
            </a:r>
            <a:endParaRPr lang="pt-BR" sz="2400" dirty="0">
              <a:effectLst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t-BR" sz="2400" dirty="0">
              <a:effectLst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 smtClean="0">
                <a:effectLst/>
                <a:sym typeface="Symbol" pitchFamily="18" charset="2"/>
              </a:rPr>
              <a:t>Onde:</a:t>
            </a:r>
            <a:endParaRPr lang="pt-BR" sz="2400" dirty="0">
              <a:effectLst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 err="1">
                <a:effectLst/>
                <a:sym typeface="Symbol" pitchFamily="18" charset="2"/>
              </a:rPr>
              <a:t>PFf</a:t>
            </a:r>
            <a:r>
              <a:rPr lang="pt-BR" sz="2000" dirty="0">
                <a:effectLst/>
                <a:sym typeface="Symbol" pitchFamily="18" charset="2"/>
              </a:rPr>
              <a:t> = número de pontos de função da função a ser testada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 err="1">
                <a:effectLst/>
                <a:sym typeface="Symbol" pitchFamily="18" charset="2"/>
              </a:rPr>
              <a:t>FDf</a:t>
            </a:r>
            <a:r>
              <a:rPr lang="pt-BR" sz="2000" dirty="0">
                <a:effectLst/>
                <a:sym typeface="Symbol" pitchFamily="18" charset="2"/>
              </a:rPr>
              <a:t> = total de funções </a:t>
            </a:r>
            <a:r>
              <a:rPr lang="pt-BR" sz="2000" dirty="0" smtClean="0">
                <a:effectLst/>
                <a:sym typeface="Symbol" pitchFamily="18" charset="2"/>
              </a:rPr>
              <a:t>dependentes da função a ser testada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 err="1" smtClean="0">
                <a:effectLst/>
                <a:sym typeface="Symbol" pitchFamily="18" charset="2"/>
              </a:rPr>
              <a:t>QRd</a:t>
            </a:r>
            <a:r>
              <a:rPr lang="pt-BR" sz="2000" dirty="0" smtClean="0">
                <a:effectLst/>
                <a:sym typeface="Symbol" pitchFamily="18" charset="2"/>
              </a:rPr>
              <a:t> = total de características explícitas e implícitas; medem como a qualidade dos requisitos pode afetar a qualidade dos testes.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800" dirty="0" err="1" smtClean="0">
                <a:effectLst/>
                <a:sym typeface="Symbol" pitchFamily="18" charset="2"/>
              </a:rPr>
              <a:t>QRd</a:t>
            </a:r>
            <a:r>
              <a:rPr lang="pt-BR" sz="1800" dirty="0" smtClean="0">
                <a:effectLst/>
                <a:sym typeface="Symbol" pitchFamily="18" charset="2"/>
              </a:rPr>
              <a:t> </a:t>
            </a:r>
            <a:r>
              <a:rPr lang="pt-BR" sz="1800" dirty="0">
                <a:effectLst/>
                <a:sym typeface="Symbol" pitchFamily="18" charset="2"/>
              </a:rPr>
              <a:t>= CE + CI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800" dirty="0">
                <a:effectLst/>
                <a:sym typeface="Symbol" pitchFamily="18" charset="2"/>
              </a:rPr>
              <a:t>CE = Características explícitas (funcionalidade (F), performance (P), segurança (S), aderência e efetividade (E))</a:t>
            </a:r>
          </a:p>
          <a:p>
            <a:pPr lvl="2">
              <a:lnSpc>
                <a:spcPct val="90000"/>
              </a:lnSpc>
              <a:buClrTx/>
            </a:pPr>
            <a:r>
              <a:rPr lang="pt-BR" sz="1600" dirty="0">
                <a:effectLst/>
                <a:sym typeface="Symbol" pitchFamily="18" charset="2"/>
              </a:rPr>
              <a:t>CE = F + P + S + E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800" dirty="0">
                <a:effectLst/>
                <a:sym typeface="Symbol" pitchFamily="18" charset="2"/>
              </a:rPr>
              <a:t>CI = Características implícitas; se houver coleta de dados e/ou    indicadores associados às características explícitas </a:t>
            </a:r>
          </a:p>
          <a:p>
            <a:pPr lvl="2">
              <a:lnSpc>
                <a:spcPct val="90000"/>
              </a:lnSpc>
              <a:buClrTx/>
            </a:pPr>
            <a:r>
              <a:rPr lang="pt-BR" sz="1600" dirty="0">
                <a:effectLst/>
                <a:sym typeface="Symbol" pitchFamily="18" charset="2"/>
              </a:rPr>
              <a:t>CI = n x 0,02, onde 0 &lt;= n &lt;= 4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Uso de Estimativas no planejamento de testes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buFontTx/>
              <a:buNone/>
            </a:pPr>
            <a:r>
              <a:rPr lang="pt-BR" sz="2400" dirty="0">
                <a:effectLst/>
                <a:sym typeface="Symbol" pitchFamily="18" charset="2"/>
              </a:rPr>
              <a:t>PTE = 16 x n</a:t>
            </a:r>
          </a:p>
          <a:p>
            <a:pPr>
              <a:buFontTx/>
              <a:buNone/>
            </a:pPr>
            <a:endParaRPr lang="pt-BR" sz="2400" dirty="0">
              <a:effectLst/>
              <a:sym typeface="Symbol" pitchFamily="18" charset="2"/>
            </a:endParaRPr>
          </a:p>
          <a:p>
            <a:pPr>
              <a:buFontTx/>
              <a:buNone/>
            </a:pPr>
            <a:r>
              <a:rPr lang="pt-BR" sz="2400" dirty="0" smtClean="0">
                <a:effectLst/>
                <a:sym typeface="Symbol" pitchFamily="18" charset="2"/>
              </a:rPr>
              <a:t>Onde:</a:t>
            </a:r>
            <a:endParaRPr lang="pt-BR" sz="2400" dirty="0">
              <a:effectLst/>
              <a:sym typeface="Symbol" pitchFamily="18" charset="2"/>
            </a:endParaRPr>
          </a:p>
          <a:p>
            <a:pPr>
              <a:buFontTx/>
              <a:buNone/>
            </a:pPr>
            <a:r>
              <a:rPr lang="pt-BR" sz="2400" dirty="0">
                <a:effectLst/>
                <a:sym typeface="Symbol" pitchFamily="18" charset="2"/>
              </a:rPr>
              <a:t>n = número de </a:t>
            </a:r>
            <a:r>
              <a:rPr lang="pt-BR" sz="2400" i="1" dirty="0" err="1">
                <a:effectLst/>
                <a:sym typeface="Symbol" pitchFamily="18" charset="2"/>
              </a:rPr>
              <a:t>checklists</a:t>
            </a:r>
            <a:r>
              <a:rPr lang="pt-BR" sz="2400" dirty="0">
                <a:effectLst/>
                <a:sym typeface="Symbol" pitchFamily="18" charset="2"/>
              </a:rPr>
              <a:t> usados para avaliar as características explícitas de qualidade do sistema </a:t>
            </a:r>
          </a:p>
          <a:p>
            <a:pPr lvl="1">
              <a:buFont typeface="Arial" charset="0"/>
              <a:buNone/>
            </a:pPr>
            <a:r>
              <a:rPr lang="pt-BR" sz="2000" dirty="0">
                <a:effectLst/>
                <a:sym typeface="Symbol" pitchFamily="18" charset="2"/>
              </a:rPr>
              <a:t>(0 &lt;= n &lt;= 4) =&gt; um </a:t>
            </a:r>
            <a:r>
              <a:rPr lang="pt-BR" sz="2000" i="1" dirty="0" err="1">
                <a:effectLst/>
                <a:sym typeface="Symbol" pitchFamily="18" charset="2"/>
              </a:rPr>
              <a:t>checklist</a:t>
            </a:r>
            <a:r>
              <a:rPr lang="pt-BR" sz="2000" dirty="0">
                <a:effectLst/>
                <a:sym typeface="Symbol" pitchFamily="18" charset="2"/>
              </a:rPr>
              <a:t> para cada característica</a:t>
            </a:r>
          </a:p>
          <a:p>
            <a:pPr lvl="1">
              <a:buFont typeface="Arial" charset="0"/>
              <a:buNone/>
            </a:pPr>
            <a:endParaRPr lang="pt-BR" sz="2000" dirty="0">
              <a:effectLst/>
              <a:sym typeface="Symbol" pitchFamily="18" charset="2"/>
            </a:endParaRPr>
          </a:p>
          <a:p>
            <a:pPr>
              <a:buFontTx/>
              <a:buNone/>
            </a:pPr>
            <a:r>
              <a:rPr lang="pt-BR" sz="2400" dirty="0" err="1">
                <a:effectLst/>
                <a:sym typeface="Symbol" pitchFamily="18" charset="2"/>
              </a:rPr>
              <a:t>Obs</a:t>
            </a:r>
            <a:r>
              <a:rPr lang="pt-BR" sz="2400" dirty="0">
                <a:effectLst/>
                <a:sym typeface="Symbol" pitchFamily="18" charset="2"/>
              </a:rPr>
              <a:t>: O PTE só é usado quando a equipe de testes adotar processos de revisão de documentação e de códigos usando </a:t>
            </a:r>
            <a:r>
              <a:rPr lang="pt-BR" sz="2400" i="1" dirty="0" err="1">
                <a:effectLst/>
                <a:sym typeface="Symbol" pitchFamily="18" charset="2"/>
              </a:rPr>
              <a:t>checklists</a:t>
            </a:r>
            <a:r>
              <a:rPr lang="pt-BR" sz="2400" dirty="0">
                <a:effectLst/>
                <a:sym typeface="Symbol" pitchFamily="18" charset="2"/>
              </a:rPr>
              <a:t>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Uso de Estimativas no planejamento de testes</a:t>
            </a:r>
          </a:p>
        </p:txBody>
      </p:sp>
      <p:sp>
        <p:nvSpPr>
          <p:cNvPr id="2345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pt-BR" dirty="0">
                <a:effectLst/>
              </a:rPr>
              <a:t>Com base nos Pontos de Teste, pode-se calcular o Número Total de Horas de Teste (THT)</a:t>
            </a:r>
          </a:p>
          <a:p>
            <a:pPr marL="342900" indent="-342900">
              <a:lnSpc>
                <a:spcPct val="90000"/>
              </a:lnSpc>
              <a:buFontTx/>
              <a:buNone/>
            </a:pPr>
            <a:endParaRPr lang="pt-BR" dirty="0">
              <a:effectLst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r>
              <a:rPr lang="pt-BR" dirty="0">
                <a:effectLst/>
              </a:rPr>
              <a:t>THT = HTP x IPC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endParaRPr lang="pt-BR" dirty="0">
              <a:effectLst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r>
              <a:rPr lang="pt-BR" dirty="0">
                <a:effectLst/>
              </a:rPr>
              <a:t>Onde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r>
              <a:rPr lang="pt-BR" dirty="0">
                <a:effectLst/>
              </a:rPr>
              <a:t>HTP = Estimativa de horas de teste primárias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r>
              <a:rPr lang="pt-BR" dirty="0">
                <a:effectLst/>
              </a:rPr>
              <a:t>IPC = Índice de Planejamento e Controle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279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Examinando</a:t>
            </a:r>
            <a:r>
              <a:rPr lang="en-US" dirty="0" smtClean="0"/>
              <a:t> a </a:t>
            </a:r>
            <a:r>
              <a:rPr lang="en-US" dirty="0" err="1" smtClean="0"/>
              <a:t>especificação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, o </a:t>
            </a:r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r>
              <a:rPr lang="en-US" dirty="0" smtClean="0"/>
              <a:t> define o </a:t>
            </a:r>
            <a:r>
              <a:rPr lang="en-US" dirty="0" err="1" smtClean="0"/>
              <a:t>que</a:t>
            </a:r>
            <a:r>
              <a:rPr lang="en-US" dirty="0" smtClean="0"/>
              <a:t> o software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,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combinação</a:t>
            </a:r>
            <a:r>
              <a:rPr lang="en-US" dirty="0" smtClean="0"/>
              <a:t> de </a:t>
            </a:r>
            <a:r>
              <a:rPr lang="en-US" dirty="0" err="1" smtClean="0"/>
              <a:t>textos</a:t>
            </a:r>
            <a:r>
              <a:rPr lang="en-US" dirty="0" smtClean="0"/>
              <a:t> e </a:t>
            </a:r>
            <a:r>
              <a:rPr lang="en-US" dirty="0" err="1" smtClean="0"/>
              <a:t>figuras</a:t>
            </a:r>
            <a:endParaRPr lang="en-US" dirty="0" smtClean="0"/>
          </a:p>
          <a:p>
            <a:r>
              <a:rPr lang="en-US" dirty="0" smtClean="0"/>
              <a:t>Com o </a:t>
            </a:r>
            <a:r>
              <a:rPr lang="en-US" dirty="0" err="1" smtClean="0"/>
              <a:t>advento</a:t>
            </a:r>
            <a:r>
              <a:rPr lang="en-US" dirty="0" smtClean="0"/>
              <a:t> de UML,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artefatos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com </a:t>
            </a:r>
            <a:r>
              <a:rPr lang="en-US" dirty="0" err="1" smtClean="0"/>
              <a:t>semântica</a:t>
            </a:r>
            <a:r>
              <a:rPr lang="en-US" dirty="0" smtClean="0"/>
              <a:t> </a:t>
            </a:r>
            <a:r>
              <a:rPr lang="en-US" dirty="0" err="1" smtClean="0"/>
              <a:t>quase</a:t>
            </a:r>
            <a:r>
              <a:rPr lang="en-US" dirty="0" smtClean="0"/>
              <a:t> formal</a:t>
            </a:r>
          </a:p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(Model-based testing)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Uso de Estimativas no planejamento de testes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buFontTx/>
              <a:buNone/>
            </a:pPr>
            <a:r>
              <a:rPr lang="pt-BR" sz="2400" dirty="0">
                <a:effectLst/>
              </a:rPr>
              <a:t>HTP = PT x QET x AT</a:t>
            </a:r>
          </a:p>
          <a:p>
            <a:pPr marL="342900" indent="-342900">
              <a:lnSpc>
                <a:spcPct val="90000"/>
              </a:lnSpc>
              <a:buFontTx/>
              <a:buNone/>
            </a:pPr>
            <a:endParaRPr lang="pt-BR" sz="2400" dirty="0">
              <a:effectLst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pt-BR" sz="2400" dirty="0" smtClean="0">
                <a:effectLst/>
              </a:rPr>
              <a:t>Onde:</a:t>
            </a:r>
            <a:endParaRPr lang="pt-BR" sz="2400" dirty="0">
              <a:effectLst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pt-BR" sz="2400" dirty="0">
                <a:effectLst/>
              </a:rPr>
              <a:t>PT = Número total de pontos de testes</a:t>
            </a: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pt-BR" sz="2400" dirty="0">
                <a:effectLst/>
              </a:rPr>
              <a:t>QET = Qualificação da Equipe de Testes (ligada à produtividade =&gt; 0,7 a 2,0)</a:t>
            </a: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pt-BR" sz="2400" dirty="0">
                <a:effectLst/>
              </a:rPr>
              <a:t>AT = Ambiente de Testes (fatores ambientais)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r>
              <a:rPr lang="pt-BR" sz="2000" dirty="0">
                <a:effectLst/>
              </a:rPr>
              <a:t>AT = Soma dos fatores/21; os fatores podem ser:</a:t>
            </a:r>
          </a:p>
          <a:p>
            <a:pPr marL="1143000" lvl="2" indent="-228600">
              <a:lnSpc>
                <a:spcPct val="90000"/>
              </a:lnSpc>
            </a:pPr>
            <a:r>
              <a:rPr lang="pt-BR" sz="1800" dirty="0">
                <a:effectLst/>
              </a:rPr>
              <a:t>Existência de ferramentas de testes</a:t>
            </a:r>
          </a:p>
          <a:p>
            <a:pPr marL="1143000" lvl="2" indent="-228600">
              <a:lnSpc>
                <a:spcPct val="90000"/>
              </a:lnSpc>
            </a:pPr>
            <a:r>
              <a:rPr lang="pt-BR" sz="1800" dirty="0">
                <a:effectLst/>
              </a:rPr>
              <a:t>Documentação de testes</a:t>
            </a:r>
          </a:p>
          <a:p>
            <a:pPr marL="1143000" lvl="2" indent="-228600">
              <a:lnSpc>
                <a:spcPct val="90000"/>
              </a:lnSpc>
            </a:pPr>
            <a:r>
              <a:rPr lang="pt-BR" sz="1800" dirty="0">
                <a:effectLst/>
              </a:rPr>
              <a:t>Ambiente de desenvolvimento</a:t>
            </a:r>
          </a:p>
          <a:p>
            <a:pPr marL="1143000" lvl="2" indent="-228600">
              <a:lnSpc>
                <a:spcPct val="90000"/>
              </a:lnSpc>
            </a:pPr>
            <a:r>
              <a:rPr lang="pt-BR" sz="1800" dirty="0">
                <a:effectLst/>
              </a:rPr>
              <a:t>...</a:t>
            </a:r>
          </a:p>
          <a:p>
            <a:pPr marL="1143000" lvl="2" indent="-228600">
              <a:lnSpc>
                <a:spcPct val="90000"/>
              </a:lnSpc>
              <a:buFont typeface="Arial" charset="0"/>
              <a:buNone/>
            </a:pPr>
            <a:endParaRPr lang="pt-BR" sz="1800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Uso de Estimativas no planejamento de testes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buFontTx/>
              <a:buNone/>
            </a:pPr>
            <a:r>
              <a:rPr lang="pt-BR" dirty="0">
                <a:effectLst/>
              </a:rPr>
              <a:t>IPC = 1 + (TE +FG)</a:t>
            </a:r>
          </a:p>
          <a:p>
            <a:pPr>
              <a:buFontTx/>
              <a:buNone/>
            </a:pPr>
            <a:r>
              <a:rPr lang="pt-BR" dirty="0">
                <a:effectLst/>
              </a:rPr>
              <a:t>Onde</a:t>
            </a:r>
          </a:p>
          <a:p>
            <a:pPr>
              <a:buFontTx/>
              <a:buNone/>
            </a:pPr>
            <a:r>
              <a:rPr lang="pt-BR" dirty="0">
                <a:effectLst/>
              </a:rPr>
              <a:t>TE = Tamanho da equipe (de 3 a 4 técnicos até mais de 10 técnicos =&gt; {0,03; 0,06; 0,12})</a:t>
            </a:r>
          </a:p>
          <a:p>
            <a:pPr>
              <a:buFontTx/>
              <a:buNone/>
            </a:pPr>
            <a:r>
              <a:rPr lang="pt-BR" dirty="0">
                <a:effectLst/>
              </a:rPr>
              <a:t>FG = Ferramentas de gerência (existência ou não de ferramentas de gerência =&gt; {0,02; 0,04; 0,08})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pt-BR" dirty="0">
                <a:effectLst/>
              </a:rPr>
              <a:t>Uso de Estimativas no planejamento de testes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Distribuição das horas de testes entre as fases</a:t>
            </a:r>
          </a:p>
          <a:p>
            <a:pPr lvl="1"/>
            <a:r>
              <a:rPr lang="pt-BR" dirty="0">
                <a:effectLst/>
              </a:rPr>
              <a:t>Na falta de uma base histórica, pode usar a seguinte distribuição:</a:t>
            </a:r>
          </a:p>
          <a:p>
            <a:pPr lvl="2"/>
            <a:r>
              <a:rPr lang="pt-BR" dirty="0">
                <a:effectLst/>
              </a:rPr>
              <a:t>Planejamento: 10%</a:t>
            </a:r>
          </a:p>
          <a:p>
            <a:pPr lvl="2"/>
            <a:r>
              <a:rPr lang="pt-BR" dirty="0">
                <a:effectLst/>
              </a:rPr>
              <a:t>Projeto e Implementação: 40%</a:t>
            </a:r>
          </a:p>
          <a:p>
            <a:pPr lvl="2"/>
            <a:r>
              <a:rPr lang="pt-BR" dirty="0">
                <a:effectLst/>
              </a:rPr>
              <a:t>Execução: 45%</a:t>
            </a:r>
          </a:p>
          <a:p>
            <a:pPr lvl="2"/>
            <a:r>
              <a:rPr lang="pt-BR" dirty="0">
                <a:effectLst/>
              </a:rPr>
              <a:t>Avaliação: 5%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Elaborar plano de testes: resumo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Quais requisitos estão disponíveis para testes? 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Qual a quantidade de software que será testada e o tempo gasto para testar esta quantidade?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Quantos desenvolvedores estarão envolvidos nos testes?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Quais ferramentas de testes serão usadas</a:t>
            </a:r>
            <a:r>
              <a:rPr lang="pt-BR" dirty="0" smtClean="0">
                <a:effectLst/>
              </a:rPr>
              <a:t>?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500174"/>
            <a:ext cx="7772400" cy="1828800"/>
          </a:xfrm>
        </p:spPr>
        <p:txBody>
          <a:bodyPr lIns="92075" tIns="46038" rIns="92075" bIns="46038"/>
          <a:lstStyle/>
          <a:p>
            <a:pPr algn="ctr"/>
            <a:r>
              <a:rPr lang="pt-BR" sz="3600" dirty="0" smtClean="0">
                <a:effectLst/>
              </a:rPr>
              <a:t>Projeto </a:t>
            </a:r>
            <a:r>
              <a:rPr lang="pt-BR" sz="3600" dirty="0">
                <a:effectLst/>
              </a:rPr>
              <a:t>dos Testes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SzPct val="80000"/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Alexandre Mota e Vasconcelos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Cin-UFPE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{acm,amlv}@cin.ufpe.br</a:t>
            </a:r>
            <a:endParaRPr lang="pt-BR" sz="28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-50800"/>
            <a:ext cx="8384232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Detalhamento do fluxo de testes</a:t>
            </a:r>
            <a:endParaRPr lang="en-GB" sz="3600" dirty="0">
              <a:effectLst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600200"/>
            <a:ext cx="6934200" cy="3870325"/>
            <a:chOff x="624" y="1222"/>
            <a:chExt cx="4368" cy="2438"/>
          </a:xfrm>
        </p:grpSpPr>
        <p:sp>
          <p:nvSpPr>
            <p:cNvPr id="110598" name="Freeform 4"/>
            <p:cNvSpPr>
              <a:spLocks/>
            </p:cNvSpPr>
            <p:nvPr/>
          </p:nvSpPr>
          <p:spPr bwMode="auto">
            <a:xfrm>
              <a:off x="624" y="1222"/>
              <a:ext cx="4368" cy="881"/>
            </a:xfrm>
            <a:custGeom>
              <a:avLst/>
              <a:gdLst>
                <a:gd name="T0" fmla="*/ 669 w 6480"/>
                <a:gd name="T1" fmla="*/ 174 h 1514"/>
                <a:gd name="T2" fmla="*/ 30 w 6480"/>
                <a:gd name="T3" fmla="*/ 174 h 1514"/>
                <a:gd name="T4" fmla="*/ 18 w 6480"/>
                <a:gd name="T5" fmla="*/ 172 h 1514"/>
                <a:gd name="T6" fmla="*/ 9 w 6480"/>
                <a:gd name="T7" fmla="*/ 169 h 1514"/>
                <a:gd name="T8" fmla="*/ 2 w 6480"/>
                <a:gd name="T9" fmla="*/ 163 h 1514"/>
                <a:gd name="T10" fmla="*/ 0 w 6480"/>
                <a:gd name="T11" fmla="*/ 157 h 1514"/>
                <a:gd name="T12" fmla="*/ 0 w 6480"/>
                <a:gd name="T13" fmla="*/ 17 h 1514"/>
                <a:gd name="T14" fmla="*/ 2 w 6480"/>
                <a:gd name="T15" fmla="*/ 10 h 1514"/>
                <a:gd name="T16" fmla="*/ 9 w 6480"/>
                <a:gd name="T17" fmla="*/ 5 h 1514"/>
                <a:gd name="T18" fmla="*/ 18 w 6480"/>
                <a:gd name="T19" fmla="*/ 1 h 1514"/>
                <a:gd name="T20" fmla="*/ 30 w 6480"/>
                <a:gd name="T21" fmla="*/ 0 h 1514"/>
                <a:gd name="T22" fmla="*/ 1308 w 6480"/>
                <a:gd name="T23" fmla="*/ 0 h 1514"/>
                <a:gd name="T24" fmla="*/ 1320 w 6480"/>
                <a:gd name="T25" fmla="*/ 1 h 1514"/>
                <a:gd name="T26" fmla="*/ 1329 w 6480"/>
                <a:gd name="T27" fmla="*/ 5 h 1514"/>
                <a:gd name="T28" fmla="*/ 1336 w 6480"/>
                <a:gd name="T29" fmla="*/ 10 h 1514"/>
                <a:gd name="T30" fmla="*/ 1337 w 6480"/>
                <a:gd name="T31" fmla="*/ 17 h 1514"/>
                <a:gd name="T32" fmla="*/ 1337 w 6480"/>
                <a:gd name="T33" fmla="*/ 157 h 1514"/>
                <a:gd name="T34" fmla="*/ 1336 w 6480"/>
                <a:gd name="T35" fmla="*/ 163 h 1514"/>
                <a:gd name="T36" fmla="*/ 1329 w 6480"/>
                <a:gd name="T37" fmla="*/ 169 h 1514"/>
                <a:gd name="T38" fmla="*/ 1320 w 6480"/>
                <a:gd name="T39" fmla="*/ 172 h 1514"/>
                <a:gd name="T40" fmla="*/ 1308 w 6480"/>
                <a:gd name="T41" fmla="*/ 174 h 1514"/>
                <a:gd name="T42" fmla="*/ 669 w 6480"/>
                <a:gd name="T43" fmla="*/ 174 h 151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514"/>
                <a:gd name="T68" fmla="*/ 6480 w 6480"/>
                <a:gd name="T69" fmla="*/ 1514 h 151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514">
                  <a:moveTo>
                    <a:pt x="3242" y="1514"/>
                  </a:moveTo>
                  <a:lnTo>
                    <a:pt x="146" y="1514"/>
                  </a:lnTo>
                  <a:lnTo>
                    <a:pt x="89" y="1502"/>
                  </a:lnTo>
                  <a:lnTo>
                    <a:pt x="43" y="1469"/>
                  </a:lnTo>
                  <a:lnTo>
                    <a:pt x="12" y="1423"/>
                  </a:lnTo>
                  <a:lnTo>
                    <a:pt x="0" y="1366"/>
                  </a:lnTo>
                  <a:lnTo>
                    <a:pt x="0" y="146"/>
                  </a:lnTo>
                  <a:lnTo>
                    <a:pt x="12" y="91"/>
                  </a:lnTo>
                  <a:lnTo>
                    <a:pt x="43" y="43"/>
                  </a:lnTo>
                  <a:lnTo>
                    <a:pt x="89" y="12"/>
                  </a:lnTo>
                  <a:lnTo>
                    <a:pt x="146" y="0"/>
                  </a:lnTo>
                  <a:lnTo>
                    <a:pt x="6336" y="0"/>
                  </a:lnTo>
                  <a:lnTo>
                    <a:pt x="6393" y="12"/>
                  </a:lnTo>
                  <a:lnTo>
                    <a:pt x="6439" y="43"/>
                  </a:lnTo>
                  <a:lnTo>
                    <a:pt x="6470" y="91"/>
                  </a:lnTo>
                  <a:lnTo>
                    <a:pt x="6480" y="146"/>
                  </a:lnTo>
                  <a:lnTo>
                    <a:pt x="6480" y="1366"/>
                  </a:lnTo>
                  <a:lnTo>
                    <a:pt x="6470" y="1423"/>
                  </a:lnTo>
                  <a:lnTo>
                    <a:pt x="6439" y="1469"/>
                  </a:lnTo>
                  <a:lnTo>
                    <a:pt x="6393" y="1502"/>
                  </a:lnTo>
                  <a:lnTo>
                    <a:pt x="6336" y="1514"/>
                  </a:lnTo>
                  <a:lnTo>
                    <a:pt x="3242" y="151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10599" name="Freeform 5"/>
            <p:cNvSpPr>
              <a:spLocks/>
            </p:cNvSpPr>
            <p:nvPr/>
          </p:nvSpPr>
          <p:spPr bwMode="auto">
            <a:xfrm>
              <a:off x="624" y="213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10600" name="Rectangle 6"/>
            <p:cNvSpPr>
              <a:spLocks noChangeArrowheads="1"/>
            </p:cNvSpPr>
            <p:nvPr/>
          </p:nvSpPr>
          <p:spPr bwMode="auto">
            <a:xfrm>
              <a:off x="2743" y="2647"/>
              <a:ext cx="4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Implementar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10601" name="Rectangle 7"/>
            <p:cNvSpPr>
              <a:spLocks noChangeArrowheads="1"/>
            </p:cNvSpPr>
            <p:nvPr/>
          </p:nvSpPr>
          <p:spPr bwMode="auto">
            <a:xfrm>
              <a:off x="768" y="1824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Projetista de </a:t>
              </a:r>
            </a:p>
            <a:p>
              <a:pPr algn="ctr"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10602" name="Rectangle 8"/>
            <p:cNvSpPr>
              <a:spLocks noChangeArrowheads="1"/>
            </p:cNvSpPr>
            <p:nvPr/>
          </p:nvSpPr>
          <p:spPr bwMode="auto">
            <a:xfrm>
              <a:off x="720" y="2736"/>
              <a:ext cx="53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Desenvolvedor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25" y="2307"/>
              <a:ext cx="213" cy="413"/>
              <a:chOff x="624" y="785"/>
              <a:chExt cx="181" cy="313"/>
            </a:xfrm>
          </p:grpSpPr>
          <p:sp>
            <p:nvSpPr>
              <p:cNvPr id="110625" name="Freeform 10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10626" name="Freeform 11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912" y="1344"/>
              <a:ext cx="213" cy="413"/>
              <a:chOff x="624" y="785"/>
              <a:chExt cx="181" cy="313"/>
            </a:xfrm>
          </p:grpSpPr>
          <p:sp>
            <p:nvSpPr>
              <p:cNvPr id="110623" name="Freeform 13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10624" name="Freeform 14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sp>
          <p:nvSpPr>
            <p:cNvPr id="110605" name="AutoShape 15"/>
            <p:cNvSpPr>
              <a:spLocks noChangeArrowheads="1"/>
            </p:cNvSpPr>
            <p:nvPr/>
          </p:nvSpPr>
          <p:spPr bwMode="auto">
            <a:xfrm>
              <a:off x="2784" y="235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10606" name="Rectangle 16"/>
            <p:cNvSpPr>
              <a:spLocks noChangeArrowheads="1"/>
            </p:cNvSpPr>
            <p:nvPr/>
          </p:nvSpPr>
          <p:spPr bwMode="auto">
            <a:xfrm>
              <a:off x="1399" y="1735"/>
              <a:ext cx="55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Elaborar Plano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 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10607" name="Rectangle 17"/>
            <p:cNvSpPr>
              <a:spLocks noChangeArrowheads="1"/>
            </p:cNvSpPr>
            <p:nvPr/>
          </p:nvSpPr>
          <p:spPr bwMode="auto">
            <a:xfrm>
              <a:off x="2055" y="1752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10608" name="AutoShape 18"/>
            <p:cNvSpPr>
              <a:spLocks noChangeArrowheads="1"/>
            </p:cNvSpPr>
            <p:nvPr/>
          </p:nvSpPr>
          <p:spPr bwMode="auto">
            <a:xfrm>
              <a:off x="1440" y="144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10609" name="AutoShape 19"/>
            <p:cNvSpPr>
              <a:spLocks noChangeArrowheads="1"/>
            </p:cNvSpPr>
            <p:nvPr/>
          </p:nvSpPr>
          <p:spPr bwMode="auto">
            <a:xfrm>
              <a:off x="2136" y="1441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10610" name="Line 20"/>
            <p:cNvSpPr>
              <a:spLocks noChangeShapeType="1"/>
            </p:cNvSpPr>
            <p:nvPr/>
          </p:nvSpPr>
          <p:spPr bwMode="auto">
            <a:xfrm>
              <a:off x="1674" y="1566"/>
              <a:ext cx="45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0611" name="Rectangle 21"/>
            <p:cNvSpPr>
              <a:spLocks noChangeArrowheads="1"/>
            </p:cNvSpPr>
            <p:nvPr/>
          </p:nvSpPr>
          <p:spPr bwMode="auto">
            <a:xfrm>
              <a:off x="4431" y="170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Avaliar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10612" name="AutoShape 22"/>
            <p:cNvSpPr>
              <a:spLocks noChangeArrowheads="1"/>
            </p:cNvSpPr>
            <p:nvPr/>
          </p:nvSpPr>
          <p:spPr bwMode="auto">
            <a:xfrm>
              <a:off x="4512" y="139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10613" name="Freeform 23"/>
            <p:cNvSpPr>
              <a:spLocks/>
            </p:cNvSpPr>
            <p:nvPr/>
          </p:nvSpPr>
          <p:spPr bwMode="auto">
            <a:xfrm>
              <a:off x="624" y="291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10614" name="Rectangle 24"/>
            <p:cNvSpPr>
              <a:spLocks noChangeArrowheads="1"/>
            </p:cNvSpPr>
            <p:nvPr/>
          </p:nvSpPr>
          <p:spPr bwMode="auto">
            <a:xfrm>
              <a:off x="3511" y="3415"/>
              <a:ext cx="3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Executar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10615" name="Rectangle 25"/>
            <p:cNvSpPr>
              <a:spLocks noChangeArrowheads="1"/>
            </p:cNvSpPr>
            <p:nvPr/>
          </p:nvSpPr>
          <p:spPr bwMode="auto">
            <a:xfrm>
              <a:off x="800" y="3555"/>
              <a:ext cx="3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Testador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825" y="3087"/>
              <a:ext cx="213" cy="413"/>
              <a:chOff x="624" y="785"/>
              <a:chExt cx="181" cy="313"/>
            </a:xfrm>
          </p:grpSpPr>
          <p:sp>
            <p:nvSpPr>
              <p:cNvPr id="110621" name="Freeform 27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10622" name="Freeform 28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sp>
          <p:nvSpPr>
            <p:cNvPr id="110617" name="AutoShape 29"/>
            <p:cNvSpPr>
              <a:spLocks noChangeArrowheads="1"/>
            </p:cNvSpPr>
            <p:nvPr/>
          </p:nvSpPr>
          <p:spPr bwMode="auto">
            <a:xfrm>
              <a:off x="3552" y="312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cxnSp>
          <p:nvCxnSpPr>
            <p:cNvPr id="110618" name="AutoShape 30"/>
            <p:cNvCxnSpPr>
              <a:cxnSpLocks noChangeShapeType="1"/>
              <a:stCxn id="110609" idx="3"/>
              <a:endCxn id="110605" idx="1"/>
            </p:cNvCxnSpPr>
            <p:nvPr/>
          </p:nvCxnSpPr>
          <p:spPr bwMode="auto">
            <a:xfrm>
              <a:off x="2368" y="1568"/>
              <a:ext cx="410" cy="911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10619" name="AutoShape 31"/>
            <p:cNvCxnSpPr>
              <a:cxnSpLocks noChangeShapeType="1"/>
              <a:stCxn id="110605" idx="3"/>
              <a:endCxn id="110617" idx="1"/>
            </p:cNvCxnSpPr>
            <p:nvPr/>
          </p:nvCxnSpPr>
          <p:spPr bwMode="auto">
            <a:xfrm>
              <a:off x="3016" y="2479"/>
              <a:ext cx="530" cy="76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10620" name="AutoShape 32"/>
            <p:cNvCxnSpPr>
              <a:cxnSpLocks noChangeShapeType="1"/>
              <a:stCxn id="110617" idx="3"/>
              <a:endCxn id="110612" idx="1"/>
            </p:cNvCxnSpPr>
            <p:nvPr/>
          </p:nvCxnSpPr>
          <p:spPr bwMode="auto">
            <a:xfrm flipV="1">
              <a:off x="3784" y="1519"/>
              <a:ext cx="722" cy="172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110597" name="Oval 33"/>
          <p:cNvSpPr>
            <a:spLocks noChangeArrowheads="1"/>
          </p:cNvSpPr>
          <p:nvPr/>
        </p:nvSpPr>
        <p:spPr bwMode="auto">
          <a:xfrm>
            <a:off x="3198813" y="1827213"/>
            <a:ext cx="608012" cy="989012"/>
          </a:xfrm>
          <a:prstGeom prst="ellipse">
            <a:avLst/>
          </a:prstGeom>
          <a:noFill/>
          <a:ln w="22225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 eaLnBrk="0" hangingPunct="0"/>
            <a:endParaRPr lang="pt-BR" sz="2400">
              <a:latin typeface="Comic Sans MS" pitchFamily="66" charset="0"/>
            </a:endParaRPr>
          </a:p>
        </p:txBody>
      </p:sp>
      <p:sp>
        <p:nvSpPr>
          <p:cNvPr id="3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Projetar testes</a:t>
            </a:r>
            <a:endParaRPr lang="pt-BR" sz="3600" dirty="0">
              <a:effectLst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b="1" dirty="0">
                <a:effectLst/>
              </a:rPr>
              <a:t>Objetivo</a:t>
            </a:r>
            <a:endParaRPr lang="pt-BR" dirty="0">
              <a:effectLst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pt-BR" dirty="0">
                <a:effectLst/>
                <a:latin typeface="Verdana" pitchFamily="34" charset="0"/>
                <a:cs typeface="Times New Roman" charset="0"/>
              </a:rPr>
              <a:t>Descrever os casos de teste para cada </a:t>
            </a:r>
            <a:r>
              <a:rPr lang="pt-BR" i="1" dirty="0">
                <a:effectLst/>
                <a:latin typeface="Verdana" pitchFamily="34" charset="0"/>
                <a:cs typeface="Times New Roman" charset="0"/>
              </a:rPr>
              <a:t>build</a:t>
            </a:r>
            <a:r>
              <a:rPr lang="pt-BR" dirty="0">
                <a:effectLst/>
                <a:latin typeface="Verdana" pitchFamily="34" charset="0"/>
                <a:cs typeface="Times New Roman" charset="0"/>
              </a:rPr>
              <a:t>, especificando como executar cada um dos testes.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Projetar testes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b="1" dirty="0">
                <a:effectLst/>
              </a:rPr>
              <a:t>O que fazer</a:t>
            </a:r>
          </a:p>
          <a:p>
            <a:pPr lvl="1">
              <a:buClrTx/>
            </a:pPr>
            <a:r>
              <a:rPr lang="pt-BR" dirty="0">
                <a:effectLst/>
              </a:rPr>
              <a:t>Identificar casos de testes para cada módulo.</a:t>
            </a:r>
          </a:p>
          <a:p>
            <a:pPr lvl="1">
              <a:buClrTx/>
            </a:pPr>
            <a:r>
              <a:rPr lang="pt-BR" dirty="0">
                <a:effectLst/>
              </a:rPr>
              <a:t>Identificar resultados não esperados para cada caso de teste.</a:t>
            </a:r>
          </a:p>
          <a:p>
            <a:pPr lvl="1">
              <a:buClrTx/>
            </a:pPr>
            <a:r>
              <a:rPr lang="pt-BR" dirty="0" smtClean="0">
                <a:effectLst/>
              </a:rPr>
              <a:t>Criar </a:t>
            </a:r>
            <a:r>
              <a:rPr lang="pt-BR" dirty="0">
                <a:effectLst/>
              </a:rPr>
              <a:t>casos de testes para testar a segurança da </a:t>
            </a:r>
            <a:r>
              <a:rPr lang="pt-BR" dirty="0" smtClean="0">
                <a:effectLst/>
              </a:rPr>
              <a:t>aplicação, se necessário.</a:t>
            </a:r>
            <a:endParaRPr lang="pt-BR" dirty="0">
              <a:effectLst/>
            </a:endParaRPr>
          </a:p>
          <a:p>
            <a:pPr lvl="1">
              <a:buClrTx/>
            </a:pPr>
            <a:r>
              <a:rPr lang="pt-BR" dirty="0">
                <a:effectLst/>
              </a:rPr>
              <a:t>Entender a cobertura dos casos de testes em relação aos requisitos da aplicação.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Projetar testes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305800" cy="4724400"/>
          </a:xfrm>
        </p:spPr>
        <p:txBody>
          <a:bodyPr lIns="92075" tIns="46038" rIns="92075" bIns="46038"/>
          <a:lstStyle/>
          <a:p>
            <a:r>
              <a:rPr lang="pt-BR" b="1" dirty="0">
                <a:effectLst/>
              </a:rPr>
              <a:t>O que não fazer</a:t>
            </a:r>
          </a:p>
          <a:p>
            <a:pPr lvl="1">
              <a:buClrTx/>
            </a:pPr>
            <a:r>
              <a:rPr lang="pt-BR" dirty="0">
                <a:effectLst/>
              </a:rPr>
              <a:t>Não escrever casos de testes repetidos.</a:t>
            </a:r>
          </a:p>
          <a:p>
            <a:pPr lvl="1">
              <a:buClrTx/>
            </a:pPr>
            <a:r>
              <a:rPr lang="pt-BR" dirty="0">
                <a:effectLst/>
              </a:rPr>
              <a:t>Não deixar nenhuma funcionalidade </a:t>
            </a:r>
            <a:r>
              <a:rPr lang="pt-BR" i="1" dirty="0" err="1">
                <a:effectLst/>
              </a:rPr>
              <a:t>uncovered</a:t>
            </a:r>
            <a:r>
              <a:rPr lang="pt-BR" dirty="0">
                <a:effectLst/>
              </a:rPr>
              <a:t> nos casos de teste a menos que esteja especificada no Plano de Testes como uma característica a não ser testada.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Projetar testes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b="1" dirty="0">
                <a:effectLst/>
              </a:rPr>
              <a:t>Entradas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Documento de requisitos 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Plano de testes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Modelo de casos de </a:t>
            </a:r>
            <a:r>
              <a:rPr lang="pt-BR" sz="2000" dirty="0" smtClean="0">
                <a:effectLst/>
              </a:rPr>
              <a:t>uso (se existir)</a:t>
            </a:r>
            <a:endParaRPr lang="pt-BR" sz="2000" dirty="0">
              <a:effectLst/>
            </a:endParaRP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Modelo de análise e projeto</a:t>
            </a:r>
          </a:p>
          <a:p>
            <a:pPr>
              <a:lnSpc>
                <a:spcPct val="90000"/>
              </a:lnSpc>
            </a:pPr>
            <a:r>
              <a:rPr lang="pt-BR" b="1" dirty="0">
                <a:effectLst/>
              </a:rPr>
              <a:t>Saídas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Projeto de testes (casos e procedimentos)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Planilhas de teste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Plano de testes (atualizado)</a:t>
            </a:r>
          </a:p>
          <a:p>
            <a:pPr>
              <a:lnSpc>
                <a:spcPct val="90000"/>
              </a:lnSpc>
            </a:pPr>
            <a:r>
              <a:rPr lang="pt-BR" b="1" dirty="0">
                <a:effectLst/>
              </a:rPr>
              <a:t>Responsável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000" dirty="0">
                <a:effectLst/>
              </a:rPr>
              <a:t>Projetista de teste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289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de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preta</a:t>
            </a:r>
            <a:r>
              <a:rPr lang="en-US" dirty="0" smtClean="0"/>
              <a:t> e </a:t>
            </a:r>
            <a:r>
              <a:rPr lang="en-US" dirty="0" err="1" smtClean="0"/>
              <a:t>branca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5" name="Picture 4" descr="Captura de tela 2011-11-21 às 07.43.4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0645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2378" y="5805264"/>
            <a:ext cx="17114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Só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requisitos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805264"/>
            <a:ext cx="24853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Requisitos</a:t>
            </a:r>
            <a:r>
              <a:rPr lang="en-US" dirty="0" smtClean="0">
                <a:latin typeface="+mj-lt"/>
              </a:rPr>
              <a:t> + </a:t>
            </a:r>
            <a:r>
              <a:rPr lang="en-US" dirty="0" err="1" smtClean="0">
                <a:latin typeface="+mj-lt"/>
              </a:rPr>
              <a:t>código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6086876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Estrutura do projeto de testes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buFontTx/>
              <a:buNone/>
            </a:pPr>
            <a:r>
              <a:rPr lang="pt-BR" sz="2400" dirty="0">
                <a:effectLst/>
                <a:cs typeface="Times New Roman" charset="0"/>
              </a:rPr>
              <a:t>Histórico de Revisões</a:t>
            </a:r>
          </a:p>
          <a:p>
            <a:pPr>
              <a:buFontTx/>
              <a:buNone/>
            </a:pPr>
            <a:r>
              <a:rPr lang="pt-BR" sz="2400" dirty="0">
                <a:effectLst/>
                <a:cs typeface="Times New Roman" charset="0"/>
              </a:rPr>
              <a:t>1	Introdução</a:t>
            </a:r>
          </a:p>
          <a:p>
            <a:pPr>
              <a:buFontTx/>
              <a:buNone/>
            </a:pPr>
            <a:r>
              <a:rPr lang="pt-BR" sz="2400" dirty="0">
                <a:effectLst/>
                <a:cs typeface="Times New Roman" charset="0"/>
              </a:rPr>
              <a:t>2  Casos de teste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Projetar testes: passos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800" u="sng" dirty="0">
                <a:effectLst/>
              </a:rPr>
              <a:t>Descrever casos de teste</a:t>
            </a:r>
          </a:p>
          <a:p>
            <a:pPr>
              <a:lnSpc>
                <a:spcPct val="90000"/>
              </a:lnSpc>
            </a:pPr>
            <a:endParaRPr lang="pt-BR" sz="2800" u="sng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Estruturar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Gerar planilhas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Projetar componentes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1: Descrever casos de testes</a:t>
            </a:r>
          </a:p>
        </p:txBody>
      </p:sp>
      <p:sp>
        <p:nvSpPr>
          <p:cNvPr id="2601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 dirty="0">
                <a:effectLst/>
              </a:rPr>
              <a:t>Procedimento de Teste associado a um caso de teste, que descreve: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Pré-condições de execução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Entradas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Passos específicos do teste a ser executado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600" dirty="0">
                <a:effectLst/>
              </a:rPr>
              <a:t>Resultados esperados e/ou pós-condições de execução</a:t>
            </a:r>
          </a:p>
          <a:p>
            <a:pPr>
              <a:lnSpc>
                <a:spcPct val="90000"/>
              </a:lnSpc>
            </a:pPr>
            <a:r>
              <a:rPr lang="pt-BR" sz="3000" dirty="0">
                <a:effectLst/>
              </a:rPr>
              <a:t>Um caso de teste bem projetado tem alta probabilidade de encontrar um erro ainda não identificado.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1: Descrever casos de testes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Desenvolvido para cada cenário do caso de uso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Fluxo normal (dados válidos)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Fluxo alternativo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Fluxo de exceção (dados inválidos)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Identificar e descrever dados de teste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Realísticos e relevantes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Definir entradas e saídas correspondentes.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600" dirty="0">
                <a:effectLst/>
              </a:rPr>
              <a:t>Criar casos de testes que sejam executados de forma simples.</a:t>
            </a:r>
          </a:p>
          <a:p>
            <a:pPr>
              <a:lnSpc>
                <a:spcPct val="90000"/>
              </a:lnSpc>
            </a:pPr>
            <a:r>
              <a:rPr lang="pt-BR" sz="2600" dirty="0">
                <a:effectLst/>
              </a:rPr>
              <a:t>Projetar os casos de testes para que façam de fato o que é suposto fazer.</a:t>
            </a:r>
          </a:p>
          <a:p>
            <a:pPr>
              <a:lnSpc>
                <a:spcPct val="90000"/>
              </a:lnSpc>
            </a:pPr>
            <a:r>
              <a:rPr lang="pt-BR" sz="2600" dirty="0" smtClean="0">
                <a:effectLst/>
              </a:rPr>
              <a:t>Projetar casos </a:t>
            </a:r>
            <a:r>
              <a:rPr lang="pt-BR" sz="2600" dirty="0">
                <a:effectLst/>
              </a:rPr>
              <a:t>de testes para mostrar que o software não faz o que não é suposto fazer.</a:t>
            </a:r>
          </a:p>
          <a:p>
            <a:pPr>
              <a:lnSpc>
                <a:spcPct val="90000"/>
              </a:lnSpc>
            </a:pPr>
            <a:r>
              <a:rPr lang="pt-BR" sz="2600" dirty="0">
                <a:effectLst/>
              </a:rPr>
              <a:t>Projetar casos de testes para validar requisitos não-funcionais (como desempenho e segurança).</a:t>
            </a:r>
          </a:p>
          <a:p>
            <a:pPr>
              <a:lnSpc>
                <a:spcPct val="90000"/>
              </a:lnSpc>
            </a:pPr>
            <a:r>
              <a:rPr lang="pt-BR" sz="2600" dirty="0">
                <a:effectLst/>
              </a:rPr>
              <a:t>Analisar a cobertura dos casos de testes</a:t>
            </a:r>
            <a:r>
              <a:rPr lang="pt-BR" sz="2600" dirty="0" smtClean="0">
                <a:effectLst/>
              </a:rPr>
              <a:t>.</a:t>
            </a:r>
            <a:endParaRPr lang="pt-BR" sz="2600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4538" y="188914"/>
            <a:ext cx="7283450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Passo 1: Descrever casos de testes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Modelo de Caso de Teste</a:t>
            </a:r>
          </a:p>
        </p:txBody>
      </p:sp>
      <p:sp>
        <p:nvSpPr>
          <p:cNvPr id="120836" name="Rectangle 3"/>
          <p:cNvSpPr>
            <a:spLocks noChangeArrowheads="1"/>
          </p:cNvSpPr>
          <p:nvPr/>
        </p:nvSpPr>
        <p:spPr bwMode="auto">
          <a:xfrm>
            <a:off x="0" y="-623888"/>
            <a:ext cx="9144000" cy="609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0413" eaLnBrk="0" hangingPunct="0"/>
            <a:r>
              <a:rPr lang="en-GB" sz="1000">
                <a:latin typeface="Comic Sans MS" pitchFamily="66" charset="0"/>
                <a:cs typeface="Times New Roman" charset="0"/>
              </a:rPr>
              <a:t> </a:t>
            </a:r>
            <a:endParaRPr lang="en-GB" sz="1200">
              <a:latin typeface="Comic Sans MS" pitchFamily="66" charset="0"/>
              <a:cs typeface="Times New Roman" charset="0"/>
            </a:endParaRPr>
          </a:p>
          <a:p>
            <a:pPr defTabSz="760413" eaLnBrk="0" hangingPunct="0"/>
            <a:endParaRPr lang="en-GB" sz="2400">
              <a:latin typeface="Comic Sans MS" pitchFamily="66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0" y="6538913"/>
            <a:ext cx="9144000" cy="944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0413" eaLnBrk="0" hangingPunct="0"/>
            <a:r>
              <a:rPr lang="en-GB" sz="1000">
                <a:solidFill>
                  <a:srgbClr val="0000FF"/>
                </a:solidFill>
                <a:latin typeface="Comic Sans MS" pitchFamily="66" charset="0"/>
                <a:cs typeface="Times New Roman" charset="0"/>
              </a:rPr>
              <a:t> </a:t>
            </a:r>
            <a:endParaRPr lang="en-GB" sz="1200">
              <a:solidFill>
                <a:srgbClr val="0000FF"/>
              </a:solidFill>
              <a:latin typeface="Comic Sans MS" pitchFamily="66" charset="0"/>
              <a:cs typeface="Times New Roman" charset="0"/>
            </a:endParaRPr>
          </a:p>
          <a:p>
            <a:pPr defTabSz="760413" eaLnBrk="0" hangingPunct="0"/>
            <a:r>
              <a:rPr lang="en-GB" sz="1000">
                <a:latin typeface="Comic Sans MS" pitchFamily="66" charset="0"/>
                <a:cs typeface="Times New Roman" charset="0"/>
              </a:rPr>
              <a:t> </a:t>
            </a:r>
            <a:endParaRPr lang="en-GB" sz="1200">
              <a:latin typeface="Comic Sans MS" pitchFamily="66" charset="0"/>
              <a:cs typeface="Times New Roman" charset="0"/>
            </a:endParaRPr>
          </a:p>
          <a:p>
            <a:pPr defTabSz="760413" eaLnBrk="0" hangingPunct="0"/>
            <a:r>
              <a:rPr lang="en-GB" sz="1200">
                <a:latin typeface="Comic Sans MS" pitchFamily="66" charset="0"/>
                <a:cs typeface="Times New Roman" charset="0"/>
              </a:rPr>
              <a:t> </a:t>
            </a:r>
          </a:p>
          <a:p>
            <a:pPr defTabSz="760413" eaLnBrk="0" hangingPunct="0"/>
            <a:endParaRPr lang="en-GB" sz="240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1676400"/>
            <a:ext cx="7924800" cy="4343400"/>
            <a:chOff x="528" y="1056"/>
            <a:chExt cx="4992" cy="2736"/>
          </a:xfrm>
        </p:grpSpPr>
        <p:sp>
          <p:nvSpPr>
            <p:cNvPr id="120839" name="Rectangle 6"/>
            <p:cNvSpPr>
              <a:spLocks noChangeArrowheads="1"/>
            </p:cNvSpPr>
            <p:nvPr/>
          </p:nvSpPr>
          <p:spPr bwMode="auto">
            <a:xfrm>
              <a:off x="2832" y="1712"/>
              <a:ext cx="26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Caso(s) de Teste Associado(s):</a:t>
              </a:r>
              <a:endParaRPr lang="pt-BR" sz="16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40" name="Line 7"/>
            <p:cNvSpPr>
              <a:spLocks noChangeShapeType="1"/>
            </p:cNvSpPr>
            <p:nvPr/>
          </p:nvSpPr>
          <p:spPr bwMode="auto">
            <a:xfrm>
              <a:off x="528" y="1056"/>
              <a:ext cx="48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41" name="Rectangle 8"/>
            <p:cNvSpPr>
              <a:spLocks noChangeArrowheads="1"/>
            </p:cNvSpPr>
            <p:nvPr/>
          </p:nvSpPr>
          <p:spPr bwMode="auto">
            <a:xfrm>
              <a:off x="624" y="1104"/>
              <a:ext cx="2846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&lt;&lt; Identificador do caso de teste &gt;&gt;</a:t>
              </a:r>
              <a:endParaRPr lang="pt-BR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42" name="Rectangle 9"/>
            <p:cNvSpPr>
              <a:spLocks noChangeArrowheads="1"/>
            </p:cNvSpPr>
            <p:nvPr/>
          </p:nvSpPr>
          <p:spPr bwMode="auto">
            <a:xfrm>
              <a:off x="624" y="1392"/>
              <a:ext cx="960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Descrição:</a:t>
              </a:r>
              <a:endParaRPr lang="pt-BR" sz="16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43" name="Rectangle 10"/>
            <p:cNvSpPr>
              <a:spLocks noChangeArrowheads="1"/>
            </p:cNvSpPr>
            <p:nvPr/>
          </p:nvSpPr>
          <p:spPr bwMode="auto">
            <a:xfrm>
              <a:off x="624" y="1680"/>
              <a:ext cx="26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Requisito(s) Associado(s):</a:t>
              </a:r>
              <a:endParaRPr lang="pt-BR" sz="16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44" name="Rectangle 11"/>
            <p:cNvSpPr>
              <a:spLocks noChangeArrowheads="1"/>
            </p:cNvSpPr>
            <p:nvPr/>
          </p:nvSpPr>
          <p:spPr bwMode="auto">
            <a:xfrm>
              <a:off x="624" y="2016"/>
              <a:ext cx="124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Tipo do Teste:</a:t>
              </a:r>
              <a:endParaRPr lang="pt-BR" sz="16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45" name="Rectangle 12"/>
            <p:cNvSpPr>
              <a:spLocks noChangeArrowheads="1"/>
            </p:cNvSpPr>
            <p:nvPr/>
          </p:nvSpPr>
          <p:spPr bwMode="auto">
            <a:xfrm>
              <a:off x="2832" y="2016"/>
              <a:ext cx="14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Estágio de Teste:</a:t>
              </a:r>
              <a:endParaRPr lang="pt-BR" sz="16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46" name="Rectangle 13"/>
            <p:cNvSpPr>
              <a:spLocks noChangeArrowheads="1"/>
            </p:cNvSpPr>
            <p:nvPr/>
          </p:nvSpPr>
          <p:spPr bwMode="auto">
            <a:xfrm>
              <a:off x="624" y="2352"/>
              <a:ext cx="2160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Pré-Condições:</a:t>
              </a:r>
              <a:endParaRPr lang="pt-BR" sz="16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47" name="Rectangle 14"/>
            <p:cNvSpPr>
              <a:spLocks noChangeArrowheads="1"/>
            </p:cNvSpPr>
            <p:nvPr/>
          </p:nvSpPr>
          <p:spPr bwMode="auto">
            <a:xfrm>
              <a:off x="2832" y="2352"/>
              <a:ext cx="2400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Pós-Condições:</a:t>
              </a:r>
              <a:endParaRPr lang="pt-BR" sz="16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48" name="Rectangle 15"/>
            <p:cNvSpPr>
              <a:spLocks noChangeArrowheads="1"/>
            </p:cNvSpPr>
            <p:nvPr/>
          </p:nvSpPr>
          <p:spPr bwMode="auto">
            <a:xfrm>
              <a:off x="624" y="3120"/>
              <a:ext cx="2160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Critérios de Sucesso:</a:t>
              </a:r>
              <a:endParaRPr lang="pt-BR" sz="16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49" name="Rectangle 16"/>
            <p:cNvSpPr>
              <a:spLocks noChangeArrowheads="1"/>
            </p:cNvSpPr>
            <p:nvPr/>
          </p:nvSpPr>
          <p:spPr bwMode="auto">
            <a:xfrm>
              <a:off x="624" y="3504"/>
              <a:ext cx="2710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Planilha(s) </a:t>
              </a:r>
              <a:r>
                <a:rPr lang="pt-BR" sz="1600" b="1" dirty="0" smtClean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de Dados Associada(s</a:t>
              </a:r>
              <a:r>
                <a:rPr lang="pt-BR" sz="1600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):</a:t>
              </a:r>
              <a:endParaRPr lang="pt-BR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0850" name="Line 17"/>
            <p:cNvSpPr>
              <a:spLocks noChangeShapeType="1"/>
            </p:cNvSpPr>
            <p:nvPr/>
          </p:nvSpPr>
          <p:spPr bwMode="auto">
            <a:xfrm>
              <a:off x="528" y="1344"/>
              <a:ext cx="48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51" name="Line 18"/>
            <p:cNvSpPr>
              <a:spLocks noChangeShapeType="1"/>
            </p:cNvSpPr>
            <p:nvPr/>
          </p:nvSpPr>
          <p:spPr bwMode="auto">
            <a:xfrm>
              <a:off x="528" y="1632"/>
              <a:ext cx="48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52" name="Line 19"/>
            <p:cNvSpPr>
              <a:spLocks noChangeShapeType="1"/>
            </p:cNvSpPr>
            <p:nvPr/>
          </p:nvSpPr>
          <p:spPr bwMode="auto">
            <a:xfrm>
              <a:off x="528" y="1968"/>
              <a:ext cx="48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53" name="Line 20"/>
            <p:cNvSpPr>
              <a:spLocks noChangeShapeType="1"/>
            </p:cNvSpPr>
            <p:nvPr/>
          </p:nvSpPr>
          <p:spPr bwMode="auto">
            <a:xfrm>
              <a:off x="528" y="2304"/>
              <a:ext cx="48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54" name="Line 21"/>
            <p:cNvSpPr>
              <a:spLocks noChangeShapeType="1"/>
            </p:cNvSpPr>
            <p:nvPr/>
          </p:nvSpPr>
          <p:spPr bwMode="auto">
            <a:xfrm>
              <a:off x="528" y="2640"/>
              <a:ext cx="48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55" name="Line 22"/>
            <p:cNvSpPr>
              <a:spLocks noChangeShapeType="1"/>
            </p:cNvSpPr>
            <p:nvPr/>
          </p:nvSpPr>
          <p:spPr bwMode="auto">
            <a:xfrm>
              <a:off x="528" y="3024"/>
              <a:ext cx="48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56" name="Line 23"/>
            <p:cNvSpPr>
              <a:spLocks noChangeShapeType="1"/>
            </p:cNvSpPr>
            <p:nvPr/>
          </p:nvSpPr>
          <p:spPr bwMode="auto">
            <a:xfrm>
              <a:off x="528" y="3792"/>
              <a:ext cx="48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57" name="Line 24"/>
            <p:cNvSpPr>
              <a:spLocks noChangeShapeType="1"/>
            </p:cNvSpPr>
            <p:nvPr/>
          </p:nvSpPr>
          <p:spPr bwMode="auto">
            <a:xfrm flipH="1" flipV="1">
              <a:off x="528" y="1056"/>
              <a:ext cx="0" cy="273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58" name="Line 25"/>
            <p:cNvSpPr>
              <a:spLocks noChangeShapeType="1"/>
            </p:cNvSpPr>
            <p:nvPr/>
          </p:nvSpPr>
          <p:spPr bwMode="auto">
            <a:xfrm flipH="1" flipV="1">
              <a:off x="2832" y="1632"/>
              <a:ext cx="0" cy="100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59" name="Line 26"/>
            <p:cNvSpPr>
              <a:spLocks noChangeShapeType="1"/>
            </p:cNvSpPr>
            <p:nvPr/>
          </p:nvSpPr>
          <p:spPr bwMode="auto">
            <a:xfrm>
              <a:off x="528" y="3456"/>
              <a:ext cx="48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60" name="Line 27"/>
            <p:cNvSpPr>
              <a:spLocks noChangeShapeType="1"/>
            </p:cNvSpPr>
            <p:nvPr/>
          </p:nvSpPr>
          <p:spPr bwMode="auto">
            <a:xfrm flipH="1" flipV="1">
              <a:off x="5424" y="1056"/>
              <a:ext cx="0" cy="273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20861" name="Rectangle 28"/>
            <p:cNvSpPr>
              <a:spLocks noChangeArrowheads="1"/>
            </p:cNvSpPr>
            <p:nvPr/>
          </p:nvSpPr>
          <p:spPr bwMode="auto">
            <a:xfrm>
              <a:off x="624" y="2736"/>
              <a:ext cx="2160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defTabSz="912813" eaLnBrk="0" hangingPunct="0"/>
              <a:r>
                <a:rPr lang="pt-BR" sz="1600" b="1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Procedimento de teste:</a:t>
              </a:r>
              <a:endParaRPr lang="pt-BR" sz="160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30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31800"/>
            <a:ext cx="8572500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pt-BR" dirty="0" smtClean="0">
                <a:effectLst/>
              </a:rPr>
              <a:t>Exercício </a:t>
            </a:r>
            <a:endParaRPr lang="pt-BR" dirty="0">
              <a:effectLst/>
            </a:endParaRP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Defina em detalhes </a:t>
            </a:r>
            <a:r>
              <a:rPr lang="pt-BR" dirty="0" smtClean="0">
                <a:effectLst/>
              </a:rPr>
              <a:t>3 casos </a:t>
            </a:r>
            <a:r>
              <a:rPr lang="pt-BR" dirty="0">
                <a:effectLst/>
              </a:rPr>
              <a:t>de teste funcionais </a:t>
            </a:r>
            <a:r>
              <a:rPr lang="pt-BR" dirty="0" smtClean="0">
                <a:effectLst/>
              </a:rPr>
              <a:t>identificados </a:t>
            </a:r>
            <a:r>
              <a:rPr lang="pt-BR" dirty="0">
                <a:effectLst/>
              </a:rPr>
              <a:t>para o QIB </a:t>
            </a:r>
          </a:p>
          <a:p>
            <a:pPr lvl="1"/>
            <a:r>
              <a:rPr lang="pt-BR" dirty="0" err="1">
                <a:effectLst/>
              </a:rPr>
              <a:t>Obs</a:t>
            </a:r>
            <a:r>
              <a:rPr lang="pt-BR" dirty="0">
                <a:effectLst/>
              </a:rPr>
              <a:t>: ver exemplo do Amazônia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Projetar testes: passos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Descrever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u="sng" dirty="0">
                <a:effectLst/>
              </a:rPr>
              <a:t>Estruturar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Gerar planilhas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Projetar componentes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2: Estruturar casos de testes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Casos de teste podem ser </a:t>
            </a:r>
            <a:r>
              <a:rPr lang="pt-BR" dirty="0" err="1">
                <a:effectLst/>
              </a:rPr>
              <a:t>modularizados</a:t>
            </a:r>
            <a:r>
              <a:rPr lang="pt-BR" dirty="0">
                <a:effectLst/>
              </a:rPr>
              <a:t> para favorecer o reuso.</a:t>
            </a:r>
          </a:p>
          <a:p>
            <a:r>
              <a:rPr lang="pt-BR" dirty="0">
                <a:effectLst/>
              </a:rPr>
              <a:t>Casos de teste podem fazer referências a outros casos de teste.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Projetar testes: passos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Descrever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Estruturar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u="sng" dirty="0">
                <a:effectLst/>
              </a:rPr>
              <a:t>Gerar planilhas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Projetar componentes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299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1994, </a:t>
            </a:r>
            <a:r>
              <a:rPr lang="en-US" dirty="0" err="1" smtClean="0"/>
              <a:t>circulou</a:t>
            </a:r>
            <a:r>
              <a:rPr lang="en-US" dirty="0" smtClean="0"/>
              <a:t> email </a:t>
            </a:r>
            <a:r>
              <a:rPr lang="en-US" dirty="0" err="1" smtClean="0"/>
              <a:t>dizendo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JPEG </a:t>
            </a:r>
            <a:r>
              <a:rPr lang="en-US" dirty="0" err="1" smtClean="0"/>
              <a:t>poderiam</a:t>
            </a:r>
            <a:r>
              <a:rPr lang="en-US" dirty="0" smtClean="0"/>
              <a:t> </a:t>
            </a:r>
            <a:r>
              <a:rPr lang="en-US" dirty="0" err="1" smtClean="0"/>
              <a:t>carregar</a:t>
            </a:r>
            <a:r>
              <a:rPr lang="en-US" dirty="0" smtClean="0"/>
              <a:t> </a:t>
            </a:r>
            <a:r>
              <a:rPr lang="en-US" dirty="0" err="1" smtClean="0"/>
              <a:t>vírus</a:t>
            </a:r>
            <a:endParaRPr lang="en-US" dirty="0" smtClean="0"/>
          </a:p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pânico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, </a:t>
            </a:r>
            <a:r>
              <a:rPr lang="en-US" dirty="0" err="1" smtClean="0"/>
              <a:t>descobriram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email </a:t>
            </a:r>
            <a:r>
              <a:rPr lang="en-US" dirty="0" err="1" smtClean="0"/>
              <a:t>tinha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no “</a:t>
            </a:r>
            <a:r>
              <a:rPr lang="en-US" dirty="0" err="1" smtClean="0"/>
              <a:t>dia</a:t>
            </a:r>
            <a:r>
              <a:rPr lang="en-US" dirty="0" smtClean="0"/>
              <a:t> da </a:t>
            </a:r>
            <a:r>
              <a:rPr lang="en-US" dirty="0" err="1" smtClean="0"/>
              <a:t>mentira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Todos</a:t>
            </a:r>
            <a:r>
              <a:rPr lang="en-US" dirty="0" smtClean="0"/>
              <a:t> se </a:t>
            </a:r>
            <a:r>
              <a:rPr lang="en-US" dirty="0" err="1" smtClean="0"/>
              <a:t>tranquilizaram</a:t>
            </a:r>
            <a:r>
              <a:rPr lang="en-US" dirty="0" smtClean="0"/>
              <a:t> e </a:t>
            </a:r>
            <a:r>
              <a:rPr lang="en-US" dirty="0" err="1" smtClean="0"/>
              <a:t>concluíram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impossível</a:t>
            </a:r>
            <a:r>
              <a:rPr lang="en-US" dirty="0" smtClean="0"/>
              <a:t> </a:t>
            </a:r>
            <a:r>
              <a:rPr lang="en-US" dirty="0" err="1" smtClean="0"/>
              <a:t>embutir</a:t>
            </a:r>
            <a:r>
              <a:rPr lang="en-US" dirty="0" smtClean="0"/>
              <a:t> um </a:t>
            </a:r>
            <a:r>
              <a:rPr lang="en-US" dirty="0" err="1" smtClean="0"/>
              <a:t>vírus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JPEG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2004, </a:t>
            </a:r>
            <a:r>
              <a:rPr lang="en-US" dirty="0" err="1" smtClean="0"/>
              <a:t>esta</a:t>
            </a:r>
            <a:r>
              <a:rPr lang="en-US" dirty="0" smtClean="0"/>
              <a:t> “</a:t>
            </a:r>
            <a:r>
              <a:rPr lang="en-US" dirty="0" err="1" smtClean="0"/>
              <a:t>mentira</a:t>
            </a:r>
            <a:r>
              <a:rPr lang="en-US" dirty="0" smtClean="0"/>
              <a:t>” </a:t>
            </a:r>
            <a:r>
              <a:rPr lang="en-US" dirty="0" err="1" smtClean="0"/>
              <a:t>tornou</a:t>
            </a:r>
            <a:r>
              <a:rPr lang="en-US" dirty="0" smtClean="0"/>
              <a:t>-se </a:t>
            </a:r>
            <a:r>
              <a:rPr lang="en-US" dirty="0" err="1" smtClean="0"/>
              <a:t>realidade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</a:t>
            </a:r>
            <a:r>
              <a:rPr lang="en-US" dirty="0" err="1" smtClean="0"/>
              <a:t>estático</a:t>
            </a:r>
            <a:r>
              <a:rPr lang="en-US" dirty="0" smtClean="0"/>
              <a:t> e </a:t>
            </a:r>
            <a:r>
              <a:rPr lang="en-US" dirty="0" err="1" smtClean="0"/>
              <a:t>dinâmico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estático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examinar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Examinar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um </a:t>
            </a:r>
            <a:r>
              <a:rPr lang="en-US" dirty="0" err="1" smtClean="0"/>
              <a:t>carro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(</a:t>
            </a:r>
            <a:r>
              <a:rPr lang="en-US" dirty="0" err="1" smtClean="0"/>
              <a:t>pneus</a:t>
            </a:r>
            <a:r>
              <a:rPr lang="en-US" dirty="0" smtClean="0"/>
              <a:t>, </a:t>
            </a:r>
            <a:r>
              <a:rPr lang="en-US" dirty="0" err="1" smtClean="0"/>
              <a:t>lataria</a:t>
            </a:r>
            <a:r>
              <a:rPr lang="en-US" dirty="0" smtClean="0"/>
              <a:t>, motor, etc.)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ligar</a:t>
            </a:r>
            <a:r>
              <a:rPr lang="en-US" dirty="0" smtClean="0"/>
              <a:t> e </a:t>
            </a:r>
            <a:r>
              <a:rPr lang="en-US" dirty="0" err="1" smtClean="0"/>
              <a:t>dirigir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dinâmico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se </a:t>
            </a:r>
            <a:r>
              <a:rPr lang="en-US" dirty="0" err="1" smtClean="0"/>
              <a:t>espera</a:t>
            </a:r>
            <a:r>
              <a:rPr lang="en-US" dirty="0" smtClean="0"/>
              <a:t>.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examinar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Ligar</a:t>
            </a:r>
            <a:r>
              <a:rPr lang="en-US" dirty="0" smtClean="0"/>
              <a:t> o </a:t>
            </a:r>
            <a:r>
              <a:rPr lang="en-US" dirty="0" err="1" smtClean="0"/>
              <a:t>carro</a:t>
            </a:r>
            <a:r>
              <a:rPr lang="en-US" dirty="0" smtClean="0"/>
              <a:t> e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i="1" dirty="0" smtClean="0"/>
              <a:t>test-drive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00001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0"/>
            <a:ext cx="8604448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Passo 3: Gerar planilhas de teste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  <a:cs typeface="Times New Roman" charset="0"/>
              </a:rPr>
              <a:t>Contêm</a:t>
            </a:r>
            <a:r>
              <a:rPr lang="pt-PT" dirty="0">
                <a:effectLst/>
                <a:cs typeface="Times New Roman" charset="0"/>
              </a:rPr>
              <a:t> os dados que serão empregados para cada execução do caso de teste, bem como os valores resultantes dessa execução.</a:t>
            </a:r>
          </a:p>
          <a:p>
            <a:r>
              <a:rPr lang="pt-PT" dirty="0">
                <a:effectLst/>
                <a:cs typeface="Times New Roman" charset="0"/>
              </a:rPr>
              <a:t>Podem ser colocadas em um documento à parte ou junto dos próprios casos de teste.</a:t>
            </a:r>
            <a:endParaRPr lang="pt-BR" dirty="0">
              <a:effectLst/>
              <a:cs typeface="Times New Roman" charset="0"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-50800"/>
            <a:ext cx="8456240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Estrutura das planilhas de teste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4294967295"/>
          </p:nvPr>
        </p:nvSpPr>
        <p:spPr>
          <a:ln>
            <a:noFill/>
          </a:ln>
        </p:spPr>
        <p:txBody>
          <a:bodyPr lIns="92075" tIns="46038" rIns="92075" bIns="46038"/>
          <a:lstStyle/>
          <a:p>
            <a:pPr fontAlgn="b">
              <a:buFontTx/>
              <a:buNone/>
            </a:pPr>
            <a:r>
              <a:rPr lang="pt-BR" sz="2000" b="1" dirty="0">
                <a:effectLst/>
                <a:cs typeface="Arial" charset="0"/>
              </a:rPr>
              <a:t>Caso(s) de teste associados(s): </a:t>
            </a:r>
            <a:r>
              <a:rPr lang="pt-BR" sz="2000" dirty="0">
                <a:solidFill>
                  <a:srgbClr val="0000FF"/>
                </a:solidFill>
                <a:effectLst/>
                <a:cs typeface="Arial" charset="0"/>
              </a:rPr>
              <a:t>&lt;Id. do caso de teste&gt; </a:t>
            </a:r>
          </a:p>
          <a:p>
            <a:pPr fontAlgn="b">
              <a:buFontTx/>
              <a:buNone/>
            </a:pPr>
            <a:r>
              <a:rPr lang="pt-BR" sz="2000" b="1" dirty="0">
                <a:effectLst/>
                <a:cs typeface="Arial" charset="0"/>
              </a:rPr>
              <a:t>Testador: </a:t>
            </a:r>
            <a:r>
              <a:rPr lang="pt-BR" sz="2000" dirty="0">
                <a:solidFill>
                  <a:srgbClr val="0000FF"/>
                </a:solidFill>
                <a:effectLst/>
                <a:cs typeface="Arial" charset="0"/>
              </a:rPr>
              <a:t>&lt;nome do testador&gt;</a:t>
            </a:r>
          </a:p>
          <a:p>
            <a:pPr fontAlgn="b">
              <a:buFontTx/>
              <a:buNone/>
            </a:pPr>
            <a:r>
              <a:rPr lang="pt-BR" sz="2000" b="1" dirty="0">
                <a:effectLst/>
                <a:cs typeface="Arial" charset="0"/>
              </a:rPr>
              <a:t>Data/Hora Início:</a:t>
            </a:r>
          </a:p>
          <a:p>
            <a:pPr fontAlgn="b">
              <a:buFontTx/>
              <a:buNone/>
            </a:pPr>
            <a:r>
              <a:rPr lang="pt-BR" sz="2000" b="1" dirty="0">
                <a:effectLst/>
                <a:cs typeface="Arial" charset="0"/>
              </a:rPr>
              <a:t>Data/Hora Conclusão:</a:t>
            </a:r>
          </a:p>
          <a:p>
            <a:pPr fontAlgn="b">
              <a:buFontTx/>
              <a:buNone/>
            </a:pPr>
            <a:endParaRPr lang="pt-BR" sz="2000" b="1" dirty="0">
              <a:cs typeface="Arial" charset="0"/>
            </a:endParaRPr>
          </a:p>
          <a:p>
            <a:pPr fontAlgn="b">
              <a:buFontTx/>
              <a:buNone/>
            </a:pPr>
            <a:r>
              <a:rPr lang="pt-BR" sz="2000" b="1" dirty="0">
                <a:effectLst/>
                <a:cs typeface="Arial" charset="0"/>
              </a:rPr>
              <a:t>Entradas                                Saídas</a:t>
            </a: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2133600" y="4491038"/>
            <a:ext cx="14478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2813" eaLnBrk="0" hangingPunct="0"/>
            <a:endParaRPr lang="pt-BR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838200" y="4968875"/>
            <a:ext cx="14478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2813" eaLnBrk="0" hangingPunct="0"/>
            <a:r>
              <a:rPr lang="pt-BR" b="1" i="1">
                <a:solidFill>
                  <a:srgbClr val="000000"/>
                </a:solidFill>
                <a:latin typeface="Times New Roman" charset="0"/>
              </a:rPr>
              <a:t>Valor 1</a:t>
            </a:r>
          </a:p>
        </p:txBody>
      </p:sp>
      <p:sp>
        <p:nvSpPr>
          <p:cNvPr id="126983" name="Rectangle 6"/>
          <p:cNvSpPr>
            <a:spLocks noChangeArrowheads="1"/>
          </p:cNvSpPr>
          <p:nvPr/>
        </p:nvSpPr>
        <p:spPr bwMode="auto">
          <a:xfrm>
            <a:off x="2209800" y="4195763"/>
            <a:ext cx="1447800" cy="528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2813" eaLnBrk="0" hangingPunct="0"/>
            <a:r>
              <a:rPr lang="pt-BR">
                <a:solidFill>
                  <a:srgbClr val="000000"/>
                </a:solidFill>
                <a:latin typeface="Times New Roman" charset="0"/>
              </a:rPr>
              <a:t>Campo n</a:t>
            </a:r>
          </a:p>
        </p:txBody>
      </p:sp>
      <p:sp>
        <p:nvSpPr>
          <p:cNvPr id="126984" name="Rectangle 7"/>
          <p:cNvSpPr>
            <a:spLocks noChangeArrowheads="1"/>
          </p:cNvSpPr>
          <p:nvPr/>
        </p:nvSpPr>
        <p:spPr bwMode="auto">
          <a:xfrm>
            <a:off x="914400" y="4195763"/>
            <a:ext cx="1447800" cy="528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2813" eaLnBrk="0" hangingPunct="0"/>
            <a:r>
              <a:rPr lang="pt-BR" dirty="0">
                <a:solidFill>
                  <a:srgbClr val="000000"/>
                </a:solidFill>
                <a:latin typeface="Times New Roman" charset="0"/>
              </a:rPr>
              <a:t>Campo 1</a:t>
            </a:r>
          </a:p>
        </p:txBody>
      </p:sp>
      <p:sp>
        <p:nvSpPr>
          <p:cNvPr id="126985" name="Line 8"/>
          <p:cNvSpPr>
            <a:spLocks noChangeShapeType="1"/>
          </p:cNvSpPr>
          <p:nvPr/>
        </p:nvSpPr>
        <p:spPr bwMode="auto">
          <a:xfrm>
            <a:off x="685800" y="3962400"/>
            <a:ext cx="28956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26986" name="Line 9"/>
          <p:cNvSpPr>
            <a:spLocks noChangeShapeType="1"/>
          </p:cNvSpPr>
          <p:nvPr/>
        </p:nvSpPr>
        <p:spPr bwMode="auto">
          <a:xfrm>
            <a:off x="685800" y="4876800"/>
            <a:ext cx="2895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26987" name="Line 10"/>
          <p:cNvSpPr>
            <a:spLocks noChangeShapeType="1"/>
          </p:cNvSpPr>
          <p:nvPr/>
        </p:nvSpPr>
        <p:spPr bwMode="auto">
          <a:xfrm>
            <a:off x="685800" y="5562600"/>
            <a:ext cx="28956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26988" name="Line 11"/>
          <p:cNvSpPr>
            <a:spLocks noChangeShapeType="1"/>
          </p:cNvSpPr>
          <p:nvPr/>
        </p:nvSpPr>
        <p:spPr bwMode="auto">
          <a:xfrm>
            <a:off x="685800" y="3962400"/>
            <a:ext cx="0" cy="16002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26989" name="Line 12"/>
          <p:cNvSpPr>
            <a:spLocks noChangeShapeType="1"/>
          </p:cNvSpPr>
          <p:nvPr/>
        </p:nvSpPr>
        <p:spPr bwMode="auto">
          <a:xfrm>
            <a:off x="2133600" y="3962400"/>
            <a:ext cx="0" cy="160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26990" name="Line 13"/>
          <p:cNvSpPr>
            <a:spLocks noChangeShapeType="1"/>
          </p:cNvSpPr>
          <p:nvPr/>
        </p:nvSpPr>
        <p:spPr bwMode="auto">
          <a:xfrm>
            <a:off x="3581400" y="3962400"/>
            <a:ext cx="0" cy="16002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26991" name="Rectangle 14"/>
          <p:cNvSpPr>
            <a:spLocks noChangeArrowheads="1"/>
          </p:cNvSpPr>
          <p:nvPr/>
        </p:nvSpPr>
        <p:spPr bwMode="auto">
          <a:xfrm>
            <a:off x="7327900" y="5064139"/>
            <a:ext cx="1587500" cy="365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2813" eaLnBrk="0" hangingPunct="0"/>
            <a:r>
              <a:rPr lang="pt-BR" sz="1800" dirty="0">
                <a:solidFill>
                  <a:srgbClr val="000000"/>
                </a:solidFill>
                <a:latin typeface="Times New Roman" charset="0"/>
              </a:rPr>
              <a:t>Id. Reg. </a:t>
            </a:r>
            <a:r>
              <a:rPr lang="pt-BR" sz="1800" dirty="0" err="1">
                <a:solidFill>
                  <a:srgbClr val="000000"/>
                </a:solidFill>
                <a:latin typeface="Times New Roman" charset="0"/>
              </a:rPr>
              <a:t>Mud</a:t>
            </a:r>
            <a:r>
              <a:rPr lang="pt-BR" sz="1800" dirty="0">
                <a:solidFill>
                  <a:srgbClr val="000000"/>
                </a:solidFill>
                <a:latin typeface="Times New Roman" charset="0"/>
              </a:rPr>
              <a:t>.</a:t>
            </a:r>
          </a:p>
        </p:txBody>
      </p:sp>
      <p:sp>
        <p:nvSpPr>
          <p:cNvPr id="126992" name="Rectangle 15"/>
          <p:cNvSpPr>
            <a:spLocks noChangeArrowheads="1"/>
          </p:cNvSpPr>
          <p:nvPr/>
        </p:nvSpPr>
        <p:spPr bwMode="auto">
          <a:xfrm>
            <a:off x="5780088" y="5064139"/>
            <a:ext cx="1687512" cy="365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2813" eaLnBrk="0" hangingPunct="0"/>
            <a:r>
              <a:rPr lang="pt-BR" sz="1800" dirty="0">
                <a:solidFill>
                  <a:srgbClr val="000000"/>
                </a:solidFill>
                <a:latin typeface="Times New Roman" charset="0"/>
              </a:rPr>
              <a:t>suc./falha/def.</a:t>
            </a:r>
          </a:p>
        </p:txBody>
      </p:sp>
      <p:sp>
        <p:nvSpPr>
          <p:cNvPr id="126993" name="Rectangle 16"/>
          <p:cNvSpPr>
            <a:spLocks noChangeArrowheads="1"/>
          </p:cNvSpPr>
          <p:nvPr/>
        </p:nvSpPr>
        <p:spPr bwMode="auto">
          <a:xfrm>
            <a:off x="4113213" y="5045075"/>
            <a:ext cx="1601787" cy="365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742950" lvl="1" indent="-285750" defTabSz="912813" eaLnBrk="0" hangingPunct="0"/>
            <a:r>
              <a:rPr lang="pt-BR" sz="1800" dirty="0">
                <a:solidFill>
                  <a:srgbClr val="000000"/>
                </a:solidFill>
                <a:latin typeface="Times New Roman" charset="0"/>
              </a:rPr>
              <a:t>Y</a:t>
            </a:r>
          </a:p>
        </p:txBody>
      </p:sp>
      <p:sp>
        <p:nvSpPr>
          <p:cNvPr id="126994" name="Rectangle 17"/>
          <p:cNvSpPr>
            <a:spLocks noChangeArrowheads="1"/>
          </p:cNvSpPr>
          <p:nvPr/>
        </p:nvSpPr>
        <p:spPr bwMode="auto">
          <a:xfrm>
            <a:off x="7251700" y="3962400"/>
            <a:ext cx="15875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2813" eaLnBrk="0" hangingPunct="0"/>
            <a:r>
              <a:rPr lang="pt-BR" sz="1800" b="1" dirty="0">
                <a:solidFill>
                  <a:srgbClr val="000000"/>
                </a:solidFill>
                <a:latin typeface="Times New Roman" charset="0"/>
                <a:cs typeface="Arial" charset="0"/>
              </a:rPr>
              <a:t>Registro de Solicitação de Mudanças</a:t>
            </a:r>
          </a:p>
        </p:txBody>
      </p:sp>
      <p:sp>
        <p:nvSpPr>
          <p:cNvPr id="126995" name="Rectangle 18"/>
          <p:cNvSpPr>
            <a:spLocks noChangeArrowheads="1"/>
          </p:cNvSpPr>
          <p:nvPr/>
        </p:nvSpPr>
        <p:spPr bwMode="auto">
          <a:xfrm>
            <a:off x="5932488" y="4038600"/>
            <a:ext cx="1687512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2813" eaLnBrk="0" hangingPunct="0"/>
            <a:r>
              <a:rPr lang="pt-BR" sz="1800" b="1" dirty="0">
                <a:solidFill>
                  <a:srgbClr val="000000"/>
                </a:solidFill>
                <a:latin typeface="Times New Roman" charset="0"/>
                <a:cs typeface="Arial" charset="0"/>
              </a:rPr>
              <a:t>Status do resultado</a:t>
            </a:r>
          </a:p>
        </p:txBody>
      </p:sp>
      <p:sp>
        <p:nvSpPr>
          <p:cNvPr id="126996" name="Rectangle 19"/>
          <p:cNvSpPr>
            <a:spLocks noChangeArrowheads="1"/>
          </p:cNvSpPr>
          <p:nvPr/>
        </p:nvSpPr>
        <p:spPr bwMode="auto">
          <a:xfrm>
            <a:off x="4265613" y="4038600"/>
            <a:ext cx="1601787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2813" eaLnBrk="0" hangingPunct="0"/>
            <a:r>
              <a:rPr lang="pt-BR" sz="1800" b="1" dirty="0">
                <a:solidFill>
                  <a:srgbClr val="000000"/>
                </a:solidFill>
                <a:latin typeface="Times New Roman" charset="0"/>
                <a:cs typeface="Arial" charset="0"/>
              </a:rPr>
              <a:t>Resultado esperado</a:t>
            </a:r>
            <a:endParaRPr lang="pt-BR" sz="1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6997" name="Line 20"/>
          <p:cNvSpPr>
            <a:spLocks noChangeShapeType="1"/>
          </p:cNvSpPr>
          <p:nvPr/>
        </p:nvSpPr>
        <p:spPr bwMode="auto">
          <a:xfrm>
            <a:off x="4038600" y="3962400"/>
            <a:ext cx="472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6998" name="Line 21"/>
          <p:cNvSpPr>
            <a:spLocks noChangeShapeType="1"/>
          </p:cNvSpPr>
          <p:nvPr/>
        </p:nvSpPr>
        <p:spPr bwMode="auto">
          <a:xfrm>
            <a:off x="4038600" y="4876800"/>
            <a:ext cx="472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6999" name="Line 22"/>
          <p:cNvSpPr>
            <a:spLocks noChangeShapeType="1"/>
          </p:cNvSpPr>
          <p:nvPr/>
        </p:nvSpPr>
        <p:spPr bwMode="auto">
          <a:xfrm>
            <a:off x="4038600" y="5562600"/>
            <a:ext cx="472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7000" name="Line 23"/>
          <p:cNvSpPr>
            <a:spLocks noChangeShapeType="1"/>
          </p:cNvSpPr>
          <p:nvPr/>
        </p:nvSpPr>
        <p:spPr bwMode="auto">
          <a:xfrm>
            <a:off x="4038600" y="3962400"/>
            <a:ext cx="0" cy="16002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27001" name="Line 24"/>
          <p:cNvSpPr>
            <a:spLocks noChangeShapeType="1"/>
          </p:cNvSpPr>
          <p:nvPr/>
        </p:nvSpPr>
        <p:spPr bwMode="auto">
          <a:xfrm flipH="1">
            <a:off x="5638800" y="3962400"/>
            <a:ext cx="1588" cy="160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7002" name="Line 25"/>
          <p:cNvSpPr>
            <a:spLocks noChangeShapeType="1"/>
          </p:cNvSpPr>
          <p:nvPr/>
        </p:nvSpPr>
        <p:spPr bwMode="auto">
          <a:xfrm flipH="1">
            <a:off x="7239000" y="3962400"/>
            <a:ext cx="0" cy="160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7003" name="Line 26"/>
          <p:cNvSpPr>
            <a:spLocks noChangeShapeType="1"/>
          </p:cNvSpPr>
          <p:nvPr/>
        </p:nvSpPr>
        <p:spPr bwMode="auto">
          <a:xfrm>
            <a:off x="8763000" y="3962400"/>
            <a:ext cx="0" cy="16002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7004" name="Text Box 27"/>
          <p:cNvSpPr txBox="1">
            <a:spLocks noChangeArrowheads="1"/>
          </p:cNvSpPr>
          <p:nvPr/>
        </p:nvSpPr>
        <p:spPr bwMode="auto">
          <a:xfrm>
            <a:off x="2368550" y="4953001"/>
            <a:ext cx="113188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0413" eaLnBrk="0" hangingPunct="0">
              <a:spcBef>
                <a:spcPct val="20000"/>
              </a:spcBef>
            </a:pPr>
            <a:r>
              <a:rPr lang="pt-BR" b="1" i="1" dirty="0">
                <a:solidFill>
                  <a:srgbClr val="000000"/>
                </a:solidFill>
                <a:latin typeface="Times New Roman" charset="0"/>
              </a:rPr>
              <a:t>Valor n</a:t>
            </a:r>
          </a:p>
        </p:txBody>
      </p:sp>
      <p:sp>
        <p:nvSpPr>
          <p:cNvPr id="29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 smtClean="0">
                <a:effectLst/>
              </a:rPr>
              <a:t>Exercício </a:t>
            </a:r>
            <a:endParaRPr lang="pt-BR" dirty="0">
              <a:effectLst/>
            </a:endParaRP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Observe as planilhas de teste do QIB e do Amazônia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Projetar testes: passos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Descrever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Estruturar casos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Gerar planilhas de teste</a:t>
            </a:r>
          </a:p>
          <a:p>
            <a:pPr>
              <a:lnSpc>
                <a:spcPct val="90000"/>
              </a:lnSpc>
            </a:pPr>
            <a:endParaRPr lang="pt-BR" sz="28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800" u="sng" dirty="0">
                <a:effectLst/>
              </a:rPr>
              <a:t>Projetar componentes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50800"/>
            <a:ext cx="8528248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Passo 4: Projetar componentes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8001000" cy="4114800"/>
          </a:xfrm>
        </p:spPr>
        <p:txBody>
          <a:bodyPr lIns="92075" tIns="46038" rIns="92075" bIns="46038"/>
          <a:lstStyle/>
          <a:p>
            <a:r>
              <a:rPr lang="pt-BR" sz="2400" dirty="0">
                <a:effectLst/>
              </a:rPr>
              <a:t>Identificação e definição dos componentes de teste</a:t>
            </a:r>
            <a:r>
              <a:rPr lang="pt-BR" sz="2400" u="sng" dirty="0">
                <a:effectLst/>
              </a:rPr>
              <a:t> </a:t>
            </a:r>
          </a:p>
          <a:p>
            <a:pPr lvl="1">
              <a:buClrTx/>
            </a:pPr>
            <a:r>
              <a:rPr lang="pt-PT" sz="2000" dirty="0">
                <a:effectLst/>
                <a:cs typeface="Times New Roman" charset="0"/>
              </a:rPr>
              <a:t>Define quais serão os componentes de apoio, e como deverão ser implementados</a:t>
            </a:r>
          </a:p>
          <a:p>
            <a:pPr lvl="1">
              <a:buClrTx/>
            </a:pPr>
            <a:r>
              <a:rPr lang="pt-BR" sz="2000" dirty="0">
                <a:effectLst/>
              </a:rPr>
              <a:t>Os componentes automatizam um ou mais procedimentos e casos de teste ou partes deles</a:t>
            </a:r>
          </a:p>
          <a:p>
            <a:pPr lvl="1">
              <a:buClrTx/>
            </a:pPr>
            <a:r>
              <a:rPr lang="pt-BR" sz="2000" dirty="0">
                <a:effectLst/>
              </a:rPr>
              <a:t>Podem ser classes, pacotes, subsistemas, funções </a:t>
            </a:r>
            <a:r>
              <a:rPr lang="pt-BR" sz="2000" i="1" dirty="0" err="1">
                <a:effectLst/>
              </a:rPr>
              <a:t>stubs</a:t>
            </a:r>
            <a:r>
              <a:rPr lang="pt-BR" sz="2000" dirty="0">
                <a:effectLst/>
              </a:rPr>
              <a:t> e/ou </a:t>
            </a:r>
            <a:r>
              <a:rPr lang="pt-BR" sz="2000" i="1" dirty="0" err="1">
                <a:effectLst/>
              </a:rPr>
              <a:t>drivers</a:t>
            </a:r>
            <a:r>
              <a:rPr lang="pt-BR" sz="2000" dirty="0">
                <a:effectLst/>
              </a:rPr>
              <a:t>, ou </a:t>
            </a:r>
            <a:r>
              <a:rPr lang="pt-BR" sz="2000" i="1" dirty="0">
                <a:effectLst/>
              </a:rPr>
              <a:t>scripts</a:t>
            </a:r>
            <a:r>
              <a:rPr lang="pt-PT" sz="2000" dirty="0">
                <a:effectLst/>
                <a:cs typeface="Times New Roman" charset="0"/>
              </a:rPr>
              <a:t> que </a:t>
            </a:r>
            <a:r>
              <a:rPr lang="pt-BR" sz="2000" dirty="0">
                <a:effectLst/>
              </a:rPr>
              <a:t>automatizam um ou mais procedimentos de teste ou partes deles e podem ser desenvolvidos usando-se uma linguagem de programação ou gerados através de uma interação com uma ferramenta de testes</a:t>
            </a:r>
          </a:p>
          <a:p>
            <a:pPr lvl="1">
              <a:buClrTx/>
            </a:pPr>
            <a:r>
              <a:rPr lang="pt-BR" sz="2000" dirty="0">
                <a:effectLst/>
              </a:rPr>
              <a:t>Não são usados em testes totalmente manuais</a:t>
            </a:r>
            <a:endParaRPr lang="pt-BR" sz="2000" i="1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214422"/>
            <a:ext cx="7772400" cy="1828800"/>
          </a:xfrm>
        </p:spPr>
        <p:txBody>
          <a:bodyPr lIns="92075" tIns="46038" rIns="92075" bIns="46038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600" dirty="0">
                <a:effectLst/>
              </a:rPr>
              <a:t>Implementação dos Testes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SzPct val="80000"/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Alexandre Mota e Vasconcelos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Cin-UFPE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{acm,amlv}@cin.ufpe.br</a:t>
            </a:r>
            <a:endParaRPr lang="pt-BR" sz="28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50800"/>
            <a:ext cx="8528248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Detalhamento do fluxo de testes</a:t>
            </a:r>
            <a:endParaRPr lang="en-GB" sz="3600" dirty="0">
              <a:effectLst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939925"/>
            <a:ext cx="6934200" cy="3870325"/>
            <a:chOff x="624" y="1222"/>
            <a:chExt cx="4368" cy="2438"/>
          </a:xfrm>
        </p:grpSpPr>
        <p:sp>
          <p:nvSpPr>
            <p:cNvPr id="131078" name="Freeform 4"/>
            <p:cNvSpPr>
              <a:spLocks/>
            </p:cNvSpPr>
            <p:nvPr/>
          </p:nvSpPr>
          <p:spPr bwMode="auto">
            <a:xfrm>
              <a:off x="624" y="1222"/>
              <a:ext cx="4368" cy="881"/>
            </a:xfrm>
            <a:custGeom>
              <a:avLst/>
              <a:gdLst>
                <a:gd name="T0" fmla="*/ 669 w 6480"/>
                <a:gd name="T1" fmla="*/ 174 h 1514"/>
                <a:gd name="T2" fmla="*/ 30 w 6480"/>
                <a:gd name="T3" fmla="*/ 174 h 1514"/>
                <a:gd name="T4" fmla="*/ 18 w 6480"/>
                <a:gd name="T5" fmla="*/ 172 h 1514"/>
                <a:gd name="T6" fmla="*/ 9 w 6480"/>
                <a:gd name="T7" fmla="*/ 169 h 1514"/>
                <a:gd name="T8" fmla="*/ 2 w 6480"/>
                <a:gd name="T9" fmla="*/ 163 h 1514"/>
                <a:gd name="T10" fmla="*/ 0 w 6480"/>
                <a:gd name="T11" fmla="*/ 157 h 1514"/>
                <a:gd name="T12" fmla="*/ 0 w 6480"/>
                <a:gd name="T13" fmla="*/ 17 h 1514"/>
                <a:gd name="T14" fmla="*/ 2 w 6480"/>
                <a:gd name="T15" fmla="*/ 10 h 1514"/>
                <a:gd name="T16" fmla="*/ 9 w 6480"/>
                <a:gd name="T17" fmla="*/ 5 h 1514"/>
                <a:gd name="T18" fmla="*/ 18 w 6480"/>
                <a:gd name="T19" fmla="*/ 1 h 1514"/>
                <a:gd name="T20" fmla="*/ 30 w 6480"/>
                <a:gd name="T21" fmla="*/ 0 h 1514"/>
                <a:gd name="T22" fmla="*/ 1308 w 6480"/>
                <a:gd name="T23" fmla="*/ 0 h 1514"/>
                <a:gd name="T24" fmla="*/ 1320 w 6480"/>
                <a:gd name="T25" fmla="*/ 1 h 1514"/>
                <a:gd name="T26" fmla="*/ 1329 w 6480"/>
                <a:gd name="T27" fmla="*/ 5 h 1514"/>
                <a:gd name="T28" fmla="*/ 1336 w 6480"/>
                <a:gd name="T29" fmla="*/ 10 h 1514"/>
                <a:gd name="T30" fmla="*/ 1337 w 6480"/>
                <a:gd name="T31" fmla="*/ 17 h 1514"/>
                <a:gd name="T32" fmla="*/ 1337 w 6480"/>
                <a:gd name="T33" fmla="*/ 157 h 1514"/>
                <a:gd name="T34" fmla="*/ 1336 w 6480"/>
                <a:gd name="T35" fmla="*/ 163 h 1514"/>
                <a:gd name="T36" fmla="*/ 1329 w 6480"/>
                <a:gd name="T37" fmla="*/ 169 h 1514"/>
                <a:gd name="T38" fmla="*/ 1320 w 6480"/>
                <a:gd name="T39" fmla="*/ 172 h 1514"/>
                <a:gd name="T40" fmla="*/ 1308 w 6480"/>
                <a:gd name="T41" fmla="*/ 174 h 1514"/>
                <a:gd name="T42" fmla="*/ 669 w 6480"/>
                <a:gd name="T43" fmla="*/ 174 h 151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514"/>
                <a:gd name="T68" fmla="*/ 6480 w 6480"/>
                <a:gd name="T69" fmla="*/ 1514 h 151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514">
                  <a:moveTo>
                    <a:pt x="3242" y="1514"/>
                  </a:moveTo>
                  <a:lnTo>
                    <a:pt x="146" y="1514"/>
                  </a:lnTo>
                  <a:lnTo>
                    <a:pt x="89" y="1502"/>
                  </a:lnTo>
                  <a:lnTo>
                    <a:pt x="43" y="1469"/>
                  </a:lnTo>
                  <a:lnTo>
                    <a:pt x="12" y="1423"/>
                  </a:lnTo>
                  <a:lnTo>
                    <a:pt x="0" y="1366"/>
                  </a:lnTo>
                  <a:lnTo>
                    <a:pt x="0" y="146"/>
                  </a:lnTo>
                  <a:lnTo>
                    <a:pt x="12" y="91"/>
                  </a:lnTo>
                  <a:lnTo>
                    <a:pt x="43" y="43"/>
                  </a:lnTo>
                  <a:lnTo>
                    <a:pt x="89" y="12"/>
                  </a:lnTo>
                  <a:lnTo>
                    <a:pt x="146" y="0"/>
                  </a:lnTo>
                  <a:lnTo>
                    <a:pt x="6336" y="0"/>
                  </a:lnTo>
                  <a:lnTo>
                    <a:pt x="6393" y="12"/>
                  </a:lnTo>
                  <a:lnTo>
                    <a:pt x="6439" y="43"/>
                  </a:lnTo>
                  <a:lnTo>
                    <a:pt x="6470" y="91"/>
                  </a:lnTo>
                  <a:lnTo>
                    <a:pt x="6480" y="146"/>
                  </a:lnTo>
                  <a:lnTo>
                    <a:pt x="6480" y="1366"/>
                  </a:lnTo>
                  <a:lnTo>
                    <a:pt x="6470" y="1423"/>
                  </a:lnTo>
                  <a:lnTo>
                    <a:pt x="6439" y="1469"/>
                  </a:lnTo>
                  <a:lnTo>
                    <a:pt x="6393" y="1502"/>
                  </a:lnTo>
                  <a:lnTo>
                    <a:pt x="6336" y="1514"/>
                  </a:lnTo>
                  <a:lnTo>
                    <a:pt x="3242" y="151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31079" name="Freeform 5"/>
            <p:cNvSpPr>
              <a:spLocks/>
            </p:cNvSpPr>
            <p:nvPr/>
          </p:nvSpPr>
          <p:spPr bwMode="auto">
            <a:xfrm>
              <a:off x="624" y="213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31080" name="Rectangle 6"/>
            <p:cNvSpPr>
              <a:spLocks noChangeArrowheads="1"/>
            </p:cNvSpPr>
            <p:nvPr/>
          </p:nvSpPr>
          <p:spPr bwMode="auto">
            <a:xfrm>
              <a:off x="2743" y="2647"/>
              <a:ext cx="4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Implementar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31081" name="Rectangle 7"/>
            <p:cNvSpPr>
              <a:spLocks noChangeArrowheads="1"/>
            </p:cNvSpPr>
            <p:nvPr/>
          </p:nvSpPr>
          <p:spPr bwMode="auto">
            <a:xfrm>
              <a:off x="768" y="1824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Projetista de </a:t>
              </a:r>
            </a:p>
            <a:p>
              <a:pPr algn="ctr"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31082" name="Rectangle 8"/>
            <p:cNvSpPr>
              <a:spLocks noChangeArrowheads="1"/>
            </p:cNvSpPr>
            <p:nvPr/>
          </p:nvSpPr>
          <p:spPr bwMode="auto">
            <a:xfrm>
              <a:off x="720" y="2736"/>
              <a:ext cx="53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Desenvolvedor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25" y="2307"/>
              <a:ext cx="213" cy="413"/>
              <a:chOff x="624" y="785"/>
              <a:chExt cx="181" cy="313"/>
            </a:xfrm>
          </p:grpSpPr>
          <p:sp>
            <p:nvSpPr>
              <p:cNvPr id="131105" name="Freeform 10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31106" name="Freeform 11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912" y="1344"/>
              <a:ext cx="213" cy="413"/>
              <a:chOff x="624" y="785"/>
              <a:chExt cx="181" cy="313"/>
            </a:xfrm>
          </p:grpSpPr>
          <p:sp>
            <p:nvSpPr>
              <p:cNvPr id="131103" name="Freeform 13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31104" name="Freeform 14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sp>
          <p:nvSpPr>
            <p:cNvPr id="131085" name="AutoShape 15"/>
            <p:cNvSpPr>
              <a:spLocks noChangeArrowheads="1"/>
            </p:cNvSpPr>
            <p:nvPr/>
          </p:nvSpPr>
          <p:spPr bwMode="auto">
            <a:xfrm>
              <a:off x="2784" y="235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31086" name="Rectangle 16"/>
            <p:cNvSpPr>
              <a:spLocks noChangeArrowheads="1"/>
            </p:cNvSpPr>
            <p:nvPr/>
          </p:nvSpPr>
          <p:spPr bwMode="auto">
            <a:xfrm>
              <a:off x="1399" y="1735"/>
              <a:ext cx="55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Elaborar Plano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 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31087" name="Rectangle 17"/>
            <p:cNvSpPr>
              <a:spLocks noChangeArrowheads="1"/>
            </p:cNvSpPr>
            <p:nvPr/>
          </p:nvSpPr>
          <p:spPr bwMode="auto">
            <a:xfrm>
              <a:off x="2055" y="1752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31088" name="AutoShape 18"/>
            <p:cNvSpPr>
              <a:spLocks noChangeArrowheads="1"/>
            </p:cNvSpPr>
            <p:nvPr/>
          </p:nvSpPr>
          <p:spPr bwMode="auto">
            <a:xfrm>
              <a:off x="1440" y="144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31089" name="AutoShape 19"/>
            <p:cNvSpPr>
              <a:spLocks noChangeArrowheads="1"/>
            </p:cNvSpPr>
            <p:nvPr/>
          </p:nvSpPr>
          <p:spPr bwMode="auto">
            <a:xfrm>
              <a:off x="2136" y="1441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31090" name="Line 20"/>
            <p:cNvSpPr>
              <a:spLocks noChangeShapeType="1"/>
            </p:cNvSpPr>
            <p:nvPr/>
          </p:nvSpPr>
          <p:spPr bwMode="auto">
            <a:xfrm>
              <a:off x="1674" y="1566"/>
              <a:ext cx="45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1091" name="Rectangle 21"/>
            <p:cNvSpPr>
              <a:spLocks noChangeArrowheads="1"/>
            </p:cNvSpPr>
            <p:nvPr/>
          </p:nvSpPr>
          <p:spPr bwMode="auto">
            <a:xfrm>
              <a:off x="4431" y="170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Avaliar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31092" name="AutoShape 22"/>
            <p:cNvSpPr>
              <a:spLocks noChangeArrowheads="1"/>
            </p:cNvSpPr>
            <p:nvPr/>
          </p:nvSpPr>
          <p:spPr bwMode="auto">
            <a:xfrm>
              <a:off x="4512" y="139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31093" name="Freeform 23"/>
            <p:cNvSpPr>
              <a:spLocks/>
            </p:cNvSpPr>
            <p:nvPr/>
          </p:nvSpPr>
          <p:spPr bwMode="auto">
            <a:xfrm>
              <a:off x="624" y="291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31094" name="Rectangle 24"/>
            <p:cNvSpPr>
              <a:spLocks noChangeArrowheads="1"/>
            </p:cNvSpPr>
            <p:nvPr/>
          </p:nvSpPr>
          <p:spPr bwMode="auto">
            <a:xfrm>
              <a:off x="3511" y="3415"/>
              <a:ext cx="3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Executar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31095" name="Rectangle 25"/>
            <p:cNvSpPr>
              <a:spLocks noChangeArrowheads="1"/>
            </p:cNvSpPr>
            <p:nvPr/>
          </p:nvSpPr>
          <p:spPr bwMode="auto">
            <a:xfrm>
              <a:off x="800" y="3555"/>
              <a:ext cx="3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Testador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825" y="3087"/>
              <a:ext cx="213" cy="413"/>
              <a:chOff x="624" y="785"/>
              <a:chExt cx="181" cy="313"/>
            </a:xfrm>
          </p:grpSpPr>
          <p:sp>
            <p:nvSpPr>
              <p:cNvPr id="131101" name="Freeform 27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31102" name="Freeform 28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sp>
          <p:nvSpPr>
            <p:cNvPr id="131097" name="AutoShape 29"/>
            <p:cNvSpPr>
              <a:spLocks noChangeArrowheads="1"/>
            </p:cNvSpPr>
            <p:nvPr/>
          </p:nvSpPr>
          <p:spPr bwMode="auto">
            <a:xfrm>
              <a:off x="3552" y="312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cxnSp>
          <p:nvCxnSpPr>
            <p:cNvPr id="131098" name="AutoShape 30"/>
            <p:cNvCxnSpPr>
              <a:cxnSpLocks noChangeShapeType="1"/>
              <a:stCxn id="131089" idx="3"/>
              <a:endCxn id="131085" idx="1"/>
            </p:cNvCxnSpPr>
            <p:nvPr/>
          </p:nvCxnSpPr>
          <p:spPr bwMode="auto">
            <a:xfrm>
              <a:off x="2368" y="1568"/>
              <a:ext cx="410" cy="911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31099" name="AutoShape 31"/>
            <p:cNvCxnSpPr>
              <a:cxnSpLocks noChangeShapeType="1"/>
              <a:stCxn id="131085" idx="3"/>
              <a:endCxn id="131097" idx="1"/>
            </p:cNvCxnSpPr>
            <p:nvPr/>
          </p:nvCxnSpPr>
          <p:spPr bwMode="auto">
            <a:xfrm>
              <a:off x="3016" y="2479"/>
              <a:ext cx="530" cy="76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31100" name="AutoShape 32"/>
            <p:cNvCxnSpPr>
              <a:cxnSpLocks noChangeShapeType="1"/>
              <a:stCxn id="131097" idx="3"/>
              <a:endCxn id="131092" idx="1"/>
            </p:cNvCxnSpPr>
            <p:nvPr/>
          </p:nvCxnSpPr>
          <p:spPr bwMode="auto">
            <a:xfrm flipV="1">
              <a:off x="3784" y="1519"/>
              <a:ext cx="722" cy="172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131077" name="Oval 33"/>
          <p:cNvSpPr>
            <a:spLocks noChangeArrowheads="1"/>
          </p:cNvSpPr>
          <p:nvPr/>
        </p:nvSpPr>
        <p:spPr bwMode="auto">
          <a:xfrm>
            <a:off x="4114800" y="3657600"/>
            <a:ext cx="1066800" cy="838200"/>
          </a:xfrm>
          <a:prstGeom prst="ellipse">
            <a:avLst/>
          </a:prstGeom>
          <a:noFill/>
          <a:ln w="22225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 eaLnBrk="0" hangingPunct="0"/>
            <a:endParaRPr lang="pt-BR" sz="2400">
              <a:latin typeface="Comic Sans MS" pitchFamily="66" charset="0"/>
            </a:endParaRPr>
          </a:p>
        </p:txBody>
      </p:sp>
      <p:sp>
        <p:nvSpPr>
          <p:cNvPr id="3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Implementar testes</a:t>
            </a:r>
          </a:p>
        </p:txBody>
      </p:sp>
      <p:sp>
        <p:nvSpPr>
          <p:cNvPr id="132102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Objetivo</a:t>
            </a:r>
          </a:p>
          <a:p>
            <a:pPr lvl="1">
              <a:buClrTx/>
            </a:pPr>
            <a:r>
              <a:rPr lang="pt-BR" dirty="0">
                <a:effectLst/>
              </a:rPr>
              <a:t>Automatizar procedimentos de teste, criando componentes de teste consistentes com os casos de teste associados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Implementar testes</a:t>
            </a:r>
          </a:p>
        </p:txBody>
      </p:sp>
      <p:sp>
        <p:nvSpPr>
          <p:cNvPr id="133126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Entradas</a:t>
            </a:r>
          </a:p>
          <a:p>
            <a:pPr lvl="1">
              <a:buClrTx/>
            </a:pPr>
            <a:r>
              <a:rPr lang="pt-BR" dirty="0">
                <a:effectLst/>
              </a:rPr>
              <a:t> Projeto de testes </a:t>
            </a:r>
          </a:p>
          <a:p>
            <a:pPr lvl="1">
              <a:buClrTx/>
            </a:pPr>
            <a:r>
              <a:rPr lang="pt-BR" dirty="0">
                <a:effectLst/>
              </a:rPr>
              <a:t> Código executável do sistema (se houver)</a:t>
            </a:r>
          </a:p>
          <a:p>
            <a:r>
              <a:rPr lang="pt-BR" dirty="0">
                <a:effectLst/>
              </a:rPr>
              <a:t> Saídas</a:t>
            </a:r>
          </a:p>
          <a:p>
            <a:pPr lvl="1">
              <a:buClrTx/>
            </a:pPr>
            <a:r>
              <a:rPr lang="pt-BR" dirty="0">
                <a:effectLst/>
              </a:rPr>
              <a:t> Componentes de testes </a:t>
            </a:r>
          </a:p>
          <a:p>
            <a:r>
              <a:rPr lang="pt-BR" dirty="0">
                <a:effectLst/>
              </a:rPr>
              <a:t> Responsável</a:t>
            </a:r>
          </a:p>
          <a:p>
            <a:pPr lvl="1">
              <a:buClrTx/>
            </a:pPr>
            <a:r>
              <a:rPr lang="pt-BR" dirty="0">
                <a:effectLst/>
              </a:rPr>
              <a:t> Desenvolvedor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ffectLst/>
              </a:rPr>
              <a:t>Implementar testes</a:t>
            </a:r>
          </a:p>
        </p:txBody>
      </p:sp>
      <p:sp>
        <p:nvSpPr>
          <p:cNvPr id="261123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ffectLst/>
              </a:rPr>
              <a:t>Componentes de apoio existentes podem ser modificados, ou novos componentes podem ser gerados/implementados</a:t>
            </a:r>
          </a:p>
          <a:p>
            <a:pPr lvl="1" eaLnBrk="1" hangingPunct="1">
              <a:buClrTx/>
            </a:pPr>
            <a:r>
              <a:rPr lang="pt-BR" dirty="0" smtClean="0">
                <a:effectLst/>
              </a:rPr>
              <a:t>Utilizando ferramenta de automação de testes </a:t>
            </a:r>
          </a:p>
          <a:p>
            <a:pPr lvl="1" eaLnBrk="1" hangingPunct="1">
              <a:buClrTx/>
            </a:pPr>
            <a:r>
              <a:rPr lang="pt-BR" dirty="0" smtClean="0">
                <a:effectLst/>
              </a:rPr>
              <a:t>Programando explicitamente os componentes de teste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309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Testando</a:t>
            </a:r>
            <a:r>
              <a:rPr lang="en-US" dirty="0" smtClean="0"/>
              <a:t> a </a:t>
            </a:r>
            <a:r>
              <a:rPr lang="en-US" dirty="0" err="1" smtClean="0"/>
              <a:t>especificação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preta</a:t>
            </a:r>
            <a:r>
              <a:rPr lang="en-US" dirty="0" smtClean="0"/>
              <a:t> de forma </a:t>
            </a:r>
            <a:r>
              <a:rPr lang="en-US" dirty="0" err="1" smtClean="0"/>
              <a:t>estática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especificação</a:t>
            </a:r>
            <a:r>
              <a:rPr lang="en-US" dirty="0" smtClean="0"/>
              <a:t> (informal)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documento</a:t>
            </a:r>
            <a:endParaRPr lang="en-US" dirty="0"/>
          </a:p>
          <a:p>
            <a:r>
              <a:rPr lang="en-US" dirty="0" err="1" smtClean="0"/>
              <a:t>Tenta</a:t>
            </a:r>
            <a:r>
              <a:rPr lang="en-US" dirty="0" smtClean="0"/>
              <a:t>-se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contradições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, </a:t>
            </a:r>
            <a:r>
              <a:rPr lang="en-US" dirty="0" err="1" smtClean="0"/>
              <a:t>incompletudes</a:t>
            </a:r>
            <a:r>
              <a:rPr lang="en-US" dirty="0" smtClean="0"/>
              <a:t>, </a:t>
            </a:r>
            <a:r>
              <a:rPr lang="en-US" dirty="0" err="1" smtClean="0"/>
              <a:t>ambigüidades</a:t>
            </a:r>
            <a:r>
              <a:rPr lang="en-US" dirty="0" smtClean="0"/>
              <a:t>, etc.</a:t>
            </a:r>
          </a:p>
          <a:p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aspectos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1"/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256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57298"/>
            <a:ext cx="7772400" cy="1828800"/>
          </a:xfrm>
        </p:spPr>
        <p:txBody>
          <a:bodyPr lIns="92075" tIns="46038" rIns="92075" bIns="46038"/>
          <a:lstStyle/>
          <a:p>
            <a:pPr algn="ctr"/>
            <a:r>
              <a:rPr lang="pt-BR" sz="3600" dirty="0" smtClean="0">
                <a:effectLst/>
              </a:rPr>
              <a:t>Execução </a:t>
            </a:r>
            <a:r>
              <a:rPr lang="pt-BR" sz="3600" dirty="0">
                <a:effectLst/>
              </a:rPr>
              <a:t>dos Testes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SzPct val="80000"/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Alexandre Mota e Vasconcelos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Cin-UFPE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{acm,amlv}@cin.ufpe.br</a:t>
            </a:r>
            <a:endParaRPr lang="pt-BR" sz="28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-50800"/>
            <a:ext cx="8456240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Detalhamento do fluxo de testes</a:t>
            </a:r>
            <a:endParaRPr lang="en-GB" sz="3600" dirty="0">
              <a:effectLst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939925"/>
            <a:ext cx="6934200" cy="3870325"/>
            <a:chOff x="624" y="1222"/>
            <a:chExt cx="4368" cy="2438"/>
          </a:xfrm>
        </p:grpSpPr>
        <p:sp>
          <p:nvSpPr>
            <p:cNvPr id="140294" name="Freeform 4"/>
            <p:cNvSpPr>
              <a:spLocks/>
            </p:cNvSpPr>
            <p:nvPr/>
          </p:nvSpPr>
          <p:spPr bwMode="auto">
            <a:xfrm>
              <a:off x="624" y="1222"/>
              <a:ext cx="4368" cy="881"/>
            </a:xfrm>
            <a:custGeom>
              <a:avLst/>
              <a:gdLst>
                <a:gd name="T0" fmla="*/ 669 w 6480"/>
                <a:gd name="T1" fmla="*/ 174 h 1514"/>
                <a:gd name="T2" fmla="*/ 30 w 6480"/>
                <a:gd name="T3" fmla="*/ 174 h 1514"/>
                <a:gd name="T4" fmla="*/ 18 w 6480"/>
                <a:gd name="T5" fmla="*/ 172 h 1514"/>
                <a:gd name="T6" fmla="*/ 9 w 6480"/>
                <a:gd name="T7" fmla="*/ 169 h 1514"/>
                <a:gd name="T8" fmla="*/ 2 w 6480"/>
                <a:gd name="T9" fmla="*/ 163 h 1514"/>
                <a:gd name="T10" fmla="*/ 0 w 6480"/>
                <a:gd name="T11" fmla="*/ 157 h 1514"/>
                <a:gd name="T12" fmla="*/ 0 w 6480"/>
                <a:gd name="T13" fmla="*/ 17 h 1514"/>
                <a:gd name="T14" fmla="*/ 2 w 6480"/>
                <a:gd name="T15" fmla="*/ 10 h 1514"/>
                <a:gd name="T16" fmla="*/ 9 w 6480"/>
                <a:gd name="T17" fmla="*/ 5 h 1514"/>
                <a:gd name="T18" fmla="*/ 18 w 6480"/>
                <a:gd name="T19" fmla="*/ 1 h 1514"/>
                <a:gd name="T20" fmla="*/ 30 w 6480"/>
                <a:gd name="T21" fmla="*/ 0 h 1514"/>
                <a:gd name="T22" fmla="*/ 1308 w 6480"/>
                <a:gd name="T23" fmla="*/ 0 h 1514"/>
                <a:gd name="T24" fmla="*/ 1320 w 6480"/>
                <a:gd name="T25" fmla="*/ 1 h 1514"/>
                <a:gd name="T26" fmla="*/ 1329 w 6480"/>
                <a:gd name="T27" fmla="*/ 5 h 1514"/>
                <a:gd name="T28" fmla="*/ 1336 w 6480"/>
                <a:gd name="T29" fmla="*/ 10 h 1514"/>
                <a:gd name="T30" fmla="*/ 1337 w 6480"/>
                <a:gd name="T31" fmla="*/ 17 h 1514"/>
                <a:gd name="T32" fmla="*/ 1337 w 6480"/>
                <a:gd name="T33" fmla="*/ 157 h 1514"/>
                <a:gd name="T34" fmla="*/ 1336 w 6480"/>
                <a:gd name="T35" fmla="*/ 163 h 1514"/>
                <a:gd name="T36" fmla="*/ 1329 w 6480"/>
                <a:gd name="T37" fmla="*/ 169 h 1514"/>
                <a:gd name="T38" fmla="*/ 1320 w 6480"/>
                <a:gd name="T39" fmla="*/ 172 h 1514"/>
                <a:gd name="T40" fmla="*/ 1308 w 6480"/>
                <a:gd name="T41" fmla="*/ 174 h 1514"/>
                <a:gd name="T42" fmla="*/ 669 w 6480"/>
                <a:gd name="T43" fmla="*/ 174 h 151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514"/>
                <a:gd name="T68" fmla="*/ 6480 w 6480"/>
                <a:gd name="T69" fmla="*/ 1514 h 151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514">
                  <a:moveTo>
                    <a:pt x="3242" y="1514"/>
                  </a:moveTo>
                  <a:lnTo>
                    <a:pt x="146" y="1514"/>
                  </a:lnTo>
                  <a:lnTo>
                    <a:pt x="89" y="1502"/>
                  </a:lnTo>
                  <a:lnTo>
                    <a:pt x="43" y="1469"/>
                  </a:lnTo>
                  <a:lnTo>
                    <a:pt x="12" y="1423"/>
                  </a:lnTo>
                  <a:lnTo>
                    <a:pt x="0" y="1366"/>
                  </a:lnTo>
                  <a:lnTo>
                    <a:pt x="0" y="146"/>
                  </a:lnTo>
                  <a:lnTo>
                    <a:pt x="12" y="91"/>
                  </a:lnTo>
                  <a:lnTo>
                    <a:pt x="43" y="43"/>
                  </a:lnTo>
                  <a:lnTo>
                    <a:pt x="89" y="12"/>
                  </a:lnTo>
                  <a:lnTo>
                    <a:pt x="146" y="0"/>
                  </a:lnTo>
                  <a:lnTo>
                    <a:pt x="6336" y="0"/>
                  </a:lnTo>
                  <a:lnTo>
                    <a:pt x="6393" y="12"/>
                  </a:lnTo>
                  <a:lnTo>
                    <a:pt x="6439" y="43"/>
                  </a:lnTo>
                  <a:lnTo>
                    <a:pt x="6470" y="91"/>
                  </a:lnTo>
                  <a:lnTo>
                    <a:pt x="6480" y="146"/>
                  </a:lnTo>
                  <a:lnTo>
                    <a:pt x="6480" y="1366"/>
                  </a:lnTo>
                  <a:lnTo>
                    <a:pt x="6470" y="1423"/>
                  </a:lnTo>
                  <a:lnTo>
                    <a:pt x="6439" y="1469"/>
                  </a:lnTo>
                  <a:lnTo>
                    <a:pt x="6393" y="1502"/>
                  </a:lnTo>
                  <a:lnTo>
                    <a:pt x="6336" y="1514"/>
                  </a:lnTo>
                  <a:lnTo>
                    <a:pt x="3242" y="151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40295" name="Freeform 5"/>
            <p:cNvSpPr>
              <a:spLocks/>
            </p:cNvSpPr>
            <p:nvPr/>
          </p:nvSpPr>
          <p:spPr bwMode="auto">
            <a:xfrm>
              <a:off x="624" y="213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40296" name="Rectangle 6"/>
            <p:cNvSpPr>
              <a:spLocks noChangeArrowheads="1"/>
            </p:cNvSpPr>
            <p:nvPr/>
          </p:nvSpPr>
          <p:spPr bwMode="auto">
            <a:xfrm>
              <a:off x="2743" y="2647"/>
              <a:ext cx="4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Implementar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40297" name="Rectangle 7"/>
            <p:cNvSpPr>
              <a:spLocks noChangeArrowheads="1"/>
            </p:cNvSpPr>
            <p:nvPr/>
          </p:nvSpPr>
          <p:spPr bwMode="auto">
            <a:xfrm>
              <a:off x="768" y="1824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Projetista de </a:t>
              </a:r>
            </a:p>
            <a:p>
              <a:pPr algn="ctr"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40298" name="Rectangle 8"/>
            <p:cNvSpPr>
              <a:spLocks noChangeArrowheads="1"/>
            </p:cNvSpPr>
            <p:nvPr/>
          </p:nvSpPr>
          <p:spPr bwMode="auto">
            <a:xfrm>
              <a:off x="720" y="2736"/>
              <a:ext cx="53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Desenvolvedor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25" y="2307"/>
              <a:ext cx="213" cy="413"/>
              <a:chOff x="624" y="785"/>
              <a:chExt cx="181" cy="313"/>
            </a:xfrm>
          </p:grpSpPr>
          <p:sp>
            <p:nvSpPr>
              <p:cNvPr id="140321" name="Freeform 10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40322" name="Freeform 11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912" y="1344"/>
              <a:ext cx="213" cy="413"/>
              <a:chOff x="624" y="785"/>
              <a:chExt cx="181" cy="313"/>
            </a:xfrm>
          </p:grpSpPr>
          <p:sp>
            <p:nvSpPr>
              <p:cNvPr id="140319" name="Freeform 13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40320" name="Freeform 14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sp>
          <p:nvSpPr>
            <p:cNvPr id="140301" name="AutoShape 15"/>
            <p:cNvSpPr>
              <a:spLocks noChangeArrowheads="1"/>
            </p:cNvSpPr>
            <p:nvPr/>
          </p:nvSpPr>
          <p:spPr bwMode="auto">
            <a:xfrm>
              <a:off x="2784" y="235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40302" name="Rectangle 16"/>
            <p:cNvSpPr>
              <a:spLocks noChangeArrowheads="1"/>
            </p:cNvSpPr>
            <p:nvPr/>
          </p:nvSpPr>
          <p:spPr bwMode="auto">
            <a:xfrm>
              <a:off x="1399" y="1735"/>
              <a:ext cx="55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Elaborar Plano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 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40303" name="Rectangle 17"/>
            <p:cNvSpPr>
              <a:spLocks noChangeArrowheads="1"/>
            </p:cNvSpPr>
            <p:nvPr/>
          </p:nvSpPr>
          <p:spPr bwMode="auto">
            <a:xfrm>
              <a:off x="2055" y="1752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40304" name="AutoShape 18"/>
            <p:cNvSpPr>
              <a:spLocks noChangeArrowheads="1"/>
            </p:cNvSpPr>
            <p:nvPr/>
          </p:nvSpPr>
          <p:spPr bwMode="auto">
            <a:xfrm>
              <a:off x="1440" y="144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40305" name="AutoShape 19"/>
            <p:cNvSpPr>
              <a:spLocks noChangeArrowheads="1"/>
            </p:cNvSpPr>
            <p:nvPr/>
          </p:nvSpPr>
          <p:spPr bwMode="auto">
            <a:xfrm>
              <a:off x="2136" y="1441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40306" name="Line 20"/>
            <p:cNvSpPr>
              <a:spLocks noChangeShapeType="1"/>
            </p:cNvSpPr>
            <p:nvPr/>
          </p:nvSpPr>
          <p:spPr bwMode="auto">
            <a:xfrm>
              <a:off x="1674" y="1566"/>
              <a:ext cx="45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0307" name="Rectangle 21"/>
            <p:cNvSpPr>
              <a:spLocks noChangeArrowheads="1"/>
            </p:cNvSpPr>
            <p:nvPr/>
          </p:nvSpPr>
          <p:spPr bwMode="auto">
            <a:xfrm>
              <a:off x="4431" y="170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Avaliar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40308" name="AutoShape 22"/>
            <p:cNvSpPr>
              <a:spLocks noChangeArrowheads="1"/>
            </p:cNvSpPr>
            <p:nvPr/>
          </p:nvSpPr>
          <p:spPr bwMode="auto">
            <a:xfrm>
              <a:off x="4512" y="139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40309" name="Freeform 23"/>
            <p:cNvSpPr>
              <a:spLocks/>
            </p:cNvSpPr>
            <p:nvPr/>
          </p:nvSpPr>
          <p:spPr bwMode="auto">
            <a:xfrm>
              <a:off x="624" y="291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40310" name="Rectangle 24"/>
            <p:cNvSpPr>
              <a:spLocks noChangeArrowheads="1"/>
            </p:cNvSpPr>
            <p:nvPr/>
          </p:nvSpPr>
          <p:spPr bwMode="auto">
            <a:xfrm>
              <a:off x="3511" y="3415"/>
              <a:ext cx="3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Executar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40311" name="Rectangle 25"/>
            <p:cNvSpPr>
              <a:spLocks noChangeArrowheads="1"/>
            </p:cNvSpPr>
            <p:nvPr/>
          </p:nvSpPr>
          <p:spPr bwMode="auto">
            <a:xfrm>
              <a:off x="800" y="3555"/>
              <a:ext cx="3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Testador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825" y="3087"/>
              <a:ext cx="213" cy="413"/>
              <a:chOff x="624" y="785"/>
              <a:chExt cx="181" cy="313"/>
            </a:xfrm>
          </p:grpSpPr>
          <p:sp>
            <p:nvSpPr>
              <p:cNvPr id="140317" name="Freeform 27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40318" name="Freeform 28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sp>
          <p:nvSpPr>
            <p:cNvPr id="140313" name="AutoShape 29"/>
            <p:cNvSpPr>
              <a:spLocks noChangeArrowheads="1"/>
            </p:cNvSpPr>
            <p:nvPr/>
          </p:nvSpPr>
          <p:spPr bwMode="auto">
            <a:xfrm>
              <a:off x="3552" y="312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cxnSp>
          <p:nvCxnSpPr>
            <p:cNvPr id="140314" name="AutoShape 30"/>
            <p:cNvCxnSpPr>
              <a:cxnSpLocks noChangeShapeType="1"/>
              <a:stCxn id="140305" idx="3"/>
              <a:endCxn id="140301" idx="1"/>
            </p:cNvCxnSpPr>
            <p:nvPr/>
          </p:nvCxnSpPr>
          <p:spPr bwMode="auto">
            <a:xfrm>
              <a:off x="2368" y="1568"/>
              <a:ext cx="410" cy="911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40315" name="AutoShape 31"/>
            <p:cNvCxnSpPr>
              <a:cxnSpLocks noChangeShapeType="1"/>
              <a:stCxn id="140301" idx="3"/>
              <a:endCxn id="140313" idx="1"/>
            </p:cNvCxnSpPr>
            <p:nvPr/>
          </p:nvCxnSpPr>
          <p:spPr bwMode="auto">
            <a:xfrm>
              <a:off x="3016" y="2479"/>
              <a:ext cx="530" cy="76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40316" name="AutoShape 32"/>
            <p:cNvCxnSpPr>
              <a:cxnSpLocks noChangeShapeType="1"/>
              <a:stCxn id="140313" idx="3"/>
              <a:endCxn id="140308" idx="1"/>
            </p:cNvCxnSpPr>
            <p:nvPr/>
          </p:nvCxnSpPr>
          <p:spPr bwMode="auto">
            <a:xfrm flipV="1">
              <a:off x="3784" y="1519"/>
              <a:ext cx="722" cy="172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140293" name="Oval 33"/>
          <p:cNvSpPr>
            <a:spLocks noChangeArrowheads="1"/>
          </p:cNvSpPr>
          <p:nvPr/>
        </p:nvSpPr>
        <p:spPr bwMode="auto">
          <a:xfrm>
            <a:off x="5486400" y="4800600"/>
            <a:ext cx="609600" cy="990600"/>
          </a:xfrm>
          <a:prstGeom prst="ellipse">
            <a:avLst/>
          </a:prstGeom>
          <a:noFill/>
          <a:ln w="22225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 eaLnBrk="0" hangingPunct="0"/>
            <a:endParaRPr lang="pt-BR" sz="2400">
              <a:latin typeface="Comic Sans MS" pitchFamily="66" charset="0"/>
            </a:endParaRPr>
          </a:p>
        </p:txBody>
      </p:sp>
      <p:sp>
        <p:nvSpPr>
          <p:cNvPr id="3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Executar testes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b="1" dirty="0">
                <a:effectLst/>
              </a:rPr>
              <a:t>Objetivo</a:t>
            </a:r>
          </a:p>
          <a:p>
            <a:pPr lvl="1">
              <a:buClrTx/>
            </a:pPr>
            <a:r>
              <a:rPr lang="pt-BR" dirty="0">
                <a:effectLst/>
                <a:cs typeface="Times New Roman" charset="0"/>
              </a:rPr>
              <a:t>Verificar a </a:t>
            </a:r>
            <a:r>
              <a:rPr lang="pt-BR" dirty="0" err="1">
                <a:effectLst/>
                <a:cs typeface="Times New Roman" charset="0"/>
              </a:rPr>
              <a:t>corretude</a:t>
            </a:r>
            <a:r>
              <a:rPr lang="pt-BR" dirty="0">
                <a:effectLst/>
                <a:cs typeface="Times New Roman" charset="0"/>
              </a:rPr>
              <a:t> e a qualidade </a:t>
            </a:r>
            <a:r>
              <a:rPr lang="pt-BR" dirty="0" smtClean="0">
                <a:effectLst/>
                <a:cs typeface="Times New Roman" charset="0"/>
              </a:rPr>
              <a:t>do código implementado, </a:t>
            </a:r>
            <a:r>
              <a:rPr lang="pt-BR" dirty="0">
                <a:effectLst/>
                <a:cs typeface="Times New Roman" charset="0"/>
              </a:rPr>
              <a:t>avaliando os resultados e registrando os problemas encontrados</a:t>
            </a:r>
            <a:r>
              <a:rPr lang="pt-BR" dirty="0">
                <a:effectLst/>
              </a:rPr>
              <a:t>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Executar testes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60"/>
            <a:ext cx="7772400" cy="47244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400" b="1" dirty="0">
                <a:effectLst/>
              </a:rPr>
              <a:t>O que fazer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900" dirty="0">
                <a:effectLst/>
              </a:rPr>
              <a:t>Garantir que </a:t>
            </a:r>
            <a:r>
              <a:rPr lang="pt-BR" sz="1900" dirty="0" smtClean="0">
                <a:effectLst/>
              </a:rPr>
              <a:t>a execução dos testes está sincronizada </a:t>
            </a:r>
            <a:r>
              <a:rPr lang="pt-BR" sz="1900" dirty="0">
                <a:effectLst/>
              </a:rPr>
              <a:t>com o Plano de Testes.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900" dirty="0">
                <a:effectLst/>
              </a:rPr>
              <a:t>Identificar áreas em que será necessária assistência e treinamento durante </a:t>
            </a:r>
            <a:r>
              <a:rPr lang="pt-BR" sz="1900" dirty="0" smtClean="0">
                <a:effectLst/>
              </a:rPr>
              <a:t>a execução dos </a:t>
            </a:r>
            <a:r>
              <a:rPr lang="pt-BR" sz="1900" dirty="0">
                <a:effectLst/>
              </a:rPr>
              <a:t>testes.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900" dirty="0">
                <a:effectLst/>
              </a:rPr>
              <a:t>Seguir as estratégias de testes definidas no Plano de Testes.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900" dirty="0">
                <a:effectLst/>
              </a:rPr>
              <a:t>Conseguir uma </a:t>
            </a:r>
            <a:r>
              <a:rPr lang="pt-BR" sz="1900" i="1" dirty="0">
                <a:effectLst/>
              </a:rPr>
              <a:t>release notes</a:t>
            </a:r>
            <a:r>
              <a:rPr lang="pt-BR" sz="1900" dirty="0">
                <a:effectLst/>
              </a:rPr>
              <a:t> da equipe de desenvolvimento que contém:</a:t>
            </a:r>
          </a:p>
          <a:p>
            <a:pPr lvl="2">
              <a:lnSpc>
                <a:spcPct val="90000"/>
              </a:lnSpc>
            </a:pPr>
            <a:r>
              <a:rPr lang="pt-BR" sz="1600" dirty="0">
                <a:effectLst/>
              </a:rPr>
              <a:t>A versão do código sendo testado</a:t>
            </a:r>
          </a:p>
          <a:p>
            <a:pPr lvl="2">
              <a:lnSpc>
                <a:spcPct val="90000"/>
              </a:lnSpc>
            </a:pPr>
            <a:r>
              <a:rPr lang="pt-BR" sz="1600" i="1" dirty="0" err="1">
                <a:effectLst/>
              </a:rPr>
              <a:t>Features</a:t>
            </a:r>
            <a:r>
              <a:rPr lang="pt-BR" sz="1600" dirty="0">
                <a:effectLst/>
              </a:rPr>
              <a:t> da </a:t>
            </a:r>
            <a:r>
              <a:rPr lang="pt-BR" sz="1600" i="1" dirty="0">
                <a:effectLst/>
              </a:rPr>
              <a:t>release</a:t>
            </a:r>
            <a:r>
              <a:rPr lang="pt-BR" sz="1600" dirty="0">
                <a:effectLst/>
              </a:rPr>
              <a:t> que será testada</a:t>
            </a:r>
          </a:p>
          <a:p>
            <a:pPr lvl="2">
              <a:lnSpc>
                <a:spcPct val="90000"/>
              </a:lnSpc>
            </a:pPr>
            <a:r>
              <a:rPr lang="pt-BR" sz="1600" i="1" dirty="0" err="1">
                <a:effectLst/>
              </a:rPr>
              <a:t>Features</a:t>
            </a:r>
            <a:r>
              <a:rPr lang="pt-BR" sz="1600" dirty="0">
                <a:effectLst/>
              </a:rPr>
              <a:t> que não são parte da </a:t>
            </a:r>
            <a:r>
              <a:rPr lang="pt-BR" sz="1600" i="1" dirty="0">
                <a:effectLst/>
              </a:rPr>
              <a:t>release</a:t>
            </a:r>
            <a:endParaRPr lang="pt-BR" sz="1600" dirty="0">
              <a:effectLst/>
            </a:endParaRPr>
          </a:p>
          <a:p>
            <a:pPr lvl="2">
              <a:lnSpc>
                <a:spcPct val="90000"/>
              </a:lnSpc>
            </a:pPr>
            <a:r>
              <a:rPr lang="pt-BR" sz="1600" dirty="0">
                <a:effectLst/>
              </a:rPr>
              <a:t>Problemas conhecidos</a:t>
            </a:r>
          </a:p>
          <a:p>
            <a:pPr lvl="2">
              <a:lnSpc>
                <a:spcPct val="90000"/>
              </a:lnSpc>
            </a:pPr>
            <a:r>
              <a:rPr lang="pt-BR" sz="1600" dirty="0">
                <a:effectLst/>
              </a:rPr>
              <a:t>Defeitos já consertados (</a:t>
            </a:r>
            <a:r>
              <a:rPr lang="pt-BR" sz="1600" i="1" dirty="0" err="1">
                <a:effectLst/>
              </a:rPr>
              <a:t>fixed</a:t>
            </a:r>
            <a:r>
              <a:rPr lang="pt-BR" sz="1600" dirty="0">
                <a:effectLst/>
              </a:rPr>
              <a:t>)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900" dirty="0">
                <a:effectLst/>
              </a:rPr>
              <a:t>Fixar todos os critérios de entrada e saída para as atividades de teste.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900" dirty="0">
                <a:effectLst/>
              </a:rPr>
              <a:t>Atualizar os resultados dos testes.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1900" dirty="0">
                <a:effectLst/>
              </a:rPr>
              <a:t>Relatar os defeitos encontrados durante os testes.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Executar testes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pt-BR" sz="2400" b="1" dirty="0">
                <a:effectLst/>
              </a:rPr>
              <a:t>O que não fazer</a:t>
            </a:r>
          </a:p>
          <a:p>
            <a:pPr lvl="1">
              <a:buClrTx/>
            </a:pPr>
            <a:r>
              <a:rPr lang="pt-BR" sz="2000" dirty="0">
                <a:effectLst/>
              </a:rPr>
              <a:t>Não atualizar os casos de testes durante a execução dos testes. </a:t>
            </a:r>
          </a:p>
          <a:p>
            <a:pPr lvl="1">
              <a:buClrTx/>
            </a:pPr>
            <a:r>
              <a:rPr lang="pt-BR" sz="2000" dirty="0">
                <a:effectLst/>
              </a:rPr>
              <a:t>Não registrar, de forma aleatória, os defeitos encontrados. Use um </a:t>
            </a:r>
            <a:r>
              <a:rPr lang="pt-BR" sz="2000" dirty="0" smtClean="0">
                <a:effectLst/>
              </a:rPr>
              <a:t>repositório centralizado</a:t>
            </a:r>
            <a:r>
              <a:rPr lang="pt-BR" sz="2000" dirty="0">
                <a:effectLst/>
              </a:rPr>
              <a:t>.</a:t>
            </a:r>
          </a:p>
          <a:p>
            <a:pPr lvl="1">
              <a:buClrTx/>
            </a:pPr>
            <a:r>
              <a:rPr lang="pt-BR" sz="2000" dirty="0">
                <a:effectLst/>
              </a:rPr>
              <a:t>Não perca tempo testando </a:t>
            </a:r>
            <a:r>
              <a:rPr lang="pt-BR" sz="2000" i="1" dirty="0" err="1">
                <a:effectLst/>
              </a:rPr>
              <a:t>features</a:t>
            </a:r>
            <a:r>
              <a:rPr lang="pt-BR" sz="2000" dirty="0">
                <a:effectLst/>
              </a:rPr>
              <a:t> que não são parte da </a:t>
            </a:r>
            <a:r>
              <a:rPr lang="pt-BR" sz="2000" i="1" dirty="0">
                <a:effectLst/>
              </a:rPr>
              <a:t>release</a:t>
            </a:r>
            <a:r>
              <a:rPr lang="pt-BR" sz="2000" dirty="0">
                <a:effectLst/>
              </a:rPr>
              <a:t> atual.</a:t>
            </a:r>
          </a:p>
          <a:p>
            <a:pPr lvl="1">
              <a:buClrTx/>
            </a:pPr>
            <a:r>
              <a:rPr lang="pt-BR" sz="2000" dirty="0">
                <a:effectLst/>
              </a:rPr>
              <a:t>Não focar em testes que não são críticos (da perspectiva do cliente).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Executar testes</a:t>
            </a:r>
            <a:endParaRPr lang="pt-BR" sz="3600" dirty="0">
              <a:effectLst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b="1" dirty="0">
                <a:effectLst/>
              </a:rPr>
              <a:t>Entradas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sz="1600" dirty="0">
                <a:effectLst/>
              </a:rPr>
              <a:t> </a:t>
            </a:r>
            <a:r>
              <a:rPr lang="pt-BR" sz="2000" dirty="0">
                <a:effectLst/>
              </a:rPr>
              <a:t>Plano de testes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sz="2000" dirty="0">
                <a:effectLst/>
              </a:rPr>
              <a:t> Projeto de testes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sz="2000" dirty="0">
                <a:effectLst/>
              </a:rPr>
              <a:t> Planilhas de teste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sz="2000" dirty="0">
                <a:effectLst/>
              </a:rPr>
              <a:t> Componentes de testes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sz="2000" dirty="0">
                <a:effectLst/>
              </a:rPr>
              <a:t> Código executável do sistema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 </a:t>
            </a:r>
            <a:r>
              <a:rPr lang="pt-BR" b="1" dirty="0">
                <a:effectLst/>
              </a:rPr>
              <a:t>Saídas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sz="1600" dirty="0">
                <a:effectLst/>
              </a:rPr>
              <a:t> </a:t>
            </a:r>
            <a:r>
              <a:rPr lang="pt-BR" sz="2000" dirty="0">
                <a:effectLst/>
              </a:rPr>
              <a:t>Planilhas de teste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sz="2000" dirty="0">
                <a:effectLst/>
              </a:rPr>
              <a:t> Registros de Solicitação de Mudanças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 </a:t>
            </a:r>
            <a:r>
              <a:rPr lang="pt-BR" b="1" dirty="0">
                <a:effectLst/>
              </a:rPr>
              <a:t>Responsável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sz="2000" dirty="0">
                <a:effectLst/>
              </a:rPr>
              <a:t> Testador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Executar testes: passos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algn="just">
              <a:lnSpc>
                <a:spcPct val="90000"/>
              </a:lnSpc>
            </a:pPr>
            <a:r>
              <a:rPr lang="pt-BR" sz="2400" u="sng" dirty="0" smtClean="0">
                <a:effectLst/>
                <a:cs typeface="Times New Roman" charset="0"/>
              </a:rPr>
              <a:t>Executar </a:t>
            </a:r>
            <a:r>
              <a:rPr lang="pt-BR" sz="2400" u="sng" dirty="0">
                <a:effectLst/>
                <a:cs typeface="Times New Roman" charset="0"/>
              </a:rPr>
              <a:t>os procedimentos de teste</a:t>
            </a:r>
          </a:p>
          <a:p>
            <a:pPr algn="just">
              <a:lnSpc>
                <a:spcPct val="90000"/>
              </a:lnSpc>
            </a:pPr>
            <a:endParaRPr lang="pt-BR" sz="2400" u="sng" dirty="0">
              <a:effectLst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pt-BR" sz="2400" dirty="0">
                <a:effectLst/>
                <a:cs typeface="Times New Roman" charset="0"/>
              </a:rPr>
              <a:t>Avaliar e registrar </a:t>
            </a:r>
            <a:r>
              <a:rPr lang="pt-BR" sz="2400" dirty="0" smtClean="0">
                <a:effectLst/>
                <a:cs typeface="Times New Roman" charset="0"/>
              </a:rPr>
              <a:t>resultados</a:t>
            </a:r>
            <a:endParaRPr lang="pt-BR" sz="2400" dirty="0">
              <a:effectLst/>
              <a:cs typeface="Times New Roman" charset="0"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7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Passo </a:t>
            </a:r>
            <a:r>
              <a:rPr lang="pt-BR" dirty="0" smtClean="0">
                <a:effectLst/>
              </a:rPr>
              <a:t>1: </a:t>
            </a:r>
            <a:r>
              <a:rPr lang="pt-BR" dirty="0">
                <a:effectLst/>
              </a:rPr>
              <a:t>Executar os procedimentos de teste</a:t>
            </a:r>
          </a:p>
        </p:txBody>
      </p:sp>
      <p:sp>
        <p:nvSpPr>
          <p:cNvPr id="146438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Os casos de testes são executados com objetivo de encontrar falhas no caso de uso ou módulo em teste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O ambiente de teste, as ferramentas e componentes de apoio devem estar conforme descrito no plano e nos procedimentos de teste para que o testador possa executar os casos de teste nas condições ideais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Executar testes: passos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400" dirty="0" smtClean="0">
                <a:effectLst/>
              </a:rPr>
              <a:t>Executar </a:t>
            </a:r>
            <a:r>
              <a:rPr lang="pt-BR" sz="2400" dirty="0">
                <a:effectLst/>
              </a:rPr>
              <a:t>os procedimentos de teste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u="sng" dirty="0">
                <a:effectLst/>
              </a:rPr>
              <a:t>Avaliar e registrar </a:t>
            </a:r>
            <a:r>
              <a:rPr lang="pt-BR" sz="2400" u="sng" dirty="0" smtClean="0">
                <a:effectLst/>
              </a:rPr>
              <a:t>resultados</a:t>
            </a:r>
            <a:endParaRPr lang="pt-BR" sz="2400" u="sng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Passo </a:t>
            </a:r>
            <a:r>
              <a:rPr lang="pt-BR" dirty="0" smtClean="0">
                <a:effectLst/>
              </a:rPr>
              <a:t>2: </a:t>
            </a:r>
            <a:r>
              <a:rPr lang="pt-BR" dirty="0">
                <a:effectLst/>
              </a:rPr>
              <a:t>Avaliar e registrar resultados</a:t>
            </a:r>
          </a:p>
        </p:txBody>
      </p:sp>
      <p:sp>
        <p:nvSpPr>
          <p:cNvPr id="148486" name="Rectangle 6"/>
          <p:cNvSpPr>
            <a:spLocks noGrp="1"/>
          </p:cNvSpPr>
          <p:nvPr>
            <p:ph type="body" idx="1"/>
          </p:nvPr>
        </p:nvSpPr>
        <p:spPr>
          <a:xfrm>
            <a:off x="685800" y="128586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dirty="0">
                <a:effectLst/>
              </a:rPr>
              <a:t>Resultados são registrados na Planilha de teste, avaliados, e </a:t>
            </a:r>
            <a:r>
              <a:rPr lang="pt-BR" dirty="0">
                <a:effectLst/>
              </a:rPr>
              <a:t>encaminhados ao responsável pelo caso de uso ou módulo sendo testado</a:t>
            </a:r>
          </a:p>
          <a:p>
            <a:pPr>
              <a:lnSpc>
                <a:spcPct val="90000"/>
              </a:lnSpc>
            </a:pPr>
            <a:r>
              <a:rPr lang="pt-PT" dirty="0">
                <a:effectLst/>
              </a:rPr>
              <a:t>Para cada resultado inesperado é criado também um </a:t>
            </a:r>
            <a:r>
              <a:rPr lang="pt-PT" u="sng" dirty="0">
                <a:effectLst/>
              </a:rPr>
              <a:t>Registro de Solicitação de Mudança</a:t>
            </a:r>
            <a:endParaRPr lang="pt-BR" u="sng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PT" dirty="0">
                <a:effectLst/>
              </a:rPr>
              <a:t>No caso dos resultados inesperados, a avaliação deve tentar identificar:</a:t>
            </a:r>
          </a:p>
          <a:p>
            <a:pPr lvl="1">
              <a:lnSpc>
                <a:spcPct val="90000"/>
              </a:lnSpc>
              <a:buClrTx/>
            </a:pPr>
            <a:r>
              <a:rPr lang="pt-PT" sz="2000" dirty="0">
                <a:effectLst/>
              </a:rPr>
              <a:t>As possíveis causas, ou ponto específico onde se originou o problema, e apresentar sugestões de correção</a:t>
            </a:r>
          </a:p>
          <a:p>
            <a:pPr>
              <a:lnSpc>
                <a:spcPct val="90000"/>
              </a:lnSpc>
            </a:pPr>
            <a:r>
              <a:rPr lang="pt-PT" dirty="0">
                <a:effectLst/>
              </a:rPr>
              <a:t>Problemas com o ambiente ou componentes de teste devem ser corrigidos e os testes re-executados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319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Revisão</a:t>
            </a:r>
            <a:r>
              <a:rPr lang="en-US" dirty="0" smtClean="0"/>
              <a:t> de alto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assumindo</a:t>
            </a:r>
            <a:r>
              <a:rPr lang="en-US" dirty="0" smtClean="0"/>
              <a:t> o </a:t>
            </a:r>
            <a:r>
              <a:rPr lang="en-US" dirty="0" err="1" smtClean="0"/>
              <a:t>papel</a:t>
            </a:r>
            <a:r>
              <a:rPr lang="en-US" dirty="0" smtClean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lvl="1"/>
            <a:r>
              <a:rPr lang="en-US" dirty="0" err="1" smtClean="0"/>
              <a:t>Pesquise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e use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guiar</a:t>
            </a:r>
            <a:r>
              <a:rPr lang="en-US" dirty="0" smtClean="0"/>
              <a:t> o </a:t>
            </a:r>
            <a:r>
              <a:rPr lang="en-US" dirty="0" err="1" smtClean="0"/>
              <a:t>exame</a:t>
            </a:r>
            <a:r>
              <a:rPr lang="en-US" dirty="0" smtClean="0"/>
              <a:t> (</a:t>
            </a:r>
            <a:r>
              <a:rPr lang="en-US" dirty="0" err="1" smtClean="0"/>
              <a:t>segurança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e </a:t>
            </a:r>
            <a:r>
              <a:rPr lang="en-US" dirty="0" err="1" smtClean="0"/>
              <a:t>guias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pPr lvl="1"/>
            <a:r>
              <a:rPr lang="en-US" dirty="0" err="1" smtClean="0"/>
              <a:t>Padrão</a:t>
            </a:r>
            <a:r>
              <a:rPr lang="en-US" dirty="0" smtClean="0"/>
              <a:t> DO-178C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aviônicos</a:t>
            </a:r>
            <a:endParaRPr lang="en-US" dirty="0" smtClean="0"/>
          </a:p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softwares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endParaRPr lang="en-US" dirty="0" smtClean="0"/>
          </a:p>
          <a:p>
            <a:pPr lvl="1"/>
            <a:r>
              <a:rPr lang="en-US" dirty="0" err="1" smtClean="0"/>
              <a:t>Escalabilidade</a:t>
            </a:r>
            <a:r>
              <a:rPr lang="en-US" dirty="0" smtClean="0"/>
              <a:t>, </a:t>
            </a:r>
            <a:r>
              <a:rPr lang="en-US" dirty="0" err="1" smtClean="0"/>
              <a:t>segurança</a:t>
            </a:r>
            <a:r>
              <a:rPr lang="en-US" dirty="0" smtClean="0"/>
              <a:t>, </a:t>
            </a:r>
            <a:r>
              <a:rPr lang="en-US" dirty="0" err="1" smtClean="0"/>
              <a:t>complexidade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06113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0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Solicitações de Mudança</a:t>
            </a:r>
          </a:p>
        </p:txBody>
      </p:sp>
      <p:sp>
        <p:nvSpPr>
          <p:cNvPr id="459781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Algumas informações que podem estar incluídas em uma SM: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Identificação única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Solicitante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 smtClean="0">
                <a:effectLst/>
              </a:rPr>
              <a:t>Sistema/Projeto sendo testado</a:t>
            </a:r>
            <a:endParaRPr lang="pt-BR" sz="2400" dirty="0">
              <a:effectLst/>
            </a:endParaRP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Item a ser modificado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Classificação (melhoria, correção de defeito, outra)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 smtClean="0">
                <a:effectLst/>
              </a:rPr>
              <a:t>Prioridade da SM</a:t>
            </a:r>
            <a:endParaRPr lang="pt-BR" sz="2400" dirty="0">
              <a:effectLst/>
            </a:endParaRP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Descrição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Situação (nova, atribuída, finalizada, verificada, fechada)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Estrutura de um registro de solicitação de mudança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174"/>
            <a:ext cx="7991226" cy="475312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marL="379413" indent="-379413">
              <a:buFontTx/>
              <a:buNone/>
            </a:pPr>
            <a:r>
              <a:rPr lang="pt-BR" sz="2000" dirty="0">
                <a:solidFill>
                  <a:schemeClr val="tx1"/>
                </a:solidFill>
                <a:effectLst/>
              </a:rPr>
              <a:t>1. IDENTIFICADOR DA SOLICITA</a:t>
            </a:r>
            <a:r>
              <a:rPr lang="pt-BR" sz="2000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2000" dirty="0">
                <a:solidFill>
                  <a:schemeClr val="tx1"/>
                </a:solidFill>
                <a:effectLst/>
              </a:rPr>
              <a:t>ÃO</a:t>
            </a:r>
          </a:p>
          <a:p>
            <a:pPr marL="674688" lvl="1" indent="0">
              <a:buFont typeface="Arial" charset="0"/>
              <a:buNone/>
            </a:pPr>
            <a:r>
              <a:rPr lang="pt-BR" sz="2000" i="1" dirty="0">
                <a:solidFill>
                  <a:schemeClr val="tx1"/>
                </a:solidFill>
                <a:effectLst/>
              </a:rPr>
              <a:t>&lt;Um c</a:t>
            </a:r>
            <a:r>
              <a:rPr lang="pt-BR" sz="2000" i="1" dirty="0">
                <a:solidFill>
                  <a:schemeClr val="tx1"/>
                </a:solidFill>
                <a:effectLst/>
                <a:latin typeface="Verdana" pitchFamily="34" charset="0"/>
              </a:rPr>
              <a:t>ó</a:t>
            </a:r>
            <a:r>
              <a:rPr lang="pt-BR" sz="2000" i="1" dirty="0">
                <a:solidFill>
                  <a:schemeClr val="tx1"/>
                </a:solidFill>
                <a:effectLst/>
              </a:rPr>
              <a:t>digo (normalmente num</a:t>
            </a:r>
            <a:r>
              <a:rPr lang="pt-BR" sz="2000" i="1" dirty="0">
                <a:solidFill>
                  <a:schemeClr val="tx1"/>
                </a:solidFill>
                <a:effectLst/>
                <a:latin typeface="Verdana" pitchFamily="34" charset="0"/>
              </a:rPr>
              <a:t>é</a:t>
            </a:r>
            <a:r>
              <a:rPr lang="pt-BR" sz="2000" i="1" dirty="0">
                <a:solidFill>
                  <a:schemeClr val="tx1"/>
                </a:solidFill>
                <a:effectLst/>
              </a:rPr>
              <a:t>rico) que identifica unicamente a solicita</a:t>
            </a:r>
            <a:r>
              <a:rPr lang="pt-BR" sz="20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2000" i="1" dirty="0">
                <a:solidFill>
                  <a:schemeClr val="tx1"/>
                </a:solidFill>
                <a:effectLst/>
              </a:rPr>
              <a:t>ão de mudan</a:t>
            </a:r>
            <a:r>
              <a:rPr lang="pt-BR" sz="20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2000" i="1" dirty="0">
                <a:solidFill>
                  <a:schemeClr val="tx1"/>
                </a:solidFill>
                <a:effectLst/>
              </a:rPr>
              <a:t>a.&gt; </a:t>
            </a:r>
            <a:endParaRPr lang="pt-BR" sz="2000" dirty="0">
              <a:solidFill>
                <a:schemeClr val="tx1"/>
              </a:solidFill>
              <a:effectLst/>
            </a:endParaRPr>
          </a:p>
          <a:p>
            <a:pPr marL="379413" indent="-379413">
              <a:buFontTx/>
              <a:buNone/>
            </a:pPr>
            <a:r>
              <a:rPr lang="pt-BR" sz="2000" dirty="0">
                <a:solidFill>
                  <a:schemeClr val="tx1"/>
                </a:solidFill>
                <a:effectLst/>
              </a:rPr>
              <a:t>2. IDENTIFICA</a:t>
            </a:r>
            <a:r>
              <a:rPr lang="pt-BR" sz="2000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2000" dirty="0">
                <a:solidFill>
                  <a:schemeClr val="tx1"/>
                </a:solidFill>
                <a:effectLst/>
              </a:rPr>
              <a:t>ÃO DO SOLICITANTE</a:t>
            </a:r>
          </a:p>
          <a:p>
            <a:pPr marL="674688" lvl="1" indent="0">
              <a:buFont typeface="Arial" charset="0"/>
              <a:buNone/>
            </a:pPr>
            <a:r>
              <a:rPr lang="pt-BR" sz="2000" i="1" dirty="0">
                <a:solidFill>
                  <a:schemeClr val="tx1"/>
                </a:solidFill>
                <a:effectLst/>
              </a:rPr>
              <a:t>&lt;O nome do indiv</a:t>
            </a:r>
            <a:r>
              <a:rPr lang="pt-BR" sz="2000" i="1" dirty="0">
                <a:solidFill>
                  <a:schemeClr val="tx1"/>
                </a:solidFill>
                <a:effectLst/>
                <a:latin typeface="Verdana" pitchFamily="34" charset="0"/>
              </a:rPr>
              <a:t>í</a:t>
            </a:r>
            <a:r>
              <a:rPr lang="pt-BR" sz="2000" i="1" dirty="0">
                <a:solidFill>
                  <a:schemeClr val="tx1"/>
                </a:solidFill>
                <a:effectLst/>
              </a:rPr>
              <a:t>duo que solicitou a mudan</a:t>
            </a:r>
            <a:r>
              <a:rPr lang="pt-BR" sz="20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2000" i="1" dirty="0">
                <a:solidFill>
                  <a:schemeClr val="tx1"/>
                </a:solidFill>
                <a:effectLst/>
              </a:rPr>
              <a:t>a, possivelmente incluindo informa</a:t>
            </a:r>
            <a:r>
              <a:rPr lang="pt-BR" sz="20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2000" i="1" dirty="0">
                <a:solidFill>
                  <a:schemeClr val="tx1"/>
                </a:solidFill>
                <a:effectLst/>
              </a:rPr>
              <a:t>ão adicional como posi</a:t>
            </a:r>
            <a:r>
              <a:rPr lang="pt-BR" sz="20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2000" i="1" dirty="0">
                <a:solidFill>
                  <a:schemeClr val="tx1"/>
                </a:solidFill>
                <a:effectLst/>
              </a:rPr>
              <a:t>ão, matr</a:t>
            </a:r>
            <a:r>
              <a:rPr lang="pt-BR" sz="2000" i="1" dirty="0">
                <a:solidFill>
                  <a:schemeClr val="tx1"/>
                </a:solidFill>
                <a:effectLst/>
                <a:latin typeface="Verdana" pitchFamily="34" charset="0"/>
              </a:rPr>
              <a:t>í</a:t>
            </a:r>
            <a:r>
              <a:rPr lang="pt-BR" sz="2000" i="1" dirty="0">
                <a:solidFill>
                  <a:schemeClr val="tx1"/>
                </a:solidFill>
                <a:effectLst/>
              </a:rPr>
              <a:t>cula, etc.&gt;</a:t>
            </a:r>
            <a:endParaRPr lang="pt-BR" sz="2000" dirty="0">
              <a:solidFill>
                <a:schemeClr val="tx1"/>
              </a:solidFill>
              <a:effectLst/>
            </a:endParaRPr>
          </a:p>
          <a:p>
            <a:pPr marL="379413" indent="-379413">
              <a:buFontTx/>
              <a:buNone/>
            </a:pPr>
            <a:r>
              <a:rPr lang="pt-BR" sz="2000" dirty="0">
                <a:solidFill>
                  <a:schemeClr val="tx1"/>
                </a:solidFill>
                <a:effectLst/>
              </a:rPr>
              <a:t>3. SISTEMA DESENVOLVIDO</a:t>
            </a:r>
          </a:p>
          <a:p>
            <a:pPr marL="674688" lvl="1" indent="0">
              <a:buFont typeface="Arial" charset="0"/>
              <a:buNone/>
            </a:pPr>
            <a:r>
              <a:rPr lang="pt-BR" sz="2000" b="1" dirty="0">
                <a:solidFill>
                  <a:schemeClr val="tx1"/>
                </a:solidFill>
                <a:effectLst/>
              </a:rPr>
              <a:t>3.1. NOME DO SISTEMA</a:t>
            </a:r>
          </a:p>
          <a:p>
            <a:pPr marL="950913" lvl="2" indent="0">
              <a:spcBef>
                <a:spcPct val="0"/>
              </a:spcBef>
              <a:buFont typeface="Arial" charset="0"/>
              <a:buNone/>
            </a:pPr>
            <a:r>
              <a:rPr lang="pt-BR" sz="1800" i="1" dirty="0">
                <a:solidFill>
                  <a:schemeClr val="tx1"/>
                </a:solidFill>
                <a:effectLst/>
              </a:rPr>
              <a:t>&lt;O nome do sistema no qual est</a:t>
            </a:r>
            <a:r>
              <a:rPr lang="pt-BR" sz="1800" i="1" dirty="0">
                <a:solidFill>
                  <a:schemeClr val="tx1"/>
                </a:solidFill>
                <a:effectLst/>
                <a:latin typeface="Verdana" pitchFamily="34" charset="0"/>
              </a:rPr>
              <a:t>á</a:t>
            </a:r>
            <a:r>
              <a:rPr lang="pt-BR" sz="1800" i="1" dirty="0">
                <a:solidFill>
                  <a:schemeClr val="tx1"/>
                </a:solidFill>
                <a:effectLst/>
              </a:rPr>
              <a:t> sendo solicitada a mudan</a:t>
            </a:r>
            <a:r>
              <a:rPr lang="pt-BR" sz="18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800" i="1" dirty="0">
                <a:solidFill>
                  <a:schemeClr val="tx1"/>
                </a:solidFill>
                <a:effectLst/>
              </a:rPr>
              <a:t>a.&gt;</a:t>
            </a:r>
          </a:p>
          <a:p>
            <a:pPr marL="674688" lvl="1" indent="0">
              <a:buFont typeface="Arial" charset="0"/>
              <a:buNone/>
            </a:pPr>
            <a:r>
              <a:rPr lang="pt-BR" sz="2000" b="1" dirty="0">
                <a:solidFill>
                  <a:schemeClr val="tx1"/>
                </a:solidFill>
                <a:effectLst/>
              </a:rPr>
              <a:t>3.2. NOME DO M</a:t>
            </a:r>
            <a:r>
              <a:rPr lang="pt-BR" sz="2000" b="1" dirty="0">
                <a:solidFill>
                  <a:schemeClr val="tx1"/>
                </a:solidFill>
                <a:effectLst/>
                <a:latin typeface="Verdana" pitchFamily="34" charset="0"/>
              </a:rPr>
              <a:t>Ó</a:t>
            </a:r>
            <a:r>
              <a:rPr lang="pt-BR" sz="2000" b="1" dirty="0">
                <a:solidFill>
                  <a:schemeClr val="tx1"/>
                </a:solidFill>
                <a:effectLst/>
              </a:rPr>
              <a:t>DULO</a:t>
            </a:r>
          </a:p>
          <a:p>
            <a:pPr marL="950913" lvl="2" indent="0">
              <a:buFont typeface="Arial" charset="0"/>
              <a:buNone/>
            </a:pPr>
            <a:r>
              <a:rPr lang="pt-BR" sz="1800" i="1" dirty="0">
                <a:solidFill>
                  <a:schemeClr val="tx1"/>
                </a:solidFill>
                <a:effectLst/>
              </a:rPr>
              <a:t>&lt;O nome do m</a:t>
            </a:r>
            <a:r>
              <a:rPr lang="pt-BR" sz="1800" i="1" dirty="0">
                <a:solidFill>
                  <a:schemeClr val="tx1"/>
                </a:solidFill>
                <a:effectLst/>
                <a:latin typeface="Verdana" pitchFamily="34" charset="0"/>
              </a:rPr>
              <a:t>ó</a:t>
            </a:r>
            <a:r>
              <a:rPr lang="pt-BR" sz="1800" i="1" dirty="0">
                <a:solidFill>
                  <a:schemeClr val="tx1"/>
                </a:solidFill>
                <a:effectLst/>
              </a:rPr>
              <a:t>dulo no qual a mudan</a:t>
            </a:r>
            <a:r>
              <a:rPr lang="pt-BR" sz="18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800" i="1" dirty="0">
                <a:solidFill>
                  <a:schemeClr val="tx1"/>
                </a:solidFill>
                <a:effectLst/>
              </a:rPr>
              <a:t>a est</a:t>
            </a:r>
            <a:r>
              <a:rPr lang="pt-BR" sz="1800" i="1" dirty="0">
                <a:solidFill>
                  <a:schemeClr val="tx1"/>
                </a:solidFill>
                <a:effectLst/>
                <a:latin typeface="Verdana" pitchFamily="34" charset="0"/>
              </a:rPr>
              <a:t>á</a:t>
            </a:r>
            <a:r>
              <a:rPr lang="pt-BR" sz="1800" i="1" dirty="0">
                <a:solidFill>
                  <a:schemeClr val="tx1"/>
                </a:solidFill>
                <a:effectLst/>
              </a:rPr>
              <a:t> sendo solicitada.&gt;</a:t>
            </a:r>
          </a:p>
          <a:p>
            <a:pPr marL="674688" lvl="1" indent="0">
              <a:buFont typeface="Arial" charset="0"/>
              <a:buNone/>
            </a:pPr>
            <a:r>
              <a:rPr lang="pt-BR" sz="2000" b="1" dirty="0">
                <a:solidFill>
                  <a:schemeClr val="tx1"/>
                </a:solidFill>
                <a:effectLst/>
              </a:rPr>
              <a:t>3.3. NOME DA FUNCIONALIDADE</a:t>
            </a:r>
          </a:p>
          <a:p>
            <a:pPr marL="950913" lvl="2" indent="0">
              <a:buFont typeface="Arial" charset="0"/>
              <a:buNone/>
            </a:pPr>
            <a:r>
              <a:rPr lang="pt-BR" sz="1800" i="1" dirty="0">
                <a:solidFill>
                  <a:schemeClr val="tx1"/>
                </a:solidFill>
                <a:effectLst/>
              </a:rPr>
              <a:t>&lt;O nome da funcionalidade na qual a mudan</a:t>
            </a:r>
            <a:r>
              <a:rPr lang="pt-BR" sz="18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800" i="1" dirty="0">
                <a:solidFill>
                  <a:schemeClr val="tx1"/>
                </a:solidFill>
                <a:effectLst/>
              </a:rPr>
              <a:t>a ser</a:t>
            </a:r>
            <a:r>
              <a:rPr lang="pt-BR" sz="1800" i="1" dirty="0">
                <a:solidFill>
                  <a:schemeClr val="tx1"/>
                </a:solidFill>
                <a:effectLst/>
                <a:latin typeface="Verdana" pitchFamily="34" charset="0"/>
              </a:rPr>
              <a:t>á</a:t>
            </a:r>
            <a:r>
              <a:rPr lang="pt-BR" sz="1800" i="1" dirty="0">
                <a:solidFill>
                  <a:schemeClr val="tx1"/>
                </a:solidFill>
                <a:effectLst/>
              </a:rPr>
              <a:t> efetuada.&gt;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Estrutura de um registro de solicitação de mudança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880" y="1340768"/>
            <a:ext cx="8229600" cy="472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marL="379413" indent="-379413">
              <a:lnSpc>
                <a:spcPct val="90000"/>
              </a:lnSpc>
              <a:buFontTx/>
              <a:buNone/>
            </a:pPr>
            <a:r>
              <a:rPr lang="pt-BR" sz="1800" dirty="0">
                <a:solidFill>
                  <a:schemeClr val="tx1"/>
                </a:solidFill>
                <a:effectLst/>
              </a:rPr>
              <a:t>4. CLASSIFICA</a:t>
            </a:r>
            <a:r>
              <a:rPr lang="pt-BR" sz="1800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800" dirty="0">
                <a:solidFill>
                  <a:schemeClr val="tx1"/>
                </a:solidFill>
                <a:effectLst/>
              </a:rPr>
              <a:t>ÃO</a:t>
            </a:r>
          </a:p>
          <a:p>
            <a:pPr marL="674688" lvl="1" indent="0">
              <a:lnSpc>
                <a:spcPct val="90000"/>
              </a:lnSpc>
              <a:buFont typeface="Arial" charset="0"/>
              <a:buNone/>
            </a:pPr>
            <a:r>
              <a:rPr lang="pt-BR" sz="1700" i="1" dirty="0">
                <a:solidFill>
                  <a:schemeClr val="tx1"/>
                </a:solidFill>
                <a:effectLst/>
              </a:rPr>
              <a:t>&lt;O tipo de mudan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a que est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á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 sendo solicitada. Normalmente três tipos de mudan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a são realizados: adi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de nova funcionalidade, melhoria de funcionalidade j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á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 existente e corre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de defeitos. Tamb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é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m 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é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 comum que a classifica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seja feita com rela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à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 natureza da mudan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a. Por exemplo: mudan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a de requisitos, de projeto, de implementa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ão, etc.&gt;</a:t>
            </a:r>
            <a:endParaRPr lang="pt-BR" sz="1700" b="1" dirty="0">
              <a:solidFill>
                <a:schemeClr val="tx1"/>
              </a:solidFill>
              <a:effectLst/>
            </a:endParaRPr>
          </a:p>
          <a:p>
            <a:pPr marL="379413" indent="-379413">
              <a:lnSpc>
                <a:spcPct val="90000"/>
              </a:lnSpc>
              <a:buFontTx/>
              <a:buNone/>
            </a:pPr>
            <a:r>
              <a:rPr lang="pt-BR" sz="1800" dirty="0">
                <a:solidFill>
                  <a:schemeClr val="tx1"/>
                </a:solidFill>
                <a:effectLst/>
              </a:rPr>
              <a:t>5. DESCRI</a:t>
            </a:r>
            <a:r>
              <a:rPr lang="pt-BR" sz="1800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800" dirty="0">
                <a:solidFill>
                  <a:schemeClr val="tx1"/>
                </a:solidFill>
                <a:effectLst/>
              </a:rPr>
              <a:t>ÃO</a:t>
            </a:r>
          </a:p>
          <a:p>
            <a:pPr marL="674688" lvl="1" indent="0">
              <a:lnSpc>
                <a:spcPct val="90000"/>
              </a:lnSpc>
              <a:buFont typeface="Arial" charset="0"/>
              <a:buNone/>
            </a:pPr>
            <a:r>
              <a:rPr lang="pt-BR" sz="1700" i="1" dirty="0">
                <a:solidFill>
                  <a:schemeClr val="tx1"/>
                </a:solidFill>
                <a:effectLst/>
              </a:rPr>
              <a:t>&lt;Uma descri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da mudan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a que est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á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 sendo solicitada. A descri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deve ser o mais não-amb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í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gua e objetiva poss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í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vel. Ao mesmo tempo, deve incluir toda informa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necess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á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ria para implantar a mudan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a.&gt;</a:t>
            </a:r>
          </a:p>
          <a:p>
            <a:pPr marL="379413" indent="-379413">
              <a:lnSpc>
                <a:spcPct val="90000"/>
              </a:lnSpc>
              <a:buFontTx/>
              <a:buNone/>
            </a:pPr>
            <a:r>
              <a:rPr lang="pt-BR" sz="1800" dirty="0">
                <a:solidFill>
                  <a:schemeClr val="tx1"/>
                </a:solidFill>
                <a:effectLst/>
              </a:rPr>
              <a:t>6. STATUS</a:t>
            </a:r>
          </a:p>
          <a:p>
            <a:pPr marL="674688" lvl="1" indent="0">
              <a:lnSpc>
                <a:spcPct val="90000"/>
              </a:lnSpc>
              <a:buFont typeface="Arial" charset="0"/>
              <a:buNone/>
            </a:pPr>
            <a:r>
              <a:rPr lang="pt-BR" sz="1700" i="1" dirty="0">
                <a:solidFill>
                  <a:schemeClr val="tx1"/>
                </a:solidFill>
                <a:effectLst/>
              </a:rPr>
              <a:t>&lt;A situa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atual da mudan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a. Por exemplo: aprovada, rejeitada, em implanta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ão, postergada, etc. Essa informa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deve ser mantida sempre atualizada.&gt;</a:t>
            </a:r>
            <a:endParaRPr lang="pt-BR" sz="1700" dirty="0">
              <a:solidFill>
                <a:schemeClr val="tx1"/>
              </a:solidFill>
              <a:effectLst/>
            </a:endParaRPr>
          </a:p>
          <a:p>
            <a:pPr marL="379413" indent="-379413">
              <a:lnSpc>
                <a:spcPct val="90000"/>
              </a:lnSpc>
              <a:buFontTx/>
              <a:buNone/>
            </a:pPr>
            <a:r>
              <a:rPr lang="pt-BR" sz="1800" dirty="0">
                <a:solidFill>
                  <a:schemeClr val="tx1"/>
                </a:solidFill>
                <a:effectLst/>
              </a:rPr>
              <a:t>7. OBSERVA</a:t>
            </a:r>
            <a:r>
              <a:rPr lang="pt-BR" sz="1800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800" dirty="0">
                <a:solidFill>
                  <a:schemeClr val="tx1"/>
                </a:solidFill>
                <a:effectLst/>
              </a:rPr>
              <a:t>ÕES GERAIS</a:t>
            </a:r>
          </a:p>
          <a:p>
            <a:pPr marL="674688" lvl="1" indent="0">
              <a:lnSpc>
                <a:spcPct val="90000"/>
              </a:lnSpc>
              <a:buFont typeface="Arial" charset="0"/>
              <a:buNone/>
            </a:pPr>
            <a:r>
              <a:rPr lang="pt-BR" sz="1700" i="1" dirty="0">
                <a:solidFill>
                  <a:schemeClr val="tx1"/>
                </a:solidFill>
                <a:effectLst/>
              </a:rPr>
              <a:t>&lt;Informa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ões adicionais sobre a solicita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de mudan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a. Por exemplo: se o solicitante j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á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 souber de m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ó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dulos que serão afetados pela implanta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 da mudan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a, pode enumer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á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-los nesta se</a:t>
            </a:r>
            <a:r>
              <a:rPr lang="pt-BR" sz="1700" i="1" dirty="0">
                <a:solidFill>
                  <a:schemeClr val="tx1"/>
                </a:solidFill>
                <a:effectLst/>
                <a:latin typeface="Verdana" pitchFamily="34" charset="0"/>
              </a:rPr>
              <a:t>ç</a:t>
            </a:r>
            <a:r>
              <a:rPr lang="pt-BR" sz="1700" i="1" dirty="0">
                <a:solidFill>
                  <a:schemeClr val="tx1"/>
                </a:solidFill>
                <a:effectLst/>
              </a:rPr>
              <a:t>ão.&gt;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/>
          </p:cNvSpPr>
          <p:nvPr>
            <p:ph type="title"/>
          </p:nvPr>
        </p:nvSpPr>
        <p:spPr>
          <a:xfrm>
            <a:off x="539552" y="-50800"/>
            <a:ext cx="8528248" cy="1143000"/>
          </a:xfrm>
        </p:spPr>
        <p:txBody>
          <a:bodyPr/>
          <a:lstStyle/>
          <a:p>
            <a:r>
              <a:rPr lang="en-US" dirty="0" err="1">
                <a:effectLst/>
              </a:rPr>
              <a:t>Exemplos</a:t>
            </a:r>
            <a:r>
              <a:rPr lang="en-US" dirty="0">
                <a:effectLst/>
              </a:rPr>
              <a:t> de Status dos </a:t>
            </a:r>
            <a:r>
              <a:rPr lang="en-US" dirty="0" err="1">
                <a:effectLst/>
              </a:rPr>
              <a:t>Defeitos</a:t>
            </a:r>
            <a:endParaRPr lang="en-US" dirty="0">
              <a:effectLst/>
            </a:endParaRP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5810250" y="3883025"/>
            <a:ext cx="952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5810250" y="5254625"/>
            <a:ext cx="952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500034" y="1143000"/>
            <a:ext cx="864396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/>
            <a:r>
              <a:rPr lang="en-US" sz="2800" dirty="0" err="1">
                <a:solidFill>
                  <a:srgbClr val="000000"/>
                </a:solidFill>
              </a:rPr>
              <a:t>Estados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Abertos</a:t>
            </a:r>
            <a:r>
              <a:rPr lang="en-US" sz="2800" dirty="0">
                <a:solidFill>
                  <a:srgbClr val="000000"/>
                </a:solidFill>
              </a:rPr>
              <a:t>                   </a:t>
            </a:r>
            <a:r>
              <a:rPr lang="en-US" sz="2800" dirty="0" err="1" smtClean="0">
                <a:solidFill>
                  <a:srgbClr val="000000"/>
                </a:solidFill>
              </a:rPr>
              <a:t>Próximos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Estados</a:t>
            </a:r>
            <a:endParaRPr 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455687" name="Group 7"/>
          <p:cNvGraphicFramePr>
            <a:graphicFrameLocks noGrp="1"/>
          </p:cNvGraphicFramePr>
          <p:nvPr/>
        </p:nvGraphicFramePr>
        <p:xfrm>
          <a:off x="539551" y="1856714"/>
          <a:ext cx="7804321" cy="4164574"/>
        </p:xfrm>
        <a:graphic>
          <a:graphicData uri="http://schemas.openxmlformats.org/drawingml/2006/table">
            <a:tbl>
              <a:tblPr/>
              <a:tblGrid>
                <a:gridCol w="2269884"/>
                <a:gridCol w="2320893"/>
                <a:gridCol w="3213544"/>
              </a:tblGrid>
              <a:tr h="11313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Bug</a:t>
                      </a:r>
                      <a:r>
                        <a:rPr kumimoji="0" lang="pt-B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inserido por alguém (automático)</a:t>
                      </a:r>
                      <a:endParaRPr kumimoji="0" lang="pt-BR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Aceito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ASSIGNED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Reatribuído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Resolvido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RESOLVED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764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ASSIGNED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Atribuído à pessoa apropriada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Reatribuído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Resolvido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RESOLVED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14982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REOPENED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Reaberto: foi constatado que ainda não tinha sido resolvido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Aceito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ASSIGNED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Reatribuído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Resolvido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RESOLVED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770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UNCONFIRMED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Não confirmado que existe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Confirmado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Resolvido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RESOLVED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/>
          </p:cNvSpPr>
          <p:nvPr>
            <p:ph type="title"/>
          </p:nvPr>
        </p:nvSpPr>
        <p:spPr>
          <a:xfrm>
            <a:off x="539552" y="-50800"/>
            <a:ext cx="8528248" cy="1143000"/>
          </a:xfrm>
        </p:spPr>
        <p:txBody>
          <a:bodyPr/>
          <a:lstStyle/>
          <a:p>
            <a:r>
              <a:rPr lang="en-US" dirty="0" err="1">
                <a:effectLst/>
              </a:rPr>
              <a:t>Exemplos</a:t>
            </a:r>
            <a:r>
              <a:rPr lang="en-US" dirty="0">
                <a:effectLst/>
              </a:rPr>
              <a:t> de Status dos </a:t>
            </a:r>
            <a:r>
              <a:rPr lang="en-US" dirty="0" err="1">
                <a:effectLst/>
              </a:rPr>
              <a:t>Defeitos</a:t>
            </a:r>
            <a:endParaRPr lang="en-US" dirty="0">
              <a:effectLst/>
            </a:endParaRP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609600" y="1143000"/>
            <a:ext cx="7505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/>
            <a:r>
              <a:rPr lang="en-US" sz="2800" dirty="0" err="1">
                <a:solidFill>
                  <a:srgbClr val="000000"/>
                </a:solidFill>
              </a:rPr>
              <a:t>Estados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Fechados</a:t>
            </a:r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dirty="0" err="1" smtClean="0">
                <a:solidFill>
                  <a:srgbClr val="000000"/>
                </a:solidFill>
              </a:rPr>
              <a:t>Próximos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Estados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2151063" y="24384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6710" name="Rectangle 6"/>
          <p:cNvSpPr>
            <a:spLocks noChangeArrowheads="1"/>
          </p:cNvSpPr>
          <p:nvPr/>
        </p:nvSpPr>
        <p:spPr bwMode="auto">
          <a:xfrm>
            <a:off x="2151063" y="36830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6711" name="Rectangle 7"/>
          <p:cNvSpPr>
            <a:spLocks noChangeArrowheads="1"/>
          </p:cNvSpPr>
          <p:nvPr/>
        </p:nvSpPr>
        <p:spPr bwMode="auto">
          <a:xfrm>
            <a:off x="407988" y="51736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6712" name="Rectangle 8"/>
          <p:cNvSpPr>
            <a:spLocks noChangeArrowheads="1"/>
          </p:cNvSpPr>
          <p:nvPr/>
        </p:nvSpPr>
        <p:spPr bwMode="auto">
          <a:xfrm>
            <a:off x="407988" y="51736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6713" name="Rectangle 9"/>
          <p:cNvSpPr>
            <a:spLocks noChangeArrowheads="1"/>
          </p:cNvSpPr>
          <p:nvPr/>
        </p:nvSpPr>
        <p:spPr bwMode="auto">
          <a:xfrm>
            <a:off x="8996363" y="5173663"/>
            <a:ext cx="111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6714" name="Rectangle 10"/>
          <p:cNvSpPr>
            <a:spLocks noChangeArrowheads="1"/>
          </p:cNvSpPr>
          <p:nvPr/>
        </p:nvSpPr>
        <p:spPr bwMode="auto">
          <a:xfrm>
            <a:off x="8996363" y="5173663"/>
            <a:ext cx="111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456715" name="Group 11"/>
          <p:cNvGraphicFramePr>
            <a:graphicFrameLocks noGrp="1"/>
          </p:cNvGraphicFramePr>
          <p:nvPr/>
        </p:nvGraphicFramePr>
        <p:xfrm>
          <a:off x="611560" y="2000240"/>
          <a:ext cx="7631113" cy="3490913"/>
        </p:xfrm>
        <a:graphic>
          <a:graphicData uri="http://schemas.openxmlformats.org/drawingml/2006/table">
            <a:tbl>
              <a:tblPr/>
              <a:tblGrid>
                <a:gridCol w="1611313"/>
                <a:gridCol w="1905000"/>
                <a:gridCol w="4114800"/>
              </a:tblGrid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RESOLVED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Foi resolvido (só está esperando a homologação)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Não foi resolvido 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REOPENED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Está ok 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VERIFIED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Está ok e pode ser fechado 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VERIFIED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 correção foi homologada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Defeito é fechado 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CLOSED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 </a:t>
                      </a:r>
                      <a:r>
                        <a:rPr kumimoji="0" 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bug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é tido como resolvido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Não foi resolvido 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pitchFamily="18" charset="2"/>
                        </a:rPr>
                        <a:t>a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REOPENED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428736"/>
            <a:ext cx="7772400" cy="1828800"/>
          </a:xfrm>
        </p:spPr>
        <p:txBody>
          <a:bodyPr lIns="92075" tIns="46038" rIns="92075" bIns="46038"/>
          <a:lstStyle/>
          <a:p>
            <a:pPr algn="ctr"/>
            <a:r>
              <a:rPr lang="pt-BR" sz="3600" dirty="0" smtClean="0">
                <a:effectLst/>
              </a:rPr>
              <a:t>Avaliação </a:t>
            </a:r>
            <a:r>
              <a:rPr lang="pt-BR" sz="3600" dirty="0">
                <a:effectLst/>
              </a:rPr>
              <a:t>dos Testes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SzPct val="80000"/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Alexandre Mota e Vasconcelos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Cin-UFPE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{acm,amlv}@cin.ufpe.br</a:t>
            </a:r>
            <a:endParaRPr lang="pt-BR" sz="28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50800"/>
            <a:ext cx="8528248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Detalhamento do fluxo de testes</a:t>
            </a:r>
            <a:endParaRPr lang="en-GB" sz="3600" dirty="0">
              <a:effectLst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939925"/>
            <a:ext cx="6934200" cy="3870325"/>
            <a:chOff x="624" y="1222"/>
            <a:chExt cx="4368" cy="2438"/>
          </a:xfrm>
        </p:grpSpPr>
        <p:sp>
          <p:nvSpPr>
            <p:cNvPr id="151558" name="Freeform 4"/>
            <p:cNvSpPr>
              <a:spLocks/>
            </p:cNvSpPr>
            <p:nvPr/>
          </p:nvSpPr>
          <p:spPr bwMode="auto">
            <a:xfrm>
              <a:off x="624" y="1222"/>
              <a:ext cx="4368" cy="881"/>
            </a:xfrm>
            <a:custGeom>
              <a:avLst/>
              <a:gdLst>
                <a:gd name="T0" fmla="*/ 669 w 6480"/>
                <a:gd name="T1" fmla="*/ 174 h 1514"/>
                <a:gd name="T2" fmla="*/ 30 w 6480"/>
                <a:gd name="T3" fmla="*/ 174 h 1514"/>
                <a:gd name="T4" fmla="*/ 18 w 6480"/>
                <a:gd name="T5" fmla="*/ 172 h 1514"/>
                <a:gd name="T6" fmla="*/ 9 w 6480"/>
                <a:gd name="T7" fmla="*/ 169 h 1514"/>
                <a:gd name="T8" fmla="*/ 2 w 6480"/>
                <a:gd name="T9" fmla="*/ 163 h 1514"/>
                <a:gd name="T10" fmla="*/ 0 w 6480"/>
                <a:gd name="T11" fmla="*/ 157 h 1514"/>
                <a:gd name="T12" fmla="*/ 0 w 6480"/>
                <a:gd name="T13" fmla="*/ 17 h 1514"/>
                <a:gd name="T14" fmla="*/ 2 w 6480"/>
                <a:gd name="T15" fmla="*/ 10 h 1514"/>
                <a:gd name="T16" fmla="*/ 9 w 6480"/>
                <a:gd name="T17" fmla="*/ 5 h 1514"/>
                <a:gd name="T18" fmla="*/ 18 w 6480"/>
                <a:gd name="T19" fmla="*/ 1 h 1514"/>
                <a:gd name="T20" fmla="*/ 30 w 6480"/>
                <a:gd name="T21" fmla="*/ 0 h 1514"/>
                <a:gd name="T22" fmla="*/ 1308 w 6480"/>
                <a:gd name="T23" fmla="*/ 0 h 1514"/>
                <a:gd name="T24" fmla="*/ 1320 w 6480"/>
                <a:gd name="T25" fmla="*/ 1 h 1514"/>
                <a:gd name="T26" fmla="*/ 1329 w 6480"/>
                <a:gd name="T27" fmla="*/ 5 h 1514"/>
                <a:gd name="T28" fmla="*/ 1336 w 6480"/>
                <a:gd name="T29" fmla="*/ 10 h 1514"/>
                <a:gd name="T30" fmla="*/ 1337 w 6480"/>
                <a:gd name="T31" fmla="*/ 17 h 1514"/>
                <a:gd name="T32" fmla="*/ 1337 w 6480"/>
                <a:gd name="T33" fmla="*/ 157 h 1514"/>
                <a:gd name="T34" fmla="*/ 1336 w 6480"/>
                <a:gd name="T35" fmla="*/ 163 h 1514"/>
                <a:gd name="T36" fmla="*/ 1329 w 6480"/>
                <a:gd name="T37" fmla="*/ 169 h 1514"/>
                <a:gd name="T38" fmla="*/ 1320 w 6480"/>
                <a:gd name="T39" fmla="*/ 172 h 1514"/>
                <a:gd name="T40" fmla="*/ 1308 w 6480"/>
                <a:gd name="T41" fmla="*/ 174 h 1514"/>
                <a:gd name="T42" fmla="*/ 669 w 6480"/>
                <a:gd name="T43" fmla="*/ 174 h 151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514"/>
                <a:gd name="T68" fmla="*/ 6480 w 6480"/>
                <a:gd name="T69" fmla="*/ 1514 h 151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514">
                  <a:moveTo>
                    <a:pt x="3242" y="1514"/>
                  </a:moveTo>
                  <a:lnTo>
                    <a:pt x="146" y="1514"/>
                  </a:lnTo>
                  <a:lnTo>
                    <a:pt x="89" y="1502"/>
                  </a:lnTo>
                  <a:lnTo>
                    <a:pt x="43" y="1469"/>
                  </a:lnTo>
                  <a:lnTo>
                    <a:pt x="12" y="1423"/>
                  </a:lnTo>
                  <a:lnTo>
                    <a:pt x="0" y="1366"/>
                  </a:lnTo>
                  <a:lnTo>
                    <a:pt x="0" y="146"/>
                  </a:lnTo>
                  <a:lnTo>
                    <a:pt x="12" y="91"/>
                  </a:lnTo>
                  <a:lnTo>
                    <a:pt x="43" y="43"/>
                  </a:lnTo>
                  <a:lnTo>
                    <a:pt x="89" y="12"/>
                  </a:lnTo>
                  <a:lnTo>
                    <a:pt x="146" y="0"/>
                  </a:lnTo>
                  <a:lnTo>
                    <a:pt x="6336" y="0"/>
                  </a:lnTo>
                  <a:lnTo>
                    <a:pt x="6393" y="12"/>
                  </a:lnTo>
                  <a:lnTo>
                    <a:pt x="6439" y="43"/>
                  </a:lnTo>
                  <a:lnTo>
                    <a:pt x="6470" y="91"/>
                  </a:lnTo>
                  <a:lnTo>
                    <a:pt x="6480" y="146"/>
                  </a:lnTo>
                  <a:lnTo>
                    <a:pt x="6480" y="1366"/>
                  </a:lnTo>
                  <a:lnTo>
                    <a:pt x="6470" y="1423"/>
                  </a:lnTo>
                  <a:lnTo>
                    <a:pt x="6439" y="1469"/>
                  </a:lnTo>
                  <a:lnTo>
                    <a:pt x="6393" y="1502"/>
                  </a:lnTo>
                  <a:lnTo>
                    <a:pt x="6336" y="1514"/>
                  </a:lnTo>
                  <a:lnTo>
                    <a:pt x="3242" y="151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51559" name="Freeform 5"/>
            <p:cNvSpPr>
              <a:spLocks/>
            </p:cNvSpPr>
            <p:nvPr/>
          </p:nvSpPr>
          <p:spPr bwMode="auto">
            <a:xfrm>
              <a:off x="624" y="213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51560" name="Rectangle 6"/>
            <p:cNvSpPr>
              <a:spLocks noChangeArrowheads="1"/>
            </p:cNvSpPr>
            <p:nvPr/>
          </p:nvSpPr>
          <p:spPr bwMode="auto">
            <a:xfrm>
              <a:off x="2743" y="2647"/>
              <a:ext cx="4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Implementar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51561" name="Rectangle 7"/>
            <p:cNvSpPr>
              <a:spLocks noChangeArrowheads="1"/>
            </p:cNvSpPr>
            <p:nvPr/>
          </p:nvSpPr>
          <p:spPr bwMode="auto">
            <a:xfrm>
              <a:off x="768" y="1824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Projetista de </a:t>
              </a:r>
            </a:p>
            <a:p>
              <a:pPr algn="ctr"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51562" name="Rectangle 8"/>
            <p:cNvSpPr>
              <a:spLocks noChangeArrowheads="1"/>
            </p:cNvSpPr>
            <p:nvPr/>
          </p:nvSpPr>
          <p:spPr bwMode="auto">
            <a:xfrm>
              <a:off x="720" y="2736"/>
              <a:ext cx="53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Desenvolvedor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25" y="2307"/>
              <a:ext cx="213" cy="413"/>
              <a:chOff x="624" y="785"/>
              <a:chExt cx="181" cy="313"/>
            </a:xfrm>
          </p:grpSpPr>
          <p:sp>
            <p:nvSpPr>
              <p:cNvPr id="151585" name="Freeform 10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51586" name="Freeform 11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912" y="1344"/>
              <a:ext cx="213" cy="413"/>
              <a:chOff x="624" y="785"/>
              <a:chExt cx="181" cy="313"/>
            </a:xfrm>
          </p:grpSpPr>
          <p:sp>
            <p:nvSpPr>
              <p:cNvPr id="151583" name="Freeform 13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51584" name="Freeform 14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sp>
          <p:nvSpPr>
            <p:cNvPr id="151565" name="AutoShape 15"/>
            <p:cNvSpPr>
              <a:spLocks noChangeArrowheads="1"/>
            </p:cNvSpPr>
            <p:nvPr/>
          </p:nvSpPr>
          <p:spPr bwMode="auto">
            <a:xfrm>
              <a:off x="2784" y="235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51566" name="Rectangle 16"/>
            <p:cNvSpPr>
              <a:spLocks noChangeArrowheads="1"/>
            </p:cNvSpPr>
            <p:nvPr/>
          </p:nvSpPr>
          <p:spPr bwMode="auto">
            <a:xfrm>
              <a:off x="1399" y="1735"/>
              <a:ext cx="55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Elaborar Plano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de 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51567" name="Rectangle 17"/>
            <p:cNvSpPr>
              <a:spLocks noChangeArrowheads="1"/>
            </p:cNvSpPr>
            <p:nvPr/>
          </p:nvSpPr>
          <p:spPr bwMode="auto">
            <a:xfrm>
              <a:off x="2055" y="1752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Projetar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51568" name="AutoShape 18"/>
            <p:cNvSpPr>
              <a:spLocks noChangeArrowheads="1"/>
            </p:cNvSpPr>
            <p:nvPr/>
          </p:nvSpPr>
          <p:spPr bwMode="auto">
            <a:xfrm>
              <a:off x="1440" y="144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51569" name="AutoShape 19"/>
            <p:cNvSpPr>
              <a:spLocks noChangeArrowheads="1"/>
            </p:cNvSpPr>
            <p:nvPr/>
          </p:nvSpPr>
          <p:spPr bwMode="auto">
            <a:xfrm>
              <a:off x="2136" y="1441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51570" name="Line 20"/>
            <p:cNvSpPr>
              <a:spLocks noChangeShapeType="1"/>
            </p:cNvSpPr>
            <p:nvPr/>
          </p:nvSpPr>
          <p:spPr bwMode="auto">
            <a:xfrm>
              <a:off x="1674" y="1566"/>
              <a:ext cx="45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1571" name="Rectangle 21"/>
            <p:cNvSpPr>
              <a:spLocks noChangeArrowheads="1"/>
            </p:cNvSpPr>
            <p:nvPr/>
          </p:nvSpPr>
          <p:spPr bwMode="auto">
            <a:xfrm>
              <a:off x="4509" y="170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Avaliar 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51572" name="AutoShape 22"/>
            <p:cNvSpPr>
              <a:spLocks noChangeArrowheads="1"/>
            </p:cNvSpPr>
            <p:nvPr/>
          </p:nvSpPr>
          <p:spPr bwMode="auto">
            <a:xfrm>
              <a:off x="4512" y="1392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51573" name="Freeform 23"/>
            <p:cNvSpPr>
              <a:spLocks/>
            </p:cNvSpPr>
            <p:nvPr/>
          </p:nvSpPr>
          <p:spPr bwMode="auto">
            <a:xfrm>
              <a:off x="624" y="2911"/>
              <a:ext cx="4368" cy="749"/>
            </a:xfrm>
            <a:custGeom>
              <a:avLst/>
              <a:gdLst>
                <a:gd name="T0" fmla="*/ 669 w 6480"/>
                <a:gd name="T1" fmla="*/ 59 h 1743"/>
                <a:gd name="T2" fmla="*/ 34 w 6480"/>
                <a:gd name="T3" fmla="*/ 59 h 1743"/>
                <a:gd name="T4" fmla="*/ 22 w 6480"/>
                <a:gd name="T5" fmla="*/ 59 h 1743"/>
                <a:gd name="T6" fmla="*/ 11 w 6480"/>
                <a:gd name="T7" fmla="*/ 58 h 1743"/>
                <a:gd name="T8" fmla="*/ 3 w 6480"/>
                <a:gd name="T9" fmla="*/ 56 h 1743"/>
                <a:gd name="T10" fmla="*/ 0 w 6480"/>
                <a:gd name="T11" fmla="*/ 54 h 1743"/>
                <a:gd name="T12" fmla="*/ 0 w 6480"/>
                <a:gd name="T13" fmla="*/ 6 h 1743"/>
                <a:gd name="T14" fmla="*/ 3 w 6480"/>
                <a:gd name="T15" fmla="*/ 3 h 1743"/>
                <a:gd name="T16" fmla="*/ 11 w 6480"/>
                <a:gd name="T17" fmla="*/ 2 h 1743"/>
                <a:gd name="T18" fmla="*/ 22 w 6480"/>
                <a:gd name="T19" fmla="*/ 0 h 1743"/>
                <a:gd name="T20" fmla="*/ 34 w 6480"/>
                <a:gd name="T21" fmla="*/ 0 h 1743"/>
                <a:gd name="T22" fmla="*/ 1304 w 6480"/>
                <a:gd name="T23" fmla="*/ 0 h 1743"/>
                <a:gd name="T24" fmla="*/ 1317 w 6480"/>
                <a:gd name="T25" fmla="*/ 0 h 1743"/>
                <a:gd name="T26" fmla="*/ 1328 w 6480"/>
                <a:gd name="T27" fmla="*/ 2 h 1743"/>
                <a:gd name="T28" fmla="*/ 1335 w 6480"/>
                <a:gd name="T29" fmla="*/ 3 h 1743"/>
                <a:gd name="T30" fmla="*/ 1337 w 6480"/>
                <a:gd name="T31" fmla="*/ 6 h 1743"/>
                <a:gd name="T32" fmla="*/ 1337 w 6480"/>
                <a:gd name="T33" fmla="*/ 54 h 1743"/>
                <a:gd name="T34" fmla="*/ 1335 w 6480"/>
                <a:gd name="T35" fmla="*/ 56 h 1743"/>
                <a:gd name="T36" fmla="*/ 1328 w 6480"/>
                <a:gd name="T37" fmla="*/ 58 h 1743"/>
                <a:gd name="T38" fmla="*/ 1317 w 6480"/>
                <a:gd name="T39" fmla="*/ 59 h 1743"/>
                <a:gd name="T40" fmla="*/ 1304 w 6480"/>
                <a:gd name="T41" fmla="*/ 59 h 1743"/>
                <a:gd name="T42" fmla="*/ 669 w 6480"/>
                <a:gd name="T43" fmla="*/ 59 h 1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80"/>
                <a:gd name="T67" fmla="*/ 0 h 1743"/>
                <a:gd name="T68" fmla="*/ 6480 w 6480"/>
                <a:gd name="T69" fmla="*/ 1743 h 17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80" h="1743">
                  <a:moveTo>
                    <a:pt x="3242" y="1743"/>
                  </a:moveTo>
                  <a:lnTo>
                    <a:pt x="168" y="1743"/>
                  </a:lnTo>
                  <a:lnTo>
                    <a:pt x="103" y="1728"/>
                  </a:lnTo>
                  <a:lnTo>
                    <a:pt x="50" y="1692"/>
                  </a:lnTo>
                  <a:lnTo>
                    <a:pt x="14" y="1639"/>
                  </a:lnTo>
                  <a:lnTo>
                    <a:pt x="0" y="1575"/>
                  </a:lnTo>
                  <a:lnTo>
                    <a:pt x="0" y="171"/>
                  </a:lnTo>
                  <a:lnTo>
                    <a:pt x="14" y="103"/>
                  </a:lnTo>
                  <a:lnTo>
                    <a:pt x="50" y="51"/>
                  </a:lnTo>
                  <a:lnTo>
                    <a:pt x="103" y="15"/>
                  </a:lnTo>
                  <a:lnTo>
                    <a:pt x="168" y="0"/>
                  </a:lnTo>
                  <a:lnTo>
                    <a:pt x="6314" y="0"/>
                  </a:lnTo>
                  <a:lnTo>
                    <a:pt x="6379" y="15"/>
                  </a:lnTo>
                  <a:lnTo>
                    <a:pt x="6432" y="51"/>
                  </a:lnTo>
                  <a:lnTo>
                    <a:pt x="6468" y="103"/>
                  </a:lnTo>
                  <a:lnTo>
                    <a:pt x="6480" y="171"/>
                  </a:lnTo>
                  <a:lnTo>
                    <a:pt x="6480" y="1575"/>
                  </a:lnTo>
                  <a:lnTo>
                    <a:pt x="6468" y="1639"/>
                  </a:lnTo>
                  <a:lnTo>
                    <a:pt x="6432" y="1692"/>
                  </a:lnTo>
                  <a:lnTo>
                    <a:pt x="6379" y="1728"/>
                  </a:lnTo>
                  <a:lnTo>
                    <a:pt x="6314" y="1743"/>
                  </a:lnTo>
                  <a:lnTo>
                    <a:pt x="3242" y="1743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sp>
          <p:nvSpPr>
            <p:cNvPr id="151574" name="Rectangle 24"/>
            <p:cNvSpPr>
              <a:spLocks noChangeArrowheads="1"/>
            </p:cNvSpPr>
            <p:nvPr/>
          </p:nvSpPr>
          <p:spPr bwMode="auto">
            <a:xfrm>
              <a:off x="3511" y="3415"/>
              <a:ext cx="3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Executar</a:t>
              </a:r>
            </a:p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Testes</a:t>
              </a:r>
              <a:endParaRPr lang="pt-BR" sz="800" b="1">
                <a:latin typeface="Verdana" pitchFamily="34" charset="0"/>
              </a:endParaRPr>
            </a:p>
          </p:txBody>
        </p:sp>
        <p:sp>
          <p:nvSpPr>
            <p:cNvPr id="151575" name="Rectangle 25"/>
            <p:cNvSpPr>
              <a:spLocks noChangeArrowheads="1"/>
            </p:cNvSpPr>
            <p:nvPr/>
          </p:nvSpPr>
          <p:spPr bwMode="auto">
            <a:xfrm>
              <a:off x="800" y="3555"/>
              <a:ext cx="3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2813" eaLnBrk="0" hangingPunct="0"/>
              <a:r>
                <a:rPr lang="pt-BR" sz="800" b="1">
                  <a:solidFill>
                    <a:srgbClr val="000000"/>
                  </a:solidFill>
                  <a:latin typeface="Verdana" pitchFamily="34" charset="0"/>
                </a:rPr>
                <a:t>Testador</a:t>
              </a:r>
              <a:endParaRPr lang="pt-BR" sz="800" b="1">
                <a:latin typeface="Verdana" pitchFamily="34" charset="0"/>
              </a:endParaRP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825" y="3087"/>
              <a:ext cx="213" cy="413"/>
              <a:chOff x="624" y="785"/>
              <a:chExt cx="181" cy="313"/>
            </a:xfrm>
          </p:grpSpPr>
          <p:sp>
            <p:nvSpPr>
              <p:cNvPr id="151581" name="Freeform 27"/>
              <p:cNvSpPr>
                <a:spLocks/>
              </p:cNvSpPr>
              <p:nvPr/>
            </p:nvSpPr>
            <p:spPr bwMode="auto">
              <a:xfrm>
                <a:off x="624" y="912"/>
                <a:ext cx="181" cy="186"/>
              </a:xfrm>
              <a:custGeom>
                <a:avLst/>
                <a:gdLst>
                  <a:gd name="T0" fmla="*/ 3 w 452"/>
                  <a:gd name="T1" fmla="*/ 0 h 465"/>
                  <a:gd name="T2" fmla="*/ 12 w 452"/>
                  <a:gd name="T3" fmla="*/ 0 h 465"/>
                  <a:gd name="T4" fmla="*/ 9 w 452"/>
                  <a:gd name="T5" fmla="*/ 12 h 465"/>
                  <a:gd name="T6" fmla="*/ 0 w 452"/>
                  <a:gd name="T7" fmla="*/ 12 h 465"/>
                  <a:gd name="T8" fmla="*/ 3 w 452"/>
                  <a:gd name="T9" fmla="*/ 0 h 4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465"/>
                  <a:gd name="T17" fmla="*/ 452 w 452"/>
                  <a:gd name="T18" fmla="*/ 465 h 4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465">
                    <a:moveTo>
                      <a:pt x="113" y="0"/>
                    </a:moveTo>
                    <a:lnTo>
                      <a:pt x="452" y="0"/>
                    </a:lnTo>
                    <a:lnTo>
                      <a:pt x="339" y="465"/>
                    </a:lnTo>
                    <a:lnTo>
                      <a:pt x="0" y="46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  <p:sp>
            <p:nvSpPr>
              <p:cNvPr id="151582" name="Freeform 28"/>
              <p:cNvSpPr>
                <a:spLocks/>
              </p:cNvSpPr>
              <p:nvPr/>
            </p:nvSpPr>
            <p:spPr bwMode="auto">
              <a:xfrm>
                <a:off x="708" y="785"/>
                <a:ext cx="73" cy="104"/>
              </a:xfrm>
              <a:custGeom>
                <a:avLst/>
                <a:gdLst>
                  <a:gd name="T0" fmla="*/ 2 w 183"/>
                  <a:gd name="T1" fmla="*/ 7 h 259"/>
                  <a:gd name="T2" fmla="*/ 2 w 183"/>
                  <a:gd name="T3" fmla="*/ 6 h 259"/>
                  <a:gd name="T4" fmla="*/ 1 w 183"/>
                  <a:gd name="T5" fmla="*/ 6 h 259"/>
                  <a:gd name="T6" fmla="*/ 0 w 183"/>
                  <a:gd name="T7" fmla="*/ 5 h 259"/>
                  <a:gd name="T8" fmla="*/ 0 w 183"/>
                  <a:gd name="T9" fmla="*/ 3 h 259"/>
                  <a:gd name="T10" fmla="*/ 0 w 183"/>
                  <a:gd name="T11" fmla="*/ 2 h 259"/>
                  <a:gd name="T12" fmla="*/ 1 w 183"/>
                  <a:gd name="T13" fmla="*/ 1 h 259"/>
                  <a:gd name="T14" fmla="*/ 2 w 183"/>
                  <a:gd name="T15" fmla="*/ 0 h 259"/>
                  <a:gd name="T16" fmla="*/ 2 w 183"/>
                  <a:gd name="T17" fmla="*/ 0 h 259"/>
                  <a:gd name="T18" fmla="*/ 3 w 183"/>
                  <a:gd name="T19" fmla="*/ 0 h 259"/>
                  <a:gd name="T20" fmla="*/ 4 w 183"/>
                  <a:gd name="T21" fmla="*/ 1 h 259"/>
                  <a:gd name="T22" fmla="*/ 4 w 183"/>
                  <a:gd name="T23" fmla="*/ 2 h 259"/>
                  <a:gd name="T24" fmla="*/ 5 w 183"/>
                  <a:gd name="T25" fmla="*/ 3 h 259"/>
                  <a:gd name="T26" fmla="*/ 4 w 183"/>
                  <a:gd name="T27" fmla="*/ 5 h 259"/>
                  <a:gd name="T28" fmla="*/ 4 w 183"/>
                  <a:gd name="T29" fmla="*/ 6 h 259"/>
                  <a:gd name="T30" fmla="*/ 3 w 183"/>
                  <a:gd name="T31" fmla="*/ 6 h 259"/>
                  <a:gd name="T32" fmla="*/ 2 w 183"/>
                  <a:gd name="T33" fmla="*/ 7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3"/>
                  <a:gd name="T52" fmla="*/ 0 h 259"/>
                  <a:gd name="T53" fmla="*/ 183 w 183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3" h="259">
                    <a:moveTo>
                      <a:pt x="91" y="259"/>
                    </a:moveTo>
                    <a:lnTo>
                      <a:pt x="55" y="249"/>
                    </a:lnTo>
                    <a:lnTo>
                      <a:pt x="27" y="221"/>
                    </a:lnTo>
                    <a:lnTo>
                      <a:pt x="7" y="180"/>
                    </a:lnTo>
                    <a:lnTo>
                      <a:pt x="0" y="129"/>
                    </a:lnTo>
                    <a:lnTo>
                      <a:pt x="7" y="79"/>
                    </a:lnTo>
                    <a:lnTo>
                      <a:pt x="27" y="38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5" y="9"/>
                    </a:lnTo>
                    <a:lnTo>
                      <a:pt x="154" y="38"/>
                    </a:lnTo>
                    <a:lnTo>
                      <a:pt x="175" y="79"/>
                    </a:lnTo>
                    <a:lnTo>
                      <a:pt x="183" y="129"/>
                    </a:lnTo>
                    <a:lnTo>
                      <a:pt x="175" y="180"/>
                    </a:lnTo>
                    <a:lnTo>
                      <a:pt x="154" y="221"/>
                    </a:lnTo>
                    <a:lnTo>
                      <a:pt x="125" y="249"/>
                    </a:lnTo>
                    <a:lnTo>
                      <a:pt x="91" y="259"/>
                    </a:lnTo>
                  </a:path>
                </a:pathLst>
              </a:custGeom>
              <a:solidFill>
                <a:srgbClr val="75CF97"/>
              </a:solidFill>
              <a:ln w="19050">
                <a:solidFill>
                  <a:srgbClr val="0C68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2813" eaLnBrk="0" hangingPunct="0"/>
                <a:endParaRPr lang="pt-BR" sz="2400">
                  <a:latin typeface="Comic Sans MS" pitchFamily="66" charset="0"/>
                </a:endParaRPr>
              </a:p>
            </p:txBody>
          </p:sp>
        </p:grpSp>
        <p:sp>
          <p:nvSpPr>
            <p:cNvPr id="151577" name="AutoShape 29"/>
            <p:cNvSpPr>
              <a:spLocks noChangeArrowheads="1"/>
            </p:cNvSpPr>
            <p:nvPr/>
          </p:nvSpPr>
          <p:spPr bwMode="auto">
            <a:xfrm>
              <a:off x="3552" y="3120"/>
              <a:ext cx="226" cy="253"/>
            </a:xfrm>
            <a:prstGeom prst="homePlate">
              <a:avLst>
                <a:gd name="adj" fmla="val 25000"/>
              </a:avLst>
            </a:prstGeom>
            <a:solidFill>
              <a:srgbClr val="75CF97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 eaLnBrk="0" hangingPunct="0"/>
              <a:endParaRPr lang="pt-BR" sz="2400">
                <a:latin typeface="Comic Sans MS" pitchFamily="66" charset="0"/>
              </a:endParaRPr>
            </a:p>
          </p:txBody>
        </p:sp>
        <p:cxnSp>
          <p:nvCxnSpPr>
            <p:cNvPr id="151578" name="AutoShape 30"/>
            <p:cNvCxnSpPr>
              <a:cxnSpLocks noChangeShapeType="1"/>
              <a:stCxn id="151569" idx="3"/>
              <a:endCxn id="151565" idx="1"/>
            </p:cNvCxnSpPr>
            <p:nvPr/>
          </p:nvCxnSpPr>
          <p:spPr bwMode="auto">
            <a:xfrm>
              <a:off x="2368" y="1568"/>
              <a:ext cx="410" cy="911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51579" name="AutoShape 31"/>
            <p:cNvCxnSpPr>
              <a:cxnSpLocks noChangeShapeType="1"/>
              <a:stCxn id="151565" idx="3"/>
              <a:endCxn id="151577" idx="1"/>
            </p:cNvCxnSpPr>
            <p:nvPr/>
          </p:nvCxnSpPr>
          <p:spPr bwMode="auto">
            <a:xfrm>
              <a:off x="3016" y="2479"/>
              <a:ext cx="530" cy="76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51580" name="AutoShape 32"/>
            <p:cNvCxnSpPr>
              <a:cxnSpLocks noChangeShapeType="1"/>
              <a:stCxn id="151577" idx="3"/>
              <a:endCxn id="151572" idx="1"/>
            </p:cNvCxnSpPr>
            <p:nvPr/>
          </p:nvCxnSpPr>
          <p:spPr bwMode="auto">
            <a:xfrm flipV="1">
              <a:off x="3784" y="1519"/>
              <a:ext cx="722" cy="1728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151557" name="Oval 33"/>
          <p:cNvSpPr>
            <a:spLocks noChangeArrowheads="1"/>
          </p:cNvSpPr>
          <p:nvPr/>
        </p:nvSpPr>
        <p:spPr bwMode="auto">
          <a:xfrm>
            <a:off x="7086600" y="2057400"/>
            <a:ext cx="533400" cy="1066800"/>
          </a:xfrm>
          <a:prstGeom prst="ellipse">
            <a:avLst/>
          </a:prstGeom>
          <a:noFill/>
          <a:ln w="22225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 eaLnBrk="0" hangingPunct="0"/>
            <a:endParaRPr lang="pt-BR" sz="2400">
              <a:latin typeface="Comic Sans MS" pitchFamily="66" charset="0"/>
            </a:endParaRPr>
          </a:p>
        </p:txBody>
      </p:sp>
      <p:sp>
        <p:nvSpPr>
          <p:cNvPr id="3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Avaliar testes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b="1" dirty="0">
                <a:effectLst/>
              </a:rPr>
              <a:t>Objetivo</a:t>
            </a:r>
          </a:p>
          <a:p>
            <a:pPr lvl="1">
              <a:buClrTx/>
            </a:pPr>
            <a:r>
              <a:rPr lang="pt-BR" dirty="0">
                <a:effectLst/>
                <a:cs typeface="Times New Roman" charset="0"/>
              </a:rPr>
              <a:t>Medir quantitativamente e qualitativamente o progresso dos testes e gerar um relatório de avaliação dos testes</a:t>
            </a:r>
            <a:r>
              <a:rPr lang="pt-BR" dirty="0">
                <a:effectLst/>
              </a:rPr>
              <a:t>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Avaliar testes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sz="2800" b="1" dirty="0">
                <a:effectLst/>
              </a:rPr>
              <a:t>O que fazer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Garantir que o relatório de defeitos será entregue ao Gerente de Projetos após cada teste de </a:t>
            </a:r>
            <a:r>
              <a:rPr lang="pt-BR" sz="2400" i="1" dirty="0">
                <a:effectLst/>
              </a:rPr>
              <a:t>release</a:t>
            </a:r>
            <a:r>
              <a:rPr lang="pt-BR" sz="2400" dirty="0" smtClean="0">
                <a:effectLst/>
              </a:rPr>
              <a:t>.</a:t>
            </a:r>
          </a:p>
          <a:p>
            <a:pPr lvl="1" eaLnBrk="1" hangingPunct="1">
              <a:buClrTx/>
            </a:pPr>
            <a:r>
              <a:rPr lang="pt-BR" dirty="0" smtClean="0">
                <a:effectLst/>
              </a:rPr>
              <a:t>Examinar métricas com o objetivo de avaliar a qualidade do software. Exemplos:</a:t>
            </a:r>
          </a:p>
          <a:p>
            <a:pPr lvl="2" eaLnBrk="1" hangingPunct="1"/>
            <a:r>
              <a:rPr lang="pt-BR" dirty="0" smtClean="0">
                <a:effectLst/>
              </a:rPr>
              <a:t>Número total de casos de testes previstos</a:t>
            </a:r>
          </a:p>
          <a:p>
            <a:pPr lvl="2" eaLnBrk="1" hangingPunct="1"/>
            <a:r>
              <a:rPr lang="pt-BR" dirty="0" smtClean="0">
                <a:effectLst/>
              </a:rPr>
              <a:t>Número total de casos de testes executados</a:t>
            </a:r>
          </a:p>
          <a:p>
            <a:pPr lvl="2" eaLnBrk="1" hangingPunct="1"/>
            <a:r>
              <a:rPr lang="pt-BR" dirty="0" smtClean="0">
                <a:effectLst/>
              </a:rPr>
              <a:t>Número total de casos de testes com sucesso e falha</a:t>
            </a:r>
          </a:p>
          <a:p>
            <a:pPr lvl="2" eaLnBrk="1" hangingPunct="1"/>
            <a:r>
              <a:rPr lang="pt-BR" dirty="0" smtClean="0">
                <a:effectLst/>
              </a:rPr>
              <a:t>Número total de casos de testes que não foram executados</a:t>
            </a:r>
            <a:r>
              <a:rPr lang="pt-BR" sz="2400" dirty="0" smtClean="0">
                <a:effectLst/>
              </a:rPr>
              <a:t>.</a:t>
            </a:r>
            <a:endParaRPr lang="pt-BR" sz="2400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Avaliar testes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b="1" dirty="0">
                <a:effectLst/>
              </a:rPr>
              <a:t>O que não fazer</a:t>
            </a:r>
          </a:p>
          <a:p>
            <a:pPr lvl="1">
              <a:buClrTx/>
            </a:pPr>
            <a:r>
              <a:rPr lang="pt-BR" dirty="0">
                <a:effectLst/>
              </a:rPr>
              <a:t>I</a:t>
            </a:r>
            <a:r>
              <a:rPr lang="pt-BR" dirty="0" smtClean="0">
                <a:effectLst/>
              </a:rPr>
              <a:t>nterpretação </a:t>
            </a:r>
            <a:r>
              <a:rPr lang="pt-BR" dirty="0">
                <a:effectLst/>
              </a:rPr>
              <a:t>com base em suposições.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329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Revisão</a:t>
            </a:r>
            <a:r>
              <a:rPr lang="en-US" dirty="0" smtClean="0"/>
              <a:t> de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Checklist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da </a:t>
            </a:r>
            <a:r>
              <a:rPr lang="en-US" dirty="0" err="1" smtClean="0"/>
              <a:t>especificação</a:t>
            </a:r>
            <a:endParaRPr lang="en-US" dirty="0" smtClean="0"/>
          </a:p>
          <a:p>
            <a:pPr lvl="1"/>
            <a:r>
              <a:rPr lang="en-US" dirty="0" err="1" smtClean="0"/>
              <a:t>Completa</a:t>
            </a:r>
            <a:r>
              <a:rPr lang="en-US" dirty="0" smtClean="0"/>
              <a:t>, </a:t>
            </a:r>
            <a:r>
              <a:rPr lang="en-US" dirty="0" err="1" smtClean="0"/>
              <a:t>precisa</a:t>
            </a:r>
            <a:r>
              <a:rPr lang="en-US" dirty="0" smtClean="0"/>
              <a:t>, </a:t>
            </a:r>
            <a:r>
              <a:rPr lang="en-US" dirty="0" err="1" smtClean="0"/>
              <a:t>exata</a:t>
            </a:r>
            <a:r>
              <a:rPr lang="en-US" dirty="0" smtClean="0"/>
              <a:t> e </a:t>
            </a:r>
            <a:r>
              <a:rPr lang="en-US" dirty="0" err="1" smtClean="0"/>
              <a:t>não-ambígüa</a:t>
            </a:r>
            <a:r>
              <a:rPr lang="en-US" dirty="0" smtClean="0"/>
              <a:t>, </a:t>
            </a:r>
            <a:r>
              <a:rPr lang="en-US" dirty="0" err="1" smtClean="0"/>
              <a:t>consistente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Checklist </a:t>
            </a:r>
            <a:r>
              <a:rPr lang="en-US" dirty="0" err="1" smtClean="0"/>
              <a:t>terminologia</a:t>
            </a:r>
            <a:r>
              <a:rPr lang="en-US" dirty="0" smtClean="0"/>
              <a:t> da </a:t>
            </a:r>
            <a:r>
              <a:rPr lang="en-US" dirty="0" err="1" smtClean="0"/>
              <a:t>especificação</a:t>
            </a:r>
            <a:endParaRPr lang="en-US" dirty="0" smtClean="0"/>
          </a:p>
          <a:p>
            <a:pPr lvl="1"/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, </a:t>
            </a:r>
            <a:r>
              <a:rPr lang="en-US" dirty="0" err="1" smtClean="0"/>
              <a:t>nunca</a:t>
            </a:r>
            <a:r>
              <a:rPr lang="en-US" dirty="0" smtClean="0"/>
              <a:t>, </a:t>
            </a:r>
            <a:r>
              <a:rPr lang="en-US" dirty="0" err="1" smtClean="0"/>
              <a:t>nenhum</a:t>
            </a:r>
            <a:r>
              <a:rPr lang="en-US" dirty="0" smtClean="0"/>
              <a:t>, etc.</a:t>
            </a:r>
            <a:r>
              <a:rPr lang="en-US" dirty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testáveis</a:t>
            </a:r>
            <a:endParaRPr lang="en-US" dirty="0" smtClean="0"/>
          </a:p>
          <a:p>
            <a:pPr lvl="1"/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rápida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oneroso</a:t>
            </a:r>
            <a:r>
              <a:rPr lang="en-US" dirty="0" smtClean="0"/>
              <a:t>, </a:t>
            </a:r>
            <a:r>
              <a:rPr lang="en-US" dirty="0" err="1" smtClean="0"/>
              <a:t>eficiente</a:t>
            </a:r>
            <a:r>
              <a:rPr lang="en-US" dirty="0" smtClean="0"/>
              <a:t>, etc.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mensuráveis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92224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Avaliar testes</a:t>
            </a:r>
            <a:endParaRPr lang="pt-BR" sz="3600" dirty="0">
              <a:effectLst/>
            </a:endParaRP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b="1" dirty="0" smtClean="0">
                <a:effectLst/>
              </a:rPr>
              <a:t>Entradas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 smtClean="0">
                <a:effectLst/>
              </a:rPr>
              <a:t>Plano de testes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 smtClean="0">
                <a:effectLst/>
              </a:rPr>
              <a:t>Projeto de testes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 smtClean="0">
                <a:effectLst/>
              </a:rPr>
              <a:t>Planilhas de testes</a:t>
            </a:r>
            <a:endParaRPr lang="pt-BR" b="1" dirty="0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pt-BR" dirty="0" smtClean="0">
                <a:effectLst/>
              </a:rPr>
              <a:t>Saídas</a:t>
            </a:r>
            <a:endParaRPr lang="pt-BR" b="1" dirty="0">
              <a:effectLst/>
            </a:endParaRP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dirty="0" smtClean="0">
                <a:effectLst/>
              </a:rPr>
              <a:t>Saídas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dirty="0" smtClean="0">
                <a:effectLst/>
              </a:rPr>
              <a:t>Documento </a:t>
            </a:r>
            <a:r>
              <a:rPr lang="pt-BR" dirty="0">
                <a:effectLst/>
              </a:rPr>
              <a:t>de avaliação de testes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 </a:t>
            </a:r>
            <a:r>
              <a:rPr lang="pt-BR" b="1" dirty="0">
                <a:effectLst/>
              </a:rPr>
              <a:t>Responsável</a:t>
            </a:r>
          </a:p>
          <a:p>
            <a:pPr lvl="1">
              <a:lnSpc>
                <a:spcPct val="90000"/>
              </a:lnSpc>
              <a:buClrTx/>
              <a:buFontTx/>
              <a:buChar char="–"/>
            </a:pPr>
            <a:r>
              <a:rPr lang="pt-BR" dirty="0" smtClean="0">
                <a:effectLst/>
              </a:rPr>
              <a:t>Projetista </a:t>
            </a:r>
            <a:r>
              <a:rPr lang="pt-BR" dirty="0">
                <a:effectLst/>
              </a:rPr>
              <a:t>de testes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914"/>
            <a:ext cx="7283450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Estrutura do documento de avaliação de testes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pt-BR" dirty="0">
                <a:effectLst/>
                <a:cs typeface="Times New Roman" charset="0"/>
              </a:rPr>
              <a:t>Histórico de Revisões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dirty="0">
                <a:effectLst/>
                <a:cs typeface="Times New Roman" charset="0"/>
              </a:rPr>
              <a:t>1 Introdução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dirty="0">
                <a:effectLst/>
                <a:cs typeface="Times New Roman" charset="0"/>
              </a:rPr>
              <a:t>2 Resultado dos Testes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sz="1400" dirty="0">
                <a:effectLst/>
              </a:rPr>
              <a:t>Requisito testado: &lt;Id do requisito&gt;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sz="1400" dirty="0">
                <a:effectLst/>
              </a:rPr>
              <a:t>		Casos de testes executados: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sz="1400" dirty="0">
                <a:effectLst/>
              </a:rPr>
              <a:t>	    </a:t>
            </a:r>
            <a:r>
              <a:rPr lang="pt-BR" sz="1400" i="1" dirty="0">
                <a:effectLst/>
              </a:rPr>
              <a:t>&lt;Para cada caso de teste descreva: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sz="1400" i="1" dirty="0">
                <a:effectLst/>
              </a:rPr>
              <a:t>		Id do caso de teste, saídas esperadas e obtidas, falhas, sugestões&gt;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sz="1400" dirty="0">
                <a:effectLst/>
              </a:rPr>
              <a:t>Requisito Testado: &lt;Id do requisito&gt;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sz="1400" dirty="0">
                <a:effectLst/>
              </a:rPr>
              <a:t>         ...</a:t>
            </a:r>
            <a:endParaRPr lang="pt-BR" sz="1400" dirty="0">
              <a:effectLst/>
              <a:cs typeface="Times New Roman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dirty="0">
                <a:effectLst/>
                <a:cs typeface="Times New Roman" charset="0"/>
              </a:rPr>
              <a:t>3 Avaliação dos Testes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000" dirty="0">
                <a:effectLst/>
                <a:cs typeface="Times New Roman" charset="0"/>
              </a:rPr>
              <a:t>	</a:t>
            </a:r>
            <a:r>
              <a:rPr lang="pt-BR" sz="1400" dirty="0">
                <a:effectLst/>
                <a:cs typeface="Times New Roman" charset="0"/>
              </a:rPr>
              <a:t>3.1 Procedimentos e Tipos de Teste aplicados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	3.2 Casos de Teste realizados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	3.3 Ambiente de Teste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	</a:t>
            </a:r>
            <a:r>
              <a:rPr lang="pt-BR" sz="1400" dirty="0" smtClean="0">
                <a:effectLst/>
                <a:cs typeface="Times New Roman" charset="0"/>
              </a:rPr>
              <a:t>	3.3.1 </a:t>
            </a:r>
            <a:r>
              <a:rPr lang="pt-BR" sz="1400" dirty="0">
                <a:effectLst/>
                <a:cs typeface="Times New Roman" charset="0"/>
              </a:rPr>
              <a:t>Ferramentas e Componentes de Teste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		3.3.2 Equipamentos e Configurações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1400" dirty="0">
                <a:effectLst/>
                <a:cs typeface="Times New Roman" charset="0"/>
              </a:rPr>
              <a:t>	3.4 Ações Corretivas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Avaliar testes: passos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924800" cy="41148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400" u="sng" dirty="0">
                <a:effectLst/>
              </a:rPr>
              <a:t>Registrar os resultados gerais dos testes</a:t>
            </a:r>
          </a:p>
          <a:p>
            <a:pPr>
              <a:lnSpc>
                <a:spcPct val="90000"/>
              </a:lnSpc>
            </a:pPr>
            <a:endParaRPr lang="pt-BR" sz="2400" u="sng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Avaliar estratégias de teste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Avaliar cobertura dos testes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Analisar os resultados gerais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Atualizar as solicitações de mudanças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914"/>
            <a:ext cx="7283450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Passo 1: </a:t>
            </a:r>
            <a:r>
              <a:rPr lang="pt-BR" dirty="0">
                <a:effectLst/>
                <a:cs typeface="Times New Roman" charset="0"/>
              </a:rPr>
              <a:t>Registrar os resultados gerais dos testes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algn="just"/>
            <a:r>
              <a:rPr lang="pt-BR" sz="2800" dirty="0">
                <a:effectLst/>
                <a:cs typeface="Times New Roman" charset="0"/>
              </a:rPr>
              <a:t>Fazer um levantamento quantitativo e estatístico dos:</a:t>
            </a:r>
          </a:p>
          <a:p>
            <a:pPr lvl="1" algn="just">
              <a:buClrTx/>
            </a:pPr>
            <a:r>
              <a:rPr lang="pt-BR" sz="2400" dirty="0">
                <a:effectLst/>
                <a:cs typeface="Times New Roman" charset="0"/>
              </a:rPr>
              <a:t>Casos de teste que estavam previstos para serem executados e dos que realmente foram</a:t>
            </a:r>
          </a:p>
          <a:p>
            <a:pPr marL="1143000" lvl="2" indent="-228600" algn="just"/>
            <a:r>
              <a:rPr lang="pt-BR" sz="2000" dirty="0">
                <a:effectLst/>
                <a:cs typeface="Times New Roman" charset="0"/>
              </a:rPr>
              <a:t>Percentual de realização de casos de teste</a:t>
            </a:r>
          </a:p>
          <a:p>
            <a:pPr lvl="1" algn="just">
              <a:buClrTx/>
            </a:pPr>
            <a:r>
              <a:rPr lang="pt-BR" sz="2400" dirty="0">
                <a:effectLst/>
                <a:cs typeface="Times New Roman" charset="0"/>
              </a:rPr>
              <a:t>Casos de testes que foram executados com sucesso, falha ou defeito</a:t>
            </a:r>
          </a:p>
          <a:p>
            <a:pPr marL="1143000" lvl="2" indent="-228600" algn="just"/>
            <a:r>
              <a:rPr lang="pt-BR" sz="2000" dirty="0">
                <a:effectLst/>
                <a:cs typeface="Times New Roman" charset="0"/>
              </a:rPr>
              <a:t>Percentual de casos de teste realizados com sucesso</a:t>
            </a:r>
          </a:p>
          <a:p>
            <a:pPr marL="1143000" lvl="2" indent="-228600" algn="just"/>
            <a:r>
              <a:rPr lang="pt-BR" sz="2000" dirty="0">
                <a:effectLst/>
                <a:cs typeface="Times New Roman" charset="0"/>
              </a:rPr>
              <a:t>Percentual de casos de teste realizados com insucesso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Avaliar testes: passos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924800" cy="41148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Registrar os resultados gerais dos testes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u="sng" dirty="0">
                <a:effectLst/>
              </a:rPr>
              <a:t>Avaliar estratégias de teste</a:t>
            </a:r>
          </a:p>
          <a:p>
            <a:pPr>
              <a:lnSpc>
                <a:spcPct val="90000"/>
              </a:lnSpc>
            </a:pPr>
            <a:endParaRPr lang="pt-BR" sz="2400" u="sng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Avaliar cobertura dos testes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Analisar os resultados gerais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Atualizar as solicitações de mudanças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Passo 2: </a:t>
            </a:r>
            <a:r>
              <a:rPr lang="pt-BR" dirty="0">
                <a:effectLst/>
                <a:cs typeface="Times New Roman" charset="0"/>
              </a:rPr>
              <a:t>Avaliar estratégias de teste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60"/>
            <a:ext cx="7772400" cy="4724400"/>
          </a:xfrm>
        </p:spPr>
        <p:txBody>
          <a:bodyPr lIns="92075" tIns="46038" rIns="92075" bIns="46038"/>
          <a:lstStyle/>
          <a:p>
            <a:pPr algn="just"/>
            <a:r>
              <a:rPr lang="pt-BR" sz="2800" dirty="0">
                <a:effectLst/>
                <a:cs typeface="Times New Roman" charset="0"/>
              </a:rPr>
              <a:t>Avaliar as técnicas empregadas pelos procedimentos de teste, seus méritos e seus pontos fracos</a:t>
            </a:r>
          </a:p>
          <a:p>
            <a:pPr algn="just"/>
            <a:r>
              <a:rPr lang="pt-BR" sz="2800" dirty="0">
                <a:effectLst/>
                <a:cs typeface="Times New Roman" charset="0"/>
              </a:rPr>
              <a:t>Verificar se o ambiente definido para os testes realizados refletiu a necessidade dos testes</a:t>
            </a:r>
          </a:p>
          <a:p>
            <a:pPr algn="just"/>
            <a:r>
              <a:rPr lang="pt-BR" sz="2800" dirty="0">
                <a:effectLst/>
                <a:cs typeface="Times New Roman" charset="0"/>
              </a:rPr>
              <a:t>Analisar se os componentes de teste cumpriram seus papéis durante a execução dos testes e se as ferramentas adotadas atenderam às expectativas para as quais foram solicitadas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Avaliar testes: passos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924800" cy="41148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Registrar os resultados gerais dos testes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Avaliar estratégias de teste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u="sng" dirty="0">
                <a:effectLst/>
              </a:rPr>
              <a:t>Avaliar cobertura dos testes</a:t>
            </a:r>
          </a:p>
          <a:p>
            <a:pPr>
              <a:lnSpc>
                <a:spcPct val="90000"/>
              </a:lnSpc>
            </a:pPr>
            <a:endParaRPr lang="pt-BR" sz="2400" u="sng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Analisar os resultados gerais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Atualizar as solicitações de mudanças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50800"/>
            <a:ext cx="8528248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Passo 3: Avaliar a cobertura dos testes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  <a:cs typeface="Times New Roman" charset="0"/>
              </a:rPr>
              <a:t>Determinar se os casos de teste definidos cobriram todos os cenários para o caso de uso associado</a:t>
            </a:r>
          </a:p>
          <a:p>
            <a:r>
              <a:rPr lang="pt-BR" dirty="0">
                <a:effectLst/>
                <a:cs typeface="Times New Roman" charset="0"/>
              </a:rPr>
              <a:t>Determinar se as informações contidas em cada caso de teste (pré e pós-condições, dados de entrada e saída da planilha de testes) realmente refletiam o que precisava ser testado</a:t>
            </a:r>
          </a:p>
        </p:txBody>
      </p:sp>
      <p:sp>
        <p:nvSpPr>
          <p:cNvPr id="162821" name="Text Box 4"/>
          <p:cNvSpPr txBox="1">
            <a:spLocks noChangeArrowheads="1"/>
          </p:cNvSpPr>
          <p:nvPr/>
        </p:nvSpPr>
        <p:spPr bwMode="auto">
          <a:xfrm>
            <a:off x="1219200" y="5301208"/>
            <a:ext cx="6381750" cy="366713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0413" eaLnBrk="0" hangingPunct="0"/>
            <a:r>
              <a:rPr lang="pt-BR" b="1" dirty="0">
                <a:solidFill>
                  <a:srgbClr val="993300"/>
                </a:solidFill>
              </a:rPr>
              <a:t>Ponto chave para se determinar a completude dos testes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Avaliar testes: passos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924800" cy="41148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400" dirty="0"/>
              <a:t>Registrar os resultados gerais dos testes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Avaliar estratégias de teste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Avaliar cobertura dos testes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u="sng" dirty="0"/>
              <a:t>Analisar os resultados gerais</a:t>
            </a:r>
          </a:p>
          <a:p>
            <a:pPr>
              <a:lnSpc>
                <a:spcPct val="90000"/>
              </a:lnSpc>
            </a:pPr>
            <a:endParaRPr lang="pt-BR" sz="2400" u="sng" dirty="0"/>
          </a:p>
          <a:p>
            <a:pPr>
              <a:lnSpc>
                <a:spcPct val="90000"/>
              </a:lnSpc>
            </a:pPr>
            <a:r>
              <a:rPr lang="pt-BR" sz="2400" dirty="0"/>
              <a:t>Atualizar as solicitações de mudanças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0"/>
            <a:ext cx="8604448" cy="10668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Passo 4: Analisar os resultados gerais</a:t>
            </a:r>
            <a:endParaRPr lang="pt-BR" dirty="0">
              <a:effectLst/>
              <a:cs typeface="Times New Roman" charset="0"/>
            </a:endParaRP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algn="just"/>
            <a:r>
              <a:rPr lang="pt-BR" sz="2800" dirty="0">
                <a:effectLst/>
                <a:cs typeface="Times New Roman" charset="0"/>
              </a:rPr>
              <a:t>Analisar os problemas identificados na avaliação de estratégias e cobertura dos testes oferecendo sugestões para melhoria do processo de testes como um todo</a:t>
            </a:r>
          </a:p>
          <a:p>
            <a:pPr algn="just"/>
            <a:r>
              <a:rPr lang="pt-BR" sz="2800" dirty="0">
                <a:effectLst/>
                <a:cs typeface="Times New Roman" charset="0"/>
              </a:rPr>
              <a:t>Possíveis aspectos a serem avaliados e/ou melhorados:</a:t>
            </a:r>
          </a:p>
          <a:p>
            <a:pPr lvl="1" algn="just">
              <a:buClrTx/>
            </a:pPr>
            <a:r>
              <a:rPr lang="pt-BR" sz="2400" dirty="0">
                <a:effectLst/>
                <a:cs typeface="Times New Roman" charset="0"/>
              </a:rPr>
              <a:t>Desempenho da equipe;</a:t>
            </a:r>
          </a:p>
          <a:p>
            <a:pPr lvl="1" algn="just">
              <a:buClrTx/>
            </a:pPr>
            <a:r>
              <a:rPr lang="pt-BR" sz="2400" dirty="0">
                <a:effectLst/>
                <a:cs typeface="Times New Roman" charset="0"/>
              </a:rPr>
              <a:t>Estratégias e cobertura dos testes;</a:t>
            </a:r>
          </a:p>
          <a:p>
            <a:pPr lvl="1" algn="just">
              <a:buClrTx/>
            </a:pPr>
            <a:r>
              <a:rPr lang="pt-BR" sz="2400" dirty="0">
                <a:effectLst/>
                <a:cs typeface="Times New Roman" charset="0"/>
              </a:rPr>
              <a:t>Manuseio de ferramentas de teste;  </a:t>
            </a:r>
          </a:p>
          <a:p>
            <a:pPr lvl="1" algn="just">
              <a:buClrTx/>
            </a:pPr>
            <a:r>
              <a:rPr lang="pt-BR" sz="2400" dirty="0">
                <a:effectLst/>
                <a:cs typeface="Times New Roman" charset="0"/>
              </a:rPr>
              <a:t>Ambiente de teste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339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preta</a:t>
            </a:r>
            <a:r>
              <a:rPr lang="en-US" dirty="0" smtClean="0"/>
              <a:t> </a:t>
            </a:r>
            <a:r>
              <a:rPr lang="en-US" dirty="0" err="1" smtClean="0"/>
              <a:t>dinâmico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 o software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a </a:t>
            </a:r>
            <a:r>
              <a:rPr lang="en-US" dirty="0" err="1" smtClean="0"/>
              <a:t>especificação</a:t>
            </a:r>
            <a:endParaRPr lang="en-US" dirty="0" smtClean="0"/>
          </a:p>
          <a:p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denominado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funcional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comportamental</a:t>
            </a:r>
            <a:endParaRPr lang="en-US" dirty="0" smtClean="0"/>
          </a:p>
          <a:p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formular</a:t>
            </a:r>
            <a:r>
              <a:rPr lang="en-US" dirty="0" smtClean="0"/>
              <a:t> pares de </a:t>
            </a:r>
            <a:r>
              <a:rPr lang="en-US" dirty="0" err="1" smtClean="0"/>
              <a:t>entradas</a:t>
            </a:r>
            <a:r>
              <a:rPr lang="en-US" dirty="0" smtClean="0"/>
              <a:t> e </a:t>
            </a:r>
            <a:r>
              <a:rPr lang="en-US" dirty="0" err="1" smtClean="0"/>
              <a:t>saídas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corresponder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9513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pt-BR" sz="2800" dirty="0">
                <a:effectLst/>
              </a:rPr>
              <a:t>Densidade dos defeitos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gráfico mostrando o número de defeitos com relação a seus atributos (ex: status, prioridade, dono, origem, severidade)</a:t>
            </a:r>
          </a:p>
          <a:p>
            <a:r>
              <a:rPr lang="pt-BR" sz="2800" dirty="0">
                <a:effectLst/>
              </a:rPr>
              <a:t>Tendência dos defeitos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número de defeitos em função do tempo</a:t>
            </a:r>
          </a:p>
          <a:p>
            <a:r>
              <a:rPr lang="pt-BR" sz="2800" dirty="0">
                <a:effectLst/>
              </a:rPr>
              <a:t>Idade dos defeitos</a:t>
            </a:r>
          </a:p>
          <a:p>
            <a:pPr lvl="1">
              <a:buClrTx/>
            </a:pPr>
            <a:r>
              <a:rPr lang="pt-BR" sz="2400" dirty="0">
                <a:effectLst/>
              </a:rPr>
              <a:t>número de defeitos num certo status (ex: aberto, novo, a ser </a:t>
            </a:r>
            <a:r>
              <a:rPr lang="pt-BR" sz="2400" dirty="0" err="1">
                <a:effectLst/>
              </a:rPr>
              <a:t>retestado</a:t>
            </a:r>
            <a:r>
              <a:rPr lang="pt-BR" sz="2400" dirty="0">
                <a:effectLst/>
              </a:rPr>
              <a:t>) em função do tempo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0"/>
            <a:ext cx="8604448" cy="10668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Passo 4: Analisar os resultados gerais</a:t>
            </a:r>
            <a:endParaRPr lang="pt-BR" dirty="0">
              <a:effectLst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Avaliar testes: passos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924800" cy="41148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Registrar os resultados gerais dos testes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Avaliar estratégias de teste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Avaliar cobertura dos testes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</a:rPr>
              <a:t>Analisar os resultados gerais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pt-BR" sz="2400" u="sng" dirty="0">
                <a:effectLst/>
              </a:rPr>
              <a:t>Atualizar as solicitações de mudanças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914"/>
            <a:ext cx="7283450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Passo 5: Atualizar as solicitações de mudanças</a:t>
            </a:r>
            <a:endParaRPr lang="pt-BR" dirty="0">
              <a:effectLst/>
              <a:cs typeface="Times New Roman" charset="0"/>
            </a:endParaRP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algn="just"/>
            <a:r>
              <a:rPr lang="pt-BR" dirty="0">
                <a:effectLst/>
                <a:cs typeface="Times New Roman" charset="0"/>
              </a:rPr>
              <a:t>Dependendo dos problemas encontrados, registros de solicitação de mudanças podem ser gerados para sugerir correções e/ou revisões ao plano e projeto de </a:t>
            </a:r>
            <a:r>
              <a:rPr lang="pt-BR" dirty="0" smtClean="0">
                <a:effectLst/>
                <a:cs typeface="Times New Roman" charset="0"/>
              </a:rPr>
              <a:t>testes a serem usados em um próximo ciclo de testes</a:t>
            </a:r>
            <a:endParaRPr lang="pt-BR" dirty="0">
              <a:effectLst/>
              <a:cs typeface="Times New Roman" charset="0"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Como reduzir o tempo de testes?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Testes podem consumir até 50% do esforço total de desenvolvimento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effectLst/>
              </a:rPr>
              <a:t>Como reduzir esse custo?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>
                <a:effectLst/>
              </a:rPr>
              <a:t>Utilizar outras técnicas de </a:t>
            </a:r>
            <a:r>
              <a:rPr lang="pt-BR" sz="2400" dirty="0" err="1">
                <a:effectLst/>
              </a:rPr>
              <a:t>V&amp;V</a:t>
            </a:r>
            <a:endParaRPr lang="pt-BR" sz="2400" dirty="0">
              <a:effectLst/>
            </a:endParaRPr>
          </a:p>
          <a:p>
            <a:pPr lvl="1">
              <a:lnSpc>
                <a:spcPct val="90000"/>
              </a:lnSpc>
              <a:buClrTx/>
            </a:pPr>
            <a:r>
              <a:rPr lang="pt-BR" sz="2400" dirty="0" smtClean="0">
                <a:effectLst/>
              </a:rPr>
              <a:t>Utilizar </a:t>
            </a:r>
            <a:r>
              <a:rPr lang="pt-BR" sz="2400" dirty="0">
                <a:effectLst/>
              </a:rPr>
              <a:t>ferramentas e metodologias para melhorar a eficiência dos testes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 smtClean="0">
                <a:effectLst/>
              </a:rPr>
              <a:t>Reusar </a:t>
            </a:r>
            <a:r>
              <a:rPr lang="pt-BR" sz="2400" dirty="0">
                <a:effectLst/>
              </a:rPr>
              <a:t>casos de teste sempre que possível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 smtClean="0">
                <a:effectLst/>
              </a:rPr>
              <a:t>Integrar </a:t>
            </a:r>
            <a:r>
              <a:rPr lang="pt-BR" sz="2400" dirty="0">
                <a:effectLst/>
              </a:rPr>
              <a:t>atividades de testes com as atividades de desenvolvimento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 smtClean="0">
                <a:effectLst/>
              </a:rPr>
              <a:t>Usar </a:t>
            </a:r>
            <a:r>
              <a:rPr lang="pt-BR" sz="2400" dirty="0">
                <a:effectLst/>
              </a:rPr>
              <a:t>estratégias com base em riscos para aumentar a eficácia dos testes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Quando parar de testar?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Não há mais tempo</a:t>
            </a:r>
          </a:p>
          <a:p>
            <a:r>
              <a:rPr lang="pt-BR" dirty="0">
                <a:effectLst/>
              </a:rPr>
              <a:t>Cobertura de código adequada</a:t>
            </a:r>
          </a:p>
          <a:p>
            <a:r>
              <a:rPr lang="pt-BR" dirty="0">
                <a:effectLst/>
              </a:rPr>
              <a:t>Cobertura funcional adequada</a:t>
            </a:r>
          </a:p>
          <a:p>
            <a:r>
              <a:rPr lang="pt-BR" dirty="0">
                <a:effectLst/>
              </a:rPr>
              <a:t>Não há mais falhas relevantes</a:t>
            </a:r>
          </a:p>
          <a:p>
            <a:r>
              <a:rPr lang="pt-BR" dirty="0">
                <a:effectLst/>
              </a:rPr>
              <a:t>Nº esperado de falhas foram reveladas</a:t>
            </a:r>
          </a:p>
          <a:p>
            <a:r>
              <a:rPr lang="pt-BR" dirty="0">
                <a:effectLst/>
              </a:rPr>
              <a:t>Meta de </a:t>
            </a:r>
            <a:r>
              <a:rPr lang="pt-BR" dirty="0" smtClean="0">
                <a:effectLst/>
              </a:rPr>
              <a:t>confiabilidade atingida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 smtClean="0">
                <a:effectLst/>
              </a:rPr>
              <a:t>Exercício</a:t>
            </a:r>
            <a:endParaRPr lang="pt-BR" dirty="0">
              <a:effectLst/>
            </a:endParaRP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Identifique atividades, artefatos e responsáveis no processo de testes da sua empresa e compare com o processo de testes apresentado no curso.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500174"/>
            <a:ext cx="7772400" cy="1828800"/>
          </a:xfrm>
        </p:spPr>
        <p:txBody>
          <a:bodyPr lIns="92075" tIns="46038" rIns="92075" bIns="46038"/>
          <a:lstStyle/>
          <a:p>
            <a:pPr algn="ctr"/>
            <a:r>
              <a:rPr lang="pt-BR" sz="3600" dirty="0" smtClean="0">
                <a:effectLst/>
              </a:rPr>
              <a:t>Revisões</a:t>
            </a:r>
            <a:r>
              <a:rPr lang="pt-BR" sz="3600" dirty="0">
                <a:effectLst/>
              </a:rPr>
              <a:t>: Outra Forma de Garantir a Qualidade do Produto de Software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82688" y="3463925"/>
            <a:ext cx="677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SzPct val="80000"/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Alexandre Mota e Vasconcelos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Cin-UFPE</a:t>
            </a:r>
            <a:b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pt-BR" sz="2800" kern="0" dirty="0" smtClean="0">
                <a:solidFill>
                  <a:srgbClr val="000000"/>
                </a:solidFill>
                <a:latin typeface="Trebuchet MS" pitchFamily="34" charset="0"/>
              </a:rPr>
              <a:t>{acm,amlv}@cin.ufpe.br</a:t>
            </a:r>
            <a:endParaRPr lang="pt-BR" sz="28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Tipos de Revisão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Walkthroughs</a:t>
            </a:r>
          </a:p>
          <a:p>
            <a:r>
              <a:rPr lang="pt-BR" dirty="0">
                <a:effectLst/>
              </a:rPr>
              <a:t>Revisões técnicas formais (inspeções)</a:t>
            </a:r>
          </a:p>
          <a:p>
            <a:r>
              <a:rPr lang="pt-BR" dirty="0">
                <a:effectLst/>
              </a:rPr>
              <a:t>Revisões progressivas</a:t>
            </a:r>
          </a:p>
          <a:p>
            <a:r>
              <a:rPr lang="pt-BR" dirty="0">
                <a:effectLst/>
              </a:rPr>
              <a:t>Revisões pessoais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Walkthroughs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Reuniões informais para avaliação dos produtos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Pouca ou nenhuma preparação requerida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O desenvolvedor guia os presentes através do produto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O objetivo é comunicar ou receber </a:t>
            </a:r>
            <a:r>
              <a:rPr lang="pt-BR" dirty="0" smtClean="0">
                <a:effectLst/>
              </a:rPr>
              <a:t>aprovação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Revisões Técnicas Formais (Inspeções)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pt-BR" sz="2800" dirty="0">
                <a:effectLst/>
              </a:rPr>
              <a:t>Reuniões formais documentadas</a:t>
            </a:r>
          </a:p>
          <a:p>
            <a:r>
              <a:rPr lang="pt-BR" sz="2800" dirty="0">
                <a:effectLst/>
              </a:rPr>
              <a:t>Realizadas pelos pares</a:t>
            </a:r>
          </a:p>
          <a:p>
            <a:r>
              <a:rPr lang="pt-BR" sz="2800" dirty="0">
                <a:effectLst/>
              </a:rPr>
              <a:t>Cada participante tem um papel bem definido (coordenador, revisor, autor)</a:t>
            </a:r>
          </a:p>
          <a:p>
            <a:r>
              <a:rPr lang="pt-BR" sz="2800" dirty="0">
                <a:effectLst/>
              </a:rPr>
              <a:t>Material distribuído previamente</a:t>
            </a:r>
          </a:p>
          <a:p>
            <a:r>
              <a:rPr lang="pt-BR" sz="2800" dirty="0">
                <a:effectLst/>
              </a:rPr>
              <a:t>Utilizam </a:t>
            </a:r>
            <a:r>
              <a:rPr lang="pt-BR" sz="2800" i="1" dirty="0" err="1">
                <a:effectLst/>
              </a:rPr>
              <a:t>checklists</a:t>
            </a:r>
            <a:r>
              <a:rPr lang="pt-BR" sz="2800" dirty="0">
                <a:effectLst/>
              </a:rPr>
              <a:t> previamente preparados</a:t>
            </a:r>
          </a:p>
          <a:p>
            <a:r>
              <a:rPr lang="pt-BR" sz="2800" dirty="0">
                <a:effectLst/>
              </a:rPr>
              <a:t>O objetivo é encontrar </a:t>
            </a:r>
            <a:r>
              <a:rPr lang="pt-BR" sz="2800" dirty="0" smtClean="0">
                <a:effectLst/>
              </a:rPr>
              <a:t>problemas</a:t>
            </a:r>
            <a:endParaRPr lang="pt-BR" sz="2800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349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branca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 o software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r>
              <a:rPr lang="en-US" dirty="0" smtClean="0"/>
              <a:t> de forma </a:t>
            </a:r>
            <a:r>
              <a:rPr lang="en-US" dirty="0" err="1" smtClean="0"/>
              <a:t>dinâmica</a:t>
            </a:r>
            <a:endParaRPr lang="en-US" dirty="0" smtClean="0"/>
          </a:p>
          <a:p>
            <a:r>
              <a:rPr lang="en-US" dirty="0" smtClean="0"/>
              <a:t>Mas a forma </a:t>
            </a:r>
            <a:r>
              <a:rPr lang="en-US" dirty="0" err="1" smtClean="0"/>
              <a:t>estática</a:t>
            </a:r>
            <a:r>
              <a:rPr lang="en-US" dirty="0" smtClean="0"/>
              <a:t> (</a:t>
            </a:r>
            <a:r>
              <a:rPr lang="en-US" dirty="0" err="1" smtClean="0"/>
              <a:t>denominado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estática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)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empregada</a:t>
            </a:r>
            <a:endParaRPr lang="en-US" dirty="0" smtClean="0"/>
          </a:p>
          <a:p>
            <a:pPr lvl="1"/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inalcansáveis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com </a:t>
            </a:r>
            <a:r>
              <a:rPr lang="en-US" dirty="0" err="1" smtClean="0"/>
              <a:t>tipos</a:t>
            </a:r>
            <a:endParaRPr lang="en-US" dirty="0" smtClean="0"/>
          </a:p>
          <a:p>
            <a:pPr lvl="1"/>
            <a:r>
              <a:rPr lang="en-US" dirty="0" err="1" smtClean="0"/>
              <a:t>Divisão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zero</a:t>
            </a:r>
          </a:p>
          <a:p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encontramos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simbólica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50364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Revisões Progressivas</a:t>
            </a:r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Apresenta características de inspeção e de walkthroughs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200" dirty="0">
                <a:effectLst/>
              </a:rPr>
              <a:t>O material a ser revisado é distribuído aleatoriamente para os revisores (ex: numa revisão de código, cada revisor pode ficar com um trecho de código</a:t>
            </a:r>
            <a:r>
              <a:rPr lang="pt-BR" sz="2200" dirty="0" smtClean="0">
                <a:effectLst/>
              </a:rPr>
              <a:t>).</a:t>
            </a:r>
            <a:endParaRPr lang="pt-BR" sz="2200" dirty="0">
              <a:effectLst/>
            </a:endParaRPr>
          </a:p>
          <a:p>
            <a:pPr lvl="1">
              <a:lnSpc>
                <a:spcPct val="90000"/>
              </a:lnSpc>
              <a:buClrTx/>
            </a:pPr>
            <a:r>
              <a:rPr lang="pt-BR" sz="2200" dirty="0">
                <a:effectLst/>
              </a:rPr>
              <a:t>Durante a revisão, cada revisor “percorre” o documento revisado, como em um uma walkthrough.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200" dirty="0">
                <a:effectLst/>
              </a:rPr>
              <a:t>Os demais revisores fazem suas considerações, que são registradas.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200" dirty="0">
                <a:effectLst/>
              </a:rPr>
              <a:t>Ao término de cada trecho revisado, o revisor passa a vez para o próximo e assim sucessivamente, até que todo o material seja revisado.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Revisões Pessoais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Forma de examinar pessoalmente seu próprio trabalho</a:t>
            </a:r>
          </a:p>
          <a:p>
            <a:r>
              <a:rPr lang="pt-BR" dirty="0">
                <a:effectLst/>
              </a:rPr>
              <a:t>O objetivo é encontrar defeitos antes da primeira compilação e </a:t>
            </a:r>
            <a:r>
              <a:rPr lang="pt-BR" dirty="0" smtClean="0">
                <a:effectLst/>
              </a:rPr>
              <a:t>teste</a:t>
            </a:r>
            <a:endParaRPr lang="pt-BR" dirty="0">
              <a:effectLst/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Vantagens das Revisões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São mais eficazes que os testes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Testes de unidade tipicamente encontram de 2 a 4 defeitos por hora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Revisões de código tipicamente encontram por volta de 10 defeitos por hora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Revisores experientes são capazes de encontrar 70% ou mais de defeitos de um produto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Testes de unidade dificilmente superam um rendimento de 50%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Vantagens das Revisões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Após o teste de unidade, a remoção de defeitos torna-se muito mais cara</a:t>
            </a:r>
          </a:p>
          <a:p>
            <a:pPr lvl="1">
              <a:buClrTx/>
            </a:pPr>
            <a:r>
              <a:rPr lang="pt-BR" dirty="0">
                <a:effectLst/>
              </a:rPr>
              <a:t>No teste de integração e de sistemas são necessárias de 10 a 40 horas do programador para encontrar e corrigir cada defeito</a:t>
            </a:r>
          </a:p>
          <a:p>
            <a:pPr lvl="1">
              <a:buClrTx/>
            </a:pPr>
            <a:r>
              <a:rPr lang="pt-BR" dirty="0">
                <a:effectLst/>
              </a:rPr>
              <a:t>Inspeções tipicamente levam menos de uma hora por defeito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Vantagens das Revisões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No teste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Você começa com um problema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Em seguida tem que encontrar o </a:t>
            </a:r>
            <a:r>
              <a:rPr lang="pt-BR" i="1" dirty="0" err="1">
                <a:effectLst/>
              </a:rPr>
              <a:t>bug</a:t>
            </a:r>
            <a:endParaRPr lang="pt-BR" i="1" dirty="0">
              <a:effectLst/>
            </a:endParaRP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Depois, deve imaginar a correção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Por fim, implementa e testa a correção</a:t>
            </a:r>
          </a:p>
          <a:p>
            <a:pPr>
              <a:lnSpc>
                <a:spcPct val="90000"/>
              </a:lnSpc>
            </a:pPr>
            <a:r>
              <a:rPr lang="pt-BR" dirty="0">
                <a:effectLst/>
              </a:rPr>
              <a:t>Nas revisões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Você vê o defeito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Então imagina a correção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Finalmente, implementa e revisa a correção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Vantagens das Revisões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No teste</a:t>
            </a:r>
          </a:p>
          <a:p>
            <a:pPr lvl="1">
              <a:buClrTx/>
            </a:pPr>
            <a:r>
              <a:rPr lang="pt-BR" dirty="0">
                <a:effectLst/>
              </a:rPr>
              <a:t>Se o programa produziu um resultado não usual, você precisa</a:t>
            </a:r>
          </a:p>
          <a:p>
            <a:pPr lvl="2"/>
            <a:r>
              <a:rPr lang="pt-BR" dirty="0">
                <a:effectLst/>
              </a:rPr>
              <a:t>Detectar que aquilo não foi usual</a:t>
            </a:r>
          </a:p>
          <a:p>
            <a:pPr lvl="2"/>
            <a:r>
              <a:rPr lang="pt-BR" dirty="0">
                <a:effectLst/>
              </a:rPr>
              <a:t>Descobrir o que o sistema estava fazendo</a:t>
            </a:r>
          </a:p>
          <a:p>
            <a:pPr lvl="2"/>
            <a:r>
              <a:rPr lang="pt-BR" dirty="0">
                <a:effectLst/>
              </a:rPr>
              <a:t>Encontrar em que ponto estava no programa</a:t>
            </a:r>
          </a:p>
          <a:p>
            <a:pPr lvl="2"/>
            <a:r>
              <a:rPr lang="pt-BR" dirty="0">
                <a:effectLst/>
              </a:rPr>
              <a:t>Descobrir que defeito poderia causar este comportamento estranho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Vantagens das Revisões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pt-BR" dirty="0">
                <a:effectLst/>
              </a:rPr>
              <a:t>Nas revisões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Você segue sua própria lógica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Quando encontra um defeito, sabe exatamente onde está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Você sabe o que o programa deveria fazer e não está fazendo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Logo você sabe porque isto é um defeito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Portanto, está em melhor posição para imaginar uma correção completa e eficaz</a:t>
            </a:r>
          </a:p>
          <a:p>
            <a:pPr lvl="1">
              <a:lnSpc>
                <a:spcPct val="90000"/>
              </a:lnSpc>
              <a:buClrTx/>
            </a:pPr>
            <a:r>
              <a:rPr lang="pt-BR" dirty="0">
                <a:effectLst/>
              </a:rPr>
              <a:t>Quando combinadas com testes, o número de defeitos encontrados pode superar os 90% de defeitos existentes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276225"/>
            <a:ext cx="7772400" cy="815975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Um Processo de Inspeção</a:t>
            </a:r>
          </a:p>
        </p:txBody>
      </p:sp>
      <p:sp>
        <p:nvSpPr>
          <p:cNvPr id="183300" name="Text Box 3"/>
          <p:cNvSpPr txBox="1">
            <a:spLocks noChangeArrowheads="1"/>
          </p:cNvSpPr>
          <p:nvPr/>
        </p:nvSpPr>
        <p:spPr bwMode="auto">
          <a:xfrm>
            <a:off x="6248400" y="2895600"/>
            <a:ext cx="2895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 eaLnBrk="0" hangingPunct="0"/>
            <a:r>
              <a:rPr lang="pt-BR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Estudo do produto, </a:t>
            </a:r>
          </a:p>
          <a:p>
            <a:pPr defTabSz="912813" eaLnBrk="0" hangingPunct="0"/>
            <a:r>
              <a:rPr lang="pt-BR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Apontamento dos potenciais defeitos e não conformidades</a:t>
            </a:r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>
            <a:off x="6310313" y="5334000"/>
            <a:ext cx="28600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 eaLnBrk="0" hangingPunct="0"/>
            <a:r>
              <a:rPr lang="pt-BR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Acompanhamento das correções </a:t>
            </a:r>
          </a:p>
          <a:p>
            <a:pPr defTabSz="912813" eaLnBrk="0" hangingPunct="0"/>
            <a:r>
              <a:rPr lang="pt-BR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até o fechamento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1752600"/>
            <a:ext cx="8458200" cy="4105275"/>
            <a:chOff x="192" y="1104"/>
            <a:chExt cx="5328" cy="2586"/>
          </a:xfrm>
        </p:grpSpPr>
        <p:sp>
          <p:nvSpPr>
            <p:cNvPr id="183303" name="Rectangle 6"/>
            <p:cNvSpPr>
              <a:spLocks noChangeArrowheads="1"/>
            </p:cNvSpPr>
            <p:nvPr/>
          </p:nvSpPr>
          <p:spPr bwMode="auto">
            <a:xfrm>
              <a:off x="432" y="1104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813" eaLnBrk="0" hangingPunct="0"/>
              <a:r>
                <a:rPr lang="pt-BR" sz="1600"/>
                <a:t>Planejamento </a:t>
              </a:r>
            </a:p>
            <a:p>
              <a:pPr algn="ctr" defTabSz="912813" eaLnBrk="0" hangingPunct="0"/>
              <a:r>
                <a:rPr lang="pt-BR" sz="1600"/>
                <a:t>da revisão</a:t>
              </a:r>
            </a:p>
          </p:txBody>
        </p:sp>
        <p:sp>
          <p:nvSpPr>
            <p:cNvPr id="183304" name="Rectangle 7"/>
            <p:cNvSpPr>
              <a:spLocks noChangeArrowheads="1"/>
            </p:cNvSpPr>
            <p:nvPr/>
          </p:nvSpPr>
          <p:spPr bwMode="auto">
            <a:xfrm>
              <a:off x="2256" y="1104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813" eaLnBrk="0" hangingPunct="0"/>
              <a:r>
                <a:rPr lang="pt-BR" sz="1600"/>
                <a:t>Nivelamento </a:t>
              </a:r>
            </a:p>
            <a:p>
              <a:pPr algn="ctr" defTabSz="912813" eaLnBrk="0" hangingPunct="0"/>
              <a:r>
                <a:rPr lang="pt-BR" sz="1600"/>
                <a:t> de informações</a:t>
              </a:r>
            </a:p>
          </p:txBody>
        </p:sp>
        <p:sp>
          <p:nvSpPr>
            <p:cNvPr id="183305" name="Rectangle 8"/>
            <p:cNvSpPr>
              <a:spLocks noChangeArrowheads="1"/>
            </p:cNvSpPr>
            <p:nvPr/>
          </p:nvSpPr>
          <p:spPr bwMode="auto">
            <a:xfrm>
              <a:off x="4080" y="1104"/>
              <a:ext cx="115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813" eaLnBrk="0" hangingPunct="0"/>
              <a:r>
                <a:rPr lang="pt-BR" sz="1600"/>
                <a:t>Análise </a:t>
              </a:r>
            </a:p>
            <a:p>
              <a:pPr algn="ctr" defTabSz="912813" eaLnBrk="0" hangingPunct="0"/>
              <a:r>
                <a:rPr lang="pt-BR" sz="1600"/>
                <a:t>dos produtos </a:t>
              </a:r>
            </a:p>
            <a:p>
              <a:pPr algn="ctr" defTabSz="912813" eaLnBrk="0" hangingPunct="0"/>
              <a:r>
                <a:rPr lang="pt-BR" sz="1600"/>
                <a:t>a serem revisados</a:t>
              </a:r>
            </a:p>
          </p:txBody>
        </p:sp>
        <p:sp>
          <p:nvSpPr>
            <p:cNvPr id="183306" name="Rectangle 9"/>
            <p:cNvSpPr>
              <a:spLocks noChangeArrowheads="1"/>
            </p:cNvSpPr>
            <p:nvPr/>
          </p:nvSpPr>
          <p:spPr bwMode="auto">
            <a:xfrm>
              <a:off x="432" y="2688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813" eaLnBrk="0" hangingPunct="0"/>
              <a:r>
                <a:rPr lang="pt-BR" sz="1600"/>
                <a:t>Reunião </a:t>
              </a:r>
            </a:p>
            <a:p>
              <a:pPr algn="ctr" defTabSz="912813" eaLnBrk="0" hangingPunct="0"/>
              <a:r>
                <a:rPr lang="pt-BR" sz="1600"/>
                <a:t>de revisão</a:t>
              </a:r>
            </a:p>
          </p:txBody>
        </p:sp>
        <p:sp>
          <p:nvSpPr>
            <p:cNvPr id="183307" name="Rectangle 10"/>
            <p:cNvSpPr>
              <a:spLocks noChangeArrowheads="1"/>
            </p:cNvSpPr>
            <p:nvPr/>
          </p:nvSpPr>
          <p:spPr bwMode="auto">
            <a:xfrm>
              <a:off x="2256" y="2688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813" eaLnBrk="0" hangingPunct="0"/>
              <a:r>
                <a:rPr lang="pt-BR" sz="1600" dirty="0"/>
                <a:t>Correção </a:t>
              </a:r>
            </a:p>
            <a:p>
              <a:pPr algn="ctr" defTabSz="912813" eaLnBrk="0" hangingPunct="0"/>
              <a:r>
                <a:rPr lang="pt-BR" sz="1600" dirty="0"/>
                <a:t>dos defeitos</a:t>
              </a:r>
            </a:p>
          </p:txBody>
        </p:sp>
        <p:sp>
          <p:nvSpPr>
            <p:cNvPr id="183308" name="Rectangle 11"/>
            <p:cNvSpPr>
              <a:spLocks noChangeArrowheads="1"/>
            </p:cNvSpPr>
            <p:nvPr/>
          </p:nvSpPr>
          <p:spPr bwMode="auto">
            <a:xfrm>
              <a:off x="4080" y="2688"/>
              <a:ext cx="115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813" eaLnBrk="0" hangingPunct="0"/>
              <a:r>
                <a:rPr lang="pt-BR" sz="1600"/>
                <a:t>Acompanhamento </a:t>
              </a:r>
            </a:p>
            <a:p>
              <a:pPr algn="ctr" defTabSz="912813" eaLnBrk="0" hangingPunct="0"/>
              <a:r>
                <a:rPr lang="pt-BR" sz="1600"/>
                <a:t>das correções</a:t>
              </a:r>
            </a:p>
          </p:txBody>
        </p:sp>
        <p:sp>
          <p:nvSpPr>
            <p:cNvPr id="183309" name="Text Box 12"/>
            <p:cNvSpPr txBox="1">
              <a:spLocks noChangeArrowheads="1"/>
            </p:cNvSpPr>
            <p:nvPr/>
          </p:nvSpPr>
          <p:spPr bwMode="auto">
            <a:xfrm>
              <a:off x="192" y="1824"/>
              <a:ext cx="158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 eaLnBrk="0" hangingPunct="0"/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Nomeação do coordenador, </a:t>
              </a:r>
            </a:p>
            <a:p>
              <a:pPr defTabSz="912813" eaLnBrk="0" hangingPunct="0"/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agendamento dos trabalhos,</a:t>
              </a:r>
            </a:p>
            <a:p>
              <a:pPr defTabSz="912813" eaLnBrk="0" hangingPunct="0"/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Formação da equipe,</a:t>
              </a:r>
            </a:p>
            <a:p>
              <a:pPr defTabSz="912813" eaLnBrk="0" hangingPunct="0"/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Distribuição do produto e do </a:t>
              </a:r>
              <a:r>
                <a:rPr lang="pt-BR" sz="1400" i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Checlklist</a:t>
              </a:r>
              <a:endParaRPr lang="pt-BR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310" name="Text Box 13"/>
            <p:cNvSpPr txBox="1">
              <a:spLocks noChangeArrowheads="1"/>
            </p:cNvSpPr>
            <p:nvPr/>
          </p:nvSpPr>
          <p:spPr bwMode="auto">
            <a:xfrm>
              <a:off x="1968" y="1824"/>
              <a:ext cx="16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813" eaLnBrk="0" hangingPunct="0"/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Apresentação do </a:t>
              </a:r>
              <a:r>
                <a:rPr lang="pt-BR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produto e do </a:t>
              </a:r>
              <a:endParaRPr lang="pt-BR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defTabSz="912813" eaLnBrk="0" hangingPunct="0"/>
              <a:r>
                <a:rPr lang="pt-BR" sz="1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Checklist</a:t>
              </a:r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para os revisores</a:t>
              </a:r>
            </a:p>
          </p:txBody>
        </p:sp>
        <p:sp>
          <p:nvSpPr>
            <p:cNvPr id="183311" name="Text Box 14"/>
            <p:cNvSpPr txBox="1">
              <a:spLocks noChangeArrowheads="1"/>
            </p:cNvSpPr>
            <p:nvPr/>
          </p:nvSpPr>
          <p:spPr bwMode="auto">
            <a:xfrm>
              <a:off x="192" y="3360"/>
              <a:ext cx="16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813" eaLnBrk="0" hangingPunct="0"/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Classificação da severidade e </a:t>
              </a:r>
            </a:p>
            <a:p>
              <a:pPr defTabSz="912813" eaLnBrk="0" hangingPunct="0"/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registro dos defeitos</a:t>
              </a:r>
            </a:p>
          </p:txBody>
        </p:sp>
        <p:sp>
          <p:nvSpPr>
            <p:cNvPr id="183312" name="Text Box 15"/>
            <p:cNvSpPr txBox="1">
              <a:spLocks noChangeArrowheads="1"/>
            </p:cNvSpPr>
            <p:nvPr/>
          </p:nvSpPr>
          <p:spPr bwMode="auto">
            <a:xfrm>
              <a:off x="2016" y="3360"/>
              <a:ext cx="14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813" eaLnBrk="0" hangingPunct="0"/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Planejamento e execução </a:t>
              </a:r>
            </a:p>
            <a:p>
              <a:pPr defTabSz="912813" eaLnBrk="0" hangingPunct="0"/>
              <a:r>
                <a:rPr lang="pt-BR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das correções dos defeitos</a:t>
              </a:r>
            </a:p>
          </p:txBody>
        </p:sp>
        <p:sp>
          <p:nvSpPr>
            <p:cNvPr id="183313" name="Line 16"/>
            <p:cNvSpPr>
              <a:spLocks noChangeShapeType="1"/>
            </p:cNvSpPr>
            <p:nvPr/>
          </p:nvSpPr>
          <p:spPr bwMode="auto">
            <a:xfrm>
              <a:off x="1344" y="144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3314" name="Line 17"/>
            <p:cNvSpPr>
              <a:spLocks noChangeShapeType="1"/>
            </p:cNvSpPr>
            <p:nvPr/>
          </p:nvSpPr>
          <p:spPr bwMode="auto">
            <a:xfrm>
              <a:off x="3168" y="144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3315" name="Line 18"/>
            <p:cNvSpPr>
              <a:spLocks noChangeShapeType="1"/>
            </p:cNvSpPr>
            <p:nvPr/>
          </p:nvSpPr>
          <p:spPr bwMode="auto">
            <a:xfrm>
              <a:off x="1344" y="302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3316" name="Line 19"/>
            <p:cNvSpPr>
              <a:spLocks noChangeShapeType="1"/>
            </p:cNvSpPr>
            <p:nvPr/>
          </p:nvSpPr>
          <p:spPr bwMode="auto">
            <a:xfrm>
              <a:off x="3168" y="302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3317" name="Line 20"/>
            <p:cNvSpPr>
              <a:spLocks noChangeShapeType="1"/>
            </p:cNvSpPr>
            <p:nvPr/>
          </p:nvSpPr>
          <p:spPr bwMode="auto">
            <a:xfrm>
              <a:off x="5232" y="144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3318" name="Line 21"/>
            <p:cNvSpPr>
              <a:spLocks noChangeShapeType="1"/>
            </p:cNvSpPr>
            <p:nvPr/>
          </p:nvSpPr>
          <p:spPr bwMode="auto">
            <a:xfrm>
              <a:off x="5520" y="1440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3319" name="Line 22"/>
            <p:cNvSpPr>
              <a:spLocks noChangeShapeType="1"/>
            </p:cNvSpPr>
            <p:nvPr/>
          </p:nvSpPr>
          <p:spPr bwMode="auto">
            <a:xfrm flipH="1">
              <a:off x="864" y="2544"/>
              <a:ext cx="4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3320" name="Line 23"/>
            <p:cNvSpPr>
              <a:spLocks noChangeShapeType="1"/>
            </p:cNvSpPr>
            <p:nvPr/>
          </p:nvSpPr>
          <p:spPr bwMode="auto">
            <a:xfrm>
              <a:off x="864" y="254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88914"/>
            <a:ext cx="7283450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Eficácia das </a:t>
            </a:r>
            <a:r>
              <a:rPr lang="pt-BR" dirty="0" smtClean="0">
                <a:effectLst/>
              </a:rPr>
              <a:t>Revisões</a:t>
            </a:r>
            <a:endParaRPr lang="pt-BR" dirty="0">
              <a:effectLst/>
            </a:endParaRP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pt-BR" dirty="0" smtClean="0">
                <a:effectLst/>
              </a:rPr>
              <a:t>Cada estágio de teste (unidade, integração, aceitação e sistema) pode descobrir e remover até 30% dos defeitos existentes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>
                <a:effectLst/>
              </a:rPr>
              <a:t>Cada inspeção pode descobrir e remover de 60% a 65% dos defeitos existentes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88914"/>
            <a:ext cx="7283450" cy="1143000"/>
          </a:xfrm>
        </p:spPr>
        <p:txBody>
          <a:bodyPr lIns="92075" tIns="46038" rIns="92075" bIns="46038"/>
          <a:lstStyle/>
          <a:p>
            <a:r>
              <a:rPr lang="pt-BR" dirty="0">
                <a:effectLst/>
              </a:rPr>
              <a:t>Referências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495800"/>
          </a:xfrm>
        </p:spPr>
        <p:txBody>
          <a:bodyPr lIns="92075" tIns="46038" rIns="92075" bIns="46038"/>
          <a:lstStyle/>
          <a:p>
            <a:r>
              <a:rPr lang="pt-BR" sz="2800" dirty="0" err="1" smtClean="0">
                <a:effectLst/>
              </a:rPr>
              <a:t>Testing</a:t>
            </a:r>
            <a:r>
              <a:rPr lang="pt-BR" sz="2800" dirty="0" smtClean="0">
                <a:effectLst/>
              </a:rPr>
              <a:t> </a:t>
            </a:r>
            <a:r>
              <a:rPr lang="pt-BR" sz="2800" dirty="0" err="1" smtClean="0">
                <a:effectLst/>
              </a:rPr>
              <a:t>Computer</a:t>
            </a:r>
            <a:r>
              <a:rPr lang="pt-BR" sz="2800" dirty="0" smtClean="0">
                <a:effectLst/>
              </a:rPr>
              <a:t> Software</a:t>
            </a:r>
          </a:p>
          <a:p>
            <a:pPr lvl="1">
              <a:buClrTx/>
            </a:pPr>
            <a:r>
              <a:rPr lang="pt-BR" sz="2400" dirty="0" smtClean="0">
                <a:effectLst/>
              </a:rPr>
              <a:t>Cem </a:t>
            </a:r>
            <a:r>
              <a:rPr lang="pt-BR" sz="2400" dirty="0" err="1" smtClean="0">
                <a:effectLst/>
              </a:rPr>
              <a:t>Kaner</a:t>
            </a:r>
            <a:r>
              <a:rPr lang="pt-BR" sz="2400" dirty="0" smtClean="0">
                <a:effectLst/>
              </a:rPr>
              <a:t>, Jack </a:t>
            </a:r>
            <a:r>
              <a:rPr lang="pt-BR" sz="2400" dirty="0" err="1" smtClean="0">
                <a:effectLst/>
              </a:rPr>
              <a:t>Falk</a:t>
            </a:r>
            <a:r>
              <a:rPr lang="pt-BR" sz="2400" dirty="0" smtClean="0">
                <a:effectLst/>
              </a:rPr>
              <a:t> e </a:t>
            </a:r>
            <a:r>
              <a:rPr lang="pt-BR" sz="2400" dirty="0" err="1" smtClean="0">
                <a:effectLst/>
              </a:rPr>
              <a:t>Hung</a:t>
            </a:r>
            <a:r>
              <a:rPr lang="pt-BR" sz="2400" dirty="0" smtClean="0">
                <a:effectLst/>
              </a:rPr>
              <a:t> </a:t>
            </a:r>
            <a:r>
              <a:rPr lang="pt-BR" sz="2400" dirty="0" err="1" smtClean="0">
                <a:effectLst/>
              </a:rPr>
              <a:t>Quoc</a:t>
            </a:r>
            <a:r>
              <a:rPr lang="pt-BR" sz="2400" dirty="0" smtClean="0">
                <a:effectLst/>
              </a:rPr>
              <a:t> </a:t>
            </a:r>
            <a:r>
              <a:rPr lang="pt-BR" sz="2400" dirty="0" err="1" smtClean="0">
                <a:effectLst/>
              </a:rPr>
              <a:t>Ngyen</a:t>
            </a:r>
            <a:r>
              <a:rPr lang="pt-BR" sz="2400" dirty="0" smtClean="0">
                <a:effectLst/>
              </a:rPr>
              <a:t>. 2</a:t>
            </a:r>
            <a:r>
              <a:rPr lang="pt-BR" sz="2400" baseline="30000" dirty="0" smtClean="0">
                <a:effectLst/>
              </a:rPr>
              <a:t>nd</a:t>
            </a:r>
            <a:r>
              <a:rPr lang="pt-BR" sz="2400" dirty="0" smtClean="0">
                <a:effectLst/>
              </a:rPr>
              <a:t> Ed. </a:t>
            </a:r>
            <a:r>
              <a:rPr lang="pt-BR" sz="2400" dirty="0" err="1" smtClean="0">
                <a:effectLst/>
              </a:rPr>
              <a:t>Wiley</a:t>
            </a:r>
            <a:r>
              <a:rPr lang="pt-BR" sz="2400" dirty="0" smtClean="0">
                <a:effectLst/>
              </a:rPr>
              <a:t>. 1999</a:t>
            </a:r>
          </a:p>
          <a:p>
            <a:r>
              <a:rPr lang="pt-BR" sz="2800" dirty="0" err="1" smtClean="0">
                <a:effectLst/>
              </a:rPr>
              <a:t>Testing</a:t>
            </a:r>
            <a:r>
              <a:rPr lang="pt-BR" sz="2800" dirty="0" smtClean="0">
                <a:effectLst/>
              </a:rPr>
              <a:t> Applications </a:t>
            </a:r>
            <a:r>
              <a:rPr lang="pt-BR" sz="2800" dirty="0" err="1" smtClean="0">
                <a:effectLst/>
              </a:rPr>
              <a:t>on</a:t>
            </a:r>
            <a:r>
              <a:rPr lang="pt-BR" sz="2800" dirty="0" smtClean="0">
                <a:effectLst/>
              </a:rPr>
              <a:t> </a:t>
            </a:r>
            <a:r>
              <a:rPr lang="pt-BR" sz="2800" dirty="0" err="1" smtClean="0">
                <a:effectLst/>
              </a:rPr>
              <a:t>the</a:t>
            </a:r>
            <a:r>
              <a:rPr lang="pt-BR" sz="2800" dirty="0" smtClean="0">
                <a:effectLst/>
              </a:rPr>
              <a:t> Web</a:t>
            </a:r>
          </a:p>
          <a:p>
            <a:pPr lvl="1">
              <a:buClrTx/>
            </a:pPr>
            <a:r>
              <a:rPr lang="pt-BR" sz="2400" dirty="0" err="1" smtClean="0">
                <a:effectLst/>
              </a:rPr>
              <a:t>Hung</a:t>
            </a:r>
            <a:r>
              <a:rPr lang="pt-BR" sz="2400" dirty="0" smtClean="0">
                <a:effectLst/>
              </a:rPr>
              <a:t> Q. </a:t>
            </a:r>
            <a:r>
              <a:rPr lang="pt-BR" sz="2400" dirty="0" err="1" smtClean="0">
                <a:effectLst/>
              </a:rPr>
              <a:t>Ngyen</a:t>
            </a:r>
            <a:r>
              <a:rPr lang="pt-BR" sz="2400" dirty="0" smtClean="0">
                <a:effectLst/>
              </a:rPr>
              <a:t>. Ed. </a:t>
            </a:r>
            <a:r>
              <a:rPr lang="pt-BR" sz="2400" dirty="0" err="1" smtClean="0">
                <a:effectLst/>
              </a:rPr>
              <a:t>Wiley</a:t>
            </a:r>
            <a:endParaRPr lang="pt-BR" sz="2400" dirty="0" smtClean="0">
              <a:effectLst/>
            </a:endParaRPr>
          </a:p>
          <a:p>
            <a:r>
              <a:rPr lang="pt-BR" sz="2800" dirty="0" smtClean="0">
                <a:effectLst/>
              </a:rPr>
              <a:t>A </a:t>
            </a:r>
            <a:r>
              <a:rPr lang="pt-BR" sz="2800" dirty="0" err="1">
                <a:effectLst/>
              </a:rPr>
              <a:t>Brief</a:t>
            </a:r>
            <a:r>
              <a:rPr lang="pt-BR" sz="2800" dirty="0">
                <a:effectLst/>
              </a:rPr>
              <a:t> </a:t>
            </a:r>
            <a:r>
              <a:rPr lang="pt-BR" sz="2800" dirty="0" err="1">
                <a:effectLst/>
              </a:rPr>
              <a:t>Essay</a:t>
            </a:r>
            <a:r>
              <a:rPr lang="pt-BR" sz="2800" dirty="0">
                <a:effectLst/>
              </a:rPr>
              <a:t> </a:t>
            </a:r>
            <a:r>
              <a:rPr lang="pt-BR" sz="2800" dirty="0" err="1">
                <a:effectLst/>
              </a:rPr>
              <a:t>on</a:t>
            </a:r>
            <a:r>
              <a:rPr lang="pt-BR" sz="2800" dirty="0">
                <a:effectLst/>
              </a:rPr>
              <a:t> Software </a:t>
            </a:r>
            <a:r>
              <a:rPr lang="pt-BR" sz="2800" dirty="0" err="1">
                <a:effectLst/>
              </a:rPr>
              <a:t>Testing</a:t>
            </a:r>
            <a:endParaRPr lang="pt-BR" sz="2800" dirty="0">
              <a:effectLst/>
            </a:endParaRPr>
          </a:p>
          <a:p>
            <a:pPr lvl="1">
              <a:buClrTx/>
            </a:pPr>
            <a:r>
              <a:rPr lang="pt-BR" sz="2400" dirty="0">
                <a:effectLst/>
              </a:rPr>
              <a:t>A. </a:t>
            </a:r>
            <a:r>
              <a:rPr lang="pt-BR" sz="2400" dirty="0" err="1">
                <a:effectLst/>
              </a:rPr>
              <a:t>Bertolino</a:t>
            </a:r>
            <a:r>
              <a:rPr lang="pt-BR" sz="2400" dirty="0">
                <a:effectLst/>
              </a:rPr>
              <a:t>, E. </a:t>
            </a:r>
            <a:r>
              <a:rPr lang="pt-BR" sz="2400" dirty="0" err="1">
                <a:effectLst/>
              </a:rPr>
              <a:t>Marchetti</a:t>
            </a:r>
            <a:endParaRPr lang="pt-BR" sz="2400" dirty="0">
              <a:effectLst/>
            </a:endParaRPr>
          </a:p>
          <a:p>
            <a:pPr lvl="1">
              <a:buClrTx/>
            </a:pPr>
            <a:r>
              <a:rPr lang="pt-BR" sz="2400" dirty="0">
                <a:effectLst/>
              </a:rPr>
              <a:t>Capítulo de "Software </a:t>
            </a:r>
            <a:r>
              <a:rPr lang="pt-BR" sz="2400" dirty="0" err="1">
                <a:effectLst/>
              </a:rPr>
              <a:t>Engineering</a:t>
            </a:r>
            <a:r>
              <a:rPr lang="pt-BR" sz="2400" dirty="0">
                <a:effectLst/>
              </a:rPr>
              <a:t> Volume 1: </a:t>
            </a:r>
            <a:r>
              <a:rPr lang="pt-BR" sz="2400" dirty="0" err="1">
                <a:effectLst/>
              </a:rPr>
              <a:t>Development</a:t>
            </a:r>
            <a:r>
              <a:rPr lang="pt-BR" sz="2400" dirty="0">
                <a:effectLst/>
              </a:rPr>
              <a:t> </a:t>
            </a:r>
            <a:r>
              <a:rPr lang="pt-BR" sz="2400" dirty="0" err="1">
                <a:effectLst/>
              </a:rPr>
              <a:t>process</a:t>
            </a:r>
            <a:r>
              <a:rPr lang="pt-BR" sz="2400" dirty="0">
                <a:effectLst/>
              </a:rPr>
              <a:t> </a:t>
            </a:r>
            <a:r>
              <a:rPr lang="pt-BR" sz="2400" dirty="0" err="1">
                <a:effectLst/>
              </a:rPr>
              <a:t>Third</a:t>
            </a:r>
            <a:r>
              <a:rPr lang="pt-BR" sz="2400" dirty="0">
                <a:effectLst/>
              </a:rPr>
              <a:t> </a:t>
            </a:r>
            <a:r>
              <a:rPr lang="pt-BR" sz="2400" dirty="0" err="1">
                <a:effectLst/>
              </a:rPr>
              <a:t>Edition</a:t>
            </a:r>
            <a:r>
              <a:rPr lang="pt-BR" sz="2400" dirty="0">
                <a:effectLst/>
              </a:rPr>
              <a:t>, IEEE </a:t>
            </a:r>
            <a:r>
              <a:rPr lang="pt-BR" sz="2400" dirty="0" err="1">
                <a:effectLst/>
              </a:rPr>
              <a:t>Computer</a:t>
            </a:r>
            <a:r>
              <a:rPr lang="pt-BR" sz="2400" dirty="0">
                <a:effectLst/>
              </a:rPr>
              <a:t> </a:t>
            </a:r>
            <a:r>
              <a:rPr lang="pt-BR" sz="2400" dirty="0" err="1">
                <a:effectLst/>
              </a:rPr>
              <a:t>Society</a:t>
            </a:r>
            <a:r>
              <a:rPr lang="pt-BR" sz="2400" dirty="0">
                <a:effectLst/>
              </a:rPr>
              <a:t>/</a:t>
            </a:r>
            <a:r>
              <a:rPr lang="pt-BR" sz="2400" dirty="0" err="1">
                <a:effectLst/>
              </a:rPr>
              <a:t>Wiley</a:t>
            </a:r>
            <a:r>
              <a:rPr lang="pt-BR" sz="2400" dirty="0">
                <a:effectLst/>
              </a:rPr>
              <a:t> </a:t>
            </a:r>
            <a:r>
              <a:rPr lang="pt-BR" sz="2400" dirty="0" err="1">
                <a:effectLst/>
              </a:rPr>
              <a:t>Interscience</a:t>
            </a:r>
            <a:r>
              <a:rPr lang="pt-BR" sz="2400" dirty="0">
                <a:effectLst/>
              </a:rPr>
              <a:t>,pp. 393-411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359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exploratório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(big bang </a:t>
            </a:r>
            <a:r>
              <a:rPr lang="en-US" dirty="0" err="1" smtClean="0"/>
              <a:t>ou</a:t>
            </a:r>
            <a:r>
              <a:rPr lang="en-US" dirty="0" smtClean="0"/>
              <a:t> code-and-fix),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endParaRPr lang="en-US" dirty="0" smtClean="0"/>
          </a:p>
          <a:p>
            <a:r>
              <a:rPr lang="en-US" dirty="0" smtClean="0"/>
              <a:t>Explore </a:t>
            </a:r>
            <a:r>
              <a:rPr lang="en-US" dirty="0" err="1" smtClean="0"/>
              <a:t>metodicamente</a:t>
            </a:r>
            <a:r>
              <a:rPr lang="en-US" dirty="0" smtClean="0"/>
              <a:t> o software feature </a:t>
            </a:r>
            <a:r>
              <a:rPr lang="en-US" dirty="0" err="1" smtClean="0"/>
              <a:t>por</a:t>
            </a:r>
            <a:r>
              <a:rPr lang="en-US" dirty="0" smtClean="0"/>
              <a:t> feature</a:t>
            </a:r>
          </a:p>
          <a:p>
            <a:r>
              <a:rPr lang="en-US" dirty="0" err="1" smtClean="0"/>
              <a:t>Anote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o software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fazendo</a:t>
            </a:r>
            <a:endParaRPr lang="en-US" dirty="0" smtClean="0"/>
          </a:p>
          <a:p>
            <a:r>
              <a:rPr lang="en-US" dirty="0" smtClean="0"/>
              <a:t>Use a </a:t>
            </a:r>
            <a:r>
              <a:rPr lang="en-US" dirty="0" err="1" smtClean="0"/>
              <a:t>abordagem</a:t>
            </a:r>
            <a:r>
              <a:rPr lang="en-US" dirty="0" smtClean="0"/>
              <a:t> anterior, </a:t>
            </a:r>
            <a:r>
              <a:rPr lang="en-US" dirty="0" err="1" smtClean="0"/>
              <a:t>tratando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anotações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fossem</a:t>
            </a:r>
            <a:r>
              <a:rPr lang="en-US" dirty="0" smtClean="0"/>
              <a:t> a </a:t>
            </a:r>
            <a:r>
              <a:rPr lang="en-US" dirty="0" err="1" smtClean="0"/>
              <a:t>especificação</a:t>
            </a:r>
            <a:endParaRPr lang="en-US" dirty="0" smtClean="0"/>
          </a:p>
          <a:p>
            <a:r>
              <a:rPr lang="en-US" dirty="0" err="1" smtClean="0"/>
              <a:t>Aplique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preta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últimas</a:t>
            </a:r>
            <a:r>
              <a:rPr lang="en-US" dirty="0" smtClean="0"/>
              <a:t> </a:t>
            </a:r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71418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914"/>
            <a:ext cx="7283450" cy="1143000"/>
          </a:xfrm>
        </p:spPr>
        <p:txBody>
          <a:bodyPr lIns="92075" tIns="46038" rIns="92075" bIns="46038"/>
          <a:lstStyle/>
          <a:p>
            <a:r>
              <a:rPr lang="pt-BR" dirty="0" smtClean="0">
                <a:effectLst/>
              </a:rPr>
              <a:t>Referências</a:t>
            </a:r>
          </a:p>
        </p:txBody>
      </p:sp>
      <p:sp>
        <p:nvSpPr>
          <p:cNvPr id="276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US" dirty="0" smtClean="0">
                <a:effectLst/>
              </a:rPr>
              <a:t>Software Testing: A Craftsman’s Approach</a:t>
            </a:r>
          </a:p>
          <a:p>
            <a:pPr lvl="1"/>
            <a:r>
              <a:rPr lang="en-US" dirty="0" smtClean="0">
                <a:effectLst/>
              </a:rPr>
              <a:t>Paul C. Jorgensen. 2</a:t>
            </a:r>
            <a:r>
              <a:rPr lang="en-US" baseline="30000" dirty="0" smtClean="0">
                <a:effectLst/>
              </a:rPr>
              <a:t>nd</a:t>
            </a:r>
            <a:r>
              <a:rPr lang="en-US" dirty="0" smtClean="0">
                <a:effectLst/>
              </a:rPr>
              <a:t> Ed. CRC Press. 2002</a:t>
            </a:r>
          </a:p>
          <a:p>
            <a:r>
              <a:rPr lang="en-US" dirty="0" smtClean="0">
                <a:effectLst/>
              </a:rPr>
              <a:t>Software Testing and Analysis</a:t>
            </a:r>
          </a:p>
          <a:p>
            <a:pPr lvl="1"/>
            <a:r>
              <a:rPr lang="en-US" dirty="0" smtClean="0">
                <a:effectLst/>
              </a:rPr>
              <a:t>Mauro </a:t>
            </a:r>
            <a:r>
              <a:rPr lang="en-US" dirty="0" err="1" smtClean="0">
                <a:effectLst/>
              </a:rPr>
              <a:t>Pezzè</a:t>
            </a:r>
            <a:r>
              <a:rPr lang="en-US" dirty="0" smtClean="0">
                <a:effectLst/>
              </a:rPr>
              <a:t> e Michal Young. 1</a:t>
            </a:r>
            <a:r>
              <a:rPr lang="en-US" baseline="30000" dirty="0" smtClean="0">
                <a:effectLst/>
              </a:rPr>
              <a:t>st</a:t>
            </a:r>
            <a:r>
              <a:rPr lang="en-US" dirty="0" smtClean="0">
                <a:effectLst/>
              </a:rPr>
              <a:t> Ed. John Wiley &amp; Sons. 2008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360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57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ctr">
              <a:buNone/>
              <a:defRPr/>
            </a:pPr>
            <a:r>
              <a:rPr lang="pt-BR" dirty="0" smtClean="0"/>
              <a:t>Alexandre Mota e Vasconcelos</a:t>
            </a:r>
            <a:br>
              <a:rPr lang="pt-BR" dirty="0" smtClean="0"/>
            </a:br>
            <a:r>
              <a:rPr lang="pt-BR" dirty="0" err="1" smtClean="0"/>
              <a:t>Cin-UFPE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{</a:t>
            </a:r>
            <a:r>
              <a:rPr lang="pt-BR" dirty="0" err="1" smtClean="0"/>
              <a:t>acm</a:t>
            </a:r>
            <a:r>
              <a:rPr lang="pt-BR" dirty="0" smtClean="0"/>
              <a:t>,</a:t>
            </a:r>
            <a:r>
              <a:rPr lang="pt-BR" dirty="0" err="1" smtClean="0"/>
              <a:t>amlv</a:t>
            </a:r>
            <a:r>
              <a:rPr lang="pt-BR" dirty="0" smtClean="0"/>
              <a:t>}@</a:t>
            </a:r>
            <a:r>
              <a:rPr lang="pt-BR" dirty="0" err="1" smtClean="0"/>
              <a:t>cin.ufpe.br</a:t>
            </a:r>
            <a:endParaRPr lang="pt-BR" dirty="0"/>
          </a:p>
        </p:txBody>
      </p:sp>
      <p:sp>
        <p:nvSpPr>
          <p:cNvPr id="258457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 anchor="ctr"/>
          <a:lstStyle/>
          <a:p>
            <a:pPr algn="ctr" eaLnBrk="1" hangingPunct="1"/>
            <a:r>
              <a:rPr lang="pt-BR" dirty="0" smtClean="0">
                <a:solidFill>
                  <a:srgbClr val="000000"/>
                </a:solidFill>
              </a:rPr>
              <a:t>Abordagem Funcional</a:t>
            </a:r>
            <a:endParaRPr lang="pt-BR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Técnicas para Identificação de Casos de Testes Caixa-Preta</a:t>
            </a:r>
          </a:p>
        </p:txBody>
      </p:sp>
      <p:sp>
        <p:nvSpPr>
          <p:cNvPr id="258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de equivalência</a:t>
            </a:r>
          </a:p>
          <a:p>
            <a:r>
              <a:rPr lang="pt-BR" dirty="0" smtClean="0"/>
              <a:t>Fronteira</a:t>
            </a:r>
          </a:p>
          <a:p>
            <a:r>
              <a:rPr lang="pt-BR" dirty="0" smtClean="0"/>
              <a:t>Pares ortogonais</a:t>
            </a:r>
          </a:p>
          <a:p>
            <a:r>
              <a:rPr lang="pt-BR" dirty="0" smtClean="0"/>
              <a:t>Análise causa-efeito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Classes de </a:t>
            </a:r>
            <a:r>
              <a:rPr lang="en-US" dirty="0" err="1" smtClean="0"/>
              <a:t>Equivalência</a:t>
            </a:r>
            <a:endParaRPr lang="pt-BR" dirty="0" smtClean="0"/>
          </a:p>
        </p:txBody>
      </p:sp>
      <p:sp>
        <p:nvSpPr>
          <p:cNvPr id="258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Motivação</a:t>
            </a:r>
            <a:endParaRPr lang="pt-BR" smtClean="0"/>
          </a:p>
          <a:p>
            <a:pPr lvl="1" eaLnBrk="1" hangingPunct="1"/>
            <a:r>
              <a:rPr lang="pt-BR" smtClean="0"/>
              <a:t>Noção de completude de testes</a:t>
            </a:r>
          </a:p>
          <a:p>
            <a:pPr lvl="1" eaLnBrk="1" hangingPunct="1"/>
            <a:r>
              <a:rPr lang="en-US" smtClean="0"/>
              <a:t>Evitar redundâncias nos casos de testes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39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recente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/>
              <a:t>21/04/11, 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smtClean="0"/>
              <a:t>da Amazon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nuvens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/>
              <a:t>um de </a:t>
            </a:r>
            <a:r>
              <a:rPr lang="en-US" dirty="0" err="1"/>
              <a:t>seus</a:t>
            </a:r>
            <a:r>
              <a:rPr lang="en-US" dirty="0"/>
              <a:t> data centers, </a:t>
            </a:r>
            <a:r>
              <a:rPr lang="en-US" dirty="0" err="1" smtClean="0"/>
              <a:t>essencialmente</a:t>
            </a:r>
            <a:r>
              <a:rPr lang="en-US" dirty="0" smtClean="0"/>
              <a:t> </a:t>
            </a:r>
            <a:r>
              <a:rPr lang="en-US" dirty="0" err="1" smtClean="0"/>
              <a:t>caiu</a:t>
            </a:r>
            <a:endParaRPr lang="en-US" dirty="0" smtClean="0"/>
          </a:p>
          <a:p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/>
              <a:t>resultou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dias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interrupções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dezenas</a:t>
            </a:r>
            <a:r>
              <a:rPr lang="en-US" dirty="0"/>
              <a:t> de </a:t>
            </a:r>
            <a:r>
              <a:rPr lang="en-US" dirty="0" err="1"/>
              <a:t>empresas</a:t>
            </a:r>
            <a:r>
              <a:rPr lang="en-US" dirty="0"/>
              <a:t> on-line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/>
              <a:t>usam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sistema</a:t>
            </a:r>
            <a:r>
              <a:rPr lang="en-US" dirty="0" smtClean="0"/>
              <a:t> da Amazon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hospedar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A </a:t>
            </a:r>
            <a:r>
              <a:rPr lang="en-US" dirty="0" err="1"/>
              <a:t>causa</a:t>
            </a:r>
            <a:r>
              <a:rPr lang="en-US" dirty="0"/>
              <a:t> </a:t>
            </a:r>
            <a:r>
              <a:rPr lang="en-US" dirty="0" err="1"/>
              <a:t>raiz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era </a:t>
            </a:r>
            <a:r>
              <a:rPr lang="en-US" dirty="0" err="1"/>
              <a:t>que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de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/>
              <a:t>incorretamente</a:t>
            </a:r>
            <a:r>
              <a:rPr lang="en-US" dirty="0"/>
              <a:t> </a:t>
            </a:r>
            <a:r>
              <a:rPr lang="en-US" dirty="0" err="1"/>
              <a:t>codificado</a:t>
            </a:r>
            <a:r>
              <a:rPr lang="en-US" dirty="0"/>
              <a:t>,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resultou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monte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redundantes</a:t>
            </a:r>
            <a:r>
              <a:rPr lang="en-US" dirty="0"/>
              <a:t> </a:t>
            </a:r>
            <a:r>
              <a:rPr lang="en-US" dirty="0" err="1" smtClean="0"/>
              <a:t>tentando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serviços</a:t>
            </a:r>
            <a:r>
              <a:rPr lang="en-US" dirty="0" smtClean="0"/>
              <a:t>, </a:t>
            </a:r>
            <a:r>
              <a:rPr lang="en-US" dirty="0" err="1"/>
              <a:t>todos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r>
              <a:rPr lang="en-US" dirty="0" err="1" smtClean="0"/>
              <a:t>travando</a:t>
            </a:r>
            <a:r>
              <a:rPr lang="en-US" dirty="0" smtClean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8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Definição</a:t>
            </a:r>
            <a:endParaRPr lang="pt-BR" dirty="0" smtClean="0"/>
          </a:p>
        </p:txBody>
      </p:sp>
      <p:sp>
        <p:nvSpPr>
          <p:cNvPr id="6420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equivalência</a:t>
            </a:r>
            <a:r>
              <a:rPr lang="en-US" dirty="0" smtClean="0"/>
              <a:t> é um sub-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obedecem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propriedade</a:t>
            </a:r>
            <a:endParaRPr lang="en-US" dirty="0" smtClean="0"/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Duas</a:t>
            </a:r>
            <a:r>
              <a:rPr lang="en-US" dirty="0" smtClean="0"/>
              <a:t> classes de </a:t>
            </a:r>
            <a:r>
              <a:rPr lang="en-US" dirty="0" err="1" smtClean="0"/>
              <a:t>equivalências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disjuntas</a:t>
            </a:r>
            <a:endParaRPr lang="en-US" dirty="0" smtClean="0"/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Um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equivalência</a:t>
            </a:r>
            <a:endParaRPr lang="en-US" dirty="0" smtClean="0"/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Assim</a:t>
            </a:r>
            <a:r>
              <a:rPr lang="en-US" dirty="0" smtClean="0"/>
              <a:t>, classes de </a:t>
            </a: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r>
              <a:rPr lang="en-US" dirty="0" smtClean="0"/>
              <a:t> a </a:t>
            </a:r>
            <a:r>
              <a:rPr lang="en-US" dirty="0" err="1" smtClean="0"/>
              <a:t>partições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40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Disposição Gráfica</a:t>
            </a:r>
            <a:endParaRPr lang="pt-BR" smtClean="0"/>
          </a:p>
        </p:txBody>
      </p:sp>
      <p:sp>
        <p:nvSpPr>
          <p:cNvPr id="2592771" name="Oval 3"/>
          <p:cNvSpPr>
            <a:spLocks noChangeArrowheads="1"/>
          </p:cNvSpPr>
          <p:nvPr/>
        </p:nvSpPr>
        <p:spPr bwMode="auto">
          <a:xfrm>
            <a:off x="1187450" y="1916113"/>
            <a:ext cx="6842125" cy="38877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92772" name="Text Box 4"/>
          <p:cNvSpPr txBox="1">
            <a:spLocks noChangeArrowheads="1"/>
          </p:cNvSpPr>
          <p:nvPr/>
        </p:nvSpPr>
        <p:spPr bwMode="auto">
          <a:xfrm>
            <a:off x="827088" y="5835650"/>
            <a:ext cx="3254375" cy="5334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900">
                <a:solidFill>
                  <a:srgbClr val="000000"/>
                </a:solidFill>
                <a:latin typeface="Trebuchet MS" pitchFamily="34" charset="0"/>
              </a:rPr>
              <a:t>Conjunto qualquer</a:t>
            </a:r>
            <a:endParaRPr lang="pt-BR" sz="2900">
              <a:solidFill>
                <a:srgbClr val="000000"/>
              </a:solidFill>
              <a:latin typeface="Trebuchet MS" pitchFamily="34" charset="0"/>
            </a:endParaRPr>
          </a:p>
        </p:txBody>
      </p:sp>
      <p:cxnSp>
        <p:nvCxnSpPr>
          <p:cNvPr id="2592773" name="AutoShape 5"/>
          <p:cNvCxnSpPr>
            <a:cxnSpLocks noChangeShapeType="1"/>
            <a:stCxn id="2592772" idx="1"/>
            <a:endCxn id="2592771" idx="2"/>
          </p:cNvCxnSpPr>
          <p:nvPr/>
        </p:nvCxnSpPr>
        <p:spPr bwMode="auto">
          <a:xfrm rot="10800000" flipH="1">
            <a:off x="827088" y="3860800"/>
            <a:ext cx="360362" cy="2241550"/>
          </a:xfrm>
          <a:prstGeom prst="curvedConnector3">
            <a:avLst>
              <a:gd name="adj1" fmla="val -63435"/>
            </a:avLst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</p:cxnSp>
      <p:sp>
        <p:nvSpPr>
          <p:cNvPr id="2592774" name="Line 6"/>
          <p:cNvSpPr>
            <a:spLocks noChangeShapeType="1"/>
          </p:cNvSpPr>
          <p:nvPr/>
        </p:nvSpPr>
        <p:spPr bwMode="auto">
          <a:xfrm flipV="1">
            <a:off x="3924300" y="2205038"/>
            <a:ext cx="2519363" cy="151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92775" name="Line 7"/>
          <p:cNvSpPr>
            <a:spLocks noChangeShapeType="1"/>
          </p:cNvSpPr>
          <p:nvPr/>
        </p:nvSpPr>
        <p:spPr bwMode="auto">
          <a:xfrm>
            <a:off x="3924300" y="3716338"/>
            <a:ext cx="1223963" cy="2017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92776" name="Line 8"/>
          <p:cNvSpPr>
            <a:spLocks noChangeShapeType="1"/>
          </p:cNvSpPr>
          <p:nvPr/>
        </p:nvSpPr>
        <p:spPr bwMode="auto">
          <a:xfrm flipH="1" flipV="1">
            <a:off x="1331913" y="3357563"/>
            <a:ext cx="2663825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92777" name="Text Box 9"/>
          <p:cNvSpPr txBox="1">
            <a:spLocks noChangeArrowheads="1"/>
          </p:cNvSpPr>
          <p:nvPr/>
        </p:nvSpPr>
        <p:spPr bwMode="auto">
          <a:xfrm>
            <a:off x="2484438" y="2133600"/>
            <a:ext cx="2563812" cy="974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900" dirty="0" err="1">
                <a:solidFill>
                  <a:schemeClr val="accent2"/>
                </a:solidFill>
                <a:latin typeface="Trebuchet MS" pitchFamily="34" charset="0"/>
              </a:rPr>
              <a:t>Classe</a:t>
            </a:r>
            <a:r>
              <a:rPr lang="en-US" sz="2900" dirty="0">
                <a:solidFill>
                  <a:schemeClr val="accent2"/>
                </a:solidFill>
                <a:latin typeface="Trebuchet MS" pitchFamily="34" charset="0"/>
              </a:rPr>
              <a:t> de</a:t>
            </a:r>
          </a:p>
          <a:p>
            <a:pPr algn="ctr"/>
            <a:r>
              <a:rPr lang="en-US" sz="2900" dirty="0" err="1">
                <a:solidFill>
                  <a:schemeClr val="accent2"/>
                </a:solidFill>
                <a:latin typeface="Trebuchet MS" pitchFamily="34" charset="0"/>
              </a:rPr>
              <a:t>Equivalência</a:t>
            </a:r>
            <a:r>
              <a:rPr lang="en-US" sz="2900" dirty="0">
                <a:solidFill>
                  <a:schemeClr val="accent2"/>
                </a:solidFill>
                <a:latin typeface="Trebuchet MS" pitchFamily="34" charset="0"/>
              </a:rPr>
              <a:t> 1</a:t>
            </a:r>
            <a:endParaRPr lang="pt-BR" sz="2900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2592778" name="Text Box 10"/>
          <p:cNvSpPr txBox="1">
            <a:spLocks noChangeArrowheads="1"/>
          </p:cNvSpPr>
          <p:nvPr/>
        </p:nvSpPr>
        <p:spPr bwMode="auto">
          <a:xfrm>
            <a:off x="4887913" y="3317875"/>
            <a:ext cx="2563812" cy="974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900">
                <a:solidFill>
                  <a:srgbClr val="FF0000"/>
                </a:solidFill>
                <a:latin typeface="Trebuchet MS" pitchFamily="34" charset="0"/>
              </a:rPr>
              <a:t>Classe de</a:t>
            </a:r>
          </a:p>
          <a:p>
            <a:pPr algn="ctr"/>
            <a:r>
              <a:rPr lang="en-US" sz="2900">
                <a:solidFill>
                  <a:srgbClr val="FF0000"/>
                </a:solidFill>
                <a:latin typeface="Trebuchet MS" pitchFamily="34" charset="0"/>
              </a:rPr>
              <a:t>Equivalência 2</a:t>
            </a:r>
            <a:endParaRPr lang="pt-BR" sz="290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592779" name="Text Box 11"/>
          <p:cNvSpPr txBox="1">
            <a:spLocks noChangeArrowheads="1"/>
          </p:cNvSpPr>
          <p:nvPr/>
        </p:nvSpPr>
        <p:spPr bwMode="auto">
          <a:xfrm>
            <a:off x="1692275" y="3860800"/>
            <a:ext cx="2563813" cy="974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900">
                <a:solidFill>
                  <a:srgbClr val="800080"/>
                </a:solidFill>
                <a:latin typeface="Trebuchet MS" pitchFamily="34" charset="0"/>
              </a:rPr>
              <a:t>Classe de</a:t>
            </a:r>
          </a:p>
          <a:p>
            <a:pPr algn="ctr"/>
            <a:r>
              <a:rPr lang="en-US" sz="2900">
                <a:solidFill>
                  <a:srgbClr val="800080"/>
                </a:solidFill>
                <a:latin typeface="Trebuchet MS" pitchFamily="34" charset="0"/>
              </a:rPr>
              <a:t>Equivalência 3</a:t>
            </a:r>
            <a:endParaRPr lang="pt-BR" sz="2900">
              <a:solidFill>
                <a:srgbClr val="800080"/>
              </a:solidFill>
              <a:latin typeface="Trebuchet MS" pitchFamily="34" charset="0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Conseqüências</a:t>
            </a:r>
            <a:endParaRPr lang="pt-BR" smtClean="0"/>
          </a:p>
        </p:txBody>
      </p:sp>
      <p:sp>
        <p:nvSpPr>
          <p:cNvPr id="259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anteriormente exposto pode-se concluir</a:t>
            </a:r>
          </a:p>
          <a:p>
            <a:pPr lvl="1" eaLnBrk="1" hangingPunct="1"/>
            <a:r>
              <a:rPr lang="en-US" smtClean="0"/>
              <a:t>Com classes de equivalência consegue-se cobrir todos os elementos do conjunto (Completude dos testes)</a:t>
            </a:r>
          </a:p>
          <a:p>
            <a:pPr lvl="1" eaLnBrk="1" hangingPunct="1"/>
            <a:r>
              <a:rPr lang="en-US" smtClean="0"/>
              <a:t>Com classes de equivalência pode-se empregar dados específicos e convenientes nos casos de testes (evitar redundâncias)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42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de equivalência</a:t>
            </a:r>
          </a:p>
        </p:txBody>
      </p:sp>
      <p:sp>
        <p:nvSpPr>
          <p:cNvPr id="64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smtClean="0"/>
              <a:t>Domínio de entrada/saída do programa é dividido em um número finito de partições (ou classes) de equivalência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pt-BR" smtClean="0"/>
              <a:t>Supõe-se que dados pertencentes a uma partição revelam as mesmas falhas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pt-BR" smtClean="0"/>
              <a:t>Partições válidas e inválidas são consideradas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pt-BR" smtClean="0"/>
              <a:t>Geração de testes: selecionar um ou mais dados de cada partição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pt-BR" smtClean="0"/>
              <a:t>Critério de cobertura: cada partição deve ser considerada ao menos 1 vez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43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Classes de equivalência</a:t>
            </a:r>
          </a:p>
        </p:txBody>
      </p:sp>
      <p:sp>
        <p:nvSpPr>
          <p:cNvPr id="259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 smtClean="0"/>
              <a:t>Decompor o programa em funções</a:t>
            </a:r>
          </a:p>
          <a:p>
            <a:pPr>
              <a:lnSpc>
                <a:spcPct val="80000"/>
              </a:lnSpc>
            </a:pPr>
            <a:r>
              <a:rPr lang="pt-BR" sz="2800" dirty="0" smtClean="0"/>
              <a:t>Identificar as variáveis que determinam o comportamento de cada função</a:t>
            </a:r>
          </a:p>
          <a:p>
            <a:pPr>
              <a:lnSpc>
                <a:spcPct val="80000"/>
              </a:lnSpc>
            </a:pPr>
            <a:r>
              <a:rPr lang="pt-BR" sz="2800" dirty="0" err="1" smtClean="0"/>
              <a:t>Particionar</a:t>
            </a:r>
            <a:r>
              <a:rPr lang="pt-BR" sz="2800" dirty="0" smtClean="0"/>
              <a:t> os valores de cada variável em classes de equivalência (válidas e inválidas)</a:t>
            </a:r>
          </a:p>
          <a:p>
            <a:pPr>
              <a:lnSpc>
                <a:spcPct val="80000"/>
              </a:lnSpc>
            </a:pPr>
            <a:r>
              <a:rPr lang="pt-BR" sz="2800" dirty="0" smtClean="0"/>
              <a:t>Identificar os casos de teste: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Eliminar as classes impossíveis ou os casos desinteressantes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Selecionar casos de testes cobrindo as classes válidas das diferentes variáveis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Para cada classe inválida escolher um caso de teste que cubra uma e somente uma de cada vez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44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Classificação</a:t>
            </a:r>
            <a:endParaRPr lang="pt-BR" smtClean="0"/>
          </a:p>
        </p:txBody>
      </p:sp>
      <p:sp>
        <p:nvSpPr>
          <p:cNvPr id="260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 de Equivalência </a:t>
            </a:r>
            <a:r>
              <a:rPr lang="en-US" b="1" smtClean="0"/>
              <a:t>Normal Fraca</a:t>
            </a:r>
          </a:p>
          <a:p>
            <a:pPr eaLnBrk="1" hangingPunct="1"/>
            <a:r>
              <a:rPr lang="en-US" smtClean="0"/>
              <a:t>Classe de Equivalência </a:t>
            </a:r>
            <a:r>
              <a:rPr lang="en-US" b="1" smtClean="0"/>
              <a:t>Normal Forte</a:t>
            </a:r>
          </a:p>
          <a:p>
            <a:pPr eaLnBrk="1" hangingPunct="1"/>
            <a:r>
              <a:rPr lang="en-US" smtClean="0"/>
              <a:t>Classe de Equivalência </a:t>
            </a:r>
            <a:r>
              <a:rPr lang="en-US" b="1" smtClean="0"/>
              <a:t>Robusta Fraca</a:t>
            </a:r>
          </a:p>
          <a:p>
            <a:pPr eaLnBrk="1" hangingPunct="1"/>
            <a:r>
              <a:rPr lang="en-US" smtClean="0"/>
              <a:t>Classe de Equivalência </a:t>
            </a:r>
            <a:r>
              <a:rPr lang="en-US" b="1" smtClean="0"/>
              <a:t>Robusta Forte</a:t>
            </a:r>
            <a:endParaRPr lang="pt-BR" b="1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45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Exemplo</a:t>
            </a:r>
            <a:endParaRPr lang="pt-BR" smtClean="0"/>
          </a:p>
        </p:txBody>
      </p:sp>
      <p:sp>
        <p:nvSpPr>
          <p:cNvPr id="260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Seja F: T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T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T</a:t>
            </a:r>
            <a:r>
              <a:rPr lang="en-US" baseline="-25000" smtClean="0"/>
              <a:t>3</a:t>
            </a:r>
            <a:r>
              <a:rPr lang="en-US" smtClean="0">
                <a:sym typeface="Symbol" pitchFamily="18" charset="2"/>
              </a:rPr>
              <a:t> uma função (programa), tal que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a  x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  d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e  x</a:t>
            </a:r>
            <a:r>
              <a:rPr lang="en-US" baseline="-25000" smtClean="0"/>
              <a:t>2</a:t>
            </a:r>
            <a:r>
              <a:rPr lang="en-US" smtClean="0">
                <a:sym typeface="Symbol" pitchFamily="18" charset="2"/>
              </a:rPr>
              <a:t>  g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x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 varia nos intervalos [a, b), [b, c), [c, d]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x</a:t>
            </a:r>
            <a:r>
              <a:rPr lang="en-US" baseline="-25000" smtClean="0"/>
              <a:t>2</a:t>
            </a:r>
            <a:r>
              <a:rPr lang="en-US" smtClean="0">
                <a:sym typeface="Symbol" pitchFamily="18" charset="2"/>
              </a:rPr>
              <a:t> varia nos intervalos [e, f), [f, g]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Onde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[</a:t>
            </a:r>
            <a:r>
              <a:rPr lang="en-US" smtClean="0">
                <a:sym typeface="Symbol" pitchFamily="18" charset="2"/>
              </a:rPr>
              <a:t> ou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en-US" smtClean="0">
                <a:sym typeface="Symbol" pitchFamily="18" charset="2"/>
              </a:rPr>
              <a:t> significa intervalo fechado, e     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 ou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intervalo aberto</a:t>
            </a:r>
            <a:endParaRPr lang="pt-BR" smtClean="0">
              <a:sym typeface="Symbol" pitchFamily="18" charset="2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46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Fraca</a:t>
            </a:r>
            <a:endParaRPr lang="pt-BR" smtClean="0"/>
          </a:p>
        </p:txBody>
      </p:sp>
      <p:sp>
        <p:nvSpPr>
          <p:cNvPr id="260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uma única variável de cada classe de equivalência (intervalo) em um caso de teste</a:t>
            </a:r>
          </a:p>
          <a:p>
            <a:pPr eaLnBrk="1" hangingPunct="1"/>
            <a:r>
              <a:rPr lang="en-US" smtClean="0"/>
              <a:t>Assume o efeito de uma falta simples</a:t>
            </a:r>
          </a:p>
          <a:p>
            <a:pPr eaLnBrk="1" hangingPunct="1"/>
            <a:r>
              <a:rPr lang="en-US" smtClean="0"/>
              <a:t>Utiliza um único valor de cada classe de equivalência</a:t>
            </a:r>
          </a:p>
          <a:p>
            <a:pPr eaLnBrk="1" hangingPunct="1"/>
            <a:r>
              <a:rPr lang="en-US" smtClean="0"/>
              <a:t>Daí, sempre se tem o mesmo número de casos de teste normais fracos na partição em relação ao número de sub-conjuntos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47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106" name="Rectangle 2"/>
          <p:cNvSpPr>
            <a:spLocks noChangeArrowheads="1"/>
          </p:cNvSpPr>
          <p:nvPr/>
        </p:nvSpPr>
        <p:spPr bwMode="auto">
          <a:xfrm>
            <a:off x="2627313" y="2636838"/>
            <a:ext cx="3457575" cy="2016125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0710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Fraca</a:t>
            </a:r>
            <a:endParaRPr lang="pt-BR" smtClean="0"/>
          </a:p>
        </p:txBody>
      </p:sp>
      <p:sp>
        <p:nvSpPr>
          <p:cNvPr id="2607108" name="Line 4"/>
          <p:cNvSpPr>
            <a:spLocks noChangeShapeType="1"/>
          </p:cNvSpPr>
          <p:nvPr/>
        </p:nvSpPr>
        <p:spPr bwMode="auto">
          <a:xfrm flipV="1">
            <a:off x="1835150" y="1412875"/>
            <a:ext cx="0" cy="4176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07109" name="Line 5"/>
          <p:cNvSpPr>
            <a:spLocks noChangeShapeType="1"/>
          </p:cNvSpPr>
          <p:nvPr/>
        </p:nvSpPr>
        <p:spPr bwMode="auto">
          <a:xfrm>
            <a:off x="1835150" y="5589588"/>
            <a:ext cx="61928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07110" name="Text Box 6"/>
          <p:cNvSpPr txBox="1">
            <a:spLocks noChangeArrowheads="1"/>
          </p:cNvSpPr>
          <p:nvPr/>
        </p:nvSpPr>
        <p:spPr bwMode="auto">
          <a:xfrm>
            <a:off x="7788275" y="5548313"/>
            <a:ext cx="45561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x</a:t>
            </a:r>
            <a:r>
              <a:rPr lang="en-US" sz="2500" baseline="-25000">
                <a:solidFill>
                  <a:srgbClr val="000000"/>
                </a:solidFill>
                <a:latin typeface="Trebuchet MS" pitchFamily="34" charset="0"/>
              </a:rPr>
              <a:t>1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07111" name="Text Box 7"/>
          <p:cNvSpPr txBox="1">
            <a:spLocks noChangeArrowheads="1"/>
          </p:cNvSpPr>
          <p:nvPr/>
        </p:nvSpPr>
        <p:spPr bwMode="auto">
          <a:xfrm>
            <a:off x="1331913" y="1268413"/>
            <a:ext cx="455612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x</a:t>
            </a:r>
            <a:r>
              <a:rPr lang="en-US" sz="2500" baseline="-25000">
                <a:solidFill>
                  <a:srgbClr val="000000"/>
                </a:solidFill>
                <a:latin typeface="Trebuchet MS" pitchFamily="34" charset="0"/>
              </a:rPr>
              <a:t>2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07112" name="Text Box 8"/>
          <p:cNvSpPr txBox="1">
            <a:spLocks noChangeArrowheads="1"/>
          </p:cNvSpPr>
          <p:nvPr/>
        </p:nvSpPr>
        <p:spPr bwMode="auto">
          <a:xfrm>
            <a:off x="2484438" y="5548313"/>
            <a:ext cx="350837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a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07113" name="Text Box 9"/>
          <p:cNvSpPr txBox="1">
            <a:spLocks noChangeArrowheads="1"/>
          </p:cNvSpPr>
          <p:nvPr/>
        </p:nvSpPr>
        <p:spPr bwMode="auto">
          <a:xfrm>
            <a:off x="3395663" y="5548313"/>
            <a:ext cx="360362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b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07114" name="Text Box 10"/>
          <p:cNvSpPr txBox="1">
            <a:spLocks noChangeArrowheads="1"/>
          </p:cNvSpPr>
          <p:nvPr/>
        </p:nvSpPr>
        <p:spPr bwMode="auto">
          <a:xfrm>
            <a:off x="5005388" y="5548313"/>
            <a:ext cx="341312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c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07115" name="Text Box 11"/>
          <p:cNvSpPr txBox="1">
            <a:spLocks noChangeArrowheads="1"/>
          </p:cNvSpPr>
          <p:nvPr/>
        </p:nvSpPr>
        <p:spPr bwMode="auto">
          <a:xfrm>
            <a:off x="5916613" y="5548313"/>
            <a:ext cx="360362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d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07116" name="Text Box 12"/>
          <p:cNvSpPr txBox="1">
            <a:spLocks noChangeArrowheads="1"/>
          </p:cNvSpPr>
          <p:nvPr/>
        </p:nvSpPr>
        <p:spPr bwMode="auto">
          <a:xfrm>
            <a:off x="1331913" y="4437063"/>
            <a:ext cx="357187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e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07117" name="Text Box 13"/>
          <p:cNvSpPr txBox="1">
            <a:spLocks noChangeArrowheads="1"/>
          </p:cNvSpPr>
          <p:nvPr/>
        </p:nvSpPr>
        <p:spPr bwMode="auto">
          <a:xfrm>
            <a:off x="1331913" y="3429000"/>
            <a:ext cx="301625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f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07118" name="Text Box 14"/>
          <p:cNvSpPr txBox="1">
            <a:spLocks noChangeArrowheads="1"/>
          </p:cNvSpPr>
          <p:nvPr/>
        </p:nvSpPr>
        <p:spPr bwMode="auto">
          <a:xfrm>
            <a:off x="1331913" y="2379663"/>
            <a:ext cx="351378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g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07119" name="Line 15"/>
          <p:cNvSpPr>
            <a:spLocks noChangeShapeType="1"/>
          </p:cNvSpPr>
          <p:nvPr/>
        </p:nvSpPr>
        <p:spPr bwMode="auto">
          <a:xfrm>
            <a:off x="1692275" y="2636838"/>
            <a:ext cx="50403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07120" name="Line 16"/>
          <p:cNvSpPr>
            <a:spLocks noChangeShapeType="1"/>
          </p:cNvSpPr>
          <p:nvPr/>
        </p:nvSpPr>
        <p:spPr bwMode="auto">
          <a:xfrm flipV="1">
            <a:off x="6084888" y="2349500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07121" name="Line 17"/>
          <p:cNvSpPr>
            <a:spLocks noChangeShapeType="1"/>
          </p:cNvSpPr>
          <p:nvPr/>
        </p:nvSpPr>
        <p:spPr bwMode="auto">
          <a:xfrm>
            <a:off x="1692275" y="3644900"/>
            <a:ext cx="50403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07122" name="Line 18"/>
          <p:cNvSpPr>
            <a:spLocks noChangeShapeType="1"/>
          </p:cNvSpPr>
          <p:nvPr/>
        </p:nvSpPr>
        <p:spPr bwMode="auto">
          <a:xfrm>
            <a:off x="1692275" y="4686300"/>
            <a:ext cx="50403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07123" name="Line 19"/>
          <p:cNvSpPr>
            <a:spLocks noChangeShapeType="1"/>
          </p:cNvSpPr>
          <p:nvPr/>
        </p:nvSpPr>
        <p:spPr bwMode="auto">
          <a:xfrm flipV="1">
            <a:off x="5167313" y="2349500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07124" name="Line 20"/>
          <p:cNvSpPr>
            <a:spLocks noChangeShapeType="1"/>
          </p:cNvSpPr>
          <p:nvPr/>
        </p:nvSpPr>
        <p:spPr bwMode="auto">
          <a:xfrm flipV="1">
            <a:off x="3560763" y="2349500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07125" name="Line 21"/>
          <p:cNvSpPr>
            <a:spLocks noChangeShapeType="1"/>
          </p:cNvSpPr>
          <p:nvPr/>
        </p:nvSpPr>
        <p:spPr bwMode="auto">
          <a:xfrm flipV="1">
            <a:off x="2643188" y="2349500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07126" name="Oval 22"/>
          <p:cNvSpPr>
            <a:spLocks noChangeArrowheads="1"/>
          </p:cNvSpPr>
          <p:nvPr/>
        </p:nvSpPr>
        <p:spPr bwMode="auto">
          <a:xfrm>
            <a:off x="3924300" y="2924175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07127" name="Oval 23"/>
          <p:cNvSpPr>
            <a:spLocks noChangeArrowheads="1"/>
          </p:cNvSpPr>
          <p:nvPr/>
        </p:nvSpPr>
        <p:spPr bwMode="auto">
          <a:xfrm>
            <a:off x="2843213" y="4365625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07128" name="Oval 24"/>
          <p:cNvSpPr>
            <a:spLocks noChangeArrowheads="1"/>
          </p:cNvSpPr>
          <p:nvPr/>
        </p:nvSpPr>
        <p:spPr bwMode="auto">
          <a:xfrm>
            <a:off x="5580063" y="4076700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" name="Espaço Reservado para Número de Slide 4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7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Forte</a:t>
            </a:r>
            <a:endParaRPr lang="pt-BR" smtClean="0"/>
          </a:p>
        </p:txBody>
      </p:sp>
      <p:sp>
        <p:nvSpPr>
          <p:cNvPr id="66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Assume o efeito de faltas múltiplas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Assim, utiliza casos de teste de cada elemento do produto cartesiano das classes de equivalência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O produto cartesiano garante uma noção de completude em dois sentidos: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Cobrem-se todas as classes de equivalência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Um elemento de cada combinação possível das entradas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49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notícia</a:t>
            </a:r>
            <a:r>
              <a:rPr lang="en-US" dirty="0" smtClean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software </a:t>
            </a:r>
            <a:r>
              <a:rPr lang="en-US" dirty="0"/>
              <a:t>de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 smtClean="0"/>
              <a:t>violação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segurança</a:t>
            </a:r>
            <a:endParaRPr lang="en-US" dirty="0"/>
          </a:p>
          <a:p>
            <a:pPr lvl="1"/>
            <a:r>
              <a:rPr lang="en-US" dirty="0" err="1" smtClean="0"/>
              <a:t>Relatórios</a:t>
            </a:r>
            <a:r>
              <a:rPr lang="en-US" dirty="0" smtClean="0"/>
              <a:t> de </a:t>
            </a:r>
            <a:r>
              <a:rPr lang="en-US" dirty="0" err="1" smtClean="0"/>
              <a:t>saldos</a:t>
            </a:r>
            <a:r>
              <a:rPr lang="en-US" dirty="0" smtClean="0"/>
              <a:t> </a:t>
            </a:r>
            <a:r>
              <a:rPr lang="en-US" dirty="0" err="1" smtClean="0"/>
              <a:t>bancários</a:t>
            </a:r>
            <a:r>
              <a:rPr lang="en-US" dirty="0" smtClean="0"/>
              <a:t> </a:t>
            </a:r>
            <a:r>
              <a:rPr lang="en-US" dirty="0" err="1" smtClean="0"/>
              <a:t>incorretos</a:t>
            </a:r>
            <a:r>
              <a:rPr lang="en-US" dirty="0" smtClean="0"/>
              <a:t>, </a:t>
            </a:r>
            <a:r>
              <a:rPr lang="en-US" dirty="0" err="1" smtClean="0"/>
              <a:t>sonda</a:t>
            </a:r>
            <a:r>
              <a:rPr lang="en-US" dirty="0" smtClean="0"/>
              <a:t> </a:t>
            </a:r>
            <a:r>
              <a:rPr lang="en-US" dirty="0"/>
              <a:t>Mars </a:t>
            </a:r>
            <a:r>
              <a:rPr lang="en-US" dirty="0" err="1" smtClean="0"/>
              <a:t>perdida</a:t>
            </a:r>
            <a:r>
              <a:rPr lang="en-US" dirty="0" smtClean="0"/>
              <a:t> </a:t>
            </a:r>
            <a:r>
              <a:rPr lang="en-US" dirty="0"/>
              <a:t>no </a:t>
            </a:r>
            <a:r>
              <a:rPr lang="en-US" dirty="0" err="1"/>
              <a:t>espaço</a:t>
            </a:r>
            <a:r>
              <a:rPr lang="en-US" dirty="0"/>
              <a:t>, </a:t>
            </a:r>
            <a:r>
              <a:rPr lang="en-US" dirty="0" err="1" smtClean="0"/>
              <a:t>leitor</a:t>
            </a:r>
            <a:r>
              <a:rPr lang="en-US" dirty="0" smtClean="0"/>
              <a:t> do </a:t>
            </a:r>
            <a:r>
              <a:rPr lang="en-US" dirty="0" err="1" smtClean="0"/>
              <a:t>supermercado</a:t>
            </a:r>
            <a:r>
              <a:rPr lang="en-US" dirty="0" smtClean="0"/>
              <a:t> </a:t>
            </a:r>
            <a:r>
              <a:rPr lang="en-US" dirty="0" err="1" smtClean="0"/>
              <a:t>cobrando</a:t>
            </a:r>
            <a:r>
              <a:rPr lang="en-US" dirty="0" smtClean="0"/>
              <a:t> a </a:t>
            </a:r>
            <a:r>
              <a:rPr lang="en-US" dirty="0" err="1" smtClean="0"/>
              <a:t>mais</a:t>
            </a:r>
            <a:r>
              <a:rPr lang="en-US" dirty="0" smtClean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smtClean="0"/>
              <a:t>hacker </a:t>
            </a:r>
            <a:r>
              <a:rPr lang="en-US" dirty="0" err="1" smtClean="0"/>
              <a:t>tendo</a:t>
            </a:r>
            <a:r>
              <a:rPr lang="en-US" dirty="0" smtClean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milhões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de </a:t>
            </a:r>
            <a:r>
              <a:rPr lang="en-US" dirty="0" err="1"/>
              <a:t>cartão</a:t>
            </a:r>
            <a:r>
              <a:rPr lang="en-US" dirty="0"/>
              <a:t> de </a:t>
            </a:r>
            <a:r>
              <a:rPr lang="en-US" dirty="0" err="1" smtClean="0"/>
              <a:t>crédito</a:t>
            </a:r>
            <a:endParaRPr lang="en-US" dirty="0" smtClean="0"/>
          </a:p>
          <a:p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/>
              <a:t>programadores</a:t>
            </a:r>
            <a:r>
              <a:rPr lang="en-US" dirty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software </a:t>
            </a: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/>
              <a:t>Infelizmente</a:t>
            </a:r>
            <a:r>
              <a:rPr lang="en-US" dirty="0"/>
              <a:t>, </a:t>
            </a:r>
            <a:r>
              <a:rPr lang="en-US" dirty="0" smtClean="0"/>
              <a:t>NÃO! A </a:t>
            </a:r>
            <a:r>
              <a:rPr lang="en-US" dirty="0" err="1" smtClean="0"/>
              <a:t>complexidade</a:t>
            </a:r>
            <a:r>
              <a:rPr lang="en-US" dirty="0" smtClean="0"/>
              <a:t> do software </a:t>
            </a:r>
            <a:r>
              <a:rPr lang="en-US" dirty="0" err="1" smtClean="0"/>
              <a:t>atual</a:t>
            </a:r>
            <a:r>
              <a:rPr lang="en-US" dirty="0" smtClean="0"/>
              <a:t> impede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matematicamente</a:t>
            </a:r>
            <a:r>
              <a:rPr lang="en-US" dirty="0" smtClean="0"/>
              <a:t> simples…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02" name="Rectangle 2"/>
          <p:cNvSpPr>
            <a:spLocks noChangeArrowheads="1"/>
          </p:cNvSpPr>
          <p:nvPr/>
        </p:nvSpPr>
        <p:spPr bwMode="auto">
          <a:xfrm>
            <a:off x="2051050" y="2943225"/>
            <a:ext cx="3457575" cy="2016125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120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Forte</a:t>
            </a:r>
            <a:endParaRPr lang="pt-BR" smtClean="0"/>
          </a:p>
        </p:txBody>
      </p:sp>
      <p:sp>
        <p:nvSpPr>
          <p:cNvPr id="2611204" name="Line 4"/>
          <p:cNvSpPr>
            <a:spLocks noChangeShapeType="1"/>
          </p:cNvSpPr>
          <p:nvPr/>
        </p:nvSpPr>
        <p:spPr bwMode="auto">
          <a:xfrm flipV="1">
            <a:off x="1258888" y="1700213"/>
            <a:ext cx="0" cy="4176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1205" name="Line 5"/>
          <p:cNvSpPr>
            <a:spLocks noChangeShapeType="1"/>
          </p:cNvSpPr>
          <p:nvPr/>
        </p:nvSpPr>
        <p:spPr bwMode="auto">
          <a:xfrm>
            <a:off x="1258888" y="5876925"/>
            <a:ext cx="619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1206" name="Text Box 6"/>
          <p:cNvSpPr txBox="1">
            <a:spLocks noChangeArrowheads="1"/>
          </p:cNvSpPr>
          <p:nvPr/>
        </p:nvSpPr>
        <p:spPr bwMode="auto">
          <a:xfrm>
            <a:off x="7212013" y="5835650"/>
            <a:ext cx="455612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x</a:t>
            </a:r>
            <a:r>
              <a:rPr lang="en-US" sz="2500" baseline="-25000">
                <a:solidFill>
                  <a:srgbClr val="000000"/>
                </a:solidFill>
                <a:latin typeface="Trebuchet MS" pitchFamily="34" charset="0"/>
              </a:rPr>
              <a:t>1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1207" name="Text Box 7"/>
          <p:cNvSpPr txBox="1">
            <a:spLocks noChangeArrowheads="1"/>
          </p:cNvSpPr>
          <p:nvPr/>
        </p:nvSpPr>
        <p:spPr bwMode="auto">
          <a:xfrm>
            <a:off x="755650" y="1555750"/>
            <a:ext cx="45561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x</a:t>
            </a:r>
            <a:r>
              <a:rPr lang="en-US" sz="2500" baseline="-25000">
                <a:solidFill>
                  <a:srgbClr val="000000"/>
                </a:solidFill>
                <a:latin typeface="Trebuchet MS" pitchFamily="34" charset="0"/>
              </a:rPr>
              <a:t>2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1208" name="Text Box 8"/>
          <p:cNvSpPr txBox="1">
            <a:spLocks noChangeArrowheads="1"/>
          </p:cNvSpPr>
          <p:nvPr/>
        </p:nvSpPr>
        <p:spPr bwMode="auto">
          <a:xfrm>
            <a:off x="1908175" y="5835650"/>
            <a:ext cx="350838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a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1209" name="Text Box 9"/>
          <p:cNvSpPr txBox="1">
            <a:spLocks noChangeArrowheads="1"/>
          </p:cNvSpPr>
          <p:nvPr/>
        </p:nvSpPr>
        <p:spPr bwMode="auto">
          <a:xfrm>
            <a:off x="2819400" y="5835650"/>
            <a:ext cx="3603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b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1210" name="Text Box 10"/>
          <p:cNvSpPr txBox="1">
            <a:spLocks noChangeArrowheads="1"/>
          </p:cNvSpPr>
          <p:nvPr/>
        </p:nvSpPr>
        <p:spPr bwMode="auto">
          <a:xfrm>
            <a:off x="4429125" y="5835650"/>
            <a:ext cx="34131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c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1211" name="Text Box 11"/>
          <p:cNvSpPr txBox="1">
            <a:spLocks noChangeArrowheads="1"/>
          </p:cNvSpPr>
          <p:nvPr/>
        </p:nvSpPr>
        <p:spPr bwMode="auto">
          <a:xfrm>
            <a:off x="5340350" y="5835650"/>
            <a:ext cx="3603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d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1212" name="Text Box 12"/>
          <p:cNvSpPr txBox="1">
            <a:spLocks noChangeArrowheads="1"/>
          </p:cNvSpPr>
          <p:nvPr/>
        </p:nvSpPr>
        <p:spPr bwMode="auto">
          <a:xfrm>
            <a:off x="755650" y="4724400"/>
            <a:ext cx="357188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e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1213" name="Text Box 13"/>
          <p:cNvSpPr txBox="1">
            <a:spLocks noChangeArrowheads="1"/>
          </p:cNvSpPr>
          <p:nvPr/>
        </p:nvSpPr>
        <p:spPr bwMode="auto">
          <a:xfrm>
            <a:off x="755650" y="3716338"/>
            <a:ext cx="301625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f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1214" name="Text Box 14"/>
          <p:cNvSpPr txBox="1">
            <a:spLocks noChangeArrowheads="1"/>
          </p:cNvSpPr>
          <p:nvPr/>
        </p:nvSpPr>
        <p:spPr bwMode="auto">
          <a:xfrm>
            <a:off x="755650" y="2667000"/>
            <a:ext cx="351378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g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1215" name="Line 15"/>
          <p:cNvSpPr>
            <a:spLocks noChangeShapeType="1"/>
          </p:cNvSpPr>
          <p:nvPr/>
        </p:nvSpPr>
        <p:spPr bwMode="auto">
          <a:xfrm>
            <a:off x="1116013" y="2924175"/>
            <a:ext cx="50403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1216" name="Line 16"/>
          <p:cNvSpPr>
            <a:spLocks noChangeShapeType="1"/>
          </p:cNvSpPr>
          <p:nvPr/>
        </p:nvSpPr>
        <p:spPr bwMode="auto">
          <a:xfrm flipV="1">
            <a:off x="5508625" y="2636838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1217" name="Line 17"/>
          <p:cNvSpPr>
            <a:spLocks noChangeShapeType="1"/>
          </p:cNvSpPr>
          <p:nvPr/>
        </p:nvSpPr>
        <p:spPr bwMode="auto">
          <a:xfrm>
            <a:off x="1116013" y="3932238"/>
            <a:ext cx="50403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1218" name="Line 18"/>
          <p:cNvSpPr>
            <a:spLocks noChangeShapeType="1"/>
          </p:cNvSpPr>
          <p:nvPr/>
        </p:nvSpPr>
        <p:spPr bwMode="auto">
          <a:xfrm>
            <a:off x="1116013" y="4973638"/>
            <a:ext cx="50403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1219" name="Line 19"/>
          <p:cNvSpPr>
            <a:spLocks noChangeShapeType="1"/>
          </p:cNvSpPr>
          <p:nvPr/>
        </p:nvSpPr>
        <p:spPr bwMode="auto">
          <a:xfrm flipV="1">
            <a:off x="4591050" y="2636838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1220" name="Line 20"/>
          <p:cNvSpPr>
            <a:spLocks noChangeShapeType="1"/>
          </p:cNvSpPr>
          <p:nvPr/>
        </p:nvSpPr>
        <p:spPr bwMode="auto">
          <a:xfrm flipV="1">
            <a:off x="2984500" y="2636838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1221" name="Line 21"/>
          <p:cNvSpPr>
            <a:spLocks noChangeShapeType="1"/>
          </p:cNvSpPr>
          <p:nvPr/>
        </p:nvSpPr>
        <p:spPr bwMode="auto">
          <a:xfrm flipV="1">
            <a:off x="2066925" y="2636838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1222" name="Oval 22"/>
          <p:cNvSpPr>
            <a:spLocks noChangeArrowheads="1"/>
          </p:cNvSpPr>
          <p:nvPr/>
        </p:nvSpPr>
        <p:spPr bwMode="auto">
          <a:xfrm>
            <a:off x="3348038" y="3211513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1223" name="Oval 23"/>
          <p:cNvSpPr>
            <a:spLocks noChangeArrowheads="1"/>
          </p:cNvSpPr>
          <p:nvPr/>
        </p:nvSpPr>
        <p:spPr bwMode="auto">
          <a:xfrm>
            <a:off x="2266950" y="4652963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1224" name="Oval 24"/>
          <p:cNvSpPr>
            <a:spLocks noChangeArrowheads="1"/>
          </p:cNvSpPr>
          <p:nvPr/>
        </p:nvSpPr>
        <p:spPr bwMode="auto">
          <a:xfrm>
            <a:off x="5003800" y="4364038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1225" name="Oval 25"/>
          <p:cNvSpPr>
            <a:spLocks noChangeArrowheads="1"/>
          </p:cNvSpPr>
          <p:nvPr/>
        </p:nvSpPr>
        <p:spPr bwMode="auto">
          <a:xfrm>
            <a:off x="2411413" y="3357563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1226" name="Oval 26"/>
          <p:cNvSpPr>
            <a:spLocks noChangeArrowheads="1"/>
          </p:cNvSpPr>
          <p:nvPr/>
        </p:nvSpPr>
        <p:spPr bwMode="auto">
          <a:xfrm>
            <a:off x="5075238" y="3068638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1227" name="Oval 27"/>
          <p:cNvSpPr>
            <a:spLocks noChangeArrowheads="1"/>
          </p:cNvSpPr>
          <p:nvPr/>
        </p:nvSpPr>
        <p:spPr bwMode="auto">
          <a:xfrm>
            <a:off x="4283075" y="4652963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1228" name="Text Box 28"/>
          <p:cNvSpPr txBox="1">
            <a:spLocks noChangeArrowheads="1"/>
          </p:cNvSpPr>
          <p:nvPr/>
        </p:nvSpPr>
        <p:spPr bwMode="auto">
          <a:xfrm>
            <a:off x="6443663" y="1660525"/>
            <a:ext cx="19431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chemeClr val="accent2"/>
                </a:solidFill>
                <a:latin typeface="Trebuchet MS" pitchFamily="34" charset="0"/>
              </a:rPr>
              <a:t>Dados Novos</a:t>
            </a:r>
            <a:endParaRPr lang="pt-BR" sz="2500" baseline="-25000">
              <a:solidFill>
                <a:schemeClr val="accent2"/>
              </a:solidFill>
              <a:latin typeface="Trebuchet MS" pitchFamily="34" charset="0"/>
            </a:endParaRPr>
          </a:p>
        </p:txBody>
      </p:sp>
      <p:cxnSp>
        <p:nvCxnSpPr>
          <p:cNvPr id="2611229" name="AutoShape 29"/>
          <p:cNvCxnSpPr>
            <a:cxnSpLocks noChangeShapeType="1"/>
            <a:stCxn id="2611228" idx="1"/>
            <a:endCxn id="2611225" idx="0"/>
          </p:cNvCxnSpPr>
          <p:nvPr/>
        </p:nvCxnSpPr>
        <p:spPr bwMode="auto">
          <a:xfrm rot="10800000" flipV="1">
            <a:off x="2484438" y="1897063"/>
            <a:ext cx="3959225" cy="146050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Dot"/>
            <a:round/>
            <a:headEnd type="none" w="sm" len="sm"/>
            <a:tailEnd type="triangle" w="sm" len="sm"/>
          </a:ln>
        </p:spPr>
      </p:cxnSp>
      <p:cxnSp>
        <p:nvCxnSpPr>
          <p:cNvPr id="2611230" name="AutoShape 30"/>
          <p:cNvCxnSpPr>
            <a:cxnSpLocks noChangeShapeType="1"/>
            <a:stCxn id="2611228" idx="1"/>
            <a:endCxn id="2611226" idx="0"/>
          </p:cNvCxnSpPr>
          <p:nvPr/>
        </p:nvCxnSpPr>
        <p:spPr bwMode="auto">
          <a:xfrm rot="10800000" flipV="1">
            <a:off x="5148263" y="1897063"/>
            <a:ext cx="1295400" cy="1171575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Dot"/>
            <a:round/>
            <a:headEnd type="none" w="sm" len="sm"/>
            <a:tailEnd type="triangle" w="sm" len="sm"/>
          </a:ln>
        </p:spPr>
      </p:cxnSp>
      <p:cxnSp>
        <p:nvCxnSpPr>
          <p:cNvPr id="2611231" name="AutoShape 31"/>
          <p:cNvCxnSpPr>
            <a:cxnSpLocks noChangeShapeType="1"/>
            <a:stCxn id="2611228" idx="1"/>
            <a:endCxn id="2611227" idx="0"/>
          </p:cNvCxnSpPr>
          <p:nvPr/>
        </p:nvCxnSpPr>
        <p:spPr bwMode="auto">
          <a:xfrm rot="10800000" flipV="1">
            <a:off x="4356100" y="1897063"/>
            <a:ext cx="2087563" cy="275590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Dot"/>
            <a:round/>
            <a:headEnd type="none" w="sm" len="sm"/>
            <a:tailEnd type="triangle" w="sm" len="sm"/>
          </a:ln>
        </p:spPr>
      </p:cxnSp>
      <p:sp>
        <p:nvSpPr>
          <p:cNvPr id="33" name="Espaço Reservado para Número de Slide 3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Robusta Fraca</a:t>
            </a:r>
            <a:endParaRPr lang="pt-BR" smtClean="0"/>
          </a:p>
        </p:txBody>
      </p:sp>
      <p:sp>
        <p:nvSpPr>
          <p:cNvPr id="261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Termo robusto = incluir dados inválidos</a:t>
            </a:r>
          </a:p>
          <a:p>
            <a:r>
              <a:rPr lang="en-US" smtClean="0"/>
              <a:t>Entradas válidas: equivale a normal fraca</a:t>
            </a:r>
          </a:p>
          <a:p>
            <a:r>
              <a:rPr lang="en-US" smtClean="0"/>
              <a:t>Entradas inválidas: caso de teste terá só um dado inválido e demais  válidos</a:t>
            </a:r>
          </a:p>
          <a:p>
            <a:r>
              <a:rPr lang="en-US" smtClean="0"/>
              <a:t>Desvantagens</a:t>
            </a:r>
          </a:p>
          <a:p>
            <a:pPr lvl="1"/>
            <a:r>
              <a:rPr lang="en-US" smtClean="0"/>
              <a:t>Especificação não informa saída para entrada inválida</a:t>
            </a:r>
          </a:p>
          <a:p>
            <a:pPr lvl="1"/>
            <a:r>
              <a:rPr lang="en-US" smtClean="0"/>
              <a:t>Linguagens de programação com tipos fortes não permitem dados inválidos (FORTRAN, COBOL, etc.)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298" name="Rectangle 2"/>
          <p:cNvSpPr>
            <a:spLocks noChangeArrowheads="1"/>
          </p:cNvSpPr>
          <p:nvPr/>
        </p:nvSpPr>
        <p:spPr bwMode="auto">
          <a:xfrm>
            <a:off x="2051050" y="2943225"/>
            <a:ext cx="3457575" cy="2016125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529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Robusta Fraca</a:t>
            </a:r>
            <a:endParaRPr lang="pt-BR" smtClean="0"/>
          </a:p>
        </p:txBody>
      </p:sp>
      <p:sp>
        <p:nvSpPr>
          <p:cNvPr id="2615300" name="Line 4"/>
          <p:cNvSpPr>
            <a:spLocks noChangeShapeType="1"/>
          </p:cNvSpPr>
          <p:nvPr/>
        </p:nvSpPr>
        <p:spPr bwMode="auto">
          <a:xfrm flipV="1">
            <a:off x="1258888" y="1700213"/>
            <a:ext cx="0" cy="4176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5301" name="Line 5"/>
          <p:cNvSpPr>
            <a:spLocks noChangeShapeType="1"/>
          </p:cNvSpPr>
          <p:nvPr/>
        </p:nvSpPr>
        <p:spPr bwMode="auto">
          <a:xfrm>
            <a:off x="1258888" y="5876925"/>
            <a:ext cx="619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5302" name="Text Box 6"/>
          <p:cNvSpPr txBox="1">
            <a:spLocks noChangeArrowheads="1"/>
          </p:cNvSpPr>
          <p:nvPr/>
        </p:nvSpPr>
        <p:spPr bwMode="auto">
          <a:xfrm>
            <a:off x="7212013" y="5835650"/>
            <a:ext cx="455612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x</a:t>
            </a:r>
            <a:r>
              <a:rPr lang="en-US" sz="2500" baseline="-25000">
                <a:solidFill>
                  <a:srgbClr val="000000"/>
                </a:solidFill>
                <a:latin typeface="Trebuchet MS" pitchFamily="34" charset="0"/>
              </a:rPr>
              <a:t>1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5303" name="Text Box 7"/>
          <p:cNvSpPr txBox="1">
            <a:spLocks noChangeArrowheads="1"/>
          </p:cNvSpPr>
          <p:nvPr/>
        </p:nvSpPr>
        <p:spPr bwMode="auto">
          <a:xfrm>
            <a:off x="755650" y="1555750"/>
            <a:ext cx="45561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x</a:t>
            </a:r>
            <a:r>
              <a:rPr lang="en-US" sz="2500" baseline="-25000">
                <a:solidFill>
                  <a:srgbClr val="000000"/>
                </a:solidFill>
                <a:latin typeface="Trebuchet MS" pitchFamily="34" charset="0"/>
              </a:rPr>
              <a:t>2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5304" name="Text Box 8"/>
          <p:cNvSpPr txBox="1">
            <a:spLocks noChangeArrowheads="1"/>
          </p:cNvSpPr>
          <p:nvPr/>
        </p:nvSpPr>
        <p:spPr bwMode="auto">
          <a:xfrm>
            <a:off x="1908175" y="5835650"/>
            <a:ext cx="350838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a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5305" name="Text Box 9"/>
          <p:cNvSpPr txBox="1">
            <a:spLocks noChangeArrowheads="1"/>
          </p:cNvSpPr>
          <p:nvPr/>
        </p:nvSpPr>
        <p:spPr bwMode="auto">
          <a:xfrm>
            <a:off x="2819400" y="5835650"/>
            <a:ext cx="3603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b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5306" name="Text Box 10"/>
          <p:cNvSpPr txBox="1">
            <a:spLocks noChangeArrowheads="1"/>
          </p:cNvSpPr>
          <p:nvPr/>
        </p:nvSpPr>
        <p:spPr bwMode="auto">
          <a:xfrm>
            <a:off x="4429125" y="5835650"/>
            <a:ext cx="34131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c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5307" name="Text Box 11"/>
          <p:cNvSpPr txBox="1">
            <a:spLocks noChangeArrowheads="1"/>
          </p:cNvSpPr>
          <p:nvPr/>
        </p:nvSpPr>
        <p:spPr bwMode="auto">
          <a:xfrm>
            <a:off x="5340350" y="5835650"/>
            <a:ext cx="3603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d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5308" name="Text Box 12"/>
          <p:cNvSpPr txBox="1">
            <a:spLocks noChangeArrowheads="1"/>
          </p:cNvSpPr>
          <p:nvPr/>
        </p:nvSpPr>
        <p:spPr bwMode="auto">
          <a:xfrm>
            <a:off x="755650" y="4724400"/>
            <a:ext cx="357188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e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5309" name="Text Box 13"/>
          <p:cNvSpPr txBox="1">
            <a:spLocks noChangeArrowheads="1"/>
          </p:cNvSpPr>
          <p:nvPr/>
        </p:nvSpPr>
        <p:spPr bwMode="auto">
          <a:xfrm>
            <a:off x="755650" y="3716338"/>
            <a:ext cx="301625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f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5310" name="Text Box 14"/>
          <p:cNvSpPr txBox="1">
            <a:spLocks noChangeArrowheads="1"/>
          </p:cNvSpPr>
          <p:nvPr/>
        </p:nvSpPr>
        <p:spPr bwMode="auto">
          <a:xfrm>
            <a:off x="755650" y="2667000"/>
            <a:ext cx="351378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g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5311" name="Line 15"/>
          <p:cNvSpPr>
            <a:spLocks noChangeShapeType="1"/>
          </p:cNvSpPr>
          <p:nvPr/>
        </p:nvSpPr>
        <p:spPr bwMode="auto">
          <a:xfrm>
            <a:off x="1116013" y="2924175"/>
            <a:ext cx="50403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5312" name="Line 16"/>
          <p:cNvSpPr>
            <a:spLocks noChangeShapeType="1"/>
          </p:cNvSpPr>
          <p:nvPr/>
        </p:nvSpPr>
        <p:spPr bwMode="auto">
          <a:xfrm flipV="1">
            <a:off x="5508625" y="2636838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5313" name="Line 17"/>
          <p:cNvSpPr>
            <a:spLocks noChangeShapeType="1"/>
          </p:cNvSpPr>
          <p:nvPr/>
        </p:nvSpPr>
        <p:spPr bwMode="auto">
          <a:xfrm>
            <a:off x="1116013" y="3932238"/>
            <a:ext cx="50403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5314" name="Line 18"/>
          <p:cNvSpPr>
            <a:spLocks noChangeShapeType="1"/>
          </p:cNvSpPr>
          <p:nvPr/>
        </p:nvSpPr>
        <p:spPr bwMode="auto">
          <a:xfrm>
            <a:off x="1116013" y="4973638"/>
            <a:ext cx="50403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5315" name="Line 19"/>
          <p:cNvSpPr>
            <a:spLocks noChangeShapeType="1"/>
          </p:cNvSpPr>
          <p:nvPr/>
        </p:nvSpPr>
        <p:spPr bwMode="auto">
          <a:xfrm flipV="1">
            <a:off x="4591050" y="2636838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5316" name="Line 20"/>
          <p:cNvSpPr>
            <a:spLocks noChangeShapeType="1"/>
          </p:cNvSpPr>
          <p:nvPr/>
        </p:nvSpPr>
        <p:spPr bwMode="auto">
          <a:xfrm flipV="1">
            <a:off x="2984500" y="2636838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5317" name="Line 21"/>
          <p:cNvSpPr>
            <a:spLocks noChangeShapeType="1"/>
          </p:cNvSpPr>
          <p:nvPr/>
        </p:nvSpPr>
        <p:spPr bwMode="auto">
          <a:xfrm flipV="1">
            <a:off x="2066925" y="2636838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5318" name="Oval 22"/>
          <p:cNvSpPr>
            <a:spLocks noChangeArrowheads="1"/>
          </p:cNvSpPr>
          <p:nvPr/>
        </p:nvSpPr>
        <p:spPr bwMode="auto">
          <a:xfrm>
            <a:off x="3348038" y="3211513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5319" name="Oval 23"/>
          <p:cNvSpPr>
            <a:spLocks noChangeArrowheads="1"/>
          </p:cNvSpPr>
          <p:nvPr/>
        </p:nvSpPr>
        <p:spPr bwMode="auto">
          <a:xfrm>
            <a:off x="2266950" y="4652963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5320" name="Oval 24"/>
          <p:cNvSpPr>
            <a:spLocks noChangeArrowheads="1"/>
          </p:cNvSpPr>
          <p:nvPr/>
        </p:nvSpPr>
        <p:spPr bwMode="auto">
          <a:xfrm>
            <a:off x="5003800" y="4364038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5321" name="Oval 25"/>
          <p:cNvSpPr>
            <a:spLocks noChangeArrowheads="1"/>
          </p:cNvSpPr>
          <p:nvPr/>
        </p:nvSpPr>
        <p:spPr bwMode="auto">
          <a:xfrm>
            <a:off x="5795963" y="5229225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5322" name="Oval 26"/>
          <p:cNvSpPr>
            <a:spLocks noChangeArrowheads="1"/>
          </p:cNvSpPr>
          <p:nvPr/>
        </p:nvSpPr>
        <p:spPr bwMode="auto">
          <a:xfrm>
            <a:off x="1619250" y="4364038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5323" name="Oval 27"/>
          <p:cNvSpPr>
            <a:spLocks noChangeArrowheads="1"/>
          </p:cNvSpPr>
          <p:nvPr/>
        </p:nvSpPr>
        <p:spPr bwMode="auto">
          <a:xfrm>
            <a:off x="5075238" y="2636838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5324" name="Text Box 28"/>
          <p:cNvSpPr txBox="1">
            <a:spLocks noChangeArrowheads="1"/>
          </p:cNvSpPr>
          <p:nvPr/>
        </p:nvSpPr>
        <p:spPr bwMode="auto">
          <a:xfrm>
            <a:off x="6443663" y="1660525"/>
            <a:ext cx="19431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chemeClr val="accent2"/>
                </a:solidFill>
                <a:latin typeface="Trebuchet MS" pitchFamily="34" charset="0"/>
              </a:rPr>
              <a:t>Dados Novos</a:t>
            </a:r>
            <a:endParaRPr lang="pt-BR" sz="2500" baseline="-25000">
              <a:solidFill>
                <a:schemeClr val="accent2"/>
              </a:solidFill>
              <a:latin typeface="Trebuchet MS" pitchFamily="34" charset="0"/>
            </a:endParaRPr>
          </a:p>
        </p:txBody>
      </p:sp>
      <p:cxnSp>
        <p:nvCxnSpPr>
          <p:cNvPr id="2615325" name="AutoShape 29"/>
          <p:cNvCxnSpPr>
            <a:cxnSpLocks noChangeShapeType="1"/>
            <a:stCxn id="2615324" idx="1"/>
            <a:endCxn id="2615322" idx="0"/>
          </p:cNvCxnSpPr>
          <p:nvPr/>
        </p:nvCxnSpPr>
        <p:spPr bwMode="auto">
          <a:xfrm rot="10800000" flipV="1">
            <a:off x="1692275" y="1897063"/>
            <a:ext cx="4751388" cy="2466975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Dot"/>
            <a:round/>
            <a:headEnd type="none" w="sm" len="sm"/>
            <a:tailEnd type="triangle" w="sm" len="sm"/>
          </a:ln>
        </p:spPr>
      </p:cxnSp>
      <p:cxnSp>
        <p:nvCxnSpPr>
          <p:cNvPr id="2615326" name="AutoShape 30"/>
          <p:cNvCxnSpPr>
            <a:cxnSpLocks noChangeShapeType="1"/>
            <a:stCxn id="2615324" idx="1"/>
            <a:endCxn id="2615323" idx="0"/>
          </p:cNvCxnSpPr>
          <p:nvPr/>
        </p:nvCxnSpPr>
        <p:spPr bwMode="auto">
          <a:xfrm rot="10800000" flipV="1">
            <a:off x="5148263" y="1897063"/>
            <a:ext cx="1295400" cy="739775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Dot"/>
            <a:round/>
            <a:headEnd type="none" w="sm" len="sm"/>
            <a:tailEnd type="triangle" w="sm" len="sm"/>
          </a:ln>
        </p:spPr>
      </p:cxnSp>
      <p:cxnSp>
        <p:nvCxnSpPr>
          <p:cNvPr id="2615327" name="AutoShape 31"/>
          <p:cNvCxnSpPr>
            <a:cxnSpLocks noChangeShapeType="1"/>
            <a:stCxn id="2615324" idx="1"/>
            <a:endCxn id="2615321" idx="0"/>
          </p:cNvCxnSpPr>
          <p:nvPr/>
        </p:nvCxnSpPr>
        <p:spPr bwMode="auto">
          <a:xfrm rot="10800000" flipV="1">
            <a:off x="5868988" y="1897063"/>
            <a:ext cx="574675" cy="3332162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Dot"/>
            <a:round/>
            <a:headEnd type="none" w="sm" len="sm"/>
            <a:tailEnd type="triangle" w="sm" len="sm"/>
          </a:ln>
        </p:spPr>
      </p:cxnSp>
      <p:sp>
        <p:nvSpPr>
          <p:cNvPr id="33" name="Espaço Reservado para Número de Slide 3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Robusta Forte</a:t>
            </a:r>
            <a:endParaRPr lang="pt-BR" smtClean="0"/>
          </a:p>
        </p:txBody>
      </p:sp>
      <p:sp>
        <p:nvSpPr>
          <p:cNvPr id="261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União da proposta de empregar valores inválidos (robusta) com a hipótese de faltas múltiplas (forte)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394" name="Rectangle 2"/>
          <p:cNvSpPr>
            <a:spLocks noChangeArrowheads="1"/>
          </p:cNvSpPr>
          <p:nvPr/>
        </p:nvSpPr>
        <p:spPr bwMode="auto">
          <a:xfrm>
            <a:off x="2482850" y="2800350"/>
            <a:ext cx="3457575" cy="2016125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39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Robusta Forte</a:t>
            </a:r>
            <a:endParaRPr lang="pt-BR" smtClean="0"/>
          </a:p>
        </p:txBody>
      </p:sp>
      <p:sp>
        <p:nvSpPr>
          <p:cNvPr id="2619396" name="Line 4"/>
          <p:cNvSpPr>
            <a:spLocks noChangeShapeType="1"/>
          </p:cNvSpPr>
          <p:nvPr/>
        </p:nvSpPr>
        <p:spPr bwMode="auto">
          <a:xfrm flipV="1">
            <a:off x="1690688" y="1557338"/>
            <a:ext cx="0" cy="4176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9397" name="Line 5"/>
          <p:cNvSpPr>
            <a:spLocks noChangeShapeType="1"/>
          </p:cNvSpPr>
          <p:nvPr/>
        </p:nvSpPr>
        <p:spPr bwMode="auto">
          <a:xfrm>
            <a:off x="1690688" y="5734050"/>
            <a:ext cx="619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9398" name="Text Box 6"/>
          <p:cNvSpPr txBox="1">
            <a:spLocks noChangeArrowheads="1"/>
          </p:cNvSpPr>
          <p:nvPr/>
        </p:nvSpPr>
        <p:spPr bwMode="auto">
          <a:xfrm>
            <a:off x="7643813" y="5692775"/>
            <a:ext cx="455612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x</a:t>
            </a:r>
            <a:r>
              <a:rPr lang="en-US" sz="2500" baseline="-25000">
                <a:solidFill>
                  <a:srgbClr val="000000"/>
                </a:solidFill>
                <a:latin typeface="Trebuchet MS" pitchFamily="34" charset="0"/>
              </a:rPr>
              <a:t>1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9399" name="Text Box 7"/>
          <p:cNvSpPr txBox="1">
            <a:spLocks noChangeArrowheads="1"/>
          </p:cNvSpPr>
          <p:nvPr/>
        </p:nvSpPr>
        <p:spPr bwMode="auto">
          <a:xfrm>
            <a:off x="1187450" y="1412875"/>
            <a:ext cx="45561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x</a:t>
            </a:r>
            <a:r>
              <a:rPr lang="en-US" sz="2500" baseline="-25000">
                <a:solidFill>
                  <a:srgbClr val="000000"/>
                </a:solidFill>
                <a:latin typeface="Trebuchet MS" pitchFamily="34" charset="0"/>
              </a:rPr>
              <a:t>2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9400" name="Text Box 8"/>
          <p:cNvSpPr txBox="1">
            <a:spLocks noChangeArrowheads="1"/>
          </p:cNvSpPr>
          <p:nvPr/>
        </p:nvSpPr>
        <p:spPr bwMode="auto">
          <a:xfrm>
            <a:off x="2339975" y="5692775"/>
            <a:ext cx="350838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a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9401" name="Text Box 9"/>
          <p:cNvSpPr txBox="1">
            <a:spLocks noChangeArrowheads="1"/>
          </p:cNvSpPr>
          <p:nvPr/>
        </p:nvSpPr>
        <p:spPr bwMode="auto">
          <a:xfrm>
            <a:off x="3251200" y="5692775"/>
            <a:ext cx="3603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b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9402" name="Text Box 10"/>
          <p:cNvSpPr txBox="1">
            <a:spLocks noChangeArrowheads="1"/>
          </p:cNvSpPr>
          <p:nvPr/>
        </p:nvSpPr>
        <p:spPr bwMode="auto">
          <a:xfrm>
            <a:off x="4860925" y="5692775"/>
            <a:ext cx="34131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c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9403" name="Text Box 11"/>
          <p:cNvSpPr txBox="1">
            <a:spLocks noChangeArrowheads="1"/>
          </p:cNvSpPr>
          <p:nvPr/>
        </p:nvSpPr>
        <p:spPr bwMode="auto">
          <a:xfrm>
            <a:off x="5772150" y="5692775"/>
            <a:ext cx="3603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d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9404" name="Text Box 12"/>
          <p:cNvSpPr txBox="1">
            <a:spLocks noChangeArrowheads="1"/>
          </p:cNvSpPr>
          <p:nvPr/>
        </p:nvSpPr>
        <p:spPr bwMode="auto">
          <a:xfrm>
            <a:off x="1187450" y="4581525"/>
            <a:ext cx="357188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e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9405" name="Text Box 13"/>
          <p:cNvSpPr txBox="1">
            <a:spLocks noChangeArrowheads="1"/>
          </p:cNvSpPr>
          <p:nvPr/>
        </p:nvSpPr>
        <p:spPr bwMode="auto">
          <a:xfrm>
            <a:off x="1187450" y="3573463"/>
            <a:ext cx="301625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f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9406" name="Text Box 14"/>
          <p:cNvSpPr txBox="1">
            <a:spLocks noChangeArrowheads="1"/>
          </p:cNvSpPr>
          <p:nvPr/>
        </p:nvSpPr>
        <p:spPr bwMode="auto">
          <a:xfrm>
            <a:off x="1187450" y="2524125"/>
            <a:ext cx="351378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rebuchet MS" pitchFamily="34" charset="0"/>
              </a:rPr>
              <a:t>g</a:t>
            </a:r>
            <a:endParaRPr lang="pt-BR" sz="2500" baseline="-25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619407" name="Line 15"/>
          <p:cNvSpPr>
            <a:spLocks noChangeShapeType="1"/>
          </p:cNvSpPr>
          <p:nvPr/>
        </p:nvSpPr>
        <p:spPr bwMode="auto">
          <a:xfrm>
            <a:off x="1547813" y="2781300"/>
            <a:ext cx="50403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9408" name="Line 16"/>
          <p:cNvSpPr>
            <a:spLocks noChangeShapeType="1"/>
          </p:cNvSpPr>
          <p:nvPr/>
        </p:nvSpPr>
        <p:spPr bwMode="auto">
          <a:xfrm flipV="1">
            <a:off x="5940425" y="2493963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9409" name="Line 17"/>
          <p:cNvSpPr>
            <a:spLocks noChangeShapeType="1"/>
          </p:cNvSpPr>
          <p:nvPr/>
        </p:nvSpPr>
        <p:spPr bwMode="auto">
          <a:xfrm>
            <a:off x="1547813" y="3789363"/>
            <a:ext cx="50403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9410" name="Line 18"/>
          <p:cNvSpPr>
            <a:spLocks noChangeShapeType="1"/>
          </p:cNvSpPr>
          <p:nvPr/>
        </p:nvSpPr>
        <p:spPr bwMode="auto">
          <a:xfrm>
            <a:off x="1547813" y="4830763"/>
            <a:ext cx="50403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9411" name="Line 19"/>
          <p:cNvSpPr>
            <a:spLocks noChangeShapeType="1"/>
          </p:cNvSpPr>
          <p:nvPr/>
        </p:nvSpPr>
        <p:spPr bwMode="auto">
          <a:xfrm flipV="1">
            <a:off x="5022850" y="2493963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9412" name="Line 20"/>
          <p:cNvSpPr>
            <a:spLocks noChangeShapeType="1"/>
          </p:cNvSpPr>
          <p:nvPr/>
        </p:nvSpPr>
        <p:spPr bwMode="auto">
          <a:xfrm flipV="1">
            <a:off x="3416300" y="2493963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9413" name="Line 21"/>
          <p:cNvSpPr>
            <a:spLocks noChangeShapeType="1"/>
          </p:cNvSpPr>
          <p:nvPr/>
        </p:nvSpPr>
        <p:spPr bwMode="auto">
          <a:xfrm flipV="1">
            <a:off x="2498725" y="2493963"/>
            <a:ext cx="0" cy="3311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19414" name="Oval 22"/>
          <p:cNvSpPr>
            <a:spLocks noChangeArrowheads="1"/>
          </p:cNvSpPr>
          <p:nvPr/>
        </p:nvSpPr>
        <p:spPr bwMode="auto">
          <a:xfrm>
            <a:off x="3779838" y="3068638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15" name="Oval 23"/>
          <p:cNvSpPr>
            <a:spLocks noChangeArrowheads="1"/>
          </p:cNvSpPr>
          <p:nvPr/>
        </p:nvSpPr>
        <p:spPr bwMode="auto">
          <a:xfrm>
            <a:off x="2698750" y="4510088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16" name="Oval 24"/>
          <p:cNvSpPr>
            <a:spLocks noChangeArrowheads="1"/>
          </p:cNvSpPr>
          <p:nvPr/>
        </p:nvSpPr>
        <p:spPr bwMode="auto">
          <a:xfrm>
            <a:off x="5435600" y="4221163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17" name="Oval 25"/>
          <p:cNvSpPr>
            <a:spLocks noChangeArrowheads="1"/>
          </p:cNvSpPr>
          <p:nvPr/>
        </p:nvSpPr>
        <p:spPr bwMode="auto">
          <a:xfrm>
            <a:off x="2843213" y="3214688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18" name="Oval 26"/>
          <p:cNvSpPr>
            <a:spLocks noChangeArrowheads="1"/>
          </p:cNvSpPr>
          <p:nvPr/>
        </p:nvSpPr>
        <p:spPr bwMode="auto">
          <a:xfrm>
            <a:off x="5507038" y="2925763"/>
            <a:ext cx="144462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19" name="Oval 27"/>
          <p:cNvSpPr>
            <a:spLocks noChangeArrowheads="1"/>
          </p:cNvSpPr>
          <p:nvPr/>
        </p:nvSpPr>
        <p:spPr bwMode="auto">
          <a:xfrm>
            <a:off x="4714875" y="4510088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0" name="Oval 28"/>
          <p:cNvSpPr>
            <a:spLocks noChangeArrowheads="1"/>
          </p:cNvSpPr>
          <p:nvPr/>
        </p:nvSpPr>
        <p:spPr bwMode="auto">
          <a:xfrm>
            <a:off x="2843213" y="5087938"/>
            <a:ext cx="144462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1" name="Oval 29"/>
          <p:cNvSpPr>
            <a:spLocks noChangeArrowheads="1"/>
          </p:cNvSpPr>
          <p:nvPr/>
        </p:nvSpPr>
        <p:spPr bwMode="auto">
          <a:xfrm>
            <a:off x="2124075" y="5087938"/>
            <a:ext cx="144463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2" name="Oval 30"/>
          <p:cNvSpPr>
            <a:spLocks noChangeArrowheads="1"/>
          </p:cNvSpPr>
          <p:nvPr/>
        </p:nvSpPr>
        <p:spPr bwMode="auto">
          <a:xfrm>
            <a:off x="3779838" y="5230813"/>
            <a:ext cx="144462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3" name="Oval 31"/>
          <p:cNvSpPr>
            <a:spLocks noChangeArrowheads="1"/>
          </p:cNvSpPr>
          <p:nvPr/>
        </p:nvSpPr>
        <p:spPr bwMode="auto">
          <a:xfrm>
            <a:off x="5435600" y="5373688"/>
            <a:ext cx="144463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4" name="Oval 32"/>
          <p:cNvSpPr>
            <a:spLocks noChangeArrowheads="1"/>
          </p:cNvSpPr>
          <p:nvPr/>
        </p:nvSpPr>
        <p:spPr bwMode="auto">
          <a:xfrm>
            <a:off x="6156325" y="5157788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5" name="Oval 33"/>
          <p:cNvSpPr>
            <a:spLocks noChangeArrowheads="1"/>
          </p:cNvSpPr>
          <p:nvPr/>
        </p:nvSpPr>
        <p:spPr bwMode="auto">
          <a:xfrm>
            <a:off x="6299200" y="4365625"/>
            <a:ext cx="144463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6" name="Oval 34"/>
          <p:cNvSpPr>
            <a:spLocks noChangeArrowheads="1"/>
          </p:cNvSpPr>
          <p:nvPr/>
        </p:nvSpPr>
        <p:spPr bwMode="auto">
          <a:xfrm>
            <a:off x="6156325" y="3502025"/>
            <a:ext cx="144463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7" name="Oval 35"/>
          <p:cNvSpPr>
            <a:spLocks noChangeArrowheads="1"/>
          </p:cNvSpPr>
          <p:nvPr/>
        </p:nvSpPr>
        <p:spPr bwMode="auto">
          <a:xfrm>
            <a:off x="6154738" y="2493963"/>
            <a:ext cx="144462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8" name="Oval 36"/>
          <p:cNvSpPr>
            <a:spLocks noChangeArrowheads="1"/>
          </p:cNvSpPr>
          <p:nvPr/>
        </p:nvSpPr>
        <p:spPr bwMode="auto">
          <a:xfrm>
            <a:off x="5651500" y="2495550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29" name="Oval 37"/>
          <p:cNvSpPr>
            <a:spLocks noChangeArrowheads="1"/>
          </p:cNvSpPr>
          <p:nvPr/>
        </p:nvSpPr>
        <p:spPr bwMode="auto">
          <a:xfrm>
            <a:off x="4284663" y="2497138"/>
            <a:ext cx="144462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30" name="Oval 38"/>
          <p:cNvSpPr>
            <a:spLocks noChangeArrowheads="1"/>
          </p:cNvSpPr>
          <p:nvPr/>
        </p:nvSpPr>
        <p:spPr bwMode="auto">
          <a:xfrm>
            <a:off x="2916238" y="2498725"/>
            <a:ext cx="144462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31" name="Oval 39"/>
          <p:cNvSpPr>
            <a:spLocks noChangeArrowheads="1"/>
          </p:cNvSpPr>
          <p:nvPr/>
        </p:nvSpPr>
        <p:spPr bwMode="auto">
          <a:xfrm>
            <a:off x="2051050" y="2998788"/>
            <a:ext cx="144463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32" name="Oval 40"/>
          <p:cNvSpPr>
            <a:spLocks noChangeArrowheads="1"/>
          </p:cNvSpPr>
          <p:nvPr/>
        </p:nvSpPr>
        <p:spPr bwMode="auto">
          <a:xfrm>
            <a:off x="2124075" y="4222750"/>
            <a:ext cx="144463" cy="1428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9433" name="Oval 41"/>
          <p:cNvSpPr>
            <a:spLocks noChangeArrowheads="1"/>
          </p:cNvSpPr>
          <p:nvPr/>
        </p:nvSpPr>
        <p:spPr bwMode="auto">
          <a:xfrm>
            <a:off x="2195513" y="2565400"/>
            <a:ext cx="144462" cy="1428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3" name="Espaço Reservado para Número de Slide 4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6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Exercício</a:t>
            </a:r>
          </a:p>
        </p:txBody>
      </p:sp>
      <p:sp>
        <p:nvSpPr>
          <p:cNvPr id="2629635" name="Content Placeholder 2"/>
          <p:cNvSpPr>
            <a:spLocks noGrp="1"/>
          </p:cNvSpPr>
          <p:nvPr>
            <p:ph idx="4294967295"/>
          </p:nvPr>
        </p:nvSpPr>
        <p:spPr>
          <a:xfrm>
            <a:off x="323850" y="1600200"/>
            <a:ext cx="8496300" cy="4525963"/>
          </a:xfrm>
        </p:spPr>
        <p:txBody>
          <a:bodyPr/>
          <a:lstStyle/>
          <a:p>
            <a:r>
              <a:rPr lang="pt-BR" dirty="0" smtClean="0"/>
              <a:t>Seja </a:t>
            </a:r>
            <a:r>
              <a:rPr lang="pt-BR" dirty="0" err="1" smtClean="0"/>
              <a:t>detTri</a:t>
            </a:r>
            <a:r>
              <a:rPr lang="pt-BR" dirty="0" smtClean="0"/>
              <a:t>: </a:t>
            </a:r>
            <a:r>
              <a:rPr lang="pt-BR" dirty="0" err="1" smtClean="0"/>
              <a:t>Side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 err="1" smtClean="0"/>
              <a:t>Side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 err="1" smtClean="0"/>
              <a:t>Side</a:t>
            </a:r>
            <a:r>
              <a:rPr lang="pt-BR" dirty="0" smtClean="0"/>
              <a:t> -&gt; </a:t>
            </a:r>
            <a:r>
              <a:rPr lang="pt-BR" dirty="0" err="1" smtClean="0"/>
              <a:t>KindOfTri</a:t>
            </a:r>
            <a:r>
              <a:rPr lang="pt-BR" dirty="0" smtClean="0"/>
              <a:t> (</a:t>
            </a:r>
            <a:r>
              <a:rPr lang="pt-BR" dirty="0" err="1" smtClean="0"/>
              <a:t>Side</a:t>
            </a:r>
            <a:r>
              <a:rPr lang="pt-BR" dirty="0" smtClean="0"/>
              <a:t> é um número), onde </a:t>
            </a:r>
            <a:r>
              <a:rPr lang="pt-BR" dirty="0" err="1" smtClean="0"/>
              <a:t>KindOfTri</a:t>
            </a:r>
            <a:r>
              <a:rPr lang="pt-BR" dirty="0" smtClean="0"/>
              <a:t> pode ser</a:t>
            </a:r>
          </a:p>
          <a:p>
            <a:pPr marL="742950" lvl="1" indent="-285750"/>
            <a:r>
              <a:rPr lang="en-US" dirty="0" smtClean="0"/>
              <a:t>Equilateral, </a:t>
            </a:r>
            <a:r>
              <a:rPr lang="en-US" dirty="0" err="1" smtClean="0"/>
              <a:t>Isósceles</a:t>
            </a:r>
            <a:r>
              <a:rPr lang="en-US" dirty="0" smtClean="0"/>
              <a:t>, </a:t>
            </a:r>
            <a:r>
              <a:rPr lang="en-US" dirty="0" err="1" smtClean="0"/>
              <a:t>Escaleno</a:t>
            </a:r>
            <a:r>
              <a:rPr lang="en-US" dirty="0" smtClean="0"/>
              <a:t> e </a:t>
            </a:r>
            <a:r>
              <a:rPr lang="en-US" dirty="0" err="1" smtClean="0"/>
              <a:t>NãoÉTriâng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situação</a:t>
            </a:r>
            <a:r>
              <a:rPr lang="en-US" dirty="0" smtClean="0"/>
              <a:t> </a:t>
            </a:r>
            <a:r>
              <a:rPr lang="en-US" dirty="0" err="1" smtClean="0"/>
              <a:t>NãoÉTriâng</a:t>
            </a:r>
            <a:r>
              <a:rPr lang="en-US" dirty="0" smtClean="0"/>
              <a:t> </a:t>
            </a:r>
            <a:r>
              <a:rPr lang="en-US" dirty="0" err="1" smtClean="0"/>
              <a:t>ocorrer</a:t>
            </a:r>
            <a:r>
              <a:rPr lang="en-US" dirty="0" smtClean="0"/>
              <a:t> se um dos </a:t>
            </a:r>
            <a:r>
              <a:rPr lang="en-US" dirty="0" err="1" smtClean="0"/>
              <a:t>lados</a:t>
            </a:r>
            <a:r>
              <a:rPr lang="en-US" dirty="0" smtClean="0"/>
              <a:t> for &lt;= 1</a:t>
            </a:r>
          </a:p>
          <a:p>
            <a:r>
              <a:rPr lang="en-US" dirty="0" smtClean="0"/>
              <a:t>Determine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classes de </a:t>
            </a:r>
            <a:r>
              <a:rPr lang="en-US" dirty="0" err="1" smtClean="0"/>
              <a:t>equivalência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fronteira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24744"/>
            <a:ext cx="7772400" cy="4724400"/>
          </a:xfrm>
        </p:spPr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especial do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equivalência</a:t>
            </a:r>
            <a:endParaRPr lang="en-US" dirty="0" smtClean="0"/>
          </a:p>
          <a:p>
            <a:r>
              <a:rPr lang="en-US" dirty="0" err="1" smtClean="0"/>
              <a:t>Testa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ituações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do software</a:t>
            </a:r>
            <a:endParaRPr lang="en-US" dirty="0"/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de </a:t>
            </a:r>
            <a:r>
              <a:rPr lang="en-US" dirty="0" err="1" smtClean="0"/>
              <a:t>negativos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/>
              <a:t>zero </a:t>
            </a:r>
            <a:r>
              <a:rPr lang="en-US" dirty="0" smtClean="0"/>
              <a:t>e </a:t>
            </a:r>
            <a:r>
              <a:rPr lang="en-US" dirty="0" err="1" smtClean="0"/>
              <a:t>daí</a:t>
            </a:r>
            <a:r>
              <a:rPr lang="en-US" dirty="0" smtClean="0"/>
              <a:t> a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, </a:t>
            </a:r>
            <a:r>
              <a:rPr lang="en-US" dirty="0" err="1"/>
              <a:t>ultrapassando</a:t>
            </a:r>
            <a:r>
              <a:rPr lang="en-US" dirty="0"/>
              <a:t> o </a:t>
            </a:r>
            <a:r>
              <a:rPr lang="en-US" dirty="0" err="1"/>
              <a:t>comprimento</a:t>
            </a:r>
            <a:r>
              <a:rPr lang="en-US" dirty="0"/>
              <a:t> do campo de </a:t>
            </a:r>
            <a:r>
              <a:rPr lang="en-US" dirty="0" err="1"/>
              <a:t>entrada</a:t>
            </a:r>
            <a:r>
              <a:rPr lang="en-US" dirty="0"/>
              <a:t> de um </a:t>
            </a:r>
            <a:r>
              <a:rPr lang="en-US" dirty="0" err="1"/>
              <a:t>formulário</a:t>
            </a:r>
            <a:r>
              <a:rPr lang="en-US" dirty="0"/>
              <a:t>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smtClean="0"/>
              <a:t>dados </a:t>
            </a:r>
            <a:r>
              <a:rPr lang="en-US" dirty="0"/>
              <a:t>de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fronteira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formular</a:t>
            </a:r>
            <a:r>
              <a:rPr lang="en-US" dirty="0"/>
              <a:t> as </a:t>
            </a:r>
            <a:r>
              <a:rPr lang="en-US" dirty="0" err="1"/>
              <a:t>partições</a:t>
            </a:r>
            <a:r>
              <a:rPr lang="en-US" dirty="0"/>
              <a:t> de </a:t>
            </a:r>
            <a:r>
              <a:rPr lang="en-US" dirty="0" err="1" smtClean="0"/>
              <a:t>equivalência</a:t>
            </a:r>
            <a:endParaRPr lang="en-US" dirty="0"/>
          </a:p>
          <a:p>
            <a:pPr lvl="1"/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válidos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 err="1"/>
              <a:t>limite</a:t>
            </a:r>
            <a:endParaRPr lang="en-US" dirty="0"/>
          </a:p>
          <a:p>
            <a:pPr lvl="1"/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inválidos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fora</a:t>
            </a:r>
            <a:r>
              <a:rPr lang="en-US" dirty="0"/>
              <a:t> do </a:t>
            </a:r>
            <a:r>
              <a:rPr lang="en-US" dirty="0" err="1"/>
              <a:t>limite</a:t>
            </a:r>
            <a:endParaRPr lang="en-US" dirty="0"/>
          </a:p>
          <a:p>
            <a:r>
              <a:rPr lang="en-US" dirty="0" err="1"/>
              <a:t>Falhas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de buffer </a:t>
            </a:r>
            <a:r>
              <a:rPr lang="en-US" dirty="0" smtClean="0"/>
              <a:t>overflow, </a:t>
            </a:r>
            <a:r>
              <a:rPr lang="en-US" dirty="0" err="1" smtClean="0"/>
              <a:t>exploram</a:t>
            </a:r>
            <a:r>
              <a:rPr lang="en-US" dirty="0" smtClean="0"/>
              <a:t> </a:t>
            </a:r>
            <a:r>
              <a:rPr lang="en-US" dirty="0" err="1" smtClean="0"/>
              <a:t>limites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arrays de buffers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211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7238" y="1268760"/>
            <a:ext cx="7918450" cy="462438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Para valores em um intervalo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Selecione o maior valor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Selecione o menor valor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Selecione um valor maior que o maior valor válido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Selecione um valor menor que o menor valor válido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Arial" pitchFamily="34" charset="0"/>
              </a:rPr>
              <a:t>Ex:</a:t>
            </a:r>
          </a:p>
          <a:p>
            <a:pPr lvl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Se as idades válidas para a operação são: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pt-BR" sz="2200" dirty="0" smtClean="0">
                <a:latin typeface="Arial" charset="0"/>
              </a:rPr>
              <a:t>           16 &lt;= idade &lt;= 65.</a:t>
            </a:r>
          </a:p>
          <a:p>
            <a:pPr lvl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Os valores selecionados podem ser {15, 16, 65, 66}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44538" y="188914"/>
            <a:ext cx="728345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Teste de fronteira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02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Para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Selecione um vetor vazio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Selecione um vetor com o máximo de elementos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Selecione um vetor com um elemento excedendo o máximo permitido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Ex: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sz="2200" dirty="0" smtClean="0">
                <a:latin typeface="Arial" charset="0"/>
              </a:rPr>
              <a:t>Suponha um V: </a:t>
            </a:r>
            <a:r>
              <a:rPr lang="pt-BR" sz="2200" dirty="0" err="1" smtClean="0">
                <a:latin typeface="Arial" charset="0"/>
              </a:rPr>
              <a:t>array</a:t>
            </a:r>
            <a:r>
              <a:rPr lang="pt-BR" sz="2200" dirty="0" smtClean="0">
                <a:latin typeface="Arial" charset="0"/>
              </a:rPr>
              <a:t>[1..3] </a:t>
            </a:r>
            <a:r>
              <a:rPr lang="pt-BR" sz="2200" dirty="0" err="1" smtClean="0">
                <a:latin typeface="Arial" charset="0"/>
              </a:rPr>
              <a:t>of</a:t>
            </a:r>
            <a:r>
              <a:rPr lang="pt-BR" sz="2200" dirty="0" smtClean="0">
                <a:latin typeface="Arial" charset="0"/>
              </a:rPr>
              <a:t> </a:t>
            </a:r>
            <a:r>
              <a:rPr lang="pt-BR" sz="2200" dirty="0" err="1" smtClean="0">
                <a:latin typeface="Arial" charset="0"/>
              </a:rPr>
              <a:t>integer</a:t>
            </a:r>
            <a:r>
              <a:rPr lang="pt-BR" sz="2200" dirty="0" smtClean="0">
                <a:latin typeface="Arial" charset="0"/>
              </a:rPr>
              <a:t>, então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­"/>
              <a:defRPr/>
            </a:pPr>
            <a:endParaRPr lang="pt-BR" sz="2200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­"/>
              <a:defRPr/>
            </a:pPr>
            <a:r>
              <a:rPr lang="pt-BR" dirty="0" smtClean="0"/>
              <a:t>Teste para V={}, V={1,2,3} e V={1,2,3,4}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44538" y="188914"/>
            <a:ext cx="728345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Teste de fronteira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55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</a:t>
            </a:r>
            <a:r>
              <a:rPr lang="pt-BR" dirty="0" err="1"/>
              <a:t>detTri</a:t>
            </a:r>
            <a:r>
              <a:rPr lang="pt-BR" dirty="0"/>
              <a:t>: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Side</a:t>
            </a:r>
            <a:r>
              <a:rPr lang="pt-BR" dirty="0"/>
              <a:t> -&gt; </a:t>
            </a:r>
            <a:r>
              <a:rPr lang="pt-BR" dirty="0" err="1"/>
              <a:t>KindOfTri</a:t>
            </a:r>
            <a:r>
              <a:rPr lang="pt-BR" dirty="0"/>
              <a:t>, onde </a:t>
            </a:r>
            <a:r>
              <a:rPr lang="pt-BR" dirty="0" err="1"/>
              <a:t>KindOfTri</a:t>
            </a:r>
            <a:r>
              <a:rPr lang="pt-BR" dirty="0"/>
              <a:t> pode ser</a:t>
            </a:r>
          </a:p>
          <a:p>
            <a:pPr lvl="1"/>
            <a:r>
              <a:rPr lang="en-US" dirty="0"/>
              <a:t>Equilateral, </a:t>
            </a:r>
            <a:r>
              <a:rPr lang="en-US" dirty="0" err="1"/>
              <a:t>Isósceles</a:t>
            </a:r>
            <a:r>
              <a:rPr lang="en-US" dirty="0"/>
              <a:t>, </a:t>
            </a:r>
            <a:r>
              <a:rPr lang="en-US" dirty="0" err="1"/>
              <a:t>Escaleno</a:t>
            </a:r>
            <a:r>
              <a:rPr lang="en-US" dirty="0"/>
              <a:t> e </a:t>
            </a:r>
            <a:r>
              <a:rPr lang="en-US" dirty="0" err="1"/>
              <a:t>NãoÉTriâng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situação</a:t>
            </a:r>
            <a:r>
              <a:rPr lang="en-US" dirty="0"/>
              <a:t> </a:t>
            </a:r>
            <a:r>
              <a:rPr lang="en-US" dirty="0" err="1"/>
              <a:t>NãoÉTriâng</a:t>
            </a:r>
            <a:r>
              <a:rPr lang="en-US" dirty="0"/>
              <a:t> </a:t>
            </a:r>
            <a:r>
              <a:rPr lang="en-US" dirty="0" err="1"/>
              <a:t>ocorrer</a:t>
            </a:r>
            <a:r>
              <a:rPr lang="en-US" dirty="0"/>
              <a:t> se um dos </a:t>
            </a:r>
            <a:r>
              <a:rPr lang="en-US" dirty="0" err="1"/>
              <a:t>lados</a:t>
            </a:r>
            <a:r>
              <a:rPr lang="en-US" dirty="0"/>
              <a:t> for &lt;= 1</a:t>
            </a:r>
          </a:p>
          <a:p>
            <a:r>
              <a:rPr lang="en-US" dirty="0"/>
              <a:t>Determine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testes de </a:t>
            </a:r>
            <a:r>
              <a:rPr lang="en-US" dirty="0" err="1" smtClean="0"/>
              <a:t>fronteira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59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3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aí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teste</a:t>
            </a:r>
            <a:r>
              <a:rPr lang="en-US" dirty="0" smtClean="0"/>
              <a:t> de software </a:t>
            </a:r>
            <a:r>
              <a:rPr lang="en-US" dirty="0" err="1" smtClean="0"/>
              <a:t>entra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cena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mpresas</a:t>
            </a:r>
            <a:r>
              <a:rPr lang="en-US" dirty="0" smtClean="0"/>
              <a:t> </a:t>
            </a:r>
            <a:r>
              <a:rPr lang="en-US" dirty="0"/>
              <a:t>de software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/>
              <a:t>tão</a:t>
            </a:r>
            <a:r>
              <a:rPr lang="en-US" dirty="0"/>
              <a:t> </a:t>
            </a:r>
            <a:r>
              <a:rPr lang="en-US" dirty="0" err="1" smtClean="0"/>
              <a:t>comprometidas</a:t>
            </a:r>
            <a:r>
              <a:rPr lang="en-US" dirty="0" smtClean="0"/>
              <a:t> com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testadores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programador</a:t>
            </a:r>
            <a:endParaRPr lang="en-US" dirty="0" smtClean="0"/>
          </a:p>
          <a:p>
            <a:r>
              <a:rPr lang="en-US" dirty="0" smtClean="0"/>
              <a:t>Estes </a:t>
            </a:r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abrangem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espectro</a:t>
            </a:r>
            <a:r>
              <a:rPr lang="en-US" dirty="0"/>
              <a:t> de </a:t>
            </a:r>
            <a:r>
              <a:rPr lang="en-US" dirty="0" smtClean="0"/>
              <a:t>software,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/>
              <a:t>jogos</a:t>
            </a:r>
            <a:r>
              <a:rPr lang="en-US" dirty="0"/>
              <a:t> de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/>
              <a:t>automação</a:t>
            </a:r>
            <a:r>
              <a:rPr lang="en-US" dirty="0"/>
              <a:t> de </a:t>
            </a:r>
            <a:r>
              <a:rPr lang="en-US" dirty="0" err="1" smtClean="0"/>
              <a:t>fábricas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0080" y="-18256"/>
            <a:ext cx="63722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Pares ortogonais</a:t>
            </a:r>
          </a:p>
        </p:txBody>
      </p:sp>
      <p:sp>
        <p:nvSpPr>
          <p:cNvPr id="263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mtClean="0">
                <a:latin typeface="Arial" charset="0"/>
              </a:rPr>
              <a:t>Originários dos testes na manufatura de hardware</a:t>
            </a:r>
          </a:p>
          <a:p>
            <a:pPr lvl="1" eaLnBrk="1" hangingPunct="1"/>
            <a:r>
              <a:rPr lang="pt-BR" smtClean="0">
                <a:latin typeface="Arial" charset="0"/>
              </a:rPr>
              <a:t>Peças têm variações de tamanho</a:t>
            </a:r>
          </a:p>
          <a:p>
            <a:pPr lvl="2" eaLnBrk="1" hangingPunct="1"/>
            <a:r>
              <a:rPr lang="pt-BR" smtClean="0">
                <a:latin typeface="Arial" charset="0"/>
              </a:rPr>
              <a:t>Será que todas as combinações de tamanhos para todas as peças resultam num produto que funciona?</a:t>
            </a:r>
          </a:p>
          <a:p>
            <a:pPr lvl="2" eaLnBrk="1" hangingPunct="1"/>
            <a:r>
              <a:rPr lang="pt-BR" smtClean="0">
                <a:latin typeface="Arial" charset="0"/>
              </a:rPr>
              <a:t>O número de combinações é muito grande para testar</a:t>
            </a:r>
          </a:p>
          <a:p>
            <a:pPr lvl="2" eaLnBrk="1" hangingPunct="1"/>
            <a:r>
              <a:rPr lang="pt-BR" smtClean="0">
                <a:latin typeface="Arial" charset="0"/>
              </a:rPr>
              <a:t>Pode-se reduzir estas combinações através do uso de pares ortogonais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60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Pares ortogonais</a:t>
            </a:r>
          </a:p>
        </p:txBody>
      </p:sp>
      <p:sp>
        <p:nvSpPr>
          <p:cNvPr id="68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5550" y="1700213"/>
            <a:ext cx="7918450" cy="4624387"/>
          </a:xfrm>
        </p:spPr>
        <p:txBody>
          <a:bodyPr rtlCol="0">
            <a:normAutofit/>
          </a:bodyPr>
          <a:lstStyle/>
          <a:p>
            <a:pPr marL="531813" indent="-531813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Passos</a:t>
            </a:r>
          </a:p>
          <a:p>
            <a:pPr marL="914400" lvl="1" indent="-457200" eaLnBrk="1" fontAlgn="auto" hangingPunct="1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pt-BR" dirty="0" smtClean="0">
                <a:latin typeface="Arial" pitchFamily="34" charset="0"/>
              </a:rPr>
              <a:t>Identifique as variáveis </a:t>
            </a:r>
            <a:r>
              <a:rPr lang="pt-BR" dirty="0" smtClean="0"/>
              <a:t>que determinam o comportamento do sistema</a:t>
            </a:r>
            <a:endParaRPr lang="pt-BR" dirty="0" smtClean="0">
              <a:latin typeface="Arial" pitchFamily="34" charset="0"/>
            </a:endParaRPr>
          </a:p>
          <a:p>
            <a:pPr marL="914400" lvl="1" indent="-457200" eaLnBrk="1" fontAlgn="auto" hangingPunct="1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pt-BR" dirty="0" smtClean="0">
                <a:latin typeface="Arial" pitchFamily="34" charset="0"/>
              </a:rPr>
              <a:t>Identifique os estados de cada variável</a:t>
            </a:r>
          </a:p>
          <a:p>
            <a:pPr marL="914400" lvl="1" indent="-457200" eaLnBrk="1" fontAlgn="auto" hangingPunct="1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pt-BR" dirty="0" smtClean="0">
                <a:latin typeface="Arial" pitchFamily="34" charset="0"/>
              </a:rPr>
              <a:t>Identifique restrições que se aplicam às variáveis/estados</a:t>
            </a:r>
          </a:p>
          <a:p>
            <a:pPr marL="914400" lvl="1" indent="-457200" eaLnBrk="1" fontAlgn="auto" hangingPunct="1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pt-BR" dirty="0" smtClean="0">
                <a:latin typeface="Arial" pitchFamily="34" charset="0"/>
              </a:rPr>
              <a:t>Crie os pares combinando todos os estados de uma variável com todos os estados das outras variáveis</a:t>
            </a:r>
          </a:p>
          <a:p>
            <a:pPr marL="914400" lvl="1" indent="-457200" eaLnBrk="1" fontAlgn="auto" hangingPunct="1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pt-BR" dirty="0" smtClean="0">
                <a:latin typeface="Arial" pitchFamily="34" charset="0"/>
              </a:rPr>
              <a:t>Faça o </a:t>
            </a:r>
            <a:r>
              <a:rPr lang="pt-BR" i="1" dirty="0" smtClean="0">
                <a:latin typeface="Arial" pitchFamily="34" charset="0"/>
              </a:rPr>
              <a:t>merge</a:t>
            </a:r>
            <a:r>
              <a:rPr lang="pt-BR" dirty="0" smtClean="0">
                <a:latin typeface="Arial" pitchFamily="34" charset="0"/>
              </a:rPr>
              <a:t> dos pares viáveis, assegurando conformidade com as restrições</a:t>
            </a:r>
          </a:p>
        </p:txBody>
      </p:sp>
      <p:sp>
        <p:nvSpPr>
          <p:cNvPr id="4" name="Espaço Reservado para Número de Slide 4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9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2088" y="-27384"/>
            <a:ext cx="738031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Pares ortogonais</a:t>
            </a:r>
          </a:p>
        </p:txBody>
      </p:sp>
      <p:sp>
        <p:nvSpPr>
          <p:cNvPr id="68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400" smtClean="0">
                <a:latin typeface="Arial" pitchFamily="34" charset="0"/>
              </a:rPr>
              <a:t>O número de pares ortogonais é igual a soma de todas as multiplicações não redundantes de todas as variáveis, duas a duas</a:t>
            </a:r>
          </a:p>
          <a:p>
            <a:pPr marL="742950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z="2000" smtClean="0">
                <a:latin typeface="Arial" pitchFamily="34" charset="0"/>
              </a:rPr>
              <a:t>Exemplo::</a:t>
            </a:r>
          </a:p>
          <a:p>
            <a:pPr marL="1143000" lvl="2" indent="-2286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800" smtClean="0">
                <a:latin typeface="Arial" pitchFamily="34" charset="0"/>
              </a:rPr>
              <a:t>Variável 1 tem 3 estados</a:t>
            </a:r>
          </a:p>
          <a:p>
            <a:pPr marL="1143000" lvl="2" indent="-2286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800" smtClean="0">
                <a:latin typeface="Arial" pitchFamily="34" charset="0"/>
              </a:rPr>
              <a:t>Variável 2 tem 2 estados</a:t>
            </a:r>
          </a:p>
          <a:p>
            <a:pPr marL="1143000" lvl="2" indent="-2286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800" smtClean="0">
                <a:latin typeface="Arial" pitchFamily="34" charset="0"/>
              </a:rPr>
              <a:t>Variável 3 tem 4 estados</a:t>
            </a:r>
          </a:p>
          <a:p>
            <a:pPr marL="1600200" lvl="3" indent="-2286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z="1600" smtClean="0">
                <a:latin typeface="Arial" pitchFamily="34" charset="0"/>
              </a:rPr>
              <a:t>V1 X V2 = 6 pares</a:t>
            </a:r>
          </a:p>
          <a:p>
            <a:pPr marL="1600200" lvl="3" indent="-2286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z="1600" smtClean="0">
                <a:latin typeface="Arial" pitchFamily="34" charset="0"/>
              </a:rPr>
              <a:t>V1 X V3 = 12 pares</a:t>
            </a:r>
          </a:p>
          <a:p>
            <a:pPr marL="1600200" lvl="3" indent="-2286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z="1600" smtClean="0">
                <a:latin typeface="Arial" pitchFamily="34" charset="0"/>
              </a:rPr>
              <a:t>V2 X V3 = 8 pares</a:t>
            </a:r>
          </a:p>
          <a:p>
            <a:pPr marL="1600200" lvl="3" indent="-2286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z="1600" smtClean="0">
                <a:latin typeface="Arial" pitchFamily="34" charset="0"/>
              </a:rPr>
              <a:t>Total de pares = 26</a:t>
            </a:r>
          </a:p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400" smtClean="0">
                <a:latin typeface="Arial" pitchFamily="34" charset="0"/>
              </a:rPr>
              <a:t>O número mínimo de testes é o valor máximo da multiplicação dos pares viáveis</a:t>
            </a:r>
          </a:p>
          <a:p>
            <a:pPr marL="742950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z="2000" smtClean="0">
                <a:latin typeface="Arial" pitchFamily="34" charset="0"/>
              </a:rPr>
              <a:t>Ex: no exemplo acima, 12 seria o número mínimo de testes</a:t>
            </a:r>
          </a:p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400" smtClean="0">
                <a:latin typeface="Arial" pitchFamily="34" charset="0"/>
              </a:rPr>
              <a:t>Pode-se usar classes de equivalência para determinar os estados a testar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62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pt-BR" dirty="0" smtClean="0">
                <a:latin typeface="Arial" charset="0"/>
              </a:rPr>
              <a:t>Exemplo</a:t>
            </a:r>
          </a:p>
          <a:p>
            <a:pPr lvl="1" eaLnBrk="1" hangingPunct="1">
              <a:buFontTx/>
              <a:buNone/>
            </a:pPr>
            <a:r>
              <a:rPr lang="pt-BR" dirty="0" smtClean="0">
                <a:latin typeface="Arial" charset="0"/>
              </a:rPr>
              <a:t>1. Identifique as variáveis</a:t>
            </a:r>
          </a:p>
          <a:p>
            <a:pPr lvl="2" eaLnBrk="1" hangingPunct="1"/>
            <a:r>
              <a:rPr lang="pt-BR" dirty="0" smtClean="0">
                <a:latin typeface="Arial" charset="0"/>
              </a:rPr>
              <a:t>Cliente</a:t>
            </a:r>
          </a:p>
          <a:p>
            <a:pPr lvl="2" eaLnBrk="1" hangingPunct="1"/>
            <a:r>
              <a:rPr lang="pt-BR" dirty="0" smtClean="0">
                <a:latin typeface="Arial" charset="0"/>
              </a:rPr>
              <a:t>Produtos</a:t>
            </a:r>
          </a:p>
          <a:p>
            <a:pPr lvl="2" eaLnBrk="1" hangingPunct="1"/>
            <a:r>
              <a:rPr lang="pt-BR" dirty="0" smtClean="0">
                <a:latin typeface="Arial" charset="0"/>
              </a:rPr>
              <a:t>Status</a:t>
            </a:r>
          </a:p>
          <a:p>
            <a:pPr lvl="1" eaLnBrk="1" hangingPunct="1">
              <a:buFontTx/>
              <a:buNone/>
            </a:pPr>
            <a:r>
              <a:rPr lang="pt-BR" dirty="0" smtClean="0">
                <a:latin typeface="Arial" charset="0"/>
              </a:rPr>
              <a:t>2. Identifique os estados de cada variável</a:t>
            </a:r>
          </a:p>
          <a:p>
            <a:pPr lvl="2" eaLnBrk="1" hangingPunct="1"/>
            <a:r>
              <a:rPr lang="pt-BR" dirty="0" smtClean="0">
                <a:latin typeface="Arial" charset="0"/>
              </a:rPr>
              <a:t>Cliente: {Varejo, Empresa, Governo}</a:t>
            </a:r>
          </a:p>
          <a:p>
            <a:pPr lvl="2" eaLnBrk="1" hangingPunct="1"/>
            <a:r>
              <a:rPr lang="pt-BR" dirty="0" smtClean="0">
                <a:latin typeface="Arial" charset="0"/>
              </a:rPr>
              <a:t>Produtos: {Cartão de crédito, Cheque, Empréstimo para construção}</a:t>
            </a:r>
          </a:p>
          <a:p>
            <a:pPr lvl="2" eaLnBrk="1" hangingPunct="1"/>
            <a:r>
              <a:rPr lang="pt-BR" dirty="0" smtClean="0">
                <a:latin typeface="Arial" charset="0"/>
              </a:rPr>
              <a:t>Status: {Desbloqueado, Bloqueado}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63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92088" y="-27384"/>
            <a:ext cx="7380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Pares ortogonais</a:t>
            </a:r>
            <a:endParaRPr kumimoji="0" lang="pt-BR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2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0"/>
            <a:ext cx="586814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Pares ortogonais</a:t>
            </a:r>
          </a:p>
        </p:txBody>
      </p:sp>
      <p:sp>
        <p:nvSpPr>
          <p:cNvPr id="6932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pt-BR" dirty="0" smtClean="0">
                <a:latin typeface="Arial" charset="0"/>
              </a:rPr>
              <a:t>Exemplo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smtClean="0">
                <a:latin typeface="Arial" charset="0"/>
              </a:rPr>
              <a:t>3. Identifique restrições que se aplicam às variáveis/estados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>
                <a:latin typeface="Arial" charset="0"/>
              </a:rPr>
              <a:t>Um empréstimo para construção requer que o cliente seja uma empresa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smtClean="0">
                <a:latin typeface="Arial" charset="0"/>
              </a:rPr>
              <a:t>4. Crie os pares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>
                <a:latin typeface="Arial" charset="0"/>
              </a:rPr>
              <a:t>Cliente x Produto: {(Varejo, Cartão de crédito), (Varejo, Cheque), </a:t>
            </a:r>
            <a:r>
              <a:rPr lang="pt-BR" b="1" dirty="0" smtClean="0">
                <a:solidFill>
                  <a:srgbClr val="FF5050"/>
                </a:solidFill>
                <a:latin typeface="Arial" charset="0"/>
              </a:rPr>
              <a:t>(Varejo, Empréstimo para construção)</a:t>
            </a:r>
            <a:r>
              <a:rPr lang="pt-BR" b="1" dirty="0" smtClean="0">
                <a:latin typeface="Arial" charset="0"/>
              </a:rPr>
              <a:t>,</a:t>
            </a:r>
            <a:r>
              <a:rPr lang="pt-BR" dirty="0" smtClean="0">
                <a:latin typeface="Arial" charset="0"/>
              </a:rPr>
              <a:t> (Empresa, Cartão de crédito), (Empresa, Cheque), (Empresa, Empréstimo para construção), (Governo, Cartão de crédito), (Governo, Cheque), </a:t>
            </a:r>
            <a:r>
              <a:rPr lang="pt-BR" b="1" dirty="0" smtClean="0">
                <a:solidFill>
                  <a:srgbClr val="FF5050"/>
                </a:solidFill>
                <a:latin typeface="Arial" charset="0"/>
              </a:rPr>
              <a:t>(Governo,</a:t>
            </a:r>
            <a:r>
              <a:rPr lang="pt-BR" dirty="0" smtClean="0">
                <a:latin typeface="Arial" charset="0"/>
              </a:rPr>
              <a:t> </a:t>
            </a:r>
            <a:r>
              <a:rPr lang="pt-BR" b="1" dirty="0" smtClean="0">
                <a:solidFill>
                  <a:srgbClr val="FF5050"/>
                </a:solidFill>
                <a:latin typeface="Arial" charset="0"/>
              </a:rPr>
              <a:t>Empréstimo para construção)</a:t>
            </a:r>
            <a:r>
              <a:rPr lang="pt-BR" dirty="0" smtClean="0">
                <a:latin typeface="Arial" charset="0"/>
              </a:rPr>
              <a:t>} (7 pares viáveis)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>
                <a:latin typeface="Arial" charset="0"/>
              </a:rPr>
              <a:t>Cliente x Status (6 pares)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>
                <a:latin typeface="Arial" charset="0"/>
              </a:rPr>
              <a:t>Produto x Status (6 pares)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64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0"/>
            <a:ext cx="601216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Pares ortogonais</a:t>
            </a:r>
          </a:p>
        </p:txBody>
      </p:sp>
      <p:sp>
        <p:nvSpPr>
          <p:cNvPr id="264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  <a:r>
              <a:rPr lang="pt-BR" dirty="0" smtClean="0">
                <a:latin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pt-BR" dirty="0" smtClean="0">
                <a:latin typeface="Arial" charset="0"/>
              </a:rPr>
              <a:t>5. Faça o </a:t>
            </a:r>
            <a:r>
              <a:rPr lang="pt-BR" i="1" dirty="0" smtClean="0">
                <a:latin typeface="Arial" charset="0"/>
              </a:rPr>
              <a:t>merge</a:t>
            </a:r>
            <a:r>
              <a:rPr lang="pt-BR" dirty="0" smtClean="0">
                <a:latin typeface="Arial" charset="0"/>
              </a:rPr>
              <a:t> dos pares viáveis, assegurando conformidade com as restrições</a:t>
            </a:r>
          </a:p>
          <a:p>
            <a:pPr lvl="2" eaLnBrk="1" hangingPunct="1"/>
            <a:r>
              <a:rPr lang="pt-BR" sz="1800" dirty="0" smtClean="0">
                <a:latin typeface="Arial" charset="0"/>
              </a:rPr>
              <a:t>Teste 1: Varejo, Cartão de crédito, Desbloqueado</a:t>
            </a:r>
          </a:p>
          <a:p>
            <a:pPr lvl="2" eaLnBrk="1" hangingPunct="1"/>
            <a:r>
              <a:rPr lang="pt-BR" sz="1800" dirty="0" smtClean="0">
                <a:latin typeface="Arial" charset="0"/>
              </a:rPr>
              <a:t>Teste 2: Varejo, Cartão de crédito, Bloqueado</a:t>
            </a:r>
          </a:p>
          <a:p>
            <a:pPr lvl="2" eaLnBrk="1" hangingPunct="1"/>
            <a:r>
              <a:rPr lang="pt-BR" sz="1800" dirty="0" smtClean="0">
                <a:latin typeface="Arial" charset="0"/>
              </a:rPr>
              <a:t>Teste 3: Varejo, Cheque, Desbloqueado</a:t>
            </a:r>
          </a:p>
          <a:p>
            <a:pPr lvl="2" eaLnBrk="1" hangingPunct="1"/>
            <a:r>
              <a:rPr lang="pt-BR" sz="1800" dirty="0" smtClean="0">
                <a:latin typeface="Arial" charset="0"/>
              </a:rPr>
              <a:t>Teste 4: Varejo, Cheque, Bloqueado</a:t>
            </a:r>
          </a:p>
          <a:p>
            <a:pPr lvl="2" eaLnBrk="1" hangingPunct="1"/>
            <a:r>
              <a:rPr lang="pt-BR" sz="1800" dirty="0" smtClean="0">
                <a:latin typeface="Arial" charset="0"/>
              </a:rPr>
              <a:t>Teste 5: Empresa, Cartão de crédito, Desbloqueado</a:t>
            </a:r>
          </a:p>
          <a:p>
            <a:pPr lvl="2" eaLnBrk="1" hangingPunct="1"/>
            <a:r>
              <a:rPr lang="pt-BR" sz="1800" dirty="0" smtClean="0">
                <a:latin typeface="Arial" charset="0"/>
              </a:rPr>
              <a:t>Teste 6: Empresa, Cartão de crédito, Bloqueado</a:t>
            </a:r>
          </a:p>
          <a:p>
            <a:pPr lvl="2" eaLnBrk="1" hangingPunct="1"/>
            <a:r>
              <a:rPr lang="pt-BR" sz="1800" dirty="0" smtClean="0">
                <a:latin typeface="Arial" charset="0"/>
              </a:rPr>
              <a:t>Teste 7: Empresa, Empréstimo para construção, Desbloqueado</a:t>
            </a:r>
          </a:p>
          <a:p>
            <a:pPr lvl="2" eaLnBrk="1" hangingPunct="1"/>
            <a:r>
              <a:rPr lang="pt-BR" sz="1800" dirty="0" smtClean="0">
                <a:latin typeface="Arial" charset="0"/>
              </a:rPr>
              <a:t>...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65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9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Exercício</a:t>
            </a:r>
          </a:p>
        </p:txBody>
      </p:sp>
      <p:sp>
        <p:nvSpPr>
          <p:cNvPr id="264397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pt-BR" smtClean="0">
                <a:latin typeface="Arial" charset="0"/>
              </a:rPr>
              <a:t>Usando a mesma configuração do exemplo anterior, apresente as combinações que satisfazem as seguintes restrições</a:t>
            </a:r>
          </a:p>
          <a:p>
            <a:pPr marL="742950" lvl="1" indent="-285750" eaLnBrk="1" hangingPunct="1"/>
            <a:r>
              <a:rPr lang="pt-BR" sz="3100" smtClean="0">
                <a:latin typeface="Arial" charset="0"/>
              </a:rPr>
              <a:t>O governo só compra produtos através de cheques</a:t>
            </a:r>
          </a:p>
          <a:p>
            <a:pPr marL="742950" lvl="1" indent="-285750" eaLnBrk="1" hangingPunct="1"/>
            <a:r>
              <a:rPr lang="en-US" sz="3100" smtClean="0">
                <a:latin typeface="Arial" charset="0"/>
              </a:rPr>
              <a:t>Cartão de crédito só pode ser usado se estiver desbloqueado</a:t>
            </a:r>
          </a:p>
          <a:p>
            <a:pPr marL="742950" lvl="1" indent="-285750" eaLnBrk="1" hangingPunct="1"/>
            <a:r>
              <a:rPr lang="en-US" sz="3100" smtClean="0">
                <a:latin typeface="Arial" charset="0"/>
              </a:rPr>
              <a:t>Varejo só usa cartão de crédito ou cheque</a:t>
            </a:r>
            <a:endParaRPr lang="pt-BR" sz="3100" smtClean="0">
              <a:latin typeface="Arial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66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2075" y="-50800"/>
            <a:ext cx="7697788" cy="1143000"/>
          </a:xfrm>
        </p:spPr>
        <p:txBody>
          <a:bodyPr/>
          <a:lstStyle/>
          <a:p>
            <a:pPr eaLnBrk="1" hangingPunct="1"/>
            <a:r>
              <a:rPr lang="pt-BR" smtClean="0"/>
              <a:t>Análise causa-efeito</a:t>
            </a:r>
          </a:p>
        </p:txBody>
      </p:sp>
      <p:sp>
        <p:nvSpPr>
          <p:cNvPr id="264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063" y="1447800"/>
            <a:ext cx="7499350" cy="4724400"/>
          </a:xfrm>
        </p:spPr>
        <p:txBody>
          <a:bodyPr/>
          <a:lstStyle/>
          <a:p>
            <a:pPr eaLnBrk="1" hangingPunct="1"/>
            <a:r>
              <a:rPr lang="pt-BR" smtClean="0"/>
              <a:t>Necessária quando se deseja testar combinações de entradas</a:t>
            </a:r>
          </a:p>
          <a:p>
            <a:pPr eaLnBrk="1" hangingPunct="1">
              <a:buFontTx/>
              <a:buNone/>
            </a:pPr>
            <a:endParaRPr lang="pt-BR" smtClean="0"/>
          </a:p>
          <a:p>
            <a:pPr eaLnBrk="1" hangingPunct="1"/>
            <a:r>
              <a:rPr lang="pt-BR" smtClean="0"/>
              <a:t>Utiliza tabelas de decisão e árvores de decisão</a:t>
            </a:r>
          </a:p>
          <a:p>
            <a:pPr lvl="1" eaLnBrk="1" hangingPunct="1"/>
            <a:r>
              <a:rPr lang="pt-BR" smtClean="0"/>
              <a:t>Grafo causa-efeito como modelo auxiliar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67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causa-efeito: definições</a:t>
            </a:r>
          </a:p>
        </p:txBody>
      </p:sp>
      <p:sp>
        <p:nvSpPr>
          <p:cNvPr id="2648067" name="Rectangle 3"/>
          <p:cNvSpPr>
            <a:spLocks noChangeArrowheads="1"/>
          </p:cNvSpPr>
          <p:nvPr/>
        </p:nvSpPr>
        <p:spPr bwMode="auto">
          <a:xfrm>
            <a:off x="1055688" y="1905000"/>
            <a:ext cx="71739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Causas: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  <a:buFontTx/>
              <a:buChar char="­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Condições de entrada (valor lógico)</a:t>
            </a:r>
          </a:p>
          <a:p>
            <a:pPr marL="341313" indent="-341313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Efeitos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  <a:buFontTx/>
              <a:buChar char="­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Ações realizadas em resposta às diferentes condições de entrada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endParaRPr lang="pt-BR">
              <a:solidFill>
                <a:srgbClr val="000000"/>
              </a:solidFill>
              <a:latin typeface="Trebuchet MS" pitchFamily="34" charset="0"/>
            </a:endParaRP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ex.: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b="1">
                <a:solidFill>
                  <a:srgbClr val="000000"/>
                </a:solidFill>
                <a:latin typeface="Trebuchet MS" pitchFamily="34" charset="0"/>
              </a:rPr>
              <a:t>causa</a:t>
            </a: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: preço </a:t>
            </a:r>
            <a:r>
              <a:rPr lang="pt-BR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</a:t>
            </a: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 50  </a:t>
            </a:r>
            <a:r>
              <a:rPr lang="pt-BR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</a:t>
            </a: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   0 </a:t>
            </a:r>
            <a:r>
              <a:rPr lang="pt-BR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 </a:t>
            </a: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qtd </a:t>
            </a:r>
            <a:r>
              <a:rPr lang="pt-BR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 </a:t>
            </a: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99 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b="1">
                <a:solidFill>
                  <a:srgbClr val="000000"/>
                </a:solidFill>
                <a:latin typeface="Trebuchet MS" pitchFamily="34" charset="0"/>
              </a:rPr>
              <a:t>efeito</a:t>
            </a: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: fornecer 5% de desconto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Análise causa-efeito: Árvore de decisão</a:t>
            </a:r>
          </a:p>
        </p:txBody>
      </p:sp>
      <p:sp>
        <p:nvSpPr>
          <p:cNvPr id="2650115" name="Text Box 3"/>
          <p:cNvSpPr txBox="1">
            <a:spLocks noChangeArrowheads="1"/>
          </p:cNvSpPr>
          <p:nvPr/>
        </p:nvSpPr>
        <p:spPr bwMode="auto">
          <a:xfrm>
            <a:off x="3924300" y="2743200"/>
            <a:ext cx="7206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alibri" pitchFamily="34" charset="0"/>
              </a:rPr>
              <a:t>preço</a:t>
            </a:r>
          </a:p>
        </p:txBody>
      </p:sp>
      <p:sp>
        <p:nvSpPr>
          <p:cNvPr id="2650116" name="Text Box 4"/>
          <p:cNvSpPr txBox="1">
            <a:spLocks noChangeArrowheads="1"/>
          </p:cNvSpPr>
          <p:nvPr/>
        </p:nvSpPr>
        <p:spPr bwMode="auto">
          <a:xfrm>
            <a:off x="1250950" y="3733800"/>
            <a:ext cx="504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alibri" pitchFamily="34" charset="0"/>
              </a:rPr>
              <a:t>qtd</a:t>
            </a:r>
          </a:p>
        </p:txBody>
      </p:sp>
      <p:sp>
        <p:nvSpPr>
          <p:cNvPr id="2650117" name="Text Box 5"/>
          <p:cNvSpPr txBox="1">
            <a:spLocks noChangeArrowheads="1"/>
          </p:cNvSpPr>
          <p:nvPr/>
        </p:nvSpPr>
        <p:spPr bwMode="auto">
          <a:xfrm>
            <a:off x="4697413" y="2362200"/>
            <a:ext cx="597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</a:t>
            </a:r>
            <a:r>
              <a:rPr lang="pt-BR">
                <a:solidFill>
                  <a:srgbClr val="000000"/>
                </a:solidFill>
                <a:latin typeface="Calibri" pitchFamily="34" charset="0"/>
              </a:rPr>
              <a:t> 50</a:t>
            </a:r>
          </a:p>
        </p:txBody>
      </p:sp>
      <p:sp>
        <p:nvSpPr>
          <p:cNvPr id="2650118" name="Text Box 6"/>
          <p:cNvSpPr txBox="1">
            <a:spLocks noChangeArrowheads="1"/>
          </p:cNvSpPr>
          <p:nvPr/>
        </p:nvSpPr>
        <p:spPr bwMode="auto">
          <a:xfrm>
            <a:off x="4697413" y="3276600"/>
            <a:ext cx="5858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alibri" pitchFamily="34" charset="0"/>
              </a:rPr>
              <a:t>&lt; 50</a:t>
            </a:r>
          </a:p>
        </p:txBody>
      </p:sp>
      <p:sp>
        <p:nvSpPr>
          <p:cNvPr id="2650119" name="Text Box 7"/>
          <p:cNvSpPr txBox="1">
            <a:spLocks noChangeArrowheads="1"/>
          </p:cNvSpPr>
          <p:nvPr/>
        </p:nvSpPr>
        <p:spPr bwMode="auto">
          <a:xfrm>
            <a:off x="1814513" y="2895600"/>
            <a:ext cx="110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</a:t>
            </a:r>
            <a:r>
              <a:rPr lang="pt-BR">
                <a:solidFill>
                  <a:srgbClr val="000000"/>
                </a:solidFill>
                <a:latin typeface="Calibri" pitchFamily="34" charset="0"/>
              </a:rPr>
              <a:t> [ 0, 99 ]</a:t>
            </a:r>
          </a:p>
        </p:txBody>
      </p:sp>
      <p:sp>
        <p:nvSpPr>
          <p:cNvPr id="2650120" name="Text Box 8"/>
          <p:cNvSpPr txBox="1">
            <a:spLocks noChangeArrowheads="1"/>
          </p:cNvSpPr>
          <p:nvPr/>
        </p:nvSpPr>
        <p:spPr bwMode="auto">
          <a:xfrm>
            <a:off x="2025650" y="4572000"/>
            <a:ext cx="110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</a:t>
            </a:r>
            <a:r>
              <a:rPr lang="pt-BR">
                <a:solidFill>
                  <a:srgbClr val="000000"/>
                </a:solidFill>
                <a:latin typeface="Calibri" pitchFamily="34" charset="0"/>
              </a:rPr>
              <a:t> [ 0, 99 ]</a:t>
            </a:r>
          </a:p>
        </p:txBody>
      </p:sp>
      <p:sp>
        <p:nvSpPr>
          <p:cNvPr id="2650121" name="Text Box 9"/>
          <p:cNvSpPr txBox="1">
            <a:spLocks noChangeArrowheads="1"/>
          </p:cNvSpPr>
          <p:nvPr/>
        </p:nvSpPr>
        <p:spPr bwMode="auto">
          <a:xfrm>
            <a:off x="6878638" y="2286000"/>
            <a:ext cx="14152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alibri" pitchFamily="34" charset="0"/>
              </a:rPr>
              <a:t>dar desconto</a:t>
            </a:r>
          </a:p>
        </p:txBody>
      </p:sp>
      <p:sp>
        <p:nvSpPr>
          <p:cNvPr id="2650122" name="Text Box 10"/>
          <p:cNvSpPr txBox="1">
            <a:spLocks noChangeArrowheads="1"/>
          </p:cNvSpPr>
          <p:nvPr/>
        </p:nvSpPr>
        <p:spPr bwMode="auto">
          <a:xfrm>
            <a:off x="6878638" y="3048000"/>
            <a:ext cx="17033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alibri" pitchFamily="34" charset="0"/>
              </a:rPr>
              <a:t>cobrar preço normal</a:t>
            </a:r>
          </a:p>
        </p:txBody>
      </p:sp>
      <p:sp>
        <p:nvSpPr>
          <p:cNvPr id="2650123" name="Text Box 11"/>
          <p:cNvSpPr txBox="1">
            <a:spLocks noChangeArrowheads="1"/>
          </p:cNvSpPr>
          <p:nvPr/>
        </p:nvSpPr>
        <p:spPr bwMode="auto">
          <a:xfrm>
            <a:off x="6878638" y="4572000"/>
            <a:ext cx="1631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alibri" pitchFamily="34" charset="0"/>
              </a:rPr>
              <a:t>emitir msg de erro</a:t>
            </a:r>
          </a:p>
        </p:txBody>
      </p:sp>
      <p:sp>
        <p:nvSpPr>
          <p:cNvPr id="2650124" name="Line 12"/>
          <p:cNvSpPr>
            <a:spLocks noChangeShapeType="1"/>
          </p:cNvSpPr>
          <p:nvPr/>
        </p:nvSpPr>
        <p:spPr bwMode="auto">
          <a:xfrm flipV="1">
            <a:off x="1814513" y="3048000"/>
            <a:ext cx="2109787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50125" name="Line 13"/>
          <p:cNvSpPr>
            <a:spLocks noChangeShapeType="1"/>
          </p:cNvSpPr>
          <p:nvPr/>
        </p:nvSpPr>
        <p:spPr bwMode="auto">
          <a:xfrm>
            <a:off x="1814513" y="4038600"/>
            <a:ext cx="2109787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768850" y="2514600"/>
            <a:ext cx="2039938" cy="457200"/>
            <a:chOff x="3168" y="1584"/>
            <a:chExt cx="1392" cy="288"/>
          </a:xfrm>
        </p:grpSpPr>
        <p:sp>
          <p:nvSpPr>
            <p:cNvPr id="2650127" name="Line 15"/>
            <p:cNvSpPr>
              <a:spLocks noChangeShapeType="1"/>
            </p:cNvSpPr>
            <p:nvPr/>
          </p:nvSpPr>
          <p:spPr bwMode="auto">
            <a:xfrm flipV="1">
              <a:off x="3168" y="1584"/>
              <a:ext cx="72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650128" name="Line 16"/>
            <p:cNvSpPr>
              <a:spLocks noChangeShapeType="1"/>
            </p:cNvSpPr>
            <p:nvPr/>
          </p:nvSpPr>
          <p:spPr bwMode="auto">
            <a:xfrm>
              <a:off x="3888" y="1584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 flipV="1">
            <a:off x="4768850" y="3048000"/>
            <a:ext cx="2039938" cy="457200"/>
            <a:chOff x="3168" y="1584"/>
            <a:chExt cx="1392" cy="288"/>
          </a:xfrm>
        </p:grpSpPr>
        <p:sp>
          <p:nvSpPr>
            <p:cNvPr id="2650130" name="Line 18"/>
            <p:cNvSpPr>
              <a:spLocks noChangeShapeType="1"/>
            </p:cNvSpPr>
            <p:nvPr/>
          </p:nvSpPr>
          <p:spPr bwMode="auto">
            <a:xfrm flipV="1">
              <a:off x="3168" y="1584"/>
              <a:ext cx="72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650131" name="Line 19"/>
            <p:cNvSpPr>
              <a:spLocks noChangeShapeType="1"/>
            </p:cNvSpPr>
            <p:nvPr/>
          </p:nvSpPr>
          <p:spPr bwMode="auto">
            <a:xfrm>
              <a:off x="3888" y="1584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</p:grpSp>
      <p:sp>
        <p:nvSpPr>
          <p:cNvPr id="2650132" name="Line 20"/>
          <p:cNvSpPr>
            <a:spLocks noChangeShapeType="1"/>
          </p:cNvSpPr>
          <p:nvPr/>
        </p:nvSpPr>
        <p:spPr bwMode="auto">
          <a:xfrm flipV="1">
            <a:off x="3924300" y="4953000"/>
            <a:ext cx="2954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69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Objetivos do Módulo</a:t>
            </a:r>
          </a:p>
        </p:txBody>
      </p:sp>
      <p:sp>
        <p:nvSpPr>
          <p:cNvPr id="24596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Apresentar e discutir</a:t>
            </a:r>
          </a:p>
          <a:p>
            <a:pPr lvl="1" eaLnBrk="1" hangingPunct="1"/>
            <a:r>
              <a:rPr lang="pt-BR" dirty="0" smtClean="0"/>
              <a:t>Conceitos básicos sobre testes de software</a:t>
            </a:r>
          </a:p>
          <a:p>
            <a:pPr lvl="1" eaLnBrk="1" hangingPunct="1"/>
            <a:r>
              <a:rPr lang="pt-BR" dirty="0" smtClean="0"/>
              <a:t>Abordagens de teste</a:t>
            </a:r>
          </a:p>
          <a:p>
            <a:pPr lvl="1"/>
            <a:r>
              <a:rPr lang="pt-BR" dirty="0"/>
              <a:t>Estágios de </a:t>
            </a:r>
            <a:r>
              <a:rPr lang="pt-BR" dirty="0" smtClean="0"/>
              <a:t>teste</a:t>
            </a:r>
          </a:p>
          <a:p>
            <a:pPr lvl="1"/>
            <a:r>
              <a:rPr lang="pt-BR" dirty="0" smtClean="0"/>
              <a:t>Considerações sobre teste de software orientado a objetos</a:t>
            </a:r>
            <a:endParaRPr lang="pt-BR" dirty="0"/>
          </a:p>
          <a:p>
            <a:pPr lvl="1" eaLnBrk="1" hangingPunct="1"/>
            <a:r>
              <a:rPr lang="pt-BR" dirty="0" err="1" smtClean="0"/>
              <a:t>JUnit</a:t>
            </a:r>
            <a:endParaRPr lang="pt-BR" dirty="0" smtClean="0"/>
          </a:p>
          <a:p>
            <a:pPr eaLnBrk="1" hangingPunct="1"/>
            <a:r>
              <a:rPr lang="pt-BR" dirty="0" smtClean="0"/>
              <a:t>Exercitar os conceitos apresentados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Análise causa-efeito: Construção da tabela de decisão</a:t>
            </a:r>
          </a:p>
        </p:txBody>
      </p:sp>
      <p:sp>
        <p:nvSpPr>
          <p:cNvPr id="2652163" name="Text Box 4"/>
          <p:cNvSpPr txBox="1">
            <a:spLocks noChangeArrowheads="1"/>
          </p:cNvSpPr>
          <p:nvPr/>
        </p:nvSpPr>
        <p:spPr bwMode="auto">
          <a:xfrm>
            <a:off x="2532063" y="2514600"/>
            <a:ext cx="4117975" cy="175432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preço 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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 50		V     F      ×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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 qtd 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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 99		V     V     F</a:t>
            </a:r>
          </a:p>
          <a:p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dar desconto		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	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cobrar preço normal	        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emitir msg de erro	                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</a:p>
        </p:txBody>
      </p:sp>
      <p:sp>
        <p:nvSpPr>
          <p:cNvPr id="2652164" name="Line 5"/>
          <p:cNvSpPr>
            <a:spLocks noChangeShapeType="1"/>
          </p:cNvSpPr>
          <p:nvPr/>
        </p:nvSpPr>
        <p:spPr bwMode="auto">
          <a:xfrm>
            <a:off x="2532063" y="3284538"/>
            <a:ext cx="41275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52165" name="Line 6"/>
          <p:cNvSpPr>
            <a:spLocks noChangeShapeType="1"/>
          </p:cNvSpPr>
          <p:nvPr/>
        </p:nvSpPr>
        <p:spPr bwMode="auto">
          <a:xfrm flipH="1">
            <a:off x="5173981" y="2492375"/>
            <a:ext cx="45719" cy="20796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52166" name="Line 7"/>
          <p:cNvSpPr>
            <a:spLocks noChangeShapeType="1"/>
          </p:cNvSpPr>
          <p:nvPr/>
        </p:nvSpPr>
        <p:spPr bwMode="auto">
          <a:xfrm flipH="1">
            <a:off x="5676899" y="2492375"/>
            <a:ext cx="47625" cy="207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52167" name="Line 8"/>
          <p:cNvSpPr>
            <a:spLocks noChangeShapeType="1"/>
          </p:cNvSpPr>
          <p:nvPr/>
        </p:nvSpPr>
        <p:spPr bwMode="auto">
          <a:xfrm flipH="1">
            <a:off x="6110605" y="2514600"/>
            <a:ext cx="45719" cy="203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652168" name="Rectangle 8"/>
          <p:cNvSpPr>
            <a:spLocks noChangeArrowheads="1"/>
          </p:cNvSpPr>
          <p:nvPr/>
        </p:nvSpPr>
        <p:spPr bwMode="auto">
          <a:xfrm>
            <a:off x="2484438" y="2492375"/>
            <a:ext cx="4175125" cy="20796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70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Análise causa-efeito: Tamanho das tabelas de decisão</a:t>
            </a:r>
          </a:p>
        </p:txBody>
      </p:sp>
      <p:sp>
        <p:nvSpPr>
          <p:cNvPr id="265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Tamanho: nº de regras = 2 </a:t>
            </a:r>
            <a:r>
              <a:rPr lang="pt-BR" baseline="30000" smtClean="0"/>
              <a:t>N</a:t>
            </a:r>
            <a:r>
              <a:rPr lang="pt-BR" smtClean="0"/>
              <a:t>, onde N é o nº de causas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71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causa-efeito: Exemplo</a:t>
            </a:r>
          </a:p>
        </p:txBody>
      </p:sp>
      <p:sp>
        <p:nvSpPr>
          <p:cNvPr id="26562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Supondo um sistema bancário que trate somente duas transações:</a:t>
            </a:r>
          </a:p>
          <a:p>
            <a:pPr lvl="1" eaLnBrk="1" hangingPunct="1">
              <a:buFontTx/>
              <a:buNone/>
            </a:pPr>
            <a:r>
              <a:rPr lang="pt-BR" sz="2000" smtClean="0"/>
              <a:t>depósito   (nº da conta, quantia)</a:t>
            </a:r>
          </a:p>
          <a:p>
            <a:pPr lvl="1" eaLnBrk="1" hangingPunct="1">
              <a:buFontTx/>
              <a:buNone/>
            </a:pPr>
            <a:r>
              <a:rPr lang="pt-BR" sz="2000" smtClean="0"/>
              <a:t>saque       (nº da conta, quantia)</a:t>
            </a:r>
          </a:p>
          <a:p>
            <a:pPr eaLnBrk="1" hangingPunct="1"/>
            <a:r>
              <a:rPr lang="pt-BR" sz="2400" smtClean="0"/>
              <a:t>Requisitos:</a:t>
            </a:r>
          </a:p>
          <a:p>
            <a:pPr lvl="1" eaLnBrk="1" hangingPunct="1"/>
            <a:r>
              <a:rPr lang="pt-BR" sz="2000" smtClean="0"/>
              <a:t>Se a transação é depósito e o nº da conta é válido, então a quantia é depositada</a:t>
            </a:r>
          </a:p>
          <a:p>
            <a:pPr lvl="1" eaLnBrk="1" hangingPunct="1"/>
            <a:r>
              <a:rPr lang="pt-BR" sz="2000" smtClean="0"/>
              <a:t>Se a transação é saque e o nº da conta é válido e a quantia é válida (0 &lt; quantia </a:t>
            </a:r>
            <a:r>
              <a:rPr lang="pt-BR" sz="2000" smtClean="0">
                <a:sym typeface="Symbol" pitchFamily="18" charset="2"/>
              </a:rPr>
              <a:t></a:t>
            </a:r>
            <a:r>
              <a:rPr lang="pt-BR" sz="2000" smtClean="0"/>
              <a:t> saldo), então a quantia é sacada</a:t>
            </a:r>
          </a:p>
          <a:p>
            <a:pPr lvl="1" eaLnBrk="1" hangingPunct="1"/>
            <a:r>
              <a:rPr lang="pt-BR" sz="2000" smtClean="0"/>
              <a:t>Se a transação ou nº da conta ou a quantia for inválido, então exibir mensagem de erro apropriada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72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306" name="Rectangle 2"/>
          <p:cNvSpPr>
            <a:spLocks noChangeArrowheads="1"/>
          </p:cNvSpPr>
          <p:nvPr/>
        </p:nvSpPr>
        <p:spPr bwMode="auto">
          <a:xfrm>
            <a:off x="984250" y="1600200"/>
            <a:ext cx="43608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Causas: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sz="2000">
                <a:solidFill>
                  <a:srgbClr val="000000"/>
                </a:solidFill>
                <a:latin typeface="Trebuchet MS" pitchFamily="34" charset="0"/>
              </a:rPr>
              <a:t>c1. Transação é depósito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sz="2000">
                <a:solidFill>
                  <a:srgbClr val="000000"/>
                </a:solidFill>
                <a:latin typeface="Trebuchet MS" pitchFamily="34" charset="0"/>
              </a:rPr>
              <a:t>c2. Transação é saque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sz="2000">
                <a:solidFill>
                  <a:srgbClr val="000000"/>
                </a:solidFill>
                <a:latin typeface="Trebuchet MS" pitchFamily="34" charset="0"/>
              </a:rPr>
              <a:t>c3. Nº da conta é válido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sz="2000">
                <a:solidFill>
                  <a:srgbClr val="000000"/>
                </a:solidFill>
                <a:latin typeface="Trebuchet MS" pitchFamily="34" charset="0"/>
              </a:rPr>
              <a:t>c4. Quantia é válida</a:t>
            </a:r>
          </a:p>
          <a:p>
            <a:pPr marL="341313" indent="-341313">
              <a:spcBef>
                <a:spcPct val="50000"/>
              </a:spcBef>
              <a:buSzPct val="80000"/>
              <a:buFontTx/>
              <a:buBlip>
                <a:blip r:embed="rId3"/>
              </a:buBlip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Efeitos: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sz="2000">
                <a:solidFill>
                  <a:srgbClr val="000000"/>
                </a:solidFill>
                <a:latin typeface="Trebuchet MS" pitchFamily="34" charset="0"/>
              </a:rPr>
              <a:t>e1. Exibir “transação inválida”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sz="2000">
                <a:solidFill>
                  <a:srgbClr val="000000"/>
                </a:solidFill>
                <a:latin typeface="Trebuchet MS" pitchFamily="34" charset="0"/>
              </a:rPr>
              <a:t>e2. Exibir “nº da conta inválido”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sz="2000">
                <a:solidFill>
                  <a:srgbClr val="000000"/>
                </a:solidFill>
                <a:latin typeface="Trebuchet MS" pitchFamily="34" charset="0"/>
              </a:rPr>
              <a:t>e3. Exibir “quantia inválida”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sz="2000">
                <a:solidFill>
                  <a:srgbClr val="000000"/>
                </a:solidFill>
                <a:latin typeface="Trebuchet MS" pitchFamily="34" charset="0"/>
              </a:rPr>
              <a:t>e4. Depositar a quantia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 sz="2000">
                <a:solidFill>
                  <a:srgbClr val="000000"/>
                </a:solidFill>
                <a:latin typeface="Trebuchet MS" pitchFamily="34" charset="0"/>
              </a:rPr>
              <a:t>e5. Sacar a quantia</a:t>
            </a:r>
          </a:p>
        </p:txBody>
      </p:sp>
      <p:sp>
        <p:nvSpPr>
          <p:cNvPr id="2658307" name="Text Box 3"/>
          <p:cNvSpPr txBox="1">
            <a:spLocks noChangeArrowheads="1"/>
          </p:cNvSpPr>
          <p:nvPr/>
        </p:nvSpPr>
        <p:spPr bwMode="auto">
          <a:xfrm>
            <a:off x="5915025" y="2532063"/>
            <a:ext cx="2613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nº de regras = 2 </a:t>
            </a:r>
            <a:r>
              <a:rPr lang="pt-BR" baseline="30000">
                <a:solidFill>
                  <a:srgbClr val="000000"/>
                </a:solidFill>
              </a:rPr>
              <a:t>4</a:t>
            </a:r>
            <a:r>
              <a:rPr lang="pt-BR">
                <a:solidFill>
                  <a:srgbClr val="000000"/>
                </a:solidFill>
              </a:rPr>
              <a:t> = 16</a:t>
            </a:r>
          </a:p>
        </p:txBody>
      </p:sp>
      <p:sp>
        <p:nvSpPr>
          <p:cNvPr id="2658308" name="AutoShape 4"/>
          <p:cNvSpPr>
            <a:spLocks noChangeArrowheads="1"/>
          </p:cNvSpPr>
          <p:nvPr/>
        </p:nvSpPr>
        <p:spPr bwMode="auto">
          <a:xfrm>
            <a:off x="4813300" y="2568575"/>
            <a:ext cx="9144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5830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causa-efeito: Exemplo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73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Grafo causa-efeito: notação básica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59025" y="1949450"/>
            <a:ext cx="2392363" cy="577850"/>
            <a:chOff x="791" y="1498"/>
            <a:chExt cx="1632" cy="3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91" y="1498"/>
              <a:ext cx="518" cy="364"/>
              <a:chOff x="791" y="1491"/>
              <a:chExt cx="518" cy="364"/>
            </a:xfrm>
          </p:grpSpPr>
          <p:sp>
            <p:nvSpPr>
              <p:cNvPr id="2660357" name="Oval 5"/>
              <p:cNvSpPr>
                <a:spLocks noChangeArrowheads="1"/>
              </p:cNvSpPr>
              <p:nvPr/>
            </p:nvSpPr>
            <p:spPr bwMode="auto">
              <a:xfrm>
                <a:off x="791" y="1491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0358" name="Text Box 6"/>
              <p:cNvSpPr txBox="1">
                <a:spLocks noChangeArrowheads="1"/>
              </p:cNvSpPr>
              <p:nvPr/>
            </p:nvSpPr>
            <p:spPr bwMode="auto">
              <a:xfrm>
                <a:off x="902" y="1529"/>
                <a:ext cx="27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c1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905" y="1498"/>
              <a:ext cx="518" cy="364"/>
              <a:chOff x="1905" y="1514"/>
              <a:chExt cx="518" cy="364"/>
            </a:xfrm>
          </p:grpSpPr>
          <p:sp>
            <p:nvSpPr>
              <p:cNvPr id="2660360" name="Oval 8"/>
              <p:cNvSpPr>
                <a:spLocks noChangeArrowheads="1"/>
              </p:cNvSpPr>
              <p:nvPr/>
            </p:nvSpPr>
            <p:spPr bwMode="auto">
              <a:xfrm>
                <a:off x="1905" y="1514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0361" name="Text Box 9"/>
              <p:cNvSpPr txBox="1">
                <a:spLocks noChangeArrowheads="1"/>
              </p:cNvSpPr>
              <p:nvPr/>
            </p:nvSpPr>
            <p:spPr bwMode="auto">
              <a:xfrm>
                <a:off x="2016" y="1552"/>
                <a:ext cx="2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e1</a:t>
                </a:r>
              </a:p>
            </p:txBody>
          </p:sp>
        </p:grpSp>
        <p:sp>
          <p:nvSpPr>
            <p:cNvPr id="2660362" name="Line 10"/>
            <p:cNvSpPr>
              <a:spLocks noChangeShapeType="1"/>
            </p:cNvSpPr>
            <p:nvPr/>
          </p:nvSpPr>
          <p:spPr bwMode="auto">
            <a:xfrm>
              <a:off x="1309" y="1680"/>
              <a:ext cx="6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</p:grpSp>
      <p:sp>
        <p:nvSpPr>
          <p:cNvPr id="2660363" name="Text Box 11"/>
          <p:cNvSpPr txBox="1">
            <a:spLocks noChangeArrowheads="1"/>
          </p:cNvSpPr>
          <p:nvPr/>
        </p:nvSpPr>
        <p:spPr bwMode="auto">
          <a:xfrm>
            <a:off x="5899150" y="2060575"/>
            <a:ext cx="1274132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Identidade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59025" y="2868613"/>
            <a:ext cx="2392363" cy="577850"/>
            <a:chOff x="678" y="1949"/>
            <a:chExt cx="1632" cy="364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678" y="1949"/>
              <a:ext cx="1632" cy="364"/>
              <a:chOff x="791" y="1498"/>
              <a:chExt cx="1632" cy="364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91" y="1498"/>
                <a:ext cx="518" cy="364"/>
                <a:chOff x="791" y="1491"/>
                <a:chExt cx="518" cy="364"/>
              </a:xfrm>
            </p:grpSpPr>
            <p:sp>
              <p:nvSpPr>
                <p:cNvPr id="2660367" name="Oval 15"/>
                <p:cNvSpPr>
                  <a:spLocks noChangeArrowheads="1"/>
                </p:cNvSpPr>
                <p:nvPr/>
              </p:nvSpPr>
              <p:spPr bwMode="auto">
                <a:xfrm>
                  <a:off x="791" y="1491"/>
                  <a:ext cx="518" cy="3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66036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02" y="1529"/>
                  <a:ext cx="272" cy="233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pt-BR">
                      <a:solidFill>
                        <a:srgbClr val="000000"/>
                      </a:solidFill>
                      <a:latin typeface="Calibri" pitchFamily="34" charset="0"/>
                    </a:rPr>
                    <a:t>c1</a:t>
                  </a: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905" y="1498"/>
                <a:ext cx="518" cy="364"/>
                <a:chOff x="1905" y="1514"/>
                <a:chExt cx="518" cy="364"/>
              </a:xfrm>
            </p:grpSpPr>
            <p:sp>
              <p:nvSpPr>
                <p:cNvPr id="2660370" name="Oval 18"/>
                <p:cNvSpPr>
                  <a:spLocks noChangeArrowheads="1"/>
                </p:cNvSpPr>
                <p:nvPr/>
              </p:nvSpPr>
              <p:spPr bwMode="auto">
                <a:xfrm>
                  <a:off x="1905" y="1514"/>
                  <a:ext cx="518" cy="3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66037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016" y="1552"/>
                  <a:ext cx="284" cy="233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pt-BR">
                      <a:solidFill>
                        <a:srgbClr val="000000"/>
                      </a:solidFill>
                      <a:latin typeface="Calibri" pitchFamily="34" charset="0"/>
                    </a:rPr>
                    <a:t>e1</a:t>
                  </a:r>
                </a:p>
              </p:txBody>
            </p:sp>
          </p:grpSp>
          <p:sp>
            <p:nvSpPr>
              <p:cNvPr id="2660372" name="Line 20"/>
              <p:cNvSpPr>
                <a:spLocks noChangeShapeType="1"/>
              </p:cNvSpPr>
              <p:nvPr/>
            </p:nvSpPr>
            <p:spPr bwMode="auto">
              <a:xfrm>
                <a:off x="1309" y="1680"/>
                <a:ext cx="60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60373" name="Freeform 21"/>
            <p:cNvSpPr>
              <a:spLocks/>
            </p:cNvSpPr>
            <p:nvPr/>
          </p:nvSpPr>
          <p:spPr bwMode="auto">
            <a:xfrm>
              <a:off x="1309" y="1998"/>
              <a:ext cx="282" cy="223"/>
            </a:xfrm>
            <a:custGeom>
              <a:avLst/>
              <a:gdLst>
                <a:gd name="T0" fmla="*/ 0 w 282"/>
                <a:gd name="T1" fmla="*/ 139 h 223"/>
                <a:gd name="T2" fmla="*/ 118 w 282"/>
                <a:gd name="T3" fmla="*/ 11 h 223"/>
                <a:gd name="T4" fmla="*/ 182 w 282"/>
                <a:gd name="T5" fmla="*/ 202 h 223"/>
                <a:gd name="T6" fmla="*/ 282 w 282"/>
                <a:gd name="T7" fmla="*/ 139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23"/>
                <a:gd name="T14" fmla="*/ 282 w 282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23">
                  <a:moveTo>
                    <a:pt x="0" y="139"/>
                  </a:moveTo>
                  <a:cubicBezTo>
                    <a:pt x="44" y="69"/>
                    <a:pt x="88" y="0"/>
                    <a:pt x="118" y="11"/>
                  </a:cubicBezTo>
                  <a:cubicBezTo>
                    <a:pt x="148" y="22"/>
                    <a:pt x="155" y="181"/>
                    <a:pt x="182" y="202"/>
                  </a:cubicBezTo>
                  <a:cubicBezTo>
                    <a:pt x="209" y="223"/>
                    <a:pt x="264" y="150"/>
                    <a:pt x="282" y="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660374" name="Text Box 22"/>
          <p:cNvSpPr txBox="1">
            <a:spLocks noChangeArrowheads="1"/>
          </p:cNvSpPr>
          <p:nvPr/>
        </p:nvSpPr>
        <p:spPr bwMode="auto">
          <a:xfrm>
            <a:off x="5899150" y="2928938"/>
            <a:ext cx="106201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Negação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2359025" y="3633788"/>
            <a:ext cx="2397125" cy="1206500"/>
            <a:chOff x="674" y="2485"/>
            <a:chExt cx="1636" cy="760"/>
          </a:xfrm>
        </p:grpSpPr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687" y="2485"/>
              <a:ext cx="518" cy="364"/>
              <a:chOff x="791" y="1491"/>
              <a:chExt cx="518" cy="364"/>
            </a:xfrm>
          </p:grpSpPr>
          <p:sp>
            <p:nvSpPr>
              <p:cNvPr id="2660377" name="Oval 25"/>
              <p:cNvSpPr>
                <a:spLocks noChangeArrowheads="1"/>
              </p:cNvSpPr>
              <p:nvPr/>
            </p:nvSpPr>
            <p:spPr bwMode="auto">
              <a:xfrm>
                <a:off x="791" y="1491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0378" name="Text Box 26"/>
              <p:cNvSpPr txBox="1">
                <a:spLocks noChangeArrowheads="1"/>
              </p:cNvSpPr>
              <p:nvPr/>
            </p:nvSpPr>
            <p:spPr bwMode="auto">
              <a:xfrm>
                <a:off x="902" y="1529"/>
                <a:ext cx="272" cy="23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c1</a:t>
                </a: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1792" y="2695"/>
              <a:ext cx="518" cy="364"/>
              <a:chOff x="1905" y="1514"/>
              <a:chExt cx="518" cy="364"/>
            </a:xfrm>
          </p:grpSpPr>
          <p:sp>
            <p:nvSpPr>
              <p:cNvPr id="2660380" name="Oval 28"/>
              <p:cNvSpPr>
                <a:spLocks noChangeArrowheads="1"/>
              </p:cNvSpPr>
              <p:nvPr/>
            </p:nvSpPr>
            <p:spPr bwMode="auto">
              <a:xfrm>
                <a:off x="1905" y="1514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0381" name="Text Box 29"/>
              <p:cNvSpPr txBox="1">
                <a:spLocks noChangeArrowheads="1"/>
              </p:cNvSpPr>
              <p:nvPr/>
            </p:nvSpPr>
            <p:spPr bwMode="auto">
              <a:xfrm>
                <a:off x="2016" y="1552"/>
                <a:ext cx="284" cy="23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e1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674" y="2881"/>
              <a:ext cx="518" cy="364"/>
              <a:chOff x="791" y="1491"/>
              <a:chExt cx="518" cy="364"/>
            </a:xfrm>
          </p:grpSpPr>
          <p:sp>
            <p:nvSpPr>
              <p:cNvPr id="2660383" name="Oval 31"/>
              <p:cNvSpPr>
                <a:spLocks noChangeArrowheads="1"/>
              </p:cNvSpPr>
              <p:nvPr/>
            </p:nvSpPr>
            <p:spPr bwMode="auto">
              <a:xfrm>
                <a:off x="791" y="1491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0384" name="Text Box 32"/>
              <p:cNvSpPr txBox="1">
                <a:spLocks noChangeArrowheads="1"/>
              </p:cNvSpPr>
              <p:nvPr/>
            </p:nvSpPr>
            <p:spPr bwMode="auto">
              <a:xfrm>
                <a:off x="902" y="1529"/>
                <a:ext cx="272" cy="23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c2</a:t>
                </a:r>
              </a:p>
            </p:txBody>
          </p:sp>
        </p:grpSp>
        <p:cxnSp>
          <p:nvCxnSpPr>
            <p:cNvPr id="2660385" name="AutoShape 33"/>
            <p:cNvCxnSpPr>
              <a:cxnSpLocks noChangeShapeType="1"/>
              <a:stCxn id="2660377" idx="6"/>
              <a:endCxn id="2660380" idx="2"/>
            </p:cNvCxnSpPr>
            <p:nvPr/>
          </p:nvCxnSpPr>
          <p:spPr bwMode="auto">
            <a:xfrm>
              <a:off x="1205" y="2667"/>
              <a:ext cx="587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0386" name="AutoShape 34"/>
            <p:cNvCxnSpPr>
              <a:cxnSpLocks noChangeShapeType="1"/>
              <a:stCxn id="2660383" idx="6"/>
              <a:endCxn id="2660380" idx="2"/>
            </p:cNvCxnSpPr>
            <p:nvPr/>
          </p:nvCxnSpPr>
          <p:spPr bwMode="auto">
            <a:xfrm flipV="1">
              <a:off x="1192" y="2877"/>
              <a:ext cx="600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0387" name="Text Box 35"/>
            <p:cNvSpPr txBox="1">
              <a:spLocks noChangeArrowheads="1"/>
            </p:cNvSpPr>
            <p:nvPr/>
          </p:nvSpPr>
          <p:spPr bwMode="auto">
            <a:xfrm>
              <a:off x="1368" y="2731"/>
              <a:ext cx="230" cy="2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</a:t>
              </a:r>
              <a:endParaRPr lang="pt-BR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0388" name="Arc 36"/>
            <p:cNvSpPr>
              <a:spLocks/>
            </p:cNvSpPr>
            <p:nvPr/>
          </p:nvSpPr>
          <p:spPr bwMode="auto">
            <a:xfrm flipH="1">
              <a:off x="1580" y="2818"/>
              <a:ext cx="47" cy="1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2359025" y="5041900"/>
            <a:ext cx="2397125" cy="1206500"/>
            <a:chOff x="674" y="2485"/>
            <a:chExt cx="1636" cy="760"/>
          </a:xfrm>
        </p:grpSpPr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687" y="2485"/>
              <a:ext cx="518" cy="364"/>
              <a:chOff x="791" y="1491"/>
              <a:chExt cx="518" cy="364"/>
            </a:xfrm>
          </p:grpSpPr>
          <p:sp>
            <p:nvSpPr>
              <p:cNvPr id="2660391" name="Oval 39"/>
              <p:cNvSpPr>
                <a:spLocks noChangeArrowheads="1"/>
              </p:cNvSpPr>
              <p:nvPr/>
            </p:nvSpPr>
            <p:spPr bwMode="auto">
              <a:xfrm>
                <a:off x="791" y="1491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0392" name="Text Box 40"/>
              <p:cNvSpPr txBox="1">
                <a:spLocks noChangeArrowheads="1"/>
              </p:cNvSpPr>
              <p:nvPr/>
            </p:nvSpPr>
            <p:spPr bwMode="auto">
              <a:xfrm>
                <a:off x="902" y="1529"/>
                <a:ext cx="272" cy="23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c1</a:t>
                </a:r>
              </a:p>
            </p:txBody>
          </p:sp>
        </p:grpSp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1792" y="2695"/>
              <a:ext cx="518" cy="364"/>
              <a:chOff x="1905" y="1514"/>
              <a:chExt cx="518" cy="364"/>
            </a:xfrm>
          </p:grpSpPr>
          <p:sp>
            <p:nvSpPr>
              <p:cNvPr id="2660394" name="Oval 42"/>
              <p:cNvSpPr>
                <a:spLocks noChangeArrowheads="1"/>
              </p:cNvSpPr>
              <p:nvPr/>
            </p:nvSpPr>
            <p:spPr bwMode="auto">
              <a:xfrm>
                <a:off x="1905" y="1514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0395" name="Text Box 43"/>
              <p:cNvSpPr txBox="1">
                <a:spLocks noChangeArrowheads="1"/>
              </p:cNvSpPr>
              <p:nvPr/>
            </p:nvSpPr>
            <p:spPr bwMode="auto">
              <a:xfrm>
                <a:off x="2016" y="1552"/>
                <a:ext cx="284" cy="23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e1</a:t>
                </a:r>
              </a:p>
            </p:txBody>
          </p:sp>
        </p:grp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>
              <a:off x="674" y="2881"/>
              <a:ext cx="518" cy="364"/>
              <a:chOff x="791" y="1491"/>
              <a:chExt cx="518" cy="364"/>
            </a:xfrm>
          </p:grpSpPr>
          <p:sp>
            <p:nvSpPr>
              <p:cNvPr id="2660397" name="Oval 45"/>
              <p:cNvSpPr>
                <a:spLocks noChangeArrowheads="1"/>
              </p:cNvSpPr>
              <p:nvPr/>
            </p:nvSpPr>
            <p:spPr bwMode="auto">
              <a:xfrm>
                <a:off x="791" y="1491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0398" name="Text Box 46"/>
              <p:cNvSpPr txBox="1">
                <a:spLocks noChangeArrowheads="1"/>
              </p:cNvSpPr>
              <p:nvPr/>
            </p:nvSpPr>
            <p:spPr bwMode="auto">
              <a:xfrm>
                <a:off x="902" y="1529"/>
                <a:ext cx="272" cy="23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c2</a:t>
                </a:r>
              </a:p>
            </p:txBody>
          </p:sp>
        </p:grpSp>
        <p:cxnSp>
          <p:nvCxnSpPr>
            <p:cNvPr id="2660399" name="AutoShape 47"/>
            <p:cNvCxnSpPr>
              <a:cxnSpLocks noChangeShapeType="1"/>
              <a:stCxn id="2660391" idx="6"/>
              <a:endCxn id="2660394" idx="2"/>
            </p:cNvCxnSpPr>
            <p:nvPr/>
          </p:nvCxnSpPr>
          <p:spPr bwMode="auto">
            <a:xfrm>
              <a:off x="1205" y="2667"/>
              <a:ext cx="587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0400" name="AutoShape 48"/>
            <p:cNvCxnSpPr>
              <a:cxnSpLocks noChangeShapeType="1"/>
              <a:stCxn id="2660397" idx="6"/>
              <a:endCxn id="2660394" idx="2"/>
            </p:cNvCxnSpPr>
            <p:nvPr/>
          </p:nvCxnSpPr>
          <p:spPr bwMode="auto">
            <a:xfrm flipV="1">
              <a:off x="1192" y="2877"/>
              <a:ext cx="600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0401" name="Text Box 49"/>
            <p:cNvSpPr txBox="1">
              <a:spLocks noChangeArrowheads="1"/>
            </p:cNvSpPr>
            <p:nvPr/>
          </p:nvSpPr>
          <p:spPr bwMode="auto">
            <a:xfrm>
              <a:off x="1368" y="2731"/>
              <a:ext cx="230" cy="2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</a:t>
              </a:r>
              <a:endParaRPr lang="pt-BR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0402" name="Arc 50"/>
            <p:cNvSpPr>
              <a:spLocks/>
            </p:cNvSpPr>
            <p:nvPr/>
          </p:nvSpPr>
          <p:spPr bwMode="auto">
            <a:xfrm flipH="1">
              <a:off x="1580" y="2818"/>
              <a:ext cx="47" cy="1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660403" name="Text Box 51"/>
          <p:cNvSpPr txBox="1">
            <a:spLocks noChangeArrowheads="1"/>
          </p:cNvSpPr>
          <p:nvPr/>
        </p:nvSpPr>
        <p:spPr bwMode="auto">
          <a:xfrm>
            <a:off x="5899150" y="4044950"/>
            <a:ext cx="476701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Ou</a:t>
            </a:r>
          </a:p>
        </p:txBody>
      </p:sp>
      <p:sp>
        <p:nvSpPr>
          <p:cNvPr id="2660404" name="Text Box 52"/>
          <p:cNvSpPr txBox="1">
            <a:spLocks noChangeArrowheads="1"/>
          </p:cNvSpPr>
          <p:nvPr/>
        </p:nvSpPr>
        <p:spPr bwMode="auto">
          <a:xfrm>
            <a:off x="5899150" y="5348288"/>
            <a:ext cx="314171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53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6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2075" y="-50800"/>
            <a:ext cx="7697788" cy="1143000"/>
          </a:xfrm>
        </p:spPr>
        <p:txBody>
          <a:bodyPr/>
          <a:lstStyle/>
          <a:p>
            <a:pPr eaLnBrk="1" hangingPunct="1"/>
            <a:r>
              <a:rPr lang="pt-BR" smtClean="0"/>
              <a:t>Exemplo: grafo causa-efeito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74838" y="1981200"/>
            <a:ext cx="6073775" cy="4191000"/>
            <a:chOff x="1181" y="1248"/>
            <a:chExt cx="3826" cy="26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09" y="1248"/>
              <a:ext cx="478" cy="364"/>
              <a:chOff x="791" y="1491"/>
              <a:chExt cx="518" cy="364"/>
            </a:xfrm>
          </p:grpSpPr>
          <p:sp>
            <p:nvSpPr>
              <p:cNvPr id="2662405" name="Oval 5"/>
              <p:cNvSpPr>
                <a:spLocks noChangeArrowheads="1"/>
              </p:cNvSpPr>
              <p:nvPr/>
            </p:nvSpPr>
            <p:spPr bwMode="auto">
              <a:xfrm>
                <a:off x="791" y="1491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2406" name="Text Box 6"/>
              <p:cNvSpPr txBox="1">
                <a:spLocks noChangeArrowheads="1"/>
              </p:cNvSpPr>
              <p:nvPr/>
            </p:nvSpPr>
            <p:spPr bwMode="auto">
              <a:xfrm>
                <a:off x="902" y="1529"/>
                <a:ext cx="2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c1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4529" y="1312"/>
              <a:ext cx="478" cy="364"/>
              <a:chOff x="1905" y="1514"/>
              <a:chExt cx="518" cy="364"/>
            </a:xfrm>
          </p:grpSpPr>
          <p:sp>
            <p:nvSpPr>
              <p:cNvPr id="2662408" name="Oval 8"/>
              <p:cNvSpPr>
                <a:spLocks noChangeArrowheads="1"/>
              </p:cNvSpPr>
              <p:nvPr/>
            </p:nvSpPr>
            <p:spPr bwMode="auto">
              <a:xfrm>
                <a:off x="1905" y="1514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2409" name="Text Box 9"/>
              <p:cNvSpPr txBox="1">
                <a:spLocks noChangeArrowheads="1"/>
              </p:cNvSpPr>
              <p:nvPr/>
            </p:nvSpPr>
            <p:spPr bwMode="auto">
              <a:xfrm>
                <a:off x="2016" y="1552"/>
                <a:ext cx="2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e1</a:t>
                </a:r>
              </a:p>
            </p:txBody>
          </p:sp>
        </p:grpSp>
        <p:sp>
          <p:nvSpPr>
            <p:cNvPr id="2662410" name="Oval 10"/>
            <p:cNvSpPr>
              <a:spLocks noChangeArrowheads="1"/>
            </p:cNvSpPr>
            <p:nvPr/>
          </p:nvSpPr>
          <p:spPr bwMode="auto">
            <a:xfrm>
              <a:off x="2790" y="1324"/>
              <a:ext cx="218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206" y="1762"/>
              <a:ext cx="478" cy="364"/>
              <a:chOff x="791" y="1491"/>
              <a:chExt cx="518" cy="364"/>
            </a:xfrm>
          </p:grpSpPr>
          <p:sp>
            <p:nvSpPr>
              <p:cNvPr id="2662412" name="Oval 12"/>
              <p:cNvSpPr>
                <a:spLocks noChangeArrowheads="1"/>
              </p:cNvSpPr>
              <p:nvPr/>
            </p:nvSpPr>
            <p:spPr bwMode="auto">
              <a:xfrm>
                <a:off x="791" y="1491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2413" name="Text Box 13"/>
              <p:cNvSpPr txBox="1">
                <a:spLocks noChangeArrowheads="1"/>
              </p:cNvSpPr>
              <p:nvPr/>
            </p:nvSpPr>
            <p:spPr bwMode="auto">
              <a:xfrm>
                <a:off x="902" y="1529"/>
                <a:ext cx="2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c2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201" y="2258"/>
              <a:ext cx="478" cy="364"/>
              <a:chOff x="791" y="1491"/>
              <a:chExt cx="518" cy="364"/>
            </a:xfrm>
          </p:grpSpPr>
          <p:sp>
            <p:nvSpPr>
              <p:cNvPr id="2662415" name="Oval 15"/>
              <p:cNvSpPr>
                <a:spLocks noChangeArrowheads="1"/>
              </p:cNvSpPr>
              <p:nvPr/>
            </p:nvSpPr>
            <p:spPr bwMode="auto">
              <a:xfrm>
                <a:off x="791" y="1491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2416" name="Text Box 16"/>
              <p:cNvSpPr txBox="1">
                <a:spLocks noChangeArrowheads="1"/>
              </p:cNvSpPr>
              <p:nvPr/>
            </p:nvSpPr>
            <p:spPr bwMode="auto">
              <a:xfrm>
                <a:off x="902" y="1529"/>
                <a:ext cx="2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c3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181" y="2963"/>
              <a:ext cx="478" cy="364"/>
              <a:chOff x="791" y="1491"/>
              <a:chExt cx="518" cy="364"/>
            </a:xfrm>
          </p:grpSpPr>
          <p:sp>
            <p:nvSpPr>
              <p:cNvPr id="2662418" name="Oval 18"/>
              <p:cNvSpPr>
                <a:spLocks noChangeArrowheads="1"/>
              </p:cNvSpPr>
              <p:nvPr/>
            </p:nvSpPr>
            <p:spPr bwMode="auto">
              <a:xfrm>
                <a:off x="791" y="1491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2419" name="Text Box 19"/>
              <p:cNvSpPr txBox="1">
                <a:spLocks noChangeArrowheads="1"/>
              </p:cNvSpPr>
              <p:nvPr/>
            </p:nvSpPr>
            <p:spPr bwMode="auto">
              <a:xfrm>
                <a:off x="902" y="1529"/>
                <a:ext cx="27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c4</a:t>
                </a:r>
              </a:p>
            </p:txBody>
          </p:sp>
        </p:grpSp>
        <p:cxnSp>
          <p:nvCxnSpPr>
            <p:cNvPr id="2662420" name="AutoShape 20"/>
            <p:cNvCxnSpPr>
              <a:cxnSpLocks noChangeShapeType="1"/>
            </p:cNvCxnSpPr>
            <p:nvPr/>
          </p:nvCxnSpPr>
          <p:spPr bwMode="auto">
            <a:xfrm>
              <a:off x="1828" y="1430"/>
              <a:ext cx="1194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2421" name="AutoShape 21"/>
            <p:cNvCxnSpPr>
              <a:cxnSpLocks noChangeShapeType="1"/>
            </p:cNvCxnSpPr>
            <p:nvPr/>
          </p:nvCxnSpPr>
          <p:spPr bwMode="auto">
            <a:xfrm flipV="1">
              <a:off x="1824" y="1442"/>
              <a:ext cx="1198" cy="5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2422" name="Text Box 22"/>
            <p:cNvSpPr txBox="1">
              <a:spLocks noChangeArrowheads="1"/>
            </p:cNvSpPr>
            <p:nvPr/>
          </p:nvSpPr>
          <p:spPr bwMode="auto">
            <a:xfrm>
              <a:off x="2373" y="1341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</a:t>
              </a:r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62423" name="AutoShape 23"/>
            <p:cNvCxnSpPr>
              <a:cxnSpLocks noChangeShapeType="1"/>
              <a:stCxn id="2662410" idx="6"/>
              <a:endCxn id="2662408" idx="2"/>
            </p:cNvCxnSpPr>
            <p:nvPr/>
          </p:nvCxnSpPr>
          <p:spPr bwMode="auto">
            <a:xfrm>
              <a:off x="3008" y="1442"/>
              <a:ext cx="1521" cy="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2424" name="Freeform 24"/>
            <p:cNvSpPr>
              <a:spLocks/>
            </p:cNvSpPr>
            <p:nvPr/>
          </p:nvSpPr>
          <p:spPr bwMode="auto">
            <a:xfrm rot="-688754">
              <a:off x="3233" y="1366"/>
              <a:ext cx="301" cy="180"/>
            </a:xfrm>
            <a:custGeom>
              <a:avLst/>
              <a:gdLst>
                <a:gd name="T0" fmla="*/ 0 w 327"/>
                <a:gd name="T1" fmla="*/ 47 h 180"/>
                <a:gd name="T2" fmla="*/ 103 w 327"/>
                <a:gd name="T3" fmla="*/ 20 h 180"/>
                <a:gd name="T4" fmla="*/ 144 w 327"/>
                <a:gd name="T5" fmla="*/ 165 h 180"/>
                <a:gd name="T6" fmla="*/ 235 w 327"/>
                <a:gd name="T7" fmla="*/ 111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7"/>
                <a:gd name="T13" fmla="*/ 0 h 180"/>
                <a:gd name="T14" fmla="*/ 327 w 327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7" h="180">
                  <a:moveTo>
                    <a:pt x="0" y="47"/>
                  </a:moveTo>
                  <a:cubicBezTo>
                    <a:pt x="56" y="23"/>
                    <a:pt x="112" y="0"/>
                    <a:pt x="145" y="20"/>
                  </a:cubicBezTo>
                  <a:cubicBezTo>
                    <a:pt x="178" y="40"/>
                    <a:pt x="170" y="150"/>
                    <a:pt x="200" y="165"/>
                  </a:cubicBezTo>
                  <a:cubicBezTo>
                    <a:pt x="230" y="180"/>
                    <a:pt x="278" y="145"/>
                    <a:pt x="327" y="1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2425" name="Oval 25"/>
            <p:cNvSpPr>
              <a:spLocks noChangeArrowheads="1"/>
            </p:cNvSpPr>
            <p:nvPr/>
          </p:nvSpPr>
          <p:spPr bwMode="auto">
            <a:xfrm>
              <a:off x="2790" y="1894"/>
              <a:ext cx="218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62426" name="AutoShape 26"/>
            <p:cNvCxnSpPr>
              <a:cxnSpLocks noChangeShapeType="1"/>
              <a:stCxn id="2662405" idx="6"/>
              <a:endCxn id="2662425" idx="2"/>
            </p:cNvCxnSpPr>
            <p:nvPr/>
          </p:nvCxnSpPr>
          <p:spPr bwMode="auto">
            <a:xfrm>
              <a:off x="1687" y="1430"/>
              <a:ext cx="1103" cy="5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2427" name="AutoShape 27"/>
            <p:cNvCxnSpPr>
              <a:cxnSpLocks noChangeShapeType="1"/>
              <a:stCxn id="2662415" idx="6"/>
              <a:endCxn id="2662425" idx="2"/>
            </p:cNvCxnSpPr>
            <p:nvPr/>
          </p:nvCxnSpPr>
          <p:spPr bwMode="auto">
            <a:xfrm flipV="1">
              <a:off x="1679" y="2012"/>
              <a:ext cx="1111" cy="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4529" y="1890"/>
              <a:ext cx="478" cy="364"/>
              <a:chOff x="1905" y="1514"/>
              <a:chExt cx="518" cy="364"/>
            </a:xfrm>
          </p:grpSpPr>
          <p:sp>
            <p:nvSpPr>
              <p:cNvPr id="2662429" name="Oval 29"/>
              <p:cNvSpPr>
                <a:spLocks noChangeArrowheads="1"/>
              </p:cNvSpPr>
              <p:nvPr/>
            </p:nvSpPr>
            <p:spPr bwMode="auto">
              <a:xfrm>
                <a:off x="1905" y="1514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2430" name="Text Box 30"/>
              <p:cNvSpPr txBox="1">
                <a:spLocks noChangeArrowheads="1"/>
              </p:cNvSpPr>
              <p:nvPr/>
            </p:nvSpPr>
            <p:spPr bwMode="auto">
              <a:xfrm>
                <a:off x="2016" y="1552"/>
                <a:ext cx="2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e2</a:t>
                </a:r>
              </a:p>
            </p:txBody>
          </p:sp>
        </p:grpSp>
        <p:sp>
          <p:nvSpPr>
            <p:cNvPr id="2662431" name="Text Box 31"/>
            <p:cNvSpPr txBox="1">
              <a:spLocks noChangeArrowheads="1"/>
            </p:cNvSpPr>
            <p:nvPr/>
          </p:nvSpPr>
          <p:spPr bwMode="auto">
            <a:xfrm>
              <a:off x="2448" y="1824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</a:t>
              </a:r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2432" name="Freeform 32"/>
            <p:cNvSpPr>
              <a:spLocks/>
            </p:cNvSpPr>
            <p:nvPr/>
          </p:nvSpPr>
          <p:spPr bwMode="auto">
            <a:xfrm rot="-2335494">
              <a:off x="1782" y="2281"/>
              <a:ext cx="311" cy="139"/>
            </a:xfrm>
            <a:custGeom>
              <a:avLst/>
              <a:gdLst>
                <a:gd name="T0" fmla="*/ 0 w 327"/>
                <a:gd name="T1" fmla="*/ 17 h 180"/>
                <a:gd name="T2" fmla="*/ 119 w 327"/>
                <a:gd name="T3" fmla="*/ 7 h 180"/>
                <a:gd name="T4" fmla="*/ 164 w 327"/>
                <a:gd name="T5" fmla="*/ 59 h 180"/>
                <a:gd name="T6" fmla="*/ 268 w 327"/>
                <a:gd name="T7" fmla="*/ 39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7"/>
                <a:gd name="T13" fmla="*/ 0 h 180"/>
                <a:gd name="T14" fmla="*/ 327 w 327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7" h="180">
                  <a:moveTo>
                    <a:pt x="0" y="47"/>
                  </a:moveTo>
                  <a:cubicBezTo>
                    <a:pt x="56" y="23"/>
                    <a:pt x="112" y="0"/>
                    <a:pt x="145" y="20"/>
                  </a:cubicBezTo>
                  <a:cubicBezTo>
                    <a:pt x="178" y="40"/>
                    <a:pt x="170" y="150"/>
                    <a:pt x="200" y="165"/>
                  </a:cubicBezTo>
                  <a:cubicBezTo>
                    <a:pt x="230" y="180"/>
                    <a:pt x="278" y="145"/>
                    <a:pt x="327" y="1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62433" name="AutoShape 33"/>
            <p:cNvCxnSpPr>
              <a:cxnSpLocks noChangeShapeType="1"/>
              <a:stCxn id="2662425" idx="6"/>
              <a:endCxn id="2662429" idx="2"/>
            </p:cNvCxnSpPr>
            <p:nvPr/>
          </p:nvCxnSpPr>
          <p:spPr bwMode="auto">
            <a:xfrm>
              <a:off x="3008" y="2012"/>
              <a:ext cx="1521" cy="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2434" name="Oval 34"/>
            <p:cNvSpPr>
              <a:spLocks noChangeArrowheads="1"/>
            </p:cNvSpPr>
            <p:nvPr/>
          </p:nvSpPr>
          <p:spPr bwMode="auto">
            <a:xfrm>
              <a:off x="2790" y="2464"/>
              <a:ext cx="219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62435" name="AutoShape 35"/>
            <p:cNvCxnSpPr>
              <a:cxnSpLocks noChangeShapeType="1"/>
              <a:stCxn id="2662412" idx="6"/>
              <a:endCxn id="2662434" idx="2"/>
            </p:cNvCxnSpPr>
            <p:nvPr/>
          </p:nvCxnSpPr>
          <p:spPr bwMode="auto">
            <a:xfrm>
              <a:off x="1684" y="1944"/>
              <a:ext cx="1106" cy="6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2436" name="AutoShape 36"/>
            <p:cNvCxnSpPr>
              <a:cxnSpLocks noChangeShapeType="1"/>
              <a:stCxn id="2662415" idx="6"/>
              <a:endCxn id="2662434" idx="2"/>
            </p:cNvCxnSpPr>
            <p:nvPr/>
          </p:nvCxnSpPr>
          <p:spPr bwMode="auto">
            <a:xfrm>
              <a:off x="1679" y="2440"/>
              <a:ext cx="1111" cy="1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2437" name="Text Box 37"/>
            <p:cNvSpPr txBox="1">
              <a:spLocks noChangeArrowheads="1"/>
            </p:cNvSpPr>
            <p:nvPr/>
          </p:nvSpPr>
          <p:spPr bwMode="auto">
            <a:xfrm>
              <a:off x="2394" y="2310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</a:t>
              </a:r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2438" name="Oval 38"/>
            <p:cNvSpPr>
              <a:spLocks noChangeArrowheads="1"/>
            </p:cNvSpPr>
            <p:nvPr/>
          </p:nvSpPr>
          <p:spPr bwMode="auto">
            <a:xfrm>
              <a:off x="3696" y="2523"/>
              <a:ext cx="219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62439" name="AutoShape 39"/>
            <p:cNvCxnSpPr>
              <a:cxnSpLocks noChangeShapeType="1"/>
              <a:stCxn id="2662434" idx="6"/>
              <a:endCxn id="2662438" idx="2"/>
            </p:cNvCxnSpPr>
            <p:nvPr/>
          </p:nvCxnSpPr>
          <p:spPr bwMode="auto">
            <a:xfrm>
              <a:off x="3009" y="2582"/>
              <a:ext cx="687" cy="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2440" name="AutoShape 40"/>
            <p:cNvCxnSpPr>
              <a:cxnSpLocks noChangeShapeType="1"/>
              <a:stCxn id="2662418" idx="6"/>
              <a:endCxn id="2662438" idx="2"/>
            </p:cNvCxnSpPr>
            <p:nvPr/>
          </p:nvCxnSpPr>
          <p:spPr bwMode="auto">
            <a:xfrm flipV="1">
              <a:off x="1659" y="2641"/>
              <a:ext cx="2037" cy="5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2441" name="Freeform 41"/>
            <p:cNvSpPr>
              <a:spLocks/>
            </p:cNvSpPr>
            <p:nvPr/>
          </p:nvSpPr>
          <p:spPr bwMode="auto">
            <a:xfrm rot="-1530607">
              <a:off x="1746" y="2978"/>
              <a:ext cx="324" cy="181"/>
            </a:xfrm>
            <a:custGeom>
              <a:avLst/>
              <a:gdLst>
                <a:gd name="T0" fmla="*/ 0 w 327"/>
                <a:gd name="T1" fmla="*/ 47 h 180"/>
                <a:gd name="T2" fmla="*/ 141 w 327"/>
                <a:gd name="T3" fmla="*/ 20 h 180"/>
                <a:gd name="T4" fmla="*/ 192 w 327"/>
                <a:gd name="T5" fmla="*/ 169 h 180"/>
                <a:gd name="T6" fmla="*/ 315 w 327"/>
                <a:gd name="T7" fmla="*/ 115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7"/>
                <a:gd name="T13" fmla="*/ 0 h 180"/>
                <a:gd name="T14" fmla="*/ 327 w 327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7" h="180">
                  <a:moveTo>
                    <a:pt x="0" y="47"/>
                  </a:moveTo>
                  <a:cubicBezTo>
                    <a:pt x="56" y="23"/>
                    <a:pt x="112" y="0"/>
                    <a:pt x="145" y="20"/>
                  </a:cubicBezTo>
                  <a:cubicBezTo>
                    <a:pt x="178" y="40"/>
                    <a:pt x="170" y="150"/>
                    <a:pt x="200" y="165"/>
                  </a:cubicBezTo>
                  <a:cubicBezTo>
                    <a:pt x="230" y="180"/>
                    <a:pt x="278" y="145"/>
                    <a:pt x="327" y="1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2442" name="Text Box 42"/>
            <p:cNvSpPr txBox="1">
              <a:spLocks noChangeArrowheads="1"/>
            </p:cNvSpPr>
            <p:nvPr/>
          </p:nvSpPr>
          <p:spPr bwMode="auto">
            <a:xfrm>
              <a:off x="3195" y="2505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</a:t>
              </a:r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9" name="Group 43"/>
            <p:cNvGrpSpPr>
              <a:grpSpLocks/>
            </p:cNvGrpSpPr>
            <p:nvPr/>
          </p:nvGrpSpPr>
          <p:grpSpPr bwMode="auto">
            <a:xfrm>
              <a:off x="4529" y="2467"/>
              <a:ext cx="478" cy="364"/>
              <a:chOff x="1905" y="1514"/>
              <a:chExt cx="518" cy="364"/>
            </a:xfrm>
          </p:grpSpPr>
          <p:sp>
            <p:nvSpPr>
              <p:cNvPr id="2662444" name="Oval 44"/>
              <p:cNvSpPr>
                <a:spLocks noChangeArrowheads="1"/>
              </p:cNvSpPr>
              <p:nvPr/>
            </p:nvSpPr>
            <p:spPr bwMode="auto">
              <a:xfrm>
                <a:off x="1905" y="1514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2445" name="Text Box 45"/>
              <p:cNvSpPr txBox="1">
                <a:spLocks noChangeArrowheads="1"/>
              </p:cNvSpPr>
              <p:nvPr/>
            </p:nvSpPr>
            <p:spPr bwMode="auto">
              <a:xfrm>
                <a:off x="2016" y="1552"/>
                <a:ext cx="2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e3</a:t>
                </a:r>
              </a:p>
            </p:txBody>
          </p:sp>
        </p:grpSp>
        <p:cxnSp>
          <p:nvCxnSpPr>
            <p:cNvPr id="2662446" name="AutoShape 46"/>
            <p:cNvCxnSpPr>
              <a:cxnSpLocks noChangeShapeType="1"/>
              <a:stCxn id="2662438" idx="6"/>
              <a:endCxn id="2662444" idx="2"/>
            </p:cNvCxnSpPr>
            <p:nvPr/>
          </p:nvCxnSpPr>
          <p:spPr bwMode="auto">
            <a:xfrm>
              <a:off x="3915" y="2641"/>
              <a:ext cx="61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4529" y="2946"/>
              <a:ext cx="478" cy="364"/>
              <a:chOff x="1905" y="1514"/>
              <a:chExt cx="518" cy="364"/>
            </a:xfrm>
          </p:grpSpPr>
          <p:sp>
            <p:nvSpPr>
              <p:cNvPr id="2662448" name="Oval 48"/>
              <p:cNvSpPr>
                <a:spLocks noChangeArrowheads="1"/>
              </p:cNvSpPr>
              <p:nvPr/>
            </p:nvSpPr>
            <p:spPr bwMode="auto">
              <a:xfrm>
                <a:off x="1905" y="1514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2449" name="Text Box 49"/>
              <p:cNvSpPr txBox="1">
                <a:spLocks noChangeArrowheads="1"/>
              </p:cNvSpPr>
              <p:nvPr/>
            </p:nvSpPr>
            <p:spPr bwMode="auto">
              <a:xfrm>
                <a:off x="2016" y="1552"/>
                <a:ext cx="2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e4</a:t>
                </a:r>
              </a:p>
            </p:txBody>
          </p:sp>
        </p:grpSp>
        <p:sp>
          <p:nvSpPr>
            <p:cNvPr id="2662450" name="Oval 50"/>
            <p:cNvSpPr>
              <a:spLocks noChangeArrowheads="1"/>
            </p:cNvSpPr>
            <p:nvPr/>
          </p:nvSpPr>
          <p:spPr bwMode="auto">
            <a:xfrm>
              <a:off x="2790" y="3034"/>
              <a:ext cx="218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2451" name="Text Box 51"/>
            <p:cNvSpPr txBox="1">
              <a:spLocks noChangeArrowheads="1"/>
            </p:cNvSpPr>
            <p:nvPr/>
          </p:nvSpPr>
          <p:spPr bwMode="auto">
            <a:xfrm>
              <a:off x="2553" y="2893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</a:t>
              </a:r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2452" name="Oval 52"/>
            <p:cNvSpPr>
              <a:spLocks noChangeArrowheads="1"/>
            </p:cNvSpPr>
            <p:nvPr/>
          </p:nvSpPr>
          <p:spPr bwMode="auto">
            <a:xfrm>
              <a:off x="3696" y="3030"/>
              <a:ext cx="219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62453" name="AutoShape 53"/>
            <p:cNvCxnSpPr>
              <a:cxnSpLocks noChangeShapeType="1"/>
              <a:stCxn id="2662405" idx="5"/>
              <a:endCxn id="2662452" idx="1"/>
            </p:cNvCxnSpPr>
            <p:nvPr/>
          </p:nvCxnSpPr>
          <p:spPr bwMode="auto">
            <a:xfrm rot="16200000" flipH="1">
              <a:off x="1920" y="1256"/>
              <a:ext cx="1506" cy="2111"/>
            </a:xfrm>
            <a:prstGeom prst="curvedConnector3">
              <a:avLst>
                <a:gd name="adj1" fmla="val 50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2454" name="AutoShape 54"/>
            <p:cNvCxnSpPr>
              <a:cxnSpLocks noChangeShapeType="1"/>
              <a:stCxn id="2662450" idx="6"/>
              <a:endCxn id="2662452" idx="1"/>
            </p:cNvCxnSpPr>
            <p:nvPr/>
          </p:nvCxnSpPr>
          <p:spPr bwMode="auto">
            <a:xfrm flipV="1">
              <a:off x="3008" y="3065"/>
              <a:ext cx="720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2455" name="Text Box 55"/>
            <p:cNvSpPr txBox="1">
              <a:spLocks noChangeArrowheads="1"/>
            </p:cNvSpPr>
            <p:nvPr/>
          </p:nvSpPr>
          <p:spPr bwMode="auto">
            <a:xfrm>
              <a:off x="3510" y="2820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</a:t>
              </a:r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4529" y="3524"/>
              <a:ext cx="478" cy="364"/>
              <a:chOff x="1905" y="1514"/>
              <a:chExt cx="518" cy="364"/>
            </a:xfrm>
          </p:grpSpPr>
          <p:sp>
            <p:nvSpPr>
              <p:cNvPr id="2662457" name="Oval 57"/>
              <p:cNvSpPr>
                <a:spLocks noChangeArrowheads="1"/>
              </p:cNvSpPr>
              <p:nvPr/>
            </p:nvSpPr>
            <p:spPr bwMode="auto">
              <a:xfrm>
                <a:off x="1905" y="1514"/>
                <a:ext cx="518" cy="3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62458" name="Text Box 58"/>
              <p:cNvSpPr txBox="1">
                <a:spLocks noChangeArrowheads="1"/>
              </p:cNvSpPr>
              <p:nvPr/>
            </p:nvSpPr>
            <p:spPr bwMode="auto">
              <a:xfrm>
                <a:off x="2016" y="1552"/>
                <a:ext cx="2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000000"/>
                    </a:solidFill>
                    <a:latin typeface="Calibri" pitchFamily="34" charset="0"/>
                  </a:rPr>
                  <a:t>e5</a:t>
                </a:r>
              </a:p>
            </p:txBody>
          </p:sp>
        </p:grpSp>
        <p:cxnSp>
          <p:nvCxnSpPr>
            <p:cNvPr id="2662459" name="AutoShape 59"/>
            <p:cNvCxnSpPr>
              <a:cxnSpLocks noChangeShapeType="1"/>
              <a:stCxn id="2662452" idx="6"/>
              <a:endCxn id="2662448" idx="2"/>
            </p:cNvCxnSpPr>
            <p:nvPr/>
          </p:nvCxnSpPr>
          <p:spPr bwMode="auto">
            <a:xfrm flipV="1">
              <a:off x="3915" y="3128"/>
              <a:ext cx="614" cy="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2460" name="Oval 60"/>
            <p:cNvSpPr>
              <a:spLocks noChangeArrowheads="1"/>
            </p:cNvSpPr>
            <p:nvPr/>
          </p:nvSpPr>
          <p:spPr bwMode="auto">
            <a:xfrm>
              <a:off x="2790" y="3605"/>
              <a:ext cx="219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2461" name="Oval 61"/>
            <p:cNvSpPr>
              <a:spLocks noChangeArrowheads="1"/>
            </p:cNvSpPr>
            <p:nvPr/>
          </p:nvSpPr>
          <p:spPr bwMode="auto">
            <a:xfrm>
              <a:off x="3696" y="3537"/>
              <a:ext cx="219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62462" name="AutoShape 62"/>
            <p:cNvCxnSpPr>
              <a:cxnSpLocks noChangeShapeType="1"/>
              <a:stCxn id="2662415" idx="5"/>
              <a:endCxn id="2662460" idx="1"/>
            </p:cNvCxnSpPr>
            <p:nvPr/>
          </p:nvCxnSpPr>
          <p:spPr bwMode="auto">
            <a:xfrm>
              <a:off x="1609" y="2569"/>
              <a:ext cx="1213" cy="10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2463" name="AutoShape 63"/>
            <p:cNvCxnSpPr>
              <a:cxnSpLocks noChangeShapeType="1"/>
              <a:stCxn id="2662418" idx="6"/>
              <a:endCxn id="2662460" idx="1"/>
            </p:cNvCxnSpPr>
            <p:nvPr/>
          </p:nvCxnSpPr>
          <p:spPr bwMode="auto">
            <a:xfrm>
              <a:off x="1659" y="3145"/>
              <a:ext cx="1163" cy="4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2464" name="Text Box 64"/>
            <p:cNvSpPr txBox="1">
              <a:spLocks noChangeArrowheads="1"/>
            </p:cNvSpPr>
            <p:nvPr/>
          </p:nvSpPr>
          <p:spPr bwMode="auto">
            <a:xfrm>
              <a:off x="2358" y="3252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</a:t>
              </a:r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62465" name="AutoShape 65"/>
            <p:cNvCxnSpPr>
              <a:cxnSpLocks noChangeShapeType="1"/>
              <a:stCxn id="2662415" idx="6"/>
              <a:endCxn id="2662450" idx="1"/>
            </p:cNvCxnSpPr>
            <p:nvPr/>
          </p:nvCxnSpPr>
          <p:spPr bwMode="auto">
            <a:xfrm>
              <a:off x="1679" y="2440"/>
              <a:ext cx="1143" cy="6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2466" name="AutoShape 66"/>
            <p:cNvCxnSpPr>
              <a:cxnSpLocks noChangeShapeType="1"/>
              <a:stCxn id="2662418" idx="6"/>
              <a:endCxn id="2662450" idx="2"/>
            </p:cNvCxnSpPr>
            <p:nvPr/>
          </p:nvCxnSpPr>
          <p:spPr bwMode="auto">
            <a:xfrm>
              <a:off x="1659" y="3145"/>
              <a:ext cx="1131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2467" name="AutoShape 67"/>
            <p:cNvCxnSpPr>
              <a:cxnSpLocks noChangeShapeType="1"/>
              <a:stCxn id="2662412" idx="6"/>
              <a:endCxn id="2662461" idx="2"/>
            </p:cNvCxnSpPr>
            <p:nvPr/>
          </p:nvCxnSpPr>
          <p:spPr bwMode="auto">
            <a:xfrm>
              <a:off x="1684" y="1944"/>
              <a:ext cx="2012" cy="171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2468" name="AutoShape 68"/>
            <p:cNvCxnSpPr>
              <a:cxnSpLocks noChangeShapeType="1"/>
              <a:stCxn id="2662460" idx="6"/>
              <a:endCxn id="2662461" idx="2"/>
            </p:cNvCxnSpPr>
            <p:nvPr/>
          </p:nvCxnSpPr>
          <p:spPr bwMode="auto">
            <a:xfrm flipV="1">
              <a:off x="3009" y="3655"/>
              <a:ext cx="687" cy="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62469" name="Text Box 69"/>
            <p:cNvSpPr txBox="1">
              <a:spLocks noChangeArrowheads="1"/>
            </p:cNvSpPr>
            <p:nvPr/>
          </p:nvSpPr>
          <p:spPr bwMode="auto">
            <a:xfrm>
              <a:off x="3091" y="3475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  <a:latin typeface="Calibri" pitchFamily="34" charset="0"/>
                  <a:sym typeface="Symbol" pitchFamily="18" charset="2"/>
                </a:rPr>
                <a:t></a:t>
              </a:r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62470" name="AutoShape 70"/>
            <p:cNvCxnSpPr>
              <a:cxnSpLocks noChangeShapeType="1"/>
              <a:stCxn id="2662461" idx="6"/>
              <a:endCxn id="2662457" idx="2"/>
            </p:cNvCxnSpPr>
            <p:nvPr/>
          </p:nvCxnSpPr>
          <p:spPr bwMode="auto">
            <a:xfrm>
              <a:off x="3915" y="3655"/>
              <a:ext cx="614" cy="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1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7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Conversão em tabela de decisão</a:t>
            </a:r>
          </a:p>
        </p:txBody>
      </p:sp>
      <p:sp>
        <p:nvSpPr>
          <p:cNvPr id="26644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smtClean="0"/>
              <a:t>Escolher um efeito como ação a ser executada. Marcar um “</a:t>
            </a:r>
            <a:r>
              <a:rPr lang="pt-BR" sz="2800" b="1" smtClean="0">
                <a:sym typeface="Wingdings" pitchFamily="2" charset="2"/>
              </a:rPr>
              <a:t></a:t>
            </a:r>
            <a:r>
              <a:rPr lang="pt-BR" sz="2800" smtClean="0"/>
              <a:t>” na regra correspondente a este efeito</a:t>
            </a:r>
          </a:p>
          <a:p>
            <a:pPr>
              <a:lnSpc>
                <a:spcPct val="80000"/>
              </a:lnSpc>
            </a:pPr>
            <a:r>
              <a:rPr lang="pt-BR" sz="2800" smtClean="0"/>
              <a:t>Rastrear no grafo quais as combinações de causas (eliminando as inibidas pelas restrições) que levam a esse efeito e marcar um “V” ou “F” na posição correspondente na tabela</a:t>
            </a:r>
          </a:p>
          <a:p>
            <a:pPr>
              <a:lnSpc>
                <a:spcPct val="80000"/>
              </a:lnSpc>
            </a:pPr>
            <a:r>
              <a:rPr lang="pt-BR" sz="2800" smtClean="0"/>
              <a:t>Crie uma coluna na tabela de decisão para cada combinação de causas</a:t>
            </a:r>
          </a:p>
          <a:p>
            <a:pPr>
              <a:lnSpc>
                <a:spcPct val="80000"/>
              </a:lnSpc>
            </a:pPr>
            <a:r>
              <a:rPr lang="pt-BR" sz="2800" smtClean="0"/>
              <a:t>Para cada combinação criada, verificar se ocorrem ou não os outros efeitos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76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2075" y="-50800"/>
            <a:ext cx="7697788" cy="1143000"/>
          </a:xfrm>
        </p:spPr>
        <p:txBody>
          <a:bodyPr/>
          <a:lstStyle/>
          <a:p>
            <a:pPr eaLnBrk="1" hangingPunct="1"/>
            <a:r>
              <a:rPr lang="pt-BR" smtClean="0"/>
              <a:t>Conversão: OU</a:t>
            </a:r>
          </a:p>
        </p:txBody>
      </p:sp>
      <p:sp>
        <p:nvSpPr>
          <p:cNvPr id="2666499" name="Rectangle 3"/>
          <p:cNvSpPr>
            <a:spLocks noChangeArrowheads="1"/>
          </p:cNvSpPr>
          <p:nvPr/>
        </p:nvSpPr>
        <p:spPr bwMode="auto">
          <a:xfrm>
            <a:off x="1125538" y="1981200"/>
            <a:ext cx="71739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Se e1 = x1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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 x2: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  <a:buFontTx/>
              <a:buChar char="­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Não escolha a combinação x1 = x2 = V (pois já foi coberto em outras situações)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endParaRPr lang="pt-BR">
              <a:solidFill>
                <a:srgbClr val="000000"/>
              </a:solidFill>
              <a:latin typeface="Trebuchet MS" pitchFamily="34" charset="0"/>
            </a:endParaRPr>
          </a:p>
          <a:p>
            <a:pPr marL="341313" indent="-341313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Se e1 = 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 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(x1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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 x2):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  <a:buFontTx/>
              <a:buChar char="­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Considere todas as combinações que façam com que  x1 </a:t>
            </a:r>
            <a:r>
              <a:rPr lang="pt-BR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</a:t>
            </a: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  x2 = F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  <a:buFontTx/>
              <a:buChar char="­"/>
            </a:pPr>
            <a:endParaRPr lang="pt-BR">
              <a:solidFill>
                <a:srgbClr val="000000"/>
              </a:solidFill>
              <a:latin typeface="Trebuchet MS" pitchFamily="34" charset="0"/>
            </a:endParaRP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x1 e x2 podem ser causas ou nós intermediários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1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tabela de decisão</a:t>
            </a:r>
          </a:p>
        </p:txBody>
      </p:sp>
      <p:sp>
        <p:nvSpPr>
          <p:cNvPr id="2668547" name="Text Box 3"/>
          <p:cNvSpPr txBox="1">
            <a:spLocks noChangeArrowheads="1"/>
          </p:cNvSpPr>
          <p:nvPr/>
        </p:nvSpPr>
        <p:spPr bwMode="auto">
          <a:xfrm>
            <a:off x="2181225" y="2462212"/>
            <a:ext cx="4756150" cy="286232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Id.	1	2	3	4       5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c1	F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c2	F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c3	×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c4	× 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e1	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e2	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e3		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e4			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e5					</a:t>
            </a:r>
          </a:p>
        </p:txBody>
      </p:sp>
      <p:sp>
        <p:nvSpPr>
          <p:cNvPr id="2668548" name="Line 4"/>
          <p:cNvSpPr>
            <a:spLocks noChangeShapeType="1"/>
          </p:cNvSpPr>
          <p:nvPr/>
        </p:nvSpPr>
        <p:spPr bwMode="auto">
          <a:xfrm>
            <a:off x="2279650" y="2794000"/>
            <a:ext cx="4568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7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Conversão: E</a:t>
            </a:r>
          </a:p>
        </p:txBody>
      </p:sp>
      <p:sp>
        <p:nvSpPr>
          <p:cNvPr id="2670595" name="Rectangle 3"/>
          <p:cNvSpPr>
            <a:spLocks noChangeArrowheads="1"/>
          </p:cNvSpPr>
          <p:nvPr/>
        </p:nvSpPr>
        <p:spPr bwMode="auto">
          <a:xfrm>
            <a:off x="914400" y="1905000"/>
            <a:ext cx="75961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Se e1 = x1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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 x2: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  <a:buFontTx/>
              <a:buChar char="­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Considere todas as combinações que façam com que x1 = x2 = V</a:t>
            </a:r>
          </a:p>
          <a:p>
            <a:pPr marL="341313" indent="-341313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Se e1 = 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 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(x1 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</a:t>
            </a:r>
            <a:r>
              <a:rPr lang="pt-BR" sz="2800">
                <a:solidFill>
                  <a:srgbClr val="000000"/>
                </a:solidFill>
                <a:latin typeface="Trebuchet MS" pitchFamily="34" charset="0"/>
              </a:rPr>
              <a:t> x2):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  <a:buFontTx/>
              <a:buChar char="­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Considere somente uma combinação que faça com que   x1 </a:t>
            </a:r>
            <a:r>
              <a:rPr lang="pt-BR">
                <a:solidFill>
                  <a:srgbClr val="000000"/>
                </a:solidFill>
                <a:latin typeface="Trebuchet MS" pitchFamily="34" charset="0"/>
                <a:sym typeface="Symbol" pitchFamily="18" charset="2"/>
              </a:rPr>
              <a:t></a:t>
            </a: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 x2 = F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  <a:buFontTx/>
              <a:buChar char="­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Para a combinação escolhida inclua uma e somente uma combinação que leve ao resultado desejado</a:t>
            </a:r>
          </a:p>
          <a:p>
            <a:pPr marL="741363" lvl="1" indent="-284163">
              <a:spcBef>
                <a:spcPct val="20000"/>
              </a:spcBef>
              <a:buClr>
                <a:schemeClr val="bg2"/>
              </a:buClr>
              <a:buSzPct val="160000"/>
            </a:pPr>
            <a:r>
              <a:rPr lang="pt-BR">
                <a:solidFill>
                  <a:srgbClr val="000000"/>
                </a:solidFill>
                <a:latin typeface="Trebuchet MS" pitchFamily="34" charset="0"/>
              </a:rPr>
              <a:t>x1 e x2 podem ser causas ou nós intermediários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7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Conceitos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básicos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termos</a:t>
            </a:r>
            <a:r>
              <a:rPr lang="en-US" dirty="0" smtClean="0">
                <a:solidFill>
                  <a:srgbClr val="000000"/>
                </a:solidFill>
              </a:rPr>
              <a:t> e </a:t>
            </a:r>
            <a:r>
              <a:rPr lang="en-US" dirty="0" err="1" smtClean="0">
                <a:solidFill>
                  <a:srgbClr val="000000"/>
                </a:solidFill>
              </a:rPr>
              <a:t>definições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tabela de decisão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43108" y="2285992"/>
            <a:ext cx="4767263" cy="286232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Id.	1	2	3	4       5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c1	F	V		</a:t>
            </a:r>
            <a:r>
              <a:rPr lang="pt-BR" dirty="0" smtClean="0">
                <a:solidFill>
                  <a:srgbClr val="000000"/>
                </a:solidFill>
                <a:latin typeface="Calibri" pitchFamily="34" charset="0"/>
              </a:rPr>
              <a:t>    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c2	F	×		</a:t>
            </a:r>
            <a:r>
              <a:rPr lang="pt-BR" dirty="0" smtClean="0">
                <a:solidFill>
                  <a:srgbClr val="000000"/>
                </a:solidFill>
                <a:latin typeface="Calibri" pitchFamily="34" charset="0"/>
              </a:rPr>
              <a:t>    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c3	×	F		</a:t>
            </a:r>
            <a:r>
              <a:rPr lang="pt-BR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c4	× 	×	</a:t>
            </a:r>
            <a:r>
              <a:rPr lang="pt-BR" dirty="0" smtClean="0">
                <a:solidFill>
                  <a:srgbClr val="000000"/>
                </a:solidFill>
                <a:latin typeface="Calibri" pitchFamily="34" charset="0"/>
              </a:rPr>
              <a:t>     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e1	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e2		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 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e3			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e4				 </a:t>
            </a:r>
            <a:r>
              <a:rPr lang="pt-BR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e5				        </a:t>
            </a:r>
            <a:r>
              <a:rPr lang="pt-BR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241533" y="2601906"/>
            <a:ext cx="4568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80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tabela de decisão</a:t>
            </a:r>
          </a:p>
        </p:txBody>
      </p:sp>
      <p:sp>
        <p:nvSpPr>
          <p:cNvPr id="2674691" name="Text Box 3"/>
          <p:cNvSpPr txBox="1">
            <a:spLocks noChangeArrowheads="1"/>
          </p:cNvSpPr>
          <p:nvPr/>
        </p:nvSpPr>
        <p:spPr bwMode="auto">
          <a:xfrm>
            <a:off x="2143108" y="2285992"/>
            <a:ext cx="4767263" cy="286232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Id.	1	2	3	4       5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c1	F	V	× 	×      V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c2	F	×	V	V      ×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c3	×	F	V	V      V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c4	× 	×	F	V      V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e1	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  <a:endParaRPr lang="pt-BR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e2		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 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e3			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 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e4				 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 	</a:t>
            </a:r>
          </a:p>
          <a:p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e5				        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</a:t>
            </a:r>
            <a:r>
              <a:rPr lang="pt-BR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674692" name="Line 4"/>
          <p:cNvSpPr>
            <a:spLocks noChangeShapeType="1"/>
          </p:cNvSpPr>
          <p:nvPr/>
        </p:nvSpPr>
        <p:spPr bwMode="auto">
          <a:xfrm>
            <a:off x="2241533" y="2601906"/>
            <a:ext cx="4568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81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</a:t>
            </a:r>
          </a:p>
        </p:txBody>
      </p:sp>
      <p:sp>
        <p:nvSpPr>
          <p:cNvPr id="2676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Construa a tabela de decisão para o seguinte texto:</a:t>
            </a:r>
          </a:p>
          <a:p>
            <a:pPr eaLnBrk="1" hangingPunct="1">
              <a:buFontTx/>
              <a:buNone/>
            </a:pPr>
            <a:r>
              <a:rPr lang="pt-BR" smtClean="0"/>
              <a:t>   “... O caracter na coluna 1 deve ser um A ou B. O caracter na coluna 2 deve ser um dígito. Nesta situação, a atualização do registro é feita. Se o primeiro caracter for incorreto, a mensagem X12 é exibida. Se o segundo caracter não for um dígito, a mensagem X13 é exibida...”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82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752600"/>
            <a:ext cx="7772400" cy="1828800"/>
          </a:xfrm>
        </p:spPr>
        <p:txBody>
          <a:bodyPr anchor="ctr"/>
          <a:lstStyle/>
          <a:p>
            <a:pPr algn="ctr" eaLnBrk="1" hangingPunct="1"/>
            <a:r>
              <a:rPr lang="pt-BR" dirty="0" smtClean="0">
                <a:solidFill>
                  <a:srgbClr val="000000"/>
                </a:solidFill>
              </a:rPr>
              <a:t>Abordagem Estrutural</a:t>
            </a:r>
            <a:endParaRPr lang="pt-BR" sz="4800" dirty="0" smtClean="0">
              <a:solidFill>
                <a:srgbClr val="00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716338"/>
            <a:ext cx="6400800" cy="1752600"/>
          </a:xfrm>
        </p:spPr>
        <p:txBody>
          <a:bodyPr rtlCol="0">
            <a:normAutofit/>
          </a:bodyPr>
          <a:lstStyle/>
          <a:p>
            <a:pPr algn="ctr">
              <a:buNone/>
              <a:defRPr/>
            </a:pPr>
            <a:r>
              <a:rPr lang="pt-BR" dirty="0" smtClean="0"/>
              <a:t>Alexandre Mota e Vasconcelos</a:t>
            </a:r>
            <a:br>
              <a:rPr lang="pt-BR" dirty="0" smtClean="0"/>
            </a:br>
            <a:r>
              <a:rPr lang="pt-BR" dirty="0" err="1" smtClean="0"/>
              <a:t>Cin-UFPE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{</a:t>
            </a:r>
            <a:r>
              <a:rPr lang="pt-BR" dirty="0" err="1" smtClean="0"/>
              <a:t>acm</a:t>
            </a:r>
            <a:r>
              <a:rPr lang="pt-BR" dirty="0" smtClean="0"/>
              <a:t>,</a:t>
            </a:r>
            <a:r>
              <a:rPr lang="pt-BR" dirty="0" err="1" smtClean="0"/>
              <a:t>amlv</a:t>
            </a:r>
            <a:r>
              <a:rPr lang="pt-BR" dirty="0" smtClean="0"/>
              <a:t>}@</a:t>
            </a:r>
            <a:r>
              <a:rPr lang="pt-BR" dirty="0" err="1" smtClean="0"/>
              <a:t>cin.ufpe.br</a:t>
            </a:r>
            <a:endParaRPr lang="pt-BR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5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Grafo de fluxo de controle</a:t>
            </a:r>
          </a:p>
        </p:txBody>
      </p:sp>
      <p:sp>
        <p:nvSpPr>
          <p:cNvPr id="2684931" name="Text Box 3"/>
          <p:cNvSpPr txBox="1">
            <a:spLocks noChangeArrowheads="1"/>
          </p:cNvSpPr>
          <p:nvPr/>
        </p:nvSpPr>
        <p:spPr bwMode="auto">
          <a:xfrm>
            <a:off x="1752600" y="1981200"/>
            <a:ext cx="5840413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nó = bloco de comandos seqüenciais</a:t>
            </a:r>
          </a:p>
          <a:p>
            <a:r>
              <a:rPr lang="pt-BR">
                <a:solidFill>
                  <a:srgbClr val="000000"/>
                </a:solidFill>
              </a:rPr>
              <a:t>aresta ou ramo = transferência de controle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0313" y="3390900"/>
            <a:ext cx="422275" cy="1028700"/>
            <a:chOff x="828" y="1956"/>
            <a:chExt cx="288" cy="648"/>
          </a:xfrm>
        </p:grpSpPr>
        <p:sp>
          <p:nvSpPr>
            <p:cNvPr id="2684933" name="Oval 5"/>
            <p:cNvSpPr>
              <a:spLocks noChangeArrowheads="1"/>
            </p:cNvSpPr>
            <p:nvPr/>
          </p:nvSpPr>
          <p:spPr bwMode="auto">
            <a:xfrm>
              <a:off x="828" y="214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84934" name="Line 6"/>
            <p:cNvSpPr>
              <a:spLocks noChangeShapeType="1"/>
            </p:cNvSpPr>
            <p:nvPr/>
          </p:nvSpPr>
          <p:spPr bwMode="auto">
            <a:xfrm>
              <a:off x="972" y="1956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684935" name="Line 7"/>
            <p:cNvSpPr>
              <a:spLocks noChangeShapeType="1"/>
            </p:cNvSpPr>
            <p:nvPr/>
          </p:nvSpPr>
          <p:spPr bwMode="auto">
            <a:xfrm>
              <a:off x="972" y="2400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79675" y="3390900"/>
            <a:ext cx="1247775" cy="1676400"/>
            <a:chOff x="1428" y="2136"/>
            <a:chExt cx="852" cy="1056"/>
          </a:xfrm>
        </p:grpSpPr>
        <p:sp>
          <p:nvSpPr>
            <p:cNvPr id="2684937" name="Oval 9"/>
            <p:cNvSpPr>
              <a:spLocks noChangeArrowheads="1"/>
            </p:cNvSpPr>
            <p:nvPr/>
          </p:nvSpPr>
          <p:spPr bwMode="auto">
            <a:xfrm>
              <a:off x="1740" y="2136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84938" name="Oval 10"/>
            <p:cNvSpPr>
              <a:spLocks noChangeArrowheads="1"/>
            </p:cNvSpPr>
            <p:nvPr/>
          </p:nvSpPr>
          <p:spPr bwMode="auto">
            <a:xfrm>
              <a:off x="1428" y="260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84939" name="Oval 11"/>
            <p:cNvSpPr>
              <a:spLocks noChangeArrowheads="1"/>
            </p:cNvSpPr>
            <p:nvPr/>
          </p:nvSpPr>
          <p:spPr bwMode="auto">
            <a:xfrm>
              <a:off x="1992" y="258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84940" name="Oval 12"/>
            <p:cNvSpPr>
              <a:spLocks noChangeArrowheads="1"/>
            </p:cNvSpPr>
            <p:nvPr/>
          </p:nvSpPr>
          <p:spPr bwMode="auto">
            <a:xfrm>
              <a:off x="1704" y="294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2684941" name="AutoShape 13"/>
            <p:cNvCxnSpPr>
              <a:cxnSpLocks noChangeShapeType="1"/>
              <a:stCxn id="2684937" idx="3"/>
              <a:endCxn id="2684938" idx="0"/>
            </p:cNvCxnSpPr>
            <p:nvPr/>
          </p:nvCxnSpPr>
          <p:spPr bwMode="auto">
            <a:xfrm flipH="1">
              <a:off x="1572" y="2351"/>
              <a:ext cx="210" cy="2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42" name="AutoShape 14"/>
            <p:cNvCxnSpPr>
              <a:cxnSpLocks noChangeShapeType="1"/>
              <a:stCxn id="2684937" idx="5"/>
              <a:endCxn id="2684939" idx="0"/>
            </p:cNvCxnSpPr>
            <p:nvPr/>
          </p:nvCxnSpPr>
          <p:spPr bwMode="auto">
            <a:xfrm>
              <a:off x="1986" y="2351"/>
              <a:ext cx="150" cy="2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43" name="AutoShape 15"/>
            <p:cNvCxnSpPr>
              <a:cxnSpLocks noChangeShapeType="1"/>
              <a:stCxn id="2684938" idx="4"/>
              <a:endCxn id="2684940" idx="2"/>
            </p:cNvCxnSpPr>
            <p:nvPr/>
          </p:nvCxnSpPr>
          <p:spPr bwMode="auto">
            <a:xfrm>
              <a:off x="1572" y="2856"/>
              <a:ext cx="132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44" name="AutoShape 16"/>
            <p:cNvCxnSpPr>
              <a:cxnSpLocks noChangeShapeType="1"/>
              <a:stCxn id="2684939" idx="4"/>
              <a:endCxn id="2684940" idx="6"/>
            </p:cNvCxnSpPr>
            <p:nvPr/>
          </p:nvCxnSpPr>
          <p:spPr bwMode="auto">
            <a:xfrm flipH="1">
              <a:off x="1992" y="2832"/>
              <a:ext cx="144" cy="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938588" y="3314700"/>
            <a:ext cx="2039937" cy="1981200"/>
            <a:chOff x="2604" y="2064"/>
            <a:chExt cx="1392" cy="1248"/>
          </a:xfrm>
        </p:grpSpPr>
        <p:sp>
          <p:nvSpPr>
            <p:cNvPr id="2684946" name="Oval 18"/>
            <p:cNvSpPr>
              <a:spLocks noChangeArrowheads="1"/>
            </p:cNvSpPr>
            <p:nvPr/>
          </p:nvSpPr>
          <p:spPr bwMode="auto">
            <a:xfrm>
              <a:off x="3168" y="206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84947" name="Oval 19"/>
            <p:cNvSpPr>
              <a:spLocks noChangeArrowheads="1"/>
            </p:cNvSpPr>
            <p:nvPr/>
          </p:nvSpPr>
          <p:spPr bwMode="auto">
            <a:xfrm>
              <a:off x="2604" y="2517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84948" name="Oval 20"/>
            <p:cNvSpPr>
              <a:spLocks noChangeArrowheads="1"/>
            </p:cNvSpPr>
            <p:nvPr/>
          </p:nvSpPr>
          <p:spPr bwMode="auto">
            <a:xfrm>
              <a:off x="2967" y="2517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84949" name="Oval 21"/>
            <p:cNvSpPr>
              <a:spLocks noChangeArrowheads="1"/>
            </p:cNvSpPr>
            <p:nvPr/>
          </p:nvSpPr>
          <p:spPr bwMode="auto">
            <a:xfrm>
              <a:off x="3708" y="2517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684950" name="Oval 22"/>
            <p:cNvSpPr>
              <a:spLocks noChangeArrowheads="1"/>
            </p:cNvSpPr>
            <p:nvPr/>
          </p:nvSpPr>
          <p:spPr bwMode="auto">
            <a:xfrm>
              <a:off x="3120" y="306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684951" name="Text Box 23"/>
            <p:cNvSpPr txBox="1">
              <a:spLocks noChangeArrowheads="1"/>
            </p:cNvSpPr>
            <p:nvPr/>
          </p:nvSpPr>
          <p:spPr bwMode="auto">
            <a:xfrm>
              <a:off x="3330" y="2479"/>
              <a:ext cx="3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000000"/>
                  </a:solidFill>
                </a:rPr>
                <a:t>...</a:t>
              </a:r>
            </a:p>
          </p:txBody>
        </p:sp>
        <p:cxnSp>
          <p:nvCxnSpPr>
            <p:cNvPr id="2684952" name="AutoShape 24"/>
            <p:cNvCxnSpPr>
              <a:cxnSpLocks noChangeShapeType="1"/>
              <a:stCxn id="2684946" idx="2"/>
              <a:endCxn id="2684947" idx="7"/>
            </p:cNvCxnSpPr>
            <p:nvPr/>
          </p:nvCxnSpPr>
          <p:spPr bwMode="auto">
            <a:xfrm flipH="1">
              <a:off x="2850" y="2190"/>
              <a:ext cx="318" cy="3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53" name="AutoShape 25"/>
            <p:cNvCxnSpPr>
              <a:cxnSpLocks noChangeShapeType="1"/>
              <a:stCxn id="2684946" idx="3"/>
              <a:endCxn id="2684948" idx="0"/>
            </p:cNvCxnSpPr>
            <p:nvPr/>
          </p:nvCxnSpPr>
          <p:spPr bwMode="auto">
            <a:xfrm flipH="1">
              <a:off x="3111" y="2279"/>
              <a:ext cx="99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54" name="AutoShape 26"/>
            <p:cNvCxnSpPr>
              <a:cxnSpLocks noChangeShapeType="1"/>
              <a:stCxn id="2684946" idx="6"/>
              <a:endCxn id="2684949" idx="1"/>
            </p:cNvCxnSpPr>
            <p:nvPr/>
          </p:nvCxnSpPr>
          <p:spPr bwMode="auto">
            <a:xfrm>
              <a:off x="3456" y="2190"/>
              <a:ext cx="294" cy="3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55" name="AutoShape 27"/>
            <p:cNvCxnSpPr>
              <a:cxnSpLocks noChangeShapeType="1"/>
              <a:stCxn id="2684947" idx="4"/>
              <a:endCxn id="2684950" idx="2"/>
            </p:cNvCxnSpPr>
            <p:nvPr/>
          </p:nvCxnSpPr>
          <p:spPr bwMode="auto">
            <a:xfrm>
              <a:off x="2748" y="2769"/>
              <a:ext cx="372" cy="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56" name="AutoShape 28"/>
            <p:cNvCxnSpPr>
              <a:cxnSpLocks noChangeShapeType="1"/>
              <a:stCxn id="2684948" idx="4"/>
              <a:endCxn id="2684950" idx="0"/>
            </p:cNvCxnSpPr>
            <p:nvPr/>
          </p:nvCxnSpPr>
          <p:spPr bwMode="auto">
            <a:xfrm>
              <a:off x="3111" y="2769"/>
              <a:ext cx="153" cy="2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57" name="AutoShape 29"/>
            <p:cNvCxnSpPr>
              <a:cxnSpLocks noChangeShapeType="1"/>
              <a:stCxn id="2684949" idx="4"/>
              <a:endCxn id="2684950" idx="6"/>
            </p:cNvCxnSpPr>
            <p:nvPr/>
          </p:nvCxnSpPr>
          <p:spPr bwMode="auto">
            <a:xfrm flipH="1">
              <a:off x="3408" y="2769"/>
              <a:ext cx="444" cy="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435725" y="3486150"/>
            <a:ext cx="1055688" cy="1504950"/>
            <a:chOff x="4392" y="2196"/>
            <a:chExt cx="720" cy="948"/>
          </a:xfrm>
        </p:grpSpPr>
        <p:sp>
          <p:nvSpPr>
            <p:cNvPr id="2684959" name="Oval 31"/>
            <p:cNvSpPr>
              <a:spLocks noChangeArrowheads="1"/>
            </p:cNvSpPr>
            <p:nvPr/>
          </p:nvSpPr>
          <p:spPr bwMode="auto">
            <a:xfrm>
              <a:off x="4824" y="2196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84960" name="Oval 32"/>
            <p:cNvSpPr>
              <a:spLocks noChangeArrowheads="1"/>
            </p:cNvSpPr>
            <p:nvPr/>
          </p:nvSpPr>
          <p:spPr bwMode="auto">
            <a:xfrm>
              <a:off x="4392" y="256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84961" name="Oval 33"/>
            <p:cNvSpPr>
              <a:spLocks noChangeArrowheads="1"/>
            </p:cNvSpPr>
            <p:nvPr/>
          </p:nvSpPr>
          <p:spPr bwMode="auto">
            <a:xfrm>
              <a:off x="4824" y="2892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2684962" name="AutoShape 34"/>
            <p:cNvCxnSpPr>
              <a:cxnSpLocks noChangeShapeType="1"/>
              <a:stCxn id="2684959" idx="4"/>
              <a:endCxn id="2684960" idx="7"/>
            </p:cNvCxnSpPr>
            <p:nvPr/>
          </p:nvCxnSpPr>
          <p:spPr bwMode="auto">
            <a:xfrm flipH="1">
              <a:off x="4638" y="2448"/>
              <a:ext cx="330" cy="1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63" name="AutoShape 35"/>
            <p:cNvCxnSpPr>
              <a:cxnSpLocks noChangeShapeType="1"/>
              <a:stCxn id="2684960" idx="2"/>
              <a:endCxn id="2684959" idx="2"/>
            </p:cNvCxnSpPr>
            <p:nvPr/>
          </p:nvCxnSpPr>
          <p:spPr bwMode="auto">
            <a:xfrm rot="10800000" flipH="1">
              <a:off x="4392" y="2322"/>
              <a:ext cx="432" cy="372"/>
            </a:xfrm>
            <a:prstGeom prst="curvedConnector3">
              <a:avLst>
                <a:gd name="adj1" fmla="val -33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64" name="AutoShape 36"/>
            <p:cNvCxnSpPr>
              <a:cxnSpLocks noChangeShapeType="1"/>
              <a:stCxn id="2684959" idx="4"/>
              <a:endCxn id="2684961" idx="0"/>
            </p:cNvCxnSpPr>
            <p:nvPr/>
          </p:nvCxnSpPr>
          <p:spPr bwMode="auto">
            <a:xfrm>
              <a:off x="4968" y="2448"/>
              <a:ext cx="0" cy="4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8132763" y="3448050"/>
            <a:ext cx="439737" cy="1828800"/>
            <a:chOff x="5550" y="2172"/>
            <a:chExt cx="300" cy="1152"/>
          </a:xfrm>
        </p:grpSpPr>
        <p:sp>
          <p:nvSpPr>
            <p:cNvPr id="2684966" name="Oval 38"/>
            <p:cNvSpPr>
              <a:spLocks noChangeArrowheads="1"/>
            </p:cNvSpPr>
            <p:nvPr/>
          </p:nvSpPr>
          <p:spPr bwMode="auto">
            <a:xfrm>
              <a:off x="5562" y="2172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84967" name="Oval 39"/>
            <p:cNvSpPr>
              <a:spLocks noChangeArrowheads="1"/>
            </p:cNvSpPr>
            <p:nvPr/>
          </p:nvSpPr>
          <p:spPr bwMode="auto">
            <a:xfrm>
              <a:off x="5562" y="261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84968" name="Oval 40"/>
            <p:cNvSpPr>
              <a:spLocks noChangeArrowheads="1"/>
            </p:cNvSpPr>
            <p:nvPr/>
          </p:nvSpPr>
          <p:spPr bwMode="auto">
            <a:xfrm>
              <a:off x="5550" y="3072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2684969" name="AutoShape 41"/>
            <p:cNvCxnSpPr>
              <a:cxnSpLocks noChangeShapeType="1"/>
              <a:stCxn id="2684966" idx="4"/>
              <a:endCxn id="2684967" idx="0"/>
            </p:cNvCxnSpPr>
            <p:nvPr/>
          </p:nvCxnSpPr>
          <p:spPr bwMode="auto">
            <a:xfrm>
              <a:off x="5706" y="2424"/>
              <a:ext cx="0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70" name="AutoShape 42"/>
            <p:cNvCxnSpPr>
              <a:cxnSpLocks noChangeShapeType="1"/>
              <a:stCxn id="2684967" idx="4"/>
              <a:endCxn id="2684968" idx="0"/>
            </p:cNvCxnSpPr>
            <p:nvPr/>
          </p:nvCxnSpPr>
          <p:spPr bwMode="auto">
            <a:xfrm flipH="1">
              <a:off x="5694" y="2862"/>
              <a:ext cx="12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4971" name="AutoShape 43"/>
            <p:cNvCxnSpPr>
              <a:cxnSpLocks noChangeShapeType="1"/>
              <a:stCxn id="2684967" idx="2"/>
              <a:endCxn id="2684966" idx="3"/>
            </p:cNvCxnSpPr>
            <p:nvPr/>
          </p:nvCxnSpPr>
          <p:spPr bwMode="auto">
            <a:xfrm rot="10800000" flipH="1">
              <a:off x="5562" y="2387"/>
              <a:ext cx="42" cy="349"/>
            </a:xfrm>
            <a:prstGeom prst="curvedConnector4">
              <a:avLst>
                <a:gd name="adj1" fmla="val -342856"/>
                <a:gd name="adj2" fmla="val 8653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684972" name="Text Box 44"/>
          <p:cNvSpPr txBox="1">
            <a:spLocks noChangeArrowheads="1"/>
          </p:cNvSpPr>
          <p:nvPr/>
        </p:nvSpPr>
        <p:spPr bwMode="auto">
          <a:xfrm>
            <a:off x="900113" y="4478338"/>
            <a:ext cx="1709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Arial Black" pitchFamily="34" charset="0"/>
              </a:rPr>
              <a:t>bloco</a:t>
            </a:r>
          </a:p>
          <a:p>
            <a:r>
              <a:rPr lang="pt-BR" sz="2000">
                <a:solidFill>
                  <a:srgbClr val="000000"/>
                </a:solidFill>
                <a:latin typeface="Arial Black" pitchFamily="34" charset="0"/>
              </a:rPr>
              <a:t>seqüencial</a:t>
            </a:r>
          </a:p>
        </p:txBody>
      </p:sp>
      <p:sp>
        <p:nvSpPr>
          <p:cNvPr id="2684973" name="Text Box 45"/>
          <p:cNvSpPr txBox="1">
            <a:spLocks noChangeArrowheads="1"/>
          </p:cNvSpPr>
          <p:nvPr/>
        </p:nvSpPr>
        <p:spPr bwMode="auto">
          <a:xfrm>
            <a:off x="3186113" y="5764213"/>
            <a:ext cx="11723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Arial Black" pitchFamily="34" charset="0"/>
              </a:rPr>
              <a:t>seleção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2684974" name="Text Box 46"/>
          <p:cNvSpPr txBox="1">
            <a:spLocks noChangeArrowheads="1"/>
          </p:cNvSpPr>
          <p:nvPr/>
        </p:nvSpPr>
        <p:spPr bwMode="auto">
          <a:xfrm>
            <a:off x="2570163" y="5192713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if-then-else</a:t>
            </a:r>
          </a:p>
        </p:txBody>
      </p:sp>
      <p:sp>
        <p:nvSpPr>
          <p:cNvPr id="2684975" name="Text Box 47"/>
          <p:cNvSpPr txBox="1">
            <a:spLocks noChangeArrowheads="1"/>
          </p:cNvSpPr>
          <p:nvPr/>
        </p:nvSpPr>
        <p:spPr bwMode="auto">
          <a:xfrm>
            <a:off x="4540250" y="5326063"/>
            <a:ext cx="687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case</a:t>
            </a:r>
          </a:p>
        </p:txBody>
      </p:sp>
      <p:sp>
        <p:nvSpPr>
          <p:cNvPr id="2684976" name="Text Box 48"/>
          <p:cNvSpPr txBox="1">
            <a:spLocks noChangeArrowheads="1"/>
          </p:cNvSpPr>
          <p:nvPr/>
        </p:nvSpPr>
        <p:spPr bwMode="auto">
          <a:xfrm>
            <a:off x="6684963" y="5668963"/>
            <a:ext cx="1393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Arial Black" pitchFamily="34" charset="0"/>
              </a:rPr>
              <a:t>repetição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2684977" name="Text Box 49"/>
          <p:cNvSpPr txBox="1">
            <a:spLocks noChangeArrowheads="1"/>
          </p:cNvSpPr>
          <p:nvPr/>
        </p:nvSpPr>
        <p:spPr bwMode="auto">
          <a:xfrm>
            <a:off x="6737350" y="5059363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while</a:t>
            </a:r>
          </a:p>
        </p:txBody>
      </p:sp>
      <p:sp>
        <p:nvSpPr>
          <p:cNvPr id="2684978" name="Text Box 50"/>
          <p:cNvSpPr txBox="1">
            <a:spLocks noChangeArrowheads="1"/>
          </p:cNvSpPr>
          <p:nvPr/>
        </p:nvSpPr>
        <p:spPr bwMode="auto">
          <a:xfrm>
            <a:off x="7581900" y="5211763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repeat-until</a:t>
            </a:r>
          </a:p>
        </p:txBody>
      </p:sp>
      <p:sp>
        <p:nvSpPr>
          <p:cNvPr id="52" name="Espaço Reservado para Número de Slide 51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84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819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Grafo de fluxo de controle: Exemplo</a:t>
            </a:r>
          </a:p>
        </p:txBody>
      </p:sp>
      <p:sp>
        <p:nvSpPr>
          <p:cNvPr id="26869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16013" y="1603375"/>
            <a:ext cx="38163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>
                <a:solidFill>
                  <a:schemeClr val="accent2"/>
                </a:solidFill>
              </a:rPr>
              <a:t>Cálculo de x</a:t>
            </a:r>
            <a:r>
              <a:rPr lang="pt-BR" sz="2000" baseline="30000" smtClean="0">
                <a:solidFill>
                  <a:schemeClr val="accent2"/>
                </a:solidFill>
              </a:rPr>
              <a:t>y</a:t>
            </a:r>
            <a:endParaRPr lang="pt-BR" sz="2000" baseline="30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1.   read x,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2.   if y &lt;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3.     then p := 0 -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4.     else p :=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5.   z := 1.0;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6.   while p </a:t>
            </a:r>
            <a:r>
              <a:rPr lang="pt-BR" sz="2000" smtClean="0">
                <a:sym typeface="Symbol" pitchFamily="18" charset="2"/>
              </a:rPr>
              <a:t></a:t>
            </a:r>
            <a:r>
              <a:rPr lang="pt-BR" sz="2000" smtClean="0"/>
              <a:t> 0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7.   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        z := z * x; p := p - 1;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     end;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8.   if y &lt; 0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9.    then z := 1 / z;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10.  write z;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       end;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61076" y="1536700"/>
            <a:ext cx="2018215" cy="4781550"/>
            <a:chOff x="4152" y="720"/>
            <a:chExt cx="1377" cy="3012"/>
          </a:xfrm>
        </p:grpSpPr>
        <p:sp>
          <p:nvSpPr>
            <p:cNvPr id="2686981" name="Oval 5"/>
            <p:cNvSpPr>
              <a:spLocks noChangeArrowheads="1"/>
            </p:cNvSpPr>
            <p:nvPr/>
          </p:nvSpPr>
          <p:spPr bwMode="auto">
            <a:xfrm>
              <a:off x="4704" y="72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86982" name="Oval 6"/>
            <p:cNvSpPr>
              <a:spLocks noChangeArrowheads="1"/>
            </p:cNvSpPr>
            <p:nvPr/>
          </p:nvSpPr>
          <p:spPr bwMode="auto">
            <a:xfrm>
              <a:off x="4704" y="120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86983" name="Oval 7"/>
            <p:cNvSpPr>
              <a:spLocks noChangeArrowheads="1"/>
            </p:cNvSpPr>
            <p:nvPr/>
          </p:nvSpPr>
          <p:spPr bwMode="auto">
            <a:xfrm>
              <a:off x="4152" y="152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86984" name="Oval 8"/>
            <p:cNvSpPr>
              <a:spLocks noChangeArrowheads="1"/>
            </p:cNvSpPr>
            <p:nvPr/>
          </p:nvSpPr>
          <p:spPr bwMode="auto">
            <a:xfrm>
              <a:off x="5148" y="15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86985" name="Oval 9"/>
            <p:cNvSpPr>
              <a:spLocks noChangeArrowheads="1"/>
            </p:cNvSpPr>
            <p:nvPr/>
          </p:nvSpPr>
          <p:spPr bwMode="auto">
            <a:xfrm>
              <a:off x="4716" y="1836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686986" name="Oval 10"/>
            <p:cNvSpPr>
              <a:spLocks noChangeArrowheads="1"/>
            </p:cNvSpPr>
            <p:nvPr/>
          </p:nvSpPr>
          <p:spPr bwMode="auto">
            <a:xfrm>
              <a:off x="4728" y="224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86987" name="Oval 11"/>
            <p:cNvSpPr>
              <a:spLocks noChangeArrowheads="1"/>
            </p:cNvSpPr>
            <p:nvPr/>
          </p:nvSpPr>
          <p:spPr bwMode="auto">
            <a:xfrm>
              <a:off x="4152" y="254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686988" name="Oval 12"/>
            <p:cNvSpPr>
              <a:spLocks noChangeArrowheads="1"/>
            </p:cNvSpPr>
            <p:nvPr/>
          </p:nvSpPr>
          <p:spPr bwMode="auto">
            <a:xfrm>
              <a:off x="4728" y="27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686989" name="Oval 13"/>
            <p:cNvSpPr>
              <a:spLocks noChangeArrowheads="1"/>
            </p:cNvSpPr>
            <p:nvPr/>
          </p:nvSpPr>
          <p:spPr bwMode="auto">
            <a:xfrm>
              <a:off x="4248" y="316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686990" name="Oval 14"/>
            <p:cNvSpPr>
              <a:spLocks noChangeArrowheads="1"/>
            </p:cNvSpPr>
            <p:nvPr/>
          </p:nvSpPr>
          <p:spPr bwMode="auto">
            <a:xfrm>
              <a:off x="4728" y="348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686991" name="AutoShape 15"/>
            <p:cNvCxnSpPr>
              <a:cxnSpLocks noChangeShapeType="1"/>
              <a:stCxn id="2686981" idx="4"/>
              <a:endCxn id="2686982" idx="0"/>
            </p:cNvCxnSpPr>
            <p:nvPr/>
          </p:nvCxnSpPr>
          <p:spPr bwMode="auto">
            <a:xfrm>
              <a:off x="4848" y="972"/>
              <a:ext cx="0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6992" name="AutoShape 16"/>
            <p:cNvCxnSpPr>
              <a:cxnSpLocks noChangeShapeType="1"/>
              <a:stCxn id="2686982" idx="3"/>
              <a:endCxn id="2686983" idx="6"/>
            </p:cNvCxnSpPr>
            <p:nvPr/>
          </p:nvCxnSpPr>
          <p:spPr bwMode="auto">
            <a:xfrm flipH="1">
              <a:off x="4440" y="1415"/>
              <a:ext cx="306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6993" name="AutoShape 17"/>
            <p:cNvCxnSpPr>
              <a:cxnSpLocks noChangeShapeType="1"/>
              <a:stCxn id="2686982" idx="5"/>
              <a:endCxn id="2686984" idx="1"/>
            </p:cNvCxnSpPr>
            <p:nvPr/>
          </p:nvCxnSpPr>
          <p:spPr bwMode="auto">
            <a:xfrm>
              <a:off x="4950" y="1415"/>
              <a:ext cx="240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6994" name="AutoShape 18"/>
            <p:cNvCxnSpPr>
              <a:cxnSpLocks noChangeShapeType="1"/>
              <a:stCxn id="2686983" idx="5"/>
              <a:endCxn id="2686985" idx="2"/>
            </p:cNvCxnSpPr>
            <p:nvPr/>
          </p:nvCxnSpPr>
          <p:spPr bwMode="auto">
            <a:xfrm>
              <a:off x="4398" y="1739"/>
              <a:ext cx="318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6995" name="AutoShape 19"/>
            <p:cNvCxnSpPr>
              <a:cxnSpLocks noChangeShapeType="1"/>
              <a:stCxn id="2686984" idx="3"/>
              <a:endCxn id="2686985" idx="6"/>
            </p:cNvCxnSpPr>
            <p:nvPr/>
          </p:nvCxnSpPr>
          <p:spPr bwMode="auto">
            <a:xfrm flipH="1">
              <a:off x="5004" y="1799"/>
              <a:ext cx="186" cy="1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6996" name="AutoShape 20"/>
            <p:cNvCxnSpPr>
              <a:cxnSpLocks noChangeShapeType="1"/>
              <a:stCxn id="2686985" idx="4"/>
              <a:endCxn id="2686986" idx="0"/>
            </p:cNvCxnSpPr>
            <p:nvPr/>
          </p:nvCxnSpPr>
          <p:spPr bwMode="auto">
            <a:xfrm>
              <a:off x="4860" y="2088"/>
              <a:ext cx="12" cy="1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6997" name="AutoShape 21"/>
            <p:cNvCxnSpPr>
              <a:cxnSpLocks noChangeShapeType="1"/>
              <a:stCxn id="2686986" idx="3"/>
              <a:endCxn id="2686987" idx="6"/>
            </p:cNvCxnSpPr>
            <p:nvPr/>
          </p:nvCxnSpPr>
          <p:spPr bwMode="auto">
            <a:xfrm flipH="1">
              <a:off x="4440" y="2459"/>
              <a:ext cx="330" cy="2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6998" name="AutoShape 22"/>
            <p:cNvCxnSpPr>
              <a:cxnSpLocks noChangeShapeType="1"/>
              <a:stCxn id="2686986" idx="4"/>
              <a:endCxn id="2686988" idx="0"/>
            </p:cNvCxnSpPr>
            <p:nvPr/>
          </p:nvCxnSpPr>
          <p:spPr bwMode="auto">
            <a:xfrm>
              <a:off x="4872" y="2496"/>
              <a:ext cx="0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6999" name="AutoShape 23"/>
            <p:cNvCxnSpPr>
              <a:cxnSpLocks noChangeShapeType="1"/>
              <a:stCxn id="2686988" idx="3"/>
              <a:endCxn id="2686989" idx="6"/>
            </p:cNvCxnSpPr>
            <p:nvPr/>
          </p:nvCxnSpPr>
          <p:spPr bwMode="auto">
            <a:xfrm flipH="1">
              <a:off x="4536" y="2999"/>
              <a:ext cx="234" cy="2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7000" name="AutoShape 24"/>
            <p:cNvCxnSpPr>
              <a:cxnSpLocks noChangeShapeType="1"/>
              <a:stCxn id="2686988" idx="4"/>
              <a:endCxn id="2686990" idx="0"/>
            </p:cNvCxnSpPr>
            <p:nvPr/>
          </p:nvCxnSpPr>
          <p:spPr bwMode="auto">
            <a:xfrm>
              <a:off x="4872" y="3036"/>
              <a:ext cx="0" cy="4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7001" name="AutoShape 25"/>
            <p:cNvCxnSpPr>
              <a:cxnSpLocks noChangeShapeType="1"/>
              <a:stCxn id="2686989" idx="5"/>
              <a:endCxn id="2686990" idx="2"/>
            </p:cNvCxnSpPr>
            <p:nvPr/>
          </p:nvCxnSpPr>
          <p:spPr bwMode="auto">
            <a:xfrm>
              <a:off x="4494" y="3383"/>
              <a:ext cx="234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87002" name="AutoShape 26"/>
            <p:cNvCxnSpPr>
              <a:cxnSpLocks noChangeShapeType="1"/>
              <a:stCxn id="2686987" idx="2"/>
              <a:endCxn id="2686986" idx="1"/>
            </p:cNvCxnSpPr>
            <p:nvPr/>
          </p:nvCxnSpPr>
          <p:spPr bwMode="auto">
            <a:xfrm rot="10800000" flipH="1">
              <a:off x="4152" y="2281"/>
              <a:ext cx="618" cy="389"/>
            </a:xfrm>
            <a:prstGeom prst="curvedConnector4">
              <a:avLst>
                <a:gd name="adj1" fmla="val -23301"/>
                <a:gd name="adj2" fmla="val 14652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87003" name="Text Box 27"/>
            <p:cNvSpPr txBox="1">
              <a:spLocks noChangeArrowheads="1"/>
            </p:cNvSpPr>
            <p:nvPr/>
          </p:nvSpPr>
          <p:spPr bwMode="auto">
            <a:xfrm>
              <a:off x="4250" y="1271"/>
              <a:ext cx="5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&lt; 0</a:t>
              </a:r>
            </a:p>
          </p:txBody>
        </p:sp>
        <p:sp>
          <p:nvSpPr>
            <p:cNvPr id="2687004" name="Text Box 28"/>
            <p:cNvSpPr txBox="1">
              <a:spLocks noChangeArrowheads="1"/>
            </p:cNvSpPr>
            <p:nvPr/>
          </p:nvSpPr>
          <p:spPr bwMode="auto">
            <a:xfrm>
              <a:off x="5054" y="1281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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687005" name="Text Box 29"/>
            <p:cNvSpPr txBox="1">
              <a:spLocks noChangeArrowheads="1"/>
            </p:cNvSpPr>
            <p:nvPr/>
          </p:nvSpPr>
          <p:spPr bwMode="auto">
            <a:xfrm>
              <a:off x="4322" y="2313"/>
              <a:ext cx="4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p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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687006" name="Text Box 30"/>
            <p:cNvSpPr txBox="1">
              <a:spLocks noChangeArrowheads="1"/>
            </p:cNvSpPr>
            <p:nvPr/>
          </p:nvSpPr>
          <p:spPr bwMode="auto">
            <a:xfrm>
              <a:off x="4310" y="2903"/>
              <a:ext cx="5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&lt; 0</a:t>
              </a:r>
            </a:p>
          </p:txBody>
        </p:sp>
        <p:sp>
          <p:nvSpPr>
            <p:cNvPr id="2687007" name="Text Box 31"/>
            <p:cNvSpPr txBox="1">
              <a:spLocks noChangeArrowheads="1"/>
            </p:cNvSpPr>
            <p:nvPr/>
          </p:nvSpPr>
          <p:spPr bwMode="auto">
            <a:xfrm>
              <a:off x="4934" y="3081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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</p:grpSp>
      <p:sp>
        <p:nvSpPr>
          <p:cNvPr id="33" name="Espaço Reservado para Número de Slide 32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85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907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Grafo de fluxo de controle: Critérios de cobertura</a:t>
            </a:r>
          </a:p>
        </p:txBody>
      </p:sp>
      <p:sp>
        <p:nvSpPr>
          <p:cNvPr id="268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Objetivos:</a:t>
            </a:r>
          </a:p>
          <a:p>
            <a:pPr lvl="1" eaLnBrk="1" hangingPunct="1"/>
            <a:r>
              <a:rPr lang="pt-BR" b="1" smtClean="0"/>
              <a:t>Geração de testes: determinação dos dados de teste</a:t>
            </a:r>
          </a:p>
          <a:p>
            <a:pPr lvl="1" eaLnBrk="1" hangingPunct="1"/>
            <a:r>
              <a:rPr lang="pt-BR" b="1" smtClean="0"/>
              <a:t>Avaliação final: indicação de término dos testes</a:t>
            </a:r>
          </a:p>
          <a:p>
            <a:pPr eaLnBrk="1" hangingPunct="1"/>
            <a:r>
              <a:rPr lang="pt-BR" smtClean="0"/>
              <a:t>Tipos:</a:t>
            </a:r>
          </a:p>
          <a:p>
            <a:pPr lvl="1" eaLnBrk="1" hangingPunct="1"/>
            <a:r>
              <a:rPr lang="pt-BR" b="1" smtClean="0"/>
              <a:t>Cobertura de instruções</a:t>
            </a:r>
          </a:p>
          <a:p>
            <a:pPr lvl="1" eaLnBrk="1" hangingPunct="1"/>
            <a:r>
              <a:rPr lang="pt-BR" b="1" smtClean="0"/>
              <a:t>Cobertura de decisões</a:t>
            </a:r>
          </a:p>
          <a:p>
            <a:pPr lvl="1" eaLnBrk="1" hangingPunct="1"/>
            <a:r>
              <a:rPr lang="pt-BR" b="1" smtClean="0"/>
              <a:t>Cobertura de condições</a:t>
            </a:r>
          </a:p>
          <a:p>
            <a:pPr lvl="1" eaLnBrk="1" hangingPunct="1"/>
            <a:r>
              <a:rPr lang="pt-BR" b="1" smtClean="0"/>
              <a:t>Cobertura de caminhos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86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095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Testes de instruções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60464" y="1428736"/>
            <a:ext cx="2018214" cy="4781550"/>
            <a:chOff x="4152" y="720"/>
            <a:chExt cx="1377" cy="3012"/>
          </a:xfrm>
        </p:grpSpPr>
        <p:sp>
          <p:nvSpPr>
            <p:cNvPr id="2691076" name="Oval 4"/>
            <p:cNvSpPr>
              <a:spLocks noChangeArrowheads="1"/>
            </p:cNvSpPr>
            <p:nvPr/>
          </p:nvSpPr>
          <p:spPr bwMode="auto">
            <a:xfrm>
              <a:off x="4704" y="72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91077" name="Oval 5"/>
            <p:cNvSpPr>
              <a:spLocks noChangeArrowheads="1"/>
            </p:cNvSpPr>
            <p:nvPr/>
          </p:nvSpPr>
          <p:spPr bwMode="auto">
            <a:xfrm>
              <a:off x="4704" y="120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91078" name="Oval 6"/>
            <p:cNvSpPr>
              <a:spLocks noChangeArrowheads="1"/>
            </p:cNvSpPr>
            <p:nvPr/>
          </p:nvSpPr>
          <p:spPr bwMode="auto">
            <a:xfrm>
              <a:off x="4152" y="152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91079" name="Oval 7"/>
            <p:cNvSpPr>
              <a:spLocks noChangeArrowheads="1"/>
            </p:cNvSpPr>
            <p:nvPr/>
          </p:nvSpPr>
          <p:spPr bwMode="auto">
            <a:xfrm>
              <a:off x="5148" y="15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91080" name="Oval 8"/>
            <p:cNvSpPr>
              <a:spLocks noChangeArrowheads="1"/>
            </p:cNvSpPr>
            <p:nvPr/>
          </p:nvSpPr>
          <p:spPr bwMode="auto">
            <a:xfrm>
              <a:off x="4716" y="1836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691081" name="Oval 9"/>
            <p:cNvSpPr>
              <a:spLocks noChangeArrowheads="1"/>
            </p:cNvSpPr>
            <p:nvPr/>
          </p:nvSpPr>
          <p:spPr bwMode="auto">
            <a:xfrm>
              <a:off x="4728" y="224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91082" name="Oval 10"/>
            <p:cNvSpPr>
              <a:spLocks noChangeArrowheads="1"/>
            </p:cNvSpPr>
            <p:nvPr/>
          </p:nvSpPr>
          <p:spPr bwMode="auto">
            <a:xfrm>
              <a:off x="4152" y="254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691083" name="Oval 11"/>
            <p:cNvSpPr>
              <a:spLocks noChangeArrowheads="1"/>
            </p:cNvSpPr>
            <p:nvPr/>
          </p:nvSpPr>
          <p:spPr bwMode="auto">
            <a:xfrm>
              <a:off x="4728" y="27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691084" name="Oval 12"/>
            <p:cNvSpPr>
              <a:spLocks noChangeArrowheads="1"/>
            </p:cNvSpPr>
            <p:nvPr/>
          </p:nvSpPr>
          <p:spPr bwMode="auto">
            <a:xfrm>
              <a:off x="4248" y="316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691085" name="Oval 13"/>
            <p:cNvSpPr>
              <a:spLocks noChangeArrowheads="1"/>
            </p:cNvSpPr>
            <p:nvPr/>
          </p:nvSpPr>
          <p:spPr bwMode="auto">
            <a:xfrm>
              <a:off x="4728" y="348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691086" name="AutoShape 14"/>
            <p:cNvCxnSpPr>
              <a:cxnSpLocks noChangeShapeType="1"/>
              <a:stCxn id="2691076" idx="4"/>
              <a:endCxn id="2691077" idx="0"/>
            </p:cNvCxnSpPr>
            <p:nvPr/>
          </p:nvCxnSpPr>
          <p:spPr bwMode="auto">
            <a:xfrm>
              <a:off x="4848" y="972"/>
              <a:ext cx="0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87" name="AutoShape 15"/>
            <p:cNvCxnSpPr>
              <a:cxnSpLocks noChangeShapeType="1"/>
              <a:stCxn id="2691077" idx="3"/>
              <a:endCxn id="2691078" idx="6"/>
            </p:cNvCxnSpPr>
            <p:nvPr/>
          </p:nvCxnSpPr>
          <p:spPr bwMode="auto">
            <a:xfrm flipH="1">
              <a:off x="4440" y="1415"/>
              <a:ext cx="306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88" name="AutoShape 16"/>
            <p:cNvCxnSpPr>
              <a:cxnSpLocks noChangeShapeType="1"/>
              <a:stCxn id="2691077" idx="5"/>
              <a:endCxn id="2691079" idx="1"/>
            </p:cNvCxnSpPr>
            <p:nvPr/>
          </p:nvCxnSpPr>
          <p:spPr bwMode="auto">
            <a:xfrm>
              <a:off x="4950" y="1415"/>
              <a:ext cx="240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89" name="AutoShape 17"/>
            <p:cNvCxnSpPr>
              <a:cxnSpLocks noChangeShapeType="1"/>
              <a:stCxn id="2691078" idx="5"/>
              <a:endCxn id="2691080" idx="2"/>
            </p:cNvCxnSpPr>
            <p:nvPr/>
          </p:nvCxnSpPr>
          <p:spPr bwMode="auto">
            <a:xfrm>
              <a:off x="4398" y="1739"/>
              <a:ext cx="318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90" name="AutoShape 18"/>
            <p:cNvCxnSpPr>
              <a:cxnSpLocks noChangeShapeType="1"/>
              <a:stCxn id="2691079" idx="3"/>
              <a:endCxn id="2691080" idx="6"/>
            </p:cNvCxnSpPr>
            <p:nvPr/>
          </p:nvCxnSpPr>
          <p:spPr bwMode="auto">
            <a:xfrm flipH="1">
              <a:off x="5004" y="1799"/>
              <a:ext cx="186" cy="1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91" name="AutoShape 19"/>
            <p:cNvCxnSpPr>
              <a:cxnSpLocks noChangeShapeType="1"/>
              <a:stCxn id="2691080" idx="4"/>
              <a:endCxn id="2691081" idx="0"/>
            </p:cNvCxnSpPr>
            <p:nvPr/>
          </p:nvCxnSpPr>
          <p:spPr bwMode="auto">
            <a:xfrm>
              <a:off x="4860" y="2088"/>
              <a:ext cx="12" cy="1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92" name="AutoShape 20"/>
            <p:cNvCxnSpPr>
              <a:cxnSpLocks noChangeShapeType="1"/>
              <a:stCxn id="2691081" idx="3"/>
              <a:endCxn id="2691082" idx="6"/>
            </p:cNvCxnSpPr>
            <p:nvPr/>
          </p:nvCxnSpPr>
          <p:spPr bwMode="auto">
            <a:xfrm flipH="1">
              <a:off x="4440" y="2459"/>
              <a:ext cx="330" cy="2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93" name="AutoShape 21"/>
            <p:cNvCxnSpPr>
              <a:cxnSpLocks noChangeShapeType="1"/>
              <a:stCxn id="2691081" idx="4"/>
              <a:endCxn id="2691083" idx="0"/>
            </p:cNvCxnSpPr>
            <p:nvPr/>
          </p:nvCxnSpPr>
          <p:spPr bwMode="auto">
            <a:xfrm>
              <a:off x="4872" y="2496"/>
              <a:ext cx="0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94" name="AutoShape 22"/>
            <p:cNvCxnSpPr>
              <a:cxnSpLocks noChangeShapeType="1"/>
              <a:stCxn id="2691083" idx="3"/>
              <a:endCxn id="2691084" idx="6"/>
            </p:cNvCxnSpPr>
            <p:nvPr/>
          </p:nvCxnSpPr>
          <p:spPr bwMode="auto">
            <a:xfrm flipH="1">
              <a:off x="4536" y="2999"/>
              <a:ext cx="234" cy="2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95" name="AutoShape 23"/>
            <p:cNvCxnSpPr>
              <a:cxnSpLocks noChangeShapeType="1"/>
              <a:stCxn id="2691083" idx="4"/>
              <a:endCxn id="2691085" idx="0"/>
            </p:cNvCxnSpPr>
            <p:nvPr/>
          </p:nvCxnSpPr>
          <p:spPr bwMode="auto">
            <a:xfrm>
              <a:off x="4872" y="3036"/>
              <a:ext cx="0" cy="4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96" name="AutoShape 24"/>
            <p:cNvCxnSpPr>
              <a:cxnSpLocks noChangeShapeType="1"/>
              <a:stCxn id="2691084" idx="5"/>
              <a:endCxn id="2691085" idx="2"/>
            </p:cNvCxnSpPr>
            <p:nvPr/>
          </p:nvCxnSpPr>
          <p:spPr bwMode="auto">
            <a:xfrm>
              <a:off x="4494" y="3383"/>
              <a:ext cx="234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1097" name="AutoShape 25"/>
            <p:cNvCxnSpPr>
              <a:cxnSpLocks noChangeShapeType="1"/>
              <a:stCxn id="2691082" idx="2"/>
              <a:endCxn id="2691081" idx="1"/>
            </p:cNvCxnSpPr>
            <p:nvPr/>
          </p:nvCxnSpPr>
          <p:spPr bwMode="auto">
            <a:xfrm rot="10800000" flipH="1">
              <a:off x="4152" y="2281"/>
              <a:ext cx="618" cy="389"/>
            </a:xfrm>
            <a:prstGeom prst="curvedConnector4">
              <a:avLst>
                <a:gd name="adj1" fmla="val -23301"/>
                <a:gd name="adj2" fmla="val 14652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91098" name="Text Box 26"/>
            <p:cNvSpPr txBox="1">
              <a:spLocks noChangeArrowheads="1"/>
            </p:cNvSpPr>
            <p:nvPr/>
          </p:nvSpPr>
          <p:spPr bwMode="auto">
            <a:xfrm>
              <a:off x="4250" y="1271"/>
              <a:ext cx="5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&lt; 0</a:t>
              </a:r>
            </a:p>
          </p:txBody>
        </p:sp>
        <p:sp>
          <p:nvSpPr>
            <p:cNvPr id="2691099" name="Text Box 27"/>
            <p:cNvSpPr txBox="1">
              <a:spLocks noChangeArrowheads="1"/>
            </p:cNvSpPr>
            <p:nvPr/>
          </p:nvSpPr>
          <p:spPr bwMode="auto">
            <a:xfrm>
              <a:off x="5054" y="1281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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691100" name="Text Box 28"/>
            <p:cNvSpPr txBox="1">
              <a:spLocks noChangeArrowheads="1"/>
            </p:cNvSpPr>
            <p:nvPr/>
          </p:nvSpPr>
          <p:spPr bwMode="auto">
            <a:xfrm>
              <a:off x="4322" y="2313"/>
              <a:ext cx="4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p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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691101" name="Text Box 29"/>
            <p:cNvSpPr txBox="1">
              <a:spLocks noChangeArrowheads="1"/>
            </p:cNvSpPr>
            <p:nvPr/>
          </p:nvSpPr>
          <p:spPr bwMode="auto">
            <a:xfrm>
              <a:off x="4310" y="2903"/>
              <a:ext cx="5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&lt; 0</a:t>
              </a:r>
            </a:p>
          </p:txBody>
        </p:sp>
        <p:sp>
          <p:nvSpPr>
            <p:cNvPr id="2691102" name="Text Box 30"/>
            <p:cNvSpPr txBox="1">
              <a:spLocks noChangeArrowheads="1"/>
            </p:cNvSpPr>
            <p:nvPr/>
          </p:nvSpPr>
          <p:spPr bwMode="auto">
            <a:xfrm>
              <a:off x="4934" y="3081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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</p:grpSp>
      <p:sp>
        <p:nvSpPr>
          <p:cNvPr id="2691103" name="Text Box 31"/>
          <p:cNvSpPr txBox="1">
            <a:spLocks noChangeArrowheads="1"/>
          </p:cNvSpPr>
          <p:nvPr/>
        </p:nvSpPr>
        <p:spPr bwMode="auto">
          <a:xfrm>
            <a:off x="3476625" y="1773238"/>
            <a:ext cx="4929188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Arial Black" pitchFamily="34" charset="0"/>
              </a:rPr>
              <a:t>Critério: cada instrução deve ser executada pelo menos 1 vez</a:t>
            </a:r>
          </a:p>
        </p:txBody>
      </p:sp>
      <p:sp>
        <p:nvSpPr>
          <p:cNvPr id="2691104" name="Rectangle 32"/>
          <p:cNvSpPr>
            <a:spLocks noChangeArrowheads="1"/>
          </p:cNvSpPr>
          <p:nvPr/>
        </p:nvSpPr>
        <p:spPr bwMode="auto">
          <a:xfrm>
            <a:off x="3522663" y="2940050"/>
            <a:ext cx="5029200" cy="4000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91105" name="Text Box 33"/>
          <p:cNvSpPr txBox="1">
            <a:spLocks noChangeArrowheads="1"/>
          </p:cNvSpPr>
          <p:nvPr/>
        </p:nvSpPr>
        <p:spPr bwMode="auto">
          <a:xfrm>
            <a:off x="3505200" y="2925763"/>
            <a:ext cx="50292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rgbClr val="000000"/>
                </a:solidFill>
              </a:rPr>
              <a:t>nós		      predicados	  dados</a:t>
            </a:r>
          </a:p>
          <a:p>
            <a:pPr>
              <a:spcBef>
                <a:spcPct val="50000"/>
              </a:spcBef>
            </a:pPr>
            <a:r>
              <a:rPr lang="pt-BR" sz="2000">
                <a:solidFill>
                  <a:srgbClr val="000000"/>
                </a:solidFill>
              </a:rPr>
              <a:t>{1,2,3,5,6,7,8,9,10}  </a:t>
            </a:r>
            <a:r>
              <a:rPr lang="pt-BR" sz="200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pt-BR" sz="2000">
                <a:solidFill>
                  <a:srgbClr val="000000"/>
                </a:solidFill>
              </a:rPr>
              <a:t>x, y &lt; 0	  (4, -1)</a:t>
            </a:r>
          </a:p>
          <a:p>
            <a:pPr>
              <a:spcBef>
                <a:spcPct val="50000"/>
              </a:spcBef>
            </a:pPr>
            <a:r>
              <a:rPr lang="pt-BR" sz="2000">
                <a:solidFill>
                  <a:srgbClr val="000000"/>
                </a:solidFill>
              </a:rPr>
              <a:t>{1,2,4,5,6,8,10}        </a:t>
            </a:r>
            <a:r>
              <a:rPr lang="pt-BR" sz="200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pt-BR" sz="2000">
                <a:solidFill>
                  <a:srgbClr val="000000"/>
                </a:solidFill>
              </a:rPr>
              <a:t>x, y = 0	  (4, 0)</a:t>
            </a:r>
          </a:p>
        </p:txBody>
      </p:sp>
      <p:sp>
        <p:nvSpPr>
          <p:cNvPr id="35" name="Espaço Reservado para Número de Slide 3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87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632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Testes de decisões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9" y="1357298"/>
            <a:ext cx="2017835" cy="4781550"/>
            <a:chOff x="4152" y="720"/>
            <a:chExt cx="1377" cy="3012"/>
          </a:xfrm>
        </p:grpSpPr>
        <p:sp>
          <p:nvSpPr>
            <p:cNvPr id="2693124" name="Oval 4"/>
            <p:cNvSpPr>
              <a:spLocks noChangeArrowheads="1"/>
            </p:cNvSpPr>
            <p:nvPr/>
          </p:nvSpPr>
          <p:spPr bwMode="auto">
            <a:xfrm>
              <a:off x="4704" y="72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93125" name="Oval 5"/>
            <p:cNvSpPr>
              <a:spLocks noChangeArrowheads="1"/>
            </p:cNvSpPr>
            <p:nvPr/>
          </p:nvSpPr>
          <p:spPr bwMode="auto">
            <a:xfrm>
              <a:off x="4704" y="120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93126" name="Oval 6"/>
            <p:cNvSpPr>
              <a:spLocks noChangeArrowheads="1"/>
            </p:cNvSpPr>
            <p:nvPr/>
          </p:nvSpPr>
          <p:spPr bwMode="auto">
            <a:xfrm>
              <a:off x="4152" y="152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93127" name="Oval 7"/>
            <p:cNvSpPr>
              <a:spLocks noChangeArrowheads="1"/>
            </p:cNvSpPr>
            <p:nvPr/>
          </p:nvSpPr>
          <p:spPr bwMode="auto">
            <a:xfrm>
              <a:off x="5148" y="15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93128" name="Oval 8"/>
            <p:cNvSpPr>
              <a:spLocks noChangeArrowheads="1"/>
            </p:cNvSpPr>
            <p:nvPr/>
          </p:nvSpPr>
          <p:spPr bwMode="auto">
            <a:xfrm>
              <a:off x="4716" y="1836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693129" name="Oval 9"/>
            <p:cNvSpPr>
              <a:spLocks noChangeArrowheads="1"/>
            </p:cNvSpPr>
            <p:nvPr/>
          </p:nvSpPr>
          <p:spPr bwMode="auto">
            <a:xfrm>
              <a:off x="4728" y="224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93130" name="Oval 10"/>
            <p:cNvSpPr>
              <a:spLocks noChangeArrowheads="1"/>
            </p:cNvSpPr>
            <p:nvPr/>
          </p:nvSpPr>
          <p:spPr bwMode="auto">
            <a:xfrm>
              <a:off x="4152" y="254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693131" name="Oval 11"/>
            <p:cNvSpPr>
              <a:spLocks noChangeArrowheads="1"/>
            </p:cNvSpPr>
            <p:nvPr/>
          </p:nvSpPr>
          <p:spPr bwMode="auto">
            <a:xfrm>
              <a:off x="4728" y="27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693132" name="Oval 12"/>
            <p:cNvSpPr>
              <a:spLocks noChangeArrowheads="1"/>
            </p:cNvSpPr>
            <p:nvPr/>
          </p:nvSpPr>
          <p:spPr bwMode="auto">
            <a:xfrm>
              <a:off x="4248" y="316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693133" name="Oval 13"/>
            <p:cNvSpPr>
              <a:spLocks noChangeArrowheads="1"/>
            </p:cNvSpPr>
            <p:nvPr/>
          </p:nvSpPr>
          <p:spPr bwMode="auto">
            <a:xfrm>
              <a:off x="4728" y="348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693134" name="AutoShape 14"/>
            <p:cNvCxnSpPr>
              <a:cxnSpLocks noChangeShapeType="1"/>
              <a:stCxn id="2693124" idx="4"/>
              <a:endCxn id="2693125" idx="0"/>
            </p:cNvCxnSpPr>
            <p:nvPr/>
          </p:nvCxnSpPr>
          <p:spPr bwMode="auto">
            <a:xfrm>
              <a:off x="4848" y="972"/>
              <a:ext cx="0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35" name="AutoShape 15"/>
            <p:cNvCxnSpPr>
              <a:cxnSpLocks noChangeShapeType="1"/>
              <a:stCxn id="2693125" idx="3"/>
              <a:endCxn id="2693126" idx="6"/>
            </p:cNvCxnSpPr>
            <p:nvPr/>
          </p:nvCxnSpPr>
          <p:spPr bwMode="auto">
            <a:xfrm flipH="1">
              <a:off x="4440" y="1415"/>
              <a:ext cx="306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36" name="AutoShape 16"/>
            <p:cNvCxnSpPr>
              <a:cxnSpLocks noChangeShapeType="1"/>
              <a:stCxn id="2693125" idx="5"/>
              <a:endCxn id="2693127" idx="1"/>
            </p:cNvCxnSpPr>
            <p:nvPr/>
          </p:nvCxnSpPr>
          <p:spPr bwMode="auto">
            <a:xfrm>
              <a:off x="4950" y="1415"/>
              <a:ext cx="240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37" name="AutoShape 17"/>
            <p:cNvCxnSpPr>
              <a:cxnSpLocks noChangeShapeType="1"/>
              <a:stCxn id="2693126" idx="5"/>
              <a:endCxn id="2693128" idx="2"/>
            </p:cNvCxnSpPr>
            <p:nvPr/>
          </p:nvCxnSpPr>
          <p:spPr bwMode="auto">
            <a:xfrm>
              <a:off x="4398" y="1739"/>
              <a:ext cx="318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38" name="AutoShape 18"/>
            <p:cNvCxnSpPr>
              <a:cxnSpLocks noChangeShapeType="1"/>
              <a:stCxn id="2693127" idx="3"/>
              <a:endCxn id="2693128" idx="6"/>
            </p:cNvCxnSpPr>
            <p:nvPr/>
          </p:nvCxnSpPr>
          <p:spPr bwMode="auto">
            <a:xfrm flipH="1">
              <a:off x="5004" y="1799"/>
              <a:ext cx="186" cy="1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39" name="AutoShape 19"/>
            <p:cNvCxnSpPr>
              <a:cxnSpLocks noChangeShapeType="1"/>
              <a:stCxn id="2693128" idx="4"/>
              <a:endCxn id="2693129" idx="0"/>
            </p:cNvCxnSpPr>
            <p:nvPr/>
          </p:nvCxnSpPr>
          <p:spPr bwMode="auto">
            <a:xfrm>
              <a:off x="4860" y="2088"/>
              <a:ext cx="12" cy="1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40" name="AutoShape 20"/>
            <p:cNvCxnSpPr>
              <a:cxnSpLocks noChangeShapeType="1"/>
              <a:stCxn id="2693129" idx="3"/>
              <a:endCxn id="2693130" idx="6"/>
            </p:cNvCxnSpPr>
            <p:nvPr/>
          </p:nvCxnSpPr>
          <p:spPr bwMode="auto">
            <a:xfrm flipH="1">
              <a:off x="4440" y="2459"/>
              <a:ext cx="330" cy="2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41" name="AutoShape 21"/>
            <p:cNvCxnSpPr>
              <a:cxnSpLocks noChangeShapeType="1"/>
              <a:stCxn id="2693129" idx="4"/>
              <a:endCxn id="2693131" idx="0"/>
            </p:cNvCxnSpPr>
            <p:nvPr/>
          </p:nvCxnSpPr>
          <p:spPr bwMode="auto">
            <a:xfrm>
              <a:off x="4872" y="2496"/>
              <a:ext cx="0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42" name="AutoShape 22"/>
            <p:cNvCxnSpPr>
              <a:cxnSpLocks noChangeShapeType="1"/>
              <a:stCxn id="2693131" idx="3"/>
              <a:endCxn id="2693132" idx="6"/>
            </p:cNvCxnSpPr>
            <p:nvPr/>
          </p:nvCxnSpPr>
          <p:spPr bwMode="auto">
            <a:xfrm flipH="1">
              <a:off x="4536" y="2999"/>
              <a:ext cx="234" cy="2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43" name="AutoShape 23"/>
            <p:cNvCxnSpPr>
              <a:cxnSpLocks noChangeShapeType="1"/>
              <a:stCxn id="2693131" idx="4"/>
              <a:endCxn id="2693133" idx="0"/>
            </p:cNvCxnSpPr>
            <p:nvPr/>
          </p:nvCxnSpPr>
          <p:spPr bwMode="auto">
            <a:xfrm>
              <a:off x="4872" y="3036"/>
              <a:ext cx="0" cy="4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44" name="AutoShape 24"/>
            <p:cNvCxnSpPr>
              <a:cxnSpLocks noChangeShapeType="1"/>
              <a:stCxn id="2693132" idx="5"/>
              <a:endCxn id="2693133" idx="2"/>
            </p:cNvCxnSpPr>
            <p:nvPr/>
          </p:nvCxnSpPr>
          <p:spPr bwMode="auto">
            <a:xfrm>
              <a:off x="4494" y="3383"/>
              <a:ext cx="234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3145" name="AutoShape 25"/>
            <p:cNvCxnSpPr>
              <a:cxnSpLocks noChangeShapeType="1"/>
              <a:stCxn id="2693130" idx="2"/>
              <a:endCxn id="2693129" idx="1"/>
            </p:cNvCxnSpPr>
            <p:nvPr/>
          </p:nvCxnSpPr>
          <p:spPr bwMode="auto">
            <a:xfrm rot="10800000" flipH="1">
              <a:off x="4152" y="2281"/>
              <a:ext cx="618" cy="389"/>
            </a:xfrm>
            <a:prstGeom prst="curvedConnector4">
              <a:avLst>
                <a:gd name="adj1" fmla="val -23301"/>
                <a:gd name="adj2" fmla="val 14652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93146" name="Text Box 26"/>
            <p:cNvSpPr txBox="1">
              <a:spLocks noChangeArrowheads="1"/>
            </p:cNvSpPr>
            <p:nvPr/>
          </p:nvSpPr>
          <p:spPr bwMode="auto">
            <a:xfrm>
              <a:off x="4250" y="1271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&lt; 0</a:t>
              </a:r>
            </a:p>
          </p:txBody>
        </p:sp>
        <p:sp>
          <p:nvSpPr>
            <p:cNvPr id="2693147" name="Text Box 27"/>
            <p:cNvSpPr txBox="1">
              <a:spLocks noChangeArrowheads="1"/>
            </p:cNvSpPr>
            <p:nvPr/>
          </p:nvSpPr>
          <p:spPr bwMode="auto">
            <a:xfrm>
              <a:off x="5054" y="1281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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693148" name="Text Box 28"/>
            <p:cNvSpPr txBox="1">
              <a:spLocks noChangeArrowheads="1"/>
            </p:cNvSpPr>
            <p:nvPr/>
          </p:nvSpPr>
          <p:spPr bwMode="auto">
            <a:xfrm>
              <a:off x="4322" y="2313"/>
              <a:ext cx="4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p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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693149" name="Text Box 29"/>
            <p:cNvSpPr txBox="1">
              <a:spLocks noChangeArrowheads="1"/>
            </p:cNvSpPr>
            <p:nvPr/>
          </p:nvSpPr>
          <p:spPr bwMode="auto">
            <a:xfrm>
              <a:off x="4310" y="2903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&lt; 0</a:t>
              </a:r>
            </a:p>
          </p:txBody>
        </p:sp>
        <p:sp>
          <p:nvSpPr>
            <p:cNvPr id="2693150" name="Text Box 30"/>
            <p:cNvSpPr txBox="1">
              <a:spLocks noChangeArrowheads="1"/>
            </p:cNvSpPr>
            <p:nvPr/>
          </p:nvSpPr>
          <p:spPr bwMode="auto">
            <a:xfrm>
              <a:off x="4934" y="3081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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</p:grpSp>
      <p:sp>
        <p:nvSpPr>
          <p:cNvPr id="2693151" name="Text Box 31"/>
          <p:cNvSpPr txBox="1">
            <a:spLocks noChangeArrowheads="1"/>
          </p:cNvSpPr>
          <p:nvPr/>
        </p:nvSpPr>
        <p:spPr bwMode="auto">
          <a:xfrm>
            <a:off x="3454400" y="1773238"/>
            <a:ext cx="4259263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Arial Black" pitchFamily="34" charset="0"/>
              </a:rPr>
              <a:t>Critério: cada ramo deve ser percorrido pelo menos 1 vez</a:t>
            </a:r>
          </a:p>
        </p:txBody>
      </p:sp>
      <p:sp>
        <p:nvSpPr>
          <p:cNvPr id="2693152" name="Rectangle 32"/>
          <p:cNvSpPr>
            <a:spLocks noChangeArrowheads="1"/>
          </p:cNvSpPr>
          <p:nvPr/>
        </p:nvSpPr>
        <p:spPr bwMode="auto">
          <a:xfrm>
            <a:off x="2928926" y="3000372"/>
            <a:ext cx="5786478" cy="42862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93153" name="Text Box 33"/>
          <p:cNvSpPr txBox="1">
            <a:spLocks noChangeArrowheads="1"/>
          </p:cNvSpPr>
          <p:nvPr/>
        </p:nvSpPr>
        <p:spPr bwMode="auto">
          <a:xfrm>
            <a:off x="2928926" y="3000372"/>
            <a:ext cx="5786478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dirty="0">
                <a:solidFill>
                  <a:srgbClr val="000000"/>
                </a:solidFill>
              </a:rPr>
              <a:t>ramos		</a:t>
            </a:r>
            <a:r>
              <a:rPr lang="pt-BR" sz="2000" b="1" dirty="0">
                <a:solidFill>
                  <a:srgbClr val="000000"/>
                </a:solidFill>
              </a:rPr>
              <a:t>	</a:t>
            </a:r>
            <a:r>
              <a:rPr lang="pt-BR" sz="2000" dirty="0">
                <a:solidFill>
                  <a:srgbClr val="000000"/>
                </a:solidFill>
              </a:rPr>
              <a:t>        predicados  dados</a:t>
            </a:r>
          </a:p>
          <a:p>
            <a:pPr>
              <a:spcBef>
                <a:spcPct val="50000"/>
              </a:spcBef>
            </a:pPr>
            <a:r>
              <a:rPr lang="pt-BR" dirty="0">
                <a:solidFill>
                  <a:srgbClr val="000000"/>
                </a:solidFill>
              </a:rPr>
              <a:t>{(1,2), (2,3), (3,5), (5,6)	         </a:t>
            </a:r>
            <a:r>
              <a:rPr lang="pt-BR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pt-BR" dirty="0">
                <a:solidFill>
                  <a:srgbClr val="000000"/>
                </a:solidFill>
              </a:rPr>
              <a:t>x, y &lt; 0        (4, -1)</a:t>
            </a:r>
          </a:p>
          <a:p>
            <a:pPr>
              <a:spcBef>
                <a:spcPct val="50000"/>
              </a:spcBef>
            </a:pPr>
            <a:r>
              <a:rPr lang="pt-BR" dirty="0">
                <a:solidFill>
                  <a:srgbClr val="000000"/>
                </a:solidFill>
              </a:rPr>
              <a:t>(6,7), (7,6), (6,8), (8,9), (9,10)}</a:t>
            </a:r>
          </a:p>
          <a:p>
            <a:pPr>
              <a:spcBef>
                <a:spcPct val="50000"/>
              </a:spcBef>
            </a:pPr>
            <a:r>
              <a:rPr lang="pt-BR" dirty="0">
                <a:solidFill>
                  <a:srgbClr val="000000"/>
                </a:solidFill>
              </a:rPr>
              <a:t>{(1,2), (2,4), (4,5), (5,6),	         </a:t>
            </a:r>
            <a:r>
              <a:rPr lang="pt-BR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pt-BR" dirty="0">
                <a:solidFill>
                  <a:srgbClr val="000000"/>
                </a:solidFill>
              </a:rPr>
              <a:t>x, y = 0        (4, 0)</a:t>
            </a:r>
          </a:p>
          <a:p>
            <a:pPr>
              <a:spcBef>
                <a:spcPct val="50000"/>
              </a:spcBef>
            </a:pPr>
            <a:r>
              <a:rPr lang="pt-BR" dirty="0">
                <a:solidFill>
                  <a:srgbClr val="000000"/>
                </a:solidFill>
              </a:rPr>
              <a:t>(6,7), (7,6), (6,8), (8, 10)}</a:t>
            </a: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5658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decisões</a:t>
            </a:r>
          </a:p>
        </p:txBody>
      </p:sp>
      <p:sp>
        <p:nvSpPr>
          <p:cNvPr id="2695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3588" y="1993900"/>
            <a:ext cx="3376612" cy="1860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2000" smtClean="0"/>
              <a:t>1.   if a &gt;= 0 and a &lt;= 200</a:t>
            </a:r>
          </a:p>
          <a:p>
            <a:pPr eaLnBrk="1" hangingPunct="1">
              <a:buFontTx/>
              <a:buNone/>
            </a:pPr>
            <a:r>
              <a:rPr lang="pt-BR" sz="2000" smtClean="0"/>
              <a:t>2.      then m := 1</a:t>
            </a:r>
          </a:p>
          <a:p>
            <a:pPr eaLnBrk="1" hangingPunct="1">
              <a:buFontTx/>
              <a:buNone/>
            </a:pPr>
            <a:r>
              <a:rPr lang="pt-BR" sz="2000" smtClean="0"/>
              <a:t>3.      else m := 3</a:t>
            </a:r>
          </a:p>
          <a:p>
            <a:pPr eaLnBrk="1" hangingPunct="1">
              <a:buFontTx/>
              <a:buNone/>
            </a:pPr>
            <a:r>
              <a:rPr lang="pt-BR" sz="2000" smtClean="0"/>
              <a:t>4.         ...</a:t>
            </a:r>
          </a:p>
          <a:p>
            <a:pPr eaLnBrk="1" hangingPunct="1">
              <a:buFontTx/>
              <a:buNone/>
            </a:pPr>
            <a:endParaRPr lang="pt-BR" sz="2000" smtClean="0"/>
          </a:p>
        </p:txBody>
      </p:sp>
      <p:sp>
        <p:nvSpPr>
          <p:cNvPr id="2695172" name="Text Box 4"/>
          <p:cNvSpPr txBox="1">
            <a:spLocks noChangeArrowheads="1"/>
          </p:cNvSpPr>
          <p:nvPr/>
        </p:nvSpPr>
        <p:spPr bwMode="auto">
          <a:xfrm>
            <a:off x="2438400" y="121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dirty="0" err="1">
                <a:solidFill>
                  <a:srgbClr val="000000"/>
                </a:solidFill>
              </a:rPr>
              <a:t>c</a:t>
            </a:r>
            <a:endParaRPr lang="pt-BR" sz="2800" dirty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27662" y="2019300"/>
            <a:ext cx="1969980" cy="1676400"/>
            <a:chOff x="3684" y="1128"/>
            <a:chExt cx="1344" cy="1056"/>
          </a:xfrm>
        </p:grpSpPr>
        <p:sp>
          <p:nvSpPr>
            <p:cNvPr id="2695174" name="Oval 6"/>
            <p:cNvSpPr>
              <a:spLocks noChangeArrowheads="1"/>
            </p:cNvSpPr>
            <p:nvPr/>
          </p:nvSpPr>
          <p:spPr bwMode="auto">
            <a:xfrm>
              <a:off x="4164" y="112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95175" name="Oval 7"/>
            <p:cNvSpPr>
              <a:spLocks noChangeArrowheads="1"/>
            </p:cNvSpPr>
            <p:nvPr/>
          </p:nvSpPr>
          <p:spPr bwMode="auto">
            <a:xfrm>
              <a:off x="3684" y="15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95176" name="Oval 8"/>
            <p:cNvSpPr>
              <a:spLocks noChangeArrowheads="1"/>
            </p:cNvSpPr>
            <p:nvPr/>
          </p:nvSpPr>
          <p:spPr bwMode="auto">
            <a:xfrm>
              <a:off x="4572" y="15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95177" name="Oval 9"/>
            <p:cNvSpPr>
              <a:spLocks noChangeArrowheads="1"/>
            </p:cNvSpPr>
            <p:nvPr/>
          </p:nvSpPr>
          <p:spPr bwMode="auto">
            <a:xfrm>
              <a:off x="4152" y="1932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2695178" name="AutoShape 10"/>
            <p:cNvCxnSpPr>
              <a:cxnSpLocks noChangeShapeType="1"/>
              <a:stCxn id="2695174" idx="3"/>
              <a:endCxn id="2695175" idx="7"/>
            </p:cNvCxnSpPr>
            <p:nvPr/>
          </p:nvCxnSpPr>
          <p:spPr bwMode="auto">
            <a:xfrm flipH="1">
              <a:off x="3930" y="1343"/>
              <a:ext cx="276" cy="2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5179" name="AutoShape 11"/>
            <p:cNvCxnSpPr>
              <a:cxnSpLocks noChangeShapeType="1"/>
              <a:stCxn id="2695174" idx="5"/>
              <a:endCxn id="2695176" idx="1"/>
            </p:cNvCxnSpPr>
            <p:nvPr/>
          </p:nvCxnSpPr>
          <p:spPr bwMode="auto">
            <a:xfrm>
              <a:off x="4410" y="1343"/>
              <a:ext cx="204" cy="2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5180" name="AutoShape 12"/>
            <p:cNvCxnSpPr>
              <a:cxnSpLocks noChangeShapeType="1"/>
              <a:stCxn id="2695175" idx="5"/>
              <a:endCxn id="2695177" idx="2"/>
            </p:cNvCxnSpPr>
            <p:nvPr/>
          </p:nvCxnSpPr>
          <p:spPr bwMode="auto">
            <a:xfrm>
              <a:off x="3930" y="1799"/>
              <a:ext cx="222" cy="2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95181" name="AutoShape 13"/>
            <p:cNvCxnSpPr>
              <a:cxnSpLocks noChangeShapeType="1"/>
              <a:stCxn id="2695176" idx="4"/>
              <a:endCxn id="2695177" idx="6"/>
            </p:cNvCxnSpPr>
            <p:nvPr/>
          </p:nvCxnSpPr>
          <p:spPr bwMode="auto">
            <a:xfrm flipH="1">
              <a:off x="4440" y="1836"/>
              <a:ext cx="276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95182" name="Text Box 14"/>
            <p:cNvSpPr txBox="1">
              <a:spLocks noChangeArrowheads="1"/>
            </p:cNvSpPr>
            <p:nvPr/>
          </p:nvSpPr>
          <p:spPr bwMode="auto">
            <a:xfrm>
              <a:off x="3818" y="1241"/>
              <a:ext cx="23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695183" name="Text Box 15"/>
            <p:cNvSpPr txBox="1">
              <a:spLocks noChangeArrowheads="1"/>
            </p:cNvSpPr>
            <p:nvPr/>
          </p:nvSpPr>
          <p:spPr bwMode="auto">
            <a:xfrm>
              <a:off x="4538" y="1250"/>
              <a:ext cx="4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000000"/>
                  </a:solidFill>
                  <a:sym typeface="Symbol" pitchFamily="18" charset="2"/>
                </a:rPr>
                <a:t> </a:t>
              </a:r>
              <a:r>
                <a:rPr lang="pt-BR" sz="2800">
                  <a:solidFill>
                    <a:srgbClr val="000000"/>
                  </a:solidFill>
                </a:rPr>
                <a:t>c</a:t>
              </a:r>
            </a:p>
          </p:txBody>
        </p:sp>
      </p:grpSp>
      <p:sp>
        <p:nvSpPr>
          <p:cNvPr id="2695184" name="AutoShape 16"/>
          <p:cNvSpPr>
            <a:spLocks/>
          </p:cNvSpPr>
          <p:nvPr/>
        </p:nvSpPr>
        <p:spPr bwMode="auto">
          <a:xfrm rot="5400000">
            <a:off x="2447132" y="829468"/>
            <a:ext cx="247650" cy="2093913"/>
          </a:xfrm>
          <a:prstGeom prst="leftBrace">
            <a:avLst>
              <a:gd name="adj1" fmla="val 7045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09600" y="4183063"/>
            <a:ext cx="3124200" cy="1381125"/>
            <a:chOff x="768" y="2635"/>
            <a:chExt cx="1772" cy="870"/>
          </a:xfrm>
        </p:grpSpPr>
        <p:sp>
          <p:nvSpPr>
            <p:cNvPr id="2695186" name="Rectangle 18"/>
            <p:cNvSpPr>
              <a:spLocks noChangeArrowheads="1"/>
            </p:cNvSpPr>
            <p:nvPr/>
          </p:nvSpPr>
          <p:spPr bwMode="auto">
            <a:xfrm>
              <a:off x="768" y="2652"/>
              <a:ext cx="1764" cy="2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95187" name="Text Box 19"/>
            <p:cNvSpPr txBox="1">
              <a:spLocks noChangeArrowheads="1"/>
            </p:cNvSpPr>
            <p:nvPr/>
          </p:nvSpPr>
          <p:spPr bwMode="auto">
            <a:xfrm>
              <a:off x="770" y="2635"/>
              <a:ext cx="1770" cy="8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pt-BR" sz="2000">
                  <a:solidFill>
                    <a:srgbClr val="000000"/>
                  </a:solidFill>
                </a:rPr>
                <a:t>ramos		dados</a:t>
              </a:r>
            </a:p>
            <a:p>
              <a:pPr>
                <a:spcBef>
                  <a:spcPct val="60000"/>
                </a:spcBef>
              </a:pPr>
              <a:r>
                <a:rPr lang="pt-BR" sz="2000">
                  <a:solidFill>
                    <a:srgbClr val="000000"/>
                  </a:solidFill>
                </a:rPr>
                <a:t>{(1,2), (2,4)}	a = 5</a:t>
              </a:r>
            </a:p>
            <a:p>
              <a:pPr>
                <a:spcBef>
                  <a:spcPct val="60000"/>
                </a:spcBef>
              </a:pPr>
              <a:r>
                <a:rPr lang="pt-BR" sz="2000">
                  <a:solidFill>
                    <a:srgbClr val="000000"/>
                  </a:solidFill>
                </a:rPr>
                <a:t>{(1,3), (3,4)}	a = -5</a:t>
              </a:r>
            </a:p>
          </p:txBody>
        </p:sp>
      </p:grpSp>
      <p:sp>
        <p:nvSpPr>
          <p:cNvPr id="2695188" name="Text Box 20"/>
          <p:cNvSpPr txBox="1">
            <a:spLocks noChangeArrowheads="1"/>
          </p:cNvSpPr>
          <p:nvPr/>
        </p:nvSpPr>
        <p:spPr bwMode="auto">
          <a:xfrm>
            <a:off x="4305300" y="4402138"/>
            <a:ext cx="45164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 supor que o certo seria a &lt;=100</a:t>
            </a:r>
          </a:p>
          <a:p>
            <a:pPr>
              <a:buFont typeface="Wingdings" pitchFamily="2" charset="2"/>
              <a:buChar char="L"/>
            </a:pPr>
            <a:r>
              <a:rPr lang="pt-BR">
                <a:solidFill>
                  <a:srgbClr val="000000"/>
                </a:solidFill>
              </a:rPr>
              <a:t> o critério é satisfeito mas o erro não é detectado</a:t>
            </a: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89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78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Erro</a:t>
            </a:r>
            <a:r>
              <a:rPr lang="en-US" dirty="0" smtClean="0"/>
              <a:t>, </a:t>
            </a:r>
            <a:r>
              <a:rPr lang="en-US" dirty="0" err="1" smtClean="0"/>
              <a:t>Falta</a:t>
            </a:r>
            <a:r>
              <a:rPr lang="en-US" dirty="0" smtClean="0"/>
              <a:t> e </a:t>
            </a:r>
            <a:r>
              <a:rPr lang="en-US" dirty="0" err="1" smtClean="0"/>
              <a:t>Falha</a:t>
            </a:r>
            <a:endParaRPr lang="pt-BR" dirty="0" smtClean="0"/>
          </a:p>
        </p:txBody>
      </p:sp>
      <p:sp>
        <p:nvSpPr>
          <p:cNvPr id="2471939" name="Rectangle 7"/>
          <p:cNvSpPr>
            <a:spLocks noGrp="1" noChangeArrowheads="1"/>
          </p:cNvSpPr>
          <p:nvPr>
            <p:ph idx="1"/>
          </p:nvPr>
        </p:nvSpPr>
        <p:spPr>
          <a:xfrm>
            <a:off x="757238" y="1252885"/>
            <a:ext cx="7918450" cy="4624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Erro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Causa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falta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chama</a:t>
            </a:r>
            <a:r>
              <a:rPr lang="en-US" sz="2400" dirty="0" smtClean="0"/>
              <a:t>-se bug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Falta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Representação</a:t>
            </a:r>
            <a:r>
              <a:rPr lang="en-US" sz="2400" dirty="0" smtClean="0"/>
              <a:t> (ex.: </a:t>
            </a:r>
            <a:r>
              <a:rPr lang="en-US" sz="2400" dirty="0" err="1" smtClean="0"/>
              <a:t>diag</a:t>
            </a:r>
            <a:r>
              <a:rPr lang="en-US" sz="2400" dirty="0" smtClean="0"/>
              <a:t> UML, </a:t>
            </a:r>
            <a:r>
              <a:rPr lang="en-US" sz="2400" dirty="0" err="1" smtClean="0"/>
              <a:t>código-fonte</a:t>
            </a:r>
            <a:r>
              <a:rPr lang="en-US" sz="2400" dirty="0" smtClean="0"/>
              <a:t>) de um </a:t>
            </a:r>
            <a:r>
              <a:rPr lang="en-US" sz="2400" dirty="0" err="1" smtClean="0"/>
              <a:t>erro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Causa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falha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incorreto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faltando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Falha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Incapacidade</a:t>
            </a:r>
            <a:r>
              <a:rPr lang="en-US" sz="2400" dirty="0" smtClean="0"/>
              <a:t> do software de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</a:t>
            </a:r>
            <a:r>
              <a:rPr lang="en-US" sz="2400" dirty="0" err="1" smtClean="0"/>
              <a:t>requisitada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terminação</a:t>
            </a:r>
            <a:r>
              <a:rPr lang="en-US" sz="2400" dirty="0" smtClean="0"/>
              <a:t> </a:t>
            </a:r>
            <a:r>
              <a:rPr lang="en-US" sz="2400" dirty="0" err="1" smtClean="0"/>
              <a:t>anormal</a:t>
            </a:r>
            <a:r>
              <a:rPr lang="en-US" sz="2400" dirty="0" smtClean="0"/>
              <a:t>, </a:t>
            </a:r>
            <a:r>
              <a:rPr lang="en-US" sz="2400" dirty="0" err="1" smtClean="0"/>
              <a:t>restrição</a:t>
            </a:r>
            <a:r>
              <a:rPr lang="en-US" sz="2400" dirty="0" smtClean="0"/>
              <a:t> temporal </a:t>
            </a:r>
            <a:r>
              <a:rPr lang="en-US" sz="2400" dirty="0" err="1" smtClean="0"/>
              <a:t>violada</a:t>
            </a:r>
            <a:endParaRPr lang="en-US" sz="2400" dirty="0" smtClean="0"/>
          </a:p>
        </p:txBody>
      </p:sp>
      <p:sp>
        <p:nvSpPr>
          <p:cNvPr id="2471940" name="Text Box 4"/>
          <p:cNvSpPr txBox="1">
            <a:spLocks noChangeArrowheads="1"/>
          </p:cNvSpPr>
          <p:nvPr/>
        </p:nvSpPr>
        <p:spPr bwMode="auto">
          <a:xfrm>
            <a:off x="4860032" y="5805264"/>
            <a:ext cx="2890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/>
            <a:r>
              <a:rPr lang="en-US" sz="3200">
                <a:solidFill>
                  <a:srgbClr val="FF3300"/>
                </a:solidFill>
              </a:rPr>
              <a:t>Pode iteragir…</a:t>
            </a:r>
            <a:endParaRPr lang="pt-BR" sz="3200">
              <a:solidFill>
                <a:srgbClr val="FF33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1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94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decisões/condições</a:t>
            </a:r>
          </a:p>
        </p:txBody>
      </p:sp>
      <p:sp>
        <p:nvSpPr>
          <p:cNvPr id="2697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5025" y="2971800"/>
            <a:ext cx="3376613" cy="1268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1.   if a &gt;= 0 and a &lt;= 200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2.      then m :=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3.      else m :=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/>
              <a:t>4.         ...</a:t>
            </a:r>
          </a:p>
        </p:txBody>
      </p:sp>
      <p:sp>
        <p:nvSpPr>
          <p:cNvPr id="2697220" name="Text Box 4"/>
          <p:cNvSpPr txBox="1">
            <a:spLocks noChangeArrowheads="1"/>
          </p:cNvSpPr>
          <p:nvPr/>
        </p:nvSpPr>
        <p:spPr bwMode="auto">
          <a:xfrm>
            <a:off x="2500313" y="2135188"/>
            <a:ext cx="3503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697221" name="Oval 5"/>
          <p:cNvSpPr>
            <a:spLocks noChangeArrowheads="1"/>
          </p:cNvSpPr>
          <p:nvPr/>
        </p:nvSpPr>
        <p:spPr bwMode="auto">
          <a:xfrm>
            <a:off x="6734175" y="2911475"/>
            <a:ext cx="422275" cy="400050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97222" name="Oval 6"/>
          <p:cNvSpPr>
            <a:spLocks noChangeArrowheads="1"/>
          </p:cNvSpPr>
          <p:nvPr/>
        </p:nvSpPr>
        <p:spPr bwMode="auto">
          <a:xfrm>
            <a:off x="5924550" y="4492625"/>
            <a:ext cx="422275" cy="400050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97223" name="Oval 7"/>
          <p:cNvSpPr>
            <a:spLocks noChangeArrowheads="1"/>
          </p:cNvSpPr>
          <p:nvPr/>
        </p:nvSpPr>
        <p:spPr bwMode="auto">
          <a:xfrm>
            <a:off x="7226300" y="4492625"/>
            <a:ext cx="422275" cy="400050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97224" name="Oval 8"/>
          <p:cNvSpPr>
            <a:spLocks noChangeArrowheads="1"/>
          </p:cNvSpPr>
          <p:nvPr/>
        </p:nvSpPr>
        <p:spPr bwMode="auto">
          <a:xfrm>
            <a:off x="6610350" y="5045075"/>
            <a:ext cx="422275" cy="400050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697225" name="AutoShape 9"/>
          <p:cNvCxnSpPr>
            <a:cxnSpLocks noChangeShapeType="1"/>
            <a:stCxn id="2697222" idx="5"/>
            <a:endCxn id="2697224" idx="2"/>
          </p:cNvCxnSpPr>
          <p:nvPr/>
        </p:nvCxnSpPr>
        <p:spPr bwMode="auto">
          <a:xfrm>
            <a:off x="6284913" y="4833938"/>
            <a:ext cx="325437" cy="411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7226" name="AutoShape 10"/>
          <p:cNvCxnSpPr>
            <a:cxnSpLocks noChangeShapeType="1"/>
            <a:stCxn id="2697223" idx="4"/>
            <a:endCxn id="2697224" idx="6"/>
          </p:cNvCxnSpPr>
          <p:nvPr/>
        </p:nvCxnSpPr>
        <p:spPr bwMode="auto">
          <a:xfrm flipH="1">
            <a:off x="7032625" y="4892675"/>
            <a:ext cx="404813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97227" name="AutoShape 11"/>
          <p:cNvSpPr>
            <a:spLocks/>
          </p:cNvSpPr>
          <p:nvPr/>
        </p:nvSpPr>
        <p:spPr bwMode="auto">
          <a:xfrm rot="5400000">
            <a:off x="2522538" y="1744662"/>
            <a:ext cx="247650" cy="2092325"/>
          </a:xfrm>
          <a:prstGeom prst="leftBrace">
            <a:avLst>
              <a:gd name="adj1" fmla="val 7040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97228" name="Rectangle 12"/>
          <p:cNvSpPr>
            <a:spLocks noChangeArrowheads="1"/>
          </p:cNvSpPr>
          <p:nvPr/>
        </p:nvSpPr>
        <p:spPr bwMode="auto">
          <a:xfrm>
            <a:off x="771078" y="4359002"/>
            <a:ext cx="3944938" cy="4381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97229" name="Text Box 13"/>
          <p:cNvSpPr txBox="1">
            <a:spLocks noChangeArrowheads="1"/>
          </p:cNvSpPr>
          <p:nvPr/>
        </p:nvSpPr>
        <p:spPr bwMode="auto">
          <a:xfrm>
            <a:off x="838200" y="4357694"/>
            <a:ext cx="3924300" cy="1698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60000"/>
              </a:spcBef>
            </a:pPr>
            <a:r>
              <a:rPr lang="pt-BR" dirty="0">
                <a:solidFill>
                  <a:srgbClr val="000000"/>
                </a:solidFill>
              </a:rPr>
              <a:t>ramos			dados</a:t>
            </a:r>
          </a:p>
          <a:p>
            <a:pPr>
              <a:spcBef>
                <a:spcPct val="60000"/>
              </a:spcBef>
            </a:pPr>
            <a:r>
              <a:rPr lang="pt-BR" dirty="0">
                <a:solidFill>
                  <a:srgbClr val="000000"/>
                </a:solidFill>
              </a:rPr>
              <a:t>{(1,1A), (1A, 2), (2,4)}	a = 5</a:t>
            </a:r>
          </a:p>
          <a:p>
            <a:pPr>
              <a:spcBef>
                <a:spcPct val="60000"/>
              </a:spcBef>
            </a:pPr>
            <a:r>
              <a:rPr lang="pt-BR" dirty="0">
                <a:solidFill>
                  <a:srgbClr val="000000"/>
                </a:solidFill>
              </a:rPr>
              <a:t>{(1,1A), (1A,3), (3,4)}	a = 500</a:t>
            </a:r>
          </a:p>
          <a:p>
            <a:pPr>
              <a:spcBef>
                <a:spcPct val="60000"/>
              </a:spcBef>
            </a:pPr>
            <a:r>
              <a:rPr lang="pt-BR" dirty="0">
                <a:solidFill>
                  <a:srgbClr val="000000"/>
                </a:solidFill>
              </a:rPr>
              <a:t>{(1,3), (3,4)}		a = -5</a:t>
            </a:r>
          </a:p>
        </p:txBody>
      </p:sp>
      <p:sp>
        <p:nvSpPr>
          <p:cNvPr id="2697230" name="Text Box 14"/>
          <p:cNvSpPr txBox="1">
            <a:spLocks noChangeArrowheads="1"/>
          </p:cNvSpPr>
          <p:nvPr/>
        </p:nvSpPr>
        <p:spPr bwMode="auto">
          <a:xfrm>
            <a:off x="3205163" y="1371600"/>
            <a:ext cx="5759450" cy="10064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Arial Black" pitchFamily="34" charset="0"/>
              </a:rPr>
              <a:t>Critério: todas as condições devem ser testadas para valores V e F em cada decisão</a:t>
            </a:r>
          </a:p>
        </p:txBody>
      </p:sp>
      <p:sp>
        <p:nvSpPr>
          <p:cNvPr id="2697231" name="Oval 15"/>
          <p:cNvSpPr>
            <a:spLocks noChangeArrowheads="1"/>
          </p:cNvSpPr>
          <p:nvPr/>
        </p:nvSpPr>
        <p:spPr bwMode="auto">
          <a:xfrm>
            <a:off x="6434138" y="3730625"/>
            <a:ext cx="422275" cy="400050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>
                <a:solidFill>
                  <a:srgbClr val="000000"/>
                </a:solidFill>
              </a:rPr>
              <a:t>1A</a:t>
            </a:r>
          </a:p>
        </p:txBody>
      </p:sp>
      <p:sp>
        <p:nvSpPr>
          <p:cNvPr id="2697232" name="Text Box 16"/>
          <p:cNvSpPr txBox="1">
            <a:spLocks noChangeArrowheads="1"/>
          </p:cNvSpPr>
          <p:nvPr/>
        </p:nvSpPr>
        <p:spPr bwMode="auto">
          <a:xfrm>
            <a:off x="5962650" y="3205163"/>
            <a:ext cx="7603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a </a:t>
            </a:r>
            <a:r>
              <a:rPr lang="pt-BR" sz="2000">
                <a:solidFill>
                  <a:srgbClr val="000000"/>
                </a:solidFill>
                <a:sym typeface="Symbol" pitchFamily="18" charset="2"/>
              </a:rPr>
              <a:t> </a:t>
            </a:r>
            <a:r>
              <a:rPr lang="pt-BR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97233" name="Text Box 17"/>
          <p:cNvSpPr txBox="1">
            <a:spLocks noChangeArrowheads="1"/>
          </p:cNvSpPr>
          <p:nvPr/>
        </p:nvSpPr>
        <p:spPr bwMode="auto">
          <a:xfrm>
            <a:off x="7562850" y="3246438"/>
            <a:ext cx="806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a </a:t>
            </a:r>
            <a:r>
              <a:rPr lang="pt-BR" sz="2000">
                <a:solidFill>
                  <a:srgbClr val="000000"/>
                </a:solidFill>
                <a:sym typeface="Symbol" pitchFamily="18" charset="2"/>
              </a:rPr>
              <a:t>&lt; </a:t>
            </a:r>
            <a:r>
              <a:rPr lang="pt-BR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97234" name="Text Box 18"/>
          <p:cNvSpPr txBox="1">
            <a:spLocks noChangeArrowheads="1"/>
          </p:cNvSpPr>
          <p:nvPr/>
        </p:nvSpPr>
        <p:spPr bwMode="auto">
          <a:xfrm>
            <a:off x="5505450" y="4005263"/>
            <a:ext cx="1040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a </a:t>
            </a:r>
            <a:r>
              <a:rPr lang="pt-BR" sz="2000">
                <a:solidFill>
                  <a:srgbClr val="000000"/>
                </a:solidFill>
                <a:sym typeface="Symbol" pitchFamily="18" charset="2"/>
              </a:rPr>
              <a:t> 20</a:t>
            </a:r>
            <a:r>
              <a:rPr lang="pt-BR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97235" name="Text Box 19"/>
          <p:cNvSpPr txBox="1">
            <a:spLocks noChangeArrowheads="1"/>
          </p:cNvSpPr>
          <p:nvPr/>
        </p:nvSpPr>
        <p:spPr bwMode="auto">
          <a:xfrm>
            <a:off x="6965950" y="3989388"/>
            <a:ext cx="1086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a </a:t>
            </a:r>
            <a:r>
              <a:rPr lang="pt-BR" sz="2000">
                <a:solidFill>
                  <a:srgbClr val="000000"/>
                </a:solidFill>
                <a:sym typeface="Symbol" pitchFamily="18" charset="2"/>
              </a:rPr>
              <a:t>&gt; 20</a:t>
            </a:r>
            <a:r>
              <a:rPr lang="pt-BR" sz="200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2697236" name="AutoShape 20"/>
          <p:cNvCxnSpPr>
            <a:cxnSpLocks noChangeShapeType="1"/>
            <a:stCxn id="2697221" idx="4"/>
            <a:endCxn id="2697231" idx="0"/>
          </p:cNvCxnSpPr>
          <p:nvPr/>
        </p:nvCxnSpPr>
        <p:spPr bwMode="auto">
          <a:xfrm flipH="1">
            <a:off x="6645275" y="3311525"/>
            <a:ext cx="300038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7237" name="AutoShape 21"/>
          <p:cNvCxnSpPr>
            <a:cxnSpLocks noChangeShapeType="1"/>
            <a:stCxn id="2697231" idx="4"/>
            <a:endCxn id="2697222" idx="7"/>
          </p:cNvCxnSpPr>
          <p:nvPr/>
        </p:nvCxnSpPr>
        <p:spPr bwMode="auto">
          <a:xfrm flipH="1">
            <a:off x="6284913" y="4130675"/>
            <a:ext cx="360362" cy="420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7238" name="AutoShape 22"/>
          <p:cNvCxnSpPr>
            <a:cxnSpLocks noChangeShapeType="1"/>
            <a:stCxn id="2697231" idx="5"/>
            <a:endCxn id="2697223" idx="1"/>
          </p:cNvCxnSpPr>
          <p:nvPr/>
        </p:nvCxnSpPr>
        <p:spPr bwMode="auto">
          <a:xfrm>
            <a:off x="6794500" y="4071938"/>
            <a:ext cx="493713" cy="479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138988" y="3235325"/>
            <a:ext cx="1036637" cy="1371600"/>
            <a:chOff x="4608" y="1740"/>
            <a:chExt cx="708" cy="864"/>
          </a:xfrm>
        </p:grpSpPr>
        <p:sp>
          <p:nvSpPr>
            <p:cNvPr id="2697240" name="Line 24"/>
            <p:cNvSpPr>
              <a:spLocks noChangeShapeType="1"/>
            </p:cNvSpPr>
            <p:nvPr/>
          </p:nvSpPr>
          <p:spPr bwMode="auto">
            <a:xfrm>
              <a:off x="4608" y="1740"/>
              <a:ext cx="708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2697241" name="Line 25"/>
            <p:cNvSpPr>
              <a:spLocks noChangeShapeType="1"/>
            </p:cNvSpPr>
            <p:nvPr/>
          </p:nvSpPr>
          <p:spPr bwMode="auto">
            <a:xfrm flipH="1">
              <a:off x="4932" y="2208"/>
              <a:ext cx="384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</p:grpSp>
      <p:sp>
        <p:nvSpPr>
          <p:cNvPr id="26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121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Testes de caminhos</a:t>
            </a:r>
          </a:p>
        </p:txBody>
      </p:sp>
      <p:sp>
        <p:nvSpPr>
          <p:cNvPr id="269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7188"/>
            <a:ext cx="8229600" cy="3484562"/>
          </a:xfrm>
        </p:spPr>
        <p:txBody>
          <a:bodyPr/>
          <a:lstStyle/>
          <a:p>
            <a:pPr eaLnBrk="1" hangingPunct="1"/>
            <a:r>
              <a:rPr lang="pt-BR" sz="2800" b="1" smtClean="0"/>
              <a:t>Dificuldades:</a:t>
            </a:r>
          </a:p>
          <a:p>
            <a:pPr lvl="1" eaLnBrk="1" hangingPunct="1"/>
            <a:r>
              <a:rPr lang="pt-BR" sz="2400" b="1" smtClean="0"/>
              <a:t>grafos com ciclos: nº de caminhos pode ser infinito</a:t>
            </a:r>
          </a:p>
          <a:p>
            <a:pPr lvl="1" eaLnBrk="1" hangingPunct="1">
              <a:buFontTx/>
              <a:buNone/>
            </a:pPr>
            <a:r>
              <a:rPr lang="pt-BR" sz="2400" b="1" smtClean="0"/>
              <a:t>				</a:t>
            </a:r>
            <a:r>
              <a:rPr lang="pt-BR" sz="2400" b="1" smtClean="0">
                <a:sym typeface="Wingdings" pitchFamily="2" charset="2"/>
              </a:rPr>
              <a:t></a:t>
            </a:r>
            <a:endParaRPr lang="pt-BR" sz="2400" b="1" smtClean="0"/>
          </a:p>
          <a:p>
            <a:pPr lvl="1" eaLnBrk="1" hangingPunct="1"/>
            <a:r>
              <a:rPr lang="pt-BR" sz="2400" b="1" smtClean="0"/>
              <a:t>necessidade de critérios que permitam limitar o nº de caminhos:</a:t>
            </a:r>
          </a:p>
          <a:p>
            <a:pPr lvl="2" eaLnBrk="1" hangingPunct="1"/>
            <a:r>
              <a:rPr lang="pt-BR" sz="2000" b="1" smtClean="0"/>
              <a:t>testes de caminhos básicos</a:t>
            </a:r>
          </a:p>
          <a:p>
            <a:pPr lvl="2" eaLnBrk="1" hangingPunct="1"/>
            <a:r>
              <a:rPr lang="pt-BR" sz="2000" b="1" smtClean="0"/>
              <a:t>testes de laços</a:t>
            </a:r>
          </a:p>
        </p:txBody>
      </p:sp>
      <p:sp>
        <p:nvSpPr>
          <p:cNvPr id="2699268" name="Text Box 4"/>
          <p:cNvSpPr txBox="1">
            <a:spLocks noChangeArrowheads="1"/>
          </p:cNvSpPr>
          <p:nvPr/>
        </p:nvSpPr>
        <p:spPr bwMode="auto">
          <a:xfrm>
            <a:off x="1527175" y="1484313"/>
            <a:ext cx="6140450" cy="10064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Arial Black" pitchFamily="34" charset="0"/>
              </a:rPr>
              <a:t>Critério: todos os caminhos possíveis do grafo devem ser percorridos pelo menos 1 vez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91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709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Testes de caminhos básicos</a:t>
            </a:r>
          </a:p>
        </p:txBody>
      </p:sp>
      <p:sp>
        <p:nvSpPr>
          <p:cNvPr id="270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b="1" smtClean="0"/>
              <a:t>Em vez de todos os caminhos, busca os caminhos independentes:</a:t>
            </a:r>
          </a:p>
          <a:p>
            <a:pPr lvl="1" eaLnBrk="1" hangingPunct="1"/>
            <a:r>
              <a:rPr lang="pt-BR" sz="2000" b="1" smtClean="0"/>
              <a:t>Caminho independente é aquele que contém pelo menos 1 nova aresta do grafo de controle</a:t>
            </a:r>
          </a:p>
          <a:p>
            <a:pPr lvl="1" eaLnBrk="1" hangingPunct="1"/>
            <a:r>
              <a:rPr lang="pt-BR" sz="2000" b="1" smtClean="0"/>
              <a:t>O nº de caminhos independentes é dado pela complexidade ciclomática (CC) de McCabe:</a:t>
            </a:r>
          </a:p>
          <a:p>
            <a:pPr lvl="2" eaLnBrk="1" hangingPunct="1">
              <a:buFontTx/>
              <a:buNone/>
            </a:pPr>
            <a:r>
              <a:rPr lang="pt-BR" sz="1800" b="1" smtClean="0"/>
              <a:t>        </a:t>
            </a:r>
            <a:r>
              <a:rPr lang="pt-BR" sz="1800" b="1" smtClean="0">
                <a:solidFill>
                  <a:schemeClr val="accent2"/>
                </a:solidFill>
              </a:rPr>
              <a:t>CC = nº de predicados + 1</a:t>
            </a:r>
            <a:endParaRPr lang="pt-BR" sz="1800" b="1" smtClean="0"/>
          </a:p>
          <a:p>
            <a:pPr lvl="1" eaLnBrk="1" hangingPunct="1"/>
            <a:r>
              <a:rPr lang="pt-BR" sz="2000" b="1" smtClean="0"/>
              <a:t>Uma vez que todos os outros caminhos do grafo são combinações dos caminhos independentes </a:t>
            </a:r>
            <a:r>
              <a:rPr lang="pt-BR" sz="2000" b="1" smtClean="0">
                <a:sym typeface="Symbol" pitchFamily="18" charset="2"/>
              </a:rPr>
              <a:t></a:t>
            </a:r>
            <a:r>
              <a:rPr lang="pt-BR" sz="2000" b="1" smtClean="0"/>
              <a:t> CC é o limite inferior do nº de testes de caminhos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92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52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6513" y="-50800"/>
            <a:ext cx="7712075" cy="1143000"/>
          </a:xfrm>
        </p:spPr>
        <p:txBody>
          <a:bodyPr/>
          <a:lstStyle/>
          <a:p>
            <a:pPr eaLnBrk="1" hangingPunct="1"/>
            <a:r>
              <a:rPr lang="pt-BR" smtClean="0"/>
              <a:t>Testes de caminhos básicos</a:t>
            </a:r>
          </a:p>
        </p:txBody>
      </p:sp>
      <p:cxnSp>
        <p:nvCxnSpPr>
          <p:cNvPr id="2703363" name="AutoShape 3"/>
          <p:cNvCxnSpPr>
            <a:cxnSpLocks noChangeShapeType="1"/>
            <a:stCxn id="2703371" idx="2"/>
            <a:endCxn id="2703370" idx="1"/>
          </p:cNvCxnSpPr>
          <p:nvPr/>
        </p:nvCxnSpPr>
        <p:spPr bwMode="auto">
          <a:xfrm rot="10800000" flipH="1">
            <a:off x="1160463" y="3678908"/>
            <a:ext cx="906462" cy="636587"/>
          </a:xfrm>
          <a:prstGeom prst="curvedConnector4">
            <a:avLst>
              <a:gd name="adj1" fmla="val -25218"/>
              <a:gd name="adj2" fmla="val 14214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0463" y="1219870"/>
            <a:ext cx="2018214" cy="4781550"/>
            <a:chOff x="792" y="1164"/>
            <a:chExt cx="1377" cy="3012"/>
          </a:xfrm>
        </p:grpSpPr>
        <p:sp>
          <p:nvSpPr>
            <p:cNvPr id="2703365" name="Oval 5"/>
            <p:cNvSpPr>
              <a:spLocks noChangeArrowheads="1"/>
            </p:cNvSpPr>
            <p:nvPr/>
          </p:nvSpPr>
          <p:spPr bwMode="auto">
            <a:xfrm>
              <a:off x="1344" y="116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03366" name="Oval 6"/>
            <p:cNvSpPr>
              <a:spLocks noChangeArrowheads="1"/>
            </p:cNvSpPr>
            <p:nvPr/>
          </p:nvSpPr>
          <p:spPr bwMode="auto">
            <a:xfrm>
              <a:off x="1344" y="1644"/>
              <a:ext cx="288" cy="252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03367" name="Oval 7"/>
            <p:cNvSpPr>
              <a:spLocks noChangeArrowheads="1"/>
            </p:cNvSpPr>
            <p:nvPr/>
          </p:nvSpPr>
          <p:spPr bwMode="auto">
            <a:xfrm>
              <a:off x="792" y="196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03368" name="Oval 8"/>
            <p:cNvSpPr>
              <a:spLocks noChangeArrowheads="1"/>
            </p:cNvSpPr>
            <p:nvPr/>
          </p:nvSpPr>
          <p:spPr bwMode="auto">
            <a:xfrm>
              <a:off x="1788" y="202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703369" name="Oval 9"/>
            <p:cNvSpPr>
              <a:spLocks noChangeArrowheads="1"/>
            </p:cNvSpPr>
            <p:nvPr/>
          </p:nvSpPr>
          <p:spPr bwMode="auto">
            <a:xfrm>
              <a:off x="1356" y="228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03370" name="Oval 10"/>
            <p:cNvSpPr>
              <a:spLocks noChangeArrowheads="1"/>
            </p:cNvSpPr>
            <p:nvPr/>
          </p:nvSpPr>
          <p:spPr bwMode="auto">
            <a:xfrm>
              <a:off x="1368" y="2688"/>
              <a:ext cx="288" cy="252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703371" name="Oval 11"/>
            <p:cNvSpPr>
              <a:spLocks noChangeArrowheads="1"/>
            </p:cNvSpPr>
            <p:nvPr/>
          </p:nvSpPr>
          <p:spPr bwMode="auto">
            <a:xfrm>
              <a:off x="792" y="298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703372" name="Oval 12"/>
            <p:cNvSpPr>
              <a:spLocks noChangeArrowheads="1"/>
            </p:cNvSpPr>
            <p:nvPr/>
          </p:nvSpPr>
          <p:spPr bwMode="auto">
            <a:xfrm>
              <a:off x="1368" y="3228"/>
              <a:ext cx="288" cy="252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703373" name="Oval 13"/>
            <p:cNvSpPr>
              <a:spLocks noChangeArrowheads="1"/>
            </p:cNvSpPr>
            <p:nvPr/>
          </p:nvSpPr>
          <p:spPr bwMode="auto">
            <a:xfrm>
              <a:off x="888" y="3612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03374" name="Oval 14"/>
            <p:cNvSpPr>
              <a:spLocks noChangeArrowheads="1"/>
            </p:cNvSpPr>
            <p:nvPr/>
          </p:nvSpPr>
          <p:spPr bwMode="auto">
            <a:xfrm>
              <a:off x="1368" y="392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703375" name="AutoShape 15"/>
            <p:cNvCxnSpPr>
              <a:cxnSpLocks noChangeShapeType="1"/>
              <a:stCxn id="2703365" idx="4"/>
              <a:endCxn id="2703366" idx="0"/>
            </p:cNvCxnSpPr>
            <p:nvPr/>
          </p:nvCxnSpPr>
          <p:spPr bwMode="auto">
            <a:xfrm>
              <a:off x="1488" y="1416"/>
              <a:ext cx="0" cy="2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76" name="AutoShape 16"/>
            <p:cNvCxnSpPr>
              <a:cxnSpLocks noChangeShapeType="1"/>
              <a:stCxn id="2703366" idx="3"/>
              <a:endCxn id="2703367" idx="6"/>
            </p:cNvCxnSpPr>
            <p:nvPr/>
          </p:nvCxnSpPr>
          <p:spPr bwMode="auto">
            <a:xfrm flipH="1">
              <a:off x="1080" y="1871"/>
              <a:ext cx="306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77" name="AutoShape 17"/>
            <p:cNvCxnSpPr>
              <a:cxnSpLocks noChangeShapeType="1"/>
              <a:stCxn id="2703366" idx="5"/>
              <a:endCxn id="2703368" idx="1"/>
            </p:cNvCxnSpPr>
            <p:nvPr/>
          </p:nvCxnSpPr>
          <p:spPr bwMode="auto">
            <a:xfrm>
              <a:off x="1590" y="1871"/>
              <a:ext cx="240" cy="1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78" name="AutoShape 18"/>
            <p:cNvCxnSpPr>
              <a:cxnSpLocks noChangeShapeType="1"/>
              <a:stCxn id="2703367" idx="5"/>
              <a:endCxn id="2703369" idx="2"/>
            </p:cNvCxnSpPr>
            <p:nvPr/>
          </p:nvCxnSpPr>
          <p:spPr bwMode="auto">
            <a:xfrm>
              <a:off x="1038" y="2183"/>
              <a:ext cx="318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79" name="AutoShape 19"/>
            <p:cNvCxnSpPr>
              <a:cxnSpLocks noChangeShapeType="1"/>
              <a:stCxn id="2703368" idx="3"/>
              <a:endCxn id="2703369" idx="6"/>
            </p:cNvCxnSpPr>
            <p:nvPr/>
          </p:nvCxnSpPr>
          <p:spPr bwMode="auto">
            <a:xfrm flipH="1">
              <a:off x="1644" y="2243"/>
              <a:ext cx="186" cy="1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80" name="AutoShape 20"/>
            <p:cNvCxnSpPr>
              <a:cxnSpLocks noChangeShapeType="1"/>
              <a:stCxn id="2703369" idx="4"/>
              <a:endCxn id="2703370" idx="0"/>
            </p:cNvCxnSpPr>
            <p:nvPr/>
          </p:nvCxnSpPr>
          <p:spPr bwMode="auto">
            <a:xfrm>
              <a:off x="1500" y="2532"/>
              <a:ext cx="12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81" name="AutoShape 21"/>
            <p:cNvCxnSpPr>
              <a:cxnSpLocks noChangeShapeType="1"/>
              <a:stCxn id="2703370" idx="3"/>
              <a:endCxn id="2703371" idx="6"/>
            </p:cNvCxnSpPr>
            <p:nvPr/>
          </p:nvCxnSpPr>
          <p:spPr bwMode="auto">
            <a:xfrm flipH="1">
              <a:off x="1080" y="2915"/>
              <a:ext cx="330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82" name="AutoShape 22"/>
            <p:cNvCxnSpPr>
              <a:cxnSpLocks noChangeShapeType="1"/>
              <a:stCxn id="2703370" idx="4"/>
              <a:endCxn id="2703372" idx="0"/>
            </p:cNvCxnSpPr>
            <p:nvPr/>
          </p:nvCxnSpPr>
          <p:spPr bwMode="auto">
            <a:xfrm>
              <a:off x="1512" y="2952"/>
              <a:ext cx="0" cy="2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83" name="AutoShape 23"/>
            <p:cNvCxnSpPr>
              <a:cxnSpLocks noChangeShapeType="1"/>
              <a:stCxn id="2703372" idx="3"/>
              <a:endCxn id="2703373" idx="6"/>
            </p:cNvCxnSpPr>
            <p:nvPr/>
          </p:nvCxnSpPr>
          <p:spPr bwMode="auto">
            <a:xfrm flipH="1">
              <a:off x="1176" y="3455"/>
              <a:ext cx="234" cy="2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84" name="AutoShape 24"/>
            <p:cNvCxnSpPr>
              <a:cxnSpLocks noChangeShapeType="1"/>
              <a:stCxn id="2703372" idx="4"/>
              <a:endCxn id="2703374" idx="0"/>
            </p:cNvCxnSpPr>
            <p:nvPr/>
          </p:nvCxnSpPr>
          <p:spPr bwMode="auto">
            <a:xfrm>
              <a:off x="1512" y="3492"/>
              <a:ext cx="0" cy="4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3385" name="AutoShape 25"/>
            <p:cNvCxnSpPr>
              <a:cxnSpLocks noChangeShapeType="1"/>
              <a:stCxn id="2703373" idx="5"/>
              <a:endCxn id="2703374" idx="2"/>
            </p:cNvCxnSpPr>
            <p:nvPr/>
          </p:nvCxnSpPr>
          <p:spPr bwMode="auto">
            <a:xfrm>
              <a:off x="1134" y="3827"/>
              <a:ext cx="234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03386" name="Text Box 26"/>
            <p:cNvSpPr txBox="1">
              <a:spLocks noChangeArrowheads="1"/>
            </p:cNvSpPr>
            <p:nvPr/>
          </p:nvSpPr>
          <p:spPr bwMode="auto">
            <a:xfrm>
              <a:off x="890" y="1715"/>
              <a:ext cx="5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&lt; 0</a:t>
              </a:r>
            </a:p>
          </p:txBody>
        </p:sp>
        <p:sp>
          <p:nvSpPr>
            <p:cNvPr id="2703387" name="Text Box 27"/>
            <p:cNvSpPr txBox="1">
              <a:spLocks noChangeArrowheads="1"/>
            </p:cNvSpPr>
            <p:nvPr/>
          </p:nvSpPr>
          <p:spPr bwMode="auto">
            <a:xfrm>
              <a:off x="1694" y="1725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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703388" name="Text Box 28"/>
            <p:cNvSpPr txBox="1">
              <a:spLocks noChangeArrowheads="1"/>
            </p:cNvSpPr>
            <p:nvPr/>
          </p:nvSpPr>
          <p:spPr bwMode="auto">
            <a:xfrm>
              <a:off x="962" y="2757"/>
              <a:ext cx="4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p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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703389" name="Text Box 29"/>
            <p:cNvSpPr txBox="1">
              <a:spLocks noChangeArrowheads="1"/>
            </p:cNvSpPr>
            <p:nvPr/>
          </p:nvSpPr>
          <p:spPr bwMode="auto">
            <a:xfrm>
              <a:off x="950" y="3347"/>
              <a:ext cx="5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&lt; 0</a:t>
              </a:r>
            </a:p>
          </p:txBody>
        </p:sp>
        <p:sp>
          <p:nvSpPr>
            <p:cNvPr id="2703390" name="Text Box 30"/>
            <p:cNvSpPr txBox="1">
              <a:spLocks noChangeArrowheads="1"/>
            </p:cNvSpPr>
            <p:nvPr/>
          </p:nvSpPr>
          <p:spPr bwMode="auto">
            <a:xfrm>
              <a:off x="1574" y="3525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00"/>
                  </a:solidFill>
                </a:rPr>
                <a:t>y </a:t>
              </a:r>
              <a:r>
                <a:rPr lang="pt-BR">
                  <a:solidFill>
                    <a:srgbClr val="000000"/>
                  </a:solidFill>
                  <a:sym typeface="Symbol" pitchFamily="18" charset="2"/>
                </a:rPr>
                <a:t></a:t>
              </a:r>
              <a:r>
                <a:rPr lang="pt-BR">
                  <a:solidFill>
                    <a:srgbClr val="000000"/>
                  </a:solidFill>
                </a:rPr>
                <a:t> 0</a:t>
              </a:r>
            </a:p>
          </p:txBody>
        </p:sp>
      </p:grpSp>
      <p:sp>
        <p:nvSpPr>
          <p:cNvPr id="2703391" name="Text Box 31"/>
          <p:cNvSpPr txBox="1">
            <a:spLocks noChangeArrowheads="1"/>
          </p:cNvSpPr>
          <p:nvPr/>
        </p:nvSpPr>
        <p:spPr bwMode="auto">
          <a:xfrm>
            <a:off x="3476625" y="908720"/>
            <a:ext cx="5175250" cy="10064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Arial Black" pitchFamily="34" charset="0"/>
              </a:rPr>
              <a:t>Critério: cada caminho independente deve ser percorrido pelo menos 1 vez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341688" y="3320134"/>
            <a:ext cx="5345112" cy="2246313"/>
            <a:chOff x="2105" y="2431"/>
            <a:chExt cx="3367" cy="1415"/>
          </a:xfrm>
        </p:grpSpPr>
        <p:sp>
          <p:nvSpPr>
            <p:cNvPr id="2703393" name="Rectangle 33"/>
            <p:cNvSpPr>
              <a:spLocks noChangeArrowheads="1"/>
            </p:cNvSpPr>
            <p:nvPr/>
          </p:nvSpPr>
          <p:spPr bwMode="auto">
            <a:xfrm>
              <a:off x="2105" y="2436"/>
              <a:ext cx="3367" cy="26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03394" name="Text Box 34"/>
            <p:cNvSpPr txBox="1">
              <a:spLocks noChangeArrowheads="1"/>
            </p:cNvSpPr>
            <p:nvPr/>
          </p:nvSpPr>
          <p:spPr bwMode="auto">
            <a:xfrm>
              <a:off x="2112" y="2431"/>
              <a:ext cx="3352" cy="14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000" dirty="0">
                  <a:solidFill>
                    <a:srgbClr val="000000"/>
                  </a:solidFill>
                </a:rPr>
                <a:t>caminhos		predicados      dados</a:t>
              </a:r>
            </a:p>
            <a:p>
              <a:pPr>
                <a:spcBef>
                  <a:spcPct val="50000"/>
                </a:spcBef>
              </a:pPr>
              <a:r>
                <a:rPr lang="pt-BR" sz="2000" dirty="0">
                  <a:solidFill>
                    <a:srgbClr val="000000"/>
                  </a:solidFill>
                </a:rPr>
                <a:t>{1-2-4-5-6-8-10</a:t>
              </a:r>
              <a:r>
                <a:rPr lang="pt-BR" sz="2000" dirty="0" smtClean="0">
                  <a:solidFill>
                    <a:srgbClr val="000000"/>
                  </a:solidFill>
                </a:rPr>
                <a:t>}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smtClean="0">
                  <a:solidFill>
                    <a:srgbClr val="000000"/>
                  </a:solidFill>
                </a:rPr>
                <a:t>            </a:t>
              </a:r>
              <a:r>
                <a:rPr lang="pt-BR" sz="2000" dirty="0" smtClean="0">
                  <a:solidFill>
                    <a:srgbClr val="000000"/>
                  </a:solidFill>
                  <a:sym typeface="Symbol" pitchFamily="18" charset="2"/>
                </a:rPr>
                <a:t></a:t>
              </a:r>
              <a:r>
                <a:rPr lang="pt-BR" sz="2000" dirty="0" err="1">
                  <a:solidFill>
                    <a:srgbClr val="000000"/>
                  </a:solidFill>
                </a:rPr>
                <a:t>x</a:t>
              </a:r>
              <a:r>
                <a:rPr lang="pt-BR" sz="2000" dirty="0">
                  <a:solidFill>
                    <a:srgbClr val="000000"/>
                  </a:solidFill>
                </a:rPr>
                <a:t>, </a:t>
              </a:r>
              <a:r>
                <a:rPr lang="pt-BR" sz="2000" dirty="0" err="1">
                  <a:solidFill>
                    <a:srgbClr val="000000"/>
                  </a:solidFill>
                </a:rPr>
                <a:t>y</a:t>
              </a:r>
              <a:r>
                <a:rPr lang="pt-BR" sz="2000" dirty="0">
                  <a:solidFill>
                    <a:srgbClr val="000000"/>
                  </a:solidFill>
                </a:rPr>
                <a:t> = 0 </a:t>
              </a:r>
              <a:r>
                <a:rPr lang="pt-BR" sz="2000" dirty="0" smtClean="0">
                  <a:solidFill>
                    <a:srgbClr val="000000"/>
                  </a:solidFill>
                </a:rPr>
                <a:t>    </a:t>
              </a:r>
              <a:r>
                <a:rPr lang="pt-BR" sz="2000" dirty="0">
                  <a:solidFill>
                    <a:srgbClr val="000000"/>
                  </a:solidFill>
                </a:rPr>
                <a:t>(4, 0)</a:t>
              </a:r>
            </a:p>
            <a:p>
              <a:pPr>
                <a:spcBef>
                  <a:spcPct val="50000"/>
                </a:spcBef>
              </a:pPr>
              <a:r>
                <a:rPr lang="pt-BR" sz="2000" dirty="0">
                  <a:solidFill>
                    <a:srgbClr val="000000"/>
                  </a:solidFill>
                </a:rPr>
                <a:t>{1-2-4-5-</a:t>
              </a:r>
              <a:r>
                <a:rPr lang="pt-BR" sz="2000" u="sng" dirty="0">
                  <a:solidFill>
                    <a:srgbClr val="000000"/>
                  </a:solidFill>
                </a:rPr>
                <a:t>6-7-6</a:t>
              </a:r>
              <a:r>
                <a:rPr lang="pt-BR" sz="2000" dirty="0">
                  <a:solidFill>
                    <a:srgbClr val="000000"/>
                  </a:solidFill>
                </a:rPr>
                <a:t>-8-10}	   </a:t>
              </a:r>
              <a:r>
                <a:rPr lang="pt-BR" sz="2000" dirty="0">
                  <a:solidFill>
                    <a:srgbClr val="000000"/>
                  </a:solidFill>
                  <a:sym typeface="Symbol" pitchFamily="18" charset="2"/>
                </a:rPr>
                <a:t></a:t>
              </a:r>
              <a:r>
                <a:rPr lang="pt-BR" sz="2000" dirty="0" err="1">
                  <a:solidFill>
                    <a:srgbClr val="000000"/>
                  </a:solidFill>
                </a:rPr>
                <a:t>x</a:t>
              </a:r>
              <a:r>
                <a:rPr lang="pt-BR" sz="2000" dirty="0">
                  <a:solidFill>
                    <a:srgbClr val="000000"/>
                  </a:solidFill>
                </a:rPr>
                <a:t>, </a:t>
              </a:r>
              <a:r>
                <a:rPr lang="pt-BR" sz="2000" dirty="0" err="1">
                  <a:solidFill>
                    <a:srgbClr val="000000"/>
                  </a:solidFill>
                </a:rPr>
                <a:t>y</a:t>
              </a:r>
              <a:r>
                <a:rPr lang="pt-BR" sz="2000" dirty="0">
                  <a:solidFill>
                    <a:srgbClr val="000000"/>
                  </a:solidFill>
                </a:rPr>
                <a:t> &gt; 0     </a:t>
              </a:r>
              <a:r>
                <a:rPr lang="pt-BR" sz="2000" dirty="0" smtClean="0">
                  <a:solidFill>
                    <a:srgbClr val="000000"/>
                  </a:solidFill>
                </a:rPr>
                <a:t>(</a:t>
              </a:r>
              <a:r>
                <a:rPr lang="pt-BR" sz="2000" dirty="0">
                  <a:solidFill>
                    <a:srgbClr val="000000"/>
                  </a:solidFill>
                </a:rPr>
                <a:t>4, 6)</a:t>
              </a:r>
            </a:p>
            <a:p>
              <a:pPr>
                <a:spcBef>
                  <a:spcPct val="50000"/>
                </a:spcBef>
              </a:pPr>
              <a:r>
                <a:rPr lang="pt-BR" sz="2000" dirty="0">
                  <a:solidFill>
                    <a:srgbClr val="000000"/>
                  </a:solidFill>
                </a:rPr>
                <a:t>{1-</a:t>
              </a:r>
              <a:r>
                <a:rPr lang="pt-BR" sz="2000" u="sng" dirty="0">
                  <a:solidFill>
                    <a:srgbClr val="000000"/>
                  </a:solidFill>
                </a:rPr>
                <a:t>2-3-5</a:t>
              </a:r>
              <a:r>
                <a:rPr lang="pt-BR" sz="2000" dirty="0">
                  <a:solidFill>
                    <a:srgbClr val="000000"/>
                  </a:solidFill>
                </a:rPr>
                <a:t>-6-7-6-7-8-10} 	   </a:t>
              </a:r>
              <a:r>
                <a:rPr lang="pt-BR" sz="2000" dirty="0">
                  <a:solidFill>
                    <a:srgbClr val="000000"/>
                  </a:solidFill>
                  <a:sym typeface="Symbol" pitchFamily="18" charset="2"/>
                </a:rPr>
                <a:t></a:t>
              </a:r>
              <a:r>
                <a:rPr lang="pt-BR" sz="2000" dirty="0" err="1">
                  <a:solidFill>
                    <a:srgbClr val="000000"/>
                  </a:solidFill>
                </a:rPr>
                <a:t>x</a:t>
              </a:r>
              <a:r>
                <a:rPr lang="pt-BR" sz="2000" dirty="0">
                  <a:solidFill>
                    <a:srgbClr val="000000"/>
                  </a:solidFill>
                </a:rPr>
                <a:t>, </a:t>
              </a:r>
              <a:r>
                <a:rPr lang="pt-BR" sz="2000" dirty="0" err="1">
                  <a:solidFill>
                    <a:srgbClr val="000000"/>
                  </a:solidFill>
                </a:rPr>
                <a:t>y</a:t>
              </a:r>
              <a:r>
                <a:rPr lang="pt-BR" sz="2000" dirty="0">
                  <a:solidFill>
                    <a:srgbClr val="000000"/>
                  </a:solidFill>
                </a:rPr>
                <a:t> ??	??</a:t>
              </a:r>
            </a:p>
            <a:p>
              <a:pPr>
                <a:spcBef>
                  <a:spcPct val="50000"/>
                </a:spcBef>
              </a:pPr>
              <a:r>
                <a:rPr lang="pt-BR" sz="2000" dirty="0">
                  <a:solidFill>
                    <a:srgbClr val="000000"/>
                  </a:solidFill>
                </a:rPr>
                <a:t>{1-2-3-5-6-7-6-7-</a:t>
              </a:r>
              <a:r>
                <a:rPr lang="pt-BR" sz="2000" u="sng" dirty="0">
                  <a:solidFill>
                    <a:srgbClr val="000000"/>
                  </a:solidFill>
                </a:rPr>
                <a:t>8-9-</a:t>
              </a:r>
              <a:r>
                <a:rPr lang="pt-BR" sz="2000" u="sng" dirty="0" smtClean="0">
                  <a:solidFill>
                    <a:srgbClr val="000000"/>
                  </a:solidFill>
                </a:rPr>
                <a:t>10</a:t>
              </a:r>
              <a:r>
                <a:rPr lang="pt-BR" sz="2000" dirty="0" smtClean="0">
                  <a:solidFill>
                    <a:srgbClr val="000000"/>
                  </a:solidFill>
                </a:rPr>
                <a:t>}  </a:t>
              </a:r>
              <a:r>
                <a:rPr lang="pt-BR" sz="2000" dirty="0" smtClean="0">
                  <a:solidFill>
                    <a:srgbClr val="000000"/>
                  </a:solidFill>
                  <a:sym typeface="Symbol" pitchFamily="18" charset="2"/>
                </a:rPr>
                <a:t></a:t>
              </a:r>
              <a:r>
                <a:rPr lang="pt-BR" sz="2000" dirty="0" err="1">
                  <a:solidFill>
                    <a:srgbClr val="000000"/>
                  </a:solidFill>
                </a:rPr>
                <a:t>x</a:t>
              </a:r>
              <a:r>
                <a:rPr lang="pt-BR" sz="2000" dirty="0">
                  <a:solidFill>
                    <a:srgbClr val="000000"/>
                  </a:solidFill>
                </a:rPr>
                <a:t>, </a:t>
              </a:r>
              <a:r>
                <a:rPr lang="pt-BR" sz="2000" dirty="0" err="1">
                  <a:solidFill>
                    <a:srgbClr val="000000"/>
                  </a:solidFill>
                </a:rPr>
                <a:t>y</a:t>
              </a:r>
              <a:r>
                <a:rPr lang="pt-BR" sz="2000" dirty="0">
                  <a:solidFill>
                    <a:srgbClr val="000000"/>
                  </a:solidFill>
                </a:rPr>
                <a:t> &lt; 0    </a:t>
              </a:r>
              <a:r>
                <a:rPr lang="pt-BR" sz="2000" dirty="0" smtClean="0">
                  <a:solidFill>
                    <a:srgbClr val="000000"/>
                  </a:solidFill>
                </a:rPr>
                <a:t>(</a:t>
              </a:r>
              <a:r>
                <a:rPr lang="pt-BR" sz="2000" dirty="0">
                  <a:solidFill>
                    <a:srgbClr val="000000"/>
                  </a:solidFill>
                </a:rPr>
                <a:t>4, -1)</a:t>
              </a:r>
            </a:p>
          </p:txBody>
        </p:sp>
      </p:grpSp>
      <p:sp>
        <p:nvSpPr>
          <p:cNvPr id="2703395" name="Text Box 35"/>
          <p:cNvSpPr txBox="1">
            <a:spLocks noChangeArrowheads="1"/>
          </p:cNvSpPr>
          <p:nvPr/>
        </p:nvSpPr>
        <p:spPr bwMode="auto">
          <a:xfrm>
            <a:off x="3660775" y="2508920"/>
            <a:ext cx="4645025" cy="36933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000000"/>
                </a:solidFill>
              </a:rPr>
              <a:t>CC = nº nós predicados + 1 = 4 </a:t>
            </a: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3015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Limitação da CC para medir nº de testes</a:t>
            </a:r>
          </a:p>
        </p:txBody>
      </p:sp>
      <p:sp>
        <p:nvSpPr>
          <p:cNvPr id="2705411" name="Text Box 3"/>
          <p:cNvSpPr txBox="1">
            <a:spLocks noChangeArrowheads="1"/>
          </p:cNvSpPr>
          <p:nvPr/>
        </p:nvSpPr>
        <p:spPr bwMode="auto">
          <a:xfrm>
            <a:off x="1257300" y="2097088"/>
            <a:ext cx="219306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0000"/>
                </a:solidFill>
              </a:rPr>
              <a:t>     ...</a:t>
            </a:r>
          </a:p>
          <a:p>
            <a:r>
              <a:rPr lang="pt-BR" b="1">
                <a:solidFill>
                  <a:srgbClr val="000000"/>
                </a:solidFill>
              </a:rPr>
              <a:t>case</a:t>
            </a:r>
            <a:r>
              <a:rPr lang="pt-BR">
                <a:solidFill>
                  <a:srgbClr val="000000"/>
                </a:solidFill>
              </a:rPr>
              <a:t> A </a:t>
            </a:r>
            <a:r>
              <a:rPr lang="pt-BR" b="1">
                <a:solidFill>
                  <a:srgbClr val="000000"/>
                </a:solidFill>
              </a:rPr>
              <a:t>of</a:t>
            </a:r>
            <a:endParaRPr lang="pt-BR">
              <a:solidFill>
                <a:srgbClr val="000000"/>
              </a:solidFill>
            </a:endParaRPr>
          </a:p>
          <a:p>
            <a:r>
              <a:rPr lang="pt-BR">
                <a:solidFill>
                  <a:srgbClr val="000000"/>
                </a:solidFill>
              </a:rPr>
              <a:t>   “um” </a:t>
            </a:r>
            <a:r>
              <a:rPr lang="pt-BR">
                <a:solidFill>
                  <a:srgbClr val="000000"/>
                </a:solidFill>
                <a:sym typeface="Symbol" pitchFamily="18" charset="2"/>
              </a:rPr>
              <a:t></a:t>
            </a:r>
            <a:r>
              <a:rPr lang="pt-BR">
                <a:solidFill>
                  <a:srgbClr val="000000"/>
                </a:solidFill>
              </a:rPr>
              <a:t> i := 1</a:t>
            </a:r>
          </a:p>
          <a:p>
            <a:r>
              <a:rPr lang="pt-BR">
                <a:solidFill>
                  <a:srgbClr val="000000"/>
                </a:solidFill>
              </a:rPr>
              <a:t>   “dois” </a:t>
            </a:r>
            <a:r>
              <a:rPr lang="pt-BR">
                <a:solidFill>
                  <a:srgbClr val="000000"/>
                </a:solidFill>
                <a:sym typeface="Symbol" pitchFamily="18" charset="2"/>
              </a:rPr>
              <a:t></a:t>
            </a:r>
            <a:r>
              <a:rPr lang="pt-BR">
                <a:solidFill>
                  <a:srgbClr val="000000"/>
                </a:solidFill>
              </a:rPr>
              <a:t> i := 2</a:t>
            </a:r>
          </a:p>
          <a:p>
            <a:r>
              <a:rPr lang="pt-BR">
                <a:solidFill>
                  <a:srgbClr val="000000"/>
                </a:solidFill>
              </a:rPr>
              <a:t>   “tres” </a:t>
            </a:r>
            <a:r>
              <a:rPr lang="pt-BR">
                <a:solidFill>
                  <a:srgbClr val="000000"/>
                </a:solidFill>
                <a:sym typeface="Symbol" pitchFamily="18" charset="2"/>
              </a:rPr>
              <a:t></a:t>
            </a:r>
            <a:r>
              <a:rPr lang="pt-BR">
                <a:solidFill>
                  <a:srgbClr val="000000"/>
                </a:solidFill>
              </a:rPr>
              <a:t> i := 3</a:t>
            </a:r>
          </a:p>
          <a:p>
            <a:r>
              <a:rPr lang="pt-BR">
                <a:solidFill>
                  <a:srgbClr val="000000"/>
                </a:solidFill>
              </a:rPr>
              <a:t>   “quatro” </a:t>
            </a:r>
            <a:r>
              <a:rPr lang="pt-BR">
                <a:solidFill>
                  <a:srgbClr val="000000"/>
                </a:solidFill>
                <a:sym typeface="Symbol" pitchFamily="18" charset="2"/>
              </a:rPr>
              <a:t></a:t>
            </a:r>
            <a:r>
              <a:rPr lang="pt-BR">
                <a:solidFill>
                  <a:srgbClr val="000000"/>
                </a:solidFill>
              </a:rPr>
              <a:t> i := 4</a:t>
            </a:r>
          </a:p>
          <a:p>
            <a:r>
              <a:rPr lang="pt-BR" b="1">
                <a:solidFill>
                  <a:srgbClr val="000000"/>
                </a:solidFill>
              </a:rPr>
              <a:t>end</a:t>
            </a:r>
            <a:r>
              <a:rPr lang="pt-BR">
                <a:solidFill>
                  <a:srgbClr val="000000"/>
                </a:solidFill>
              </a:rPr>
              <a:t> case;</a:t>
            </a:r>
          </a:p>
        </p:txBody>
      </p:sp>
      <p:sp>
        <p:nvSpPr>
          <p:cNvPr id="2705412" name="Text Box 4"/>
          <p:cNvSpPr txBox="1">
            <a:spLocks noChangeArrowheads="1"/>
          </p:cNvSpPr>
          <p:nvPr/>
        </p:nvSpPr>
        <p:spPr bwMode="auto">
          <a:xfrm>
            <a:off x="5038725" y="2116138"/>
            <a:ext cx="371316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               </a:t>
            </a:r>
            <a:r>
              <a:rPr lang="pt-BR" b="1">
                <a:solidFill>
                  <a:srgbClr val="000000"/>
                </a:solidFill>
              </a:rPr>
              <a:t>...</a:t>
            </a:r>
            <a:endParaRPr lang="pt-BR">
              <a:solidFill>
                <a:srgbClr val="000000"/>
              </a:solidFill>
            </a:endParaRPr>
          </a:p>
          <a:p>
            <a:r>
              <a:rPr lang="pt-BR">
                <a:solidFill>
                  <a:srgbClr val="000000"/>
                </a:solidFill>
              </a:rPr>
              <a:t>cadeia:</a:t>
            </a:r>
            <a:r>
              <a:rPr lang="pt-BR" b="1">
                <a:solidFill>
                  <a:srgbClr val="000000"/>
                </a:solidFill>
              </a:rPr>
              <a:t> array </a:t>
            </a:r>
            <a:r>
              <a:rPr lang="pt-BR">
                <a:solidFill>
                  <a:srgbClr val="000000"/>
                </a:solidFill>
              </a:rPr>
              <a:t>[1 .. 4]</a:t>
            </a:r>
            <a:r>
              <a:rPr lang="pt-BR" b="1">
                <a:solidFill>
                  <a:srgbClr val="000000"/>
                </a:solidFill>
              </a:rPr>
              <a:t> of string </a:t>
            </a:r>
            <a:r>
              <a:rPr lang="pt-BR">
                <a:solidFill>
                  <a:srgbClr val="000000"/>
                </a:solidFill>
              </a:rPr>
              <a:t>(6)</a:t>
            </a:r>
            <a:r>
              <a:rPr lang="pt-BR" b="1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:= ( “um”, “dois”, “tres”, “quatro” );</a:t>
            </a:r>
          </a:p>
          <a:p>
            <a:r>
              <a:rPr lang="pt-BR">
                <a:solidFill>
                  <a:srgbClr val="000000"/>
                </a:solidFill>
              </a:rPr>
              <a:t>i := 1;</a:t>
            </a:r>
          </a:p>
          <a:p>
            <a:r>
              <a:rPr lang="pt-BR" b="1">
                <a:solidFill>
                  <a:srgbClr val="000000"/>
                </a:solidFill>
              </a:rPr>
              <a:t>while</a:t>
            </a:r>
            <a:r>
              <a:rPr lang="pt-BR">
                <a:solidFill>
                  <a:srgbClr val="000000"/>
                </a:solidFill>
              </a:rPr>
              <a:t> cadeia( i ) </a:t>
            </a:r>
            <a:r>
              <a:rPr lang="pt-BR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pt-BR">
                <a:solidFill>
                  <a:srgbClr val="000000"/>
                </a:solidFill>
              </a:rPr>
              <a:t> A </a:t>
            </a:r>
            <a:r>
              <a:rPr lang="pt-BR" b="1">
                <a:solidFill>
                  <a:srgbClr val="000000"/>
                </a:solidFill>
              </a:rPr>
              <a:t>do</a:t>
            </a:r>
            <a:endParaRPr lang="pt-BR">
              <a:solidFill>
                <a:srgbClr val="000000"/>
              </a:solidFill>
            </a:endParaRPr>
          </a:p>
          <a:p>
            <a:r>
              <a:rPr lang="pt-BR">
                <a:solidFill>
                  <a:srgbClr val="000000"/>
                </a:solidFill>
              </a:rPr>
              <a:t>    i := i + 1</a:t>
            </a:r>
          </a:p>
          <a:p>
            <a:r>
              <a:rPr lang="pt-BR" b="1">
                <a:solidFill>
                  <a:srgbClr val="000000"/>
                </a:solidFill>
              </a:rPr>
              <a:t>end</a:t>
            </a:r>
            <a:r>
              <a:rPr lang="pt-BR">
                <a:solidFill>
                  <a:srgbClr val="000000"/>
                </a:solidFill>
              </a:rPr>
              <a:t> while;</a:t>
            </a:r>
          </a:p>
        </p:txBody>
      </p:sp>
      <p:sp>
        <p:nvSpPr>
          <p:cNvPr id="2705413" name="Text Box 5"/>
          <p:cNvSpPr txBox="1">
            <a:spLocks noChangeArrowheads="1"/>
          </p:cNvSpPr>
          <p:nvPr/>
        </p:nvSpPr>
        <p:spPr bwMode="auto">
          <a:xfrm>
            <a:off x="1801813" y="5268913"/>
            <a:ext cx="979655" cy="40011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CC = 5</a:t>
            </a:r>
          </a:p>
        </p:txBody>
      </p:sp>
      <p:sp>
        <p:nvSpPr>
          <p:cNvPr id="2705414" name="Text Box 6"/>
          <p:cNvSpPr txBox="1">
            <a:spLocks noChangeArrowheads="1"/>
          </p:cNvSpPr>
          <p:nvPr/>
        </p:nvSpPr>
        <p:spPr bwMode="auto">
          <a:xfrm>
            <a:off x="5829300" y="5268913"/>
            <a:ext cx="979655" cy="40011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CC = 2</a:t>
            </a:r>
          </a:p>
        </p:txBody>
      </p:sp>
      <p:sp>
        <p:nvSpPr>
          <p:cNvPr id="2705415" name="Text Box 7"/>
          <p:cNvSpPr txBox="1">
            <a:spLocks noChangeArrowheads="1"/>
          </p:cNvSpPr>
          <p:nvPr/>
        </p:nvSpPr>
        <p:spPr bwMode="auto">
          <a:xfrm>
            <a:off x="1133475" y="5684838"/>
            <a:ext cx="2798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(case </a:t>
            </a:r>
            <a:r>
              <a:rPr lang="pt-BR" sz="2000">
                <a:solidFill>
                  <a:srgbClr val="000000"/>
                </a:solidFill>
                <a:sym typeface="Symbol" pitchFamily="18" charset="2"/>
              </a:rPr>
              <a:t> </a:t>
            </a:r>
            <a:r>
              <a:rPr lang="pt-BR" sz="2000">
                <a:solidFill>
                  <a:srgbClr val="000000"/>
                </a:solidFill>
              </a:rPr>
              <a:t>if ’s aninhados)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3166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laços</a:t>
            </a:r>
          </a:p>
        </p:txBody>
      </p:sp>
      <p:sp>
        <p:nvSpPr>
          <p:cNvPr id="2707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40275" y="1920875"/>
            <a:ext cx="4403725" cy="4114800"/>
          </a:xfrm>
        </p:spPr>
        <p:txBody>
          <a:bodyPr/>
          <a:lstStyle/>
          <a:p>
            <a:pPr eaLnBrk="1" hangingPunct="1"/>
            <a:r>
              <a:rPr lang="pt-BR" sz="2400" smtClean="0"/>
              <a:t>Procedimento:</a:t>
            </a:r>
          </a:p>
          <a:p>
            <a:pPr lvl="1" eaLnBrk="1" hangingPunct="1">
              <a:buFont typeface="Wingdings" pitchFamily="2" charset="2"/>
              <a:buChar char=""/>
            </a:pPr>
            <a:r>
              <a:rPr lang="pt-BR" sz="2000" smtClean="0"/>
              <a:t>pule o laço</a:t>
            </a:r>
          </a:p>
          <a:p>
            <a:pPr lvl="1" eaLnBrk="1" hangingPunct="1">
              <a:buFont typeface="Wingdings" pitchFamily="2" charset="2"/>
              <a:buChar char=""/>
            </a:pPr>
            <a:r>
              <a:rPr lang="pt-BR" sz="2000" smtClean="0"/>
              <a:t>passe pelo laço 1 vez</a:t>
            </a:r>
          </a:p>
          <a:p>
            <a:pPr lvl="1" eaLnBrk="1" hangingPunct="1">
              <a:buFont typeface="Wingdings" pitchFamily="2" charset="2"/>
              <a:buChar char=""/>
            </a:pPr>
            <a:r>
              <a:rPr lang="pt-BR" sz="2000" smtClean="0"/>
              <a:t>passe pelo laço m vezes, onde m &lt; max</a:t>
            </a:r>
          </a:p>
          <a:p>
            <a:pPr lvl="1" eaLnBrk="1" hangingPunct="1">
              <a:buFont typeface="Wingdings" pitchFamily="2" charset="2"/>
              <a:buChar char=""/>
            </a:pPr>
            <a:r>
              <a:rPr lang="pt-BR" sz="2000" smtClean="0"/>
              <a:t>passe pelo laço max-1 vezes</a:t>
            </a:r>
          </a:p>
          <a:p>
            <a:pPr lvl="1" eaLnBrk="1" hangingPunct="1">
              <a:buFont typeface="Wingdings" pitchFamily="2" charset="2"/>
              <a:buChar char=""/>
            </a:pPr>
            <a:r>
              <a:rPr lang="pt-BR" sz="2000" smtClean="0"/>
              <a:t>passe pelo laço max vezes</a:t>
            </a:r>
          </a:p>
          <a:p>
            <a:pPr lvl="1" eaLnBrk="1" hangingPunct="1">
              <a:buFont typeface="Wingdings" pitchFamily="2" charset="2"/>
              <a:buChar char=""/>
            </a:pPr>
            <a:r>
              <a:rPr lang="pt-BR" sz="2000" smtClean="0"/>
              <a:t>tente passar pelo laço max+1 vezes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2450" y="2552700"/>
            <a:ext cx="844550" cy="1295400"/>
            <a:chOff x="900" y="1440"/>
            <a:chExt cx="576" cy="816"/>
          </a:xfrm>
        </p:grpSpPr>
        <p:sp>
          <p:nvSpPr>
            <p:cNvPr id="2707461" name="Oval 5"/>
            <p:cNvSpPr>
              <a:spLocks noChangeArrowheads="1"/>
            </p:cNvSpPr>
            <p:nvPr/>
          </p:nvSpPr>
          <p:spPr bwMode="auto">
            <a:xfrm>
              <a:off x="1224" y="1632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07462" name="Oval 6"/>
            <p:cNvSpPr>
              <a:spLocks noChangeArrowheads="1"/>
            </p:cNvSpPr>
            <p:nvPr/>
          </p:nvSpPr>
          <p:spPr bwMode="auto">
            <a:xfrm>
              <a:off x="900" y="1968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07463" name="Line 7"/>
            <p:cNvSpPr>
              <a:spLocks noChangeShapeType="1"/>
            </p:cNvSpPr>
            <p:nvPr/>
          </p:nvSpPr>
          <p:spPr bwMode="auto">
            <a:xfrm>
              <a:off x="1344" y="1440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cxnSp>
          <p:nvCxnSpPr>
            <p:cNvPr id="2707464" name="AutoShape 8"/>
            <p:cNvCxnSpPr>
              <a:cxnSpLocks noChangeShapeType="1"/>
              <a:stCxn id="2707461" idx="3"/>
              <a:endCxn id="2707462" idx="7"/>
            </p:cNvCxnSpPr>
            <p:nvPr/>
          </p:nvCxnSpPr>
          <p:spPr bwMode="auto">
            <a:xfrm flipH="1">
              <a:off x="1115" y="1827"/>
              <a:ext cx="146" cy="1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7465" name="AutoShape 9"/>
            <p:cNvCxnSpPr>
              <a:cxnSpLocks noChangeShapeType="1"/>
              <a:stCxn id="2707462" idx="2"/>
              <a:endCxn id="2707461" idx="2"/>
            </p:cNvCxnSpPr>
            <p:nvPr/>
          </p:nvCxnSpPr>
          <p:spPr bwMode="auto">
            <a:xfrm rot="10800000" flipH="1">
              <a:off x="900" y="1746"/>
              <a:ext cx="324" cy="336"/>
            </a:xfrm>
            <a:prstGeom prst="curvedConnector3">
              <a:avLst>
                <a:gd name="adj1" fmla="val -4074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07466" name="Line 10"/>
            <p:cNvSpPr>
              <a:spLocks noChangeShapeType="1"/>
            </p:cNvSpPr>
            <p:nvPr/>
          </p:nvSpPr>
          <p:spPr bwMode="auto">
            <a:xfrm>
              <a:off x="1356" y="1860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368550" y="4324350"/>
            <a:ext cx="385763" cy="2038350"/>
            <a:chOff x="1308" y="2544"/>
            <a:chExt cx="264" cy="1284"/>
          </a:xfrm>
        </p:grpSpPr>
        <p:sp>
          <p:nvSpPr>
            <p:cNvPr id="2707468" name="Oval 12"/>
            <p:cNvSpPr>
              <a:spLocks noChangeArrowheads="1"/>
            </p:cNvSpPr>
            <p:nvPr/>
          </p:nvSpPr>
          <p:spPr bwMode="auto">
            <a:xfrm>
              <a:off x="1320" y="2736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07469" name="Oval 13"/>
            <p:cNvSpPr>
              <a:spLocks noChangeArrowheads="1"/>
            </p:cNvSpPr>
            <p:nvPr/>
          </p:nvSpPr>
          <p:spPr bwMode="auto">
            <a:xfrm>
              <a:off x="1308" y="3192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07470" name="Line 14"/>
            <p:cNvSpPr>
              <a:spLocks noChangeShapeType="1"/>
            </p:cNvSpPr>
            <p:nvPr/>
          </p:nvSpPr>
          <p:spPr bwMode="auto">
            <a:xfrm>
              <a:off x="1440" y="2544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cxnSp>
          <p:nvCxnSpPr>
            <p:cNvPr id="2707471" name="AutoShape 15"/>
            <p:cNvCxnSpPr>
              <a:cxnSpLocks noChangeShapeType="1"/>
              <a:stCxn id="2707468" idx="4"/>
              <a:endCxn id="2707469" idx="0"/>
            </p:cNvCxnSpPr>
            <p:nvPr/>
          </p:nvCxnSpPr>
          <p:spPr bwMode="auto">
            <a:xfrm flipH="1">
              <a:off x="1434" y="2964"/>
              <a:ext cx="12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7472" name="AutoShape 16"/>
            <p:cNvCxnSpPr>
              <a:cxnSpLocks noChangeShapeType="1"/>
              <a:stCxn id="2707469" idx="2"/>
              <a:endCxn id="2707468" idx="2"/>
            </p:cNvCxnSpPr>
            <p:nvPr/>
          </p:nvCxnSpPr>
          <p:spPr bwMode="auto">
            <a:xfrm rot="10800000" flipH="1">
              <a:off x="1308" y="2850"/>
              <a:ext cx="12" cy="456"/>
            </a:xfrm>
            <a:prstGeom prst="curvedConnector3">
              <a:avLst>
                <a:gd name="adj1" fmla="val -12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07473" name="Line 17"/>
            <p:cNvSpPr>
              <a:spLocks noChangeShapeType="1"/>
            </p:cNvSpPr>
            <p:nvPr/>
          </p:nvSpPr>
          <p:spPr bwMode="auto">
            <a:xfrm>
              <a:off x="1428" y="3432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</p:grpSp>
      <p:sp>
        <p:nvSpPr>
          <p:cNvPr id="2707474" name="Text Box 18"/>
          <p:cNvSpPr txBox="1">
            <a:spLocks noChangeArrowheads="1"/>
          </p:cNvSpPr>
          <p:nvPr/>
        </p:nvSpPr>
        <p:spPr bwMode="auto">
          <a:xfrm>
            <a:off x="1527175" y="1925638"/>
            <a:ext cx="1520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laços simples</a:t>
            </a: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0335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laços</a:t>
            </a:r>
          </a:p>
        </p:txBody>
      </p:sp>
      <p:sp>
        <p:nvSpPr>
          <p:cNvPr id="2709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78325" y="1447800"/>
            <a:ext cx="4765675" cy="4724400"/>
          </a:xfrm>
        </p:spPr>
        <p:txBody>
          <a:bodyPr/>
          <a:lstStyle/>
          <a:p>
            <a:pPr eaLnBrk="1" hangingPunct="1"/>
            <a:r>
              <a:rPr lang="pt-BR" sz="2400" smtClean="0"/>
              <a:t>Procedimento:</a:t>
            </a:r>
          </a:p>
          <a:p>
            <a:pPr lvl="1" eaLnBrk="1" hangingPunct="1">
              <a:buFont typeface="Wingdings" pitchFamily="2" charset="2"/>
              <a:buChar char=""/>
            </a:pPr>
            <a:r>
              <a:rPr lang="pt-BR" sz="2000" smtClean="0"/>
              <a:t>comece pelo laço mais interno. Fixe os outros nos valores mínimos</a:t>
            </a:r>
          </a:p>
          <a:p>
            <a:pPr lvl="1" eaLnBrk="1" hangingPunct="1">
              <a:buFont typeface="Wingdings" pitchFamily="2" charset="2"/>
              <a:buChar char=""/>
            </a:pPr>
            <a:r>
              <a:rPr lang="pt-BR" sz="2000" smtClean="0"/>
              <a:t>realize testes para laços simples</a:t>
            </a:r>
          </a:p>
          <a:p>
            <a:pPr lvl="1" eaLnBrk="1" hangingPunct="1">
              <a:buFont typeface="Wingdings" pitchFamily="2" charset="2"/>
              <a:buChar char=""/>
            </a:pPr>
            <a:r>
              <a:rPr lang="pt-BR" sz="2000" smtClean="0"/>
              <a:t>caminhe para fora, realizando testes no laço seguinte e mantendo os demais nos valores mínimos</a:t>
            </a:r>
          </a:p>
          <a:p>
            <a:pPr lvl="1" eaLnBrk="1" hangingPunct="1">
              <a:buFont typeface="Wingdings" pitchFamily="2" charset="2"/>
              <a:buChar char=""/>
            </a:pPr>
            <a:r>
              <a:rPr lang="pt-BR" sz="2000" smtClean="0"/>
              <a:t>continue até que todos tenham sido testados</a:t>
            </a:r>
          </a:p>
        </p:txBody>
      </p:sp>
      <p:sp>
        <p:nvSpPr>
          <p:cNvPr id="2709508" name="Text Box 4"/>
          <p:cNvSpPr txBox="1">
            <a:spLocks noChangeArrowheads="1"/>
          </p:cNvSpPr>
          <p:nvPr/>
        </p:nvSpPr>
        <p:spPr bwMode="auto">
          <a:xfrm>
            <a:off x="1304925" y="1925638"/>
            <a:ext cx="1802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laços aninhados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98688" y="2800350"/>
            <a:ext cx="368300" cy="2514600"/>
            <a:chOff x="1500" y="1968"/>
            <a:chExt cx="252" cy="1584"/>
          </a:xfrm>
        </p:grpSpPr>
        <p:sp>
          <p:nvSpPr>
            <p:cNvPr id="2709510" name="Oval 6"/>
            <p:cNvSpPr>
              <a:spLocks noChangeArrowheads="1"/>
            </p:cNvSpPr>
            <p:nvPr/>
          </p:nvSpPr>
          <p:spPr bwMode="auto">
            <a:xfrm>
              <a:off x="1500" y="2160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09511" name="Oval 7"/>
            <p:cNvSpPr>
              <a:spLocks noChangeArrowheads="1"/>
            </p:cNvSpPr>
            <p:nvPr/>
          </p:nvSpPr>
          <p:spPr bwMode="auto">
            <a:xfrm>
              <a:off x="1500" y="2640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09512" name="Line 8"/>
            <p:cNvSpPr>
              <a:spLocks noChangeShapeType="1"/>
            </p:cNvSpPr>
            <p:nvPr/>
          </p:nvSpPr>
          <p:spPr bwMode="auto">
            <a:xfrm>
              <a:off x="1620" y="1968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cxnSp>
          <p:nvCxnSpPr>
            <p:cNvPr id="2709513" name="AutoShape 9"/>
            <p:cNvCxnSpPr>
              <a:cxnSpLocks noChangeShapeType="1"/>
              <a:stCxn id="2709511" idx="2"/>
              <a:endCxn id="2709510" idx="2"/>
            </p:cNvCxnSpPr>
            <p:nvPr/>
          </p:nvCxnSpPr>
          <p:spPr bwMode="auto">
            <a:xfrm rot="10800000" flipH="1">
              <a:off x="1500" y="2274"/>
              <a:ext cx="1" cy="48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09514" name="Oval 10"/>
            <p:cNvSpPr>
              <a:spLocks noChangeArrowheads="1"/>
            </p:cNvSpPr>
            <p:nvPr/>
          </p:nvSpPr>
          <p:spPr bwMode="auto">
            <a:xfrm>
              <a:off x="1500" y="3120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09515" name="Line 11"/>
            <p:cNvSpPr>
              <a:spLocks noChangeShapeType="1"/>
            </p:cNvSpPr>
            <p:nvPr/>
          </p:nvSpPr>
          <p:spPr bwMode="auto">
            <a:xfrm>
              <a:off x="1620" y="3348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cxnSp>
          <p:nvCxnSpPr>
            <p:cNvPr id="2709516" name="AutoShape 12"/>
            <p:cNvCxnSpPr>
              <a:cxnSpLocks noChangeShapeType="1"/>
              <a:stCxn id="2709510" idx="4"/>
              <a:endCxn id="2709511" idx="0"/>
            </p:cNvCxnSpPr>
            <p:nvPr/>
          </p:nvCxnSpPr>
          <p:spPr bwMode="auto">
            <a:xfrm>
              <a:off x="1626" y="2388"/>
              <a:ext cx="0" cy="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9517" name="AutoShape 13"/>
            <p:cNvCxnSpPr>
              <a:cxnSpLocks noChangeShapeType="1"/>
              <a:stCxn id="2709511" idx="4"/>
              <a:endCxn id="2709514" idx="0"/>
            </p:cNvCxnSpPr>
            <p:nvPr/>
          </p:nvCxnSpPr>
          <p:spPr bwMode="auto">
            <a:xfrm>
              <a:off x="1626" y="2868"/>
              <a:ext cx="0" cy="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09518" name="AutoShape 14"/>
            <p:cNvCxnSpPr>
              <a:cxnSpLocks noChangeShapeType="1"/>
              <a:stCxn id="2709514" idx="3"/>
              <a:endCxn id="2709510" idx="2"/>
            </p:cNvCxnSpPr>
            <p:nvPr/>
          </p:nvCxnSpPr>
          <p:spPr bwMode="auto">
            <a:xfrm rot="16200000" flipV="1">
              <a:off x="998" y="2776"/>
              <a:ext cx="1041" cy="37"/>
            </a:xfrm>
            <a:prstGeom prst="curvedConnector4">
              <a:avLst>
                <a:gd name="adj1" fmla="val -14125"/>
                <a:gd name="adj2" fmla="val 123243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6" name="Espaço Reservado para Número de Slide 1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96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67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laços</a:t>
            </a:r>
          </a:p>
        </p:txBody>
      </p:sp>
      <p:sp>
        <p:nvSpPr>
          <p:cNvPr id="2711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89463" y="1447800"/>
            <a:ext cx="4554537" cy="4724400"/>
          </a:xfrm>
        </p:spPr>
        <p:txBody>
          <a:bodyPr/>
          <a:lstStyle/>
          <a:p>
            <a:pPr eaLnBrk="1" hangingPunct="1"/>
            <a:r>
              <a:rPr lang="pt-BR" sz="2400" smtClean="0"/>
              <a:t>Procedimento:</a:t>
            </a:r>
          </a:p>
          <a:p>
            <a:pPr lvl="1" eaLnBrk="1" hangingPunct="1">
              <a:buFont typeface="Wingdings" pitchFamily="2" charset="2"/>
              <a:buChar char=""/>
            </a:pPr>
            <a:r>
              <a:rPr lang="pt-BR" sz="2000" smtClean="0"/>
              <a:t>se os laços são independentes, trate-os como laços simples</a:t>
            </a:r>
          </a:p>
          <a:p>
            <a:pPr lvl="1" eaLnBrk="1" hangingPunct="1">
              <a:buFont typeface="Wingdings" pitchFamily="2" charset="2"/>
              <a:buChar char=""/>
            </a:pPr>
            <a:r>
              <a:rPr lang="pt-BR" sz="2000" smtClean="0"/>
              <a:t>se o valor final do contador do laço anterior é usado como valor inicial do próximo, trate-os como laços aninhados</a:t>
            </a:r>
          </a:p>
        </p:txBody>
      </p:sp>
      <p:sp>
        <p:nvSpPr>
          <p:cNvPr id="2711556" name="Text Box 4"/>
          <p:cNvSpPr txBox="1">
            <a:spLocks noChangeArrowheads="1"/>
          </p:cNvSpPr>
          <p:nvPr/>
        </p:nvSpPr>
        <p:spPr bwMode="auto">
          <a:xfrm>
            <a:off x="1304925" y="1925638"/>
            <a:ext cx="2158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laços concatenados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35125" y="2800350"/>
            <a:ext cx="931863" cy="2971800"/>
            <a:chOff x="1116" y="1764"/>
            <a:chExt cx="636" cy="1872"/>
          </a:xfrm>
        </p:grpSpPr>
        <p:sp>
          <p:nvSpPr>
            <p:cNvPr id="2711558" name="Oval 6"/>
            <p:cNvSpPr>
              <a:spLocks noChangeArrowheads="1"/>
            </p:cNvSpPr>
            <p:nvPr/>
          </p:nvSpPr>
          <p:spPr bwMode="auto">
            <a:xfrm>
              <a:off x="1500" y="1956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11559" name="Oval 7"/>
            <p:cNvSpPr>
              <a:spLocks noChangeArrowheads="1"/>
            </p:cNvSpPr>
            <p:nvPr/>
          </p:nvSpPr>
          <p:spPr bwMode="auto">
            <a:xfrm>
              <a:off x="1500" y="2436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11560" name="Line 8"/>
            <p:cNvSpPr>
              <a:spLocks noChangeShapeType="1"/>
            </p:cNvSpPr>
            <p:nvPr/>
          </p:nvSpPr>
          <p:spPr bwMode="auto">
            <a:xfrm>
              <a:off x="1620" y="1764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cxnSp>
          <p:nvCxnSpPr>
            <p:cNvPr id="2711561" name="AutoShape 9"/>
            <p:cNvCxnSpPr>
              <a:cxnSpLocks noChangeShapeType="1"/>
              <a:stCxn id="2711559" idx="2"/>
              <a:endCxn id="2711558" idx="2"/>
            </p:cNvCxnSpPr>
            <p:nvPr/>
          </p:nvCxnSpPr>
          <p:spPr bwMode="auto">
            <a:xfrm rot="10800000" flipH="1">
              <a:off x="1500" y="2070"/>
              <a:ext cx="1" cy="48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11562" name="Oval 10"/>
            <p:cNvSpPr>
              <a:spLocks noChangeArrowheads="1"/>
            </p:cNvSpPr>
            <p:nvPr/>
          </p:nvSpPr>
          <p:spPr bwMode="auto">
            <a:xfrm>
              <a:off x="1500" y="2916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11563" name="Line 11"/>
            <p:cNvSpPr>
              <a:spLocks noChangeShapeType="1"/>
            </p:cNvSpPr>
            <p:nvPr/>
          </p:nvSpPr>
          <p:spPr bwMode="auto">
            <a:xfrm>
              <a:off x="1632" y="3144"/>
              <a:ext cx="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cxnSp>
          <p:nvCxnSpPr>
            <p:cNvPr id="2711564" name="AutoShape 12"/>
            <p:cNvCxnSpPr>
              <a:cxnSpLocks noChangeShapeType="1"/>
              <a:stCxn id="2711558" idx="4"/>
              <a:endCxn id="2711559" idx="0"/>
            </p:cNvCxnSpPr>
            <p:nvPr/>
          </p:nvCxnSpPr>
          <p:spPr bwMode="auto">
            <a:xfrm>
              <a:off x="1626" y="2184"/>
              <a:ext cx="0" cy="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11565" name="AutoShape 13"/>
            <p:cNvCxnSpPr>
              <a:cxnSpLocks noChangeShapeType="1"/>
              <a:stCxn id="2711559" idx="4"/>
              <a:endCxn id="2711562" idx="0"/>
            </p:cNvCxnSpPr>
            <p:nvPr/>
          </p:nvCxnSpPr>
          <p:spPr bwMode="auto">
            <a:xfrm>
              <a:off x="1626" y="2664"/>
              <a:ext cx="0" cy="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11566" name="Oval 14"/>
            <p:cNvSpPr>
              <a:spLocks noChangeArrowheads="1"/>
            </p:cNvSpPr>
            <p:nvPr/>
          </p:nvSpPr>
          <p:spPr bwMode="auto">
            <a:xfrm>
              <a:off x="1116" y="3324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711567" name="AutoShape 15"/>
            <p:cNvCxnSpPr>
              <a:cxnSpLocks noChangeShapeType="1"/>
              <a:stCxn id="2711562" idx="3"/>
              <a:endCxn id="2711566" idx="7"/>
            </p:cNvCxnSpPr>
            <p:nvPr/>
          </p:nvCxnSpPr>
          <p:spPr bwMode="auto">
            <a:xfrm flipH="1">
              <a:off x="1331" y="3111"/>
              <a:ext cx="206" cy="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11568" name="AutoShape 16"/>
            <p:cNvCxnSpPr>
              <a:cxnSpLocks noChangeShapeType="1"/>
              <a:stCxn id="2711566" idx="2"/>
              <a:endCxn id="2711562" idx="2"/>
            </p:cNvCxnSpPr>
            <p:nvPr/>
          </p:nvCxnSpPr>
          <p:spPr bwMode="auto">
            <a:xfrm rot="10800000" flipH="1">
              <a:off x="1116" y="3030"/>
              <a:ext cx="384" cy="408"/>
            </a:xfrm>
            <a:prstGeom prst="curvedConnector3">
              <a:avLst>
                <a:gd name="adj1" fmla="val -375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7" name="Slide Number Placeholder 3"/>
          <p:cNvSpPr txBox="1">
            <a:spLocks/>
          </p:cNvSpPr>
          <p:nvPr/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483DD-DCA8-4D29-95FF-6ED7188D4B5A}" type="slidenum"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/360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8130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laços</a:t>
            </a:r>
          </a:p>
        </p:txBody>
      </p:sp>
      <p:sp>
        <p:nvSpPr>
          <p:cNvPr id="2713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1850" y="2438400"/>
            <a:ext cx="4502150" cy="2590800"/>
          </a:xfrm>
        </p:spPr>
        <p:txBody>
          <a:bodyPr/>
          <a:lstStyle/>
          <a:p>
            <a:pPr eaLnBrk="1" hangingPunct="1"/>
            <a:r>
              <a:rPr lang="pt-BR" sz="2400" smtClean="0"/>
              <a:t>Procedimento:</a:t>
            </a:r>
          </a:p>
          <a:p>
            <a:pPr lvl="1" eaLnBrk="1" hangingPunct="1">
              <a:buFont typeface="Wingdings" pitchFamily="2" charset="2"/>
              <a:buChar char=""/>
            </a:pPr>
            <a:r>
              <a:rPr lang="pt-BR" sz="2000" smtClean="0"/>
              <a:t>estrutrá-los primeiro</a:t>
            </a:r>
          </a:p>
          <a:p>
            <a:pPr lvl="1" eaLnBrk="1" hangingPunct="1">
              <a:buFont typeface="Wingdings" pitchFamily="2" charset="2"/>
              <a:buChar char=""/>
            </a:pPr>
            <a:r>
              <a:rPr lang="pt-BR" sz="2000" smtClean="0"/>
              <a:t>tratá-los segundo um dos casos anteriores</a:t>
            </a:r>
          </a:p>
        </p:txBody>
      </p:sp>
      <p:sp>
        <p:nvSpPr>
          <p:cNvPr id="2713604" name="Text Box 4"/>
          <p:cNvSpPr txBox="1">
            <a:spLocks noChangeArrowheads="1"/>
          </p:cNvSpPr>
          <p:nvPr/>
        </p:nvSpPr>
        <p:spPr bwMode="auto">
          <a:xfrm>
            <a:off x="1157288" y="1925638"/>
            <a:ext cx="2393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</a:rPr>
              <a:t>laços desestruturados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9800" y="2628900"/>
            <a:ext cx="404813" cy="3714750"/>
            <a:chOff x="1476" y="1764"/>
            <a:chExt cx="276" cy="2340"/>
          </a:xfrm>
        </p:grpSpPr>
        <p:sp>
          <p:nvSpPr>
            <p:cNvPr id="2713606" name="Oval 6"/>
            <p:cNvSpPr>
              <a:spLocks noChangeArrowheads="1"/>
            </p:cNvSpPr>
            <p:nvPr/>
          </p:nvSpPr>
          <p:spPr bwMode="auto">
            <a:xfrm>
              <a:off x="1500" y="1956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13607" name="Oval 7"/>
            <p:cNvSpPr>
              <a:spLocks noChangeArrowheads="1"/>
            </p:cNvSpPr>
            <p:nvPr/>
          </p:nvSpPr>
          <p:spPr bwMode="auto">
            <a:xfrm>
              <a:off x="1476" y="2748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13608" name="Line 8"/>
            <p:cNvSpPr>
              <a:spLocks noChangeShapeType="1"/>
            </p:cNvSpPr>
            <p:nvPr/>
          </p:nvSpPr>
          <p:spPr bwMode="auto">
            <a:xfrm>
              <a:off x="1620" y="1764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cxnSp>
          <p:nvCxnSpPr>
            <p:cNvPr id="2713609" name="AutoShape 9"/>
            <p:cNvCxnSpPr>
              <a:cxnSpLocks noChangeShapeType="1"/>
              <a:stCxn id="2713607" idx="2"/>
              <a:endCxn id="2713606" idx="2"/>
            </p:cNvCxnSpPr>
            <p:nvPr/>
          </p:nvCxnSpPr>
          <p:spPr bwMode="auto">
            <a:xfrm rot="10800000" flipH="1">
              <a:off x="1476" y="2070"/>
              <a:ext cx="24" cy="792"/>
            </a:xfrm>
            <a:prstGeom prst="curvedConnector3">
              <a:avLst>
                <a:gd name="adj1" fmla="val -6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13610" name="Oval 10"/>
            <p:cNvSpPr>
              <a:spLocks noChangeArrowheads="1"/>
            </p:cNvSpPr>
            <p:nvPr/>
          </p:nvSpPr>
          <p:spPr bwMode="auto">
            <a:xfrm>
              <a:off x="1476" y="3240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713611" name="AutoShape 11"/>
            <p:cNvCxnSpPr>
              <a:cxnSpLocks noChangeShapeType="1"/>
              <a:stCxn id="2713607" idx="4"/>
              <a:endCxn id="2713610" idx="0"/>
            </p:cNvCxnSpPr>
            <p:nvPr/>
          </p:nvCxnSpPr>
          <p:spPr bwMode="auto">
            <a:xfrm>
              <a:off x="1602" y="2976"/>
              <a:ext cx="0" cy="2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13612" name="Oval 12"/>
            <p:cNvSpPr>
              <a:spLocks noChangeArrowheads="1"/>
            </p:cNvSpPr>
            <p:nvPr/>
          </p:nvSpPr>
          <p:spPr bwMode="auto">
            <a:xfrm>
              <a:off x="1476" y="3672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13613" name="Oval 13"/>
            <p:cNvSpPr>
              <a:spLocks noChangeArrowheads="1"/>
            </p:cNvSpPr>
            <p:nvPr/>
          </p:nvSpPr>
          <p:spPr bwMode="auto">
            <a:xfrm>
              <a:off x="1500" y="2352"/>
              <a:ext cx="252" cy="2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713614" name="AutoShape 14"/>
            <p:cNvCxnSpPr>
              <a:cxnSpLocks noChangeShapeType="1"/>
              <a:stCxn id="2713606" idx="4"/>
              <a:endCxn id="2713613" idx="0"/>
            </p:cNvCxnSpPr>
            <p:nvPr/>
          </p:nvCxnSpPr>
          <p:spPr bwMode="auto">
            <a:xfrm>
              <a:off x="1626" y="2184"/>
              <a:ext cx="0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13615" name="AutoShape 15"/>
            <p:cNvCxnSpPr>
              <a:cxnSpLocks noChangeShapeType="1"/>
              <a:stCxn id="2713613" idx="4"/>
              <a:endCxn id="2713607" idx="0"/>
            </p:cNvCxnSpPr>
            <p:nvPr/>
          </p:nvCxnSpPr>
          <p:spPr bwMode="auto">
            <a:xfrm flipH="1">
              <a:off x="1602" y="2580"/>
              <a:ext cx="24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13616" name="AutoShape 16"/>
            <p:cNvCxnSpPr>
              <a:cxnSpLocks noChangeShapeType="1"/>
              <a:stCxn id="2713610" idx="4"/>
              <a:endCxn id="2713612" idx="0"/>
            </p:cNvCxnSpPr>
            <p:nvPr/>
          </p:nvCxnSpPr>
          <p:spPr bwMode="auto">
            <a:xfrm>
              <a:off x="1602" y="3468"/>
              <a:ext cx="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13617" name="Line 17"/>
            <p:cNvSpPr>
              <a:spLocks noChangeShapeType="1"/>
            </p:cNvSpPr>
            <p:nvPr/>
          </p:nvSpPr>
          <p:spPr bwMode="auto">
            <a:xfrm flipH="1">
              <a:off x="1608" y="3900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cxnSp>
          <p:nvCxnSpPr>
            <p:cNvPr id="2713618" name="AutoShape 18"/>
            <p:cNvCxnSpPr>
              <a:cxnSpLocks noChangeShapeType="1"/>
              <a:stCxn id="2713612" idx="2"/>
              <a:endCxn id="2713613" idx="2"/>
            </p:cNvCxnSpPr>
            <p:nvPr/>
          </p:nvCxnSpPr>
          <p:spPr bwMode="auto">
            <a:xfrm rot="10800000" flipH="1">
              <a:off x="1476" y="2466"/>
              <a:ext cx="24" cy="1320"/>
            </a:xfrm>
            <a:prstGeom prst="curvedConnector3">
              <a:avLst>
                <a:gd name="adj1" fmla="val -205000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98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614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Exercício: Busca binária</a:t>
            </a:r>
          </a:p>
        </p:txBody>
      </p:sp>
      <p:sp>
        <p:nvSpPr>
          <p:cNvPr id="271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pt-BR" smtClean="0"/>
              <a:t>Encontre os testes de caminhos básicos para o seguinte trecho de código.</a:t>
            </a:r>
          </a:p>
        </p:txBody>
      </p:sp>
      <p:sp>
        <p:nvSpPr>
          <p:cNvPr id="2715652" name="Text Box 4"/>
          <p:cNvSpPr txBox="1">
            <a:spLocks noChangeArrowheads="1"/>
          </p:cNvSpPr>
          <p:nvPr/>
        </p:nvSpPr>
        <p:spPr bwMode="auto">
          <a:xfrm>
            <a:off x="2411760" y="2060848"/>
            <a:ext cx="470839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Entradas: tabela, item, chave</a:t>
            </a:r>
          </a:p>
          <a:p>
            <a:r>
              <a:rPr lang="pt-BR" sz="2000" dirty="0">
                <a:solidFill>
                  <a:srgbClr val="000000"/>
                </a:solidFill>
              </a:rPr>
              <a:t>Saídas: achou, onde</a:t>
            </a:r>
          </a:p>
          <a:p>
            <a:r>
              <a:rPr lang="pt-BR" sz="2000" dirty="0" err="1">
                <a:solidFill>
                  <a:srgbClr val="000000"/>
                </a:solidFill>
              </a:rPr>
              <a:t>comeco</a:t>
            </a:r>
            <a:r>
              <a:rPr lang="pt-BR" sz="2000" dirty="0">
                <a:solidFill>
                  <a:srgbClr val="000000"/>
                </a:solidFill>
              </a:rPr>
              <a:t> := 1;</a:t>
            </a:r>
          </a:p>
          <a:p>
            <a:r>
              <a:rPr lang="pt-BR" sz="2000" dirty="0">
                <a:solidFill>
                  <a:srgbClr val="000000"/>
                </a:solidFill>
              </a:rPr>
              <a:t>fim := </a:t>
            </a:r>
            <a:r>
              <a:rPr lang="pt-BR" sz="2000" dirty="0" err="1">
                <a:solidFill>
                  <a:srgbClr val="000000"/>
                </a:solidFill>
              </a:rPr>
              <a:t>Tamanho_tabela</a:t>
            </a:r>
            <a:r>
              <a:rPr lang="pt-BR" sz="2000" dirty="0">
                <a:solidFill>
                  <a:srgbClr val="000000"/>
                </a:solidFill>
              </a:rPr>
              <a:t>;</a:t>
            </a:r>
          </a:p>
          <a:p>
            <a:r>
              <a:rPr lang="pt-BR" sz="2000" dirty="0">
                <a:solidFill>
                  <a:srgbClr val="000000"/>
                </a:solidFill>
              </a:rPr>
              <a:t>achou := falso;</a:t>
            </a:r>
          </a:p>
          <a:p>
            <a:r>
              <a:rPr lang="pt-BR" sz="2000" b="1" dirty="0" err="1">
                <a:solidFill>
                  <a:srgbClr val="000000"/>
                </a:solidFill>
              </a:rPr>
              <a:t>while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comeco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  <a:sym typeface="Symbol" pitchFamily="18" charset="2"/>
              </a:rPr>
              <a:t></a:t>
            </a:r>
            <a:r>
              <a:rPr lang="pt-BR" sz="2000" dirty="0">
                <a:solidFill>
                  <a:srgbClr val="000000"/>
                </a:solidFill>
              </a:rPr>
              <a:t> fim </a:t>
            </a:r>
            <a:r>
              <a:rPr lang="pt-BR" sz="2000" b="1" dirty="0" err="1">
                <a:solidFill>
                  <a:srgbClr val="000000"/>
                </a:solidFill>
              </a:rPr>
              <a:t>and</a:t>
            </a:r>
            <a:r>
              <a:rPr lang="pt-BR" sz="2000" b="1" dirty="0">
                <a:solidFill>
                  <a:srgbClr val="000000"/>
                </a:solidFill>
              </a:rPr>
              <a:t> </a:t>
            </a:r>
            <a:r>
              <a:rPr lang="pt-BR" sz="2000" b="1" dirty="0" err="1">
                <a:solidFill>
                  <a:srgbClr val="000000"/>
                </a:solidFill>
              </a:rPr>
              <a:t>not</a:t>
            </a:r>
            <a:r>
              <a:rPr lang="pt-BR" sz="2000" dirty="0">
                <a:solidFill>
                  <a:srgbClr val="000000"/>
                </a:solidFill>
              </a:rPr>
              <a:t> achou </a:t>
            </a:r>
            <a:r>
              <a:rPr lang="pt-BR" sz="2000" b="1" dirty="0">
                <a:solidFill>
                  <a:srgbClr val="000000"/>
                </a:solidFill>
              </a:rPr>
              <a:t>do</a:t>
            </a:r>
            <a:endParaRPr lang="pt-BR" sz="2000" dirty="0">
              <a:solidFill>
                <a:srgbClr val="000000"/>
              </a:solidFill>
            </a:endParaRPr>
          </a:p>
          <a:p>
            <a:r>
              <a:rPr lang="pt-BR" sz="2000" dirty="0">
                <a:solidFill>
                  <a:srgbClr val="000000"/>
                </a:solidFill>
              </a:rPr>
              <a:t>    meio := (</a:t>
            </a:r>
            <a:r>
              <a:rPr lang="pt-BR" sz="2000" dirty="0" err="1">
                <a:solidFill>
                  <a:srgbClr val="000000"/>
                </a:solidFill>
              </a:rPr>
              <a:t>comeco</a:t>
            </a:r>
            <a:r>
              <a:rPr lang="pt-BR" sz="2000" dirty="0">
                <a:solidFill>
                  <a:srgbClr val="000000"/>
                </a:solidFill>
              </a:rPr>
              <a:t> + fim) / 2;</a:t>
            </a:r>
          </a:p>
          <a:p>
            <a:r>
              <a:rPr lang="pt-BR" sz="2000" dirty="0">
                <a:solidFill>
                  <a:srgbClr val="000000"/>
                </a:solidFill>
              </a:rPr>
              <a:t>   </a:t>
            </a:r>
            <a:r>
              <a:rPr lang="pt-BR" sz="2000" b="1" dirty="0">
                <a:solidFill>
                  <a:srgbClr val="000000"/>
                </a:solidFill>
              </a:rPr>
              <a:t> </a:t>
            </a:r>
            <a:r>
              <a:rPr lang="pt-BR" sz="2000" b="1" dirty="0" err="1">
                <a:solidFill>
                  <a:srgbClr val="000000"/>
                </a:solidFill>
              </a:rPr>
              <a:t>if</a:t>
            </a:r>
            <a:r>
              <a:rPr lang="pt-BR" sz="2000" dirty="0">
                <a:solidFill>
                  <a:srgbClr val="000000"/>
                </a:solidFill>
              </a:rPr>
              <a:t> chave &gt; tabela [meio]</a:t>
            </a:r>
          </a:p>
          <a:p>
            <a:r>
              <a:rPr lang="pt-BR" sz="2000" dirty="0">
                <a:solidFill>
                  <a:srgbClr val="000000"/>
                </a:solidFill>
              </a:rPr>
              <a:t>        </a:t>
            </a:r>
            <a:r>
              <a:rPr lang="pt-BR" sz="2000" b="1" dirty="0" err="1">
                <a:solidFill>
                  <a:srgbClr val="000000"/>
                </a:solidFill>
              </a:rPr>
              <a:t>then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comeco</a:t>
            </a:r>
            <a:r>
              <a:rPr lang="pt-BR" sz="2000" dirty="0">
                <a:solidFill>
                  <a:srgbClr val="000000"/>
                </a:solidFill>
              </a:rPr>
              <a:t> := meio + 1</a:t>
            </a:r>
          </a:p>
          <a:p>
            <a:r>
              <a:rPr lang="pt-BR" sz="2000" dirty="0">
                <a:solidFill>
                  <a:srgbClr val="000000"/>
                </a:solidFill>
              </a:rPr>
              <a:t>        </a:t>
            </a:r>
            <a:r>
              <a:rPr lang="pt-BR" sz="2000" b="1" dirty="0" err="1">
                <a:solidFill>
                  <a:srgbClr val="000000"/>
                </a:solidFill>
              </a:rPr>
              <a:t>else</a:t>
            </a:r>
            <a:r>
              <a:rPr lang="pt-BR" sz="2000" b="1" dirty="0">
                <a:solidFill>
                  <a:srgbClr val="000000"/>
                </a:solidFill>
              </a:rPr>
              <a:t> </a:t>
            </a:r>
            <a:r>
              <a:rPr lang="pt-BR" sz="2000" b="1" dirty="0" err="1">
                <a:solidFill>
                  <a:srgbClr val="000000"/>
                </a:solidFill>
              </a:rPr>
              <a:t>if</a:t>
            </a:r>
            <a:r>
              <a:rPr lang="pt-BR" sz="2000" dirty="0">
                <a:solidFill>
                  <a:srgbClr val="000000"/>
                </a:solidFill>
              </a:rPr>
              <a:t> chave = tabela [meio]</a:t>
            </a:r>
          </a:p>
          <a:p>
            <a:r>
              <a:rPr lang="pt-BR" sz="2000" b="1" dirty="0">
                <a:solidFill>
                  <a:srgbClr val="000000"/>
                </a:solidFill>
              </a:rPr>
              <a:t>            </a:t>
            </a:r>
            <a:r>
              <a:rPr lang="pt-BR" sz="2000" b="1" dirty="0" err="1">
                <a:solidFill>
                  <a:srgbClr val="000000"/>
                </a:solidFill>
              </a:rPr>
              <a:t>then</a:t>
            </a:r>
            <a:r>
              <a:rPr lang="pt-BR" sz="2000" dirty="0">
                <a:solidFill>
                  <a:srgbClr val="000000"/>
                </a:solidFill>
              </a:rPr>
              <a:t> achou := verdade;</a:t>
            </a:r>
          </a:p>
          <a:p>
            <a:r>
              <a:rPr lang="pt-BR" sz="2000" dirty="0">
                <a:solidFill>
                  <a:srgbClr val="000000"/>
                </a:solidFill>
              </a:rPr>
              <a:t>                     onde := meio</a:t>
            </a:r>
          </a:p>
          <a:p>
            <a:r>
              <a:rPr lang="pt-BR" sz="2000" b="1" dirty="0">
                <a:solidFill>
                  <a:srgbClr val="000000"/>
                </a:solidFill>
              </a:rPr>
              <a:t>            </a:t>
            </a:r>
            <a:r>
              <a:rPr lang="pt-BR" sz="2000" b="1" dirty="0" err="1">
                <a:solidFill>
                  <a:srgbClr val="000000"/>
                </a:solidFill>
              </a:rPr>
              <a:t>else</a:t>
            </a:r>
            <a:r>
              <a:rPr lang="pt-BR" sz="2000" dirty="0">
                <a:solidFill>
                  <a:srgbClr val="000000"/>
                </a:solidFill>
              </a:rPr>
              <a:t> fim := meio - 1</a:t>
            </a:r>
          </a:p>
          <a:p>
            <a:r>
              <a:rPr lang="pt-BR" sz="2000" b="1" dirty="0" err="1">
                <a:solidFill>
                  <a:srgbClr val="000000"/>
                </a:solidFill>
              </a:rPr>
              <a:t>end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while</a:t>
            </a:r>
            <a:r>
              <a:rPr lang="pt-BR" sz="20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85786" y="6357958"/>
            <a:ext cx="1071570" cy="360211"/>
          </a:xfrm>
          <a:prstGeom prst="rect">
            <a:avLst/>
          </a:prstGeom>
        </p:spPr>
        <p:txBody>
          <a:bodyPr/>
          <a:lstStyle/>
          <a:p>
            <a:pPr algn="r"/>
            <a:fld id="{889483DD-DCA8-4D29-95FF-6ED7188D4B5A}" type="slidenum">
              <a:rPr lang="pt-BR" smtClean="0">
                <a:solidFill>
                  <a:srgbClr val="000000"/>
                </a:solidFill>
              </a:rPr>
              <a:pPr algn="r"/>
              <a:t>99</a:t>
            </a:fld>
            <a:r>
              <a:rPr lang="pt-BR" dirty="0" smtClean="0">
                <a:solidFill>
                  <a:srgbClr val="000000"/>
                </a:solidFill>
              </a:rPr>
              <a:t>/360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171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j4LT5KHuW3JS3MgTrul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0YEp6vGrmEJoirhhQtm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1Q6buezyAB7ywFYHxXK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oDhBEKLu4S74WOjU0sS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7gJVCj9VphmyJrsUTAOM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rrJaoDWiazdgnxG1rCz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wcmQZ7R31YA0itT8Lhs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wa5ndym9vRFGUwNxDPq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Gmec8iRidBzyGcLCTiH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lCzmldECy4qguI80p3i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6lQBM0V8pFMX0BCMXD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7Ofjq2zy57ta9t6hnbgb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8pH2tSSDzf3hvevJrDG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uwIwoD6EA41CdrTJx2f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TI6ogdc0TCPoVbkWufw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gT04QH6EaRDWCZqZmTs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MOwIpAxZgbSUscncnvU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KYykwvTCs5PQ6by7hv6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4IwdB9wWFVXP4xa5326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4B6bEfdo9gmhTPNiTJ6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Tg70Xcr34XJhDV7qvhJ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tNEkhL9mwcmbIP4Dh1W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tl56WpOtWAv6WWEMjEU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pTCMN9799xZ2kUdj6aK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E3x9CBRBgQ7RVct9BEl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7UBKy0yJDkqwezfExwi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8VtY0PWz5horHWCxS2R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qoYUUW7PtTGYY8LxaBa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25xDC6EtruKW82z2V2CXr"/>
</p:tagLst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2097</TotalTime>
  <Words>16887</Words>
  <Application>Microsoft Office PowerPoint</Application>
  <PresentationFormat>Apresentação na tela (4:3)</PresentationFormat>
  <Paragraphs>3426</Paragraphs>
  <Slides>360</Slides>
  <Notes>158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360</vt:i4>
      </vt:variant>
    </vt:vector>
  </HeadingPairs>
  <TitlesOfParts>
    <vt:vector size="363" baseType="lpstr">
      <vt:lpstr>20100304123305_cin_ppt_claro_producao</vt:lpstr>
      <vt:lpstr>Visio</vt:lpstr>
      <vt:lpstr>Clip</vt:lpstr>
      <vt:lpstr>Testes de Software – Módulo 1: Introdução</vt:lpstr>
      <vt:lpstr>Pentium Intel: Erro Divisão (1994)</vt:lpstr>
      <vt:lpstr>Problemas Futuros…</vt:lpstr>
      <vt:lpstr>Problema recente</vt:lpstr>
      <vt:lpstr>Motivação</vt:lpstr>
      <vt:lpstr>Motivação</vt:lpstr>
      <vt:lpstr>Objetivos do Módulo</vt:lpstr>
      <vt:lpstr>Conceitos básicos: termos e definições</vt:lpstr>
      <vt:lpstr>Erro, Falta e Falha</vt:lpstr>
      <vt:lpstr>Exemplo de Erro, Falta e Falha</vt:lpstr>
      <vt:lpstr>Exatidão e precisão</vt:lpstr>
      <vt:lpstr>Verificação e validação</vt:lpstr>
      <vt:lpstr>Qualidade e confiabilidade</vt:lpstr>
      <vt:lpstr>Teste e garantia de qualidade</vt:lpstr>
      <vt:lpstr>Fontes de bugs</vt:lpstr>
      <vt:lpstr>Custos com bugs</vt:lpstr>
      <vt:lpstr>Objetivo dos testadores</vt:lpstr>
      <vt:lpstr>Perspectivas</vt:lpstr>
      <vt:lpstr>Em resumo…</vt:lpstr>
      <vt:lpstr>Esforço envolvido em produtos</vt:lpstr>
      <vt:lpstr>Outros deliverables</vt:lpstr>
      <vt:lpstr>Modelos de desenvolvimento de software</vt:lpstr>
      <vt:lpstr>A realidade sobre teste de software</vt:lpstr>
      <vt:lpstr>Axiomas sobre teste</vt:lpstr>
      <vt:lpstr>Balanço entre esforço em testes vs núm. bugs</vt:lpstr>
      <vt:lpstr>Axiomas sobre teste</vt:lpstr>
      <vt:lpstr>Fundamentos de teste</vt:lpstr>
      <vt:lpstr>Examinando a especificação</vt:lpstr>
      <vt:lpstr>Testes de caixa preta e branca</vt:lpstr>
      <vt:lpstr>Testes estático e dinâmico</vt:lpstr>
      <vt:lpstr>Testando a especificação</vt:lpstr>
      <vt:lpstr>Revisão de alto nível</vt:lpstr>
      <vt:lpstr>Revisão de baixo nível</vt:lpstr>
      <vt:lpstr>Teste de caixa preta dinâmico</vt:lpstr>
      <vt:lpstr>Teste de caixa branca</vt:lpstr>
      <vt:lpstr>Teste exploratório</vt:lpstr>
      <vt:lpstr>Abordagem Funcional</vt:lpstr>
      <vt:lpstr>Técnicas para Identificação de Casos de Testes Caixa-Preta</vt:lpstr>
      <vt:lpstr>Classes de Equivalência</vt:lpstr>
      <vt:lpstr>Definição</vt:lpstr>
      <vt:lpstr>Disposição Gráfica</vt:lpstr>
      <vt:lpstr>Conseqüências</vt:lpstr>
      <vt:lpstr>Classes de equivalência</vt:lpstr>
      <vt:lpstr>Classes de equivalência</vt:lpstr>
      <vt:lpstr>Classificação</vt:lpstr>
      <vt:lpstr>Exemplo</vt:lpstr>
      <vt:lpstr>Normal Fraca</vt:lpstr>
      <vt:lpstr>Normal Fraca</vt:lpstr>
      <vt:lpstr>Normal Forte</vt:lpstr>
      <vt:lpstr>Normal Forte</vt:lpstr>
      <vt:lpstr>Robusta Fraca</vt:lpstr>
      <vt:lpstr>Robusta Fraca</vt:lpstr>
      <vt:lpstr>Robusta Forte</vt:lpstr>
      <vt:lpstr>Robusta Forte</vt:lpstr>
      <vt:lpstr>Exercício</vt:lpstr>
      <vt:lpstr>Teste de fronteira</vt:lpstr>
      <vt:lpstr>Apresentação do PowerPoint</vt:lpstr>
      <vt:lpstr>Apresentação do PowerPoint</vt:lpstr>
      <vt:lpstr>Exercício</vt:lpstr>
      <vt:lpstr>Pares ortogonais</vt:lpstr>
      <vt:lpstr>Pares ortogonais</vt:lpstr>
      <vt:lpstr>Pares ortogonais</vt:lpstr>
      <vt:lpstr>Apresentação do PowerPoint</vt:lpstr>
      <vt:lpstr>Pares ortogonais</vt:lpstr>
      <vt:lpstr>Pares ortogonais</vt:lpstr>
      <vt:lpstr>Exercício</vt:lpstr>
      <vt:lpstr>Análise causa-efeito</vt:lpstr>
      <vt:lpstr>Análise causa-efeito: definições</vt:lpstr>
      <vt:lpstr>Análise causa-efeito: Árvore de decisão</vt:lpstr>
      <vt:lpstr>Análise causa-efeito: Construção da tabela de decisão</vt:lpstr>
      <vt:lpstr>Análise causa-efeito: Tamanho das tabelas de decisão</vt:lpstr>
      <vt:lpstr>Análise causa-efeito: Exemplo</vt:lpstr>
      <vt:lpstr>Análise causa-efeito: Exemplo</vt:lpstr>
      <vt:lpstr>Grafo causa-efeito: notação básica</vt:lpstr>
      <vt:lpstr>Exemplo: grafo causa-efeito</vt:lpstr>
      <vt:lpstr>Conversão em tabela de decisão</vt:lpstr>
      <vt:lpstr>Conversão: OU</vt:lpstr>
      <vt:lpstr>Exemplo: tabela de decisão</vt:lpstr>
      <vt:lpstr>Conversão: E</vt:lpstr>
      <vt:lpstr>Exemplo: tabela de decisão</vt:lpstr>
      <vt:lpstr>Exemplo: tabela de decisão</vt:lpstr>
      <vt:lpstr>Exercício </vt:lpstr>
      <vt:lpstr>Abordagem Estrutural</vt:lpstr>
      <vt:lpstr>Grafo de fluxo de controle</vt:lpstr>
      <vt:lpstr>Grafo de fluxo de controle: Exemplo</vt:lpstr>
      <vt:lpstr>Grafo de fluxo de controle: Critérios de cobertura</vt:lpstr>
      <vt:lpstr>Testes de instruções</vt:lpstr>
      <vt:lpstr>Testes de decisões</vt:lpstr>
      <vt:lpstr>Teste de decisões</vt:lpstr>
      <vt:lpstr>Teste de decisões/condições</vt:lpstr>
      <vt:lpstr>Testes de caminhos</vt:lpstr>
      <vt:lpstr>Testes de caminhos básicos</vt:lpstr>
      <vt:lpstr>Testes de caminhos básicos</vt:lpstr>
      <vt:lpstr>Limitação da CC para medir nº de testes</vt:lpstr>
      <vt:lpstr>Teste de laços</vt:lpstr>
      <vt:lpstr>Teste de laços</vt:lpstr>
      <vt:lpstr>Teste de laços</vt:lpstr>
      <vt:lpstr>Teste de laços</vt:lpstr>
      <vt:lpstr>Exercício: Busca binária</vt:lpstr>
      <vt:lpstr>Estágios de teste e que fundamentos utilizar</vt:lpstr>
      <vt:lpstr>Apresentação do PowerPoint</vt:lpstr>
      <vt:lpstr>Características dos Estágios de Testes</vt:lpstr>
      <vt:lpstr>Teste de Unidade (Paradigma imperativo)</vt:lpstr>
      <vt:lpstr>Teste de unidade</vt:lpstr>
      <vt:lpstr>Teste de unidade</vt:lpstr>
      <vt:lpstr>Teste de unidade</vt:lpstr>
      <vt:lpstr>Teste de unidade</vt:lpstr>
      <vt:lpstr>Exemplo de Driver de Teste</vt:lpstr>
      <vt:lpstr>Exemplo de Stub de Teste</vt:lpstr>
      <vt:lpstr>Teste de Integração</vt:lpstr>
      <vt:lpstr>Teste de integração</vt:lpstr>
      <vt:lpstr>Teste de integração</vt:lpstr>
      <vt:lpstr>Teste de integração</vt:lpstr>
      <vt:lpstr>Teste de integração</vt:lpstr>
      <vt:lpstr>Top-down</vt:lpstr>
      <vt:lpstr>Top-down</vt:lpstr>
      <vt:lpstr>Top-down</vt:lpstr>
      <vt:lpstr>Top-down</vt:lpstr>
      <vt:lpstr>Top-down: vantagens</vt:lpstr>
      <vt:lpstr>Top-down: desvantagens</vt:lpstr>
      <vt:lpstr>Teste de integração</vt:lpstr>
      <vt:lpstr>Bottom-up</vt:lpstr>
      <vt:lpstr>Bottom-up</vt:lpstr>
      <vt:lpstr>Bottom-up</vt:lpstr>
      <vt:lpstr>Bottom-up</vt:lpstr>
      <vt:lpstr>Bottom-up: vantagens</vt:lpstr>
      <vt:lpstr>Bottom-up: desvantagens</vt:lpstr>
      <vt:lpstr>Na Prática…</vt:lpstr>
      <vt:lpstr>Exemplo de Backbone</vt:lpstr>
      <vt:lpstr>Exemplo de Backbone</vt:lpstr>
      <vt:lpstr>Exemplo de Backbone</vt:lpstr>
      <vt:lpstr>Teste de Sistema e Aceitação</vt:lpstr>
      <vt:lpstr>Teste de sistema</vt:lpstr>
      <vt:lpstr>Teste de sistema</vt:lpstr>
      <vt:lpstr>Teste de aceitação</vt:lpstr>
      <vt:lpstr>Teste de aceitação</vt:lpstr>
      <vt:lpstr>Testes para Paradigma Orientado a Objetos</vt:lpstr>
      <vt:lpstr>Características de Software OO</vt:lpstr>
      <vt:lpstr>Atividades de qualidade e software OO</vt:lpstr>
      <vt:lpstr>Teste de unidade e integração para SW OO</vt:lpstr>
      <vt:lpstr>Definições sobre teste de unidade/integração para SW OO</vt:lpstr>
      <vt:lpstr>Definições sobre teste de unidade/integração para SW OO</vt:lpstr>
      <vt:lpstr>Abordagem ortogonal: estágios</vt:lpstr>
      <vt:lpstr>Passos para Teste OO (Teste de unidade)</vt:lpstr>
      <vt:lpstr>Passos para Teste OO (Teste de unidade)</vt:lpstr>
      <vt:lpstr>Passos para Teste OO (Teste de unidade)</vt:lpstr>
      <vt:lpstr>Passos para Teste OO (Teste de integração)</vt:lpstr>
      <vt:lpstr>Passos para Teste OO (Teste de integração)</vt:lpstr>
      <vt:lpstr>Teste intra-classes (Máquina de estado)</vt:lpstr>
      <vt:lpstr>Teste inter-classes</vt:lpstr>
      <vt:lpstr>Interações entre testes inter-classes</vt:lpstr>
      <vt:lpstr>Diagrama de seqüência (exemplo)</vt:lpstr>
      <vt:lpstr>Interações entre testes inter-classes</vt:lpstr>
      <vt:lpstr>Usando informações estruturais</vt:lpstr>
      <vt:lpstr>A partir da implementação…</vt:lpstr>
      <vt:lpstr>Teste de fluxo de dados intra-classe</vt:lpstr>
      <vt:lpstr>O Grafo de controle de fluxo intraclasse</vt:lpstr>
      <vt:lpstr>Teste estrutural inter-classe</vt:lpstr>
      <vt:lpstr>Inspetores e modificadores</vt:lpstr>
      <vt:lpstr>Stubs, drivers e oráculos para classes</vt:lpstr>
      <vt:lpstr>Estruturas temporárias (Driver+Stubs=Scaffolding)</vt:lpstr>
      <vt:lpstr>Abordagens</vt:lpstr>
      <vt:lpstr>Oráculos</vt:lpstr>
      <vt:lpstr>Acessando o estado</vt:lpstr>
      <vt:lpstr>Verificar equivalência</vt:lpstr>
      <vt:lpstr>Polimorfismo e ligação dinâmica</vt:lpstr>
      <vt:lpstr>Abordagem combinacional</vt:lpstr>
      <vt:lpstr>Chamadas combinadas: efeitos indesejáveis</vt:lpstr>
      <vt:lpstr>Abordagem de fluxo de dados</vt:lpstr>
      <vt:lpstr>Teste def-use chamadas polimórficas</vt:lpstr>
      <vt:lpstr>Herança</vt:lpstr>
      <vt:lpstr>Reusando testes com a abordagem história de testes</vt:lpstr>
      <vt:lpstr>História de teste</vt:lpstr>
      <vt:lpstr>Herdado, não alterado</vt:lpstr>
      <vt:lpstr>Novos métodos introduzidos</vt:lpstr>
      <vt:lpstr>Métodos sobrescritos</vt:lpstr>
      <vt:lpstr>História de teste-alguns detalhes</vt:lpstr>
      <vt:lpstr>História de teste ajuda?</vt:lpstr>
      <vt:lpstr>Testando classes genéricas</vt:lpstr>
      <vt:lpstr>Mostre que alguma instanciação está correta</vt:lpstr>
      <vt:lpstr>Identifique (possíveis) interações</vt:lpstr>
      <vt:lpstr>Exemplo de interação</vt:lpstr>
      <vt:lpstr>Teste de variação em instanciação</vt:lpstr>
      <vt:lpstr>Teste de variação em instanciação</vt:lpstr>
      <vt:lpstr>Exemplo: teste de variação em instanciação</vt:lpstr>
      <vt:lpstr>Tratamento de exceções</vt:lpstr>
      <vt:lpstr>Teste de tratamento de exceções</vt:lpstr>
      <vt:lpstr>Teste de manipuladores de exceção</vt:lpstr>
      <vt:lpstr>JUnit</vt:lpstr>
      <vt:lpstr>Frameworks vs bibliotecas</vt:lpstr>
      <vt:lpstr>Anotações no J2SE 5</vt:lpstr>
      <vt:lpstr>JUnit 4.x</vt:lpstr>
      <vt:lpstr>Anotações…</vt:lpstr>
      <vt:lpstr>Antes e Depois de Cada Teste</vt:lpstr>
      <vt:lpstr>Alguns métodos de asserções</vt:lpstr>
      <vt:lpstr>Exemplo de caso de teste</vt:lpstr>
      <vt:lpstr>Antes e Depois de Cada Teste</vt:lpstr>
      <vt:lpstr>Suite de teste</vt:lpstr>
      <vt:lpstr>Suite de teste</vt:lpstr>
      <vt:lpstr>Antes e Depois da Classe de Testes</vt:lpstr>
      <vt:lpstr>Exceções Esperadas</vt:lpstr>
      <vt:lpstr>Teste de tempo</vt:lpstr>
      <vt:lpstr>Executando testes do Eclipse</vt:lpstr>
      <vt:lpstr>Outros Arcabouços Unit</vt:lpstr>
      <vt:lpstr>Referências</vt:lpstr>
      <vt:lpstr>Referências</vt:lpstr>
      <vt:lpstr>Testes de Software – Módulo 2: Técnicas de Teste</vt:lpstr>
      <vt:lpstr>Objetivos do Módulo</vt:lpstr>
      <vt:lpstr>Conteúdo deste Módulo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Teste de regressão</vt:lpstr>
      <vt:lpstr>Exercício</vt:lpstr>
      <vt:lpstr>Apresentação do PowerPoint</vt:lpstr>
      <vt:lpstr>Processo de teste</vt:lpstr>
      <vt:lpstr>Processo de teste</vt:lpstr>
      <vt:lpstr>Processo de teste</vt:lpstr>
      <vt:lpstr>Processo de teste</vt:lpstr>
      <vt:lpstr>Processo de Testes x Processo de Desenvolvimento</vt:lpstr>
      <vt:lpstr>Testes no Desenvolvimento Iterativo</vt:lpstr>
      <vt:lpstr>Fases, iterações e fluxos de atividades no RUP</vt:lpstr>
      <vt:lpstr>Relação dos testes com as fases de desenvolvimento do RUP</vt:lpstr>
      <vt:lpstr>Relação dos testes com as fases de desenvolvimento do RUP</vt:lpstr>
      <vt:lpstr>Apresentação do PowerPoint</vt:lpstr>
      <vt:lpstr>Relação dos testes com outros fluxos de atividades</vt:lpstr>
      <vt:lpstr>Apresentação do PowerPoint</vt:lpstr>
      <vt:lpstr>Atividades, Artefatos e Responsabilidades do  Fluxo de Testes</vt:lpstr>
      <vt:lpstr>Objetivos deste sub-módulo</vt:lpstr>
      <vt:lpstr>Fluxo de Atividades</vt:lpstr>
      <vt:lpstr>Responsáveis e artefatos</vt:lpstr>
      <vt:lpstr>Projetista de Testes</vt:lpstr>
      <vt:lpstr>Testador</vt:lpstr>
      <vt:lpstr>Desenvolvedor</vt:lpstr>
      <vt:lpstr>Detalhamento do fluxo de testes</vt:lpstr>
      <vt:lpstr>Planejamento dos Testes</vt:lpstr>
      <vt:lpstr>Elaborar plano de testes</vt:lpstr>
      <vt:lpstr>Elaborar plano de testes</vt:lpstr>
      <vt:lpstr>Estrutura do plano de testes</vt:lpstr>
      <vt:lpstr>Elaborar plano de testes: passos</vt:lpstr>
      <vt:lpstr>Passo 1: Identificar casos de teste</vt:lpstr>
      <vt:lpstr>Passo 1: Identificar casos de teste</vt:lpstr>
      <vt:lpstr>Passo 1: Identificar casos de teste</vt:lpstr>
      <vt:lpstr>Passo 1: Identificar casos de teste</vt:lpstr>
      <vt:lpstr>Passo 1: Identificar casos de teste</vt:lpstr>
      <vt:lpstr>Exercício</vt:lpstr>
      <vt:lpstr>Elaborar plano de testes: passos</vt:lpstr>
      <vt:lpstr>Passo 2: Definir estratégias de testes </vt:lpstr>
      <vt:lpstr>Estratégias de Teste considerando uma Arquitetura em Camadas</vt:lpstr>
      <vt:lpstr>Estratégias de Teste considerando uma Arquitetura em Camadas</vt:lpstr>
      <vt:lpstr>Estratégias de Teste de Integração</vt:lpstr>
      <vt:lpstr>Estratégias de Teste de Sistema</vt:lpstr>
      <vt:lpstr>Estratégias de Testes de Integração/Sistema</vt:lpstr>
      <vt:lpstr>Exercício</vt:lpstr>
      <vt:lpstr>Elaborar plano de testes: passos</vt:lpstr>
      <vt:lpstr>Passo 3: Definir recursos</vt:lpstr>
      <vt:lpstr>Exemplo de recurso humano:  projetista de testes</vt:lpstr>
      <vt:lpstr>Exemplo de recurso humano: testador</vt:lpstr>
      <vt:lpstr>Exemplo de recurso humano: desenvolvedor</vt:lpstr>
      <vt:lpstr>Exemplo de recurso humano: administrador de sistemas</vt:lpstr>
      <vt:lpstr>Elaborar plano de testes: passos</vt:lpstr>
      <vt:lpstr>Passo 4: Definir prioridades</vt:lpstr>
      <vt:lpstr>Passo 4: Definir prioridades</vt:lpstr>
      <vt:lpstr>Passo 4: Definir prioridades</vt:lpstr>
      <vt:lpstr>Exercício</vt:lpstr>
      <vt:lpstr>Elaborar plano de testes: passos</vt:lpstr>
      <vt:lpstr>Passo 5: Elaborar cronograma</vt:lpstr>
      <vt:lpstr>Uso de Estimativas no planejamento de testes</vt:lpstr>
      <vt:lpstr>Uso de Estimativas no planejamento de testes</vt:lpstr>
      <vt:lpstr>Uso de Estimativas no planejamento de testes</vt:lpstr>
      <vt:lpstr>Uso de Estimativas no planejamento de testes</vt:lpstr>
      <vt:lpstr>Uso de Estimativas no planejamento de testes</vt:lpstr>
      <vt:lpstr>Uso de Estimativas no planejamento de testes</vt:lpstr>
      <vt:lpstr>Uso de Estimativas no planejamento de testes</vt:lpstr>
      <vt:lpstr>Elaborar plano de testes: resumo</vt:lpstr>
      <vt:lpstr>Projeto dos Testes</vt:lpstr>
      <vt:lpstr>Detalhamento do fluxo de testes</vt:lpstr>
      <vt:lpstr>Projetar testes</vt:lpstr>
      <vt:lpstr>Projetar testes</vt:lpstr>
      <vt:lpstr>Projetar testes</vt:lpstr>
      <vt:lpstr>Projetar testes</vt:lpstr>
      <vt:lpstr>Estrutura do projeto de testes</vt:lpstr>
      <vt:lpstr>Projetar testes: passos</vt:lpstr>
      <vt:lpstr>Passo 1: Descrever casos de testes</vt:lpstr>
      <vt:lpstr>Passo 1: Descrever casos de testes</vt:lpstr>
      <vt:lpstr>Passo 1: Descrever casos de testes</vt:lpstr>
      <vt:lpstr>Modelo de Caso de Teste</vt:lpstr>
      <vt:lpstr>Exercício </vt:lpstr>
      <vt:lpstr>Projetar testes: passos</vt:lpstr>
      <vt:lpstr>Passo 2: Estruturar casos de testes</vt:lpstr>
      <vt:lpstr>Projetar testes: passos</vt:lpstr>
      <vt:lpstr>Passo 3: Gerar planilhas de teste</vt:lpstr>
      <vt:lpstr>Estrutura das planilhas de teste</vt:lpstr>
      <vt:lpstr>Exercício </vt:lpstr>
      <vt:lpstr>Projetar testes: passos</vt:lpstr>
      <vt:lpstr>Passo 4: Projetar componentes</vt:lpstr>
      <vt:lpstr> Implementação dos Testes</vt:lpstr>
      <vt:lpstr>Detalhamento do fluxo de testes</vt:lpstr>
      <vt:lpstr>Implementar testes</vt:lpstr>
      <vt:lpstr>Implementar testes</vt:lpstr>
      <vt:lpstr>Implementar testes</vt:lpstr>
      <vt:lpstr>Execução dos Testes</vt:lpstr>
      <vt:lpstr>Detalhamento do fluxo de testes</vt:lpstr>
      <vt:lpstr>Executar testes</vt:lpstr>
      <vt:lpstr>Executar testes</vt:lpstr>
      <vt:lpstr>Executar testes</vt:lpstr>
      <vt:lpstr>Executar testes</vt:lpstr>
      <vt:lpstr>Executar testes: passos</vt:lpstr>
      <vt:lpstr>Passo 1: Executar os procedimentos de teste</vt:lpstr>
      <vt:lpstr>Executar testes: passos</vt:lpstr>
      <vt:lpstr>Passo 2: Avaliar e registrar resultados</vt:lpstr>
      <vt:lpstr>Solicitações de Mudança</vt:lpstr>
      <vt:lpstr>Estrutura de um registro de solicitação de mudança</vt:lpstr>
      <vt:lpstr>Estrutura de um registro de solicitação de mudança</vt:lpstr>
      <vt:lpstr>Exemplos de Status dos Defeitos</vt:lpstr>
      <vt:lpstr>Exemplos de Status dos Defeitos</vt:lpstr>
      <vt:lpstr>Avaliação dos Testes</vt:lpstr>
      <vt:lpstr>Detalhamento do fluxo de testes</vt:lpstr>
      <vt:lpstr>Avaliar testes</vt:lpstr>
      <vt:lpstr>Avaliar testes</vt:lpstr>
      <vt:lpstr>Avaliar testes</vt:lpstr>
      <vt:lpstr>Avaliar testes</vt:lpstr>
      <vt:lpstr>Estrutura do documento de avaliação de testes</vt:lpstr>
      <vt:lpstr>Avaliar testes: passos</vt:lpstr>
      <vt:lpstr>Passo 1: Registrar os resultados gerais dos testes</vt:lpstr>
      <vt:lpstr>Avaliar testes: passos</vt:lpstr>
      <vt:lpstr>Passo 2: Avaliar estratégias de teste</vt:lpstr>
      <vt:lpstr>Avaliar testes: passos</vt:lpstr>
      <vt:lpstr>Passo 3: Avaliar a cobertura dos testes</vt:lpstr>
      <vt:lpstr>Avaliar testes: passos</vt:lpstr>
      <vt:lpstr>Passo 4: Analisar os resultados gerais</vt:lpstr>
      <vt:lpstr>Passo 4: Analisar os resultados gerais</vt:lpstr>
      <vt:lpstr>Avaliar testes: passos</vt:lpstr>
      <vt:lpstr>Passo 5: Atualizar as solicitações de mudanças</vt:lpstr>
      <vt:lpstr>Como reduzir o tempo de testes?</vt:lpstr>
      <vt:lpstr>Quando parar de testar?</vt:lpstr>
      <vt:lpstr>Exercício</vt:lpstr>
      <vt:lpstr>Revisões: Outra Forma de Garantir a Qualidade do Produto de Software</vt:lpstr>
      <vt:lpstr>Tipos de Revisão</vt:lpstr>
      <vt:lpstr>Walkthroughs</vt:lpstr>
      <vt:lpstr>Revisões Técnicas Formais (Inspeções)</vt:lpstr>
      <vt:lpstr>Revisões Progressivas</vt:lpstr>
      <vt:lpstr>Revisões Pessoais</vt:lpstr>
      <vt:lpstr>Vantagens das Revisões</vt:lpstr>
      <vt:lpstr>Vantagens das Revisões</vt:lpstr>
      <vt:lpstr>Vantagens das Revisões</vt:lpstr>
      <vt:lpstr>Vantagens das Revisões</vt:lpstr>
      <vt:lpstr>Vantagens das Revisões</vt:lpstr>
      <vt:lpstr>Um Processo de Inspeção</vt:lpstr>
      <vt:lpstr>Eficácia das Revisões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Análise de Sistemas de Controle Através de Linguagens Formais</dc:title>
  <dc:creator>Equipe de Alexandre Mota</dc:creator>
  <cp:keywords>Sistemas de Controle; Linguagens Formais</cp:keywords>
  <cp:lastModifiedBy>user</cp:lastModifiedBy>
  <cp:revision>323</cp:revision>
  <cp:lastPrinted>2012-01-11T10:04:53Z</cp:lastPrinted>
  <dcterms:created xsi:type="dcterms:W3CDTF">2011-07-06T18:48:36Z</dcterms:created>
  <dcterms:modified xsi:type="dcterms:W3CDTF">2012-01-31T14:33:31Z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1w1X598sGppbWX62cWQ8zNWmxogoSsMK-DGvpoGFAdYU</vt:lpwstr>
  </property>
  <property fmtid="{D5CDD505-2E9C-101B-9397-08002B2CF9AE}" pid="4" name="Google.Documents.RevisionId">
    <vt:lpwstr>16170883766955270336</vt:lpwstr>
  </property>
  <property fmtid="{D5CDD505-2E9C-101B-9397-08002B2CF9AE}" pid="5" name="Google.Documents.PreviousRevisionId">
    <vt:lpwstr>17838922518577594194</vt:lpwstr>
  </property>
  <property fmtid="{D5CDD505-2E9C-101B-9397-08002B2CF9AE}" pid="6" name="Google.Documents.PluginVersion">
    <vt:lpwstr>2.0.2154.5604</vt:lpwstr>
  </property>
  <property fmtid="{D5CDD505-2E9C-101B-9397-08002B2CF9AE}" pid="7" name="Google.Documents.MergeIncapabilityFlags">
    <vt:i4>0</vt:i4>
  </property>
</Properties>
</file>