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52"/>
  </p:notesMasterIdLst>
  <p:sldIdLst>
    <p:sldId id="371" r:id="rId2"/>
    <p:sldId id="362" r:id="rId3"/>
    <p:sldId id="385" r:id="rId4"/>
    <p:sldId id="258" r:id="rId5"/>
    <p:sldId id="259" r:id="rId6"/>
    <p:sldId id="383" r:id="rId7"/>
    <p:sldId id="384" r:id="rId8"/>
    <p:sldId id="273" r:id="rId9"/>
    <p:sldId id="386" r:id="rId10"/>
    <p:sldId id="412" r:id="rId11"/>
    <p:sldId id="413" r:id="rId12"/>
    <p:sldId id="414" r:id="rId13"/>
    <p:sldId id="434" r:id="rId14"/>
    <p:sldId id="435" r:id="rId15"/>
    <p:sldId id="415" r:id="rId16"/>
    <p:sldId id="387" r:id="rId17"/>
    <p:sldId id="388" r:id="rId18"/>
    <p:sldId id="410" r:id="rId19"/>
    <p:sldId id="416" r:id="rId20"/>
    <p:sldId id="417" r:id="rId21"/>
    <p:sldId id="419" r:id="rId22"/>
    <p:sldId id="418" r:id="rId23"/>
    <p:sldId id="420" r:id="rId24"/>
    <p:sldId id="421" r:id="rId25"/>
    <p:sldId id="390" r:id="rId26"/>
    <p:sldId id="436" r:id="rId27"/>
    <p:sldId id="392" r:id="rId28"/>
    <p:sldId id="393" r:id="rId29"/>
    <p:sldId id="396" r:id="rId30"/>
    <p:sldId id="395" r:id="rId31"/>
    <p:sldId id="424" r:id="rId32"/>
    <p:sldId id="425" r:id="rId33"/>
    <p:sldId id="426" r:id="rId34"/>
    <p:sldId id="422" r:id="rId35"/>
    <p:sldId id="423" r:id="rId36"/>
    <p:sldId id="400" r:id="rId37"/>
    <p:sldId id="399" r:id="rId38"/>
    <p:sldId id="427" r:id="rId39"/>
    <p:sldId id="401" r:id="rId40"/>
    <p:sldId id="402" r:id="rId41"/>
    <p:sldId id="429" r:id="rId42"/>
    <p:sldId id="430" r:id="rId43"/>
    <p:sldId id="428" r:id="rId44"/>
    <p:sldId id="403" r:id="rId45"/>
    <p:sldId id="405" r:id="rId46"/>
    <p:sldId id="438" r:id="rId47"/>
    <p:sldId id="431" r:id="rId48"/>
    <p:sldId id="437" r:id="rId49"/>
    <p:sldId id="407"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17" autoAdjust="0"/>
  </p:normalViewPr>
  <p:slideViewPr>
    <p:cSldViewPr>
      <p:cViewPr>
        <p:scale>
          <a:sx n="60" d="100"/>
          <a:sy n="60" d="100"/>
        </p:scale>
        <p:origin x="-1434"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2BE0E-A8AF-4AEC-914C-48E5258A84E8}" type="doc">
      <dgm:prSet loTypeId="urn:microsoft.com/office/officeart/2005/8/layout/cycle1" loCatId="cycle" qsTypeId="urn:microsoft.com/office/officeart/2005/8/quickstyle/simple4" qsCatId="simple" csTypeId="urn:microsoft.com/office/officeart/2005/8/colors/colorful1#1" csCatId="colorful" phldr="1"/>
      <dgm:spPr/>
      <dgm:t>
        <a:bodyPr/>
        <a:lstStyle/>
        <a:p>
          <a:endParaRPr lang="pt-BR"/>
        </a:p>
      </dgm:t>
    </dgm:pt>
    <dgm:pt modelId="{445B6682-1994-4399-8156-6E74690B0443}">
      <dgm:prSet phldrT="[Texto]"/>
      <dgm:spPr/>
      <dgm:t>
        <a:bodyPr/>
        <a:lstStyle/>
        <a:p>
          <a:endParaRPr lang="pt-BR" dirty="0"/>
        </a:p>
      </dgm:t>
    </dgm:pt>
    <dgm:pt modelId="{8BAAD52F-F9D5-426C-B0E5-0718B2A90E2E}" type="parTrans" cxnId="{F6362A1D-27CA-4076-9D71-AA3A89D4C522}">
      <dgm:prSet/>
      <dgm:spPr/>
      <dgm:t>
        <a:bodyPr/>
        <a:lstStyle/>
        <a:p>
          <a:endParaRPr lang="pt-BR"/>
        </a:p>
      </dgm:t>
    </dgm:pt>
    <dgm:pt modelId="{03B84839-02B1-464B-AB69-95DA03A909A3}" type="sibTrans" cxnId="{F6362A1D-27CA-4076-9D71-AA3A89D4C522}">
      <dgm:prSet/>
      <dgm:spPr/>
      <dgm:t>
        <a:bodyPr/>
        <a:lstStyle/>
        <a:p>
          <a:endParaRPr lang="pt-BR"/>
        </a:p>
      </dgm:t>
    </dgm:pt>
    <dgm:pt modelId="{E95020AC-FD69-4B24-B15D-3654F81BF5A9}">
      <dgm:prSet phldrT="[Texto]"/>
      <dgm:spPr/>
      <dgm:t>
        <a:bodyPr/>
        <a:lstStyle/>
        <a:p>
          <a:endParaRPr lang="pt-BR" dirty="0"/>
        </a:p>
      </dgm:t>
    </dgm:pt>
    <dgm:pt modelId="{3D72B707-95FF-473C-90BD-29F44AE69B6F}" type="parTrans" cxnId="{E8719178-DEF9-421A-8184-6BA8D1902CB0}">
      <dgm:prSet/>
      <dgm:spPr/>
      <dgm:t>
        <a:bodyPr/>
        <a:lstStyle/>
        <a:p>
          <a:endParaRPr lang="pt-BR"/>
        </a:p>
      </dgm:t>
    </dgm:pt>
    <dgm:pt modelId="{13287E36-0D5D-4B95-8A4C-5A6114F401D8}" type="sibTrans" cxnId="{E8719178-DEF9-421A-8184-6BA8D1902CB0}">
      <dgm:prSet/>
      <dgm:spPr/>
      <dgm:t>
        <a:bodyPr/>
        <a:lstStyle/>
        <a:p>
          <a:endParaRPr lang="pt-BR"/>
        </a:p>
      </dgm:t>
    </dgm:pt>
    <dgm:pt modelId="{04B4AEB6-B45E-4BC6-977B-97A4052ED7C8}">
      <dgm:prSet phldrT="[Texto]"/>
      <dgm:spPr/>
      <dgm:t>
        <a:bodyPr/>
        <a:lstStyle/>
        <a:p>
          <a:endParaRPr lang="pt-BR" dirty="0"/>
        </a:p>
      </dgm:t>
    </dgm:pt>
    <dgm:pt modelId="{C276EA39-9A18-4601-9920-5BF87A97ADFC}" type="parTrans" cxnId="{023E4448-DB22-44EB-9C0D-96AA735108E8}">
      <dgm:prSet/>
      <dgm:spPr/>
      <dgm:t>
        <a:bodyPr/>
        <a:lstStyle/>
        <a:p>
          <a:endParaRPr lang="pt-BR"/>
        </a:p>
      </dgm:t>
    </dgm:pt>
    <dgm:pt modelId="{35366FA6-88A6-4674-B9CD-75A1ED00B7D6}" type="sibTrans" cxnId="{023E4448-DB22-44EB-9C0D-96AA735108E8}">
      <dgm:prSet/>
      <dgm:spPr/>
      <dgm:t>
        <a:bodyPr/>
        <a:lstStyle/>
        <a:p>
          <a:endParaRPr lang="pt-BR"/>
        </a:p>
      </dgm:t>
    </dgm:pt>
    <dgm:pt modelId="{5F298EFC-0C3C-493A-A2F3-70AD07ECD785}">
      <dgm:prSet phldrT="[Texto]"/>
      <dgm:spPr/>
      <dgm:t>
        <a:bodyPr/>
        <a:lstStyle/>
        <a:p>
          <a:endParaRPr lang="pt-BR" dirty="0"/>
        </a:p>
      </dgm:t>
    </dgm:pt>
    <dgm:pt modelId="{572CFECE-6208-429F-9B4D-4F24EFF4B25E}" type="parTrans" cxnId="{1D4B218A-846A-4CD4-B978-36572602077D}">
      <dgm:prSet/>
      <dgm:spPr/>
      <dgm:t>
        <a:bodyPr/>
        <a:lstStyle/>
        <a:p>
          <a:endParaRPr lang="pt-BR"/>
        </a:p>
      </dgm:t>
    </dgm:pt>
    <dgm:pt modelId="{6BA32956-BF7E-4023-AEB9-9D5A368B717F}" type="sibTrans" cxnId="{1D4B218A-846A-4CD4-B978-36572602077D}">
      <dgm:prSet/>
      <dgm:spPr/>
      <dgm:t>
        <a:bodyPr/>
        <a:lstStyle/>
        <a:p>
          <a:endParaRPr lang="pt-BR"/>
        </a:p>
      </dgm:t>
    </dgm:pt>
    <dgm:pt modelId="{95F2A033-FE2A-43F0-A186-13C15687AD97}">
      <dgm:prSet phldrT="[Texto]"/>
      <dgm:spPr/>
      <dgm:t>
        <a:bodyPr/>
        <a:lstStyle/>
        <a:p>
          <a:endParaRPr lang="pt-BR" dirty="0"/>
        </a:p>
      </dgm:t>
    </dgm:pt>
    <dgm:pt modelId="{C16CEE6E-90B3-47DA-BD5C-6D8704B95700}" type="sibTrans" cxnId="{9F9982BF-C76E-4A80-9726-B51E5BB7238F}">
      <dgm:prSet/>
      <dgm:spPr/>
      <dgm:t>
        <a:bodyPr/>
        <a:lstStyle/>
        <a:p>
          <a:endParaRPr lang="pt-BR"/>
        </a:p>
      </dgm:t>
    </dgm:pt>
    <dgm:pt modelId="{2B754B3A-1DBB-4DB4-9EFD-9F5B79F55043}" type="parTrans" cxnId="{9F9982BF-C76E-4A80-9726-B51E5BB7238F}">
      <dgm:prSet/>
      <dgm:spPr/>
      <dgm:t>
        <a:bodyPr/>
        <a:lstStyle/>
        <a:p>
          <a:endParaRPr lang="pt-BR"/>
        </a:p>
      </dgm:t>
    </dgm:pt>
    <dgm:pt modelId="{7556CEAC-1C4A-4498-9CF1-B8705B3A8454}" type="pres">
      <dgm:prSet presAssocID="{BA92BE0E-A8AF-4AEC-914C-48E5258A84E8}" presName="cycle" presStyleCnt="0">
        <dgm:presLayoutVars>
          <dgm:dir/>
          <dgm:resizeHandles val="exact"/>
        </dgm:presLayoutVars>
      </dgm:prSet>
      <dgm:spPr/>
      <dgm:t>
        <a:bodyPr/>
        <a:lstStyle/>
        <a:p>
          <a:endParaRPr lang="pt-BR"/>
        </a:p>
      </dgm:t>
    </dgm:pt>
    <dgm:pt modelId="{87815E51-7AA9-4D6D-A608-288C3A9DC43F}" type="pres">
      <dgm:prSet presAssocID="{95F2A033-FE2A-43F0-A186-13C15687AD97}" presName="dummy" presStyleCnt="0"/>
      <dgm:spPr/>
    </dgm:pt>
    <dgm:pt modelId="{E526229A-44B1-44C5-8F66-9CAC73DA81D5}" type="pres">
      <dgm:prSet presAssocID="{95F2A033-FE2A-43F0-A186-13C15687AD97}" presName="node" presStyleLbl="revTx" presStyleIdx="0" presStyleCnt="5">
        <dgm:presLayoutVars>
          <dgm:bulletEnabled val="1"/>
        </dgm:presLayoutVars>
      </dgm:prSet>
      <dgm:spPr/>
      <dgm:t>
        <a:bodyPr/>
        <a:lstStyle/>
        <a:p>
          <a:endParaRPr lang="pt-BR"/>
        </a:p>
      </dgm:t>
    </dgm:pt>
    <dgm:pt modelId="{A193EFF8-D037-41C1-BEBC-7BA237A0904B}" type="pres">
      <dgm:prSet presAssocID="{C16CEE6E-90B3-47DA-BD5C-6D8704B95700}" presName="sibTrans" presStyleLbl="node1" presStyleIdx="0" presStyleCnt="5" custAng="367055" custLinFactNeighborX="-12099" custLinFactNeighborY="-3804"/>
      <dgm:spPr/>
      <dgm:t>
        <a:bodyPr/>
        <a:lstStyle/>
        <a:p>
          <a:endParaRPr lang="pt-BR"/>
        </a:p>
      </dgm:t>
    </dgm:pt>
    <dgm:pt modelId="{B5692653-8421-43E8-98EF-3B7A5873AE7E}" type="pres">
      <dgm:prSet presAssocID="{445B6682-1994-4399-8156-6E74690B0443}" presName="dummy" presStyleCnt="0"/>
      <dgm:spPr/>
    </dgm:pt>
    <dgm:pt modelId="{12D992B7-C8F6-4577-A24D-6E901CA40286}" type="pres">
      <dgm:prSet presAssocID="{445B6682-1994-4399-8156-6E74690B0443}" presName="node" presStyleLbl="revTx" presStyleIdx="1" presStyleCnt="5">
        <dgm:presLayoutVars>
          <dgm:bulletEnabled val="1"/>
        </dgm:presLayoutVars>
      </dgm:prSet>
      <dgm:spPr/>
      <dgm:t>
        <a:bodyPr/>
        <a:lstStyle/>
        <a:p>
          <a:endParaRPr lang="pt-BR"/>
        </a:p>
      </dgm:t>
    </dgm:pt>
    <dgm:pt modelId="{ED419078-4B2F-46C7-BB8E-2259055CDB44}" type="pres">
      <dgm:prSet presAssocID="{03B84839-02B1-464B-AB69-95DA03A909A3}" presName="sibTrans" presStyleLbl="node1" presStyleIdx="1" presStyleCnt="5" custAng="434099" custLinFactNeighborX="-4769" custLinFactNeighborY="-21361" custRadScaleRad="198378" custRadScaleInc="-2147483648"/>
      <dgm:spPr/>
      <dgm:t>
        <a:bodyPr/>
        <a:lstStyle/>
        <a:p>
          <a:endParaRPr lang="pt-BR"/>
        </a:p>
      </dgm:t>
    </dgm:pt>
    <dgm:pt modelId="{8A186D6A-930F-44F1-B73C-DC5B73917938}" type="pres">
      <dgm:prSet presAssocID="{E95020AC-FD69-4B24-B15D-3654F81BF5A9}" presName="dummy" presStyleCnt="0"/>
      <dgm:spPr/>
    </dgm:pt>
    <dgm:pt modelId="{83688CEB-FB6E-4B49-AAA7-5D7E2EE27B49}" type="pres">
      <dgm:prSet presAssocID="{E95020AC-FD69-4B24-B15D-3654F81BF5A9}" presName="node" presStyleLbl="revTx" presStyleIdx="2" presStyleCnt="5">
        <dgm:presLayoutVars>
          <dgm:bulletEnabled val="1"/>
        </dgm:presLayoutVars>
      </dgm:prSet>
      <dgm:spPr/>
      <dgm:t>
        <a:bodyPr/>
        <a:lstStyle/>
        <a:p>
          <a:endParaRPr lang="pt-BR"/>
        </a:p>
      </dgm:t>
    </dgm:pt>
    <dgm:pt modelId="{B281CBAA-D8B0-4AA7-B4B6-A6209C81A20A}" type="pres">
      <dgm:prSet presAssocID="{13287E36-0D5D-4B95-8A4C-5A6114F401D8}" presName="sibTrans" presStyleLbl="node1" presStyleIdx="2" presStyleCnt="5" custAng="557180" custLinFactNeighborX="13105" custLinFactNeighborY="-21512" custRadScaleRad="64"/>
      <dgm:spPr/>
      <dgm:t>
        <a:bodyPr/>
        <a:lstStyle/>
        <a:p>
          <a:endParaRPr lang="pt-BR"/>
        </a:p>
      </dgm:t>
    </dgm:pt>
    <dgm:pt modelId="{03EA3B34-73F5-443D-B48B-F6198185DA61}" type="pres">
      <dgm:prSet presAssocID="{04B4AEB6-B45E-4BC6-977B-97A4052ED7C8}" presName="dummy" presStyleCnt="0"/>
      <dgm:spPr/>
    </dgm:pt>
    <dgm:pt modelId="{7235F5DD-479C-4348-ACB4-3FCCC886977F}" type="pres">
      <dgm:prSet presAssocID="{04B4AEB6-B45E-4BC6-977B-97A4052ED7C8}" presName="node" presStyleLbl="revTx" presStyleIdx="3" presStyleCnt="5">
        <dgm:presLayoutVars>
          <dgm:bulletEnabled val="1"/>
        </dgm:presLayoutVars>
      </dgm:prSet>
      <dgm:spPr/>
      <dgm:t>
        <a:bodyPr/>
        <a:lstStyle/>
        <a:p>
          <a:endParaRPr lang="pt-BR"/>
        </a:p>
      </dgm:t>
    </dgm:pt>
    <dgm:pt modelId="{4DAB1609-802A-49CF-9338-35D9A1D0C20A}" type="pres">
      <dgm:prSet presAssocID="{35366FA6-88A6-4674-B9CD-75A1ED00B7D6}" presName="sibTrans" presStyleLbl="node1" presStyleIdx="3" presStyleCnt="5" custAng="1508243" custScaleX="108486" custScaleY="129298" custLinFactNeighborX="17778" custLinFactNeighborY="7955" custRadScaleRad="75550"/>
      <dgm:spPr/>
      <dgm:t>
        <a:bodyPr/>
        <a:lstStyle/>
        <a:p>
          <a:endParaRPr lang="pt-BR"/>
        </a:p>
      </dgm:t>
    </dgm:pt>
    <dgm:pt modelId="{42F05655-D1A8-4BF3-BA26-00637276ED60}" type="pres">
      <dgm:prSet presAssocID="{5F298EFC-0C3C-493A-A2F3-70AD07ECD785}" presName="dummy" presStyleCnt="0"/>
      <dgm:spPr/>
    </dgm:pt>
    <dgm:pt modelId="{1C7CCCDE-95C4-4C69-B45D-91AFE47D275B}" type="pres">
      <dgm:prSet presAssocID="{5F298EFC-0C3C-493A-A2F3-70AD07ECD785}" presName="node" presStyleLbl="revTx" presStyleIdx="4" presStyleCnt="5">
        <dgm:presLayoutVars>
          <dgm:bulletEnabled val="1"/>
        </dgm:presLayoutVars>
      </dgm:prSet>
      <dgm:spPr/>
      <dgm:t>
        <a:bodyPr/>
        <a:lstStyle/>
        <a:p>
          <a:endParaRPr lang="pt-BR"/>
        </a:p>
      </dgm:t>
    </dgm:pt>
    <dgm:pt modelId="{B0607480-DBAD-4503-80DD-D973AE8EBC3D}" type="pres">
      <dgm:prSet presAssocID="{6BA32956-BF7E-4023-AEB9-9D5A368B717F}" presName="sibTrans" presStyleLbl="node1" presStyleIdx="4" presStyleCnt="5" custAng="1075017" custLinFactNeighborX="-3902" custLinFactNeighborY="9065" custRadScaleRad="84806" custRadScaleInc="-2147483648"/>
      <dgm:spPr/>
      <dgm:t>
        <a:bodyPr/>
        <a:lstStyle/>
        <a:p>
          <a:endParaRPr lang="pt-BR"/>
        </a:p>
      </dgm:t>
    </dgm:pt>
  </dgm:ptLst>
  <dgm:cxnLst>
    <dgm:cxn modelId="{1C08039C-B724-42E0-8588-AE2EEA618D0E}" type="presOf" srcId="{BA92BE0E-A8AF-4AEC-914C-48E5258A84E8}" destId="{7556CEAC-1C4A-4498-9CF1-B8705B3A8454}" srcOrd="0" destOrd="0" presId="urn:microsoft.com/office/officeart/2005/8/layout/cycle1"/>
    <dgm:cxn modelId="{9F9982BF-C76E-4A80-9726-B51E5BB7238F}" srcId="{BA92BE0E-A8AF-4AEC-914C-48E5258A84E8}" destId="{95F2A033-FE2A-43F0-A186-13C15687AD97}" srcOrd="0" destOrd="0" parTransId="{2B754B3A-1DBB-4DB4-9EFD-9F5B79F55043}" sibTransId="{C16CEE6E-90B3-47DA-BD5C-6D8704B95700}"/>
    <dgm:cxn modelId="{4E46FACD-FF4C-40D8-8D2D-EC3A14F80773}" type="presOf" srcId="{35366FA6-88A6-4674-B9CD-75A1ED00B7D6}" destId="{4DAB1609-802A-49CF-9338-35D9A1D0C20A}" srcOrd="0" destOrd="0" presId="urn:microsoft.com/office/officeart/2005/8/layout/cycle1"/>
    <dgm:cxn modelId="{D7655722-47BA-4C8F-8344-4558B168240D}" type="presOf" srcId="{C16CEE6E-90B3-47DA-BD5C-6D8704B95700}" destId="{A193EFF8-D037-41C1-BEBC-7BA237A0904B}" srcOrd="0" destOrd="0" presId="urn:microsoft.com/office/officeart/2005/8/layout/cycle1"/>
    <dgm:cxn modelId="{C4BDEBAA-2498-4B3F-AAFA-2BCC15302448}" type="presOf" srcId="{04B4AEB6-B45E-4BC6-977B-97A4052ED7C8}" destId="{7235F5DD-479C-4348-ACB4-3FCCC886977F}" srcOrd="0" destOrd="0" presId="urn:microsoft.com/office/officeart/2005/8/layout/cycle1"/>
    <dgm:cxn modelId="{1D4B218A-846A-4CD4-B978-36572602077D}" srcId="{BA92BE0E-A8AF-4AEC-914C-48E5258A84E8}" destId="{5F298EFC-0C3C-493A-A2F3-70AD07ECD785}" srcOrd="4" destOrd="0" parTransId="{572CFECE-6208-429F-9B4D-4F24EFF4B25E}" sibTransId="{6BA32956-BF7E-4023-AEB9-9D5A368B717F}"/>
    <dgm:cxn modelId="{DADDE8B1-5B14-4E9E-BBA6-F174B73DB30A}" type="presOf" srcId="{6BA32956-BF7E-4023-AEB9-9D5A368B717F}" destId="{B0607480-DBAD-4503-80DD-D973AE8EBC3D}" srcOrd="0" destOrd="0" presId="urn:microsoft.com/office/officeart/2005/8/layout/cycle1"/>
    <dgm:cxn modelId="{AE2F4417-A8AB-40DA-A4D9-694A7A2ABABE}" type="presOf" srcId="{95F2A033-FE2A-43F0-A186-13C15687AD97}" destId="{E526229A-44B1-44C5-8F66-9CAC73DA81D5}" srcOrd="0" destOrd="0" presId="urn:microsoft.com/office/officeart/2005/8/layout/cycle1"/>
    <dgm:cxn modelId="{E8719178-DEF9-421A-8184-6BA8D1902CB0}" srcId="{BA92BE0E-A8AF-4AEC-914C-48E5258A84E8}" destId="{E95020AC-FD69-4B24-B15D-3654F81BF5A9}" srcOrd="2" destOrd="0" parTransId="{3D72B707-95FF-473C-90BD-29F44AE69B6F}" sibTransId="{13287E36-0D5D-4B95-8A4C-5A6114F401D8}"/>
    <dgm:cxn modelId="{4BF26CA9-289A-4508-87A9-93DD05CC0EEF}" type="presOf" srcId="{5F298EFC-0C3C-493A-A2F3-70AD07ECD785}" destId="{1C7CCCDE-95C4-4C69-B45D-91AFE47D275B}" srcOrd="0" destOrd="0" presId="urn:microsoft.com/office/officeart/2005/8/layout/cycle1"/>
    <dgm:cxn modelId="{ACDDB4E3-B691-4B2C-9899-B0052641ADDE}" type="presOf" srcId="{445B6682-1994-4399-8156-6E74690B0443}" destId="{12D992B7-C8F6-4577-A24D-6E901CA40286}" srcOrd="0" destOrd="0" presId="urn:microsoft.com/office/officeart/2005/8/layout/cycle1"/>
    <dgm:cxn modelId="{40265A89-EE56-44DB-9E66-A3D63AC6210F}" type="presOf" srcId="{E95020AC-FD69-4B24-B15D-3654F81BF5A9}" destId="{83688CEB-FB6E-4B49-AAA7-5D7E2EE27B49}" srcOrd="0" destOrd="0" presId="urn:microsoft.com/office/officeart/2005/8/layout/cycle1"/>
    <dgm:cxn modelId="{49D6A7B4-BBF1-48C8-8C72-3B22C8E577FE}" type="presOf" srcId="{03B84839-02B1-464B-AB69-95DA03A909A3}" destId="{ED419078-4B2F-46C7-BB8E-2259055CDB44}" srcOrd="0" destOrd="0" presId="urn:microsoft.com/office/officeart/2005/8/layout/cycle1"/>
    <dgm:cxn modelId="{023E4448-DB22-44EB-9C0D-96AA735108E8}" srcId="{BA92BE0E-A8AF-4AEC-914C-48E5258A84E8}" destId="{04B4AEB6-B45E-4BC6-977B-97A4052ED7C8}" srcOrd="3" destOrd="0" parTransId="{C276EA39-9A18-4601-9920-5BF87A97ADFC}" sibTransId="{35366FA6-88A6-4674-B9CD-75A1ED00B7D6}"/>
    <dgm:cxn modelId="{869AB27A-1D5B-48D5-877A-C29E441156AF}" type="presOf" srcId="{13287E36-0D5D-4B95-8A4C-5A6114F401D8}" destId="{B281CBAA-D8B0-4AA7-B4B6-A6209C81A20A}" srcOrd="0" destOrd="0" presId="urn:microsoft.com/office/officeart/2005/8/layout/cycle1"/>
    <dgm:cxn modelId="{F6362A1D-27CA-4076-9D71-AA3A89D4C522}" srcId="{BA92BE0E-A8AF-4AEC-914C-48E5258A84E8}" destId="{445B6682-1994-4399-8156-6E74690B0443}" srcOrd="1" destOrd="0" parTransId="{8BAAD52F-F9D5-426C-B0E5-0718B2A90E2E}" sibTransId="{03B84839-02B1-464B-AB69-95DA03A909A3}"/>
    <dgm:cxn modelId="{64D798B3-2263-4C95-A173-D82CAB6D15B8}" type="presParOf" srcId="{7556CEAC-1C4A-4498-9CF1-B8705B3A8454}" destId="{87815E51-7AA9-4D6D-A608-288C3A9DC43F}" srcOrd="0" destOrd="0" presId="urn:microsoft.com/office/officeart/2005/8/layout/cycle1"/>
    <dgm:cxn modelId="{26BF3669-60DF-4878-8645-12221AD498D8}" type="presParOf" srcId="{7556CEAC-1C4A-4498-9CF1-B8705B3A8454}" destId="{E526229A-44B1-44C5-8F66-9CAC73DA81D5}" srcOrd="1" destOrd="0" presId="urn:microsoft.com/office/officeart/2005/8/layout/cycle1"/>
    <dgm:cxn modelId="{3B8FCA3A-A04F-48C6-94AB-8E09DB5D730F}" type="presParOf" srcId="{7556CEAC-1C4A-4498-9CF1-B8705B3A8454}" destId="{A193EFF8-D037-41C1-BEBC-7BA237A0904B}" srcOrd="2" destOrd="0" presId="urn:microsoft.com/office/officeart/2005/8/layout/cycle1"/>
    <dgm:cxn modelId="{95097F49-6ACA-4FB1-8B53-72ABB8EE3CA9}" type="presParOf" srcId="{7556CEAC-1C4A-4498-9CF1-B8705B3A8454}" destId="{B5692653-8421-43E8-98EF-3B7A5873AE7E}" srcOrd="3" destOrd="0" presId="urn:microsoft.com/office/officeart/2005/8/layout/cycle1"/>
    <dgm:cxn modelId="{2A134E6E-B1C6-4256-B5C0-92E6735C252B}" type="presParOf" srcId="{7556CEAC-1C4A-4498-9CF1-B8705B3A8454}" destId="{12D992B7-C8F6-4577-A24D-6E901CA40286}" srcOrd="4" destOrd="0" presId="urn:microsoft.com/office/officeart/2005/8/layout/cycle1"/>
    <dgm:cxn modelId="{66CB2419-E0F1-457B-9C2A-9B0A2EC1CAD8}" type="presParOf" srcId="{7556CEAC-1C4A-4498-9CF1-B8705B3A8454}" destId="{ED419078-4B2F-46C7-BB8E-2259055CDB44}" srcOrd="5" destOrd="0" presId="urn:microsoft.com/office/officeart/2005/8/layout/cycle1"/>
    <dgm:cxn modelId="{6DFE0618-BE3A-4484-B477-DC20EB773247}" type="presParOf" srcId="{7556CEAC-1C4A-4498-9CF1-B8705B3A8454}" destId="{8A186D6A-930F-44F1-B73C-DC5B73917938}" srcOrd="6" destOrd="0" presId="urn:microsoft.com/office/officeart/2005/8/layout/cycle1"/>
    <dgm:cxn modelId="{820FAF9E-A6F6-447D-BF1D-A47019212C5D}" type="presParOf" srcId="{7556CEAC-1C4A-4498-9CF1-B8705B3A8454}" destId="{83688CEB-FB6E-4B49-AAA7-5D7E2EE27B49}" srcOrd="7" destOrd="0" presId="urn:microsoft.com/office/officeart/2005/8/layout/cycle1"/>
    <dgm:cxn modelId="{E4164542-54C5-4B02-836F-D7A4ECA9019A}" type="presParOf" srcId="{7556CEAC-1C4A-4498-9CF1-B8705B3A8454}" destId="{B281CBAA-D8B0-4AA7-B4B6-A6209C81A20A}" srcOrd="8" destOrd="0" presId="urn:microsoft.com/office/officeart/2005/8/layout/cycle1"/>
    <dgm:cxn modelId="{42D344C4-0C1C-4A6D-BD1B-8E9C7F02BF59}" type="presParOf" srcId="{7556CEAC-1C4A-4498-9CF1-B8705B3A8454}" destId="{03EA3B34-73F5-443D-B48B-F6198185DA61}" srcOrd="9" destOrd="0" presId="urn:microsoft.com/office/officeart/2005/8/layout/cycle1"/>
    <dgm:cxn modelId="{74F48BFA-2BF3-4348-B94E-361BA9287CDA}" type="presParOf" srcId="{7556CEAC-1C4A-4498-9CF1-B8705B3A8454}" destId="{7235F5DD-479C-4348-ACB4-3FCCC886977F}" srcOrd="10" destOrd="0" presId="urn:microsoft.com/office/officeart/2005/8/layout/cycle1"/>
    <dgm:cxn modelId="{12060819-A08F-446E-974F-A765508F2C2A}" type="presParOf" srcId="{7556CEAC-1C4A-4498-9CF1-B8705B3A8454}" destId="{4DAB1609-802A-49CF-9338-35D9A1D0C20A}" srcOrd="11" destOrd="0" presId="urn:microsoft.com/office/officeart/2005/8/layout/cycle1"/>
    <dgm:cxn modelId="{D3A7ED89-E301-4E95-922F-E6BD7BFFAA94}" type="presParOf" srcId="{7556CEAC-1C4A-4498-9CF1-B8705B3A8454}" destId="{42F05655-D1A8-4BF3-BA26-00637276ED60}" srcOrd="12" destOrd="0" presId="urn:microsoft.com/office/officeart/2005/8/layout/cycle1"/>
    <dgm:cxn modelId="{33B2D9A6-8B11-49DF-961A-DE913A0BF7E5}" type="presParOf" srcId="{7556CEAC-1C4A-4498-9CF1-B8705B3A8454}" destId="{1C7CCCDE-95C4-4C69-B45D-91AFE47D275B}" srcOrd="13" destOrd="0" presId="urn:microsoft.com/office/officeart/2005/8/layout/cycle1"/>
    <dgm:cxn modelId="{657A3E95-5111-4D96-B093-247344E93A6D}" type="presParOf" srcId="{7556CEAC-1C4A-4498-9CF1-B8705B3A8454}" destId="{B0607480-DBAD-4503-80DD-D973AE8EBC3D}"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6229A-44B1-44C5-8F66-9CAC73DA81D5}">
      <dsp:nvSpPr>
        <dsp:cNvPr id="0" name=""/>
        <dsp:cNvSpPr/>
      </dsp:nvSpPr>
      <dsp:spPr>
        <a:xfrm>
          <a:off x="5095156" y="42584"/>
          <a:ext cx="1467333" cy="146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pt-BR" sz="6500" kern="1200" dirty="0"/>
        </a:p>
      </dsp:txBody>
      <dsp:txXfrm>
        <a:off x="5095156" y="42584"/>
        <a:ext cx="1467333" cy="1467333"/>
      </dsp:txXfrm>
    </dsp:sp>
    <dsp:sp modelId="{A193EFF8-D037-41C1-BEBC-7BA237A0904B}">
      <dsp:nvSpPr>
        <dsp:cNvPr id="0" name=""/>
        <dsp:cNvSpPr/>
      </dsp:nvSpPr>
      <dsp:spPr>
        <a:xfrm rot="367055">
          <a:off x="975459" y="-209486"/>
          <a:ext cx="5504052" cy="5504052"/>
        </a:xfrm>
        <a:prstGeom prst="circularArrow">
          <a:avLst>
            <a:gd name="adj1" fmla="val 5199"/>
            <a:gd name="adj2" fmla="val 335795"/>
            <a:gd name="adj3" fmla="val 21293724"/>
            <a:gd name="adj4" fmla="val 19765817"/>
            <a:gd name="adj5" fmla="val 6065"/>
          </a:avLst>
        </a:prstGeom>
        <a:gradFill rotWithShape="0">
          <a:gsLst>
            <a:gs pos="0">
              <a:schemeClr val="accent2">
                <a:hueOff val="0"/>
                <a:satOff val="0"/>
                <a:lumOff val="0"/>
                <a:alphaOff val="0"/>
              </a:schemeClr>
            </a:gs>
            <a:gs pos="100000">
              <a:schemeClr val="accent2">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12D992B7-C8F6-4577-A24D-6E901CA40286}">
      <dsp:nvSpPr>
        <dsp:cNvPr id="0" name=""/>
        <dsp:cNvSpPr/>
      </dsp:nvSpPr>
      <dsp:spPr>
        <a:xfrm>
          <a:off x="5982283" y="2772882"/>
          <a:ext cx="1467333" cy="146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pt-BR" sz="6500" kern="1200" dirty="0"/>
        </a:p>
      </dsp:txBody>
      <dsp:txXfrm>
        <a:off x="5982283" y="2772882"/>
        <a:ext cx="1467333" cy="1467333"/>
      </dsp:txXfrm>
    </dsp:sp>
    <dsp:sp modelId="{ED419078-4B2F-46C7-BB8E-2259055CDB44}">
      <dsp:nvSpPr>
        <dsp:cNvPr id="0" name=""/>
        <dsp:cNvSpPr/>
      </dsp:nvSpPr>
      <dsp:spPr>
        <a:xfrm rot="434099">
          <a:off x="1378906" y="-1175833"/>
          <a:ext cx="5504052" cy="5504052"/>
        </a:xfrm>
        <a:prstGeom prst="circularArrow">
          <a:avLst>
            <a:gd name="adj1" fmla="val 5199"/>
            <a:gd name="adj2" fmla="val 335795"/>
            <a:gd name="adj3" fmla="val 4015197"/>
            <a:gd name="adj4" fmla="val 2252974"/>
            <a:gd name="adj5" fmla="val 6065"/>
          </a:avLst>
        </a:prstGeom>
        <a:gradFill rotWithShape="0">
          <a:gsLst>
            <a:gs pos="0">
              <a:schemeClr val="accent3">
                <a:hueOff val="0"/>
                <a:satOff val="0"/>
                <a:lumOff val="0"/>
                <a:alphaOff val="0"/>
              </a:schemeClr>
            </a:gs>
            <a:gs pos="100000">
              <a:schemeClr val="accent3">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83688CEB-FB6E-4B49-AAA7-5D7E2EE27B49}">
      <dsp:nvSpPr>
        <dsp:cNvPr id="0" name=""/>
        <dsp:cNvSpPr/>
      </dsp:nvSpPr>
      <dsp:spPr>
        <a:xfrm>
          <a:off x="3659754" y="4460298"/>
          <a:ext cx="1467333" cy="146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pt-BR" sz="6500" kern="1200" dirty="0"/>
        </a:p>
      </dsp:txBody>
      <dsp:txXfrm>
        <a:off x="3659754" y="4460298"/>
        <a:ext cx="1467333" cy="1467333"/>
      </dsp:txXfrm>
    </dsp:sp>
    <dsp:sp modelId="{B281CBAA-D8B0-4AA7-B4B6-A6209C81A20A}">
      <dsp:nvSpPr>
        <dsp:cNvPr id="0" name=""/>
        <dsp:cNvSpPr/>
      </dsp:nvSpPr>
      <dsp:spPr>
        <a:xfrm rot="557180">
          <a:off x="2362700" y="-1184144"/>
          <a:ext cx="5504052" cy="5504052"/>
        </a:xfrm>
        <a:prstGeom prst="circularArrow">
          <a:avLst>
            <a:gd name="adj1" fmla="val 5199"/>
            <a:gd name="adj2" fmla="val 335795"/>
            <a:gd name="adj3" fmla="val 8211231"/>
            <a:gd name="adj4" fmla="val 6449008"/>
            <a:gd name="adj5" fmla="val 6065"/>
          </a:avLst>
        </a:prstGeom>
        <a:gradFill rotWithShape="0">
          <a:gsLst>
            <a:gs pos="0">
              <a:schemeClr val="accent4">
                <a:hueOff val="0"/>
                <a:satOff val="0"/>
                <a:lumOff val="0"/>
                <a:alphaOff val="0"/>
              </a:schemeClr>
            </a:gs>
            <a:gs pos="100000">
              <a:schemeClr val="accent4">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7235F5DD-479C-4348-ACB4-3FCCC886977F}">
      <dsp:nvSpPr>
        <dsp:cNvPr id="0" name=""/>
        <dsp:cNvSpPr/>
      </dsp:nvSpPr>
      <dsp:spPr>
        <a:xfrm>
          <a:off x="1337224" y="2772882"/>
          <a:ext cx="1467333" cy="146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pt-BR" sz="6500" kern="1200" dirty="0"/>
        </a:p>
      </dsp:txBody>
      <dsp:txXfrm>
        <a:off x="1337224" y="2772882"/>
        <a:ext cx="1467333" cy="1467333"/>
      </dsp:txXfrm>
    </dsp:sp>
    <dsp:sp modelId="{4DAB1609-802A-49CF-9338-35D9A1D0C20A}">
      <dsp:nvSpPr>
        <dsp:cNvPr id="0" name=""/>
        <dsp:cNvSpPr/>
      </dsp:nvSpPr>
      <dsp:spPr>
        <a:xfrm rot="1508243">
          <a:off x="2386368" y="-368554"/>
          <a:ext cx="5971126" cy="7116630"/>
        </a:xfrm>
        <a:prstGeom prst="circularArrow">
          <a:avLst>
            <a:gd name="adj1" fmla="val 5199"/>
            <a:gd name="adj2" fmla="val 335795"/>
            <a:gd name="adj3" fmla="val 12298388"/>
            <a:gd name="adj4" fmla="val 10770482"/>
            <a:gd name="adj5" fmla="val 6065"/>
          </a:avLst>
        </a:prstGeom>
        <a:gradFill rotWithShape="0">
          <a:gsLst>
            <a:gs pos="0">
              <a:schemeClr val="accent5">
                <a:hueOff val="0"/>
                <a:satOff val="0"/>
                <a:lumOff val="0"/>
                <a:alphaOff val="0"/>
              </a:schemeClr>
            </a:gs>
            <a:gs pos="100000">
              <a:schemeClr val="accent5">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1C7CCCDE-95C4-4C69-B45D-91AFE47D275B}">
      <dsp:nvSpPr>
        <dsp:cNvPr id="0" name=""/>
        <dsp:cNvSpPr/>
      </dsp:nvSpPr>
      <dsp:spPr>
        <a:xfrm>
          <a:off x="2224351" y="42584"/>
          <a:ext cx="1467333" cy="146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pt-BR" sz="6500" kern="1200" dirty="0"/>
        </a:p>
      </dsp:txBody>
      <dsp:txXfrm>
        <a:off x="2224351" y="42584"/>
        <a:ext cx="1467333" cy="1467333"/>
      </dsp:txXfrm>
    </dsp:sp>
    <dsp:sp modelId="{B0607480-DBAD-4503-80DD-D973AE8EBC3D}">
      <dsp:nvSpPr>
        <dsp:cNvPr id="0" name=""/>
        <dsp:cNvSpPr/>
      </dsp:nvSpPr>
      <dsp:spPr>
        <a:xfrm rot="1075017">
          <a:off x="1426626" y="498829"/>
          <a:ext cx="5504052" cy="5504052"/>
        </a:xfrm>
        <a:prstGeom prst="circularArrow">
          <a:avLst>
            <a:gd name="adj1" fmla="val 5199"/>
            <a:gd name="adj2" fmla="val 335795"/>
            <a:gd name="adj3" fmla="val 16866184"/>
            <a:gd name="adj4" fmla="val 15198021"/>
            <a:gd name="adj5" fmla="val 6065"/>
          </a:avLst>
        </a:prstGeom>
        <a:gradFill rotWithShape="0">
          <a:gsLst>
            <a:gs pos="0">
              <a:schemeClr val="accent6">
                <a:hueOff val="0"/>
                <a:satOff val="0"/>
                <a:lumOff val="0"/>
                <a:alphaOff val="0"/>
              </a:schemeClr>
            </a:gs>
            <a:gs pos="100000">
              <a:schemeClr val="accent6">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E3146-DEDA-4EAE-B2BA-D0B08274F090}" type="datetimeFigureOut">
              <a:rPr lang="en-US" smtClean="0"/>
              <a:pPr/>
              <a:t>15/9/2010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578BD-A50F-4ADC-8756-E81F089A7FC2}" type="slidenum">
              <a:rPr lang="pt-BR" smtClean="0"/>
              <a:pPr/>
              <a:t>‹nº›</a:t>
            </a:fld>
            <a:endParaRPr lang="pt-BR"/>
          </a:p>
        </p:txBody>
      </p:sp>
    </p:spTree>
    <p:extLst>
      <p:ext uri="{BB962C8B-B14F-4D97-AF65-F5344CB8AC3E}">
        <p14:creationId xmlns:p14="http://schemas.microsoft.com/office/powerpoint/2010/main" val="392019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2</a:t>
            </a:fld>
            <a:endParaRPr lang="pt-BR"/>
          </a:p>
        </p:txBody>
      </p:sp>
    </p:spTree>
    <p:extLst>
      <p:ext uri="{BB962C8B-B14F-4D97-AF65-F5344CB8AC3E}">
        <p14:creationId xmlns:p14="http://schemas.microsoft.com/office/powerpoint/2010/main" val="407792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sz="2600" dirty="0" smtClean="0"/>
              <a:t>* Caso o diagrama fique muito complexo</a:t>
            </a:r>
            <a:r>
              <a:rPr lang="pt-BR" sz="2600" baseline="0" dirty="0" smtClean="0"/>
              <a:t> </a:t>
            </a:r>
            <a:r>
              <a:rPr lang="pt-BR" sz="2600" baseline="0" dirty="0" err="1" smtClean="0"/>
              <a:t>dividí-lo</a:t>
            </a:r>
            <a:r>
              <a:rPr lang="pt-BR" sz="2600" baseline="0" dirty="0" smtClean="0"/>
              <a:t> ... Fazer pelo menos 2 casos de uso por diagrama</a:t>
            </a:r>
            <a:endParaRPr lang="pt-BR" sz="26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sz="2600" dirty="0" smtClean="0"/>
              <a:t>O objetivo aqui é identificar as capacidades (operações) dos serviços.</a:t>
            </a:r>
          </a:p>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38</a:t>
            </a:fld>
            <a:endParaRPr lang="pt-BR"/>
          </a:p>
        </p:txBody>
      </p:sp>
    </p:spTree>
    <p:extLst>
      <p:ext uri="{BB962C8B-B14F-4D97-AF65-F5344CB8AC3E}">
        <p14:creationId xmlns:p14="http://schemas.microsoft.com/office/powerpoint/2010/main" val="155223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44</a:t>
            </a:fld>
            <a:endParaRPr lang="pt-BR"/>
          </a:p>
        </p:txBody>
      </p:sp>
    </p:spTree>
    <p:extLst>
      <p:ext uri="{BB962C8B-B14F-4D97-AF65-F5344CB8AC3E}">
        <p14:creationId xmlns:p14="http://schemas.microsoft.com/office/powerpoint/2010/main" val="317166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Colocar animação</a:t>
            </a:r>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46</a:t>
            </a:fld>
            <a:endParaRPr lang="pt-BR"/>
          </a:p>
        </p:txBody>
      </p:sp>
    </p:spTree>
    <p:extLst>
      <p:ext uri="{BB962C8B-B14F-4D97-AF65-F5344CB8AC3E}">
        <p14:creationId xmlns:p14="http://schemas.microsoft.com/office/powerpoint/2010/main" val="409042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48</a:t>
            </a:fld>
            <a:endParaRPr lang="pt-BR"/>
          </a:p>
        </p:txBody>
      </p:sp>
    </p:spTree>
    <p:extLst>
      <p:ext uri="{BB962C8B-B14F-4D97-AF65-F5344CB8AC3E}">
        <p14:creationId xmlns:p14="http://schemas.microsoft.com/office/powerpoint/2010/main" val="4090420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7</a:t>
            </a:fld>
            <a:endParaRPr lang="pt-BR"/>
          </a:p>
        </p:txBody>
      </p:sp>
    </p:spTree>
    <p:extLst>
      <p:ext uri="{BB962C8B-B14F-4D97-AF65-F5344CB8AC3E}">
        <p14:creationId xmlns:p14="http://schemas.microsoft.com/office/powerpoint/2010/main" val="317166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When we discuss services, it is important to remember that a single service can provide a collection of capabilities. They are grouped together because they relate to a functional context established by the service. The functional context of the service illustrated in the figure below, for example, is that of "shipment." Therefore, this particular service provides a set of capabilities associated with the processing of shipments. </a:t>
            </a:r>
          </a:p>
          <a:p>
            <a:r>
              <a:rPr lang="en-US" dirty="0" smtClean="0"/>
              <a:t>A service can essentially act as a container of related capabilities. It is comprised of a body of logic designed to carry out these capabilities and a service contract that expresses which of its capabilities are made available for public invocation. </a:t>
            </a:r>
            <a:br>
              <a:rPr lang="en-US" dirty="0" smtClean="0"/>
            </a:br>
            <a:r>
              <a:rPr lang="en-US" dirty="0" smtClean="0"/>
              <a:t/>
            </a:r>
            <a:br>
              <a:rPr lang="en-US" dirty="0" smtClean="0"/>
            </a:br>
            <a:r>
              <a:rPr lang="en-US" dirty="0" smtClean="0"/>
              <a:t>Note that when we make reference to service capabilities on this site, we are specifically focused on those that are defined as part of the service contract. When services are implemented as components these capabilities are typically referred to as "methods," and when they are expressed as part of a Web service contract, they are called "operations." </a:t>
            </a:r>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12</a:t>
            </a:fld>
            <a:endParaRPr lang="pt-BR"/>
          </a:p>
        </p:txBody>
      </p:sp>
    </p:spTree>
    <p:extLst>
      <p:ext uri="{BB962C8B-B14F-4D97-AF65-F5344CB8AC3E}">
        <p14:creationId xmlns:p14="http://schemas.microsoft.com/office/powerpoint/2010/main" val="42147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17</a:t>
            </a:fld>
            <a:endParaRPr lang="pt-BR"/>
          </a:p>
        </p:txBody>
      </p:sp>
    </p:spTree>
    <p:extLst>
      <p:ext uri="{BB962C8B-B14F-4D97-AF65-F5344CB8AC3E}">
        <p14:creationId xmlns:p14="http://schemas.microsoft.com/office/powerpoint/2010/main" val="317166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19</a:t>
            </a:fld>
            <a:endParaRPr lang="pt-BR"/>
          </a:p>
        </p:txBody>
      </p:sp>
    </p:spTree>
    <p:extLst>
      <p:ext uri="{BB962C8B-B14F-4D97-AF65-F5344CB8AC3E}">
        <p14:creationId xmlns:p14="http://schemas.microsoft.com/office/powerpoint/2010/main" val="317166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89480F3-723E-49F8-ADB7-F913329063DF}" type="datetime7">
              <a:rPr lang="pt-BR"/>
              <a:pPr/>
              <a:t>set-10</a:t>
            </a:fld>
            <a:endParaRPr lang="en-US"/>
          </a:p>
        </p:txBody>
      </p:sp>
      <p:sp>
        <p:nvSpPr>
          <p:cNvPr id="5" name="Rectangle 6"/>
          <p:cNvSpPr>
            <a:spLocks noGrp="1" noChangeArrowheads="1"/>
          </p:cNvSpPr>
          <p:nvPr>
            <p:ph type="ftr" sz="quarter" idx="4"/>
          </p:nvPr>
        </p:nvSpPr>
        <p:spPr>
          <a:ln/>
        </p:spPr>
        <p:txBody>
          <a:bodyPr/>
          <a:lstStyle/>
          <a:p>
            <a:r>
              <a:rPr lang="en-US"/>
              <a:t>Analisar caso de uso</a:t>
            </a:r>
          </a:p>
        </p:txBody>
      </p:sp>
      <p:sp>
        <p:nvSpPr>
          <p:cNvPr id="281602" name="Rectangle 2"/>
          <p:cNvSpPr>
            <a:spLocks noGrp="1" noRot="1" noChangeAspect="1" noChangeArrowheads="1" noTextEdit="1"/>
          </p:cNvSpPr>
          <p:nvPr>
            <p:ph type="sldImg"/>
          </p:nvPr>
        </p:nvSpPr>
        <p:spPr bwMode="auto">
          <a:xfrm>
            <a:off x="1146175" y="687388"/>
            <a:ext cx="4567238" cy="3427412"/>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703" y="4342482"/>
            <a:ext cx="5028595" cy="4114494"/>
          </a:xfrm>
          <a:prstGeom prst="rect">
            <a:avLst/>
          </a:prstGeom>
          <a:solidFill>
            <a:srgbClr val="FFFFFF"/>
          </a:solidFill>
          <a:ln>
            <a:solidFill>
              <a:srgbClr val="000000"/>
            </a:solidFill>
            <a:miter lim="800000"/>
            <a:headEnd/>
            <a:tailEnd/>
          </a:ln>
        </p:spPr>
        <p:txBody>
          <a:bodyPr lIns="89898" tIns="44947" rIns="89898" bIns="44947"/>
          <a:lstStyle/>
          <a:p>
            <a:endParaRPr lang="pt-B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30D3C16A-7293-4BF5-A251-E5E20BB88196}" type="slidenum">
              <a:rPr lang="en-US" sz="1200"/>
              <a:pPr eaLnBrk="1" hangingPunct="1"/>
              <a:t>26</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3DEDD5AD-AD1B-4187-B780-EE34FB17C564}" type="slidenum">
              <a:rPr lang="en-US" sz="1200"/>
              <a:pPr eaLnBrk="1" hangingPunct="1"/>
              <a:t>27</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A5578BD-A50F-4ADC-8756-E81F089A7FC2}" type="slidenum">
              <a:rPr lang="pt-BR" smtClean="0"/>
              <a:pPr/>
              <a:t>36</a:t>
            </a:fld>
            <a:endParaRPr lang="pt-BR"/>
          </a:p>
        </p:txBody>
      </p:sp>
    </p:spTree>
    <p:extLst>
      <p:ext uri="{BB962C8B-B14F-4D97-AF65-F5344CB8AC3E}">
        <p14:creationId xmlns:p14="http://schemas.microsoft.com/office/powerpoint/2010/main" val="317166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0A4D1D4-CFCE-41BE-98FD-C8832241B78E}" type="datetimeFigureOut">
              <a:rPr lang="en-US" smtClean="0"/>
              <a:pPr/>
              <a:t>15/9/2010</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6911E0D-6A88-43FC-88F3-4B2A7A007172}" type="slidenum">
              <a:rPr lang="pt-BR" smtClean="0"/>
              <a:pPr/>
              <a:t>‹nº›</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50A4D1D4-CFCE-41BE-98FD-C8832241B78E}" type="datetimeFigureOut">
              <a:rPr lang="en-US" smtClean="0"/>
              <a:pPr/>
              <a:t>15/9/2010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50A4D1D4-CFCE-41BE-98FD-C8832241B78E}" type="datetimeFigureOut">
              <a:rPr lang="en-US" smtClean="0"/>
              <a:pPr/>
              <a:t>15/9/2010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0A4D1D4-CFCE-41BE-98FD-C8832241B78E}" type="datetimeFigureOut">
              <a:rPr lang="en-US" smtClean="0"/>
              <a:pPr/>
              <a:t>15/9/2010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50A4D1D4-CFCE-41BE-98FD-C8832241B78E}" type="datetimeFigureOut">
              <a:rPr lang="en-US" smtClean="0"/>
              <a:pPr/>
              <a:t>15/9/2010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50A4D1D4-CFCE-41BE-98FD-C8832241B78E}" type="datetimeFigureOut">
              <a:rPr lang="en-US" smtClean="0"/>
              <a:pPr/>
              <a:t>15/9/2010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6911E0D-6A88-43FC-88F3-4B2A7A007172}" type="slidenum">
              <a:rPr lang="pt-BR" smtClean="0"/>
              <a:pPr/>
              <a:t>‹nº›</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0A4D1D4-CFCE-41BE-98FD-C8832241B78E}" type="datetimeFigureOut">
              <a:rPr lang="en-US" smtClean="0"/>
              <a:pPr/>
              <a:t>15/9/2010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50A4D1D4-CFCE-41BE-98FD-C8832241B78E}" type="datetimeFigureOut">
              <a:rPr lang="en-US" smtClean="0"/>
              <a:pPr/>
              <a:t>15/9/2010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4D1D4-CFCE-41BE-98FD-C8832241B78E}" type="datetimeFigureOut">
              <a:rPr lang="en-US" smtClean="0"/>
              <a:pPr/>
              <a:t>15/9/2010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0A4D1D4-CFCE-41BE-98FD-C8832241B78E}" type="datetimeFigureOut">
              <a:rPr lang="en-US" smtClean="0"/>
              <a:pPr/>
              <a:t>15/9/2010</a:t>
            </a:fld>
            <a:endParaRPr lang="pt-BR"/>
          </a:p>
        </p:txBody>
      </p:sp>
      <p:sp>
        <p:nvSpPr>
          <p:cNvPr id="7" name="Slide Number Placeholder 6"/>
          <p:cNvSpPr>
            <a:spLocks noGrp="1"/>
          </p:cNvSpPr>
          <p:nvPr>
            <p:ph type="sldNum" sz="quarter" idx="12"/>
          </p:nvPr>
        </p:nvSpPr>
        <p:spPr/>
        <p:txBody>
          <a:bodyPr/>
          <a:lstStyle/>
          <a:p>
            <a:fld id="{36911E0D-6A88-43FC-88F3-4B2A7A007172}" type="slidenum">
              <a:rPr lang="pt-BR" smtClean="0"/>
              <a:pPr/>
              <a:t>‹nº›</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0A4D1D4-CFCE-41BE-98FD-C8832241B78E}" type="datetimeFigureOut">
              <a:rPr lang="en-US" smtClean="0"/>
              <a:pPr/>
              <a:t>15/9/2010</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36911E0D-6A88-43FC-88F3-4B2A7A007172}" type="slidenum">
              <a:rPr lang="pt-BR" smtClean="0"/>
              <a:pPr/>
              <a:t>‹nº›</a:t>
            </a:fld>
            <a:endParaRPr lang="pt-B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A4D1D4-CFCE-41BE-98FD-C8832241B78E}" type="datetimeFigureOut">
              <a:rPr lang="en-US" smtClean="0"/>
              <a:pPr/>
              <a:t>15/9/2010</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6911E0D-6A88-43FC-88F3-4B2A7A00717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spd="slow">
    <p:cover/>
  </p:transition>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wmf"/><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image" Target="../media/image15.wmf"/><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_rels/slide3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pt-BR" dirty="0" smtClean="0"/>
              <a:t>Analisar Serviços</a:t>
            </a:r>
            <a:endParaRPr lang="pt-BR" dirty="0"/>
          </a:p>
        </p:txBody>
      </p:sp>
      <p:sp>
        <p:nvSpPr>
          <p:cNvPr id="5" name="Espaço Reservado para Texto 4"/>
          <p:cNvSpPr>
            <a:spLocks noGrp="1"/>
          </p:cNvSpPr>
          <p:nvPr>
            <p:ph type="body" idx="1"/>
          </p:nvPr>
        </p:nvSpPr>
        <p:spPr/>
        <p:txBody>
          <a:bodyPr/>
          <a:lstStyle/>
          <a:p>
            <a:r>
              <a:rPr lang="en-US" dirty="0" err="1" smtClean="0"/>
              <a:t>Vítor</a:t>
            </a:r>
            <a:r>
              <a:rPr lang="en-US" dirty="0" smtClean="0"/>
              <a:t> Braga – vtb@cin.ufpe.br</a:t>
            </a:r>
            <a:endParaRPr lang="pt-BR" dirty="0"/>
          </a:p>
        </p:txBody>
      </p:sp>
    </p:spTree>
    <p:extLst>
      <p:ext uri="{BB962C8B-B14F-4D97-AF65-F5344CB8AC3E}">
        <p14:creationId xmlns:p14="http://schemas.microsoft.com/office/powerpoint/2010/main" val="2167490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188640"/>
            <a:ext cx="7024744" cy="1143000"/>
          </a:xfrm>
        </p:spPr>
        <p:txBody>
          <a:bodyPr/>
          <a:lstStyle/>
          <a:p>
            <a:r>
              <a:rPr lang="pt-BR" dirty="0" smtClean="0"/>
              <a:t>SOA</a:t>
            </a:r>
            <a:endParaRPr lang="pt-BR" dirty="0"/>
          </a:p>
        </p:txBody>
      </p:sp>
      <p:sp>
        <p:nvSpPr>
          <p:cNvPr id="3" name="Espaço Reservado para Conteúdo 2"/>
          <p:cNvSpPr>
            <a:spLocks noGrp="1"/>
          </p:cNvSpPr>
          <p:nvPr>
            <p:ph idx="1"/>
          </p:nvPr>
        </p:nvSpPr>
        <p:spPr>
          <a:xfrm>
            <a:off x="539552" y="1700808"/>
            <a:ext cx="7992888" cy="4176464"/>
          </a:xfrm>
        </p:spPr>
        <p:txBody>
          <a:bodyPr>
            <a:normAutofit/>
          </a:bodyPr>
          <a:lstStyle/>
          <a:p>
            <a:r>
              <a:rPr lang="pt-BR" sz="2800" dirty="0"/>
              <a:t>É um estilo de arquitetura que promove a integração entre o negócio e a TI através de serviços. O </a:t>
            </a:r>
            <a:r>
              <a:rPr lang="pt-BR" sz="2800" b="1" dirty="0">
                <a:solidFill>
                  <a:srgbClr val="FF0000"/>
                </a:solidFill>
              </a:rPr>
              <a:t>serviço</a:t>
            </a:r>
            <a:r>
              <a:rPr lang="pt-BR" sz="2800" dirty="0"/>
              <a:t> é o principal componente desta arquitetura. </a:t>
            </a:r>
            <a:endParaRPr lang="pt-BR" sz="2800" dirty="0" smtClean="0"/>
          </a:p>
          <a:p>
            <a:pPr lvl="1"/>
            <a:r>
              <a:rPr lang="pt-BR" sz="2400" dirty="0" smtClean="0"/>
              <a:t>maior </a:t>
            </a:r>
            <a:r>
              <a:rPr lang="pt-BR" sz="2400" dirty="0"/>
              <a:t>agilidade para atender as novas demandas</a:t>
            </a:r>
            <a:r>
              <a:rPr lang="pt-BR" sz="2400" dirty="0" smtClean="0"/>
              <a:t>,</a:t>
            </a:r>
          </a:p>
          <a:p>
            <a:pPr lvl="1"/>
            <a:r>
              <a:rPr lang="pt-BR" sz="2400" dirty="0" smtClean="0"/>
              <a:t> </a:t>
            </a:r>
            <a:r>
              <a:rPr lang="pt-BR" sz="2400" dirty="0"/>
              <a:t>flexibilidade para atender as mudanças, </a:t>
            </a:r>
            <a:endParaRPr lang="pt-BR" sz="2400" dirty="0" smtClean="0"/>
          </a:p>
          <a:p>
            <a:pPr lvl="1"/>
            <a:r>
              <a:rPr lang="pt-BR" sz="2400" dirty="0" smtClean="0"/>
              <a:t>redução </a:t>
            </a:r>
            <a:r>
              <a:rPr lang="pt-BR" sz="2400" dirty="0"/>
              <a:t>de custo e reuso de ativos (serviços).</a:t>
            </a:r>
          </a:p>
        </p:txBody>
      </p:sp>
    </p:spTree>
    <p:extLst>
      <p:ext uri="{BB962C8B-B14F-4D97-AF65-F5344CB8AC3E}">
        <p14:creationId xmlns:p14="http://schemas.microsoft.com/office/powerpoint/2010/main" val="1933875573"/>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404664"/>
            <a:ext cx="7024744" cy="1143000"/>
          </a:xfrm>
        </p:spPr>
        <p:txBody>
          <a:bodyPr/>
          <a:lstStyle/>
          <a:p>
            <a:r>
              <a:rPr lang="pt-BR" dirty="0" smtClean="0"/>
              <a:t>O que são serviços ?</a:t>
            </a:r>
            <a:endParaRPr lang="pt-BR" dirty="0"/>
          </a:p>
        </p:txBody>
      </p:sp>
      <p:sp>
        <p:nvSpPr>
          <p:cNvPr id="3" name="Espaço Reservado para Conteúdo 2"/>
          <p:cNvSpPr>
            <a:spLocks noGrp="1"/>
          </p:cNvSpPr>
          <p:nvPr>
            <p:ph idx="1"/>
          </p:nvPr>
        </p:nvSpPr>
        <p:spPr>
          <a:xfrm>
            <a:off x="755576" y="1988840"/>
            <a:ext cx="7776864" cy="3843789"/>
          </a:xfrm>
        </p:spPr>
        <p:txBody>
          <a:bodyPr>
            <a:normAutofit/>
          </a:bodyPr>
          <a:lstStyle/>
          <a:p>
            <a:r>
              <a:rPr lang="pt-BR" sz="2800" dirty="0" smtClean="0"/>
              <a:t>Serviço é um componente que atende a uma função de negócio (business </a:t>
            </a:r>
            <a:r>
              <a:rPr lang="pt-BR" sz="2800" dirty="0" err="1" smtClean="0"/>
              <a:t>function</a:t>
            </a:r>
            <a:r>
              <a:rPr lang="pt-BR" sz="2800" dirty="0" smtClean="0"/>
              <a:t>). Ele pode receber e responder requisições ocultando os detalhes de sua implementação.</a:t>
            </a:r>
          </a:p>
          <a:p>
            <a:pPr lvl="1"/>
            <a:r>
              <a:rPr lang="pt-BR" sz="2400" b="1" dirty="0" smtClean="0">
                <a:solidFill>
                  <a:srgbClr val="FF0000"/>
                </a:solidFill>
              </a:rPr>
              <a:t>Desacoplados</a:t>
            </a:r>
            <a:r>
              <a:rPr lang="pt-BR" sz="2400" dirty="0" smtClean="0">
                <a:solidFill>
                  <a:srgbClr val="FF0000"/>
                </a:solidFill>
              </a:rPr>
              <a:t> </a:t>
            </a:r>
            <a:r>
              <a:rPr lang="pt-BR" sz="2400" dirty="0" smtClean="0"/>
              <a:t>em relação ao cliente/consumidor</a:t>
            </a:r>
          </a:p>
          <a:p>
            <a:pPr lvl="1"/>
            <a:r>
              <a:rPr lang="pt-BR" sz="2400" dirty="0" smtClean="0"/>
              <a:t>Descritos através de </a:t>
            </a:r>
            <a:r>
              <a:rPr lang="pt-BR" sz="2400" b="1" dirty="0" smtClean="0">
                <a:solidFill>
                  <a:srgbClr val="FF0000"/>
                </a:solidFill>
              </a:rPr>
              <a:t>contratos</a:t>
            </a:r>
            <a:r>
              <a:rPr lang="pt-BR" sz="2400" dirty="0" smtClean="0"/>
              <a:t> de operações </a:t>
            </a:r>
          </a:p>
          <a:p>
            <a:endParaRPr lang="pt-BR" sz="2800" dirty="0"/>
          </a:p>
        </p:txBody>
      </p:sp>
    </p:spTree>
    <p:extLst>
      <p:ext uri="{BB962C8B-B14F-4D97-AF65-F5344CB8AC3E}">
        <p14:creationId xmlns:p14="http://schemas.microsoft.com/office/powerpoint/2010/main" val="298021808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773832"/>
            <a:ext cx="8352928" cy="1143000"/>
          </a:xfrm>
        </p:spPr>
        <p:txBody>
          <a:bodyPr>
            <a:normAutofit fontScale="90000"/>
          </a:bodyPr>
          <a:lstStyle/>
          <a:p>
            <a:r>
              <a:rPr lang="pt-BR" sz="4400" dirty="0"/>
              <a:t>Serviços são </a:t>
            </a:r>
            <a:r>
              <a:rPr lang="pt-BR" sz="4400" dirty="0" smtClean="0"/>
              <a:t>coleções </a:t>
            </a:r>
            <a:r>
              <a:rPr lang="pt-BR" sz="4400" dirty="0"/>
              <a:t>de “capacidade”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228850"/>
            <a:ext cx="696277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aixaDeTexto 4"/>
          <p:cNvSpPr txBox="1"/>
          <p:nvPr/>
        </p:nvSpPr>
        <p:spPr>
          <a:xfrm>
            <a:off x="1691680" y="4941168"/>
            <a:ext cx="6480720" cy="646331"/>
          </a:xfrm>
          <a:prstGeom prst="rect">
            <a:avLst/>
          </a:prstGeom>
          <a:noFill/>
        </p:spPr>
        <p:txBody>
          <a:bodyPr wrap="square" rtlCol="0">
            <a:spAutoFit/>
          </a:bodyPr>
          <a:lstStyle/>
          <a:p>
            <a:pPr algn="ctr"/>
            <a:r>
              <a:rPr lang="pt-BR" b="1" dirty="0" smtClean="0"/>
              <a:t>Assim como pessoas, um serviço pode prover múltiplas capacidades.</a:t>
            </a:r>
            <a:endParaRPr lang="pt-BR" dirty="0"/>
          </a:p>
        </p:txBody>
      </p:sp>
    </p:spTree>
    <p:extLst>
      <p:ext uri="{BB962C8B-B14F-4D97-AF65-F5344CB8AC3E}">
        <p14:creationId xmlns:p14="http://schemas.microsoft.com/office/powerpoint/2010/main" val="17961294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600" y="260648"/>
            <a:ext cx="7024744" cy="1143000"/>
          </a:xfrm>
        </p:spPr>
        <p:txBody>
          <a:bodyPr/>
          <a:lstStyle/>
          <a:p>
            <a:r>
              <a:rPr lang="pt-BR" dirty="0" smtClean="0"/>
              <a:t>Classificação dos Serviços</a:t>
            </a:r>
            <a:endParaRPr lang="pt-BR" dirty="0"/>
          </a:p>
        </p:txBody>
      </p:sp>
      <p:sp>
        <p:nvSpPr>
          <p:cNvPr id="3" name="Espaço Reservado para Conteúdo 2"/>
          <p:cNvSpPr>
            <a:spLocks noGrp="1"/>
          </p:cNvSpPr>
          <p:nvPr>
            <p:ph idx="1"/>
          </p:nvPr>
        </p:nvSpPr>
        <p:spPr>
          <a:xfrm>
            <a:off x="1043492" y="1628800"/>
            <a:ext cx="6777317" cy="4203829"/>
          </a:xfrm>
        </p:spPr>
        <p:txBody>
          <a:bodyPr>
            <a:normAutofit lnSpcReduction="10000"/>
          </a:bodyPr>
          <a:lstStyle/>
          <a:p>
            <a:r>
              <a:rPr lang="pt-BR" dirty="0" smtClean="0"/>
              <a:t>Quando estamos modelando os serviços, fica evidente que podemos classifica-los em função:</a:t>
            </a:r>
          </a:p>
          <a:p>
            <a:pPr lvl="1"/>
            <a:r>
              <a:rPr lang="pt-BR" dirty="0" smtClean="0"/>
              <a:t>Tipo de logica que encapsulam</a:t>
            </a:r>
          </a:p>
          <a:p>
            <a:pPr lvl="1"/>
            <a:r>
              <a:rPr lang="pt-BR" dirty="0" smtClean="0"/>
              <a:t>Potencial de Reuso </a:t>
            </a:r>
          </a:p>
          <a:p>
            <a:pPr lvl="1"/>
            <a:r>
              <a:rPr lang="pt-BR" dirty="0" smtClean="0"/>
              <a:t>Como a logica implementada se relaciona com o domínio da aplicação</a:t>
            </a:r>
          </a:p>
          <a:p>
            <a:r>
              <a:rPr lang="pt-BR" dirty="0" smtClean="0"/>
              <a:t>Por isso, podemos classificar os serviços:</a:t>
            </a:r>
          </a:p>
          <a:p>
            <a:pPr lvl="1"/>
            <a:r>
              <a:rPr lang="pt-BR" dirty="0" smtClean="0"/>
              <a:t>Serviços de </a:t>
            </a:r>
            <a:r>
              <a:rPr lang="pt-BR" b="1" dirty="0" smtClean="0">
                <a:solidFill>
                  <a:srgbClr val="7030A0"/>
                </a:solidFill>
              </a:rPr>
              <a:t>entidades</a:t>
            </a:r>
          </a:p>
          <a:p>
            <a:pPr lvl="1"/>
            <a:r>
              <a:rPr lang="pt-BR" dirty="0" smtClean="0"/>
              <a:t>Serviços de </a:t>
            </a:r>
            <a:r>
              <a:rPr lang="pt-BR" b="1" dirty="0" smtClean="0">
                <a:solidFill>
                  <a:srgbClr val="00B0F0"/>
                </a:solidFill>
              </a:rPr>
              <a:t>tarefas</a:t>
            </a:r>
          </a:p>
          <a:p>
            <a:pPr lvl="1"/>
            <a:r>
              <a:rPr lang="pt-BR" dirty="0" smtClean="0"/>
              <a:t>Serviços de </a:t>
            </a:r>
            <a:r>
              <a:rPr lang="pt-BR" b="1" dirty="0" smtClean="0">
                <a:solidFill>
                  <a:srgbClr val="FFC000"/>
                </a:solidFill>
              </a:rPr>
              <a:t>utilidade </a:t>
            </a:r>
          </a:p>
          <a:p>
            <a:pPr lvl="1"/>
            <a:endParaRPr lang="pt-BR" dirty="0" smtClean="0"/>
          </a:p>
          <a:p>
            <a:pPr lvl="1"/>
            <a:endParaRPr lang="pt-BR" dirty="0"/>
          </a:p>
        </p:txBody>
      </p:sp>
    </p:spTree>
    <p:extLst>
      <p:ext uri="{BB962C8B-B14F-4D97-AF65-F5344CB8AC3E}">
        <p14:creationId xmlns:p14="http://schemas.microsoft.com/office/powerpoint/2010/main" val="1134390128"/>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496" y="-243408"/>
            <a:ext cx="7024744" cy="1143000"/>
          </a:xfrm>
        </p:spPr>
        <p:txBody>
          <a:bodyPr/>
          <a:lstStyle/>
          <a:p>
            <a:r>
              <a:rPr lang="pt-BR" dirty="0" smtClean="0"/>
              <a:t>Service </a:t>
            </a:r>
            <a:r>
              <a:rPr lang="en-US" dirty="0" smtClean="0"/>
              <a:t>Layers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3"/>
            <a:ext cx="932497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108" b="97581" l="6780" r="89831">
                        <a14:foregroundMark x1="65860" y1="96505" x2="65860" y2="96505"/>
                        <a14:foregroundMark x1="57385" y1="98118" x2="57385" y2="98118"/>
                        <a14:foregroundMark x1="49153" y1="5108" x2="49153" y2="5108"/>
                        <a14:foregroundMark x1="76029" y1="19624" x2="76029" y2="19624"/>
                        <a14:foregroundMark x1="79903" y1="23656" x2="79903" y2="23656"/>
                        <a14:foregroundMark x1="6780" y1="47581" x2="6780" y2="47581"/>
                      </a14:backgroundRemoval>
                    </a14:imgEffect>
                  </a14:imgLayer>
                </a14:imgProps>
              </a:ext>
              <a:ext uri="{28A0092B-C50C-407E-A947-70E740481C1C}">
                <a14:useLocalDpi xmlns:a14="http://schemas.microsoft.com/office/drawing/2010/main" val="0"/>
              </a:ext>
            </a:extLst>
          </a:blip>
          <a:srcRect/>
          <a:stretch>
            <a:fillRect/>
          </a:stretch>
        </p:blipFill>
        <p:spPr bwMode="auto">
          <a:xfrm>
            <a:off x="5326028" y="-147882"/>
            <a:ext cx="3563888" cy="32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592" b="95724" l="5782" r="95503">
                        <a14:foregroundMark x1="25482" y1="33717" x2="25482" y2="33717"/>
                        <a14:foregroundMark x1="5782" y1="23684" x2="5782" y2="23684"/>
                        <a14:foregroundMark x1="27409" y1="95888" x2="27409" y2="95888"/>
                        <a14:foregroundMark x1="95717" y1="72533" x2="95717" y2="72533"/>
                        <a14:foregroundMark x1="56317" y1="5592" x2="56317" y2="5592"/>
                        <a14:foregroundMark x1="9636" y1="21546" x2="9636" y2="21546"/>
                      </a14:backgroundRemoval>
                    </a14:imgEffect>
                  </a14:imgLayer>
                </a14:imgProps>
              </a:ext>
              <a:ext uri="{28A0092B-C50C-407E-A947-70E740481C1C}">
                <a14:useLocalDpi xmlns:a14="http://schemas.microsoft.com/office/drawing/2010/main" val="0"/>
              </a:ext>
            </a:extLst>
          </a:blip>
          <a:srcRect/>
          <a:stretch>
            <a:fillRect/>
          </a:stretch>
        </p:blipFill>
        <p:spPr bwMode="auto">
          <a:xfrm>
            <a:off x="1387533" y="1052736"/>
            <a:ext cx="3274954" cy="4263752"/>
          </a:xfrm>
          <a:prstGeom prst="rect">
            <a:avLst/>
          </a:prstGeom>
          <a:noFill/>
          <a:ln>
            <a:noFill/>
          </a:ln>
          <a:effectLst/>
        </p:spPr>
      </p:pic>
      <p:pic>
        <p:nvPicPr>
          <p:cNvPr id="3077" name="Picture 5"/>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673" b="96729" l="4167" r="93056">
                        <a14:foregroundMark x1="47222" y1="4673" x2="47222" y2="4673"/>
                        <a14:foregroundMark x1="93056" y1="52336" x2="93056" y2="52336"/>
                        <a14:foregroundMark x1="68056" y1="97196" x2="68056" y2="97196"/>
                        <a14:foregroundMark x1="4167" y1="55607" x2="4167" y2="55607"/>
                      </a14:backgroundRemoval>
                    </a14:imgEffect>
                  </a14:imgLayer>
                </a14:imgProps>
              </a:ext>
              <a:ext uri="{28A0092B-C50C-407E-A947-70E740481C1C}">
                <a14:useLocalDpi xmlns:a14="http://schemas.microsoft.com/office/drawing/2010/main" val="0"/>
              </a:ext>
            </a:extLst>
          </a:blip>
          <a:srcRect/>
          <a:stretch>
            <a:fillRect/>
          </a:stretch>
        </p:blipFill>
        <p:spPr bwMode="auto">
          <a:xfrm>
            <a:off x="5129584" y="4014091"/>
            <a:ext cx="2970808" cy="294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883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down)">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wipe(down)">
                                      <p:cBhvr>
                                        <p:cTn id="1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2502024"/>
            <a:ext cx="7024744" cy="1143000"/>
          </a:xfrm>
        </p:spPr>
        <p:txBody>
          <a:bodyPr>
            <a:normAutofit/>
          </a:bodyPr>
          <a:lstStyle/>
          <a:p>
            <a:r>
              <a:rPr lang="pt-BR" sz="4800" dirty="0" smtClean="0"/>
              <a:t>Analisar Serviços</a:t>
            </a:r>
            <a:endParaRPr lang="pt-BR" sz="4800" dirty="0"/>
          </a:p>
        </p:txBody>
      </p:sp>
    </p:spTree>
    <p:extLst>
      <p:ext uri="{BB962C8B-B14F-4D97-AF65-F5344CB8AC3E}">
        <p14:creationId xmlns:p14="http://schemas.microsoft.com/office/powerpoint/2010/main" val="214916957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836712"/>
            <a:ext cx="7024744" cy="1143000"/>
          </a:xfrm>
        </p:spPr>
        <p:txBody>
          <a:bodyPr/>
          <a:lstStyle/>
          <a:p>
            <a:r>
              <a:rPr lang="pt-BR" dirty="0" smtClean="0"/>
              <a:t>Analisar serviços</a:t>
            </a:r>
            <a:endParaRPr lang="pt-BR" dirty="0"/>
          </a:p>
        </p:txBody>
      </p:sp>
      <p:sp>
        <p:nvSpPr>
          <p:cNvPr id="3" name="Espaço Reservado para Conteúdo 2"/>
          <p:cNvSpPr>
            <a:spLocks noGrp="1"/>
          </p:cNvSpPr>
          <p:nvPr>
            <p:ph idx="1"/>
          </p:nvPr>
        </p:nvSpPr>
        <p:spPr/>
        <p:txBody>
          <a:bodyPr>
            <a:normAutofit/>
          </a:bodyPr>
          <a:lstStyle/>
          <a:p>
            <a:r>
              <a:rPr lang="pt-BR" sz="3200" dirty="0" smtClean="0"/>
              <a:t>Visão inicial da arquitetura do Sistema</a:t>
            </a:r>
          </a:p>
          <a:p>
            <a:r>
              <a:rPr lang="pt-BR" sz="3200" dirty="0" smtClean="0"/>
              <a:t>Sistemática para identificação dos serviços e componentes</a:t>
            </a:r>
          </a:p>
          <a:p>
            <a:pPr lvl="1"/>
            <a:r>
              <a:rPr lang="pt-BR" sz="2800" dirty="0" smtClean="0"/>
              <a:t>“Análise” diferente do RUP</a:t>
            </a:r>
          </a:p>
          <a:p>
            <a:pPr lvl="1"/>
            <a:endParaRPr lang="pt-BR" sz="2800" dirty="0" smtClean="0"/>
          </a:p>
          <a:p>
            <a:endParaRPr lang="pt-BR" sz="3200" dirty="0"/>
          </a:p>
        </p:txBody>
      </p:sp>
    </p:spTree>
    <p:extLst>
      <p:ext uri="{BB962C8B-B14F-4D97-AF65-F5344CB8AC3E}">
        <p14:creationId xmlns:p14="http://schemas.microsoft.com/office/powerpoint/2010/main" val="2331624568"/>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34280"/>
            <a:ext cx="7024744" cy="1143000"/>
          </a:xfrm>
        </p:spPr>
        <p:txBody>
          <a:bodyPr>
            <a:normAutofit/>
          </a:bodyPr>
          <a:lstStyle/>
          <a:p>
            <a:r>
              <a:rPr lang="en-US" sz="3200" dirty="0" err="1" smtClean="0"/>
              <a:t>Fluxo</a:t>
            </a:r>
            <a:r>
              <a:rPr lang="en-US" sz="3200" dirty="0" smtClean="0"/>
              <a:t> de </a:t>
            </a:r>
            <a:r>
              <a:rPr lang="en-US" sz="3200" dirty="0" err="1" smtClean="0"/>
              <a:t>Atividades</a:t>
            </a:r>
            <a:endParaRPr lang="pt-BR"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8856984" cy="646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76322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err="1" smtClean="0"/>
              <a:t>Visão</a:t>
            </a:r>
            <a:r>
              <a:rPr lang="en-US" dirty="0" smtClean="0"/>
              <a:t> </a:t>
            </a:r>
            <a:r>
              <a:rPr lang="en-US" dirty="0" err="1" smtClean="0"/>
              <a:t>Geral</a:t>
            </a:r>
            <a:r>
              <a:rPr lang="en-US" dirty="0" smtClean="0"/>
              <a:t> dos </a:t>
            </a:r>
            <a:r>
              <a:rPr lang="en-US" dirty="0" err="1" smtClean="0"/>
              <a:t>Artefatos</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908720"/>
            <a:ext cx="6799177" cy="594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629410"/>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34280"/>
            <a:ext cx="7024744" cy="1143000"/>
          </a:xfrm>
        </p:spPr>
        <p:txBody>
          <a:bodyPr>
            <a:normAutofit/>
          </a:bodyPr>
          <a:lstStyle/>
          <a:p>
            <a:r>
              <a:rPr lang="en-US" sz="3200" dirty="0" err="1" smtClean="0"/>
              <a:t>Fluxo</a:t>
            </a:r>
            <a:r>
              <a:rPr lang="en-US" sz="3200" dirty="0" smtClean="0"/>
              <a:t> de </a:t>
            </a:r>
            <a:r>
              <a:rPr lang="en-US" sz="3200" dirty="0" err="1" smtClean="0"/>
              <a:t>Atividades</a:t>
            </a:r>
            <a:endParaRPr lang="pt-BR"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8856984" cy="646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1691680" y="692696"/>
            <a:ext cx="6336704" cy="12138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6142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Objetivos da aula</a:t>
            </a:r>
            <a:endParaRPr lang="pt-BR" dirty="0"/>
          </a:p>
        </p:txBody>
      </p:sp>
      <p:sp>
        <p:nvSpPr>
          <p:cNvPr id="3" name="Espaço Reservado para Conteúdo 2"/>
          <p:cNvSpPr>
            <a:spLocks noGrp="1"/>
          </p:cNvSpPr>
          <p:nvPr>
            <p:ph idx="1"/>
          </p:nvPr>
        </p:nvSpPr>
        <p:spPr/>
        <p:txBody>
          <a:bodyPr/>
          <a:lstStyle/>
          <a:p>
            <a:pPr lvl="0"/>
            <a:r>
              <a:rPr lang="pt-BR" dirty="0"/>
              <a:t>Apresentar os passos necessários para realizar a atividade </a:t>
            </a:r>
            <a:r>
              <a:rPr lang="pt-BR" dirty="0" smtClean="0"/>
              <a:t>analisar Serviços</a:t>
            </a:r>
          </a:p>
          <a:p>
            <a:r>
              <a:rPr lang="pt-BR" dirty="0"/>
              <a:t>Discutir e mostrar o passo a passo para a construção dos artefatos </a:t>
            </a:r>
            <a:endParaRPr lang="pt-BR" dirty="0" smtClean="0"/>
          </a:p>
          <a:p>
            <a:pPr marL="68580" lvl="0" indent="0">
              <a:buNone/>
            </a:pPr>
            <a:endParaRPr lang="en-US" dirty="0"/>
          </a:p>
        </p:txBody>
      </p:sp>
    </p:spTree>
    <p:extLst>
      <p:ext uri="{BB962C8B-B14F-4D97-AF65-F5344CB8AC3E}">
        <p14:creationId xmlns:p14="http://schemas.microsoft.com/office/powerpoint/2010/main" val="3810899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510480" y="197768"/>
            <a:ext cx="8382000" cy="1143000"/>
          </a:xfrm>
        </p:spPr>
        <p:txBody>
          <a:bodyPr>
            <a:normAutofit/>
          </a:bodyPr>
          <a:lstStyle/>
          <a:p>
            <a:r>
              <a:rPr lang="pt-BR" dirty="0"/>
              <a:t>Passos para </a:t>
            </a:r>
            <a:r>
              <a:rPr lang="pt-BR" dirty="0" smtClean="0"/>
              <a:t>Identificar Serviços</a:t>
            </a:r>
            <a:endParaRPr lang="pt-BR" dirty="0"/>
          </a:p>
        </p:txBody>
      </p:sp>
      <p:sp>
        <p:nvSpPr>
          <p:cNvPr id="280579" name="Rectangle 3"/>
          <p:cNvSpPr>
            <a:spLocks noGrp="1" noChangeArrowheads="1"/>
          </p:cNvSpPr>
          <p:nvPr>
            <p:ph type="body" idx="1"/>
          </p:nvPr>
        </p:nvSpPr>
        <p:spPr>
          <a:xfrm>
            <a:off x="683568" y="1556792"/>
            <a:ext cx="8001000" cy="3886200"/>
          </a:xfrm>
        </p:spPr>
        <p:txBody>
          <a:bodyPr>
            <a:normAutofit/>
          </a:bodyPr>
          <a:lstStyle/>
          <a:p>
            <a:pPr>
              <a:buFontTx/>
              <a:buNone/>
            </a:pPr>
            <a:r>
              <a:rPr lang="pt-BR" sz="3200" dirty="0" smtClean="0"/>
              <a:t>1</a:t>
            </a:r>
            <a:r>
              <a:rPr lang="pt-BR" sz="3200" dirty="0"/>
              <a:t>. </a:t>
            </a:r>
            <a:r>
              <a:rPr lang="pt-BR" sz="3200" dirty="0" smtClean="0"/>
              <a:t>Empacotar Casos de Uso</a:t>
            </a:r>
            <a:endParaRPr lang="pt-BR" sz="3200" dirty="0"/>
          </a:p>
          <a:p>
            <a:pPr>
              <a:buNone/>
            </a:pPr>
            <a:r>
              <a:rPr lang="pt-BR" sz="3200" dirty="0" smtClean="0"/>
              <a:t>2. Construir Arquitetura de Serviços</a:t>
            </a:r>
          </a:p>
          <a:p>
            <a:pPr>
              <a:buNone/>
            </a:pPr>
            <a:r>
              <a:rPr lang="pt-BR" sz="3200" dirty="0" smtClean="0">
                <a:solidFill>
                  <a:schemeClr val="tx1"/>
                </a:solidFill>
              </a:rPr>
              <a:t>3. </a:t>
            </a:r>
            <a:r>
              <a:rPr lang="pt-BR" sz="3200" dirty="0">
                <a:solidFill>
                  <a:schemeClr val="tx1"/>
                </a:solidFill>
              </a:rPr>
              <a:t>Identificar Serviços de Entidades</a:t>
            </a:r>
          </a:p>
          <a:p>
            <a:pPr>
              <a:buNone/>
            </a:pPr>
            <a:r>
              <a:rPr lang="pt-BR" sz="3200" dirty="0" smtClean="0"/>
              <a:t>5. Revisar Resultados</a:t>
            </a:r>
            <a:endParaRPr lang="pt-BR" sz="3200" dirty="0"/>
          </a:p>
          <a:p>
            <a:pPr>
              <a:buNone/>
            </a:pPr>
            <a:endParaRPr lang="pt-BR" sz="3200" dirty="0"/>
          </a:p>
        </p:txBody>
      </p:sp>
    </p:spTree>
    <p:extLst>
      <p:ext uri="{BB962C8B-B14F-4D97-AF65-F5344CB8AC3E}">
        <p14:creationId xmlns:p14="http://schemas.microsoft.com/office/powerpoint/2010/main" val="160869879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71400"/>
            <a:ext cx="7024744" cy="1143000"/>
          </a:xfrm>
        </p:spPr>
        <p:txBody>
          <a:bodyPr/>
          <a:lstStyle/>
          <a:p>
            <a:r>
              <a:rPr lang="pt-BR" dirty="0" smtClean="0"/>
              <a:t>Exemplo do QIB</a:t>
            </a:r>
            <a:endParaRPr lang="pt-BR" dirty="0"/>
          </a:p>
        </p:txBody>
      </p:sp>
      <p:pic>
        <p:nvPicPr>
          <p:cNvPr id="4" name="Picture 5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20688"/>
            <a:ext cx="8791817" cy="633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425126"/>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Empacotar Casos de Uso</a:t>
            </a:r>
            <a:br>
              <a:rPr lang="pt-BR" dirty="0"/>
            </a:br>
            <a:endParaRPr lang="pt-BR" dirty="0"/>
          </a:p>
        </p:txBody>
      </p:sp>
      <p:sp>
        <p:nvSpPr>
          <p:cNvPr id="3" name="Espaço Reservado para Conteúdo 2"/>
          <p:cNvSpPr>
            <a:spLocks noGrp="1"/>
          </p:cNvSpPr>
          <p:nvPr>
            <p:ph idx="1"/>
          </p:nvPr>
        </p:nvSpPr>
        <p:spPr/>
        <p:txBody>
          <a:bodyPr>
            <a:normAutofit/>
          </a:bodyPr>
          <a:lstStyle/>
          <a:p>
            <a:pPr lvl="0"/>
            <a:r>
              <a:rPr lang="pt-BR" sz="2800" dirty="0" smtClean="0"/>
              <a:t>Casos </a:t>
            </a:r>
            <a:r>
              <a:rPr lang="pt-BR" sz="2800" dirty="0"/>
              <a:t>de usos </a:t>
            </a:r>
            <a:r>
              <a:rPr lang="pt-BR" sz="2800" dirty="0" smtClean="0"/>
              <a:t>“semelhantes” </a:t>
            </a:r>
            <a:r>
              <a:rPr lang="pt-BR" sz="2800" dirty="0"/>
              <a:t>deverão ser empacotados </a:t>
            </a:r>
            <a:r>
              <a:rPr lang="en-US" sz="2800" dirty="0" err="1" smtClean="0"/>
              <a:t>dentro</a:t>
            </a:r>
            <a:r>
              <a:rPr lang="en-US" sz="2800" dirty="0" smtClean="0"/>
              <a:t> de um </a:t>
            </a:r>
            <a:r>
              <a:rPr lang="en-US" sz="2800" dirty="0" err="1" smtClean="0"/>
              <a:t>pacote</a:t>
            </a:r>
            <a:r>
              <a:rPr lang="en-US" sz="2800" dirty="0" smtClean="0"/>
              <a:t> de </a:t>
            </a:r>
            <a:r>
              <a:rPr lang="en-US" sz="2800" dirty="0" err="1" smtClean="0"/>
              <a:t>casos</a:t>
            </a:r>
            <a:r>
              <a:rPr lang="en-US" sz="2800" dirty="0" smtClean="0"/>
              <a:t> de </a:t>
            </a:r>
            <a:r>
              <a:rPr lang="en-US" sz="2800" dirty="0" err="1" smtClean="0"/>
              <a:t>uso</a:t>
            </a:r>
            <a:endParaRPr lang="en-US" sz="2800" dirty="0"/>
          </a:p>
          <a:p>
            <a:endParaRPr lang="pt-BR" sz="2800" dirty="0"/>
          </a:p>
        </p:txBody>
      </p:sp>
    </p:spTree>
    <p:extLst>
      <p:ext uri="{BB962C8B-B14F-4D97-AF65-F5344CB8AC3E}">
        <p14:creationId xmlns:p14="http://schemas.microsoft.com/office/powerpoint/2010/main" val="2582026579"/>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92436"/>
            <a:ext cx="9289032" cy="6695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rma livre 5"/>
          <p:cNvSpPr/>
          <p:nvPr/>
        </p:nvSpPr>
        <p:spPr>
          <a:xfrm>
            <a:off x="709448" y="394138"/>
            <a:ext cx="3595434" cy="2711669"/>
          </a:xfrm>
          <a:custGeom>
            <a:avLst/>
            <a:gdLst>
              <a:gd name="connsiteX0" fmla="*/ 3216166 w 3595434"/>
              <a:gd name="connsiteY0" fmla="*/ 1166648 h 2711669"/>
              <a:gd name="connsiteX1" fmla="*/ 3421118 w 3595434"/>
              <a:gd name="connsiteY1" fmla="*/ 1119352 h 2711669"/>
              <a:gd name="connsiteX2" fmla="*/ 3515711 w 3595434"/>
              <a:gd name="connsiteY2" fmla="*/ 1087821 h 2711669"/>
              <a:gd name="connsiteX3" fmla="*/ 3594538 w 3595434"/>
              <a:gd name="connsiteY3" fmla="*/ 993228 h 2711669"/>
              <a:gd name="connsiteX4" fmla="*/ 3578773 w 3595434"/>
              <a:gd name="connsiteY4" fmla="*/ 693683 h 2711669"/>
              <a:gd name="connsiteX5" fmla="*/ 3531476 w 3595434"/>
              <a:gd name="connsiteY5" fmla="*/ 488731 h 2711669"/>
              <a:gd name="connsiteX6" fmla="*/ 3484180 w 3595434"/>
              <a:gd name="connsiteY6" fmla="*/ 331076 h 2711669"/>
              <a:gd name="connsiteX7" fmla="*/ 3436883 w 3595434"/>
              <a:gd name="connsiteY7" fmla="*/ 283779 h 2711669"/>
              <a:gd name="connsiteX8" fmla="*/ 3389586 w 3595434"/>
              <a:gd name="connsiteY8" fmla="*/ 204952 h 2711669"/>
              <a:gd name="connsiteX9" fmla="*/ 3358055 w 3595434"/>
              <a:gd name="connsiteY9" fmla="*/ 157655 h 2711669"/>
              <a:gd name="connsiteX10" fmla="*/ 3263462 w 3595434"/>
              <a:gd name="connsiteY10" fmla="*/ 110359 h 2711669"/>
              <a:gd name="connsiteX11" fmla="*/ 3168869 w 3595434"/>
              <a:gd name="connsiteY11" fmla="*/ 63062 h 2711669"/>
              <a:gd name="connsiteX12" fmla="*/ 3105807 w 3595434"/>
              <a:gd name="connsiteY12" fmla="*/ 31531 h 2711669"/>
              <a:gd name="connsiteX13" fmla="*/ 3011214 w 3595434"/>
              <a:gd name="connsiteY13" fmla="*/ 15765 h 2711669"/>
              <a:gd name="connsiteX14" fmla="*/ 2963918 w 3595434"/>
              <a:gd name="connsiteY14" fmla="*/ 0 h 2711669"/>
              <a:gd name="connsiteX15" fmla="*/ 2364828 w 3595434"/>
              <a:gd name="connsiteY15" fmla="*/ 15765 h 2711669"/>
              <a:gd name="connsiteX16" fmla="*/ 2207173 w 3595434"/>
              <a:gd name="connsiteY16" fmla="*/ 47296 h 2711669"/>
              <a:gd name="connsiteX17" fmla="*/ 2096814 w 3595434"/>
              <a:gd name="connsiteY17" fmla="*/ 63062 h 2711669"/>
              <a:gd name="connsiteX18" fmla="*/ 1907628 w 3595434"/>
              <a:gd name="connsiteY18" fmla="*/ 110359 h 2711669"/>
              <a:gd name="connsiteX19" fmla="*/ 1813035 w 3595434"/>
              <a:gd name="connsiteY19" fmla="*/ 141890 h 2711669"/>
              <a:gd name="connsiteX20" fmla="*/ 1718442 w 3595434"/>
              <a:gd name="connsiteY20" fmla="*/ 173421 h 2711669"/>
              <a:gd name="connsiteX21" fmla="*/ 1671145 w 3595434"/>
              <a:gd name="connsiteY21" fmla="*/ 204952 h 2711669"/>
              <a:gd name="connsiteX22" fmla="*/ 1545021 w 3595434"/>
              <a:gd name="connsiteY22" fmla="*/ 252248 h 2711669"/>
              <a:gd name="connsiteX23" fmla="*/ 1497724 w 3595434"/>
              <a:gd name="connsiteY23" fmla="*/ 283779 h 2711669"/>
              <a:gd name="connsiteX24" fmla="*/ 1418897 w 3595434"/>
              <a:gd name="connsiteY24" fmla="*/ 315310 h 2711669"/>
              <a:gd name="connsiteX25" fmla="*/ 1371600 w 3595434"/>
              <a:gd name="connsiteY25" fmla="*/ 331076 h 2711669"/>
              <a:gd name="connsiteX26" fmla="*/ 1277007 w 3595434"/>
              <a:gd name="connsiteY26" fmla="*/ 378372 h 2711669"/>
              <a:gd name="connsiteX27" fmla="*/ 1119352 w 3595434"/>
              <a:gd name="connsiteY27" fmla="*/ 472965 h 2711669"/>
              <a:gd name="connsiteX28" fmla="*/ 1072055 w 3595434"/>
              <a:gd name="connsiteY28" fmla="*/ 504496 h 2711669"/>
              <a:gd name="connsiteX29" fmla="*/ 1008993 w 3595434"/>
              <a:gd name="connsiteY29" fmla="*/ 536028 h 2711669"/>
              <a:gd name="connsiteX30" fmla="*/ 961697 w 3595434"/>
              <a:gd name="connsiteY30" fmla="*/ 583324 h 2711669"/>
              <a:gd name="connsiteX31" fmla="*/ 819807 w 3595434"/>
              <a:gd name="connsiteY31" fmla="*/ 662152 h 2711669"/>
              <a:gd name="connsiteX32" fmla="*/ 772511 w 3595434"/>
              <a:gd name="connsiteY32" fmla="*/ 709448 h 2711669"/>
              <a:gd name="connsiteX33" fmla="*/ 662152 w 3595434"/>
              <a:gd name="connsiteY33" fmla="*/ 756745 h 2711669"/>
              <a:gd name="connsiteX34" fmla="*/ 614855 w 3595434"/>
              <a:gd name="connsiteY34" fmla="*/ 788276 h 2711669"/>
              <a:gd name="connsiteX35" fmla="*/ 583324 w 3595434"/>
              <a:gd name="connsiteY35" fmla="*/ 835572 h 2711669"/>
              <a:gd name="connsiteX36" fmla="*/ 472966 w 3595434"/>
              <a:gd name="connsiteY36" fmla="*/ 898634 h 2711669"/>
              <a:gd name="connsiteX37" fmla="*/ 394138 w 3595434"/>
              <a:gd name="connsiteY37" fmla="*/ 961696 h 2711669"/>
              <a:gd name="connsiteX38" fmla="*/ 283780 w 3595434"/>
              <a:gd name="connsiteY38" fmla="*/ 1072055 h 2711669"/>
              <a:gd name="connsiteX39" fmla="*/ 236483 w 3595434"/>
              <a:gd name="connsiteY39" fmla="*/ 1103586 h 2711669"/>
              <a:gd name="connsiteX40" fmla="*/ 126124 w 3595434"/>
              <a:gd name="connsiteY40" fmla="*/ 1245476 h 2711669"/>
              <a:gd name="connsiteX41" fmla="*/ 63062 w 3595434"/>
              <a:gd name="connsiteY41" fmla="*/ 1434662 h 2711669"/>
              <a:gd name="connsiteX42" fmla="*/ 31531 w 3595434"/>
              <a:gd name="connsiteY42" fmla="*/ 1545021 h 2711669"/>
              <a:gd name="connsiteX43" fmla="*/ 0 w 3595434"/>
              <a:gd name="connsiteY43" fmla="*/ 1781503 h 2711669"/>
              <a:gd name="connsiteX44" fmla="*/ 15766 w 3595434"/>
              <a:gd name="connsiteY44" fmla="*/ 2049517 h 2711669"/>
              <a:gd name="connsiteX45" fmla="*/ 47297 w 3595434"/>
              <a:gd name="connsiteY45" fmla="*/ 2254469 h 2711669"/>
              <a:gd name="connsiteX46" fmla="*/ 78828 w 3595434"/>
              <a:gd name="connsiteY46" fmla="*/ 2349062 h 2711669"/>
              <a:gd name="connsiteX47" fmla="*/ 126124 w 3595434"/>
              <a:gd name="connsiteY47" fmla="*/ 2443655 h 2711669"/>
              <a:gd name="connsiteX48" fmla="*/ 173421 w 3595434"/>
              <a:gd name="connsiteY48" fmla="*/ 2459421 h 2711669"/>
              <a:gd name="connsiteX49" fmla="*/ 236483 w 3595434"/>
              <a:gd name="connsiteY49" fmla="*/ 2506717 h 2711669"/>
              <a:gd name="connsiteX50" fmla="*/ 283780 w 3595434"/>
              <a:gd name="connsiteY50" fmla="*/ 2522483 h 2711669"/>
              <a:gd name="connsiteX51" fmla="*/ 346842 w 3595434"/>
              <a:gd name="connsiteY51" fmla="*/ 2569779 h 2711669"/>
              <a:gd name="connsiteX52" fmla="*/ 441435 w 3595434"/>
              <a:gd name="connsiteY52" fmla="*/ 2632841 h 2711669"/>
              <a:gd name="connsiteX53" fmla="*/ 488731 w 3595434"/>
              <a:gd name="connsiteY53" fmla="*/ 2648607 h 2711669"/>
              <a:gd name="connsiteX54" fmla="*/ 536028 w 3595434"/>
              <a:gd name="connsiteY54" fmla="*/ 2680138 h 2711669"/>
              <a:gd name="connsiteX55" fmla="*/ 646386 w 3595434"/>
              <a:gd name="connsiteY55" fmla="*/ 2711669 h 2711669"/>
              <a:gd name="connsiteX56" fmla="*/ 930166 w 3595434"/>
              <a:gd name="connsiteY56" fmla="*/ 2695903 h 2711669"/>
              <a:gd name="connsiteX57" fmla="*/ 1024759 w 3595434"/>
              <a:gd name="connsiteY57" fmla="*/ 2664372 h 2711669"/>
              <a:gd name="connsiteX58" fmla="*/ 1135118 w 3595434"/>
              <a:gd name="connsiteY58" fmla="*/ 2585545 h 2711669"/>
              <a:gd name="connsiteX59" fmla="*/ 1213945 w 3595434"/>
              <a:gd name="connsiteY59" fmla="*/ 2569779 h 2711669"/>
              <a:gd name="connsiteX60" fmla="*/ 1277007 w 3595434"/>
              <a:gd name="connsiteY60" fmla="*/ 2554014 h 2711669"/>
              <a:gd name="connsiteX61" fmla="*/ 1371600 w 3595434"/>
              <a:gd name="connsiteY61" fmla="*/ 2506717 h 2711669"/>
              <a:gd name="connsiteX62" fmla="*/ 1466193 w 3595434"/>
              <a:gd name="connsiteY62" fmla="*/ 2459421 h 2711669"/>
              <a:gd name="connsiteX63" fmla="*/ 1608083 w 3595434"/>
              <a:gd name="connsiteY63" fmla="*/ 2364828 h 2711669"/>
              <a:gd name="connsiteX64" fmla="*/ 1671145 w 3595434"/>
              <a:gd name="connsiteY64" fmla="*/ 2349062 h 2711669"/>
              <a:gd name="connsiteX65" fmla="*/ 1765738 w 3595434"/>
              <a:gd name="connsiteY65" fmla="*/ 2317531 h 2711669"/>
              <a:gd name="connsiteX66" fmla="*/ 1860331 w 3595434"/>
              <a:gd name="connsiteY66" fmla="*/ 2254469 h 2711669"/>
              <a:gd name="connsiteX67" fmla="*/ 1970690 w 3595434"/>
              <a:gd name="connsiteY67" fmla="*/ 2191407 h 2711669"/>
              <a:gd name="connsiteX68" fmla="*/ 2017986 w 3595434"/>
              <a:gd name="connsiteY68" fmla="*/ 2175641 h 2711669"/>
              <a:gd name="connsiteX69" fmla="*/ 2112580 w 3595434"/>
              <a:gd name="connsiteY69" fmla="*/ 2128345 h 2711669"/>
              <a:gd name="connsiteX70" fmla="*/ 2175642 w 3595434"/>
              <a:gd name="connsiteY70" fmla="*/ 2065283 h 2711669"/>
              <a:gd name="connsiteX71" fmla="*/ 2238704 w 3595434"/>
              <a:gd name="connsiteY71" fmla="*/ 2017986 h 2711669"/>
              <a:gd name="connsiteX72" fmla="*/ 2270235 w 3595434"/>
              <a:gd name="connsiteY72" fmla="*/ 1970690 h 2711669"/>
              <a:gd name="connsiteX73" fmla="*/ 2317531 w 3595434"/>
              <a:gd name="connsiteY73" fmla="*/ 1939159 h 2711669"/>
              <a:gd name="connsiteX74" fmla="*/ 2380593 w 3595434"/>
              <a:gd name="connsiteY74" fmla="*/ 1876096 h 2711669"/>
              <a:gd name="connsiteX75" fmla="*/ 2475186 w 3595434"/>
              <a:gd name="connsiteY75" fmla="*/ 1813034 h 2711669"/>
              <a:gd name="connsiteX76" fmla="*/ 2522483 w 3595434"/>
              <a:gd name="connsiteY76" fmla="*/ 1765738 h 2711669"/>
              <a:gd name="connsiteX77" fmla="*/ 2585545 w 3595434"/>
              <a:gd name="connsiteY77" fmla="*/ 1671145 h 2711669"/>
              <a:gd name="connsiteX78" fmla="*/ 2617076 w 3595434"/>
              <a:gd name="connsiteY78" fmla="*/ 1623848 h 2711669"/>
              <a:gd name="connsiteX79" fmla="*/ 2727435 w 3595434"/>
              <a:gd name="connsiteY79" fmla="*/ 1513490 h 2711669"/>
              <a:gd name="connsiteX80" fmla="*/ 2822028 w 3595434"/>
              <a:gd name="connsiteY80" fmla="*/ 1418896 h 2711669"/>
              <a:gd name="connsiteX81" fmla="*/ 2869324 w 3595434"/>
              <a:gd name="connsiteY81" fmla="*/ 1387365 h 2711669"/>
              <a:gd name="connsiteX82" fmla="*/ 2995449 w 3595434"/>
              <a:gd name="connsiteY82" fmla="*/ 1277007 h 2711669"/>
              <a:gd name="connsiteX83" fmla="*/ 3042745 w 3595434"/>
              <a:gd name="connsiteY83" fmla="*/ 1245476 h 2711669"/>
              <a:gd name="connsiteX84" fmla="*/ 3090042 w 3595434"/>
              <a:gd name="connsiteY84" fmla="*/ 1229710 h 2711669"/>
              <a:gd name="connsiteX85" fmla="*/ 3216166 w 3595434"/>
              <a:gd name="connsiteY85" fmla="*/ 1166648 h 271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595434" h="2711669">
                <a:moveTo>
                  <a:pt x="3216166" y="1166648"/>
                </a:moveTo>
                <a:cubicBezTo>
                  <a:pt x="3271345" y="1148255"/>
                  <a:pt x="3332379" y="1144706"/>
                  <a:pt x="3421118" y="1119352"/>
                </a:cubicBezTo>
                <a:cubicBezTo>
                  <a:pt x="3453076" y="1110221"/>
                  <a:pt x="3515711" y="1087821"/>
                  <a:pt x="3515711" y="1087821"/>
                </a:cubicBezTo>
                <a:cubicBezTo>
                  <a:pt x="3552235" y="1063472"/>
                  <a:pt x="3592150" y="1048160"/>
                  <a:pt x="3594538" y="993228"/>
                </a:cubicBezTo>
                <a:cubicBezTo>
                  <a:pt x="3598881" y="893336"/>
                  <a:pt x="3586442" y="793375"/>
                  <a:pt x="3578773" y="693683"/>
                </a:cubicBezTo>
                <a:cubicBezTo>
                  <a:pt x="3566574" y="535095"/>
                  <a:pt x="3567363" y="632285"/>
                  <a:pt x="3531476" y="488731"/>
                </a:cubicBezTo>
                <a:cubicBezTo>
                  <a:pt x="3524331" y="460151"/>
                  <a:pt x="3496975" y="343871"/>
                  <a:pt x="3484180" y="331076"/>
                </a:cubicBezTo>
                <a:lnTo>
                  <a:pt x="3436883" y="283779"/>
                </a:lnTo>
                <a:cubicBezTo>
                  <a:pt x="3409504" y="201642"/>
                  <a:pt x="3439052" y="266784"/>
                  <a:pt x="3389586" y="204952"/>
                </a:cubicBezTo>
                <a:cubicBezTo>
                  <a:pt x="3377749" y="190156"/>
                  <a:pt x="3371453" y="171053"/>
                  <a:pt x="3358055" y="157655"/>
                </a:cubicBezTo>
                <a:cubicBezTo>
                  <a:pt x="3327493" y="127092"/>
                  <a:pt x="3301930" y="123181"/>
                  <a:pt x="3263462" y="110359"/>
                </a:cubicBezTo>
                <a:cubicBezTo>
                  <a:pt x="3172572" y="49765"/>
                  <a:pt x="3260248" y="102225"/>
                  <a:pt x="3168869" y="63062"/>
                </a:cubicBezTo>
                <a:cubicBezTo>
                  <a:pt x="3147267" y="53804"/>
                  <a:pt x="3128318" y="38284"/>
                  <a:pt x="3105807" y="31531"/>
                </a:cubicBezTo>
                <a:cubicBezTo>
                  <a:pt x="3075189" y="22346"/>
                  <a:pt x="3042419" y="22699"/>
                  <a:pt x="3011214" y="15765"/>
                </a:cubicBezTo>
                <a:cubicBezTo>
                  <a:pt x="2994992" y="12160"/>
                  <a:pt x="2979683" y="5255"/>
                  <a:pt x="2963918" y="0"/>
                </a:cubicBezTo>
                <a:lnTo>
                  <a:pt x="2364828" y="15765"/>
                </a:lnTo>
                <a:cubicBezTo>
                  <a:pt x="2160038" y="24867"/>
                  <a:pt x="2324595" y="23812"/>
                  <a:pt x="2207173" y="47296"/>
                </a:cubicBezTo>
                <a:cubicBezTo>
                  <a:pt x="2170735" y="54584"/>
                  <a:pt x="2133600" y="57807"/>
                  <a:pt x="2096814" y="63062"/>
                </a:cubicBezTo>
                <a:cubicBezTo>
                  <a:pt x="1839455" y="148848"/>
                  <a:pt x="2162383" y="46670"/>
                  <a:pt x="1907628" y="110359"/>
                </a:cubicBezTo>
                <a:cubicBezTo>
                  <a:pt x="1875384" y="118420"/>
                  <a:pt x="1844566" y="131380"/>
                  <a:pt x="1813035" y="141890"/>
                </a:cubicBezTo>
                <a:lnTo>
                  <a:pt x="1718442" y="173421"/>
                </a:lnTo>
                <a:cubicBezTo>
                  <a:pt x="1700467" y="179413"/>
                  <a:pt x="1687596" y="195551"/>
                  <a:pt x="1671145" y="204952"/>
                </a:cubicBezTo>
                <a:cubicBezTo>
                  <a:pt x="1607022" y="241593"/>
                  <a:pt x="1613993" y="235005"/>
                  <a:pt x="1545021" y="252248"/>
                </a:cubicBezTo>
                <a:cubicBezTo>
                  <a:pt x="1529255" y="262758"/>
                  <a:pt x="1514672" y="275305"/>
                  <a:pt x="1497724" y="283779"/>
                </a:cubicBezTo>
                <a:cubicBezTo>
                  <a:pt x="1472412" y="296435"/>
                  <a:pt x="1445395" y="305373"/>
                  <a:pt x="1418897" y="315310"/>
                </a:cubicBezTo>
                <a:cubicBezTo>
                  <a:pt x="1403337" y="321145"/>
                  <a:pt x="1386464" y="323644"/>
                  <a:pt x="1371600" y="331076"/>
                </a:cubicBezTo>
                <a:cubicBezTo>
                  <a:pt x="1249360" y="392197"/>
                  <a:pt x="1395883" y="338748"/>
                  <a:pt x="1277007" y="378372"/>
                </a:cubicBezTo>
                <a:cubicBezTo>
                  <a:pt x="1045613" y="532635"/>
                  <a:pt x="1289022" y="376011"/>
                  <a:pt x="1119352" y="472965"/>
                </a:cubicBezTo>
                <a:cubicBezTo>
                  <a:pt x="1102901" y="482366"/>
                  <a:pt x="1088506" y="495095"/>
                  <a:pt x="1072055" y="504496"/>
                </a:cubicBezTo>
                <a:cubicBezTo>
                  <a:pt x="1051650" y="516156"/>
                  <a:pt x="1028117" y="522368"/>
                  <a:pt x="1008993" y="536028"/>
                </a:cubicBezTo>
                <a:cubicBezTo>
                  <a:pt x="990850" y="548987"/>
                  <a:pt x="979296" y="569636"/>
                  <a:pt x="961697" y="583324"/>
                </a:cubicBezTo>
                <a:cubicBezTo>
                  <a:pt x="880382" y="646569"/>
                  <a:pt x="891168" y="638364"/>
                  <a:pt x="819807" y="662152"/>
                </a:cubicBezTo>
                <a:cubicBezTo>
                  <a:pt x="804042" y="677917"/>
                  <a:pt x="790654" y="696489"/>
                  <a:pt x="772511" y="709448"/>
                </a:cubicBezTo>
                <a:cubicBezTo>
                  <a:pt x="695967" y="764122"/>
                  <a:pt x="730768" y="722437"/>
                  <a:pt x="662152" y="756745"/>
                </a:cubicBezTo>
                <a:cubicBezTo>
                  <a:pt x="645204" y="765219"/>
                  <a:pt x="630621" y="777766"/>
                  <a:pt x="614855" y="788276"/>
                </a:cubicBezTo>
                <a:cubicBezTo>
                  <a:pt x="604345" y="804041"/>
                  <a:pt x="596722" y="822174"/>
                  <a:pt x="583324" y="835572"/>
                </a:cubicBezTo>
                <a:cubicBezTo>
                  <a:pt x="535600" y="883296"/>
                  <a:pt x="527081" y="880596"/>
                  <a:pt x="472966" y="898634"/>
                </a:cubicBezTo>
                <a:cubicBezTo>
                  <a:pt x="382602" y="1034182"/>
                  <a:pt x="502926" y="874666"/>
                  <a:pt x="394138" y="961696"/>
                </a:cubicBezTo>
                <a:cubicBezTo>
                  <a:pt x="353514" y="994195"/>
                  <a:pt x="327066" y="1043198"/>
                  <a:pt x="283780" y="1072055"/>
                </a:cubicBezTo>
                <a:lnTo>
                  <a:pt x="236483" y="1103586"/>
                </a:lnTo>
                <a:cubicBezTo>
                  <a:pt x="161053" y="1216730"/>
                  <a:pt x="200217" y="1171383"/>
                  <a:pt x="126124" y="1245476"/>
                </a:cubicBezTo>
                <a:lnTo>
                  <a:pt x="63062" y="1434662"/>
                </a:lnTo>
                <a:cubicBezTo>
                  <a:pt x="49557" y="1475177"/>
                  <a:pt x="39447" y="1501481"/>
                  <a:pt x="31531" y="1545021"/>
                </a:cubicBezTo>
                <a:cubicBezTo>
                  <a:pt x="22831" y="1592869"/>
                  <a:pt x="5488" y="1737602"/>
                  <a:pt x="0" y="1781503"/>
                </a:cubicBezTo>
                <a:cubicBezTo>
                  <a:pt x="5255" y="1870841"/>
                  <a:pt x="8629" y="1960310"/>
                  <a:pt x="15766" y="2049517"/>
                </a:cubicBezTo>
                <a:cubicBezTo>
                  <a:pt x="19385" y="2094759"/>
                  <a:pt x="33005" y="2202067"/>
                  <a:pt x="47297" y="2254469"/>
                </a:cubicBezTo>
                <a:cubicBezTo>
                  <a:pt x="56042" y="2286534"/>
                  <a:pt x="68318" y="2317531"/>
                  <a:pt x="78828" y="2349062"/>
                </a:cubicBezTo>
                <a:cubicBezTo>
                  <a:pt x="89214" y="2380220"/>
                  <a:pt x="98339" y="2421427"/>
                  <a:pt x="126124" y="2443655"/>
                </a:cubicBezTo>
                <a:cubicBezTo>
                  <a:pt x="139101" y="2454036"/>
                  <a:pt x="157655" y="2454166"/>
                  <a:pt x="173421" y="2459421"/>
                </a:cubicBezTo>
                <a:cubicBezTo>
                  <a:pt x="194442" y="2475186"/>
                  <a:pt x="213669" y="2493681"/>
                  <a:pt x="236483" y="2506717"/>
                </a:cubicBezTo>
                <a:cubicBezTo>
                  <a:pt x="250912" y="2514962"/>
                  <a:pt x="269351" y="2514238"/>
                  <a:pt x="283780" y="2522483"/>
                </a:cubicBezTo>
                <a:cubicBezTo>
                  <a:pt x="306594" y="2535519"/>
                  <a:pt x="325316" y="2554711"/>
                  <a:pt x="346842" y="2569779"/>
                </a:cubicBezTo>
                <a:cubicBezTo>
                  <a:pt x="377887" y="2591511"/>
                  <a:pt x="409904" y="2611820"/>
                  <a:pt x="441435" y="2632841"/>
                </a:cubicBezTo>
                <a:cubicBezTo>
                  <a:pt x="455262" y="2642059"/>
                  <a:pt x="473867" y="2641175"/>
                  <a:pt x="488731" y="2648607"/>
                </a:cubicBezTo>
                <a:cubicBezTo>
                  <a:pt x="505678" y="2657081"/>
                  <a:pt x="519080" y="2671664"/>
                  <a:pt x="536028" y="2680138"/>
                </a:cubicBezTo>
                <a:cubicBezTo>
                  <a:pt x="558642" y="2691445"/>
                  <a:pt x="626185" y="2706619"/>
                  <a:pt x="646386" y="2711669"/>
                </a:cubicBezTo>
                <a:cubicBezTo>
                  <a:pt x="740979" y="2706414"/>
                  <a:pt x="836158" y="2707654"/>
                  <a:pt x="930166" y="2695903"/>
                </a:cubicBezTo>
                <a:cubicBezTo>
                  <a:pt x="963146" y="2691780"/>
                  <a:pt x="1024759" y="2664372"/>
                  <a:pt x="1024759" y="2664372"/>
                </a:cubicBezTo>
                <a:cubicBezTo>
                  <a:pt x="1028386" y="2661652"/>
                  <a:pt x="1119749" y="2591308"/>
                  <a:pt x="1135118" y="2585545"/>
                </a:cubicBezTo>
                <a:cubicBezTo>
                  <a:pt x="1160208" y="2576136"/>
                  <a:pt x="1187787" y="2575592"/>
                  <a:pt x="1213945" y="2569779"/>
                </a:cubicBezTo>
                <a:cubicBezTo>
                  <a:pt x="1235097" y="2565079"/>
                  <a:pt x="1255986" y="2559269"/>
                  <a:pt x="1277007" y="2554014"/>
                </a:cubicBezTo>
                <a:cubicBezTo>
                  <a:pt x="1412555" y="2463650"/>
                  <a:pt x="1241056" y="2571990"/>
                  <a:pt x="1371600" y="2506717"/>
                </a:cubicBezTo>
                <a:cubicBezTo>
                  <a:pt x="1493839" y="2445597"/>
                  <a:pt x="1347321" y="2499044"/>
                  <a:pt x="1466193" y="2459421"/>
                </a:cubicBezTo>
                <a:lnTo>
                  <a:pt x="1608083" y="2364828"/>
                </a:lnTo>
                <a:cubicBezTo>
                  <a:pt x="1626112" y="2352809"/>
                  <a:pt x="1650391" y="2355288"/>
                  <a:pt x="1671145" y="2349062"/>
                </a:cubicBezTo>
                <a:cubicBezTo>
                  <a:pt x="1702980" y="2339511"/>
                  <a:pt x="1765738" y="2317531"/>
                  <a:pt x="1765738" y="2317531"/>
                </a:cubicBezTo>
                <a:lnTo>
                  <a:pt x="1860331" y="2254469"/>
                </a:lnTo>
                <a:cubicBezTo>
                  <a:pt x="1907831" y="2222803"/>
                  <a:pt x="1914684" y="2215410"/>
                  <a:pt x="1970690" y="2191407"/>
                </a:cubicBezTo>
                <a:cubicBezTo>
                  <a:pt x="1985964" y="2184861"/>
                  <a:pt x="2002221" y="2180896"/>
                  <a:pt x="2017986" y="2175641"/>
                </a:cubicBezTo>
                <a:cubicBezTo>
                  <a:pt x="2117997" y="2075633"/>
                  <a:pt x="1957609" y="2225201"/>
                  <a:pt x="2112580" y="2128345"/>
                </a:cubicBezTo>
                <a:cubicBezTo>
                  <a:pt x="2137789" y="2112589"/>
                  <a:pt x="2153270" y="2084859"/>
                  <a:pt x="2175642" y="2065283"/>
                </a:cubicBezTo>
                <a:cubicBezTo>
                  <a:pt x="2195417" y="2047980"/>
                  <a:pt x="2220124" y="2036566"/>
                  <a:pt x="2238704" y="2017986"/>
                </a:cubicBezTo>
                <a:cubicBezTo>
                  <a:pt x="2252102" y="2004588"/>
                  <a:pt x="2256837" y="1984088"/>
                  <a:pt x="2270235" y="1970690"/>
                </a:cubicBezTo>
                <a:cubicBezTo>
                  <a:pt x="2283633" y="1957292"/>
                  <a:pt x="2303145" y="1951490"/>
                  <a:pt x="2317531" y="1939159"/>
                </a:cubicBezTo>
                <a:cubicBezTo>
                  <a:pt x="2340102" y="1919812"/>
                  <a:pt x="2357379" y="1894667"/>
                  <a:pt x="2380593" y="1876096"/>
                </a:cubicBezTo>
                <a:cubicBezTo>
                  <a:pt x="2410184" y="1852423"/>
                  <a:pt x="2448390" y="1839830"/>
                  <a:pt x="2475186" y="1813034"/>
                </a:cubicBezTo>
                <a:cubicBezTo>
                  <a:pt x="2490952" y="1797269"/>
                  <a:pt x="2508795" y="1783337"/>
                  <a:pt x="2522483" y="1765738"/>
                </a:cubicBezTo>
                <a:cubicBezTo>
                  <a:pt x="2545749" y="1735825"/>
                  <a:pt x="2564524" y="1702676"/>
                  <a:pt x="2585545" y="1671145"/>
                </a:cubicBezTo>
                <a:cubicBezTo>
                  <a:pt x="2596055" y="1655379"/>
                  <a:pt x="2603678" y="1637246"/>
                  <a:pt x="2617076" y="1623848"/>
                </a:cubicBezTo>
                <a:lnTo>
                  <a:pt x="2727435" y="1513490"/>
                </a:lnTo>
                <a:lnTo>
                  <a:pt x="2822028" y="1418896"/>
                </a:lnTo>
                <a:cubicBezTo>
                  <a:pt x="2835426" y="1405498"/>
                  <a:pt x="2853559" y="1397875"/>
                  <a:pt x="2869324" y="1387365"/>
                </a:cubicBezTo>
                <a:cubicBezTo>
                  <a:pt x="2944405" y="1274743"/>
                  <a:pt x="2895622" y="1301963"/>
                  <a:pt x="2995449" y="1277007"/>
                </a:cubicBezTo>
                <a:cubicBezTo>
                  <a:pt x="3011214" y="1266497"/>
                  <a:pt x="3025798" y="1253950"/>
                  <a:pt x="3042745" y="1245476"/>
                </a:cubicBezTo>
                <a:cubicBezTo>
                  <a:pt x="3057609" y="1238044"/>
                  <a:pt x="3075515" y="1237781"/>
                  <a:pt x="3090042" y="1229710"/>
                </a:cubicBezTo>
                <a:cubicBezTo>
                  <a:pt x="3208800" y="1163733"/>
                  <a:pt x="3160987" y="1185041"/>
                  <a:pt x="3216166" y="1166648"/>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orma livre 8"/>
          <p:cNvSpPr/>
          <p:nvPr/>
        </p:nvSpPr>
        <p:spPr>
          <a:xfrm>
            <a:off x="4345140" y="536028"/>
            <a:ext cx="2260612" cy="1734206"/>
          </a:xfrm>
          <a:custGeom>
            <a:avLst/>
            <a:gdLst>
              <a:gd name="connsiteX0" fmla="*/ 53439 w 2260612"/>
              <a:gd name="connsiteY0" fmla="*/ 94593 h 1734206"/>
              <a:gd name="connsiteX1" fmla="*/ 53439 w 2260612"/>
              <a:gd name="connsiteY1" fmla="*/ 693682 h 1734206"/>
              <a:gd name="connsiteX2" fmla="*/ 21908 w 2260612"/>
              <a:gd name="connsiteY2" fmla="*/ 740979 h 1734206"/>
              <a:gd name="connsiteX3" fmla="*/ 21908 w 2260612"/>
              <a:gd name="connsiteY3" fmla="*/ 1056289 h 1734206"/>
              <a:gd name="connsiteX4" fmla="*/ 53439 w 2260612"/>
              <a:gd name="connsiteY4" fmla="*/ 1103586 h 1734206"/>
              <a:gd name="connsiteX5" fmla="*/ 100736 w 2260612"/>
              <a:gd name="connsiteY5" fmla="*/ 1119351 h 1734206"/>
              <a:gd name="connsiteX6" fmla="*/ 132267 w 2260612"/>
              <a:gd name="connsiteY6" fmla="*/ 1166648 h 1734206"/>
              <a:gd name="connsiteX7" fmla="*/ 226860 w 2260612"/>
              <a:gd name="connsiteY7" fmla="*/ 1245475 h 1734206"/>
              <a:gd name="connsiteX8" fmla="*/ 274157 w 2260612"/>
              <a:gd name="connsiteY8" fmla="*/ 1261241 h 1734206"/>
              <a:gd name="connsiteX9" fmla="*/ 305688 w 2260612"/>
              <a:gd name="connsiteY9" fmla="*/ 1308538 h 1734206"/>
              <a:gd name="connsiteX10" fmla="*/ 400281 w 2260612"/>
              <a:gd name="connsiteY10" fmla="*/ 1355834 h 1734206"/>
              <a:gd name="connsiteX11" fmla="*/ 447577 w 2260612"/>
              <a:gd name="connsiteY11" fmla="*/ 1403131 h 1734206"/>
              <a:gd name="connsiteX12" fmla="*/ 494874 w 2260612"/>
              <a:gd name="connsiteY12" fmla="*/ 1418896 h 1734206"/>
              <a:gd name="connsiteX13" fmla="*/ 557936 w 2260612"/>
              <a:gd name="connsiteY13" fmla="*/ 1450427 h 1734206"/>
              <a:gd name="connsiteX14" fmla="*/ 605232 w 2260612"/>
              <a:gd name="connsiteY14" fmla="*/ 1481958 h 1734206"/>
              <a:gd name="connsiteX15" fmla="*/ 668294 w 2260612"/>
              <a:gd name="connsiteY15" fmla="*/ 1497724 h 1734206"/>
              <a:gd name="connsiteX16" fmla="*/ 715591 w 2260612"/>
              <a:gd name="connsiteY16" fmla="*/ 1513489 h 1734206"/>
              <a:gd name="connsiteX17" fmla="*/ 810184 w 2260612"/>
              <a:gd name="connsiteY17" fmla="*/ 1560786 h 1734206"/>
              <a:gd name="connsiteX18" fmla="*/ 857481 w 2260612"/>
              <a:gd name="connsiteY18" fmla="*/ 1592317 h 1734206"/>
              <a:gd name="connsiteX19" fmla="*/ 967839 w 2260612"/>
              <a:gd name="connsiteY19" fmla="*/ 1608082 h 1734206"/>
              <a:gd name="connsiteX20" fmla="*/ 1062432 w 2260612"/>
              <a:gd name="connsiteY20" fmla="*/ 1639613 h 1734206"/>
              <a:gd name="connsiteX21" fmla="*/ 1157026 w 2260612"/>
              <a:gd name="connsiteY21" fmla="*/ 1686910 h 1734206"/>
              <a:gd name="connsiteX22" fmla="*/ 1440805 w 2260612"/>
              <a:gd name="connsiteY22" fmla="*/ 1702675 h 1734206"/>
              <a:gd name="connsiteX23" fmla="*/ 1724584 w 2260612"/>
              <a:gd name="connsiteY23" fmla="*/ 1734206 h 1734206"/>
              <a:gd name="connsiteX24" fmla="*/ 2008363 w 2260612"/>
              <a:gd name="connsiteY24" fmla="*/ 1718441 h 1734206"/>
              <a:gd name="connsiteX25" fmla="*/ 2055660 w 2260612"/>
              <a:gd name="connsiteY25" fmla="*/ 1702675 h 1734206"/>
              <a:gd name="connsiteX26" fmla="*/ 2118722 w 2260612"/>
              <a:gd name="connsiteY26" fmla="*/ 1655379 h 1734206"/>
              <a:gd name="connsiteX27" fmla="*/ 2150253 w 2260612"/>
              <a:gd name="connsiteY27" fmla="*/ 1608082 h 1734206"/>
              <a:gd name="connsiteX28" fmla="*/ 2166019 w 2260612"/>
              <a:gd name="connsiteY28" fmla="*/ 1560786 h 1734206"/>
              <a:gd name="connsiteX29" fmla="*/ 2213315 w 2260612"/>
              <a:gd name="connsiteY29" fmla="*/ 1513489 h 1734206"/>
              <a:gd name="connsiteX30" fmla="*/ 2260612 w 2260612"/>
              <a:gd name="connsiteY30" fmla="*/ 1418896 h 1734206"/>
              <a:gd name="connsiteX31" fmla="*/ 2244846 w 2260612"/>
              <a:gd name="connsiteY31" fmla="*/ 1056289 h 1734206"/>
              <a:gd name="connsiteX32" fmla="*/ 2229081 w 2260612"/>
              <a:gd name="connsiteY32" fmla="*/ 993227 h 1734206"/>
              <a:gd name="connsiteX33" fmla="*/ 2087191 w 2260612"/>
              <a:gd name="connsiteY33" fmla="*/ 819806 h 1734206"/>
              <a:gd name="connsiteX34" fmla="*/ 2024129 w 2260612"/>
              <a:gd name="connsiteY34" fmla="*/ 725213 h 1734206"/>
              <a:gd name="connsiteX35" fmla="*/ 1992598 w 2260612"/>
              <a:gd name="connsiteY35" fmla="*/ 677917 h 1734206"/>
              <a:gd name="connsiteX36" fmla="*/ 1945301 w 2260612"/>
              <a:gd name="connsiteY36" fmla="*/ 646386 h 1734206"/>
              <a:gd name="connsiteX37" fmla="*/ 1898005 w 2260612"/>
              <a:gd name="connsiteY37" fmla="*/ 567558 h 1734206"/>
              <a:gd name="connsiteX38" fmla="*/ 1866474 w 2260612"/>
              <a:gd name="connsiteY38" fmla="*/ 504496 h 1734206"/>
              <a:gd name="connsiteX39" fmla="*/ 1771881 w 2260612"/>
              <a:gd name="connsiteY39" fmla="*/ 378372 h 1734206"/>
              <a:gd name="connsiteX40" fmla="*/ 1724584 w 2260612"/>
              <a:gd name="connsiteY40" fmla="*/ 346841 h 1734206"/>
              <a:gd name="connsiteX41" fmla="*/ 1693053 w 2260612"/>
              <a:gd name="connsiteY41" fmla="*/ 299544 h 1734206"/>
              <a:gd name="connsiteX42" fmla="*/ 1551163 w 2260612"/>
              <a:gd name="connsiteY42" fmla="*/ 173420 h 1734206"/>
              <a:gd name="connsiteX43" fmla="*/ 1503867 w 2260612"/>
              <a:gd name="connsiteY43" fmla="*/ 141889 h 1734206"/>
              <a:gd name="connsiteX44" fmla="*/ 1440805 w 2260612"/>
              <a:gd name="connsiteY44" fmla="*/ 126124 h 1734206"/>
              <a:gd name="connsiteX45" fmla="*/ 1346212 w 2260612"/>
              <a:gd name="connsiteY45" fmla="*/ 94593 h 1734206"/>
              <a:gd name="connsiteX46" fmla="*/ 1283150 w 2260612"/>
              <a:gd name="connsiteY46" fmla="*/ 78827 h 1734206"/>
              <a:gd name="connsiteX47" fmla="*/ 1188557 w 2260612"/>
              <a:gd name="connsiteY47" fmla="*/ 47296 h 1734206"/>
              <a:gd name="connsiteX48" fmla="*/ 1125494 w 2260612"/>
              <a:gd name="connsiteY48" fmla="*/ 15765 h 1734206"/>
              <a:gd name="connsiteX49" fmla="*/ 1062432 w 2260612"/>
              <a:gd name="connsiteY49" fmla="*/ 0 h 1734206"/>
              <a:gd name="connsiteX50" fmla="*/ 447577 w 2260612"/>
              <a:gd name="connsiteY50" fmla="*/ 0 h 1734206"/>
              <a:gd name="connsiteX51" fmla="*/ 100736 w 2260612"/>
              <a:gd name="connsiteY51" fmla="*/ 15765 h 1734206"/>
              <a:gd name="connsiteX52" fmla="*/ 53439 w 2260612"/>
              <a:gd name="connsiteY52" fmla="*/ 94593 h 173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260612" h="1734206">
                <a:moveTo>
                  <a:pt x="53439" y="94593"/>
                </a:moveTo>
                <a:cubicBezTo>
                  <a:pt x="45556" y="207579"/>
                  <a:pt x="83785" y="461029"/>
                  <a:pt x="53439" y="693682"/>
                </a:cubicBezTo>
                <a:cubicBezTo>
                  <a:pt x="50988" y="712471"/>
                  <a:pt x="32418" y="725213"/>
                  <a:pt x="21908" y="740979"/>
                </a:cubicBezTo>
                <a:cubicBezTo>
                  <a:pt x="-4481" y="872925"/>
                  <a:pt x="-9997" y="864858"/>
                  <a:pt x="21908" y="1056289"/>
                </a:cubicBezTo>
                <a:cubicBezTo>
                  <a:pt x="25023" y="1074979"/>
                  <a:pt x="38643" y="1091749"/>
                  <a:pt x="53439" y="1103586"/>
                </a:cubicBezTo>
                <a:cubicBezTo>
                  <a:pt x="66416" y="1113967"/>
                  <a:pt x="84970" y="1114096"/>
                  <a:pt x="100736" y="1119351"/>
                </a:cubicBezTo>
                <a:cubicBezTo>
                  <a:pt x="111246" y="1135117"/>
                  <a:pt x="120137" y="1152092"/>
                  <a:pt x="132267" y="1166648"/>
                </a:cubicBezTo>
                <a:cubicBezTo>
                  <a:pt x="157172" y="1196535"/>
                  <a:pt x="191427" y="1227759"/>
                  <a:pt x="226860" y="1245475"/>
                </a:cubicBezTo>
                <a:cubicBezTo>
                  <a:pt x="241724" y="1252907"/>
                  <a:pt x="258391" y="1255986"/>
                  <a:pt x="274157" y="1261241"/>
                </a:cubicBezTo>
                <a:cubicBezTo>
                  <a:pt x="284667" y="1277007"/>
                  <a:pt x="292290" y="1295140"/>
                  <a:pt x="305688" y="1308538"/>
                </a:cubicBezTo>
                <a:cubicBezTo>
                  <a:pt x="336250" y="1339101"/>
                  <a:pt x="361813" y="1343012"/>
                  <a:pt x="400281" y="1355834"/>
                </a:cubicBezTo>
                <a:cubicBezTo>
                  <a:pt x="416046" y="1371600"/>
                  <a:pt x="429026" y="1390764"/>
                  <a:pt x="447577" y="1403131"/>
                </a:cubicBezTo>
                <a:cubicBezTo>
                  <a:pt x="461404" y="1412349"/>
                  <a:pt x="479599" y="1412350"/>
                  <a:pt x="494874" y="1418896"/>
                </a:cubicBezTo>
                <a:cubicBezTo>
                  <a:pt x="516476" y="1428154"/>
                  <a:pt x="537531" y="1438767"/>
                  <a:pt x="557936" y="1450427"/>
                </a:cubicBezTo>
                <a:cubicBezTo>
                  <a:pt x="574387" y="1459828"/>
                  <a:pt x="587816" y="1474494"/>
                  <a:pt x="605232" y="1481958"/>
                </a:cubicBezTo>
                <a:cubicBezTo>
                  <a:pt x="625148" y="1490493"/>
                  <a:pt x="647460" y="1491771"/>
                  <a:pt x="668294" y="1497724"/>
                </a:cubicBezTo>
                <a:cubicBezTo>
                  <a:pt x="684273" y="1502289"/>
                  <a:pt x="699825" y="1508234"/>
                  <a:pt x="715591" y="1513489"/>
                </a:cubicBezTo>
                <a:cubicBezTo>
                  <a:pt x="851139" y="1603853"/>
                  <a:pt x="679640" y="1495513"/>
                  <a:pt x="810184" y="1560786"/>
                </a:cubicBezTo>
                <a:cubicBezTo>
                  <a:pt x="827131" y="1569260"/>
                  <a:pt x="839332" y="1586872"/>
                  <a:pt x="857481" y="1592317"/>
                </a:cubicBezTo>
                <a:cubicBezTo>
                  <a:pt x="893073" y="1602995"/>
                  <a:pt x="931053" y="1602827"/>
                  <a:pt x="967839" y="1608082"/>
                </a:cubicBezTo>
                <a:cubicBezTo>
                  <a:pt x="999370" y="1618592"/>
                  <a:pt x="1034777" y="1621177"/>
                  <a:pt x="1062432" y="1639613"/>
                </a:cubicBezTo>
                <a:cubicBezTo>
                  <a:pt x="1092546" y="1659689"/>
                  <a:pt x="1118952" y="1683284"/>
                  <a:pt x="1157026" y="1686910"/>
                </a:cubicBezTo>
                <a:cubicBezTo>
                  <a:pt x="1251338" y="1695892"/>
                  <a:pt x="1346307" y="1695925"/>
                  <a:pt x="1440805" y="1702675"/>
                </a:cubicBezTo>
                <a:cubicBezTo>
                  <a:pt x="1534031" y="1709334"/>
                  <a:pt x="1631560" y="1722578"/>
                  <a:pt x="1724584" y="1734206"/>
                </a:cubicBezTo>
                <a:cubicBezTo>
                  <a:pt x="1819177" y="1728951"/>
                  <a:pt x="1914051" y="1727423"/>
                  <a:pt x="2008363" y="1718441"/>
                </a:cubicBezTo>
                <a:cubicBezTo>
                  <a:pt x="2024907" y="1716865"/>
                  <a:pt x="2041231" y="1710920"/>
                  <a:pt x="2055660" y="1702675"/>
                </a:cubicBezTo>
                <a:cubicBezTo>
                  <a:pt x="2078474" y="1689639"/>
                  <a:pt x="2097701" y="1671144"/>
                  <a:pt x="2118722" y="1655379"/>
                </a:cubicBezTo>
                <a:cubicBezTo>
                  <a:pt x="2129232" y="1639613"/>
                  <a:pt x="2141779" y="1625029"/>
                  <a:pt x="2150253" y="1608082"/>
                </a:cubicBezTo>
                <a:cubicBezTo>
                  <a:pt x="2157685" y="1593218"/>
                  <a:pt x="2156801" y="1574613"/>
                  <a:pt x="2166019" y="1560786"/>
                </a:cubicBezTo>
                <a:cubicBezTo>
                  <a:pt x="2178386" y="1542235"/>
                  <a:pt x="2199042" y="1530617"/>
                  <a:pt x="2213315" y="1513489"/>
                </a:cubicBezTo>
                <a:cubicBezTo>
                  <a:pt x="2247273" y="1472739"/>
                  <a:pt x="2244811" y="1466299"/>
                  <a:pt x="2260612" y="1418896"/>
                </a:cubicBezTo>
                <a:cubicBezTo>
                  <a:pt x="2255357" y="1298027"/>
                  <a:pt x="2253783" y="1176942"/>
                  <a:pt x="2244846" y="1056289"/>
                </a:cubicBezTo>
                <a:cubicBezTo>
                  <a:pt x="2243245" y="1034681"/>
                  <a:pt x="2238771" y="1012607"/>
                  <a:pt x="2229081" y="993227"/>
                </a:cubicBezTo>
                <a:cubicBezTo>
                  <a:pt x="2187244" y="909553"/>
                  <a:pt x="2151790" y="884405"/>
                  <a:pt x="2087191" y="819806"/>
                </a:cubicBezTo>
                <a:cubicBezTo>
                  <a:pt x="2060395" y="793010"/>
                  <a:pt x="2045150" y="756744"/>
                  <a:pt x="2024129" y="725213"/>
                </a:cubicBezTo>
                <a:cubicBezTo>
                  <a:pt x="2013619" y="709448"/>
                  <a:pt x="2008363" y="688427"/>
                  <a:pt x="1992598" y="677917"/>
                </a:cubicBezTo>
                <a:lnTo>
                  <a:pt x="1945301" y="646386"/>
                </a:lnTo>
                <a:cubicBezTo>
                  <a:pt x="1929536" y="620110"/>
                  <a:pt x="1912886" y="594345"/>
                  <a:pt x="1898005" y="567558"/>
                </a:cubicBezTo>
                <a:cubicBezTo>
                  <a:pt x="1886592" y="547014"/>
                  <a:pt x="1879510" y="524051"/>
                  <a:pt x="1866474" y="504496"/>
                </a:cubicBezTo>
                <a:cubicBezTo>
                  <a:pt x="1837324" y="460770"/>
                  <a:pt x="1803412" y="420413"/>
                  <a:pt x="1771881" y="378372"/>
                </a:cubicBezTo>
                <a:cubicBezTo>
                  <a:pt x="1760512" y="363214"/>
                  <a:pt x="1740350" y="357351"/>
                  <a:pt x="1724584" y="346841"/>
                </a:cubicBezTo>
                <a:cubicBezTo>
                  <a:pt x="1714074" y="331075"/>
                  <a:pt x="1705384" y="313930"/>
                  <a:pt x="1693053" y="299544"/>
                </a:cubicBezTo>
                <a:cubicBezTo>
                  <a:pt x="1651757" y="251365"/>
                  <a:pt x="1601634" y="211274"/>
                  <a:pt x="1551163" y="173420"/>
                </a:cubicBezTo>
                <a:cubicBezTo>
                  <a:pt x="1536005" y="162051"/>
                  <a:pt x="1521283" y="149353"/>
                  <a:pt x="1503867" y="141889"/>
                </a:cubicBezTo>
                <a:cubicBezTo>
                  <a:pt x="1483951" y="133354"/>
                  <a:pt x="1461559" y="132350"/>
                  <a:pt x="1440805" y="126124"/>
                </a:cubicBezTo>
                <a:cubicBezTo>
                  <a:pt x="1408970" y="116574"/>
                  <a:pt x="1378456" y="102654"/>
                  <a:pt x="1346212" y="94593"/>
                </a:cubicBezTo>
                <a:cubicBezTo>
                  <a:pt x="1325191" y="89338"/>
                  <a:pt x="1303904" y="85053"/>
                  <a:pt x="1283150" y="78827"/>
                </a:cubicBezTo>
                <a:cubicBezTo>
                  <a:pt x="1251315" y="69276"/>
                  <a:pt x="1218285" y="62160"/>
                  <a:pt x="1188557" y="47296"/>
                </a:cubicBezTo>
                <a:cubicBezTo>
                  <a:pt x="1167536" y="36786"/>
                  <a:pt x="1147500" y="24017"/>
                  <a:pt x="1125494" y="15765"/>
                </a:cubicBezTo>
                <a:cubicBezTo>
                  <a:pt x="1105206" y="8157"/>
                  <a:pt x="1083453" y="5255"/>
                  <a:pt x="1062432" y="0"/>
                </a:cubicBezTo>
                <a:cubicBezTo>
                  <a:pt x="692137" y="37028"/>
                  <a:pt x="1133415" y="0"/>
                  <a:pt x="447577" y="0"/>
                </a:cubicBezTo>
                <a:cubicBezTo>
                  <a:pt x="331844" y="0"/>
                  <a:pt x="216350" y="10510"/>
                  <a:pt x="100736" y="15765"/>
                </a:cubicBezTo>
                <a:cubicBezTo>
                  <a:pt x="45130" y="71371"/>
                  <a:pt x="61322" y="-18393"/>
                  <a:pt x="53439" y="94593"/>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orma livre 9"/>
          <p:cNvSpPr/>
          <p:nvPr/>
        </p:nvSpPr>
        <p:spPr>
          <a:xfrm>
            <a:off x="5652120" y="2276872"/>
            <a:ext cx="2871273" cy="2254469"/>
          </a:xfrm>
          <a:custGeom>
            <a:avLst/>
            <a:gdLst>
              <a:gd name="connsiteX0" fmla="*/ 204952 w 2871273"/>
              <a:gd name="connsiteY0" fmla="*/ 47296 h 2254469"/>
              <a:gd name="connsiteX1" fmla="*/ 157655 w 2871273"/>
              <a:gd name="connsiteY1" fmla="*/ 141889 h 2254469"/>
              <a:gd name="connsiteX2" fmla="*/ 141890 w 2871273"/>
              <a:gd name="connsiteY2" fmla="*/ 220717 h 2254469"/>
              <a:gd name="connsiteX3" fmla="*/ 94593 w 2871273"/>
              <a:gd name="connsiteY3" fmla="*/ 394138 h 2254469"/>
              <a:gd name="connsiteX4" fmla="*/ 78828 w 2871273"/>
              <a:gd name="connsiteY4" fmla="*/ 677917 h 2254469"/>
              <a:gd name="connsiteX5" fmla="*/ 63062 w 2871273"/>
              <a:gd name="connsiteY5" fmla="*/ 1087820 h 2254469"/>
              <a:gd name="connsiteX6" fmla="*/ 47297 w 2871273"/>
              <a:gd name="connsiteY6" fmla="*/ 1150882 h 2254469"/>
              <a:gd name="connsiteX7" fmla="*/ 31531 w 2871273"/>
              <a:gd name="connsiteY7" fmla="*/ 1261241 h 2254469"/>
              <a:gd name="connsiteX8" fmla="*/ 0 w 2871273"/>
              <a:gd name="connsiteY8" fmla="*/ 1355834 h 2254469"/>
              <a:gd name="connsiteX9" fmla="*/ 15766 w 2871273"/>
              <a:gd name="connsiteY9" fmla="*/ 1828800 h 2254469"/>
              <a:gd name="connsiteX10" fmla="*/ 31531 w 2871273"/>
              <a:gd name="connsiteY10" fmla="*/ 1876096 h 2254469"/>
              <a:gd name="connsiteX11" fmla="*/ 220717 w 2871273"/>
              <a:gd name="connsiteY11" fmla="*/ 1923393 h 2254469"/>
              <a:gd name="connsiteX12" fmla="*/ 315311 w 2871273"/>
              <a:gd name="connsiteY12" fmla="*/ 1954924 h 2254469"/>
              <a:gd name="connsiteX13" fmla="*/ 740980 w 2871273"/>
              <a:gd name="connsiteY13" fmla="*/ 1970689 h 2254469"/>
              <a:gd name="connsiteX14" fmla="*/ 882869 w 2871273"/>
              <a:gd name="connsiteY14" fmla="*/ 2017986 h 2254469"/>
              <a:gd name="connsiteX15" fmla="*/ 977462 w 2871273"/>
              <a:gd name="connsiteY15" fmla="*/ 2065282 h 2254469"/>
              <a:gd name="connsiteX16" fmla="*/ 1087821 w 2871273"/>
              <a:gd name="connsiteY16" fmla="*/ 2081048 h 2254469"/>
              <a:gd name="connsiteX17" fmla="*/ 1182414 w 2871273"/>
              <a:gd name="connsiteY17" fmla="*/ 2096813 h 2254469"/>
              <a:gd name="connsiteX18" fmla="*/ 1324304 w 2871273"/>
              <a:gd name="connsiteY18" fmla="*/ 2144110 h 2254469"/>
              <a:gd name="connsiteX19" fmla="*/ 1387366 w 2871273"/>
              <a:gd name="connsiteY19" fmla="*/ 2159875 h 2254469"/>
              <a:gd name="connsiteX20" fmla="*/ 1481959 w 2871273"/>
              <a:gd name="connsiteY20" fmla="*/ 2191406 h 2254469"/>
              <a:gd name="connsiteX21" fmla="*/ 1529255 w 2871273"/>
              <a:gd name="connsiteY21" fmla="*/ 2222938 h 2254469"/>
              <a:gd name="connsiteX22" fmla="*/ 1623848 w 2871273"/>
              <a:gd name="connsiteY22" fmla="*/ 2238703 h 2254469"/>
              <a:gd name="connsiteX23" fmla="*/ 1686911 w 2871273"/>
              <a:gd name="connsiteY23" fmla="*/ 2254469 h 2254469"/>
              <a:gd name="connsiteX24" fmla="*/ 1860331 w 2871273"/>
              <a:gd name="connsiteY24" fmla="*/ 2238703 h 2254469"/>
              <a:gd name="connsiteX25" fmla="*/ 2081048 w 2871273"/>
              <a:gd name="connsiteY25" fmla="*/ 2144110 h 2254469"/>
              <a:gd name="connsiteX26" fmla="*/ 2144111 w 2871273"/>
              <a:gd name="connsiteY26" fmla="*/ 2128344 h 2254469"/>
              <a:gd name="connsiteX27" fmla="*/ 2270235 w 2871273"/>
              <a:gd name="connsiteY27" fmla="*/ 2081048 h 2254469"/>
              <a:gd name="connsiteX28" fmla="*/ 2317531 w 2871273"/>
              <a:gd name="connsiteY28" fmla="*/ 2065282 h 2254469"/>
              <a:gd name="connsiteX29" fmla="*/ 2364828 w 2871273"/>
              <a:gd name="connsiteY29" fmla="*/ 2033751 h 2254469"/>
              <a:gd name="connsiteX30" fmla="*/ 2459421 w 2871273"/>
              <a:gd name="connsiteY30" fmla="*/ 2017986 h 2254469"/>
              <a:gd name="connsiteX31" fmla="*/ 2554014 w 2871273"/>
              <a:gd name="connsiteY31" fmla="*/ 1970689 h 2254469"/>
              <a:gd name="connsiteX32" fmla="*/ 2601311 w 2871273"/>
              <a:gd name="connsiteY32" fmla="*/ 1954924 h 2254469"/>
              <a:gd name="connsiteX33" fmla="*/ 2695904 w 2871273"/>
              <a:gd name="connsiteY33" fmla="*/ 1891862 h 2254469"/>
              <a:gd name="connsiteX34" fmla="*/ 2774731 w 2871273"/>
              <a:gd name="connsiteY34" fmla="*/ 1781503 h 2254469"/>
              <a:gd name="connsiteX35" fmla="*/ 2806262 w 2871273"/>
              <a:gd name="connsiteY35" fmla="*/ 1718441 h 2254469"/>
              <a:gd name="connsiteX36" fmla="*/ 2822028 w 2871273"/>
              <a:gd name="connsiteY36" fmla="*/ 1671144 h 2254469"/>
              <a:gd name="connsiteX37" fmla="*/ 2853559 w 2871273"/>
              <a:gd name="connsiteY37" fmla="*/ 1623848 h 2254469"/>
              <a:gd name="connsiteX38" fmla="*/ 2853559 w 2871273"/>
              <a:gd name="connsiteY38" fmla="*/ 1261241 h 2254469"/>
              <a:gd name="connsiteX39" fmla="*/ 2837793 w 2871273"/>
              <a:gd name="connsiteY39" fmla="*/ 1213944 h 2254469"/>
              <a:gd name="connsiteX40" fmla="*/ 2790497 w 2871273"/>
              <a:gd name="connsiteY40" fmla="*/ 1040524 h 2254469"/>
              <a:gd name="connsiteX41" fmla="*/ 2774731 w 2871273"/>
              <a:gd name="connsiteY41" fmla="*/ 961696 h 2254469"/>
              <a:gd name="connsiteX42" fmla="*/ 2695904 w 2871273"/>
              <a:gd name="connsiteY42" fmla="*/ 851338 h 2254469"/>
              <a:gd name="connsiteX43" fmla="*/ 2664373 w 2871273"/>
              <a:gd name="connsiteY43" fmla="*/ 819806 h 2254469"/>
              <a:gd name="connsiteX44" fmla="*/ 2632842 w 2871273"/>
              <a:gd name="connsiteY44" fmla="*/ 756744 h 2254469"/>
              <a:gd name="connsiteX45" fmla="*/ 2601311 w 2871273"/>
              <a:gd name="connsiteY45" fmla="*/ 646386 h 2254469"/>
              <a:gd name="connsiteX46" fmla="*/ 2506717 w 2871273"/>
              <a:gd name="connsiteY46" fmla="*/ 567558 h 2254469"/>
              <a:gd name="connsiteX47" fmla="*/ 2443655 w 2871273"/>
              <a:gd name="connsiteY47" fmla="*/ 536027 h 2254469"/>
              <a:gd name="connsiteX48" fmla="*/ 2380593 w 2871273"/>
              <a:gd name="connsiteY48" fmla="*/ 488731 h 2254469"/>
              <a:gd name="connsiteX49" fmla="*/ 2333297 w 2871273"/>
              <a:gd name="connsiteY49" fmla="*/ 472965 h 2254469"/>
              <a:gd name="connsiteX50" fmla="*/ 2207173 w 2871273"/>
              <a:gd name="connsiteY50" fmla="*/ 409903 h 2254469"/>
              <a:gd name="connsiteX51" fmla="*/ 2144111 w 2871273"/>
              <a:gd name="connsiteY51" fmla="*/ 378372 h 2254469"/>
              <a:gd name="connsiteX52" fmla="*/ 2002221 w 2871273"/>
              <a:gd name="connsiteY52" fmla="*/ 346841 h 2254469"/>
              <a:gd name="connsiteX53" fmla="*/ 1860331 w 2871273"/>
              <a:gd name="connsiteY53" fmla="*/ 299544 h 2254469"/>
              <a:gd name="connsiteX54" fmla="*/ 1765738 w 2871273"/>
              <a:gd name="connsiteY54" fmla="*/ 268013 h 2254469"/>
              <a:gd name="connsiteX55" fmla="*/ 1718442 w 2871273"/>
              <a:gd name="connsiteY55" fmla="*/ 252248 h 2254469"/>
              <a:gd name="connsiteX56" fmla="*/ 1671145 w 2871273"/>
              <a:gd name="connsiteY56" fmla="*/ 236482 h 2254469"/>
              <a:gd name="connsiteX57" fmla="*/ 1560786 w 2871273"/>
              <a:gd name="connsiteY57" fmla="*/ 204951 h 2254469"/>
              <a:gd name="connsiteX58" fmla="*/ 1497724 w 2871273"/>
              <a:gd name="connsiteY58" fmla="*/ 189186 h 2254469"/>
              <a:gd name="connsiteX59" fmla="*/ 1450428 w 2871273"/>
              <a:gd name="connsiteY59" fmla="*/ 173420 h 2254469"/>
              <a:gd name="connsiteX60" fmla="*/ 1292773 w 2871273"/>
              <a:gd name="connsiteY60" fmla="*/ 126124 h 2254469"/>
              <a:gd name="connsiteX61" fmla="*/ 1213945 w 2871273"/>
              <a:gd name="connsiteY61" fmla="*/ 110358 h 2254469"/>
              <a:gd name="connsiteX62" fmla="*/ 1119352 w 2871273"/>
              <a:gd name="connsiteY62" fmla="*/ 78827 h 2254469"/>
              <a:gd name="connsiteX63" fmla="*/ 1024759 w 2871273"/>
              <a:gd name="connsiteY63" fmla="*/ 47296 h 2254469"/>
              <a:gd name="connsiteX64" fmla="*/ 536028 w 2871273"/>
              <a:gd name="connsiteY64" fmla="*/ 0 h 2254469"/>
              <a:gd name="connsiteX65" fmla="*/ 457200 w 2871273"/>
              <a:gd name="connsiteY65" fmla="*/ 15765 h 2254469"/>
              <a:gd name="connsiteX66" fmla="*/ 315311 w 2871273"/>
              <a:gd name="connsiteY66" fmla="*/ 63062 h 2254469"/>
              <a:gd name="connsiteX67" fmla="*/ 268014 w 2871273"/>
              <a:gd name="connsiteY67" fmla="*/ 78827 h 2254469"/>
              <a:gd name="connsiteX68" fmla="*/ 220717 w 2871273"/>
              <a:gd name="connsiteY68" fmla="*/ 94593 h 2254469"/>
              <a:gd name="connsiteX69" fmla="*/ 204952 w 2871273"/>
              <a:gd name="connsiteY69" fmla="*/ 47296 h 225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71273" h="2254469">
                <a:moveTo>
                  <a:pt x="204952" y="47296"/>
                </a:moveTo>
                <a:cubicBezTo>
                  <a:pt x="189186" y="78827"/>
                  <a:pt x="169702" y="108759"/>
                  <a:pt x="157655" y="141889"/>
                </a:cubicBezTo>
                <a:cubicBezTo>
                  <a:pt x="148498" y="167072"/>
                  <a:pt x="147915" y="194607"/>
                  <a:pt x="141890" y="220717"/>
                </a:cubicBezTo>
                <a:cubicBezTo>
                  <a:pt x="115220" y="336291"/>
                  <a:pt x="120653" y="315958"/>
                  <a:pt x="94593" y="394138"/>
                </a:cubicBezTo>
                <a:cubicBezTo>
                  <a:pt x="89338" y="488731"/>
                  <a:pt x="83130" y="583276"/>
                  <a:pt x="78828" y="677917"/>
                </a:cubicBezTo>
                <a:cubicBezTo>
                  <a:pt x="72619" y="814511"/>
                  <a:pt x="72158" y="951387"/>
                  <a:pt x="63062" y="1087820"/>
                </a:cubicBezTo>
                <a:cubicBezTo>
                  <a:pt x="61621" y="1109440"/>
                  <a:pt x="51173" y="1129564"/>
                  <a:pt x="47297" y="1150882"/>
                </a:cubicBezTo>
                <a:cubicBezTo>
                  <a:pt x="40650" y="1187442"/>
                  <a:pt x="39887" y="1225033"/>
                  <a:pt x="31531" y="1261241"/>
                </a:cubicBezTo>
                <a:cubicBezTo>
                  <a:pt x="24057" y="1293626"/>
                  <a:pt x="0" y="1355834"/>
                  <a:pt x="0" y="1355834"/>
                </a:cubicBezTo>
                <a:cubicBezTo>
                  <a:pt x="5255" y="1513489"/>
                  <a:pt x="6223" y="1671346"/>
                  <a:pt x="15766" y="1828800"/>
                </a:cubicBezTo>
                <a:cubicBezTo>
                  <a:pt x="16771" y="1845388"/>
                  <a:pt x="18008" y="1866437"/>
                  <a:pt x="31531" y="1876096"/>
                </a:cubicBezTo>
                <a:cubicBezTo>
                  <a:pt x="77722" y="1909090"/>
                  <a:pt x="169057" y="1910478"/>
                  <a:pt x="220717" y="1923393"/>
                </a:cubicBezTo>
                <a:cubicBezTo>
                  <a:pt x="252962" y="1931454"/>
                  <a:pt x="282211" y="1951915"/>
                  <a:pt x="315311" y="1954924"/>
                </a:cubicBezTo>
                <a:cubicBezTo>
                  <a:pt x="456715" y="1967779"/>
                  <a:pt x="599090" y="1965434"/>
                  <a:pt x="740980" y="1970689"/>
                </a:cubicBezTo>
                <a:lnTo>
                  <a:pt x="882869" y="2017986"/>
                </a:lnTo>
                <a:cubicBezTo>
                  <a:pt x="916313" y="2029134"/>
                  <a:pt x="943768" y="2054915"/>
                  <a:pt x="977462" y="2065282"/>
                </a:cubicBezTo>
                <a:cubicBezTo>
                  <a:pt x="1012979" y="2076210"/>
                  <a:pt x="1051093" y="2075398"/>
                  <a:pt x="1087821" y="2081048"/>
                </a:cubicBezTo>
                <a:cubicBezTo>
                  <a:pt x="1119415" y="2085909"/>
                  <a:pt x="1150883" y="2091558"/>
                  <a:pt x="1182414" y="2096813"/>
                </a:cubicBezTo>
                <a:cubicBezTo>
                  <a:pt x="1229711" y="2112579"/>
                  <a:pt x="1276654" y="2129448"/>
                  <a:pt x="1324304" y="2144110"/>
                </a:cubicBezTo>
                <a:cubicBezTo>
                  <a:pt x="1345013" y="2150482"/>
                  <a:pt x="1366612" y="2153649"/>
                  <a:pt x="1387366" y="2159875"/>
                </a:cubicBezTo>
                <a:cubicBezTo>
                  <a:pt x="1419201" y="2169425"/>
                  <a:pt x="1450428" y="2180896"/>
                  <a:pt x="1481959" y="2191406"/>
                </a:cubicBezTo>
                <a:cubicBezTo>
                  <a:pt x="1497724" y="2201917"/>
                  <a:pt x="1511280" y="2216946"/>
                  <a:pt x="1529255" y="2222938"/>
                </a:cubicBezTo>
                <a:cubicBezTo>
                  <a:pt x="1559580" y="2233047"/>
                  <a:pt x="1592503" y="2232434"/>
                  <a:pt x="1623848" y="2238703"/>
                </a:cubicBezTo>
                <a:cubicBezTo>
                  <a:pt x="1645095" y="2242952"/>
                  <a:pt x="1665890" y="2249214"/>
                  <a:pt x="1686911" y="2254469"/>
                </a:cubicBezTo>
                <a:cubicBezTo>
                  <a:pt x="1744718" y="2249214"/>
                  <a:pt x="1803169" y="2248791"/>
                  <a:pt x="1860331" y="2238703"/>
                </a:cubicBezTo>
                <a:cubicBezTo>
                  <a:pt x="1932033" y="2226050"/>
                  <a:pt x="2020632" y="2174318"/>
                  <a:pt x="2081048" y="2144110"/>
                </a:cubicBezTo>
                <a:cubicBezTo>
                  <a:pt x="2100428" y="2134420"/>
                  <a:pt x="2123823" y="2135952"/>
                  <a:pt x="2144111" y="2128344"/>
                </a:cubicBezTo>
                <a:cubicBezTo>
                  <a:pt x="2379233" y="2040173"/>
                  <a:pt x="2043609" y="2145799"/>
                  <a:pt x="2270235" y="2081048"/>
                </a:cubicBezTo>
                <a:cubicBezTo>
                  <a:pt x="2286214" y="2076483"/>
                  <a:pt x="2302667" y="2072714"/>
                  <a:pt x="2317531" y="2065282"/>
                </a:cubicBezTo>
                <a:cubicBezTo>
                  <a:pt x="2334478" y="2056808"/>
                  <a:pt x="2346852" y="2039743"/>
                  <a:pt x="2364828" y="2033751"/>
                </a:cubicBezTo>
                <a:cubicBezTo>
                  <a:pt x="2395154" y="2023643"/>
                  <a:pt x="2427890" y="2023241"/>
                  <a:pt x="2459421" y="2017986"/>
                </a:cubicBezTo>
                <a:cubicBezTo>
                  <a:pt x="2578310" y="1978355"/>
                  <a:pt x="2431755" y="2031817"/>
                  <a:pt x="2554014" y="1970689"/>
                </a:cubicBezTo>
                <a:cubicBezTo>
                  <a:pt x="2568878" y="1963257"/>
                  <a:pt x="2585545" y="1960179"/>
                  <a:pt x="2601311" y="1954924"/>
                </a:cubicBezTo>
                <a:cubicBezTo>
                  <a:pt x="2632842" y="1933903"/>
                  <a:pt x="2673167" y="1922179"/>
                  <a:pt x="2695904" y="1891862"/>
                </a:cubicBezTo>
                <a:cubicBezTo>
                  <a:pt x="2716207" y="1864791"/>
                  <a:pt x="2756288" y="1813778"/>
                  <a:pt x="2774731" y="1781503"/>
                </a:cubicBezTo>
                <a:cubicBezTo>
                  <a:pt x="2786391" y="1761098"/>
                  <a:pt x="2797004" y="1740043"/>
                  <a:pt x="2806262" y="1718441"/>
                </a:cubicBezTo>
                <a:cubicBezTo>
                  <a:pt x="2812808" y="1703166"/>
                  <a:pt x="2814596" y="1686008"/>
                  <a:pt x="2822028" y="1671144"/>
                </a:cubicBezTo>
                <a:cubicBezTo>
                  <a:pt x="2830502" y="1654197"/>
                  <a:pt x="2843049" y="1639613"/>
                  <a:pt x="2853559" y="1623848"/>
                </a:cubicBezTo>
                <a:cubicBezTo>
                  <a:pt x="2875605" y="1447473"/>
                  <a:pt x="2878701" y="1487523"/>
                  <a:pt x="2853559" y="1261241"/>
                </a:cubicBezTo>
                <a:cubicBezTo>
                  <a:pt x="2851724" y="1244724"/>
                  <a:pt x="2841824" y="1230066"/>
                  <a:pt x="2837793" y="1213944"/>
                </a:cubicBezTo>
                <a:cubicBezTo>
                  <a:pt x="2793224" y="1035668"/>
                  <a:pt x="2858144" y="1243465"/>
                  <a:pt x="2790497" y="1040524"/>
                </a:cubicBezTo>
                <a:cubicBezTo>
                  <a:pt x="2782023" y="1015103"/>
                  <a:pt x="2784140" y="986786"/>
                  <a:pt x="2774731" y="961696"/>
                </a:cubicBezTo>
                <a:cubicBezTo>
                  <a:pt x="2769147" y="946805"/>
                  <a:pt x="2698374" y="854303"/>
                  <a:pt x="2695904" y="851338"/>
                </a:cubicBezTo>
                <a:cubicBezTo>
                  <a:pt x="2686388" y="839919"/>
                  <a:pt x="2672618" y="832174"/>
                  <a:pt x="2664373" y="819806"/>
                </a:cubicBezTo>
                <a:cubicBezTo>
                  <a:pt x="2651337" y="800251"/>
                  <a:pt x="2641094" y="778749"/>
                  <a:pt x="2632842" y="756744"/>
                </a:cubicBezTo>
                <a:cubicBezTo>
                  <a:pt x="2628339" y="744736"/>
                  <a:pt x="2612198" y="662717"/>
                  <a:pt x="2601311" y="646386"/>
                </a:cubicBezTo>
                <a:cubicBezTo>
                  <a:pt x="2581244" y="616286"/>
                  <a:pt x="2538038" y="585456"/>
                  <a:pt x="2506717" y="567558"/>
                </a:cubicBezTo>
                <a:cubicBezTo>
                  <a:pt x="2486312" y="555898"/>
                  <a:pt x="2463585" y="548483"/>
                  <a:pt x="2443655" y="536027"/>
                </a:cubicBezTo>
                <a:cubicBezTo>
                  <a:pt x="2421373" y="522101"/>
                  <a:pt x="2403407" y="501767"/>
                  <a:pt x="2380593" y="488731"/>
                </a:cubicBezTo>
                <a:cubicBezTo>
                  <a:pt x="2366164" y="480486"/>
                  <a:pt x="2348426" y="479842"/>
                  <a:pt x="2333297" y="472965"/>
                </a:cubicBezTo>
                <a:cubicBezTo>
                  <a:pt x="2290507" y="453515"/>
                  <a:pt x="2249214" y="430924"/>
                  <a:pt x="2207173" y="409903"/>
                </a:cubicBezTo>
                <a:cubicBezTo>
                  <a:pt x="2186152" y="399393"/>
                  <a:pt x="2166911" y="384072"/>
                  <a:pt x="2144111" y="378372"/>
                </a:cubicBezTo>
                <a:cubicBezTo>
                  <a:pt x="2055052" y="356107"/>
                  <a:pt x="2102295" y="366855"/>
                  <a:pt x="2002221" y="346841"/>
                </a:cubicBezTo>
                <a:cubicBezTo>
                  <a:pt x="1886601" y="289031"/>
                  <a:pt x="1994803" y="336218"/>
                  <a:pt x="1860331" y="299544"/>
                </a:cubicBezTo>
                <a:cubicBezTo>
                  <a:pt x="1828266" y="290799"/>
                  <a:pt x="1797269" y="278523"/>
                  <a:pt x="1765738" y="268013"/>
                </a:cubicBezTo>
                <a:lnTo>
                  <a:pt x="1718442" y="252248"/>
                </a:lnTo>
                <a:cubicBezTo>
                  <a:pt x="1702676" y="246993"/>
                  <a:pt x="1687267" y="240512"/>
                  <a:pt x="1671145" y="236482"/>
                </a:cubicBezTo>
                <a:cubicBezTo>
                  <a:pt x="1474005" y="187199"/>
                  <a:pt x="1719108" y="250186"/>
                  <a:pt x="1560786" y="204951"/>
                </a:cubicBezTo>
                <a:cubicBezTo>
                  <a:pt x="1539952" y="198998"/>
                  <a:pt x="1518558" y="195139"/>
                  <a:pt x="1497724" y="189186"/>
                </a:cubicBezTo>
                <a:cubicBezTo>
                  <a:pt x="1481745" y="184621"/>
                  <a:pt x="1466407" y="177985"/>
                  <a:pt x="1450428" y="173420"/>
                </a:cubicBezTo>
                <a:cubicBezTo>
                  <a:pt x="1283622" y="125761"/>
                  <a:pt x="1517598" y="201066"/>
                  <a:pt x="1292773" y="126124"/>
                </a:cubicBezTo>
                <a:cubicBezTo>
                  <a:pt x="1267352" y="117650"/>
                  <a:pt x="1239797" y="117409"/>
                  <a:pt x="1213945" y="110358"/>
                </a:cubicBezTo>
                <a:cubicBezTo>
                  <a:pt x="1181880" y="101613"/>
                  <a:pt x="1150883" y="89337"/>
                  <a:pt x="1119352" y="78827"/>
                </a:cubicBezTo>
                <a:lnTo>
                  <a:pt x="1024759" y="47296"/>
                </a:lnTo>
                <a:cubicBezTo>
                  <a:pt x="907840" y="8321"/>
                  <a:pt x="632147" y="5059"/>
                  <a:pt x="536028" y="0"/>
                </a:cubicBezTo>
                <a:cubicBezTo>
                  <a:pt x="509752" y="5255"/>
                  <a:pt x="483052" y="8715"/>
                  <a:pt x="457200" y="15765"/>
                </a:cubicBezTo>
                <a:cubicBezTo>
                  <a:pt x="457163" y="15775"/>
                  <a:pt x="338977" y="55173"/>
                  <a:pt x="315311" y="63062"/>
                </a:cubicBezTo>
                <a:lnTo>
                  <a:pt x="268014" y="78827"/>
                </a:lnTo>
                <a:cubicBezTo>
                  <a:pt x="252248" y="84082"/>
                  <a:pt x="237336" y="94593"/>
                  <a:pt x="220717" y="94593"/>
                </a:cubicBezTo>
                <a:lnTo>
                  <a:pt x="204952" y="47296"/>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Forma livre 10"/>
          <p:cNvSpPr/>
          <p:nvPr/>
        </p:nvSpPr>
        <p:spPr>
          <a:xfrm>
            <a:off x="3011214" y="3845175"/>
            <a:ext cx="3026979" cy="1375652"/>
          </a:xfrm>
          <a:custGeom>
            <a:avLst/>
            <a:gdLst>
              <a:gd name="connsiteX0" fmla="*/ 693683 w 3026979"/>
              <a:gd name="connsiteY0" fmla="*/ 48908 h 1375652"/>
              <a:gd name="connsiteX1" fmla="*/ 599089 w 3026979"/>
              <a:gd name="connsiteY1" fmla="*/ 159266 h 1375652"/>
              <a:gd name="connsiteX2" fmla="*/ 504496 w 3026979"/>
              <a:gd name="connsiteY2" fmla="*/ 238094 h 1375652"/>
              <a:gd name="connsiteX3" fmla="*/ 362607 w 3026979"/>
              <a:gd name="connsiteY3" fmla="*/ 348453 h 1375652"/>
              <a:gd name="connsiteX4" fmla="*/ 283779 w 3026979"/>
              <a:gd name="connsiteY4" fmla="*/ 443046 h 1375652"/>
              <a:gd name="connsiteX5" fmla="*/ 268014 w 3026979"/>
              <a:gd name="connsiteY5" fmla="*/ 490342 h 1375652"/>
              <a:gd name="connsiteX6" fmla="*/ 189186 w 3026979"/>
              <a:gd name="connsiteY6" fmla="*/ 569170 h 1375652"/>
              <a:gd name="connsiteX7" fmla="*/ 78827 w 3026979"/>
              <a:gd name="connsiteY7" fmla="*/ 711059 h 1375652"/>
              <a:gd name="connsiteX8" fmla="*/ 63062 w 3026979"/>
              <a:gd name="connsiteY8" fmla="*/ 758356 h 1375652"/>
              <a:gd name="connsiteX9" fmla="*/ 31531 w 3026979"/>
              <a:gd name="connsiteY9" fmla="*/ 805653 h 1375652"/>
              <a:gd name="connsiteX10" fmla="*/ 0 w 3026979"/>
              <a:gd name="connsiteY10" fmla="*/ 900246 h 1375652"/>
              <a:gd name="connsiteX11" fmla="*/ 15765 w 3026979"/>
              <a:gd name="connsiteY11" fmla="*/ 1325915 h 1375652"/>
              <a:gd name="connsiteX12" fmla="*/ 63062 w 3026979"/>
              <a:gd name="connsiteY12" fmla="*/ 1373211 h 1375652"/>
              <a:gd name="connsiteX13" fmla="*/ 425669 w 3026979"/>
              <a:gd name="connsiteY13" fmla="*/ 1357446 h 1375652"/>
              <a:gd name="connsiteX14" fmla="*/ 567558 w 3026979"/>
              <a:gd name="connsiteY14" fmla="*/ 1325915 h 1375652"/>
              <a:gd name="connsiteX15" fmla="*/ 614855 w 3026979"/>
              <a:gd name="connsiteY15" fmla="*/ 1294384 h 1375652"/>
              <a:gd name="connsiteX16" fmla="*/ 1797269 w 3026979"/>
              <a:gd name="connsiteY16" fmla="*/ 1310149 h 1375652"/>
              <a:gd name="connsiteX17" fmla="*/ 1876096 w 3026979"/>
              <a:gd name="connsiteY17" fmla="*/ 1341680 h 1375652"/>
              <a:gd name="connsiteX18" fmla="*/ 2286000 w 3026979"/>
              <a:gd name="connsiteY18" fmla="*/ 1357446 h 1375652"/>
              <a:gd name="connsiteX19" fmla="*/ 2711669 w 3026979"/>
              <a:gd name="connsiteY19" fmla="*/ 1357446 h 1375652"/>
              <a:gd name="connsiteX20" fmla="*/ 2758965 w 3026979"/>
              <a:gd name="connsiteY20" fmla="*/ 1341680 h 1375652"/>
              <a:gd name="connsiteX21" fmla="*/ 2806262 w 3026979"/>
              <a:gd name="connsiteY21" fmla="*/ 1310149 h 1375652"/>
              <a:gd name="connsiteX22" fmla="*/ 2822027 w 3026979"/>
              <a:gd name="connsiteY22" fmla="*/ 1262853 h 1375652"/>
              <a:gd name="connsiteX23" fmla="*/ 2869324 w 3026979"/>
              <a:gd name="connsiteY23" fmla="*/ 1215556 h 1375652"/>
              <a:gd name="connsiteX24" fmla="*/ 2916620 w 3026979"/>
              <a:gd name="connsiteY24" fmla="*/ 1152494 h 1375652"/>
              <a:gd name="connsiteX25" fmla="*/ 2932386 w 3026979"/>
              <a:gd name="connsiteY25" fmla="*/ 1105197 h 1375652"/>
              <a:gd name="connsiteX26" fmla="*/ 2948152 w 3026979"/>
              <a:gd name="connsiteY26" fmla="*/ 1042135 h 1375652"/>
              <a:gd name="connsiteX27" fmla="*/ 2979683 w 3026979"/>
              <a:gd name="connsiteY27" fmla="*/ 963308 h 1375652"/>
              <a:gd name="connsiteX28" fmla="*/ 2995448 w 3026979"/>
              <a:gd name="connsiteY28" fmla="*/ 900246 h 1375652"/>
              <a:gd name="connsiteX29" fmla="*/ 3026979 w 3026979"/>
              <a:gd name="connsiteY29" fmla="*/ 805653 h 1375652"/>
              <a:gd name="connsiteX30" fmla="*/ 3011214 w 3026979"/>
              <a:gd name="connsiteY30" fmla="*/ 379984 h 1375652"/>
              <a:gd name="connsiteX31" fmla="*/ 2995448 w 3026979"/>
              <a:gd name="connsiteY31" fmla="*/ 316922 h 1375652"/>
              <a:gd name="connsiteX32" fmla="*/ 2948152 w 3026979"/>
              <a:gd name="connsiteY32" fmla="*/ 301156 h 1375652"/>
              <a:gd name="connsiteX33" fmla="*/ 2822027 w 3026979"/>
              <a:gd name="connsiteY33" fmla="*/ 206563 h 1375652"/>
              <a:gd name="connsiteX34" fmla="*/ 2758965 w 3026979"/>
              <a:gd name="connsiteY34" fmla="*/ 175032 h 1375652"/>
              <a:gd name="connsiteX35" fmla="*/ 2711669 w 3026979"/>
              <a:gd name="connsiteY35" fmla="*/ 143501 h 1375652"/>
              <a:gd name="connsiteX36" fmla="*/ 2664372 w 3026979"/>
              <a:gd name="connsiteY36" fmla="*/ 127735 h 1375652"/>
              <a:gd name="connsiteX37" fmla="*/ 2601310 w 3026979"/>
              <a:gd name="connsiteY37" fmla="*/ 96204 h 1375652"/>
              <a:gd name="connsiteX38" fmla="*/ 2554014 w 3026979"/>
              <a:gd name="connsiteY38" fmla="*/ 64673 h 1375652"/>
              <a:gd name="connsiteX39" fmla="*/ 2427889 w 3026979"/>
              <a:gd name="connsiteY39" fmla="*/ 48908 h 1375652"/>
              <a:gd name="connsiteX40" fmla="*/ 2364827 w 3026979"/>
              <a:gd name="connsiteY40" fmla="*/ 33142 h 1375652"/>
              <a:gd name="connsiteX41" fmla="*/ 1056289 w 3026979"/>
              <a:gd name="connsiteY41" fmla="*/ 33142 h 1375652"/>
              <a:gd name="connsiteX42" fmla="*/ 914400 w 3026979"/>
              <a:gd name="connsiteY42" fmla="*/ 80439 h 1375652"/>
              <a:gd name="connsiteX43" fmla="*/ 851338 w 3026979"/>
              <a:gd name="connsiteY43" fmla="*/ 96204 h 1375652"/>
              <a:gd name="connsiteX44" fmla="*/ 709448 w 3026979"/>
              <a:gd name="connsiteY44" fmla="*/ 143501 h 1375652"/>
              <a:gd name="connsiteX45" fmla="*/ 662152 w 3026979"/>
              <a:gd name="connsiteY45" fmla="*/ 175032 h 1375652"/>
              <a:gd name="connsiteX46" fmla="*/ 614855 w 3026979"/>
              <a:gd name="connsiteY46" fmla="*/ 111970 h 137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26979" h="1375652">
                <a:moveTo>
                  <a:pt x="693683" y="48908"/>
                </a:moveTo>
                <a:cubicBezTo>
                  <a:pt x="487307" y="214007"/>
                  <a:pt x="682078" y="34782"/>
                  <a:pt x="599089" y="159266"/>
                </a:cubicBezTo>
                <a:cubicBezTo>
                  <a:pt x="559875" y="218086"/>
                  <a:pt x="552089" y="195789"/>
                  <a:pt x="504496" y="238094"/>
                </a:cubicBezTo>
                <a:cubicBezTo>
                  <a:pt x="376882" y="351528"/>
                  <a:pt x="460133" y="315943"/>
                  <a:pt x="362607" y="348453"/>
                </a:cubicBezTo>
                <a:cubicBezTo>
                  <a:pt x="326458" y="456896"/>
                  <a:pt x="379226" y="328509"/>
                  <a:pt x="283779" y="443046"/>
                </a:cubicBezTo>
                <a:cubicBezTo>
                  <a:pt x="273140" y="455812"/>
                  <a:pt x="275446" y="475478"/>
                  <a:pt x="268014" y="490342"/>
                </a:cubicBezTo>
                <a:cubicBezTo>
                  <a:pt x="241738" y="542895"/>
                  <a:pt x="236483" y="537639"/>
                  <a:pt x="189186" y="569170"/>
                </a:cubicBezTo>
                <a:cubicBezTo>
                  <a:pt x="113757" y="682314"/>
                  <a:pt x="152920" y="636967"/>
                  <a:pt x="78827" y="711059"/>
                </a:cubicBezTo>
                <a:cubicBezTo>
                  <a:pt x="73572" y="726825"/>
                  <a:pt x="70494" y="743492"/>
                  <a:pt x="63062" y="758356"/>
                </a:cubicBezTo>
                <a:cubicBezTo>
                  <a:pt x="54588" y="775304"/>
                  <a:pt x="39226" y="788338"/>
                  <a:pt x="31531" y="805653"/>
                </a:cubicBezTo>
                <a:cubicBezTo>
                  <a:pt x="18032" y="836025"/>
                  <a:pt x="0" y="900246"/>
                  <a:pt x="0" y="900246"/>
                </a:cubicBezTo>
                <a:cubicBezTo>
                  <a:pt x="5255" y="1042136"/>
                  <a:pt x="-3001" y="1185174"/>
                  <a:pt x="15765" y="1325915"/>
                </a:cubicBezTo>
                <a:cubicBezTo>
                  <a:pt x="18712" y="1348015"/>
                  <a:pt x="40832" y="1371501"/>
                  <a:pt x="63062" y="1373211"/>
                </a:cubicBezTo>
                <a:cubicBezTo>
                  <a:pt x="183689" y="1382490"/>
                  <a:pt x="304800" y="1362701"/>
                  <a:pt x="425669" y="1357446"/>
                </a:cubicBezTo>
                <a:cubicBezTo>
                  <a:pt x="439692" y="1354641"/>
                  <a:pt x="548081" y="1334262"/>
                  <a:pt x="567558" y="1325915"/>
                </a:cubicBezTo>
                <a:cubicBezTo>
                  <a:pt x="584974" y="1318451"/>
                  <a:pt x="599089" y="1304894"/>
                  <a:pt x="614855" y="1294384"/>
                </a:cubicBezTo>
                <a:cubicBezTo>
                  <a:pt x="1008993" y="1299639"/>
                  <a:pt x="1403373" y="1295378"/>
                  <a:pt x="1797269" y="1310149"/>
                </a:cubicBezTo>
                <a:cubicBezTo>
                  <a:pt x="1825549" y="1311209"/>
                  <a:pt x="1847928" y="1338954"/>
                  <a:pt x="1876096" y="1341680"/>
                </a:cubicBezTo>
                <a:cubicBezTo>
                  <a:pt x="2012196" y="1354851"/>
                  <a:pt x="2149365" y="1352191"/>
                  <a:pt x="2286000" y="1357446"/>
                </a:cubicBezTo>
                <a:cubicBezTo>
                  <a:pt x="2496732" y="1376603"/>
                  <a:pt x="2469108" y="1382979"/>
                  <a:pt x="2711669" y="1357446"/>
                </a:cubicBezTo>
                <a:cubicBezTo>
                  <a:pt x="2728196" y="1355706"/>
                  <a:pt x="2744101" y="1349112"/>
                  <a:pt x="2758965" y="1341680"/>
                </a:cubicBezTo>
                <a:cubicBezTo>
                  <a:pt x="2775912" y="1333206"/>
                  <a:pt x="2790496" y="1320659"/>
                  <a:pt x="2806262" y="1310149"/>
                </a:cubicBezTo>
                <a:cubicBezTo>
                  <a:pt x="2811517" y="1294384"/>
                  <a:pt x="2812809" y="1276680"/>
                  <a:pt x="2822027" y="1262853"/>
                </a:cubicBezTo>
                <a:cubicBezTo>
                  <a:pt x="2834395" y="1244302"/>
                  <a:pt x="2854814" y="1232484"/>
                  <a:pt x="2869324" y="1215556"/>
                </a:cubicBezTo>
                <a:cubicBezTo>
                  <a:pt x="2886424" y="1195606"/>
                  <a:pt x="2900855" y="1173515"/>
                  <a:pt x="2916620" y="1152494"/>
                </a:cubicBezTo>
                <a:cubicBezTo>
                  <a:pt x="2921875" y="1136728"/>
                  <a:pt x="2927820" y="1121176"/>
                  <a:pt x="2932386" y="1105197"/>
                </a:cubicBezTo>
                <a:cubicBezTo>
                  <a:pt x="2938339" y="1084363"/>
                  <a:pt x="2941300" y="1062691"/>
                  <a:pt x="2948152" y="1042135"/>
                </a:cubicBezTo>
                <a:cubicBezTo>
                  <a:pt x="2957101" y="1015288"/>
                  <a:pt x="2970734" y="990156"/>
                  <a:pt x="2979683" y="963308"/>
                </a:cubicBezTo>
                <a:cubicBezTo>
                  <a:pt x="2986535" y="942752"/>
                  <a:pt x="2989222" y="921000"/>
                  <a:pt x="2995448" y="900246"/>
                </a:cubicBezTo>
                <a:cubicBezTo>
                  <a:pt x="3004998" y="868411"/>
                  <a:pt x="3026979" y="805653"/>
                  <a:pt x="3026979" y="805653"/>
                </a:cubicBezTo>
                <a:cubicBezTo>
                  <a:pt x="3021724" y="663763"/>
                  <a:pt x="3020355" y="521676"/>
                  <a:pt x="3011214" y="379984"/>
                </a:cubicBezTo>
                <a:cubicBezTo>
                  <a:pt x="3009819" y="358361"/>
                  <a:pt x="3008984" y="333842"/>
                  <a:pt x="2995448" y="316922"/>
                </a:cubicBezTo>
                <a:cubicBezTo>
                  <a:pt x="2985067" y="303945"/>
                  <a:pt x="2963917" y="306411"/>
                  <a:pt x="2948152" y="301156"/>
                </a:cubicBezTo>
                <a:cubicBezTo>
                  <a:pt x="2903809" y="256814"/>
                  <a:pt x="2893332" y="242215"/>
                  <a:pt x="2822027" y="206563"/>
                </a:cubicBezTo>
                <a:cubicBezTo>
                  <a:pt x="2801006" y="196053"/>
                  <a:pt x="2779370" y="186692"/>
                  <a:pt x="2758965" y="175032"/>
                </a:cubicBezTo>
                <a:cubicBezTo>
                  <a:pt x="2742514" y="165631"/>
                  <a:pt x="2728616" y="151975"/>
                  <a:pt x="2711669" y="143501"/>
                </a:cubicBezTo>
                <a:cubicBezTo>
                  <a:pt x="2696805" y="136069"/>
                  <a:pt x="2679647" y="134281"/>
                  <a:pt x="2664372" y="127735"/>
                </a:cubicBezTo>
                <a:cubicBezTo>
                  <a:pt x="2642770" y="118477"/>
                  <a:pt x="2621715" y="107864"/>
                  <a:pt x="2601310" y="96204"/>
                </a:cubicBezTo>
                <a:cubicBezTo>
                  <a:pt x="2584859" y="86803"/>
                  <a:pt x="2572294" y="69658"/>
                  <a:pt x="2554014" y="64673"/>
                </a:cubicBezTo>
                <a:cubicBezTo>
                  <a:pt x="2513138" y="53525"/>
                  <a:pt x="2469931" y="54163"/>
                  <a:pt x="2427889" y="48908"/>
                </a:cubicBezTo>
                <a:cubicBezTo>
                  <a:pt x="2406868" y="43653"/>
                  <a:pt x="2386145" y="37018"/>
                  <a:pt x="2364827" y="33142"/>
                </a:cubicBezTo>
                <a:cubicBezTo>
                  <a:pt x="1960132" y="-40439"/>
                  <a:pt x="1205145" y="31183"/>
                  <a:pt x="1056289" y="33142"/>
                </a:cubicBezTo>
                <a:cubicBezTo>
                  <a:pt x="829668" y="70913"/>
                  <a:pt x="1055474" y="19979"/>
                  <a:pt x="914400" y="80439"/>
                </a:cubicBezTo>
                <a:cubicBezTo>
                  <a:pt x="894484" y="88974"/>
                  <a:pt x="872092" y="89978"/>
                  <a:pt x="851338" y="96204"/>
                </a:cubicBezTo>
                <a:cubicBezTo>
                  <a:pt x="851315" y="96211"/>
                  <a:pt x="733108" y="135614"/>
                  <a:pt x="709448" y="143501"/>
                </a:cubicBezTo>
                <a:cubicBezTo>
                  <a:pt x="691473" y="149493"/>
                  <a:pt x="677917" y="164522"/>
                  <a:pt x="662152" y="175032"/>
                </a:cubicBezTo>
                <a:cubicBezTo>
                  <a:pt x="644081" y="84681"/>
                  <a:pt x="670353" y="84220"/>
                  <a:pt x="614855" y="11197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291070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374868"/>
            <a:ext cx="8208911" cy="651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619387"/>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611560" y="548680"/>
            <a:ext cx="7992888" cy="1143000"/>
          </a:xfrm>
        </p:spPr>
        <p:txBody>
          <a:bodyPr>
            <a:normAutofit fontScale="90000"/>
          </a:bodyPr>
          <a:lstStyle/>
          <a:p>
            <a:r>
              <a:rPr lang="pt-BR" dirty="0"/>
              <a:t>2. Construir Arquitetura de Serviços</a:t>
            </a:r>
          </a:p>
        </p:txBody>
      </p:sp>
      <p:sp>
        <p:nvSpPr>
          <p:cNvPr id="3" name="Espaço Reservado para Conteúdo 2"/>
          <p:cNvSpPr>
            <a:spLocks noGrp="1"/>
          </p:cNvSpPr>
          <p:nvPr>
            <p:ph idx="1"/>
          </p:nvPr>
        </p:nvSpPr>
        <p:spPr>
          <a:xfrm>
            <a:off x="467544" y="1916832"/>
            <a:ext cx="8136904" cy="4176464"/>
          </a:xfrm>
        </p:spPr>
        <p:txBody>
          <a:bodyPr>
            <a:normAutofit/>
          </a:bodyPr>
          <a:lstStyle/>
          <a:p>
            <a:r>
              <a:rPr lang="pt-BR" sz="2800" dirty="0"/>
              <a:t>Arquitetura de Serviços </a:t>
            </a:r>
            <a:r>
              <a:rPr lang="pt-BR" sz="2800" dirty="0" smtClean="0"/>
              <a:t>(</a:t>
            </a:r>
            <a:r>
              <a:rPr lang="pt-BR" sz="2800" i="1" dirty="0" smtClean="0"/>
              <a:t>Service </a:t>
            </a:r>
            <a:r>
              <a:rPr lang="pt-BR" sz="2800" i="1" dirty="0" err="1" smtClean="0"/>
              <a:t>Architecture</a:t>
            </a:r>
            <a:r>
              <a:rPr lang="pt-BR" sz="2800" dirty="0" smtClean="0"/>
              <a:t>) é gerada a partir do modelo de casos de uso</a:t>
            </a:r>
          </a:p>
          <a:p>
            <a:r>
              <a:rPr lang="pt-BR" sz="2800" dirty="0" smtClean="0"/>
              <a:t>Passo inicial para identificação dos serviços do sistema</a:t>
            </a:r>
          </a:p>
          <a:p>
            <a:r>
              <a:rPr lang="pt-BR" sz="2800" dirty="0" smtClean="0"/>
              <a:t>SOAML (Profile UML para modelar SOA)</a:t>
            </a:r>
            <a:endParaRPr lang="pt-BR" sz="2800" dirty="0"/>
          </a:p>
        </p:txBody>
      </p:sp>
    </p:spTree>
    <p:extLst>
      <p:ext uri="{BB962C8B-B14F-4D97-AF65-F5344CB8AC3E}">
        <p14:creationId xmlns:p14="http://schemas.microsoft.com/office/powerpoint/2010/main" val="2326400794"/>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67544" y="-387424"/>
            <a:ext cx="7024744" cy="1143000"/>
          </a:xfrm>
        </p:spPr>
        <p:txBody>
          <a:bodyPr>
            <a:normAutofit/>
          </a:bodyPr>
          <a:lstStyle/>
          <a:p>
            <a:r>
              <a:rPr lang="pt-BR" dirty="0" smtClean="0"/>
              <a:t>Exemplo</a:t>
            </a:r>
          </a:p>
        </p:txBody>
      </p:sp>
      <p:sp>
        <p:nvSpPr>
          <p:cNvPr id="16389" name="AutoShape 3"/>
          <p:cNvSpPr>
            <a:spLocks noChangeArrowheads="1"/>
          </p:cNvSpPr>
          <p:nvPr/>
        </p:nvSpPr>
        <p:spPr bwMode="auto">
          <a:xfrm>
            <a:off x="3990866" y="14358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Order</a:t>
            </a:r>
          </a:p>
        </p:txBody>
      </p:sp>
      <p:sp>
        <p:nvSpPr>
          <p:cNvPr id="16390" name="AutoShape 4"/>
          <p:cNvSpPr>
            <a:spLocks noChangeArrowheads="1"/>
          </p:cNvSpPr>
          <p:nvPr/>
        </p:nvSpPr>
        <p:spPr bwMode="auto">
          <a:xfrm flipH="1">
            <a:off x="3990866" y="18930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Conformation</a:t>
            </a:r>
          </a:p>
        </p:txBody>
      </p:sp>
      <p:sp>
        <p:nvSpPr>
          <p:cNvPr id="16391" name="AutoShape 5"/>
          <p:cNvSpPr>
            <a:spLocks noChangeArrowheads="1"/>
          </p:cNvSpPr>
          <p:nvPr/>
        </p:nvSpPr>
        <p:spPr bwMode="auto">
          <a:xfrm flipH="1">
            <a:off x="3990866" y="25026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Shipped</a:t>
            </a:r>
          </a:p>
        </p:txBody>
      </p:sp>
      <p:sp>
        <p:nvSpPr>
          <p:cNvPr id="16392" name="AutoShape 6"/>
          <p:cNvSpPr>
            <a:spLocks noChangeArrowheads="1"/>
          </p:cNvSpPr>
          <p:nvPr/>
        </p:nvSpPr>
        <p:spPr bwMode="auto">
          <a:xfrm flipH="1">
            <a:off x="4143266" y="41790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Ship Req</a:t>
            </a:r>
          </a:p>
        </p:txBody>
      </p:sp>
      <p:sp>
        <p:nvSpPr>
          <p:cNvPr id="16393" name="AutoShape 7"/>
          <p:cNvSpPr>
            <a:spLocks noChangeArrowheads="1"/>
          </p:cNvSpPr>
          <p:nvPr/>
        </p:nvSpPr>
        <p:spPr bwMode="auto">
          <a:xfrm>
            <a:off x="4143266" y="47124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Shipped</a:t>
            </a:r>
          </a:p>
        </p:txBody>
      </p:sp>
      <p:sp>
        <p:nvSpPr>
          <p:cNvPr id="16394" name="AutoShape 8"/>
          <p:cNvSpPr>
            <a:spLocks noChangeArrowheads="1"/>
          </p:cNvSpPr>
          <p:nvPr/>
        </p:nvSpPr>
        <p:spPr bwMode="auto">
          <a:xfrm>
            <a:off x="4143266" y="5322079"/>
            <a:ext cx="1600200" cy="533400"/>
          </a:xfrm>
          <a:custGeom>
            <a:avLst/>
            <a:gdLst>
              <a:gd name="T0" fmla="*/ 1200150 w 21600"/>
              <a:gd name="T1" fmla="*/ 0 h 21600"/>
              <a:gd name="T2" fmla="*/ 0 w 21600"/>
              <a:gd name="T3" fmla="*/ 266700 h 21600"/>
              <a:gd name="T4" fmla="*/ 1200150 w 21600"/>
              <a:gd name="T5" fmla="*/ 533400 h 21600"/>
              <a:gd name="T6" fmla="*/ 16002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Times New Roman" charset="0"/>
                <a:cs typeface="Arial" charset="0"/>
              </a:rPr>
              <a:t>Delivered</a:t>
            </a:r>
          </a:p>
        </p:txBody>
      </p:sp>
      <p:pic>
        <p:nvPicPr>
          <p:cNvPr id="16395" name="Picture 9" descr="pe02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4466" y="1512079"/>
            <a:ext cx="165735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0" descr="bd0568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085866" y="4255279"/>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25" descr="bd0553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2066" y="2426479"/>
            <a:ext cx="14589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595583"/>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3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324475" cy="33242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descr="bd0568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3048000" y="4038600"/>
            <a:ext cx="11953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itle 1"/>
          <p:cNvSpPr>
            <a:spLocks noGrp="1"/>
          </p:cNvSpPr>
          <p:nvPr>
            <p:ph type="title" idx="4294967295"/>
          </p:nvPr>
        </p:nvSpPr>
        <p:spPr>
          <a:xfrm>
            <a:off x="107504" y="-27384"/>
            <a:ext cx="8458200" cy="707886"/>
          </a:xfrm>
        </p:spPr>
        <p:txBody>
          <a:bodyPr lIns="91440" rIns="91440" anchor="t">
            <a:spAutoFit/>
          </a:bodyPr>
          <a:lstStyle/>
          <a:p>
            <a:r>
              <a:rPr lang="pt-BR" dirty="0" smtClean="0"/>
              <a:t>Arquitetura de Serviços</a:t>
            </a:r>
          </a:p>
        </p:txBody>
      </p:sp>
      <p:pic>
        <p:nvPicPr>
          <p:cNvPr id="13320" name="Picture 3" descr="pe0200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057400"/>
            <a:ext cx="8826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4" descr="bd0553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4600" y="1905000"/>
            <a:ext cx="7937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4642" name="Group 18"/>
          <p:cNvGrpSpPr>
            <a:grpSpLocks/>
          </p:cNvGrpSpPr>
          <p:nvPr/>
        </p:nvGrpSpPr>
        <p:grpSpPr bwMode="auto">
          <a:xfrm>
            <a:off x="0" y="620713"/>
            <a:ext cx="9324528" cy="4248447"/>
            <a:chOff x="0" y="199"/>
            <a:chExt cx="5760" cy="2567"/>
          </a:xfrm>
        </p:grpSpPr>
        <p:sp>
          <p:nvSpPr>
            <p:cNvPr id="13323" name="AutoShape 10"/>
            <p:cNvSpPr>
              <a:spLocks noChangeArrowheads="1"/>
            </p:cNvSpPr>
            <p:nvPr/>
          </p:nvSpPr>
          <p:spPr bwMode="auto">
            <a:xfrm>
              <a:off x="4320" y="2160"/>
              <a:ext cx="1152" cy="490"/>
            </a:xfrm>
            <a:prstGeom prst="wedgeEllipseCallout">
              <a:avLst>
                <a:gd name="adj1" fmla="val -85764"/>
                <a:gd name="adj2" fmla="val -54167"/>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cs typeface="Arial" charset="0"/>
                </a:rPr>
                <a:t>Shipping service</a:t>
              </a:r>
            </a:p>
          </p:txBody>
        </p:sp>
        <p:sp>
          <p:nvSpPr>
            <p:cNvPr id="13324" name="AutoShape 11"/>
            <p:cNvSpPr>
              <a:spLocks noChangeArrowheads="1"/>
            </p:cNvSpPr>
            <p:nvPr/>
          </p:nvSpPr>
          <p:spPr bwMode="auto">
            <a:xfrm>
              <a:off x="0" y="2208"/>
              <a:ext cx="1296" cy="558"/>
            </a:xfrm>
            <a:prstGeom prst="wedgeEllipseCallout">
              <a:avLst>
                <a:gd name="adj1" fmla="val 75463"/>
                <a:gd name="adj2" fmla="val -74051"/>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dirty="0">
                  <a:cs typeface="Arial" charset="0"/>
                </a:rPr>
                <a:t>Ship Status service</a:t>
              </a:r>
            </a:p>
          </p:txBody>
        </p:sp>
        <p:sp>
          <p:nvSpPr>
            <p:cNvPr id="13325" name="AutoShape 12"/>
            <p:cNvSpPr>
              <a:spLocks noChangeArrowheads="1"/>
            </p:cNvSpPr>
            <p:nvPr/>
          </p:nvSpPr>
          <p:spPr bwMode="auto">
            <a:xfrm>
              <a:off x="3456" y="199"/>
              <a:ext cx="1296" cy="665"/>
            </a:xfrm>
            <a:prstGeom prst="wedgeEllipseCallout">
              <a:avLst>
                <a:gd name="adj1" fmla="val -74153"/>
                <a:gd name="adj2" fmla="val 94989"/>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cs typeface="Arial" charset="0"/>
                </a:rPr>
                <a:t>Purchasing service</a:t>
              </a:r>
            </a:p>
          </p:txBody>
        </p:sp>
        <p:sp>
          <p:nvSpPr>
            <p:cNvPr id="13326" name="AutoShape 16"/>
            <p:cNvSpPr>
              <a:spLocks noChangeArrowheads="1"/>
            </p:cNvSpPr>
            <p:nvPr/>
          </p:nvSpPr>
          <p:spPr bwMode="auto">
            <a:xfrm>
              <a:off x="4512" y="624"/>
              <a:ext cx="1248" cy="845"/>
            </a:xfrm>
            <a:prstGeom prst="wedgeEllipseCallout">
              <a:avLst>
                <a:gd name="adj1" fmla="val -63676"/>
                <a:gd name="adj2" fmla="val 63394"/>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dirty="0">
                  <a:cs typeface="Arial" charset="0"/>
                </a:rPr>
                <a:t>Manufacturer Participant – provides and uses services</a:t>
              </a:r>
            </a:p>
          </p:txBody>
        </p:sp>
        <p:sp>
          <p:nvSpPr>
            <p:cNvPr id="13327" name="AutoShape 17"/>
            <p:cNvSpPr>
              <a:spLocks noChangeArrowheads="1"/>
            </p:cNvSpPr>
            <p:nvPr/>
          </p:nvSpPr>
          <p:spPr bwMode="auto">
            <a:xfrm>
              <a:off x="0" y="532"/>
              <a:ext cx="1238" cy="765"/>
            </a:xfrm>
            <a:prstGeom prst="wedgeEllipseCallout">
              <a:avLst>
                <a:gd name="adj1" fmla="val 43477"/>
                <a:gd name="adj2" fmla="val 73213"/>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400" dirty="0">
                  <a:cs typeface="Arial" charset="0"/>
                </a:rPr>
                <a:t>Dealer Participant – provides and uses services</a:t>
              </a:r>
            </a:p>
          </p:txBody>
        </p:sp>
      </p:grpSp>
    </p:spTree>
    <p:extLst>
      <p:ext uri="{BB962C8B-B14F-4D97-AF65-F5344CB8AC3E}">
        <p14:creationId xmlns:p14="http://schemas.microsoft.com/office/powerpoint/2010/main" val="32167913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500"/>
                                  </p:stCondLst>
                                  <p:childTnLst>
                                    <p:set>
                                      <p:cBhvr>
                                        <p:cTn id="6" dur="1" fill="hold">
                                          <p:stCondLst>
                                            <p:cond delay="0"/>
                                          </p:stCondLst>
                                        </p:cTn>
                                        <p:tgtEl>
                                          <p:spTgt spid="154642"/>
                                        </p:tgtEl>
                                        <p:attrNameLst>
                                          <p:attrName>style.visibility</p:attrName>
                                        </p:attrNameLst>
                                      </p:cBhvr>
                                      <p:to>
                                        <p:strVal val="visible"/>
                                      </p:to>
                                    </p:set>
                                    <p:animEffect transition="in" filter="wipe(left)">
                                      <p:cBhvr>
                                        <p:cTn id="7" dur="2250"/>
                                        <p:tgtEl>
                                          <p:spTgt spid="15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97768"/>
            <a:ext cx="7024744" cy="1143000"/>
          </a:xfrm>
        </p:spPr>
        <p:txBody>
          <a:bodyPr/>
          <a:lstStyle/>
          <a:p>
            <a:r>
              <a:rPr lang="pt-BR" dirty="0" smtClean="0"/>
              <a:t>Arquitetura de Serviços</a:t>
            </a:r>
            <a:endParaRPr lang="pt-BR" dirty="0"/>
          </a:p>
        </p:txBody>
      </p:sp>
      <p:sp>
        <p:nvSpPr>
          <p:cNvPr id="3" name="Espaço Reservado para Conteúdo 2"/>
          <p:cNvSpPr>
            <a:spLocks noGrp="1"/>
          </p:cNvSpPr>
          <p:nvPr>
            <p:ph idx="1"/>
          </p:nvPr>
        </p:nvSpPr>
        <p:spPr>
          <a:xfrm>
            <a:off x="500034" y="1628800"/>
            <a:ext cx="8229600" cy="4525963"/>
          </a:xfrm>
        </p:spPr>
        <p:txBody>
          <a:bodyPr>
            <a:noAutofit/>
          </a:bodyPr>
          <a:lstStyle/>
          <a:p>
            <a:r>
              <a:rPr lang="en-US" b="1" i="1" dirty="0" smtClean="0"/>
              <a:t>Services architecture</a:t>
            </a:r>
            <a:r>
              <a:rPr lang="en-US" b="1" dirty="0" smtClean="0"/>
              <a:t> </a:t>
            </a:r>
            <a:r>
              <a:rPr lang="pt-BR" dirty="0" smtClean="0">
                <a:cs typeface="Arial" charset="0"/>
              </a:rPr>
              <a:t>descreve como os participantes </a:t>
            </a:r>
            <a:r>
              <a:rPr lang="pt-BR" dirty="0">
                <a:cs typeface="Arial" charset="0"/>
              </a:rPr>
              <a:t>que consomem e fornecem serviços para atender aos requisitos do </a:t>
            </a:r>
            <a:r>
              <a:rPr lang="pt-BR" dirty="0" smtClean="0">
                <a:cs typeface="Arial" charset="0"/>
              </a:rPr>
              <a:t>negócio</a:t>
            </a:r>
            <a:r>
              <a:rPr lang="pt-BR" dirty="0">
                <a:cs typeface="Arial" charset="0"/>
              </a:rPr>
              <a:t>. </a:t>
            </a:r>
            <a:r>
              <a:rPr lang="en-US" dirty="0">
                <a:cs typeface="Arial" charset="0"/>
              </a:rPr>
              <a:t> </a:t>
            </a:r>
          </a:p>
          <a:p>
            <a:r>
              <a:rPr lang="pt-BR" b="1" dirty="0" err="1"/>
              <a:t>P</a:t>
            </a:r>
            <a:r>
              <a:rPr lang="pt-BR" b="1" i="1" dirty="0" err="1" smtClean="0"/>
              <a:t>articipant</a:t>
            </a:r>
            <a:r>
              <a:rPr lang="pt-BR" dirty="0" smtClean="0"/>
              <a:t> representa uma “parte” que consomem e/ou fornecem serviços. Podem representar pessoas, organizações ou sistemas.</a:t>
            </a:r>
          </a:p>
          <a:p>
            <a:r>
              <a:rPr lang="pt-BR" dirty="0" smtClean="0"/>
              <a:t>A </a:t>
            </a:r>
            <a:r>
              <a:rPr lang="pt-BR" b="1" i="1" dirty="0" err="1" smtClean="0"/>
              <a:t>service</a:t>
            </a:r>
            <a:r>
              <a:rPr lang="pt-BR" b="1" i="1" dirty="0" smtClean="0"/>
              <a:t> </a:t>
            </a:r>
            <a:r>
              <a:rPr lang="pt-BR" b="1" i="1" dirty="0" err="1" smtClean="0"/>
              <a:t>contract</a:t>
            </a:r>
            <a:r>
              <a:rPr lang="pt-BR" b="1" dirty="0" smtClean="0"/>
              <a:t> </a:t>
            </a:r>
            <a:r>
              <a:rPr lang="pt-BR" dirty="0"/>
              <a:t>é a especificação do acordo entre provedores e consumidores de um serviço quanto às </a:t>
            </a:r>
            <a:r>
              <a:rPr lang="pt-BR" dirty="0" smtClean="0"/>
              <a:t>informações trocadas entre participantes.</a:t>
            </a:r>
            <a:endParaRPr lang="pt-BR" dirty="0"/>
          </a:p>
        </p:txBody>
      </p:sp>
    </p:spTree>
    <p:extLst>
      <p:ext uri="{BB962C8B-B14F-4D97-AF65-F5344CB8AC3E}">
        <p14:creationId xmlns:p14="http://schemas.microsoft.com/office/powerpoint/2010/main" val="1060990201"/>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99392"/>
            <a:ext cx="7024744" cy="1143000"/>
          </a:xfrm>
        </p:spPr>
        <p:txBody>
          <a:bodyPr>
            <a:normAutofit/>
          </a:bodyPr>
          <a:lstStyle/>
          <a:p>
            <a:r>
              <a:rPr lang="pt-BR" dirty="0"/>
              <a:t>QIB</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573511"/>
            <a:ext cx="7776863" cy="616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27998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Relembrando ...</a:t>
            </a:r>
            <a:endParaRPr lang="pt-BR" dirty="0"/>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3866343278"/>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629816"/>
            <a:ext cx="7024744" cy="1143000"/>
          </a:xfrm>
        </p:spPr>
        <p:txBody>
          <a:bodyPr>
            <a:normAutofit fontScale="90000"/>
          </a:bodyPr>
          <a:lstStyle/>
          <a:p>
            <a:r>
              <a:rPr lang="pt-BR" dirty="0" smtClean="0"/>
              <a:t>Sistemática para construir a Arquitetura de Serviços</a:t>
            </a:r>
            <a:endParaRPr lang="pt-BR" dirty="0"/>
          </a:p>
        </p:txBody>
      </p:sp>
      <p:sp>
        <p:nvSpPr>
          <p:cNvPr id="3" name="Espaço Reservado para Conteúdo 2"/>
          <p:cNvSpPr>
            <a:spLocks noGrp="1"/>
          </p:cNvSpPr>
          <p:nvPr>
            <p:ph idx="1"/>
          </p:nvPr>
        </p:nvSpPr>
        <p:spPr>
          <a:xfrm>
            <a:off x="467544" y="1700808"/>
            <a:ext cx="8208912" cy="3888432"/>
          </a:xfrm>
        </p:spPr>
        <p:txBody>
          <a:bodyPr>
            <a:noAutofit/>
          </a:bodyPr>
          <a:lstStyle/>
          <a:p>
            <a:pPr marL="342900" lvl="1" indent="-342900">
              <a:buFont typeface="Arial" pitchFamily="34" charset="0"/>
              <a:buChar char="•"/>
            </a:pPr>
            <a:r>
              <a:rPr lang="pt-BR" sz="2800" dirty="0" smtClean="0"/>
              <a:t>Gerada estaticamente a partir do modelo de casos de uso “empacotado”:</a:t>
            </a:r>
          </a:p>
          <a:p>
            <a:pPr marL="742950" lvl="2" indent="-342900"/>
            <a:r>
              <a:rPr lang="pt-BR" sz="2800" dirty="0" smtClean="0"/>
              <a:t>Atores =&gt; </a:t>
            </a:r>
            <a:r>
              <a:rPr lang="pt-BR" sz="2800" dirty="0" err="1" smtClean="0"/>
              <a:t>participant</a:t>
            </a:r>
            <a:endParaRPr lang="pt-BR" sz="2800" dirty="0" smtClean="0"/>
          </a:p>
          <a:p>
            <a:pPr marL="742950" lvl="2" indent="-342900"/>
            <a:r>
              <a:rPr lang="pt-BR" sz="2800" dirty="0" smtClean="0"/>
              <a:t>Sistema =&gt; </a:t>
            </a:r>
            <a:r>
              <a:rPr lang="pt-BR" sz="2800" dirty="0" err="1" smtClean="0"/>
              <a:t>participant</a:t>
            </a:r>
            <a:endParaRPr lang="pt-BR" sz="2800" dirty="0" smtClean="0"/>
          </a:p>
          <a:p>
            <a:pPr marL="742950" lvl="2" indent="-342900"/>
            <a:r>
              <a:rPr lang="pt-BR" sz="2800" dirty="0" smtClean="0"/>
              <a:t>Pacote de casos de uso =&gt; Service </a:t>
            </a:r>
            <a:r>
              <a:rPr lang="pt-BR" sz="2800" dirty="0" err="1" smtClean="0"/>
              <a:t>Contract</a:t>
            </a:r>
            <a:endParaRPr lang="pt-BR" sz="2800" dirty="0" smtClean="0"/>
          </a:p>
          <a:p>
            <a:pPr marL="742950" lvl="2" indent="-342900"/>
            <a:r>
              <a:rPr lang="pt-BR" sz="2800" dirty="0" smtClean="0"/>
              <a:t>Relação na direção caso de uso – ator =&gt; Service </a:t>
            </a:r>
            <a:r>
              <a:rPr lang="pt-BR" sz="2800" dirty="0" err="1" smtClean="0"/>
              <a:t>Contract</a:t>
            </a:r>
            <a:endParaRPr lang="pt-BR" sz="2800" dirty="0" smtClean="0"/>
          </a:p>
          <a:p>
            <a:pPr marL="742950" lvl="2" indent="-342900"/>
            <a:r>
              <a:rPr lang="pt-BR" sz="2800" dirty="0" smtClean="0"/>
              <a:t>Casos de uso no modelo principal=&gt; Service </a:t>
            </a:r>
            <a:r>
              <a:rPr lang="pt-BR" sz="2800" dirty="0" err="1" smtClean="0"/>
              <a:t>Contract</a:t>
            </a:r>
            <a:endParaRPr lang="pt-BR" sz="2800" dirty="0" smtClean="0"/>
          </a:p>
          <a:p>
            <a:pPr>
              <a:buNone/>
            </a:pPr>
            <a:endParaRPr lang="pt-BR" sz="3200" dirty="0"/>
          </a:p>
        </p:txBody>
      </p:sp>
    </p:spTree>
    <p:extLst>
      <p:ext uri="{BB962C8B-B14F-4D97-AF65-F5344CB8AC3E}">
        <p14:creationId xmlns:p14="http://schemas.microsoft.com/office/powerpoint/2010/main" val="2585293474"/>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99392"/>
            <a:ext cx="7024744" cy="1143000"/>
          </a:xfrm>
        </p:spPr>
        <p:txBody>
          <a:bodyPr>
            <a:normAutofit/>
          </a:bodyPr>
          <a:lstStyle/>
          <a:p>
            <a:r>
              <a:rPr lang="pt-BR" dirty="0" err="1" smtClean="0"/>
              <a:t>Participants</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268760"/>
            <a:ext cx="6192687" cy="491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onector de seta reta 3"/>
          <p:cNvCxnSpPr/>
          <p:nvPr/>
        </p:nvCxnSpPr>
        <p:spPr>
          <a:xfrm flipV="1">
            <a:off x="3275856" y="1268760"/>
            <a:ext cx="3600400" cy="1728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Conector de seta reta 5"/>
          <p:cNvCxnSpPr/>
          <p:nvPr/>
        </p:nvCxnSpPr>
        <p:spPr>
          <a:xfrm>
            <a:off x="4355976" y="5373216"/>
            <a:ext cx="252028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flipV="1">
            <a:off x="1951112" y="4293096"/>
            <a:ext cx="489654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866287"/>
            <a:ext cx="2712801" cy="170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4514" y="3392486"/>
            <a:ext cx="2076319" cy="140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1047" y="4675022"/>
            <a:ext cx="2269937" cy="143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1048" y="692696"/>
            <a:ext cx="245360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897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02"/>
                                        </p:tgtEl>
                                        <p:attrNameLst>
                                          <p:attrName>style.visibility</p:attrName>
                                        </p:attrNameLst>
                                      </p:cBhvr>
                                      <p:to>
                                        <p:strVal val="visible"/>
                                      </p:to>
                                    </p:set>
                                    <p:animEffect transition="in" filter="wipe(left)">
                                      <p:cBhvr>
                                        <p:cTn id="11" dur="500"/>
                                        <p:tgtEl>
                                          <p:spTgt spid="410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wipe(down)">
                                      <p:cBhvr>
                                        <p:cTn id="19" dur="500"/>
                                        <p:tgtEl>
                                          <p:spTgt spid="410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wipe(left)">
                                      <p:cBhvr>
                                        <p:cTn id="27" dur="500"/>
                                        <p:tgtEl>
                                          <p:spTgt spid="4101"/>
                                        </p:tgtEl>
                                      </p:cBhvr>
                                    </p:animEffect>
                                  </p:childTnLst>
                                </p:cTn>
                              </p:par>
                            </p:childTnLst>
                          </p:cTn>
                        </p:par>
                        <p:par>
                          <p:cTn id="28" fill="hold">
                            <p:stCondLst>
                              <p:cond delay="3000"/>
                            </p:stCondLst>
                            <p:childTnLst>
                              <p:par>
                                <p:cTn id="29" presetID="16" presetClass="entr" presetSubtype="21" fill="hold" nodeType="afterEffect">
                                  <p:stCondLst>
                                    <p:cond delay="1000"/>
                                  </p:stCondLst>
                                  <p:childTnLst>
                                    <p:set>
                                      <p:cBhvr>
                                        <p:cTn id="30" dur="1" fill="hold">
                                          <p:stCondLst>
                                            <p:cond delay="0"/>
                                          </p:stCondLst>
                                        </p:cTn>
                                        <p:tgtEl>
                                          <p:spTgt spid="4099"/>
                                        </p:tgtEl>
                                        <p:attrNameLst>
                                          <p:attrName>style.visibility</p:attrName>
                                        </p:attrNameLst>
                                      </p:cBhvr>
                                      <p:to>
                                        <p:strVal val="visible"/>
                                      </p:to>
                                    </p:set>
                                    <p:animEffect transition="in" filter="barn(inVertical)">
                                      <p:cBhvr>
                                        <p:cTn id="3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53752"/>
            <a:ext cx="7024744" cy="1143000"/>
          </a:xfrm>
        </p:spPr>
        <p:txBody>
          <a:bodyPr>
            <a:normAutofit/>
          </a:bodyPr>
          <a:lstStyle/>
          <a:p>
            <a:r>
              <a:rPr lang="pt-BR" dirty="0" smtClean="0"/>
              <a:t>Services </a:t>
            </a:r>
            <a:r>
              <a:rPr lang="pt-BR" dirty="0" err="1" smtClean="0"/>
              <a:t>Contracts</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88050"/>
            <a:ext cx="5329632" cy="422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64" y="3356992"/>
            <a:ext cx="2046637"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33" y="4487866"/>
            <a:ext cx="1872208"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777575"/>
            <a:ext cx="1872208"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4259" y="924900"/>
            <a:ext cx="1872208"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3637" y="1973791"/>
            <a:ext cx="1872208"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3637" y="3951341"/>
            <a:ext cx="1918722"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913" y="5474009"/>
            <a:ext cx="2069895" cy="1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onector de seta reta 3"/>
          <p:cNvCxnSpPr/>
          <p:nvPr/>
        </p:nvCxnSpPr>
        <p:spPr>
          <a:xfrm flipH="1" flipV="1">
            <a:off x="2433116" y="1721197"/>
            <a:ext cx="727967" cy="699691"/>
          </a:xfrm>
          <a:prstGeom prst="straightConnector1">
            <a:avLst/>
          </a:prstGeom>
          <a:ln w="28575">
            <a:tailEnd type="arrow"/>
          </a:ln>
        </p:spPr>
        <p:style>
          <a:lnRef idx="2">
            <a:schemeClr val="accent3"/>
          </a:lnRef>
          <a:fillRef idx="0">
            <a:schemeClr val="accent3"/>
          </a:fillRef>
          <a:effectRef idx="1">
            <a:schemeClr val="accent3"/>
          </a:effectRef>
          <a:fontRef idx="minor">
            <a:schemeClr val="tx1"/>
          </a:fontRef>
        </p:style>
      </p:cxnSp>
      <p:cxnSp>
        <p:nvCxnSpPr>
          <p:cNvPr id="6" name="Conector de seta reta 5"/>
          <p:cNvCxnSpPr/>
          <p:nvPr/>
        </p:nvCxnSpPr>
        <p:spPr>
          <a:xfrm flipV="1">
            <a:off x="5580112" y="1577181"/>
            <a:ext cx="576064" cy="6996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flipV="1">
            <a:off x="6516216" y="2626072"/>
            <a:ext cx="793128" cy="4524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6300192" y="4461711"/>
            <a:ext cx="1009152" cy="261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768" y="5393568"/>
            <a:ext cx="2227591" cy="108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Conector de seta reta 13"/>
          <p:cNvCxnSpPr/>
          <p:nvPr/>
        </p:nvCxnSpPr>
        <p:spPr>
          <a:xfrm flipH="1">
            <a:off x="2154141" y="4941168"/>
            <a:ext cx="1697779" cy="7920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5939112" y="4937823"/>
            <a:ext cx="1441200" cy="6514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de seta reta 17"/>
          <p:cNvCxnSpPr/>
          <p:nvPr/>
        </p:nvCxnSpPr>
        <p:spPr>
          <a:xfrm flipH="1">
            <a:off x="1835696" y="4503700"/>
            <a:ext cx="1656184" cy="2934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p:nvPr/>
        </p:nvCxnSpPr>
        <p:spPr>
          <a:xfrm flipH="1">
            <a:off x="1619672" y="3717032"/>
            <a:ext cx="53446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6103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6149"/>
                                        </p:tgtEl>
                                        <p:attrNameLst>
                                          <p:attrName>style.visibility</p:attrName>
                                        </p:attrNameLst>
                                      </p:cBhvr>
                                      <p:to>
                                        <p:strVal val="visible"/>
                                      </p:to>
                                    </p:set>
                                    <p:animEffect transition="in" filter="wipe(down)">
                                      <p:cBhvr>
                                        <p:cTn id="19" dur="500"/>
                                        <p:tgtEl>
                                          <p:spTgt spid="6149"/>
                                        </p:tgtEl>
                                      </p:cBhvr>
                                    </p:animEffect>
                                  </p:childTnLst>
                                </p:cTn>
                              </p:par>
                              <p:par>
                                <p:cTn id="20" presetID="22" presetClass="entr" presetSubtype="4" fill="hold" nodeType="with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wipe(down)">
                                      <p:cBhvr>
                                        <p:cTn id="22" dur="500"/>
                                        <p:tgtEl>
                                          <p:spTgt spid="6148"/>
                                        </p:tgtEl>
                                      </p:cBhvr>
                                    </p:animEffect>
                                  </p:childTnLst>
                                </p:cTn>
                              </p:par>
                              <p:par>
                                <p:cTn id="23" presetID="22" presetClass="entr" presetSubtype="4" fill="hold" nodeType="withEffect">
                                  <p:stCondLst>
                                    <p:cond delay="0"/>
                                  </p:stCondLst>
                                  <p:childTnLst>
                                    <p:set>
                                      <p:cBhvr>
                                        <p:cTn id="24" dur="1" fill="hold">
                                          <p:stCondLst>
                                            <p:cond delay="0"/>
                                          </p:stCondLst>
                                        </p:cTn>
                                        <p:tgtEl>
                                          <p:spTgt spid="6150"/>
                                        </p:tgtEl>
                                        <p:attrNameLst>
                                          <p:attrName>style.visibility</p:attrName>
                                        </p:attrNameLst>
                                      </p:cBhvr>
                                      <p:to>
                                        <p:strVal val="visible"/>
                                      </p:to>
                                    </p:set>
                                    <p:animEffect transition="in" filter="wipe(down)">
                                      <p:cBhvr>
                                        <p:cTn id="25" dur="500"/>
                                        <p:tgtEl>
                                          <p:spTgt spid="6150"/>
                                        </p:tgtEl>
                                      </p:cBhvr>
                                    </p:animEffect>
                                  </p:childTnLst>
                                </p:cTn>
                              </p:par>
                              <p:par>
                                <p:cTn id="26" presetID="22" presetClass="entr" presetSubtype="4" fill="hold" nodeType="withEffect">
                                  <p:stCondLst>
                                    <p:cond delay="0"/>
                                  </p:stCondLst>
                                  <p:childTnLst>
                                    <p:set>
                                      <p:cBhvr>
                                        <p:cTn id="27" dur="1" fill="hold">
                                          <p:stCondLst>
                                            <p:cond delay="0"/>
                                          </p:stCondLst>
                                        </p:cTn>
                                        <p:tgtEl>
                                          <p:spTgt spid="6151"/>
                                        </p:tgtEl>
                                        <p:attrNameLst>
                                          <p:attrName>style.visibility</p:attrName>
                                        </p:attrNameLst>
                                      </p:cBhvr>
                                      <p:to>
                                        <p:strVal val="visible"/>
                                      </p:to>
                                    </p:set>
                                    <p:animEffect transition="in" filter="wipe(down)">
                                      <p:cBhvr>
                                        <p:cTn id="28" dur="500"/>
                                        <p:tgtEl>
                                          <p:spTgt spid="615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par>
                                <p:cTn id="34" presetID="22" presetClass="entr" presetSubtype="2"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par>
                                <p:cTn id="37" presetID="22" presetClass="entr" presetSubtype="2" fill="hold" nodeType="withEffect">
                                  <p:stCondLst>
                                    <p:cond delay="0"/>
                                  </p:stCondLst>
                                  <p:childTnLst>
                                    <p:set>
                                      <p:cBhvr>
                                        <p:cTn id="38" dur="1" fill="hold">
                                          <p:stCondLst>
                                            <p:cond delay="0"/>
                                          </p:stCondLst>
                                        </p:cTn>
                                        <p:tgtEl>
                                          <p:spTgt spid="6147"/>
                                        </p:tgtEl>
                                        <p:attrNameLst>
                                          <p:attrName>style.visibility</p:attrName>
                                        </p:attrNameLst>
                                      </p:cBhvr>
                                      <p:to>
                                        <p:strVal val="visible"/>
                                      </p:to>
                                    </p:set>
                                    <p:animEffect transition="in" filter="wipe(right)">
                                      <p:cBhvr>
                                        <p:cTn id="39" dur="500"/>
                                        <p:tgtEl>
                                          <p:spTgt spid="6147"/>
                                        </p:tgtEl>
                                      </p:cBhvr>
                                    </p:animEffect>
                                  </p:childTnLst>
                                </p:cTn>
                              </p:par>
                              <p:par>
                                <p:cTn id="40" presetID="22" presetClass="entr" presetSubtype="2" fill="hold" nodeType="withEffect">
                                  <p:stCondLst>
                                    <p:cond delay="0"/>
                                  </p:stCondLst>
                                  <p:childTnLst>
                                    <p:set>
                                      <p:cBhvr>
                                        <p:cTn id="41" dur="1" fill="hold">
                                          <p:stCondLst>
                                            <p:cond delay="0"/>
                                          </p:stCondLst>
                                        </p:cTn>
                                        <p:tgtEl>
                                          <p:spTgt spid="6146"/>
                                        </p:tgtEl>
                                        <p:attrNameLst>
                                          <p:attrName>style.visibility</p:attrName>
                                        </p:attrNameLst>
                                      </p:cBhvr>
                                      <p:to>
                                        <p:strVal val="visible"/>
                                      </p:to>
                                    </p:set>
                                    <p:animEffect transition="in" filter="wipe(right)">
                                      <p:cBhvr>
                                        <p:cTn id="42" dur="500"/>
                                        <p:tgtEl>
                                          <p:spTgt spid="61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nodeType="withEffect">
                                  <p:stCondLst>
                                    <p:cond delay="0"/>
                                  </p:stCondLst>
                                  <p:childTnLst>
                                    <p:set>
                                      <p:cBhvr>
                                        <p:cTn id="49" dur="1" fill="hold">
                                          <p:stCondLst>
                                            <p:cond delay="0"/>
                                          </p:stCondLst>
                                        </p:cTn>
                                        <p:tgtEl>
                                          <p:spTgt spid="6153"/>
                                        </p:tgtEl>
                                        <p:attrNameLst>
                                          <p:attrName>style.visibility</p:attrName>
                                        </p:attrNameLst>
                                      </p:cBhvr>
                                      <p:to>
                                        <p:strVal val="visible"/>
                                      </p:to>
                                    </p:set>
                                    <p:animEffect transition="in" filter="wipe(down)">
                                      <p:cBhvr>
                                        <p:cTn id="50" dur="500"/>
                                        <p:tgtEl>
                                          <p:spTgt spid="6153"/>
                                        </p:tgtEl>
                                      </p:cBhvr>
                                    </p:animEffect>
                                  </p:childTnLst>
                                </p:cTn>
                              </p:par>
                              <p:par>
                                <p:cTn id="51" presetID="2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par>
                                <p:cTn id="54" presetID="22" presetClass="entr" presetSubtype="4" fill="hold" nodeType="withEffect">
                                  <p:stCondLst>
                                    <p:cond delay="0"/>
                                  </p:stCondLst>
                                  <p:childTnLst>
                                    <p:set>
                                      <p:cBhvr>
                                        <p:cTn id="55" dur="1" fill="hold">
                                          <p:stCondLst>
                                            <p:cond delay="0"/>
                                          </p:stCondLst>
                                        </p:cTn>
                                        <p:tgtEl>
                                          <p:spTgt spid="5122"/>
                                        </p:tgtEl>
                                        <p:attrNameLst>
                                          <p:attrName>style.visibility</p:attrName>
                                        </p:attrNameLst>
                                      </p:cBhvr>
                                      <p:to>
                                        <p:strVal val="visible"/>
                                      </p:to>
                                    </p:set>
                                    <p:animEffect transition="in" filter="wipe(down)">
                                      <p:cBhvr>
                                        <p:cTn id="5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ítulo 1"/>
          <p:cNvSpPr>
            <a:spLocks noGrp="1"/>
          </p:cNvSpPr>
          <p:nvPr>
            <p:ph type="title"/>
          </p:nvPr>
        </p:nvSpPr>
        <p:spPr>
          <a:xfrm>
            <a:off x="467544" y="53752"/>
            <a:ext cx="7024744" cy="1143000"/>
          </a:xfrm>
        </p:spPr>
        <p:txBody>
          <a:bodyPr>
            <a:normAutofit/>
          </a:bodyPr>
          <a:lstStyle/>
          <a:p>
            <a:r>
              <a:rPr lang="pt-BR" dirty="0" smtClean="0"/>
              <a:t>Services </a:t>
            </a:r>
            <a:r>
              <a:rPr lang="pt-BR" dirty="0" err="1" smtClean="0"/>
              <a:t>Contracts</a:t>
            </a:r>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43" y="1223963"/>
            <a:ext cx="9592369" cy="450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29876"/>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88640"/>
            <a:ext cx="8496944" cy="1143000"/>
          </a:xfrm>
        </p:spPr>
        <p:txBody>
          <a:bodyPr>
            <a:normAutofit fontScale="90000"/>
          </a:bodyPr>
          <a:lstStyle/>
          <a:p>
            <a:r>
              <a:rPr lang="pt-BR" dirty="0" smtClean="0"/>
              <a:t>3. Identificar Serviços de entidades</a:t>
            </a:r>
            <a:endParaRPr lang="pt-BR" dirty="0"/>
          </a:p>
        </p:txBody>
      </p:sp>
      <p:sp>
        <p:nvSpPr>
          <p:cNvPr id="3" name="Espaço Reservado para Conteúdo 2"/>
          <p:cNvSpPr>
            <a:spLocks noGrp="1"/>
          </p:cNvSpPr>
          <p:nvPr>
            <p:ph idx="1"/>
          </p:nvPr>
        </p:nvSpPr>
        <p:spPr>
          <a:xfrm>
            <a:off x="539552" y="1844824"/>
            <a:ext cx="7848872" cy="3508977"/>
          </a:xfrm>
        </p:spPr>
        <p:txBody>
          <a:bodyPr>
            <a:normAutofit/>
          </a:bodyPr>
          <a:lstStyle/>
          <a:p>
            <a:r>
              <a:rPr lang="pt-BR" sz="3200" dirty="0"/>
              <a:t>Um tipo de serviço </a:t>
            </a:r>
            <a:r>
              <a:rPr lang="pt-BR" sz="3200" dirty="0" smtClean="0"/>
              <a:t>que </a:t>
            </a:r>
            <a:r>
              <a:rPr lang="pt-BR" sz="3200" dirty="0"/>
              <a:t>é derivado de um </a:t>
            </a:r>
            <a:r>
              <a:rPr lang="pt-BR" sz="3200" dirty="0" smtClean="0"/>
              <a:t>ou mais </a:t>
            </a:r>
            <a:r>
              <a:rPr lang="pt-BR" sz="3200" dirty="0"/>
              <a:t>entidades de </a:t>
            </a:r>
            <a:r>
              <a:rPr lang="pt-BR" sz="3200" dirty="0" smtClean="0"/>
              <a:t>negócio relacionadas. </a:t>
            </a:r>
          </a:p>
          <a:p>
            <a:pPr lvl="1"/>
            <a:r>
              <a:rPr lang="pt-BR" sz="3000" dirty="0" smtClean="0"/>
              <a:t>São altamente reutilizável</a:t>
            </a:r>
            <a:r>
              <a:rPr lang="pt-BR" sz="3000" dirty="0"/>
              <a:t> </a:t>
            </a:r>
            <a:r>
              <a:rPr lang="pt-BR" sz="3000" dirty="0" smtClean="0"/>
              <a:t>e usados por vários serviços</a:t>
            </a:r>
          </a:p>
          <a:p>
            <a:r>
              <a:rPr lang="pt-BR" sz="3200" dirty="0" smtClean="0"/>
              <a:t>Exemplo: Serviços para fazer CRUD </a:t>
            </a:r>
            <a:endParaRPr lang="pt-BR" sz="3200" dirty="0"/>
          </a:p>
        </p:txBody>
      </p:sp>
    </p:spTree>
    <p:extLst>
      <p:ext uri="{BB962C8B-B14F-4D97-AF65-F5344CB8AC3E}">
        <p14:creationId xmlns:p14="http://schemas.microsoft.com/office/powerpoint/2010/main" val="31362776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88640"/>
            <a:ext cx="8496944" cy="1143000"/>
          </a:xfrm>
        </p:spPr>
        <p:txBody>
          <a:bodyPr>
            <a:normAutofit fontScale="90000"/>
          </a:bodyPr>
          <a:lstStyle/>
          <a:p>
            <a:r>
              <a:rPr lang="pt-BR" dirty="0" smtClean="0"/>
              <a:t>3. Identificar Serviços de entidades</a:t>
            </a:r>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888" y="1628800"/>
            <a:ext cx="7471039" cy="1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11" y="3861048"/>
            <a:ext cx="2347936" cy="138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843" y="3861047"/>
            <a:ext cx="2595855" cy="138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408" y="3861048"/>
            <a:ext cx="2872941" cy="138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onector de seta reta 3"/>
          <p:cNvCxnSpPr/>
          <p:nvPr/>
        </p:nvCxnSpPr>
        <p:spPr>
          <a:xfrm>
            <a:off x="1835696" y="2420888"/>
            <a:ext cx="0" cy="17281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Conector de seta reta 5"/>
          <p:cNvCxnSpPr/>
          <p:nvPr/>
        </p:nvCxnSpPr>
        <p:spPr>
          <a:xfrm>
            <a:off x="3737770" y="2420888"/>
            <a:ext cx="0" cy="17281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a:off x="5580112" y="2420888"/>
            <a:ext cx="0" cy="17281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678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7171"/>
                                        </p:tgtEl>
                                        <p:attrNameLst>
                                          <p:attrName>style.visibility</p:attrName>
                                        </p:attrNameLst>
                                      </p:cBhvr>
                                      <p:to>
                                        <p:strVal val="visible"/>
                                      </p:to>
                                    </p:set>
                                    <p:animEffect transition="in" filter="wipe(up)">
                                      <p:cBhvr>
                                        <p:cTn id="16" dur="500"/>
                                        <p:tgtEl>
                                          <p:spTgt spid="7171"/>
                                        </p:tgtEl>
                                      </p:cBhvr>
                                    </p:animEffect>
                                  </p:childTnLst>
                                </p:cTn>
                              </p:par>
                              <p:par>
                                <p:cTn id="17" presetID="22" presetClass="entr" presetSubtype="1" fill="hold" nodeType="withEffect">
                                  <p:stCondLst>
                                    <p:cond delay="0"/>
                                  </p:stCondLst>
                                  <p:childTnLst>
                                    <p:set>
                                      <p:cBhvr>
                                        <p:cTn id="18" dur="1" fill="hold">
                                          <p:stCondLst>
                                            <p:cond delay="0"/>
                                          </p:stCondLst>
                                        </p:cTn>
                                        <p:tgtEl>
                                          <p:spTgt spid="7172"/>
                                        </p:tgtEl>
                                        <p:attrNameLst>
                                          <p:attrName>style.visibility</p:attrName>
                                        </p:attrNameLst>
                                      </p:cBhvr>
                                      <p:to>
                                        <p:strVal val="visible"/>
                                      </p:to>
                                    </p:set>
                                    <p:animEffect transition="in" filter="wipe(up)">
                                      <p:cBhvr>
                                        <p:cTn id="19" dur="500"/>
                                        <p:tgtEl>
                                          <p:spTgt spid="7172"/>
                                        </p:tgtEl>
                                      </p:cBhvr>
                                    </p:animEffect>
                                  </p:childTnLst>
                                </p:cTn>
                              </p:par>
                              <p:par>
                                <p:cTn id="20" presetID="22" presetClass="entr" presetSubtype="1" fill="hold" nodeType="with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up)">
                                      <p:cBhvr>
                                        <p:cTn id="2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8856984" cy="646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xfrm>
            <a:off x="467544" y="-234280"/>
            <a:ext cx="7024744" cy="1143000"/>
          </a:xfrm>
        </p:spPr>
        <p:txBody>
          <a:bodyPr>
            <a:normAutofit/>
          </a:bodyPr>
          <a:lstStyle/>
          <a:p>
            <a:r>
              <a:rPr lang="en-US" sz="3200" dirty="0" err="1" smtClean="0"/>
              <a:t>Fluxo</a:t>
            </a:r>
            <a:r>
              <a:rPr lang="en-US" sz="3200" dirty="0" smtClean="0"/>
              <a:t> de </a:t>
            </a:r>
            <a:r>
              <a:rPr lang="en-US" sz="3200" dirty="0" err="1" smtClean="0"/>
              <a:t>Atividades</a:t>
            </a:r>
            <a:endParaRPr lang="pt-BR" sz="3200" dirty="0"/>
          </a:p>
        </p:txBody>
      </p:sp>
      <p:sp>
        <p:nvSpPr>
          <p:cNvPr id="5" name="Retângulo 4"/>
          <p:cNvSpPr/>
          <p:nvPr/>
        </p:nvSpPr>
        <p:spPr>
          <a:xfrm>
            <a:off x="1835696" y="2503181"/>
            <a:ext cx="2844316" cy="12138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28010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620688"/>
            <a:ext cx="7024744" cy="1143000"/>
          </a:xfrm>
        </p:spPr>
        <p:txBody>
          <a:bodyPr>
            <a:normAutofit/>
          </a:bodyPr>
          <a:lstStyle/>
          <a:p>
            <a:r>
              <a:rPr lang="pt-BR" sz="4800" dirty="0" smtClean="0"/>
              <a:t>Interação dos Serviços</a:t>
            </a:r>
            <a:endParaRPr lang="pt-BR" sz="4800" dirty="0"/>
          </a:p>
        </p:txBody>
      </p:sp>
      <p:sp>
        <p:nvSpPr>
          <p:cNvPr id="3" name="Espaço Reservado para Conteúdo 2"/>
          <p:cNvSpPr>
            <a:spLocks noGrp="1"/>
          </p:cNvSpPr>
          <p:nvPr>
            <p:ph idx="1"/>
          </p:nvPr>
        </p:nvSpPr>
        <p:spPr>
          <a:xfrm>
            <a:off x="755576" y="2132856"/>
            <a:ext cx="7632964" cy="3508977"/>
          </a:xfrm>
        </p:spPr>
        <p:txBody>
          <a:bodyPr>
            <a:normAutofit lnSpcReduction="10000"/>
          </a:bodyPr>
          <a:lstStyle/>
          <a:p>
            <a:r>
              <a:rPr lang="pt-BR" sz="2800" dirty="0" smtClean="0"/>
              <a:t>Sistemática “semelhante” </a:t>
            </a:r>
            <a:r>
              <a:rPr lang="pt-BR" sz="2800" dirty="0"/>
              <a:t>Distribuir comportamento entre as classes </a:t>
            </a:r>
            <a:endParaRPr lang="pt-BR" sz="2800" dirty="0" smtClean="0"/>
          </a:p>
          <a:p>
            <a:r>
              <a:rPr lang="pt-BR" sz="2800" dirty="0" smtClean="0"/>
              <a:t>Para cada Serviço (</a:t>
            </a:r>
            <a:r>
              <a:rPr lang="pt-BR" sz="2800" dirty="0" err="1" smtClean="0"/>
              <a:t>service</a:t>
            </a:r>
            <a:r>
              <a:rPr lang="pt-BR" sz="2800" dirty="0" smtClean="0"/>
              <a:t> </a:t>
            </a:r>
            <a:r>
              <a:rPr lang="pt-BR" sz="2800" dirty="0" err="1" smtClean="0"/>
              <a:t>contract</a:t>
            </a:r>
            <a:r>
              <a:rPr lang="pt-BR" sz="2800" dirty="0" smtClean="0"/>
              <a:t>)</a:t>
            </a:r>
          </a:p>
          <a:p>
            <a:pPr lvl="1"/>
            <a:r>
              <a:rPr lang="pt-BR" sz="2400" dirty="0" smtClean="0"/>
              <a:t>Diagrama de seqüência (coreografia dos serviços) </a:t>
            </a:r>
          </a:p>
          <a:p>
            <a:pPr lvl="1"/>
            <a:r>
              <a:rPr lang="pt-BR" sz="2400" dirty="0" smtClean="0"/>
              <a:t>Surgimento de novas entidades </a:t>
            </a:r>
          </a:p>
          <a:p>
            <a:r>
              <a:rPr lang="pt-BR" sz="2800" dirty="0" smtClean="0"/>
              <a:t>Atualizar </a:t>
            </a:r>
            <a:r>
              <a:rPr lang="pt-BR" sz="2800" dirty="0"/>
              <a:t>o </a:t>
            </a:r>
            <a:r>
              <a:rPr lang="pt-BR" sz="2800" dirty="0" smtClean="0"/>
              <a:t>Modelo de Informação do negócio</a:t>
            </a:r>
          </a:p>
        </p:txBody>
      </p:sp>
    </p:spTree>
    <p:extLst>
      <p:ext uri="{BB962C8B-B14F-4D97-AF65-F5344CB8AC3E}">
        <p14:creationId xmlns:p14="http://schemas.microsoft.com/office/powerpoint/2010/main" val="629688903"/>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620688"/>
            <a:ext cx="7024744" cy="1143000"/>
          </a:xfrm>
        </p:spPr>
        <p:txBody>
          <a:bodyPr>
            <a:normAutofit/>
          </a:bodyPr>
          <a:lstStyle/>
          <a:p>
            <a:r>
              <a:rPr lang="pt-BR" sz="4800" dirty="0" smtClean="0"/>
              <a:t>Interação dos Serviços</a:t>
            </a:r>
            <a:endParaRPr lang="pt-BR" sz="4800" dirty="0"/>
          </a:p>
        </p:txBody>
      </p:sp>
      <p:sp>
        <p:nvSpPr>
          <p:cNvPr id="3" name="Espaço Reservado para Conteúdo 2"/>
          <p:cNvSpPr>
            <a:spLocks noGrp="1"/>
          </p:cNvSpPr>
          <p:nvPr>
            <p:ph idx="1"/>
          </p:nvPr>
        </p:nvSpPr>
        <p:spPr>
          <a:xfrm>
            <a:off x="755576" y="2132856"/>
            <a:ext cx="7632964" cy="3508977"/>
          </a:xfrm>
        </p:spPr>
        <p:txBody>
          <a:bodyPr>
            <a:normAutofit/>
          </a:bodyPr>
          <a:lstStyle/>
          <a:p>
            <a:r>
              <a:rPr lang="pt-BR" sz="2800" dirty="0" smtClean="0"/>
              <a:t>Levar em consideração </a:t>
            </a:r>
            <a:r>
              <a:rPr lang="pt-BR" sz="2800" b="1" dirty="0" smtClean="0"/>
              <a:t>TODOS</a:t>
            </a:r>
            <a:r>
              <a:rPr lang="pt-BR" sz="2800" dirty="0" smtClean="0"/>
              <a:t> os casos de uso envolvidos</a:t>
            </a:r>
          </a:p>
          <a:p>
            <a:r>
              <a:rPr lang="pt-BR" sz="2800" dirty="0"/>
              <a:t> </a:t>
            </a:r>
            <a:r>
              <a:rPr lang="pt-BR" sz="2800" dirty="0" smtClean="0"/>
              <a:t>Diagrama de interação </a:t>
            </a:r>
            <a:r>
              <a:rPr lang="pt-BR" sz="2800" b="1" dirty="0" smtClean="0"/>
              <a:t>único*</a:t>
            </a:r>
          </a:p>
          <a:p>
            <a:r>
              <a:rPr lang="pt-BR" sz="2800" dirty="0" smtClean="0"/>
              <a:t>Não possuem mensagens reflexivas</a:t>
            </a:r>
          </a:p>
          <a:p>
            <a:pPr lvl="1"/>
            <a:r>
              <a:rPr lang="pt-BR" sz="2600" dirty="0" smtClean="0"/>
              <a:t>Por que?</a:t>
            </a:r>
          </a:p>
        </p:txBody>
      </p:sp>
    </p:spTree>
    <p:extLst>
      <p:ext uri="{BB962C8B-B14F-4D97-AF65-F5344CB8AC3E}">
        <p14:creationId xmlns:p14="http://schemas.microsoft.com/office/powerpoint/2010/main" val="3952383671"/>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46" y="908720"/>
            <a:ext cx="7491962" cy="59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tângulo 7"/>
          <p:cNvSpPr/>
          <p:nvPr/>
        </p:nvSpPr>
        <p:spPr>
          <a:xfrm>
            <a:off x="4211960" y="1196752"/>
            <a:ext cx="2232248" cy="10801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38125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404664"/>
            <a:ext cx="7024744" cy="1143000"/>
          </a:xfrm>
        </p:spPr>
        <p:txBody>
          <a:bodyPr/>
          <a:lstStyle/>
          <a:p>
            <a:r>
              <a:rPr lang="pt-BR" dirty="0" smtClean="0"/>
              <a:t>Visão geral (Exemplo: RUP) </a:t>
            </a:r>
            <a:endParaRPr lang="pt-BR" dirty="0"/>
          </a:p>
        </p:txBody>
      </p:sp>
      <p:sp>
        <p:nvSpPr>
          <p:cNvPr id="3" name="Espaço Reservado para Conteúdo 2"/>
          <p:cNvSpPr>
            <a:spLocks noGrp="1"/>
          </p:cNvSpPr>
          <p:nvPr>
            <p:ph idx="1"/>
          </p:nvPr>
        </p:nvSpPr>
        <p:spPr/>
        <p:txBody>
          <a:bodyPr/>
          <a:lstStyle/>
          <a:p>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500034" y="1714488"/>
            <a:ext cx="8181486" cy="4357718"/>
          </a:xfrm>
          <a:prstGeom prst="rect">
            <a:avLst/>
          </a:prstGeom>
          <a:noFill/>
          <a:ln w="9525">
            <a:noFill/>
            <a:miter lim="800000"/>
            <a:headEnd/>
            <a:tailEnd/>
          </a:ln>
        </p:spPr>
      </p:pic>
      <p:sp>
        <p:nvSpPr>
          <p:cNvPr id="5" name="Elipse 4"/>
          <p:cNvSpPr/>
          <p:nvPr/>
        </p:nvSpPr>
        <p:spPr>
          <a:xfrm>
            <a:off x="5604622" y="1844824"/>
            <a:ext cx="3071834" cy="1357322"/>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ln w="76200">
                <a:solidFill>
                  <a:sysClr val="windowText" lastClr="000000"/>
                </a:solidFill>
              </a:ln>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tângulo 3"/>
          <p:cNvSpPr/>
          <p:nvPr/>
        </p:nvSpPr>
        <p:spPr>
          <a:xfrm>
            <a:off x="5580112" y="2564904"/>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5706259" y="4581128"/>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5706259" y="5613950"/>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2123728" y="5767854"/>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2207833" y="3030989"/>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5652120" y="3252359"/>
            <a:ext cx="3563796" cy="461665"/>
          </a:xfrm>
          <a:prstGeom prst="rect">
            <a:avLst/>
          </a:prstGeom>
          <a:noFill/>
        </p:spPr>
        <p:txBody>
          <a:bodyPr wrap="none" rtlCol="0">
            <a:spAutoFit/>
          </a:bodyPr>
          <a:lstStyle/>
          <a:p>
            <a:r>
              <a:rPr lang="pt-BR" sz="2400" b="1" dirty="0" smtClean="0">
                <a:solidFill>
                  <a:srgbClr val="FF0000"/>
                </a:solidFill>
              </a:rPr>
              <a:t>Mensagens de retorno</a:t>
            </a:r>
            <a:endParaRPr lang="pt-BR" sz="24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 y="-43136"/>
            <a:ext cx="9215916" cy="69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78228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idx="1"/>
          </p:nvPr>
        </p:nvSpPr>
        <p:spPr/>
        <p:txBody>
          <a:bodyPr/>
          <a:lstStyle/>
          <a:p>
            <a:r>
              <a:rPr lang="pt-BR" dirty="0" smtClean="0"/>
              <a:t>Fazer diagrama para o pacote Controle de </a:t>
            </a:r>
            <a:r>
              <a:rPr lang="pt-BR" dirty="0" err="1" smtClean="0"/>
              <a:t>Qualit</a:t>
            </a:r>
            <a:r>
              <a:rPr lang="pt-BR" dirty="0" smtClean="0"/>
              <a:t> </a:t>
            </a:r>
            <a:r>
              <a:rPr lang="pt-BR" dirty="0" err="1" smtClean="0"/>
              <a:t>Card</a:t>
            </a:r>
            <a:endParaRPr lang="pt-BR" dirty="0"/>
          </a:p>
        </p:txBody>
      </p:sp>
    </p:spTree>
    <p:extLst>
      <p:ext uri="{BB962C8B-B14F-4D97-AF65-F5344CB8AC3E}">
        <p14:creationId xmlns:p14="http://schemas.microsoft.com/office/powerpoint/2010/main" val="451749048"/>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88640"/>
            <a:ext cx="8388424" cy="1143000"/>
          </a:xfrm>
        </p:spPr>
        <p:txBody>
          <a:bodyPr>
            <a:normAutofit fontScale="90000"/>
          </a:bodyPr>
          <a:lstStyle/>
          <a:p>
            <a:r>
              <a:rPr lang="pt-BR" dirty="0" smtClean="0"/>
              <a:t>Atualizar o Modelo de informação</a:t>
            </a:r>
            <a:endParaRPr lang="pt-BR" dirty="0"/>
          </a:p>
        </p:txBody>
      </p:sp>
      <p:sp>
        <p:nvSpPr>
          <p:cNvPr id="6" name="Espaço Reservado para Conteúdo 2"/>
          <p:cNvSpPr>
            <a:spLocks noGrp="1"/>
          </p:cNvSpPr>
          <p:nvPr>
            <p:ph idx="1"/>
          </p:nvPr>
        </p:nvSpPr>
        <p:spPr>
          <a:xfrm>
            <a:off x="467544" y="1340768"/>
            <a:ext cx="8280920" cy="4320480"/>
          </a:xfrm>
        </p:spPr>
        <p:txBody>
          <a:bodyPr>
            <a:noAutofit/>
          </a:bodyPr>
          <a:lstStyle/>
          <a:p>
            <a:r>
              <a:rPr lang="pt-BR" dirty="0"/>
              <a:t>Atualizar </a:t>
            </a:r>
            <a:r>
              <a:rPr lang="pt-BR" dirty="0" smtClean="0"/>
              <a:t>atributos das entidades</a:t>
            </a:r>
            <a:endParaRPr lang="pt-BR" dirty="0"/>
          </a:p>
          <a:p>
            <a:r>
              <a:rPr lang="pt-BR" dirty="0" smtClean="0"/>
              <a:t>Possíveis </a:t>
            </a:r>
            <a:r>
              <a:rPr lang="pt-BR" dirty="0"/>
              <a:t>fontes: conhecimento do negócio, requisitos, glossário, modelo do negócio, </a:t>
            </a:r>
            <a:r>
              <a:rPr lang="pt-BR" b="1" dirty="0" smtClean="0">
                <a:solidFill>
                  <a:srgbClr val="FF0000"/>
                </a:solidFill>
              </a:rPr>
              <a:t>mensagens do modelo de </a:t>
            </a:r>
            <a:r>
              <a:rPr lang="pt-BR" b="1" dirty="0" err="1" smtClean="0">
                <a:solidFill>
                  <a:srgbClr val="FF0000"/>
                </a:solidFill>
              </a:rPr>
              <a:t>intera</a:t>
            </a:r>
            <a:r>
              <a:rPr lang="en-US" b="1" dirty="0" err="1" smtClean="0">
                <a:solidFill>
                  <a:srgbClr val="FF0000"/>
                </a:solidFill>
              </a:rPr>
              <a:t>ção</a:t>
            </a:r>
            <a:r>
              <a:rPr lang="en-US" b="1" dirty="0" smtClean="0">
                <a:solidFill>
                  <a:srgbClr val="FF0000"/>
                </a:solidFill>
              </a:rPr>
              <a:t> </a:t>
            </a:r>
            <a:r>
              <a:rPr lang="pt-BR" dirty="0" smtClean="0"/>
              <a:t>etc</a:t>
            </a:r>
            <a:r>
              <a:rPr lang="pt-BR" dirty="0"/>
              <a:t>.</a:t>
            </a:r>
          </a:p>
          <a:p>
            <a:r>
              <a:rPr lang="pt-BR" dirty="0"/>
              <a:t>São propriedades/características das </a:t>
            </a:r>
            <a:r>
              <a:rPr lang="pt-BR" dirty="0" smtClean="0"/>
              <a:t>entidades </a:t>
            </a:r>
            <a:r>
              <a:rPr lang="pt-BR" dirty="0"/>
              <a:t>identificadas</a:t>
            </a:r>
          </a:p>
          <a:p>
            <a:pPr lvl="1"/>
            <a:r>
              <a:rPr lang="pt-BR" sz="2000" dirty="0"/>
              <a:t>informação cujo valor é o aspecto crucial</a:t>
            </a:r>
          </a:p>
          <a:p>
            <a:pPr lvl="1"/>
            <a:r>
              <a:rPr lang="pt-BR" sz="2000" dirty="0"/>
              <a:t>informação de propriedade exclusiva do objeto </a:t>
            </a:r>
          </a:p>
          <a:p>
            <a:r>
              <a:rPr lang="pt-BR" dirty="0" smtClean="0"/>
              <a:t>Caso seja identificada nova entidade, verificar necessidade de criar novo serviço</a:t>
            </a:r>
          </a:p>
          <a:p>
            <a:r>
              <a:rPr lang="pt-BR" dirty="0" smtClean="0"/>
              <a:t>Remover entidades desnecessárias</a:t>
            </a:r>
            <a:endParaRPr lang="pt-BR" dirty="0"/>
          </a:p>
        </p:txBody>
      </p:sp>
    </p:spTree>
    <p:extLst>
      <p:ext uri="{BB962C8B-B14F-4D97-AF65-F5344CB8AC3E}">
        <p14:creationId xmlns:p14="http://schemas.microsoft.com/office/powerpoint/2010/main" val="1418711180"/>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8064896" cy="1143000"/>
          </a:xfrm>
        </p:spPr>
        <p:txBody>
          <a:bodyPr>
            <a:normAutofit fontScale="90000"/>
          </a:bodyPr>
          <a:lstStyle/>
          <a:p>
            <a:r>
              <a:rPr lang="pt-BR" dirty="0" smtClean="0"/>
              <a:t>Modelo de informação atualizado</a:t>
            </a:r>
            <a:endParaRPr lang="pt-B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92896"/>
            <a:ext cx="6732211" cy="205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362392"/>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34280"/>
            <a:ext cx="7024744" cy="1143000"/>
          </a:xfrm>
        </p:spPr>
        <p:txBody>
          <a:bodyPr>
            <a:normAutofit/>
          </a:bodyPr>
          <a:lstStyle/>
          <a:p>
            <a:r>
              <a:rPr lang="en-US" sz="3200" dirty="0" err="1" smtClean="0"/>
              <a:t>Fluxo</a:t>
            </a:r>
            <a:r>
              <a:rPr lang="en-US" sz="3200" dirty="0" smtClean="0"/>
              <a:t> de </a:t>
            </a:r>
            <a:r>
              <a:rPr lang="en-US" sz="3200" dirty="0" err="1" smtClean="0"/>
              <a:t>Atividades</a:t>
            </a:r>
            <a:endParaRPr lang="pt-BR"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6"/>
            <a:ext cx="8856984" cy="646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1835696" y="4303381"/>
            <a:ext cx="2844316" cy="12138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657348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908720"/>
            <a:ext cx="7920998" cy="1143000"/>
          </a:xfrm>
        </p:spPr>
        <p:txBody>
          <a:bodyPr>
            <a:normAutofit fontScale="90000"/>
          </a:bodyPr>
          <a:lstStyle/>
          <a:p>
            <a:r>
              <a:rPr lang="pt-BR" dirty="0" smtClean="0"/>
              <a:t>Identificação de componentes</a:t>
            </a:r>
            <a:br>
              <a:rPr lang="pt-BR" dirty="0" smtClean="0"/>
            </a:br>
            <a:endParaRPr lang="pt-BR" dirty="0"/>
          </a:p>
        </p:txBody>
      </p:sp>
      <p:sp>
        <p:nvSpPr>
          <p:cNvPr id="3" name="Espaço Reservado para Conteúdo 2"/>
          <p:cNvSpPr>
            <a:spLocks noGrp="1"/>
          </p:cNvSpPr>
          <p:nvPr>
            <p:ph idx="1"/>
          </p:nvPr>
        </p:nvSpPr>
        <p:spPr>
          <a:xfrm>
            <a:off x="467544" y="1700808"/>
            <a:ext cx="8280920" cy="4176464"/>
          </a:xfrm>
        </p:spPr>
        <p:txBody>
          <a:bodyPr>
            <a:noAutofit/>
          </a:bodyPr>
          <a:lstStyle/>
          <a:p>
            <a:r>
              <a:rPr lang="pt-BR" sz="2600" dirty="0" smtClean="0"/>
              <a:t>Sistemática para identificar os componentes</a:t>
            </a:r>
          </a:p>
          <a:p>
            <a:pPr marL="582930" indent="-514350">
              <a:buFont typeface="+mj-lt"/>
              <a:buAutoNum type="arabicPeriod"/>
            </a:pPr>
            <a:r>
              <a:rPr lang="pt-BR" sz="2600" dirty="0"/>
              <a:t>Identificar os </a:t>
            </a:r>
            <a:r>
              <a:rPr lang="pt-BR" sz="2600" dirty="0" err="1" smtClean="0"/>
              <a:t>participants</a:t>
            </a:r>
            <a:r>
              <a:rPr lang="pt-BR" sz="2600" dirty="0" smtClean="0"/>
              <a:t> provedores</a:t>
            </a:r>
          </a:p>
          <a:p>
            <a:pPr marL="582930" indent="-514350">
              <a:buFont typeface="+mj-lt"/>
              <a:buAutoNum type="arabicPeriod"/>
            </a:pPr>
            <a:r>
              <a:rPr lang="pt-BR" sz="2600" dirty="0" smtClean="0"/>
              <a:t>Componentes “provedores” implementam os  contratos de serviços</a:t>
            </a:r>
          </a:p>
          <a:p>
            <a:pPr marL="582930" indent="-514350">
              <a:buFont typeface="+mj-lt"/>
              <a:buAutoNum type="arabicPeriod"/>
            </a:pPr>
            <a:r>
              <a:rPr lang="pt-BR" sz="2600" dirty="0" smtClean="0"/>
              <a:t>Definir relacionamento entre componentes</a:t>
            </a:r>
            <a:endParaRPr lang="pt-BR" sz="2600" dirty="0"/>
          </a:p>
          <a:p>
            <a:pPr marL="68580" indent="0">
              <a:buNone/>
            </a:pPr>
            <a:endParaRPr lang="pt-BR" sz="2600" dirty="0" smtClean="0"/>
          </a:p>
        </p:txBody>
      </p:sp>
    </p:spTree>
    <p:extLst>
      <p:ext uri="{BB962C8B-B14F-4D97-AF65-F5344CB8AC3E}">
        <p14:creationId xmlns:p14="http://schemas.microsoft.com/office/powerpoint/2010/main" val="2687740407"/>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43" y="1223963"/>
            <a:ext cx="9592369" cy="450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4211960" y="2492896"/>
            <a:ext cx="1512168" cy="10801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8028384" y="2292638"/>
            <a:ext cx="1152128" cy="8280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8028384" y="3140968"/>
            <a:ext cx="1152128" cy="8280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05835370"/>
      </p:ext>
    </p:extLst>
  </p:cSld>
  <p:clrMapOvr>
    <a:masterClrMapping/>
  </p:clrMapOvr>
  <p:transition spd="slow">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71400"/>
            <a:ext cx="7024744" cy="1143000"/>
          </a:xfrm>
        </p:spPr>
        <p:txBody>
          <a:bodyPr/>
          <a:lstStyle/>
          <a:p>
            <a:r>
              <a:rPr lang="pt-BR" dirty="0" smtClean="0"/>
              <a:t>Provedores</a:t>
            </a:r>
            <a:endParaRPr lang="pt-BR" dirty="0"/>
          </a:p>
        </p:txBody>
      </p:sp>
      <p:sp>
        <p:nvSpPr>
          <p:cNvPr id="4" name="CaixaDeTexto 3"/>
          <p:cNvSpPr txBox="1"/>
          <p:nvPr/>
        </p:nvSpPr>
        <p:spPr>
          <a:xfrm>
            <a:off x="343182" y="1412776"/>
            <a:ext cx="3004682" cy="2862322"/>
          </a:xfrm>
          <a:prstGeom prst="rect">
            <a:avLst/>
          </a:prstGeom>
          <a:noFill/>
        </p:spPr>
        <p:txBody>
          <a:bodyPr wrap="square" rtlCol="0">
            <a:spAutoFit/>
          </a:bodyPr>
          <a:lstStyle/>
          <a:p>
            <a:pPr marL="68580"/>
            <a:r>
              <a:rPr lang="pt-BR" sz="3000" dirty="0"/>
              <a:t>Componentes “provedores” implementam os  contratos de serviços</a:t>
            </a:r>
          </a:p>
          <a:p>
            <a:endParaRPr lang="pt-BR" sz="3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37941"/>
            <a:ext cx="6480720" cy="607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595947"/>
      </p:ext>
    </p:extLst>
  </p:cSld>
  <p:clrMapOvr>
    <a:masterClrMapping/>
  </p:clrMapOvr>
  <p:transition spd="slow">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43" y="1223963"/>
            <a:ext cx="9592369" cy="450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449355"/>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384"/>
            <a:ext cx="8715404" cy="1071570"/>
          </a:xfrm>
        </p:spPr>
        <p:txBody>
          <a:bodyPr>
            <a:normAutofit/>
          </a:bodyPr>
          <a:lstStyle/>
          <a:p>
            <a:r>
              <a:rPr lang="pt-BR" dirty="0" smtClean="0"/>
              <a:t>Arquitetura </a:t>
            </a:r>
            <a:r>
              <a:rPr lang="pt-BR" dirty="0" err="1" smtClean="0"/>
              <a:t>componentizada</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285588"/>
            <a:ext cx="1332148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159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2.96296E-6 L -0.44879 0.01065 " pathEditMode="relative" rAng="0" ptsTypes="AA">
                                      <p:cBhvr>
                                        <p:cTn id="6" dur="2000" fill="hold"/>
                                        <p:tgtEl>
                                          <p:spTgt spid="1026"/>
                                        </p:tgtEl>
                                        <p:attrNameLst>
                                          <p:attrName>ppt_x</p:attrName>
                                          <p:attrName>ppt_y</p:attrName>
                                        </p:attrNameLst>
                                      </p:cBhvr>
                                      <p:rCtr x="-2244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p:cNvSpPr>
            <a:spLocks noGrp="1"/>
          </p:cNvSpPr>
          <p:nvPr>
            <p:ph type="title"/>
          </p:nvPr>
        </p:nvSpPr>
        <p:spPr>
          <a:xfrm>
            <a:off x="628680" y="-71462"/>
            <a:ext cx="8229600" cy="1143000"/>
          </a:xfrm>
        </p:spPr>
        <p:txBody>
          <a:bodyPr/>
          <a:lstStyle/>
          <a:p>
            <a:r>
              <a:rPr lang="pt-BR" dirty="0" smtClean="0"/>
              <a:t>Visão geral</a:t>
            </a:r>
            <a:endParaRPr lang="pt-BR" dirty="0"/>
          </a:p>
        </p:txBody>
      </p:sp>
      <p:graphicFrame>
        <p:nvGraphicFramePr>
          <p:cNvPr id="5" name="Espaço Reservado para Conteúdo 4"/>
          <p:cNvGraphicFramePr>
            <a:graphicFrameLocks noGrp="1"/>
          </p:cNvGraphicFramePr>
          <p:nvPr>
            <p:ph idx="1"/>
          </p:nvPr>
        </p:nvGraphicFramePr>
        <p:xfrm>
          <a:off x="71406" y="857232"/>
          <a:ext cx="8786842" cy="592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ta dobrada 6"/>
          <p:cNvSpPr/>
          <p:nvPr/>
        </p:nvSpPr>
        <p:spPr>
          <a:xfrm rot="375568" flipV="1">
            <a:off x="850534" y="2274465"/>
            <a:ext cx="2094357" cy="1116814"/>
          </a:xfrm>
          <a:prstGeom prst="bentArrow">
            <a:avLst>
              <a:gd name="adj1" fmla="val 25000"/>
              <a:gd name="adj2" fmla="val 25000"/>
              <a:gd name="adj3" fmla="val 50000"/>
              <a:gd name="adj4" fmla="val 83779"/>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t-BR">
              <a:solidFill>
                <a:schemeClr val="tx1"/>
              </a:solidFill>
            </a:endParaRPr>
          </a:p>
        </p:txBody>
      </p:sp>
      <p:sp>
        <p:nvSpPr>
          <p:cNvPr id="8" name="Seta dobrada 7"/>
          <p:cNvSpPr/>
          <p:nvPr/>
        </p:nvSpPr>
        <p:spPr>
          <a:xfrm rot="203779" flipV="1">
            <a:off x="6173214" y="4559679"/>
            <a:ext cx="2026863" cy="1058658"/>
          </a:xfrm>
          <a:prstGeom prst="bentArrow">
            <a:avLst>
              <a:gd name="adj1" fmla="val 25000"/>
              <a:gd name="adj2" fmla="val 25000"/>
              <a:gd name="adj3" fmla="val 50000"/>
              <a:gd name="adj4" fmla="val 875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solidFill>
                <a:schemeClr val="tx1"/>
              </a:solidFill>
            </a:endParaRPr>
          </a:p>
        </p:txBody>
      </p:sp>
      <p:sp>
        <p:nvSpPr>
          <p:cNvPr id="10" name="CaixaDeTexto 9"/>
          <p:cNvSpPr txBox="1"/>
          <p:nvPr/>
        </p:nvSpPr>
        <p:spPr>
          <a:xfrm>
            <a:off x="5715008" y="1428736"/>
            <a:ext cx="2553263" cy="646331"/>
          </a:xfrm>
          <a:prstGeom prst="rect">
            <a:avLst/>
          </a:prstGeom>
          <a:noFill/>
        </p:spPr>
        <p:txBody>
          <a:bodyPr wrap="none" rtlCol="0">
            <a:spAutoFit/>
          </a:bodyPr>
          <a:lstStyle/>
          <a:p>
            <a:pPr algn="ctr"/>
            <a:r>
              <a:rPr lang="pt-BR" dirty="0" smtClean="0"/>
              <a:t>Especificação do modelo</a:t>
            </a:r>
            <a:r>
              <a:rPr lang="pt-BR" dirty="0"/>
              <a:t> </a:t>
            </a:r>
            <a:endParaRPr lang="pt-BR" dirty="0" smtClean="0"/>
          </a:p>
          <a:p>
            <a:pPr algn="ctr"/>
            <a:r>
              <a:rPr lang="pt-BR" dirty="0" smtClean="0"/>
              <a:t>de negócios </a:t>
            </a:r>
          </a:p>
        </p:txBody>
      </p:sp>
      <p:sp>
        <p:nvSpPr>
          <p:cNvPr id="11" name="CaixaDeTexto 10"/>
          <p:cNvSpPr txBox="1"/>
          <p:nvPr/>
        </p:nvSpPr>
        <p:spPr>
          <a:xfrm>
            <a:off x="6286512" y="2132856"/>
            <a:ext cx="1741374" cy="369332"/>
          </a:xfrm>
          <a:prstGeom prst="rect">
            <a:avLst/>
          </a:prstGeom>
          <a:noFill/>
        </p:spPr>
        <p:txBody>
          <a:bodyPr wrap="none" rtlCol="0">
            <a:spAutoFit/>
          </a:bodyPr>
          <a:lstStyle/>
          <a:p>
            <a:r>
              <a:rPr lang="pt-BR" dirty="0" smtClean="0"/>
              <a:t>Analisar serviços</a:t>
            </a:r>
            <a:endParaRPr lang="pt-BR" dirty="0"/>
          </a:p>
        </p:txBody>
      </p:sp>
      <p:sp>
        <p:nvSpPr>
          <p:cNvPr id="12" name="CaixaDeTexto 11"/>
          <p:cNvSpPr txBox="1"/>
          <p:nvPr/>
        </p:nvSpPr>
        <p:spPr>
          <a:xfrm>
            <a:off x="6643702" y="3500438"/>
            <a:ext cx="1649362" cy="369332"/>
          </a:xfrm>
          <a:prstGeom prst="rect">
            <a:avLst/>
          </a:prstGeom>
          <a:noFill/>
        </p:spPr>
        <p:txBody>
          <a:bodyPr wrap="none" rtlCol="0">
            <a:spAutoFit/>
          </a:bodyPr>
          <a:lstStyle/>
          <a:p>
            <a:r>
              <a:rPr lang="pt-BR" dirty="0" smtClean="0"/>
              <a:t>Implementação</a:t>
            </a:r>
            <a:endParaRPr lang="pt-BR" dirty="0"/>
          </a:p>
        </p:txBody>
      </p:sp>
      <p:sp>
        <p:nvSpPr>
          <p:cNvPr id="13" name="CaixaDeTexto 12"/>
          <p:cNvSpPr txBox="1"/>
          <p:nvPr/>
        </p:nvSpPr>
        <p:spPr>
          <a:xfrm>
            <a:off x="5429256" y="4857760"/>
            <a:ext cx="668837" cy="369332"/>
          </a:xfrm>
          <a:prstGeom prst="rect">
            <a:avLst/>
          </a:prstGeom>
          <a:noFill/>
        </p:spPr>
        <p:txBody>
          <a:bodyPr wrap="none" rtlCol="0">
            <a:spAutoFit/>
          </a:bodyPr>
          <a:lstStyle/>
          <a:p>
            <a:r>
              <a:rPr lang="pt-BR" dirty="0" smtClean="0"/>
              <a:t>Teste</a:t>
            </a:r>
            <a:endParaRPr lang="pt-BR" dirty="0"/>
          </a:p>
        </p:txBody>
      </p:sp>
      <p:sp>
        <p:nvSpPr>
          <p:cNvPr id="14" name="CaixaDeTexto 13"/>
          <p:cNvSpPr txBox="1"/>
          <p:nvPr/>
        </p:nvSpPr>
        <p:spPr>
          <a:xfrm>
            <a:off x="2357422" y="4643446"/>
            <a:ext cx="1069524" cy="369332"/>
          </a:xfrm>
          <a:prstGeom prst="rect">
            <a:avLst/>
          </a:prstGeom>
          <a:noFill/>
        </p:spPr>
        <p:txBody>
          <a:bodyPr wrap="none" rtlCol="0">
            <a:spAutoFit/>
          </a:bodyPr>
          <a:lstStyle/>
          <a:p>
            <a:r>
              <a:rPr lang="pt-BR" dirty="0" smtClean="0"/>
              <a:t>Avaliação</a:t>
            </a:r>
            <a:endParaRPr lang="pt-BR" dirty="0"/>
          </a:p>
        </p:txBody>
      </p:sp>
      <p:sp>
        <p:nvSpPr>
          <p:cNvPr id="15" name="CaixaDeTexto 14"/>
          <p:cNvSpPr txBox="1"/>
          <p:nvPr/>
        </p:nvSpPr>
        <p:spPr>
          <a:xfrm>
            <a:off x="285720" y="3286124"/>
            <a:ext cx="1485150" cy="646331"/>
          </a:xfrm>
          <a:prstGeom prst="rect">
            <a:avLst/>
          </a:prstGeom>
          <a:noFill/>
        </p:spPr>
        <p:txBody>
          <a:bodyPr wrap="none" rtlCol="0">
            <a:spAutoFit/>
          </a:bodyPr>
          <a:lstStyle/>
          <a:p>
            <a:r>
              <a:rPr lang="pt-BR" dirty="0" smtClean="0"/>
              <a:t>Planejamento</a:t>
            </a:r>
          </a:p>
          <a:p>
            <a:r>
              <a:rPr lang="pt-BR" dirty="0" smtClean="0"/>
              <a:t>Inicial</a:t>
            </a:r>
            <a:endParaRPr lang="pt-BR" dirty="0"/>
          </a:p>
        </p:txBody>
      </p:sp>
      <p:sp>
        <p:nvSpPr>
          <p:cNvPr id="16" name="CaixaDeTexto 15"/>
          <p:cNvSpPr txBox="1"/>
          <p:nvPr/>
        </p:nvSpPr>
        <p:spPr>
          <a:xfrm>
            <a:off x="1357290" y="2428868"/>
            <a:ext cx="1485150" cy="369332"/>
          </a:xfrm>
          <a:prstGeom prst="rect">
            <a:avLst/>
          </a:prstGeom>
          <a:noFill/>
        </p:spPr>
        <p:txBody>
          <a:bodyPr wrap="none" rtlCol="0">
            <a:spAutoFit/>
          </a:bodyPr>
          <a:lstStyle/>
          <a:p>
            <a:r>
              <a:rPr lang="pt-BR" dirty="0" smtClean="0"/>
              <a:t>Planejamento</a:t>
            </a:r>
            <a:endParaRPr lang="pt-BR" dirty="0"/>
          </a:p>
        </p:txBody>
      </p:sp>
      <p:sp>
        <p:nvSpPr>
          <p:cNvPr id="17" name="CaixaDeTexto 16"/>
          <p:cNvSpPr txBox="1"/>
          <p:nvPr/>
        </p:nvSpPr>
        <p:spPr>
          <a:xfrm>
            <a:off x="1571604" y="1571612"/>
            <a:ext cx="1660711" cy="646331"/>
          </a:xfrm>
          <a:prstGeom prst="rect">
            <a:avLst/>
          </a:prstGeom>
          <a:noFill/>
        </p:spPr>
        <p:txBody>
          <a:bodyPr wrap="none" rtlCol="0">
            <a:spAutoFit/>
          </a:bodyPr>
          <a:lstStyle/>
          <a:p>
            <a:r>
              <a:rPr lang="pt-BR" dirty="0" smtClean="0"/>
              <a:t>Modelagem do </a:t>
            </a:r>
          </a:p>
          <a:p>
            <a:r>
              <a:rPr lang="pt-BR" dirty="0" smtClean="0"/>
              <a:t>Negócio</a:t>
            </a:r>
            <a:endParaRPr lang="pt-BR" dirty="0"/>
          </a:p>
        </p:txBody>
      </p:sp>
      <p:sp>
        <p:nvSpPr>
          <p:cNvPr id="18" name="CaixaDeTexto 17"/>
          <p:cNvSpPr txBox="1"/>
          <p:nvPr/>
        </p:nvSpPr>
        <p:spPr>
          <a:xfrm>
            <a:off x="3357554" y="928670"/>
            <a:ext cx="1146596" cy="369332"/>
          </a:xfrm>
          <a:prstGeom prst="rect">
            <a:avLst/>
          </a:prstGeom>
          <a:noFill/>
        </p:spPr>
        <p:txBody>
          <a:bodyPr wrap="none" rtlCol="0">
            <a:spAutoFit/>
          </a:bodyPr>
          <a:lstStyle/>
          <a:p>
            <a:r>
              <a:rPr lang="pt-BR" dirty="0" smtClean="0"/>
              <a:t>Requisitos</a:t>
            </a:r>
            <a:endParaRPr lang="pt-BR" dirty="0"/>
          </a:p>
        </p:txBody>
      </p:sp>
      <p:sp>
        <p:nvSpPr>
          <p:cNvPr id="19" name="Elipse 18"/>
          <p:cNvSpPr/>
          <p:nvPr/>
        </p:nvSpPr>
        <p:spPr>
          <a:xfrm>
            <a:off x="5000628" y="1142984"/>
            <a:ext cx="3857652" cy="2214578"/>
          </a:xfrm>
          <a:prstGeom prst="ellipse">
            <a:avLst/>
          </a:prstGeom>
          <a:noFill/>
          <a:ln w="571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ln w="76200">
                <a:solidFill>
                  <a:sysClr val="windowText" lastClr="000000"/>
                </a:solidFill>
              </a:ln>
            </a:endParaRPr>
          </a:p>
        </p:txBody>
      </p:sp>
      <p:sp>
        <p:nvSpPr>
          <p:cNvPr id="21" name="CaixaDeTexto 20"/>
          <p:cNvSpPr txBox="1"/>
          <p:nvPr/>
        </p:nvSpPr>
        <p:spPr>
          <a:xfrm>
            <a:off x="6357950" y="2708920"/>
            <a:ext cx="1756058" cy="369332"/>
          </a:xfrm>
          <a:prstGeom prst="rect">
            <a:avLst/>
          </a:prstGeom>
          <a:noFill/>
        </p:spPr>
        <p:txBody>
          <a:bodyPr wrap="none" rtlCol="0">
            <a:spAutoFit/>
          </a:bodyPr>
          <a:lstStyle/>
          <a:p>
            <a:r>
              <a:rPr lang="pt-BR" dirty="0" smtClean="0"/>
              <a:t>Projetar Serviços</a:t>
            </a:r>
            <a:endParaRPr lang="pt-BR"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Dúvidas ?</a:t>
            </a:r>
            <a:endParaRPr lang="pt-BR" dirty="0"/>
          </a:p>
        </p:txBody>
      </p:sp>
      <p:sp>
        <p:nvSpPr>
          <p:cNvPr id="4" name="Espaço Reservado para Conteúdo 3"/>
          <p:cNvSpPr>
            <a:spLocks noGrp="1"/>
          </p:cNvSpPr>
          <p:nvPr>
            <p:ph idx="1"/>
          </p:nvPr>
        </p:nvSpPr>
        <p:spPr/>
        <p:txBody>
          <a:bodyPr/>
          <a:lstStyle/>
          <a:p>
            <a:endParaRPr lang="pt-B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5204768" cy="584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5"/>
          <p:cNvGrpSpPr>
            <a:grpSpLocks/>
          </p:cNvGrpSpPr>
          <p:nvPr/>
        </p:nvGrpSpPr>
        <p:grpSpPr bwMode="auto">
          <a:xfrm>
            <a:off x="909515" y="406574"/>
            <a:ext cx="926759" cy="5868418"/>
            <a:chOff x="212" y="785"/>
            <a:chExt cx="506" cy="3036"/>
          </a:xfrm>
        </p:grpSpPr>
        <p:sp>
          <p:nvSpPr>
            <p:cNvPr id="8" name="Rectangle 16"/>
            <p:cNvSpPr>
              <a:spLocks noChangeArrowheads="1"/>
            </p:cNvSpPr>
            <p:nvPr/>
          </p:nvSpPr>
          <p:spPr bwMode="auto">
            <a:xfrm rot="16200000">
              <a:off x="38" y="1292"/>
              <a:ext cx="854" cy="50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sz="1800" b="1" dirty="0">
                  <a:cs typeface="Arial" charset="0"/>
                </a:rPr>
                <a:t>Computation</a:t>
              </a:r>
            </a:p>
            <a:p>
              <a:pPr eaLnBrk="0" hangingPunct="0"/>
              <a:r>
                <a:rPr lang="en-US" sz="1800" b="1" dirty="0">
                  <a:cs typeface="Arial" charset="0"/>
                </a:rPr>
                <a:t>Independent</a:t>
              </a:r>
            </a:p>
            <a:p>
              <a:pPr eaLnBrk="0" hangingPunct="0"/>
              <a:r>
                <a:rPr lang="en-US" sz="1800" b="1" dirty="0" smtClean="0">
                  <a:cs typeface="Arial" charset="0"/>
                </a:rPr>
                <a:t>Model (CIM)</a:t>
              </a:r>
              <a:endParaRPr lang="en-US" sz="1800" b="1" dirty="0">
                <a:cs typeface="Arial" charset="0"/>
              </a:endParaRPr>
            </a:p>
          </p:txBody>
        </p:sp>
        <p:sp>
          <p:nvSpPr>
            <p:cNvPr id="9" name="Rectangle 17"/>
            <p:cNvSpPr>
              <a:spLocks noChangeArrowheads="1"/>
            </p:cNvSpPr>
            <p:nvPr/>
          </p:nvSpPr>
          <p:spPr bwMode="auto">
            <a:xfrm rot="16200000">
              <a:off x="-39" y="2226"/>
              <a:ext cx="1008" cy="504"/>
            </a:xfrm>
            <a:prstGeom prst="rect">
              <a:avLst/>
            </a:prstGeom>
            <a:solidFill>
              <a:srgbClr val="33CC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sz="1800" b="1" dirty="0">
                  <a:cs typeface="Arial" charset="0"/>
                </a:rPr>
                <a:t>Platform</a:t>
              </a:r>
            </a:p>
            <a:p>
              <a:pPr eaLnBrk="0" hangingPunct="0"/>
              <a:r>
                <a:rPr lang="en-US" sz="1800" b="1" dirty="0">
                  <a:cs typeface="Arial" charset="0"/>
                </a:rPr>
                <a:t>Independent</a:t>
              </a:r>
            </a:p>
            <a:p>
              <a:pPr eaLnBrk="0" hangingPunct="0"/>
              <a:r>
                <a:rPr lang="en-US" sz="1800" b="1" dirty="0" smtClean="0">
                  <a:cs typeface="Arial" charset="0"/>
                </a:rPr>
                <a:t>Model (PIM)</a:t>
              </a:r>
              <a:endParaRPr lang="en-US" sz="1800" b="1" dirty="0">
                <a:cs typeface="Arial" charset="0"/>
              </a:endParaRPr>
            </a:p>
          </p:txBody>
        </p:sp>
        <p:sp>
          <p:nvSpPr>
            <p:cNvPr id="10" name="Rectangle 18"/>
            <p:cNvSpPr>
              <a:spLocks noChangeArrowheads="1"/>
            </p:cNvSpPr>
            <p:nvPr/>
          </p:nvSpPr>
          <p:spPr bwMode="auto">
            <a:xfrm rot="16200000">
              <a:off x="44" y="3150"/>
              <a:ext cx="839" cy="504"/>
            </a:xfrm>
            <a:prstGeom prst="rect">
              <a:avLst/>
            </a:prstGeom>
            <a:solidFill>
              <a:srgbClr val="335A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sz="1800" b="1" dirty="0">
                  <a:cs typeface="Arial" charset="0"/>
                </a:rPr>
                <a:t>Platform</a:t>
              </a:r>
            </a:p>
            <a:p>
              <a:pPr eaLnBrk="0" hangingPunct="0"/>
              <a:r>
                <a:rPr lang="en-US" sz="1800" b="1" dirty="0">
                  <a:cs typeface="Arial" charset="0"/>
                </a:rPr>
                <a:t>Specific</a:t>
              </a:r>
            </a:p>
            <a:p>
              <a:pPr eaLnBrk="0" hangingPunct="0"/>
              <a:r>
                <a:rPr lang="en-US" sz="1800" b="1" dirty="0" smtClean="0">
                  <a:cs typeface="Arial" charset="0"/>
                </a:rPr>
                <a:t>Model (PSM)</a:t>
              </a:r>
              <a:endParaRPr lang="en-US" sz="1800" b="1" dirty="0">
                <a:cs typeface="Arial" charset="0"/>
              </a:endParaRPr>
            </a:p>
          </p:txBody>
        </p:sp>
        <p:sp>
          <p:nvSpPr>
            <p:cNvPr id="11" name="Text Box 19"/>
            <p:cNvSpPr txBox="1">
              <a:spLocks noChangeArrowheads="1"/>
            </p:cNvSpPr>
            <p:nvPr/>
          </p:nvSpPr>
          <p:spPr bwMode="auto">
            <a:xfrm>
              <a:off x="248" y="785"/>
              <a:ext cx="47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a:r>
                <a:rPr lang="en-US" sz="1800" b="1" dirty="0">
                  <a:cs typeface="Arial" charset="0"/>
                </a:rPr>
                <a:t>MDA</a:t>
              </a:r>
            </a:p>
            <a:p>
              <a:pPr algn="ctr"/>
              <a:r>
                <a:rPr lang="en-US" sz="1800" b="1" dirty="0">
                  <a:cs typeface="Arial" charset="0"/>
                </a:rPr>
                <a:t>Terms</a:t>
              </a:r>
            </a:p>
          </p:txBody>
        </p:sp>
      </p:grpSp>
      <p:sp>
        <p:nvSpPr>
          <p:cNvPr id="12" name="Retângulo 11"/>
          <p:cNvSpPr/>
          <p:nvPr/>
        </p:nvSpPr>
        <p:spPr>
          <a:xfrm>
            <a:off x="7817494" y="899120"/>
            <a:ext cx="642938" cy="54102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3600" b="1" dirty="0"/>
              <a:t>M</a:t>
            </a:r>
          </a:p>
          <a:p>
            <a:pPr algn="ctr">
              <a:defRPr/>
            </a:pPr>
            <a:r>
              <a:rPr lang="en-US" sz="3600" b="1" dirty="0"/>
              <a:t>D</a:t>
            </a:r>
          </a:p>
          <a:p>
            <a:pPr algn="ctr">
              <a:defRPr/>
            </a:pPr>
            <a:r>
              <a:rPr lang="en-US" sz="3600" b="1" dirty="0"/>
              <a:t>E</a:t>
            </a:r>
            <a:endParaRPr lang="pt-BR" sz="3600" b="1" dirty="0"/>
          </a:p>
        </p:txBody>
      </p:sp>
      <p:sp>
        <p:nvSpPr>
          <p:cNvPr id="13" name="Retângulo 12"/>
          <p:cNvSpPr/>
          <p:nvPr/>
        </p:nvSpPr>
        <p:spPr>
          <a:xfrm>
            <a:off x="6903094" y="2924944"/>
            <a:ext cx="714375" cy="3384376"/>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b="1" dirty="0"/>
              <a:t>S</a:t>
            </a:r>
          </a:p>
          <a:p>
            <a:pPr algn="ctr">
              <a:defRPr/>
            </a:pPr>
            <a:r>
              <a:rPr lang="en-US" sz="2800" b="1" dirty="0"/>
              <a:t>O</a:t>
            </a:r>
          </a:p>
          <a:p>
            <a:pPr algn="ctr">
              <a:defRPr/>
            </a:pPr>
            <a:r>
              <a:rPr lang="en-US" sz="2800" b="1" dirty="0"/>
              <a:t>A</a:t>
            </a:r>
            <a:endParaRPr lang="pt-BR" sz="2800" b="1" dirty="0"/>
          </a:p>
        </p:txBody>
      </p:sp>
      <p:sp>
        <p:nvSpPr>
          <p:cNvPr id="14" name="Retângulo 13"/>
          <p:cNvSpPr/>
          <p:nvPr/>
        </p:nvSpPr>
        <p:spPr>
          <a:xfrm>
            <a:off x="2714612" y="1268760"/>
            <a:ext cx="3585580" cy="9978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478448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68" y="695300"/>
            <a:ext cx="9684568" cy="597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xfrm>
            <a:off x="467544" y="-234280"/>
            <a:ext cx="7024744" cy="1143000"/>
          </a:xfrm>
        </p:spPr>
        <p:txBody>
          <a:bodyPr>
            <a:normAutofit/>
          </a:bodyPr>
          <a:lstStyle/>
          <a:p>
            <a:r>
              <a:rPr lang="en-US" sz="3200" dirty="0" err="1" smtClean="0"/>
              <a:t>Fluxo</a:t>
            </a:r>
            <a:r>
              <a:rPr lang="en-US" sz="3200" dirty="0" smtClean="0"/>
              <a:t> de </a:t>
            </a:r>
            <a:r>
              <a:rPr lang="en-US" sz="3200" dirty="0" err="1" smtClean="0"/>
              <a:t>Atividades</a:t>
            </a:r>
            <a:endParaRPr lang="pt-BR" sz="3200" dirty="0"/>
          </a:p>
        </p:txBody>
      </p:sp>
    </p:spTree>
    <p:extLst>
      <p:ext uri="{BB962C8B-B14F-4D97-AF65-F5344CB8AC3E}">
        <p14:creationId xmlns:p14="http://schemas.microsoft.com/office/powerpoint/2010/main" val="38702878"/>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94000"/>
                <a:satMod val="114000"/>
                <a:lumMod val="96000"/>
              </a:schemeClr>
            </a:gs>
            <a:gs pos="62000">
              <a:schemeClr val="bg2">
                <a:tint val="92000"/>
                <a:shade val="66000"/>
                <a:satMod val="110000"/>
                <a:lumMod val="80000"/>
              </a:schemeClr>
            </a:gs>
            <a:gs pos="100000">
              <a:schemeClr val="bg2">
                <a:tint val="89000"/>
                <a:shade val="62000"/>
                <a:satMod val="110000"/>
                <a:lumMod val="72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err="1" smtClean="0"/>
              <a:t>Visão</a:t>
            </a:r>
            <a:r>
              <a:rPr lang="en-US" dirty="0" smtClean="0"/>
              <a:t> </a:t>
            </a:r>
            <a:r>
              <a:rPr lang="en-US" dirty="0" err="1" smtClean="0"/>
              <a:t>Geral</a:t>
            </a:r>
            <a:r>
              <a:rPr lang="en-US" dirty="0" smtClean="0"/>
              <a:t> dos </a:t>
            </a:r>
            <a:r>
              <a:rPr lang="en-US" dirty="0" err="1" smtClean="0"/>
              <a:t>Artefatos</a:t>
            </a:r>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528" y="1196752"/>
            <a:ext cx="6446847"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5204768" cy="584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5"/>
          <p:cNvGrpSpPr>
            <a:grpSpLocks/>
          </p:cNvGrpSpPr>
          <p:nvPr/>
        </p:nvGrpSpPr>
        <p:grpSpPr bwMode="auto">
          <a:xfrm>
            <a:off x="909515" y="406574"/>
            <a:ext cx="926759" cy="5868418"/>
            <a:chOff x="212" y="785"/>
            <a:chExt cx="506" cy="3036"/>
          </a:xfrm>
        </p:grpSpPr>
        <p:sp>
          <p:nvSpPr>
            <p:cNvPr id="8" name="Rectangle 16"/>
            <p:cNvSpPr>
              <a:spLocks noChangeArrowheads="1"/>
            </p:cNvSpPr>
            <p:nvPr/>
          </p:nvSpPr>
          <p:spPr bwMode="auto">
            <a:xfrm rot="16200000">
              <a:off x="38" y="1292"/>
              <a:ext cx="854" cy="50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sz="1800" b="1" dirty="0">
                  <a:cs typeface="Arial" charset="0"/>
                </a:rPr>
                <a:t>Computation</a:t>
              </a:r>
            </a:p>
            <a:p>
              <a:pPr eaLnBrk="0" hangingPunct="0"/>
              <a:r>
                <a:rPr lang="en-US" sz="1800" b="1" dirty="0">
                  <a:cs typeface="Arial" charset="0"/>
                </a:rPr>
                <a:t>Independent</a:t>
              </a:r>
            </a:p>
            <a:p>
              <a:pPr eaLnBrk="0" hangingPunct="0"/>
              <a:r>
                <a:rPr lang="en-US" sz="1800" b="1" dirty="0" smtClean="0">
                  <a:cs typeface="Arial" charset="0"/>
                </a:rPr>
                <a:t>Model (CIM)</a:t>
              </a:r>
              <a:endParaRPr lang="en-US" sz="1800" b="1" dirty="0">
                <a:cs typeface="Arial" charset="0"/>
              </a:endParaRPr>
            </a:p>
          </p:txBody>
        </p:sp>
        <p:sp>
          <p:nvSpPr>
            <p:cNvPr id="9" name="Rectangle 17"/>
            <p:cNvSpPr>
              <a:spLocks noChangeArrowheads="1"/>
            </p:cNvSpPr>
            <p:nvPr/>
          </p:nvSpPr>
          <p:spPr bwMode="auto">
            <a:xfrm rot="16200000">
              <a:off x="-39" y="2226"/>
              <a:ext cx="1008" cy="504"/>
            </a:xfrm>
            <a:prstGeom prst="rect">
              <a:avLst/>
            </a:prstGeom>
            <a:solidFill>
              <a:srgbClr val="33CC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sz="1800" b="1" dirty="0">
                  <a:cs typeface="Arial" charset="0"/>
                </a:rPr>
                <a:t>Platform</a:t>
              </a:r>
            </a:p>
            <a:p>
              <a:pPr eaLnBrk="0" hangingPunct="0"/>
              <a:r>
                <a:rPr lang="en-US" sz="1800" b="1" dirty="0">
                  <a:cs typeface="Arial" charset="0"/>
                </a:rPr>
                <a:t>Independent</a:t>
              </a:r>
            </a:p>
            <a:p>
              <a:pPr eaLnBrk="0" hangingPunct="0"/>
              <a:r>
                <a:rPr lang="en-US" sz="1800" b="1" dirty="0" smtClean="0">
                  <a:cs typeface="Arial" charset="0"/>
                </a:rPr>
                <a:t>Model (PIM)</a:t>
              </a:r>
              <a:endParaRPr lang="en-US" sz="1800" b="1" dirty="0">
                <a:cs typeface="Arial" charset="0"/>
              </a:endParaRPr>
            </a:p>
          </p:txBody>
        </p:sp>
        <p:sp>
          <p:nvSpPr>
            <p:cNvPr id="10" name="Rectangle 18"/>
            <p:cNvSpPr>
              <a:spLocks noChangeArrowheads="1"/>
            </p:cNvSpPr>
            <p:nvPr/>
          </p:nvSpPr>
          <p:spPr bwMode="auto">
            <a:xfrm rot="16200000">
              <a:off x="44" y="3150"/>
              <a:ext cx="839" cy="504"/>
            </a:xfrm>
            <a:prstGeom prst="rect">
              <a:avLst/>
            </a:prstGeom>
            <a:solidFill>
              <a:srgbClr val="335A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sz="1800" b="1" dirty="0">
                  <a:cs typeface="Arial" charset="0"/>
                </a:rPr>
                <a:t>Platform</a:t>
              </a:r>
            </a:p>
            <a:p>
              <a:pPr eaLnBrk="0" hangingPunct="0"/>
              <a:r>
                <a:rPr lang="en-US" sz="1800" b="1" dirty="0">
                  <a:cs typeface="Arial" charset="0"/>
                </a:rPr>
                <a:t>Specific</a:t>
              </a:r>
            </a:p>
            <a:p>
              <a:pPr eaLnBrk="0" hangingPunct="0"/>
              <a:r>
                <a:rPr lang="en-US" sz="1800" b="1" dirty="0" smtClean="0">
                  <a:cs typeface="Arial" charset="0"/>
                </a:rPr>
                <a:t>Model (PSM)</a:t>
              </a:r>
              <a:endParaRPr lang="en-US" sz="1800" b="1" dirty="0">
                <a:cs typeface="Arial" charset="0"/>
              </a:endParaRPr>
            </a:p>
          </p:txBody>
        </p:sp>
        <p:sp>
          <p:nvSpPr>
            <p:cNvPr id="11" name="Text Box 19"/>
            <p:cNvSpPr txBox="1">
              <a:spLocks noChangeArrowheads="1"/>
            </p:cNvSpPr>
            <p:nvPr/>
          </p:nvSpPr>
          <p:spPr bwMode="auto">
            <a:xfrm>
              <a:off x="248" y="785"/>
              <a:ext cx="47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a:r>
                <a:rPr lang="en-US" sz="1800" b="1" dirty="0">
                  <a:cs typeface="Arial" charset="0"/>
                </a:rPr>
                <a:t>MDA</a:t>
              </a:r>
            </a:p>
            <a:p>
              <a:pPr algn="ctr"/>
              <a:r>
                <a:rPr lang="en-US" sz="1800" b="1" dirty="0">
                  <a:cs typeface="Arial" charset="0"/>
                </a:rPr>
                <a:t>Terms</a:t>
              </a:r>
            </a:p>
          </p:txBody>
        </p:sp>
      </p:grpSp>
      <p:sp>
        <p:nvSpPr>
          <p:cNvPr id="12" name="Retângulo 11"/>
          <p:cNvSpPr/>
          <p:nvPr/>
        </p:nvSpPr>
        <p:spPr>
          <a:xfrm>
            <a:off x="7817494" y="899120"/>
            <a:ext cx="642938" cy="54102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3600" b="1" dirty="0"/>
              <a:t>M</a:t>
            </a:r>
          </a:p>
          <a:p>
            <a:pPr algn="ctr">
              <a:defRPr/>
            </a:pPr>
            <a:r>
              <a:rPr lang="en-US" sz="3600" b="1" dirty="0"/>
              <a:t>D</a:t>
            </a:r>
          </a:p>
          <a:p>
            <a:pPr algn="ctr">
              <a:defRPr/>
            </a:pPr>
            <a:r>
              <a:rPr lang="en-US" sz="3600" b="1" dirty="0"/>
              <a:t>E</a:t>
            </a:r>
            <a:endParaRPr lang="pt-BR" sz="3600" b="1" dirty="0"/>
          </a:p>
        </p:txBody>
      </p:sp>
      <p:sp>
        <p:nvSpPr>
          <p:cNvPr id="13" name="Retângulo 12"/>
          <p:cNvSpPr/>
          <p:nvPr/>
        </p:nvSpPr>
        <p:spPr>
          <a:xfrm>
            <a:off x="6903094" y="2924944"/>
            <a:ext cx="714375" cy="3384376"/>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b="1" dirty="0"/>
              <a:t>S</a:t>
            </a:r>
          </a:p>
          <a:p>
            <a:pPr algn="ctr">
              <a:defRPr/>
            </a:pPr>
            <a:r>
              <a:rPr lang="en-US" sz="2800" b="1" dirty="0"/>
              <a:t>O</a:t>
            </a:r>
          </a:p>
          <a:p>
            <a:pPr algn="ctr">
              <a:defRPr/>
            </a:pPr>
            <a:r>
              <a:rPr lang="en-US" sz="2800" b="1" dirty="0"/>
              <a:t>A</a:t>
            </a:r>
            <a:endParaRPr lang="pt-BR" sz="2800" b="1" dirty="0"/>
          </a:p>
        </p:txBody>
      </p:sp>
      <p:sp>
        <p:nvSpPr>
          <p:cNvPr id="14" name="Retângulo 13"/>
          <p:cNvSpPr/>
          <p:nvPr/>
        </p:nvSpPr>
        <p:spPr>
          <a:xfrm>
            <a:off x="2714612" y="3140968"/>
            <a:ext cx="3585580" cy="9978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54291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1785</TotalTime>
  <Words>970</Words>
  <Application>Microsoft Office PowerPoint</Application>
  <PresentationFormat>Apresentação na tela (4:3)</PresentationFormat>
  <Paragraphs>184</Paragraphs>
  <Slides>50</Slides>
  <Notes>13</Notes>
  <HiddenSlides>0</HiddenSlides>
  <MMClips>0</MMClips>
  <ScaleCrop>false</ScaleCrop>
  <HeadingPairs>
    <vt:vector size="4" baseType="variant">
      <vt:variant>
        <vt:lpstr>Tema</vt:lpstr>
      </vt:variant>
      <vt:variant>
        <vt:i4>1</vt:i4>
      </vt:variant>
      <vt:variant>
        <vt:lpstr>Títulos de slides</vt:lpstr>
      </vt:variant>
      <vt:variant>
        <vt:i4>50</vt:i4>
      </vt:variant>
    </vt:vector>
  </HeadingPairs>
  <TitlesOfParts>
    <vt:vector size="51" baseType="lpstr">
      <vt:lpstr>Austin</vt:lpstr>
      <vt:lpstr>Analisar Serviços</vt:lpstr>
      <vt:lpstr>Objetivos da aula</vt:lpstr>
      <vt:lpstr>Relembrando ...</vt:lpstr>
      <vt:lpstr>Visão geral (Exemplo: RUP) </vt:lpstr>
      <vt:lpstr>Visão geral</vt:lpstr>
      <vt:lpstr>Apresentação do PowerPoint</vt:lpstr>
      <vt:lpstr>Fluxo de Atividades</vt:lpstr>
      <vt:lpstr>Visão Geral dos Artefatos</vt:lpstr>
      <vt:lpstr>Apresentação do PowerPoint</vt:lpstr>
      <vt:lpstr>SOA</vt:lpstr>
      <vt:lpstr>O que são serviços ?</vt:lpstr>
      <vt:lpstr>Serviços são coleções de “capacidade”</vt:lpstr>
      <vt:lpstr>Classificação dos Serviços</vt:lpstr>
      <vt:lpstr>Service Layers</vt:lpstr>
      <vt:lpstr>Analisar Serviços</vt:lpstr>
      <vt:lpstr>Analisar serviços</vt:lpstr>
      <vt:lpstr>Fluxo de Atividades</vt:lpstr>
      <vt:lpstr>Visão Geral dos Artefatos</vt:lpstr>
      <vt:lpstr>Fluxo de Atividades</vt:lpstr>
      <vt:lpstr>Passos para Identificar Serviços</vt:lpstr>
      <vt:lpstr>Exemplo do QIB</vt:lpstr>
      <vt:lpstr>1. Empacotar Casos de Uso </vt:lpstr>
      <vt:lpstr>Apresentação do PowerPoint</vt:lpstr>
      <vt:lpstr>Apresentação do PowerPoint</vt:lpstr>
      <vt:lpstr>2. Construir Arquitetura de Serviços</vt:lpstr>
      <vt:lpstr>Exemplo</vt:lpstr>
      <vt:lpstr>Arquitetura de Serviços</vt:lpstr>
      <vt:lpstr>Arquitetura de Serviços</vt:lpstr>
      <vt:lpstr>QIB</vt:lpstr>
      <vt:lpstr>Sistemática para construir a Arquitetura de Serviços</vt:lpstr>
      <vt:lpstr>Participants</vt:lpstr>
      <vt:lpstr>Services Contracts</vt:lpstr>
      <vt:lpstr>Services Contracts</vt:lpstr>
      <vt:lpstr>3. Identificar Serviços de entidades</vt:lpstr>
      <vt:lpstr>3. Identificar Serviços de entidades</vt:lpstr>
      <vt:lpstr>Fluxo de Atividades</vt:lpstr>
      <vt:lpstr>Interação dos Serviços</vt:lpstr>
      <vt:lpstr>Interação dos Serviços</vt:lpstr>
      <vt:lpstr>Apresentação do PowerPoint</vt:lpstr>
      <vt:lpstr>Apresentação do PowerPoint</vt:lpstr>
      <vt:lpstr>Exercício</vt:lpstr>
      <vt:lpstr>Atualizar o Modelo de informação</vt:lpstr>
      <vt:lpstr>Modelo de informação atualizado</vt:lpstr>
      <vt:lpstr>Fluxo de Atividades</vt:lpstr>
      <vt:lpstr>Identificação de componentes </vt:lpstr>
      <vt:lpstr>Apresentação do PowerPoint</vt:lpstr>
      <vt:lpstr>Provedores</vt:lpstr>
      <vt:lpstr>Apresentação do PowerPoint</vt:lpstr>
      <vt:lpstr>Arquitetura componentizada</vt:lpstr>
      <vt:lpstr>Dúvidas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 Abordagem de Desenvolvimento de Software Dirigida a Modelos e Orientada a Serviços</dc:title>
  <dc:creator>vitor braga</dc:creator>
  <cp:lastModifiedBy>vitorvtb</cp:lastModifiedBy>
  <cp:revision>117</cp:revision>
  <dcterms:created xsi:type="dcterms:W3CDTF">2010-05-08T15:38:06Z</dcterms:created>
  <dcterms:modified xsi:type="dcterms:W3CDTF">2010-09-16T02:37:51Z</dcterms:modified>
</cp:coreProperties>
</file>