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65"/>
  </p:notesMasterIdLst>
  <p:sldIdLst>
    <p:sldId id="371" r:id="rId2"/>
    <p:sldId id="362" r:id="rId3"/>
    <p:sldId id="385" r:id="rId4"/>
    <p:sldId id="258" r:id="rId5"/>
    <p:sldId id="259" r:id="rId6"/>
    <p:sldId id="386" r:id="rId7"/>
    <p:sldId id="388" r:id="rId8"/>
    <p:sldId id="416" r:id="rId9"/>
    <p:sldId id="417" r:id="rId10"/>
    <p:sldId id="420" r:id="rId11"/>
    <p:sldId id="421" r:id="rId12"/>
    <p:sldId id="465" r:id="rId13"/>
    <p:sldId id="426" r:id="rId14"/>
    <p:sldId id="423" r:id="rId15"/>
    <p:sldId id="399" r:id="rId16"/>
    <p:sldId id="402" r:id="rId17"/>
    <p:sldId id="428" r:id="rId18"/>
    <p:sldId id="407" r:id="rId19"/>
    <p:sldId id="460" r:id="rId20"/>
    <p:sldId id="429" r:id="rId21"/>
    <p:sldId id="430" r:id="rId22"/>
    <p:sldId id="431" r:id="rId23"/>
    <p:sldId id="432" r:id="rId24"/>
    <p:sldId id="433" r:id="rId25"/>
    <p:sldId id="435" r:id="rId26"/>
    <p:sldId id="464" r:id="rId27"/>
    <p:sldId id="436" r:id="rId28"/>
    <p:sldId id="439" r:id="rId29"/>
    <p:sldId id="462" r:id="rId30"/>
    <p:sldId id="440" r:id="rId31"/>
    <p:sldId id="441" r:id="rId32"/>
    <p:sldId id="442" r:id="rId33"/>
    <p:sldId id="475" r:id="rId34"/>
    <p:sldId id="461" r:id="rId35"/>
    <p:sldId id="444" r:id="rId36"/>
    <p:sldId id="463" r:id="rId37"/>
    <p:sldId id="445" r:id="rId38"/>
    <p:sldId id="479" r:id="rId39"/>
    <p:sldId id="480" r:id="rId40"/>
    <p:sldId id="481" r:id="rId41"/>
    <p:sldId id="448" r:id="rId42"/>
    <p:sldId id="487" r:id="rId43"/>
    <p:sldId id="482" r:id="rId44"/>
    <p:sldId id="452" r:id="rId45"/>
    <p:sldId id="488" r:id="rId46"/>
    <p:sldId id="484" r:id="rId47"/>
    <p:sldId id="485" r:id="rId48"/>
    <p:sldId id="486" r:id="rId49"/>
    <p:sldId id="493" r:id="rId50"/>
    <p:sldId id="468" r:id="rId51"/>
    <p:sldId id="469" r:id="rId52"/>
    <p:sldId id="470" r:id="rId53"/>
    <p:sldId id="457" r:id="rId54"/>
    <p:sldId id="458" r:id="rId55"/>
    <p:sldId id="489" r:id="rId56"/>
    <p:sldId id="492" r:id="rId57"/>
    <p:sldId id="491" r:id="rId58"/>
    <p:sldId id="490" r:id="rId59"/>
    <p:sldId id="471" r:id="rId60"/>
    <p:sldId id="472" r:id="rId61"/>
    <p:sldId id="473" r:id="rId62"/>
    <p:sldId id="474" r:id="rId63"/>
    <p:sldId id="305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85942" autoAdjust="0"/>
  </p:normalViewPr>
  <p:slideViewPr>
    <p:cSldViewPr>
      <p:cViewPr>
        <p:scale>
          <a:sx n="80" d="100"/>
          <a:sy n="80" d="100"/>
        </p:scale>
        <p:origin x="-6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2BE0E-A8AF-4AEC-914C-48E5258A84E8}" type="doc">
      <dgm:prSet loTypeId="urn:microsoft.com/office/officeart/2005/8/layout/cycle1" loCatId="cycle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445B6682-1994-4399-8156-6E74690B0443}">
      <dgm:prSet phldrT="[Texto]"/>
      <dgm:spPr/>
      <dgm:t>
        <a:bodyPr/>
        <a:lstStyle/>
        <a:p>
          <a:endParaRPr lang="pt-BR" dirty="0"/>
        </a:p>
      </dgm:t>
    </dgm:pt>
    <dgm:pt modelId="{8BAAD52F-F9D5-426C-B0E5-0718B2A90E2E}" type="parTrans" cxnId="{F6362A1D-27CA-4076-9D71-AA3A89D4C522}">
      <dgm:prSet/>
      <dgm:spPr/>
      <dgm:t>
        <a:bodyPr/>
        <a:lstStyle/>
        <a:p>
          <a:endParaRPr lang="pt-BR"/>
        </a:p>
      </dgm:t>
    </dgm:pt>
    <dgm:pt modelId="{03B84839-02B1-464B-AB69-95DA03A909A3}" type="sibTrans" cxnId="{F6362A1D-27CA-4076-9D71-AA3A89D4C522}">
      <dgm:prSet/>
      <dgm:spPr/>
      <dgm:t>
        <a:bodyPr/>
        <a:lstStyle/>
        <a:p>
          <a:endParaRPr lang="pt-BR"/>
        </a:p>
      </dgm:t>
    </dgm:pt>
    <dgm:pt modelId="{E95020AC-FD69-4B24-B15D-3654F81BF5A9}">
      <dgm:prSet phldrT="[Texto]"/>
      <dgm:spPr/>
      <dgm:t>
        <a:bodyPr/>
        <a:lstStyle/>
        <a:p>
          <a:endParaRPr lang="pt-BR" dirty="0"/>
        </a:p>
      </dgm:t>
    </dgm:pt>
    <dgm:pt modelId="{3D72B707-95FF-473C-90BD-29F44AE69B6F}" type="parTrans" cxnId="{E8719178-DEF9-421A-8184-6BA8D1902CB0}">
      <dgm:prSet/>
      <dgm:spPr/>
      <dgm:t>
        <a:bodyPr/>
        <a:lstStyle/>
        <a:p>
          <a:endParaRPr lang="pt-BR"/>
        </a:p>
      </dgm:t>
    </dgm:pt>
    <dgm:pt modelId="{13287E36-0D5D-4B95-8A4C-5A6114F401D8}" type="sibTrans" cxnId="{E8719178-DEF9-421A-8184-6BA8D1902CB0}">
      <dgm:prSet/>
      <dgm:spPr/>
      <dgm:t>
        <a:bodyPr/>
        <a:lstStyle/>
        <a:p>
          <a:endParaRPr lang="pt-BR"/>
        </a:p>
      </dgm:t>
    </dgm:pt>
    <dgm:pt modelId="{04B4AEB6-B45E-4BC6-977B-97A4052ED7C8}">
      <dgm:prSet phldrT="[Texto]"/>
      <dgm:spPr/>
      <dgm:t>
        <a:bodyPr/>
        <a:lstStyle/>
        <a:p>
          <a:endParaRPr lang="pt-BR" dirty="0"/>
        </a:p>
      </dgm:t>
    </dgm:pt>
    <dgm:pt modelId="{C276EA39-9A18-4601-9920-5BF87A97ADFC}" type="parTrans" cxnId="{023E4448-DB22-44EB-9C0D-96AA735108E8}">
      <dgm:prSet/>
      <dgm:spPr/>
      <dgm:t>
        <a:bodyPr/>
        <a:lstStyle/>
        <a:p>
          <a:endParaRPr lang="pt-BR"/>
        </a:p>
      </dgm:t>
    </dgm:pt>
    <dgm:pt modelId="{35366FA6-88A6-4674-B9CD-75A1ED00B7D6}" type="sibTrans" cxnId="{023E4448-DB22-44EB-9C0D-96AA735108E8}">
      <dgm:prSet/>
      <dgm:spPr/>
      <dgm:t>
        <a:bodyPr/>
        <a:lstStyle/>
        <a:p>
          <a:endParaRPr lang="pt-BR"/>
        </a:p>
      </dgm:t>
    </dgm:pt>
    <dgm:pt modelId="{5F298EFC-0C3C-493A-A2F3-70AD07ECD785}">
      <dgm:prSet phldrT="[Texto]"/>
      <dgm:spPr/>
      <dgm:t>
        <a:bodyPr/>
        <a:lstStyle/>
        <a:p>
          <a:endParaRPr lang="pt-BR" dirty="0"/>
        </a:p>
      </dgm:t>
    </dgm:pt>
    <dgm:pt modelId="{572CFECE-6208-429F-9B4D-4F24EFF4B25E}" type="parTrans" cxnId="{1D4B218A-846A-4CD4-B978-36572602077D}">
      <dgm:prSet/>
      <dgm:spPr/>
      <dgm:t>
        <a:bodyPr/>
        <a:lstStyle/>
        <a:p>
          <a:endParaRPr lang="pt-BR"/>
        </a:p>
      </dgm:t>
    </dgm:pt>
    <dgm:pt modelId="{6BA32956-BF7E-4023-AEB9-9D5A368B717F}" type="sibTrans" cxnId="{1D4B218A-846A-4CD4-B978-36572602077D}">
      <dgm:prSet/>
      <dgm:spPr/>
      <dgm:t>
        <a:bodyPr/>
        <a:lstStyle/>
        <a:p>
          <a:endParaRPr lang="pt-BR"/>
        </a:p>
      </dgm:t>
    </dgm:pt>
    <dgm:pt modelId="{95F2A033-FE2A-43F0-A186-13C15687AD97}">
      <dgm:prSet phldrT="[Texto]"/>
      <dgm:spPr/>
      <dgm:t>
        <a:bodyPr/>
        <a:lstStyle/>
        <a:p>
          <a:endParaRPr lang="pt-BR" dirty="0"/>
        </a:p>
      </dgm:t>
    </dgm:pt>
    <dgm:pt modelId="{C16CEE6E-90B3-47DA-BD5C-6D8704B95700}" type="sibTrans" cxnId="{9F9982BF-C76E-4A80-9726-B51E5BB7238F}">
      <dgm:prSet/>
      <dgm:spPr/>
      <dgm:t>
        <a:bodyPr/>
        <a:lstStyle/>
        <a:p>
          <a:endParaRPr lang="pt-BR"/>
        </a:p>
      </dgm:t>
    </dgm:pt>
    <dgm:pt modelId="{2B754B3A-1DBB-4DB4-9EFD-9F5B79F55043}" type="parTrans" cxnId="{9F9982BF-C76E-4A80-9726-B51E5BB7238F}">
      <dgm:prSet/>
      <dgm:spPr/>
      <dgm:t>
        <a:bodyPr/>
        <a:lstStyle/>
        <a:p>
          <a:endParaRPr lang="pt-BR"/>
        </a:p>
      </dgm:t>
    </dgm:pt>
    <dgm:pt modelId="{7556CEAC-1C4A-4498-9CF1-B8705B3A8454}" type="pres">
      <dgm:prSet presAssocID="{BA92BE0E-A8AF-4AEC-914C-48E5258A84E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7815E51-7AA9-4D6D-A608-288C3A9DC43F}" type="pres">
      <dgm:prSet presAssocID="{95F2A033-FE2A-43F0-A186-13C15687AD97}" presName="dummy" presStyleCnt="0"/>
      <dgm:spPr/>
    </dgm:pt>
    <dgm:pt modelId="{E526229A-44B1-44C5-8F66-9CAC73DA81D5}" type="pres">
      <dgm:prSet presAssocID="{95F2A033-FE2A-43F0-A186-13C15687AD97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93EFF8-D037-41C1-BEBC-7BA237A0904B}" type="pres">
      <dgm:prSet presAssocID="{C16CEE6E-90B3-47DA-BD5C-6D8704B95700}" presName="sibTrans" presStyleLbl="node1" presStyleIdx="0" presStyleCnt="5" custAng="367055" custLinFactNeighborX="-12099" custLinFactNeighborY="-3804"/>
      <dgm:spPr/>
      <dgm:t>
        <a:bodyPr/>
        <a:lstStyle/>
        <a:p>
          <a:endParaRPr lang="pt-BR"/>
        </a:p>
      </dgm:t>
    </dgm:pt>
    <dgm:pt modelId="{B5692653-8421-43E8-98EF-3B7A5873AE7E}" type="pres">
      <dgm:prSet presAssocID="{445B6682-1994-4399-8156-6E74690B0443}" presName="dummy" presStyleCnt="0"/>
      <dgm:spPr/>
    </dgm:pt>
    <dgm:pt modelId="{12D992B7-C8F6-4577-A24D-6E901CA40286}" type="pres">
      <dgm:prSet presAssocID="{445B6682-1994-4399-8156-6E74690B0443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419078-4B2F-46C7-BB8E-2259055CDB44}" type="pres">
      <dgm:prSet presAssocID="{03B84839-02B1-464B-AB69-95DA03A909A3}" presName="sibTrans" presStyleLbl="node1" presStyleIdx="1" presStyleCnt="5" custAng="434099" custLinFactNeighborX="-4769" custLinFactNeighborY="-21361" custRadScaleRad="198378" custRadScaleInc="-2147483648"/>
      <dgm:spPr/>
      <dgm:t>
        <a:bodyPr/>
        <a:lstStyle/>
        <a:p>
          <a:endParaRPr lang="pt-BR"/>
        </a:p>
      </dgm:t>
    </dgm:pt>
    <dgm:pt modelId="{8A186D6A-930F-44F1-B73C-DC5B73917938}" type="pres">
      <dgm:prSet presAssocID="{E95020AC-FD69-4B24-B15D-3654F81BF5A9}" presName="dummy" presStyleCnt="0"/>
      <dgm:spPr/>
    </dgm:pt>
    <dgm:pt modelId="{83688CEB-FB6E-4B49-AAA7-5D7E2EE27B49}" type="pres">
      <dgm:prSet presAssocID="{E95020AC-FD69-4B24-B15D-3654F81BF5A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81CBAA-D8B0-4AA7-B4B6-A6209C81A20A}" type="pres">
      <dgm:prSet presAssocID="{13287E36-0D5D-4B95-8A4C-5A6114F401D8}" presName="sibTrans" presStyleLbl="node1" presStyleIdx="2" presStyleCnt="5" custAng="557180" custLinFactNeighborX="13105" custLinFactNeighborY="-21512" custRadScaleRad="64"/>
      <dgm:spPr/>
      <dgm:t>
        <a:bodyPr/>
        <a:lstStyle/>
        <a:p>
          <a:endParaRPr lang="pt-BR"/>
        </a:p>
      </dgm:t>
    </dgm:pt>
    <dgm:pt modelId="{03EA3B34-73F5-443D-B48B-F6198185DA61}" type="pres">
      <dgm:prSet presAssocID="{04B4AEB6-B45E-4BC6-977B-97A4052ED7C8}" presName="dummy" presStyleCnt="0"/>
      <dgm:spPr/>
    </dgm:pt>
    <dgm:pt modelId="{7235F5DD-479C-4348-ACB4-3FCCC886977F}" type="pres">
      <dgm:prSet presAssocID="{04B4AEB6-B45E-4BC6-977B-97A4052ED7C8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AB1609-802A-49CF-9338-35D9A1D0C20A}" type="pres">
      <dgm:prSet presAssocID="{35366FA6-88A6-4674-B9CD-75A1ED00B7D6}" presName="sibTrans" presStyleLbl="node1" presStyleIdx="3" presStyleCnt="5" custAng="1508243" custScaleX="108486" custScaleY="129298" custLinFactNeighborX="17778" custLinFactNeighborY="7955" custRadScaleRad="75550"/>
      <dgm:spPr/>
      <dgm:t>
        <a:bodyPr/>
        <a:lstStyle/>
        <a:p>
          <a:endParaRPr lang="pt-BR"/>
        </a:p>
      </dgm:t>
    </dgm:pt>
    <dgm:pt modelId="{42F05655-D1A8-4BF3-BA26-00637276ED60}" type="pres">
      <dgm:prSet presAssocID="{5F298EFC-0C3C-493A-A2F3-70AD07ECD785}" presName="dummy" presStyleCnt="0"/>
      <dgm:spPr/>
    </dgm:pt>
    <dgm:pt modelId="{1C7CCCDE-95C4-4C69-B45D-91AFE47D275B}" type="pres">
      <dgm:prSet presAssocID="{5F298EFC-0C3C-493A-A2F3-70AD07ECD78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607480-DBAD-4503-80DD-D973AE8EBC3D}" type="pres">
      <dgm:prSet presAssocID="{6BA32956-BF7E-4023-AEB9-9D5A368B717F}" presName="sibTrans" presStyleLbl="node1" presStyleIdx="4" presStyleCnt="5" custAng="1075017" custLinFactNeighborX="-3902" custLinFactNeighborY="9065" custRadScaleRad="84806" custRadScaleInc="-2147483648"/>
      <dgm:spPr/>
      <dgm:t>
        <a:bodyPr/>
        <a:lstStyle/>
        <a:p>
          <a:endParaRPr lang="pt-BR"/>
        </a:p>
      </dgm:t>
    </dgm:pt>
  </dgm:ptLst>
  <dgm:cxnLst>
    <dgm:cxn modelId="{DADDE8B1-5B14-4E9E-BBA6-F174B73DB30A}" type="presOf" srcId="{6BA32956-BF7E-4023-AEB9-9D5A368B717F}" destId="{B0607480-DBAD-4503-80DD-D973AE8EBC3D}" srcOrd="0" destOrd="0" presId="urn:microsoft.com/office/officeart/2005/8/layout/cycle1"/>
    <dgm:cxn modelId="{4E46FACD-FF4C-40D8-8D2D-EC3A14F80773}" type="presOf" srcId="{35366FA6-88A6-4674-B9CD-75A1ED00B7D6}" destId="{4DAB1609-802A-49CF-9338-35D9A1D0C20A}" srcOrd="0" destOrd="0" presId="urn:microsoft.com/office/officeart/2005/8/layout/cycle1"/>
    <dgm:cxn modelId="{869AB27A-1D5B-48D5-877A-C29E441156AF}" type="presOf" srcId="{13287E36-0D5D-4B95-8A4C-5A6114F401D8}" destId="{B281CBAA-D8B0-4AA7-B4B6-A6209C81A20A}" srcOrd="0" destOrd="0" presId="urn:microsoft.com/office/officeart/2005/8/layout/cycle1"/>
    <dgm:cxn modelId="{D7655722-47BA-4C8F-8344-4558B168240D}" type="presOf" srcId="{C16CEE6E-90B3-47DA-BD5C-6D8704B95700}" destId="{A193EFF8-D037-41C1-BEBC-7BA237A0904B}" srcOrd="0" destOrd="0" presId="urn:microsoft.com/office/officeart/2005/8/layout/cycle1"/>
    <dgm:cxn modelId="{023E4448-DB22-44EB-9C0D-96AA735108E8}" srcId="{BA92BE0E-A8AF-4AEC-914C-48E5258A84E8}" destId="{04B4AEB6-B45E-4BC6-977B-97A4052ED7C8}" srcOrd="3" destOrd="0" parTransId="{C276EA39-9A18-4601-9920-5BF87A97ADFC}" sibTransId="{35366FA6-88A6-4674-B9CD-75A1ED00B7D6}"/>
    <dgm:cxn modelId="{E8719178-DEF9-421A-8184-6BA8D1902CB0}" srcId="{BA92BE0E-A8AF-4AEC-914C-48E5258A84E8}" destId="{E95020AC-FD69-4B24-B15D-3654F81BF5A9}" srcOrd="2" destOrd="0" parTransId="{3D72B707-95FF-473C-90BD-29F44AE69B6F}" sibTransId="{13287E36-0D5D-4B95-8A4C-5A6114F401D8}"/>
    <dgm:cxn modelId="{49D6A7B4-BBF1-48C8-8C72-3B22C8E577FE}" type="presOf" srcId="{03B84839-02B1-464B-AB69-95DA03A909A3}" destId="{ED419078-4B2F-46C7-BB8E-2259055CDB44}" srcOrd="0" destOrd="0" presId="urn:microsoft.com/office/officeart/2005/8/layout/cycle1"/>
    <dgm:cxn modelId="{ACDDB4E3-B691-4B2C-9899-B0052641ADDE}" type="presOf" srcId="{445B6682-1994-4399-8156-6E74690B0443}" destId="{12D992B7-C8F6-4577-A24D-6E901CA40286}" srcOrd="0" destOrd="0" presId="urn:microsoft.com/office/officeart/2005/8/layout/cycle1"/>
    <dgm:cxn modelId="{9F9982BF-C76E-4A80-9726-B51E5BB7238F}" srcId="{BA92BE0E-A8AF-4AEC-914C-48E5258A84E8}" destId="{95F2A033-FE2A-43F0-A186-13C15687AD97}" srcOrd="0" destOrd="0" parTransId="{2B754B3A-1DBB-4DB4-9EFD-9F5B79F55043}" sibTransId="{C16CEE6E-90B3-47DA-BD5C-6D8704B95700}"/>
    <dgm:cxn modelId="{F6362A1D-27CA-4076-9D71-AA3A89D4C522}" srcId="{BA92BE0E-A8AF-4AEC-914C-48E5258A84E8}" destId="{445B6682-1994-4399-8156-6E74690B0443}" srcOrd="1" destOrd="0" parTransId="{8BAAD52F-F9D5-426C-B0E5-0718B2A90E2E}" sibTransId="{03B84839-02B1-464B-AB69-95DA03A909A3}"/>
    <dgm:cxn modelId="{1D4B218A-846A-4CD4-B978-36572602077D}" srcId="{BA92BE0E-A8AF-4AEC-914C-48E5258A84E8}" destId="{5F298EFC-0C3C-493A-A2F3-70AD07ECD785}" srcOrd="4" destOrd="0" parTransId="{572CFECE-6208-429F-9B4D-4F24EFF4B25E}" sibTransId="{6BA32956-BF7E-4023-AEB9-9D5A368B717F}"/>
    <dgm:cxn modelId="{AE2F4417-A8AB-40DA-A4D9-694A7A2ABABE}" type="presOf" srcId="{95F2A033-FE2A-43F0-A186-13C15687AD97}" destId="{E526229A-44B1-44C5-8F66-9CAC73DA81D5}" srcOrd="0" destOrd="0" presId="urn:microsoft.com/office/officeart/2005/8/layout/cycle1"/>
    <dgm:cxn modelId="{C4BDEBAA-2498-4B3F-AAFA-2BCC15302448}" type="presOf" srcId="{04B4AEB6-B45E-4BC6-977B-97A4052ED7C8}" destId="{7235F5DD-479C-4348-ACB4-3FCCC886977F}" srcOrd="0" destOrd="0" presId="urn:microsoft.com/office/officeart/2005/8/layout/cycle1"/>
    <dgm:cxn modelId="{40265A89-EE56-44DB-9E66-A3D63AC6210F}" type="presOf" srcId="{E95020AC-FD69-4B24-B15D-3654F81BF5A9}" destId="{83688CEB-FB6E-4B49-AAA7-5D7E2EE27B49}" srcOrd="0" destOrd="0" presId="urn:microsoft.com/office/officeart/2005/8/layout/cycle1"/>
    <dgm:cxn modelId="{1C08039C-B724-42E0-8588-AE2EEA618D0E}" type="presOf" srcId="{BA92BE0E-A8AF-4AEC-914C-48E5258A84E8}" destId="{7556CEAC-1C4A-4498-9CF1-B8705B3A8454}" srcOrd="0" destOrd="0" presId="urn:microsoft.com/office/officeart/2005/8/layout/cycle1"/>
    <dgm:cxn modelId="{4BF26CA9-289A-4508-87A9-93DD05CC0EEF}" type="presOf" srcId="{5F298EFC-0C3C-493A-A2F3-70AD07ECD785}" destId="{1C7CCCDE-95C4-4C69-B45D-91AFE47D275B}" srcOrd="0" destOrd="0" presId="urn:microsoft.com/office/officeart/2005/8/layout/cycle1"/>
    <dgm:cxn modelId="{64D798B3-2263-4C95-A173-D82CAB6D15B8}" type="presParOf" srcId="{7556CEAC-1C4A-4498-9CF1-B8705B3A8454}" destId="{87815E51-7AA9-4D6D-A608-288C3A9DC43F}" srcOrd="0" destOrd="0" presId="urn:microsoft.com/office/officeart/2005/8/layout/cycle1"/>
    <dgm:cxn modelId="{26BF3669-60DF-4878-8645-12221AD498D8}" type="presParOf" srcId="{7556CEAC-1C4A-4498-9CF1-B8705B3A8454}" destId="{E526229A-44B1-44C5-8F66-9CAC73DA81D5}" srcOrd="1" destOrd="0" presId="urn:microsoft.com/office/officeart/2005/8/layout/cycle1"/>
    <dgm:cxn modelId="{3B8FCA3A-A04F-48C6-94AB-8E09DB5D730F}" type="presParOf" srcId="{7556CEAC-1C4A-4498-9CF1-B8705B3A8454}" destId="{A193EFF8-D037-41C1-BEBC-7BA237A0904B}" srcOrd="2" destOrd="0" presId="urn:microsoft.com/office/officeart/2005/8/layout/cycle1"/>
    <dgm:cxn modelId="{95097F49-6ACA-4FB1-8B53-72ABB8EE3CA9}" type="presParOf" srcId="{7556CEAC-1C4A-4498-9CF1-B8705B3A8454}" destId="{B5692653-8421-43E8-98EF-3B7A5873AE7E}" srcOrd="3" destOrd="0" presId="urn:microsoft.com/office/officeart/2005/8/layout/cycle1"/>
    <dgm:cxn modelId="{2A134E6E-B1C6-4256-B5C0-92E6735C252B}" type="presParOf" srcId="{7556CEAC-1C4A-4498-9CF1-B8705B3A8454}" destId="{12D992B7-C8F6-4577-A24D-6E901CA40286}" srcOrd="4" destOrd="0" presId="urn:microsoft.com/office/officeart/2005/8/layout/cycle1"/>
    <dgm:cxn modelId="{66CB2419-E0F1-457B-9C2A-9B0A2EC1CAD8}" type="presParOf" srcId="{7556CEAC-1C4A-4498-9CF1-B8705B3A8454}" destId="{ED419078-4B2F-46C7-BB8E-2259055CDB44}" srcOrd="5" destOrd="0" presId="urn:microsoft.com/office/officeart/2005/8/layout/cycle1"/>
    <dgm:cxn modelId="{6DFE0618-BE3A-4484-B477-DC20EB773247}" type="presParOf" srcId="{7556CEAC-1C4A-4498-9CF1-B8705B3A8454}" destId="{8A186D6A-930F-44F1-B73C-DC5B73917938}" srcOrd="6" destOrd="0" presId="urn:microsoft.com/office/officeart/2005/8/layout/cycle1"/>
    <dgm:cxn modelId="{820FAF9E-A6F6-447D-BF1D-A47019212C5D}" type="presParOf" srcId="{7556CEAC-1C4A-4498-9CF1-B8705B3A8454}" destId="{83688CEB-FB6E-4B49-AAA7-5D7E2EE27B49}" srcOrd="7" destOrd="0" presId="urn:microsoft.com/office/officeart/2005/8/layout/cycle1"/>
    <dgm:cxn modelId="{E4164542-54C5-4B02-836F-D7A4ECA9019A}" type="presParOf" srcId="{7556CEAC-1C4A-4498-9CF1-B8705B3A8454}" destId="{B281CBAA-D8B0-4AA7-B4B6-A6209C81A20A}" srcOrd="8" destOrd="0" presId="urn:microsoft.com/office/officeart/2005/8/layout/cycle1"/>
    <dgm:cxn modelId="{42D344C4-0C1C-4A6D-BD1B-8E9C7F02BF59}" type="presParOf" srcId="{7556CEAC-1C4A-4498-9CF1-B8705B3A8454}" destId="{03EA3B34-73F5-443D-B48B-F6198185DA61}" srcOrd="9" destOrd="0" presId="urn:microsoft.com/office/officeart/2005/8/layout/cycle1"/>
    <dgm:cxn modelId="{74F48BFA-2BF3-4348-B94E-361BA9287CDA}" type="presParOf" srcId="{7556CEAC-1C4A-4498-9CF1-B8705B3A8454}" destId="{7235F5DD-479C-4348-ACB4-3FCCC886977F}" srcOrd="10" destOrd="0" presId="urn:microsoft.com/office/officeart/2005/8/layout/cycle1"/>
    <dgm:cxn modelId="{12060819-A08F-446E-974F-A765508F2C2A}" type="presParOf" srcId="{7556CEAC-1C4A-4498-9CF1-B8705B3A8454}" destId="{4DAB1609-802A-49CF-9338-35D9A1D0C20A}" srcOrd="11" destOrd="0" presId="urn:microsoft.com/office/officeart/2005/8/layout/cycle1"/>
    <dgm:cxn modelId="{D3A7ED89-E301-4E95-922F-E6BD7BFFAA94}" type="presParOf" srcId="{7556CEAC-1C4A-4498-9CF1-B8705B3A8454}" destId="{42F05655-D1A8-4BF3-BA26-00637276ED60}" srcOrd="12" destOrd="0" presId="urn:microsoft.com/office/officeart/2005/8/layout/cycle1"/>
    <dgm:cxn modelId="{33B2D9A6-8B11-49DF-961A-DE913A0BF7E5}" type="presParOf" srcId="{7556CEAC-1C4A-4498-9CF1-B8705B3A8454}" destId="{1C7CCCDE-95C4-4C69-B45D-91AFE47D275B}" srcOrd="13" destOrd="0" presId="urn:microsoft.com/office/officeart/2005/8/layout/cycle1"/>
    <dgm:cxn modelId="{657A3E95-5111-4D96-B093-247344E93A6D}" type="presParOf" srcId="{7556CEAC-1C4A-4498-9CF1-B8705B3A8454}" destId="{B0607480-DBAD-4503-80DD-D973AE8EBC3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26229A-44B1-44C5-8F66-9CAC73DA81D5}">
      <dsp:nvSpPr>
        <dsp:cNvPr id="0" name=""/>
        <dsp:cNvSpPr/>
      </dsp:nvSpPr>
      <dsp:spPr>
        <a:xfrm>
          <a:off x="5095156" y="42584"/>
          <a:ext cx="1467333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095156" y="42584"/>
        <a:ext cx="1467333" cy="1467333"/>
      </dsp:txXfrm>
    </dsp:sp>
    <dsp:sp modelId="{A193EFF8-D037-41C1-BEBC-7BA237A0904B}">
      <dsp:nvSpPr>
        <dsp:cNvPr id="0" name=""/>
        <dsp:cNvSpPr/>
      </dsp:nvSpPr>
      <dsp:spPr>
        <a:xfrm rot="367055">
          <a:off x="975459" y="-209486"/>
          <a:ext cx="5504052" cy="5504052"/>
        </a:xfrm>
        <a:prstGeom prst="circularArrow">
          <a:avLst>
            <a:gd name="adj1" fmla="val 5199"/>
            <a:gd name="adj2" fmla="val 335795"/>
            <a:gd name="adj3" fmla="val 21293724"/>
            <a:gd name="adj4" fmla="val 19765817"/>
            <a:gd name="adj5" fmla="val 606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D992B7-C8F6-4577-A24D-6E901CA40286}">
      <dsp:nvSpPr>
        <dsp:cNvPr id="0" name=""/>
        <dsp:cNvSpPr/>
      </dsp:nvSpPr>
      <dsp:spPr>
        <a:xfrm>
          <a:off x="5982283" y="2772882"/>
          <a:ext cx="1467333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982283" y="2772882"/>
        <a:ext cx="1467333" cy="1467333"/>
      </dsp:txXfrm>
    </dsp:sp>
    <dsp:sp modelId="{ED419078-4B2F-46C7-BB8E-2259055CDB44}">
      <dsp:nvSpPr>
        <dsp:cNvPr id="0" name=""/>
        <dsp:cNvSpPr/>
      </dsp:nvSpPr>
      <dsp:spPr>
        <a:xfrm rot="434099">
          <a:off x="1378906" y="-1175833"/>
          <a:ext cx="5504052" cy="5504052"/>
        </a:xfrm>
        <a:prstGeom prst="circularArrow">
          <a:avLst>
            <a:gd name="adj1" fmla="val 5199"/>
            <a:gd name="adj2" fmla="val 335795"/>
            <a:gd name="adj3" fmla="val 4015197"/>
            <a:gd name="adj4" fmla="val 2252974"/>
            <a:gd name="adj5" fmla="val 606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88CEB-FB6E-4B49-AAA7-5D7E2EE27B49}">
      <dsp:nvSpPr>
        <dsp:cNvPr id="0" name=""/>
        <dsp:cNvSpPr/>
      </dsp:nvSpPr>
      <dsp:spPr>
        <a:xfrm>
          <a:off x="3659754" y="4460298"/>
          <a:ext cx="1467333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659754" y="4460298"/>
        <a:ext cx="1467333" cy="1467333"/>
      </dsp:txXfrm>
    </dsp:sp>
    <dsp:sp modelId="{B281CBAA-D8B0-4AA7-B4B6-A6209C81A20A}">
      <dsp:nvSpPr>
        <dsp:cNvPr id="0" name=""/>
        <dsp:cNvSpPr/>
      </dsp:nvSpPr>
      <dsp:spPr>
        <a:xfrm rot="557180">
          <a:off x="2362700" y="-1184144"/>
          <a:ext cx="5504052" cy="5504052"/>
        </a:xfrm>
        <a:prstGeom prst="circularArrow">
          <a:avLst>
            <a:gd name="adj1" fmla="val 5199"/>
            <a:gd name="adj2" fmla="val 335795"/>
            <a:gd name="adj3" fmla="val 8211231"/>
            <a:gd name="adj4" fmla="val 6449008"/>
            <a:gd name="adj5" fmla="val 6065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5F5DD-479C-4348-ACB4-3FCCC886977F}">
      <dsp:nvSpPr>
        <dsp:cNvPr id="0" name=""/>
        <dsp:cNvSpPr/>
      </dsp:nvSpPr>
      <dsp:spPr>
        <a:xfrm>
          <a:off x="1337224" y="2772882"/>
          <a:ext cx="1467333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1337224" y="2772882"/>
        <a:ext cx="1467333" cy="1467333"/>
      </dsp:txXfrm>
    </dsp:sp>
    <dsp:sp modelId="{4DAB1609-802A-49CF-9338-35D9A1D0C20A}">
      <dsp:nvSpPr>
        <dsp:cNvPr id="0" name=""/>
        <dsp:cNvSpPr/>
      </dsp:nvSpPr>
      <dsp:spPr>
        <a:xfrm rot="1508243">
          <a:off x="2386368" y="-368554"/>
          <a:ext cx="5971126" cy="7116630"/>
        </a:xfrm>
        <a:prstGeom prst="circularArrow">
          <a:avLst>
            <a:gd name="adj1" fmla="val 5199"/>
            <a:gd name="adj2" fmla="val 335795"/>
            <a:gd name="adj3" fmla="val 12298388"/>
            <a:gd name="adj4" fmla="val 10770482"/>
            <a:gd name="adj5" fmla="val 6065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CCCDE-95C4-4C69-B45D-91AFE47D275B}">
      <dsp:nvSpPr>
        <dsp:cNvPr id="0" name=""/>
        <dsp:cNvSpPr/>
      </dsp:nvSpPr>
      <dsp:spPr>
        <a:xfrm>
          <a:off x="2224351" y="42584"/>
          <a:ext cx="1467333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224351" y="42584"/>
        <a:ext cx="1467333" cy="1467333"/>
      </dsp:txXfrm>
    </dsp:sp>
    <dsp:sp modelId="{B0607480-DBAD-4503-80DD-D973AE8EBC3D}">
      <dsp:nvSpPr>
        <dsp:cNvPr id="0" name=""/>
        <dsp:cNvSpPr/>
      </dsp:nvSpPr>
      <dsp:spPr>
        <a:xfrm rot="1075017">
          <a:off x="1426626" y="498829"/>
          <a:ext cx="5504052" cy="5504052"/>
        </a:xfrm>
        <a:prstGeom prst="circularArrow">
          <a:avLst>
            <a:gd name="adj1" fmla="val 5199"/>
            <a:gd name="adj2" fmla="val 335795"/>
            <a:gd name="adj3" fmla="val 16866184"/>
            <a:gd name="adj4" fmla="val 15198021"/>
            <a:gd name="adj5" fmla="val 6065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E3146-DEDA-4EAE-B2BA-D0B08274F090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78BD-A50F-4ADC-8756-E81F089A7F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019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792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166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166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9480F3-723E-49F8-ADB7-F913329063DF}" type="datetime7">
              <a:rPr lang="pt-BR"/>
              <a:pPr/>
              <a:t>nov-10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Analisar caso de uso</a:t>
            </a:r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03" y="4342482"/>
            <a:ext cx="5028595" cy="41144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8" tIns="44947" rIns="89898" bIns="44947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166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1666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166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>
    <p:cover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Projetar Serviços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Vítor</a:t>
            </a:r>
            <a:r>
              <a:rPr lang="en-US" dirty="0" smtClean="0"/>
              <a:t> Braga – vtb@cin.ufpe.br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6749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1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392436"/>
            <a:ext cx="9289032" cy="669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>
            <a:off x="709448" y="394138"/>
            <a:ext cx="3595434" cy="2711669"/>
          </a:xfrm>
          <a:custGeom>
            <a:avLst/>
            <a:gdLst>
              <a:gd name="connsiteX0" fmla="*/ 3216166 w 3595434"/>
              <a:gd name="connsiteY0" fmla="*/ 1166648 h 2711669"/>
              <a:gd name="connsiteX1" fmla="*/ 3421118 w 3595434"/>
              <a:gd name="connsiteY1" fmla="*/ 1119352 h 2711669"/>
              <a:gd name="connsiteX2" fmla="*/ 3515711 w 3595434"/>
              <a:gd name="connsiteY2" fmla="*/ 1087821 h 2711669"/>
              <a:gd name="connsiteX3" fmla="*/ 3594538 w 3595434"/>
              <a:gd name="connsiteY3" fmla="*/ 993228 h 2711669"/>
              <a:gd name="connsiteX4" fmla="*/ 3578773 w 3595434"/>
              <a:gd name="connsiteY4" fmla="*/ 693683 h 2711669"/>
              <a:gd name="connsiteX5" fmla="*/ 3531476 w 3595434"/>
              <a:gd name="connsiteY5" fmla="*/ 488731 h 2711669"/>
              <a:gd name="connsiteX6" fmla="*/ 3484180 w 3595434"/>
              <a:gd name="connsiteY6" fmla="*/ 331076 h 2711669"/>
              <a:gd name="connsiteX7" fmla="*/ 3436883 w 3595434"/>
              <a:gd name="connsiteY7" fmla="*/ 283779 h 2711669"/>
              <a:gd name="connsiteX8" fmla="*/ 3389586 w 3595434"/>
              <a:gd name="connsiteY8" fmla="*/ 204952 h 2711669"/>
              <a:gd name="connsiteX9" fmla="*/ 3358055 w 3595434"/>
              <a:gd name="connsiteY9" fmla="*/ 157655 h 2711669"/>
              <a:gd name="connsiteX10" fmla="*/ 3263462 w 3595434"/>
              <a:gd name="connsiteY10" fmla="*/ 110359 h 2711669"/>
              <a:gd name="connsiteX11" fmla="*/ 3168869 w 3595434"/>
              <a:gd name="connsiteY11" fmla="*/ 63062 h 2711669"/>
              <a:gd name="connsiteX12" fmla="*/ 3105807 w 3595434"/>
              <a:gd name="connsiteY12" fmla="*/ 31531 h 2711669"/>
              <a:gd name="connsiteX13" fmla="*/ 3011214 w 3595434"/>
              <a:gd name="connsiteY13" fmla="*/ 15765 h 2711669"/>
              <a:gd name="connsiteX14" fmla="*/ 2963918 w 3595434"/>
              <a:gd name="connsiteY14" fmla="*/ 0 h 2711669"/>
              <a:gd name="connsiteX15" fmla="*/ 2364828 w 3595434"/>
              <a:gd name="connsiteY15" fmla="*/ 15765 h 2711669"/>
              <a:gd name="connsiteX16" fmla="*/ 2207173 w 3595434"/>
              <a:gd name="connsiteY16" fmla="*/ 47296 h 2711669"/>
              <a:gd name="connsiteX17" fmla="*/ 2096814 w 3595434"/>
              <a:gd name="connsiteY17" fmla="*/ 63062 h 2711669"/>
              <a:gd name="connsiteX18" fmla="*/ 1907628 w 3595434"/>
              <a:gd name="connsiteY18" fmla="*/ 110359 h 2711669"/>
              <a:gd name="connsiteX19" fmla="*/ 1813035 w 3595434"/>
              <a:gd name="connsiteY19" fmla="*/ 141890 h 2711669"/>
              <a:gd name="connsiteX20" fmla="*/ 1718442 w 3595434"/>
              <a:gd name="connsiteY20" fmla="*/ 173421 h 2711669"/>
              <a:gd name="connsiteX21" fmla="*/ 1671145 w 3595434"/>
              <a:gd name="connsiteY21" fmla="*/ 204952 h 2711669"/>
              <a:gd name="connsiteX22" fmla="*/ 1545021 w 3595434"/>
              <a:gd name="connsiteY22" fmla="*/ 252248 h 2711669"/>
              <a:gd name="connsiteX23" fmla="*/ 1497724 w 3595434"/>
              <a:gd name="connsiteY23" fmla="*/ 283779 h 2711669"/>
              <a:gd name="connsiteX24" fmla="*/ 1418897 w 3595434"/>
              <a:gd name="connsiteY24" fmla="*/ 315310 h 2711669"/>
              <a:gd name="connsiteX25" fmla="*/ 1371600 w 3595434"/>
              <a:gd name="connsiteY25" fmla="*/ 331076 h 2711669"/>
              <a:gd name="connsiteX26" fmla="*/ 1277007 w 3595434"/>
              <a:gd name="connsiteY26" fmla="*/ 378372 h 2711669"/>
              <a:gd name="connsiteX27" fmla="*/ 1119352 w 3595434"/>
              <a:gd name="connsiteY27" fmla="*/ 472965 h 2711669"/>
              <a:gd name="connsiteX28" fmla="*/ 1072055 w 3595434"/>
              <a:gd name="connsiteY28" fmla="*/ 504496 h 2711669"/>
              <a:gd name="connsiteX29" fmla="*/ 1008993 w 3595434"/>
              <a:gd name="connsiteY29" fmla="*/ 536028 h 2711669"/>
              <a:gd name="connsiteX30" fmla="*/ 961697 w 3595434"/>
              <a:gd name="connsiteY30" fmla="*/ 583324 h 2711669"/>
              <a:gd name="connsiteX31" fmla="*/ 819807 w 3595434"/>
              <a:gd name="connsiteY31" fmla="*/ 662152 h 2711669"/>
              <a:gd name="connsiteX32" fmla="*/ 772511 w 3595434"/>
              <a:gd name="connsiteY32" fmla="*/ 709448 h 2711669"/>
              <a:gd name="connsiteX33" fmla="*/ 662152 w 3595434"/>
              <a:gd name="connsiteY33" fmla="*/ 756745 h 2711669"/>
              <a:gd name="connsiteX34" fmla="*/ 614855 w 3595434"/>
              <a:gd name="connsiteY34" fmla="*/ 788276 h 2711669"/>
              <a:gd name="connsiteX35" fmla="*/ 583324 w 3595434"/>
              <a:gd name="connsiteY35" fmla="*/ 835572 h 2711669"/>
              <a:gd name="connsiteX36" fmla="*/ 472966 w 3595434"/>
              <a:gd name="connsiteY36" fmla="*/ 898634 h 2711669"/>
              <a:gd name="connsiteX37" fmla="*/ 394138 w 3595434"/>
              <a:gd name="connsiteY37" fmla="*/ 961696 h 2711669"/>
              <a:gd name="connsiteX38" fmla="*/ 283780 w 3595434"/>
              <a:gd name="connsiteY38" fmla="*/ 1072055 h 2711669"/>
              <a:gd name="connsiteX39" fmla="*/ 236483 w 3595434"/>
              <a:gd name="connsiteY39" fmla="*/ 1103586 h 2711669"/>
              <a:gd name="connsiteX40" fmla="*/ 126124 w 3595434"/>
              <a:gd name="connsiteY40" fmla="*/ 1245476 h 2711669"/>
              <a:gd name="connsiteX41" fmla="*/ 63062 w 3595434"/>
              <a:gd name="connsiteY41" fmla="*/ 1434662 h 2711669"/>
              <a:gd name="connsiteX42" fmla="*/ 31531 w 3595434"/>
              <a:gd name="connsiteY42" fmla="*/ 1545021 h 2711669"/>
              <a:gd name="connsiteX43" fmla="*/ 0 w 3595434"/>
              <a:gd name="connsiteY43" fmla="*/ 1781503 h 2711669"/>
              <a:gd name="connsiteX44" fmla="*/ 15766 w 3595434"/>
              <a:gd name="connsiteY44" fmla="*/ 2049517 h 2711669"/>
              <a:gd name="connsiteX45" fmla="*/ 47297 w 3595434"/>
              <a:gd name="connsiteY45" fmla="*/ 2254469 h 2711669"/>
              <a:gd name="connsiteX46" fmla="*/ 78828 w 3595434"/>
              <a:gd name="connsiteY46" fmla="*/ 2349062 h 2711669"/>
              <a:gd name="connsiteX47" fmla="*/ 126124 w 3595434"/>
              <a:gd name="connsiteY47" fmla="*/ 2443655 h 2711669"/>
              <a:gd name="connsiteX48" fmla="*/ 173421 w 3595434"/>
              <a:gd name="connsiteY48" fmla="*/ 2459421 h 2711669"/>
              <a:gd name="connsiteX49" fmla="*/ 236483 w 3595434"/>
              <a:gd name="connsiteY49" fmla="*/ 2506717 h 2711669"/>
              <a:gd name="connsiteX50" fmla="*/ 283780 w 3595434"/>
              <a:gd name="connsiteY50" fmla="*/ 2522483 h 2711669"/>
              <a:gd name="connsiteX51" fmla="*/ 346842 w 3595434"/>
              <a:gd name="connsiteY51" fmla="*/ 2569779 h 2711669"/>
              <a:gd name="connsiteX52" fmla="*/ 441435 w 3595434"/>
              <a:gd name="connsiteY52" fmla="*/ 2632841 h 2711669"/>
              <a:gd name="connsiteX53" fmla="*/ 488731 w 3595434"/>
              <a:gd name="connsiteY53" fmla="*/ 2648607 h 2711669"/>
              <a:gd name="connsiteX54" fmla="*/ 536028 w 3595434"/>
              <a:gd name="connsiteY54" fmla="*/ 2680138 h 2711669"/>
              <a:gd name="connsiteX55" fmla="*/ 646386 w 3595434"/>
              <a:gd name="connsiteY55" fmla="*/ 2711669 h 2711669"/>
              <a:gd name="connsiteX56" fmla="*/ 930166 w 3595434"/>
              <a:gd name="connsiteY56" fmla="*/ 2695903 h 2711669"/>
              <a:gd name="connsiteX57" fmla="*/ 1024759 w 3595434"/>
              <a:gd name="connsiteY57" fmla="*/ 2664372 h 2711669"/>
              <a:gd name="connsiteX58" fmla="*/ 1135118 w 3595434"/>
              <a:gd name="connsiteY58" fmla="*/ 2585545 h 2711669"/>
              <a:gd name="connsiteX59" fmla="*/ 1213945 w 3595434"/>
              <a:gd name="connsiteY59" fmla="*/ 2569779 h 2711669"/>
              <a:gd name="connsiteX60" fmla="*/ 1277007 w 3595434"/>
              <a:gd name="connsiteY60" fmla="*/ 2554014 h 2711669"/>
              <a:gd name="connsiteX61" fmla="*/ 1371600 w 3595434"/>
              <a:gd name="connsiteY61" fmla="*/ 2506717 h 2711669"/>
              <a:gd name="connsiteX62" fmla="*/ 1466193 w 3595434"/>
              <a:gd name="connsiteY62" fmla="*/ 2459421 h 2711669"/>
              <a:gd name="connsiteX63" fmla="*/ 1608083 w 3595434"/>
              <a:gd name="connsiteY63" fmla="*/ 2364828 h 2711669"/>
              <a:gd name="connsiteX64" fmla="*/ 1671145 w 3595434"/>
              <a:gd name="connsiteY64" fmla="*/ 2349062 h 2711669"/>
              <a:gd name="connsiteX65" fmla="*/ 1765738 w 3595434"/>
              <a:gd name="connsiteY65" fmla="*/ 2317531 h 2711669"/>
              <a:gd name="connsiteX66" fmla="*/ 1860331 w 3595434"/>
              <a:gd name="connsiteY66" fmla="*/ 2254469 h 2711669"/>
              <a:gd name="connsiteX67" fmla="*/ 1970690 w 3595434"/>
              <a:gd name="connsiteY67" fmla="*/ 2191407 h 2711669"/>
              <a:gd name="connsiteX68" fmla="*/ 2017986 w 3595434"/>
              <a:gd name="connsiteY68" fmla="*/ 2175641 h 2711669"/>
              <a:gd name="connsiteX69" fmla="*/ 2112580 w 3595434"/>
              <a:gd name="connsiteY69" fmla="*/ 2128345 h 2711669"/>
              <a:gd name="connsiteX70" fmla="*/ 2175642 w 3595434"/>
              <a:gd name="connsiteY70" fmla="*/ 2065283 h 2711669"/>
              <a:gd name="connsiteX71" fmla="*/ 2238704 w 3595434"/>
              <a:gd name="connsiteY71" fmla="*/ 2017986 h 2711669"/>
              <a:gd name="connsiteX72" fmla="*/ 2270235 w 3595434"/>
              <a:gd name="connsiteY72" fmla="*/ 1970690 h 2711669"/>
              <a:gd name="connsiteX73" fmla="*/ 2317531 w 3595434"/>
              <a:gd name="connsiteY73" fmla="*/ 1939159 h 2711669"/>
              <a:gd name="connsiteX74" fmla="*/ 2380593 w 3595434"/>
              <a:gd name="connsiteY74" fmla="*/ 1876096 h 2711669"/>
              <a:gd name="connsiteX75" fmla="*/ 2475186 w 3595434"/>
              <a:gd name="connsiteY75" fmla="*/ 1813034 h 2711669"/>
              <a:gd name="connsiteX76" fmla="*/ 2522483 w 3595434"/>
              <a:gd name="connsiteY76" fmla="*/ 1765738 h 2711669"/>
              <a:gd name="connsiteX77" fmla="*/ 2585545 w 3595434"/>
              <a:gd name="connsiteY77" fmla="*/ 1671145 h 2711669"/>
              <a:gd name="connsiteX78" fmla="*/ 2617076 w 3595434"/>
              <a:gd name="connsiteY78" fmla="*/ 1623848 h 2711669"/>
              <a:gd name="connsiteX79" fmla="*/ 2727435 w 3595434"/>
              <a:gd name="connsiteY79" fmla="*/ 1513490 h 2711669"/>
              <a:gd name="connsiteX80" fmla="*/ 2822028 w 3595434"/>
              <a:gd name="connsiteY80" fmla="*/ 1418896 h 2711669"/>
              <a:gd name="connsiteX81" fmla="*/ 2869324 w 3595434"/>
              <a:gd name="connsiteY81" fmla="*/ 1387365 h 2711669"/>
              <a:gd name="connsiteX82" fmla="*/ 2995449 w 3595434"/>
              <a:gd name="connsiteY82" fmla="*/ 1277007 h 2711669"/>
              <a:gd name="connsiteX83" fmla="*/ 3042745 w 3595434"/>
              <a:gd name="connsiteY83" fmla="*/ 1245476 h 2711669"/>
              <a:gd name="connsiteX84" fmla="*/ 3090042 w 3595434"/>
              <a:gd name="connsiteY84" fmla="*/ 1229710 h 2711669"/>
              <a:gd name="connsiteX85" fmla="*/ 3216166 w 3595434"/>
              <a:gd name="connsiteY85" fmla="*/ 1166648 h 27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595434" h="2711669">
                <a:moveTo>
                  <a:pt x="3216166" y="1166648"/>
                </a:moveTo>
                <a:cubicBezTo>
                  <a:pt x="3271345" y="1148255"/>
                  <a:pt x="3332379" y="1144706"/>
                  <a:pt x="3421118" y="1119352"/>
                </a:cubicBezTo>
                <a:cubicBezTo>
                  <a:pt x="3453076" y="1110221"/>
                  <a:pt x="3515711" y="1087821"/>
                  <a:pt x="3515711" y="1087821"/>
                </a:cubicBezTo>
                <a:cubicBezTo>
                  <a:pt x="3552235" y="1063472"/>
                  <a:pt x="3592150" y="1048160"/>
                  <a:pt x="3594538" y="993228"/>
                </a:cubicBezTo>
                <a:cubicBezTo>
                  <a:pt x="3598881" y="893336"/>
                  <a:pt x="3586442" y="793375"/>
                  <a:pt x="3578773" y="693683"/>
                </a:cubicBezTo>
                <a:cubicBezTo>
                  <a:pt x="3566574" y="535095"/>
                  <a:pt x="3567363" y="632285"/>
                  <a:pt x="3531476" y="488731"/>
                </a:cubicBezTo>
                <a:cubicBezTo>
                  <a:pt x="3524331" y="460151"/>
                  <a:pt x="3496975" y="343871"/>
                  <a:pt x="3484180" y="331076"/>
                </a:cubicBezTo>
                <a:lnTo>
                  <a:pt x="3436883" y="283779"/>
                </a:lnTo>
                <a:cubicBezTo>
                  <a:pt x="3409504" y="201642"/>
                  <a:pt x="3439052" y="266784"/>
                  <a:pt x="3389586" y="204952"/>
                </a:cubicBezTo>
                <a:cubicBezTo>
                  <a:pt x="3377749" y="190156"/>
                  <a:pt x="3371453" y="171053"/>
                  <a:pt x="3358055" y="157655"/>
                </a:cubicBezTo>
                <a:cubicBezTo>
                  <a:pt x="3327493" y="127092"/>
                  <a:pt x="3301930" y="123181"/>
                  <a:pt x="3263462" y="110359"/>
                </a:cubicBezTo>
                <a:cubicBezTo>
                  <a:pt x="3172572" y="49765"/>
                  <a:pt x="3260248" y="102225"/>
                  <a:pt x="3168869" y="63062"/>
                </a:cubicBezTo>
                <a:cubicBezTo>
                  <a:pt x="3147267" y="53804"/>
                  <a:pt x="3128318" y="38284"/>
                  <a:pt x="3105807" y="31531"/>
                </a:cubicBezTo>
                <a:cubicBezTo>
                  <a:pt x="3075189" y="22346"/>
                  <a:pt x="3042419" y="22699"/>
                  <a:pt x="3011214" y="15765"/>
                </a:cubicBezTo>
                <a:cubicBezTo>
                  <a:pt x="2994992" y="12160"/>
                  <a:pt x="2979683" y="5255"/>
                  <a:pt x="2963918" y="0"/>
                </a:cubicBezTo>
                <a:lnTo>
                  <a:pt x="2364828" y="15765"/>
                </a:lnTo>
                <a:cubicBezTo>
                  <a:pt x="2160038" y="24867"/>
                  <a:pt x="2324595" y="23812"/>
                  <a:pt x="2207173" y="47296"/>
                </a:cubicBezTo>
                <a:cubicBezTo>
                  <a:pt x="2170735" y="54584"/>
                  <a:pt x="2133600" y="57807"/>
                  <a:pt x="2096814" y="63062"/>
                </a:cubicBezTo>
                <a:cubicBezTo>
                  <a:pt x="1839455" y="148848"/>
                  <a:pt x="2162383" y="46670"/>
                  <a:pt x="1907628" y="110359"/>
                </a:cubicBezTo>
                <a:cubicBezTo>
                  <a:pt x="1875384" y="118420"/>
                  <a:pt x="1844566" y="131380"/>
                  <a:pt x="1813035" y="141890"/>
                </a:cubicBezTo>
                <a:lnTo>
                  <a:pt x="1718442" y="173421"/>
                </a:lnTo>
                <a:cubicBezTo>
                  <a:pt x="1700467" y="179413"/>
                  <a:pt x="1687596" y="195551"/>
                  <a:pt x="1671145" y="204952"/>
                </a:cubicBezTo>
                <a:cubicBezTo>
                  <a:pt x="1607022" y="241593"/>
                  <a:pt x="1613993" y="235005"/>
                  <a:pt x="1545021" y="252248"/>
                </a:cubicBezTo>
                <a:cubicBezTo>
                  <a:pt x="1529255" y="262758"/>
                  <a:pt x="1514672" y="275305"/>
                  <a:pt x="1497724" y="283779"/>
                </a:cubicBezTo>
                <a:cubicBezTo>
                  <a:pt x="1472412" y="296435"/>
                  <a:pt x="1445395" y="305373"/>
                  <a:pt x="1418897" y="315310"/>
                </a:cubicBezTo>
                <a:cubicBezTo>
                  <a:pt x="1403337" y="321145"/>
                  <a:pt x="1386464" y="323644"/>
                  <a:pt x="1371600" y="331076"/>
                </a:cubicBezTo>
                <a:cubicBezTo>
                  <a:pt x="1249360" y="392197"/>
                  <a:pt x="1395883" y="338748"/>
                  <a:pt x="1277007" y="378372"/>
                </a:cubicBezTo>
                <a:cubicBezTo>
                  <a:pt x="1045613" y="532635"/>
                  <a:pt x="1289022" y="376011"/>
                  <a:pt x="1119352" y="472965"/>
                </a:cubicBezTo>
                <a:cubicBezTo>
                  <a:pt x="1102901" y="482366"/>
                  <a:pt x="1088506" y="495095"/>
                  <a:pt x="1072055" y="504496"/>
                </a:cubicBezTo>
                <a:cubicBezTo>
                  <a:pt x="1051650" y="516156"/>
                  <a:pt x="1028117" y="522368"/>
                  <a:pt x="1008993" y="536028"/>
                </a:cubicBezTo>
                <a:cubicBezTo>
                  <a:pt x="990850" y="548987"/>
                  <a:pt x="979296" y="569636"/>
                  <a:pt x="961697" y="583324"/>
                </a:cubicBezTo>
                <a:cubicBezTo>
                  <a:pt x="880382" y="646569"/>
                  <a:pt x="891168" y="638364"/>
                  <a:pt x="819807" y="662152"/>
                </a:cubicBezTo>
                <a:cubicBezTo>
                  <a:pt x="804042" y="677917"/>
                  <a:pt x="790654" y="696489"/>
                  <a:pt x="772511" y="709448"/>
                </a:cubicBezTo>
                <a:cubicBezTo>
                  <a:pt x="695967" y="764122"/>
                  <a:pt x="730768" y="722437"/>
                  <a:pt x="662152" y="756745"/>
                </a:cubicBezTo>
                <a:cubicBezTo>
                  <a:pt x="645204" y="765219"/>
                  <a:pt x="630621" y="777766"/>
                  <a:pt x="614855" y="788276"/>
                </a:cubicBezTo>
                <a:cubicBezTo>
                  <a:pt x="604345" y="804041"/>
                  <a:pt x="596722" y="822174"/>
                  <a:pt x="583324" y="835572"/>
                </a:cubicBezTo>
                <a:cubicBezTo>
                  <a:pt x="535600" y="883296"/>
                  <a:pt x="527081" y="880596"/>
                  <a:pt x="472966" y="898634"/>
                </a:cubicBezTo>
                <a:cubicBezTo>
                  <a:pt x="382602" y="1034182"/>
                  <a:pt x="502926" y="874666"/>
                  <a:pt x="394138" y="961696"/>
                </a:cubicBezTo>
                <a:cubicBezTo>
                  <a:pt x="353514" y="994195"/>
                  <a:pt x="327066" y="1043198"/>
                  <a:pt x="283780" y="1072055"/>
                </a:cubicBezTo>
                <a:lnTo>
                  <a:pt x="236483" y="1103586"/>
                </a:lnTo>
                <a:cubicBezTo>
                  <a:pt x="161053" y="1216730"/>
                  <a:pt x="200217" y="1171383"/>
                  <a:pt x="126124" y="1245476"/>
                </a:cubicBezTo>
                <a:lnTo>
                  <a:pt x="63062" y="1434662"/>
                </a:lnTo>
                <a:cubicBezTo>
                  <a:pt x="49557" y="1475177"/>
                  <a:pt x="39447" y="1501481"/>
                  <a:pt x="31531" y="1545021"/>
                </a:cubicBezTo>
                <a:cubicBezTo>
                  <a:pt x="22831" y="1592869"/>
                  <a:pt x="5488" y="1737602"/>
                  <a:pt x="0" y="1781503"/>
                </a:cubicBezTo>
                <a:cubicBezTo>
                  <a:pt x="5255" y="1870841"/>
                  <a:pt x="8629" y="1960310"/>
                  <a:pt x="15766" y="2049517"/>
                </a:cubicBezTo>
                <a:cubicBezTo>
                  <a:pt x="19385" y="2094759"/>
                  <a:pt x="33005" y="2202067"/>
                  <a:pt x="47297" y="2254469"/>
                </a:cubicBezTo>
                <a:cubicBezTo>
                  <a:pt x="56042" y="2286534"/>
                  <a:pt x="68318" y="2317531"/>
                  <a:pt x="78828" y="2349062"/>
                </a:cubicBezTo>
                <a:cubicBezTo>
                  <a:pt x="89214" y="2380220"/>
                  <a:pt x="98339" y="2421427"/>
                  <a:pt x="126124" y="2443655"/>
                </a:cubicBezTo>
                <a:cubicBezTo>
                  <a:pt x="139101" y="2454036"/>
                  <a:pt x="157655" y="2454166"/>
                  <a:pt x="173421" y="2459421"/>
                </a:cubicBezTo>
                <a:cubicBezTo>
                  <a:pt x="194442" y="2475186"/>
                  <a:pt x="213669" y="2493681"/>
                  <a:pt x="236483" y="2506717"/>
                </a:cubicBezTo>
                <a:cubicBezTo>
                  <a:pt x="250912" y="2514962"/>
                  <a:pt x="269351" y="2514238"/>
                  <a:pt x="283780" y="2522483"/>
                </a:cubicBezTo>
                <a:cubicBezTo>
                  <a:pt x="306594" y="2535519"/>
                  <a:pt x="325316" y="2554711"/>
                  <a:pt x="346842" y="2569779"/>
                </a:cubicBezTo>
                <a:cubicBezTo>
                  <a:pt x="377887" y="2591511"/>
                  <a:pt x="409904" y="2611820"/>
                  <a:pt x="441435" y="2632841"/>
                </a:cubicBezTo>
                <a:cubicBezTo>
                  <a:pt x="455262" y="2642059"/>
                  <a:pt x="473867" y="2641175"/>
                  <a:pt x="488731" y="2648607"/>
                </a:cubicBezTo>
                <a:cubicBezTo>
                  <a:pt x="505678" y="2657081"/>
                  <a:pt x="519080" y="2671664"/>
                  <a:pt x="536028" y="2680138"/>
                </a:cubicBezTo>
                <a:cubicBezTo>
                  <a:pt x="558642" y="2691445"/>
                  <a:pt x="626185" y="2706619"/>
                  <a:pt x="646386" y="2711669"/>
                </a:cubicBezTo>
                <a:cubicBezTo>
                  <a:pt x="740979" y="2706414"/>
                  <a:pt x="836158" y="2707654"/>
                  <a:pt x="930166" y="2695903"/>
                </a:cubicBezTo>
                <a:cubicBezTo>
                  <a:pt x="963146" y="2691780"/>
                  <a:pt x="1024759" y="2664372"/>
                  <a:pt x="1024759" y="2664372"/>
                </a:cubicBezTo>
                <a:cubicBezTo>
                  <a:pt x="1028386" y="2661652"/>
                  <a:pt x="1119749" y="2591308"/>
                  <a:pt x="1135118" y="2585545"/>
                </a:cubicBezTo>
                <a:cubicBezTo>
                  <a:pt x="1160208" y="2576136"/>
                  <a:pt x="1187787" y="2575592"/>
                  <a:pt x="1213945" y="2569779"/>
                </a:cubicBezTo>
                <a:cubicBezTo>
                  <a:pt x="1235097" y="2565079"/>
                  <a:pt x="1255986" y="2559269"/>
                  <a:pt x="1277007" y="2554014"/>
                </a:cubicBezTo>
                <a:cubicBezTo>
                  <a:pt x="1412555" y="2463650"/>
                  <a:pt x="1241056" y="2571990"/>
                  <a:pt x="1371600" y="2506717"/>
                </a:cubicBezTo>
                <a:cubicBezTo>
                  <a:pt x="1493839" y="2445597"/>
                  <a:pt x="1347321" y="2499044"/>
                  <a:pt x="1466193" y="2459421"/>
                </a:cubicBezTo>
                <a:lnTo>
                  <a:pt x="1608083" y="2364828"/>
                </a:lnTo>
                <a:cubicBezTo>
                  <a:pt x="1626112" y="2352809"/>
                  <a:pt x="1650391" y="2355288"/>
                  <a:pt x="1671145" y="2349062"/>
                </a:cubicBezTo>
                <a:cubicBezTo>
                  <a:pt x="1702980" y="2339511"/>
                  <a:pt x="1765738" y="2317531"/>
                  <a:pt x="1765738" y="2317531"/>
                </a:cubicBezTo>
                <a:lnTo>
                  <a:pt x="1860331" y="2254469"/>
                </a:lnTo>
                <a:cubicBezTo>
                  <a:pt x="1907831" y="2222803"/>
                  <a:pt x="1914684" y="2215410"/>
                  <a:pt x="1970690" y="2191407"/>
                </a:cubicBezTo>
                <a:cubicBezTo>
                  <a:pt x="1985964" y="2184861"/>
                  <a:pt x="2002221" y="2180896"/>
                  <a:pt x="2017986" y="2175641"/>
                </a:cubicBezTo>
                <a:cubicBezTo>
                  <a:pt x="2117997" y="2075633"/>
                  <a:pt x="1957609" y="2225201"/>
                  <a:pt x="2112580" y="2128345"/>
                </a:cubicBezTo>
                <a:cubicBezTo>
                  <a:pt x="2137789" y="2112589"/>
                  <a:pt x="2153270" y="2084859"/>
                  <a:pt x="2175642" y="2065283"/>
                </a:cubicBezTo>
                <a:cubicBezTo>
                  <a:pt x="2195417" y="2047980"/>
                  <a:pt x="2220124" y="2036566"/>
                  <a:pt x="2238704" y="2017986"/>
                </a:cubicBezTo>
                <a:cubicBezTo>
                  <a:pt x="2252102" y="2004588"/>
                  <a:pt x="2256837" y="1984088"/>
                  <a:pt x="2270235" y="1970690"/>
                </a:cubicBezTo>
                <a:cubicBezTo>
                  <a:pt x="2283633" y="1957292"/>
                  <a:pt x="2303145" y="1951490"/>
                  <a:pt x="2317531" y="1939159"/>
                </a:cubicBezTo>
                <a:cubicBezTo>
                  <a:pt x="2340102" y="1919812"/>
                  <a:pt x="2357379" y="1894667"/>
                  <a:pt x="2380593" y="1876096"/>
                </a:cubicBezTo>
                <a:cubicBezTo>
                  <a:pt x="2410184" y="1852423"/>
                  <a:pt x="2448390" y="1839830"/>
                  <a:pt x="2475186" y="1813034"/>
                </a:cubicBezTo>
                <a:cubicBezTo>
                  <a:pt x="2490952" y="1797269"/>
                  <a:pt x="2508795" y="1783337"/>
                  <a:pt x="2522483" y="1765738"/>
                </a:cubicBezTo>
                <a:cubicBezTo>
                  <a:pt x="2545749" y="1735825"/>
                  <a:pt x="2564524" y="1702676"/>
                  <a:pt x="2585545" y="1671145"/>
                </a:cubicBezTo>
                <a:cubicBezTo>
                  <a:pt x="2596055" y="1655379"/>
                  <a:pt x="2603678" y="1637246"/>
                  <a:pt x="2617076" y="1623848"/>
                </a:cubicBezTo>
                <a:lnTo>
                  <a:pt x="2727435" y="1513490"/>
                </a:lnTo>
                <a:lnTo>
                  <a:pt x="2822028" y="1418896"/>
                </a:lnTo>
                <a:cubicBezTo>
                  <a:pt x="2835426" y="1405498"/>
                  <a:pt x="2853559" y="1397875"/>
                  <a:pt x="2869324" y="1387365"/>
                </a:cubicBezTo>
                <a:cubicBezTo>
                  <a:pt x="2944405" y="1274743"/>
                  <a:pt x="2895622" y="1301963"/>
                  <a:pt x="2995449" y="1277007"/>
                </a:cubicBezTo>
                <a:cubicBezTo>
                  <a:pt x="3011214" y="1266497"/>
                  <a:pt x="3025798" y="1253950"/>
                  <a:pt x="3042745" y="1245476"/>
                </a:cubicBezTo>
                <a:cubicBezTo>
                  <a:pt x="3057609" y="1238044"/>
                  <a:pt x="3075515" y="1237781"/>
                  <a:pt x="3090042" y="1229710"/>
                </a:cubicBezTo>
                <a:cubicBezTo>
                  <a:pt x="3208800" y="1163733"/>
                  <a:pt x="3160987" y="1185041"/>
                  <a:pt x="3216166" y="116664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4345140" y="536028"/>
            <a:ext cx="2260612" cy="1734206"/>
          </a:xfrm>
          <a:custGeom>
            <a:avLst/>
            <a:gdLst>
              <a:gd name="connsiteX0" fmla="*/ 53439 w 2260612"/>
              <a:gd name="connsiteY0" fmla="*/ 94593 h 1734206"/>
              <a:gd name="connsiteX1" fmla="*/ 53439 w 2260612"/>
              <a:gd name="connsiteY1" fmla="*/ 693682 h 1734206"/>
              <a:gd name="connsiteX2" fmla="*/ 21908 w 2260612"/>
              <a:gd name="connsiteY2" fmla="*/ 740979 h 1734206"/>
              <a:gd name="connsiteX3" fmla="*/ 21908 w 2260612"/>
              <a:gd name="connsiteY3" fmla="*/ 1056289 h 1734206"/>
              <a:gd name="connsiteX4" fmla="*/ 53439 w 2260612"/>
              <a:gd name="connsiteY4" fmla="*/ 1103586 h 1734206"/>
              <a:gd name="connsiteX5" fmla="*/ 100736 w 2260612"/>
              <a:gd name="connsiteY5" fmla="*/ 1119351 h 1734206"/>
              <a:gd name="connsiteX6" fmla="*/ 132267 w 2260612"/>
              <a:gd name="connsiteY6" fmla="*/ 1166648 h 1734206"/>
              <a:gd name="connsiteX7" fmla="*/ 226860 w 2260612"/>
              <a:gd name="connsiteY7" fmla="*/ 1245475 h 1734206"/>
              <a:gd name="connsiteX8" fmla="*/ 274157 w 2260612"/>
              <a:gd name="connsiteY8" fmla="*/ 1261241 h 1734206"/>
              <a:gd name="connsiteX9" fmla="*/ 305688 w 2260612"/>
              <a:gd name="connsiteY9" fmla="*/ 1308538 h 1734206"/>
              <a:gd name="connsiteX10" fmla="*/ 400281 w 2260612"/>
              <a:gd name="connsiteY10" fmla="*/ 1355834 h 1734206"/>
              <a:gd name="connsiteX11" fmla="*/ 447577 w 2260612"/>
              <a:gd name="connsiteY11" fmla="*/ 1403131 h 1734206"/>
              <a:gd name="connsiteX12" fmla="*/ 494874 w 2260612"/>
              <a:gd name="connsiteY12" fmla="*/ 1418896 h 1734206"/>
              <a:gd name="connsiteX13" fmla="*/ 557936 w 2260612"/>
              <a:gd name="connsiteY13" fmla="*/ 1450427 h 1734206"/>
              <a:gd name="connsiteX14" fmla="*/ 605232 w 2260612"/>
              <a:gd name="connsiteY14" fmla="*/ 1481958 h 1734206"/>
              <a:gd name="connsiteX15" fmla="*/ 668294 w 2260612"/>
              <a:gd name="connsiteY15" fmla="*/ 1497724 h 1734206"/>
              <a:gd name="connsiteX16" fmla="*/ 715591 w 2260612"/>
              <a:gd name="connsiteY16" fmla="*/ 1513489 h 1734206"/>
              <a:gd name="connsiteX17" fmla="*/ 810184 w 2260612"/>
              <a:gd name="connsiteY17" fmla="*/ 1560786 h 1734206"/>
              <a:gd name="connsiteX18" fmla="*/ 857481 w 2260612"/>
              <a:gd name="connsiteY18" fmla="*/ 1592317 h 1734206"/>
              <a:gd name="connsiteX19" fmla="*/ 967839 w 2260612"/>
              <a:gd name="connsiteY19" fmla="*/ 1608082 h 1734206"/>
              <a:gd name="connsiteX20" fmla="*/ 1062432 w 2260612"/>
              <a:gd name="connsiteY20" fmla="*/ 1639613 h 1734206"/>
              <a:gd name="connsiteX21" fmla="*/ 1157026 w 2260612"/>
              <a:gd name="connsiteY21" fmla="*/ 1686910 h 1734206"/>
              <a:gd name="connsiteX22" fmla="*/ 1440805 w 2260612"/>
              <a:gd name="connsiteY22" fmla="*/ 1702675 h 1734206"/>
              <a:gd name="connsiteX23" fmla="*/ 1724584 w 2260612"/>
              <a:gd name="connsiteY23" fmla="*/ 1734206 h 1734206"/>
              <a:gd name="connsiteX24" fmla="*/ 2008363 w 2260612"/>
              <a:gd name="connsiteY24" fmla="*/ 1718441 h 1734206"/>
              <a:gd name="connsiteX25" fmla="*/ 2055660 w 2260612"/>
              <a:gd name="connsiteY25" fmla="*/ 1702675 h 1734206"/>
              <a:gd name="connsiteX26" fmla="*/ 2118722 w 2260612"/>
              <a:gd name="connsiteY26" fmla="*/ 1655379 h 1734206"/>
              <a:gd name="connsiteX27" fmla="*/ 2150253 w 2260612"/>
              <a:gd name="connsiteY27" fmla="*/ 1608082 h 1734206"/>
              <a:gd name="connsiteX28" fmla="*/ 2166019 w 2260612"/>
              <a:gd name="connsiteY28" fmla="*/ 1560786 h 1734206"/>
              <a:gd name="connsiteX29" fmla="*/ 2213315 w 2260612"/>
              <a:gd name="connsiteY29" fmla="*/ 1513489 h 1734206"/>
              <a:gd name="connsiteX30" fmla="*/ 2260612 w 2260612"/>
              <a:gd name="connsiteY30" fmla="*/ 1418896 h 1734206"/>
              <a:gd name="connsiteX31" fmla="*/ 2244846 w 2260612"/>
              <a:gd name="connsiteY31" fmla="*/ 1056289 h 1734206"/>
              <a:gd name="connsiteX32" fmla="*/ 2229081 w 2260612"/>
              <a:gd name="connsiteY32" fmla="*/ 993227 h 1734206"/>
              <a:gd name="connsiteX33" fmla="*/ 2087191 w 2260612"/>
              <a:gd name="connsiteY33" fmla="*/ 819806 h 1734206"/>
              <a:gd name="connsiteX34" fmla="*/ 2024129 w 2260612"/>
              <a:gd name="connsiteY34" fmla="*/ 725213 h 1734206"/>
              <a:gd name="connsiteX35" fmla="*/ 1992598 w 2260612"/>
              <a:gd name="connsiteY35" fmla="*/ 677917 h 1734206"/>
              <a:gd name="connsiteX36" fmla="*/ 1945301 w 2260612"/>
              <a:gd name="connsiteY36" fmla="*/ 646386 h 1734206"/>
              <a:gd name="connsiteX37" fmla="*/ 1898005 w 2260612"/>
              <a:gd name="connsiteY37" fmla="*/ 567558 h 1734206"/>
              <a:gd name="connsiteX38" fmla="*/ 1866474 w 2260612"/>
              <a:gd name="connsiteY38" fmla="*/ 504496 h 1734206"/>
              <a:gd name="connsiteX39" fmla="*/ 1771881 w 2260612"/>
              <a:gd name="connsiteY39" fmla="*/ 378372 h 1734206"/>
              <a:gd name="connsiteX40" fmla="*/ 1724584 w 2260612"/>
              <a:gd name="connsiteY40" fmla="*/ 346841 h 1734206"/>
              <a:gd name="connsiteX41" fmla="*/ 1693053 w 2260612"/>
              <a:gd name="connsiteY41" fmla="*/ 299544 h 1734206"/>
              <a:gd name="connsiteX42" fmla="*/ 1551163 w 2260612"/>
              <a:gd name="connsiteY42" fmla="*/ 173420 h 1734206"/>
              <a:gd name="connsiteX43" fmla="*/ 1503867 w 2260612"/>
              <a:gd name="connsiteY43" fmla="*/ 141889 h 1734206"/>
              <a:gd name="connsiteX44" fmla="*/ 1440805 w 2260612"/>
              <a:gd name="connsiteY44" fmla="*/ 126124 h 1734206"/>
              <a:gd name="connsiteX45" fmla="*/ 1346212 w 2260612"/>
              <a:gd name="connsiteY45" fmla="*/ 94593 h 1734206"/>
              <a:gd name="connsiteX46" fmla="*/ 1283150 w 2260612"/>
              <a:gd name="connsiteY46" fmla="*/ 78827 h 1734206"/>
              <a:gd name="connsiteX47" fmla="*/ 1188557 w 2260612"/>
              <a:gd name="connsiteY47" fmla="*/ 47296 h 1734206"/>
              <a:gd name="connsiteX48" fmla="*/ 1125494 w 2260612"/>
              <a:gd name="connsiteY48" fmla="*/ 15765 h 1734206"/>
              <a:gd name="connsiteX49" fmla="*/ 1062432 w 2260612"/>
              <a:gd name="connsiteY49" fmla="*/ 0 h 1734206"/>
              <a:gd name="connsiteX50" fmla="*/ 447577 w 2260612"/>
              <a:gd name="connsiteY50" fmla="*/ 0 h 1734206"/>
              <a:gd name="connsiteX51" fmla="*/ 100736 w 2260612"/>
              <a:gd name="connsiteY51" fmla="*/ 15765 h 1734206"/>
              <a:gd name="connsiteX52" fmla="*/ 53439 w 2260612"/>
              <a:gd name="connsiteY52" fmla="*/ 94593 h 173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60612" h="1734206">
                <a:moveTo>
                  <a:pt x="53439" y="94593"/>
                </a:moveTo>
                <a:cubicBezTo>
                  <a:pt x="45556" y="207579"/>
                  <a:pt x="83785" y="461029"/>
                  <a:pt x="53439" y="693682"/>
                </a:cubicBezTo>
                <a:cubicBezTo>
                  <a:pt x="50988" y="712471"/>
                  <a:pt x="32418" y="725213"/>
                  <a:pt x="21908" y="740979"/>
                </a:cubicBezTo>
                <a:cubicBezTo>
                  <a:pt x="-4481" y="872925"/>
                  <a:pt x="-9997" y="864858"/>
                  <a:pt x="21908" y="1056289"/>
                </a:cubicBezTo>
                <a:cubicBezTo>
                  <a:pt x="25023" y="1074979"/>
                  <a:pt x="38643" y="1091749"/>
                  <a:pt x="53439" y="1103586"/>
                </a:cubicBezTo>
                <a:cubicBezTo>
                  <a:pt x="66416" y="1113967"/>
                  <a:pt x="84970" y="1114096"/>
                  <a:pt x="100736" y="1119351"/>
                </a:cubicBezTo>
                <a:cubicBezTo>
                  <a:pt x="111246" y="1135117"/>
                  <a:pt x="120137" y="1152092"/>
                  <a:pt x="132267" y="1166648"/>
                </a:cubicBezTo>
                <a:cubicBezTo>
                  <a:pt x="157172" y="1196535"/>
                  <a:pt x="191427" y="1227759"/>
                  <a:pt x="226860" y="1245475"/>
                </a:cubicBezTo>
                <a:cubicBezTo>
                  <a:pt x="241724" y="1252907"/>
                  <a:pt x="258391" y="1255986"/>
                  <a:pt x="274157" y="1261241"/>
                </a:cubicBezTo>
                <a:cubicBezTo>
                  <a:pt x="284667" y="1277007"/>
                  <a:pt x="292290" y="1295140"/>
                  <a:pt x="305688" y="1308538"/>
                </a:cubicBezTo>
                <a:cubicBezTo>
                  <a:pt x="336250" y="1339101"/>
                  <a:pt x="361813" y="1343012"/>
                  <a:pt x="400281" y="1355834"/>
                </a:cubicBezTo>
                <a:cubicBezTo>
                  <a:pt x="416046" y="1371600"/>
                  <a:pt x="429026" y="1390764"/>
                  <a:pt x="447577" y="1403131"/>
                </a:cubicBezTo>
                <a:cubicBezTo>
                  <a:pt x="461404" y="1412349"/>
                  <a:pt x="479599" y="1412350"/>
                  <a:pt x="494874" y="1418896"/>
                </a:cubicBezTo>
                <a:cubicBezTo>
                  <a:pt x="516476" y="1428154"/>
                  <a:pt x="537531" y="1438767"/>
                  <a:pt x="557936" y="1450427"/>
                </a:cubicBezTo>
                <a:cubicBezTo>
                  <a:pt x="574387" y="1459828"/>
                  <a:pt x="587816" y="1474494"/>
                  <a:pt x="605232" y="1481958"/>
                </a:cubicBezTo>
                <a:cubicBezTo>
                  <a:pt x="625148" y="1490493"/>
                  <a:pt x="647460" y="1491771"/>
                  <a:pt x="668294" y="1497724"/>
                </a:cubicBezTo>
                <a:cubicBezTo>
                  <a:pt x="684273" y="1502289"/>
                  <a:pt x="699825" y="1508234"/>
                  <a:pt x="715591" y="1513489"/>
                </a:cubicBezTo>
                <a:cubicBezTo>
                  <a:pt x="851139" y="1603853"/>
                  <a:pt x="679640" y="1495513"/>
                  <a:pt x="810184" y="1560786"/>
                </a:cubicBezTo>
                <a:cubicBezTo>
                  <a:pt x="827131" y="1569260"/>
                  <a:pt x="839332" y="1586872"/>
                  <a:pt x="857481" y="1592317"/>
                </a:cubicBezTo>
                <a:cubicBezTo>
                  <a:pt x="893073" y="1602995"/>
                  <a:pt x="931053" y="1602827"/>
                  <a:pt x="967839" y="1608082"/>
                </a:cubicBezTo>
                <a:cubicBezTo>
                  <a:pt x="999370" y="1618592"/>
                  <a:pt x="1034777" y="1621177"/>
                  <a:pt x="1062432" y="1639613"/>
                </a:cubicBezTo>
                <a:cubicBezTo>
                  <a:pt x="1092546" y="1659689"/>
                  <a:pt x="1118952" y="1683284"/>
                  <a:pt x="1157026" y="1686910"/>
                </a:cubicBezTo>
                <a:cubicBezTo>
                  <a:pt x="1251338" y="1695892"/>
                  <a:pt x="1346307" y="1695925"/>
                  <a:pt x="1440805" y="1702675"/>
                </a:cubicBezTo>
                <a:cubicBezTo>
                  <a:pt x="1534031" y="1709334"/>
                  <a:pt x="1631560" y="1722578"/>
                  <a:pt x="1724584" y="1734206"/>
                </a:cubicBezTo>
                <a:cubicBezTo>
                  <a:pt x="1819177" y="1728951"/>
                  <a:pt x="1914051" y="1727423"/>
                  <a:pt x="2008363" y="1718441"/>
                </a:cubicBezTo>
                <a:cubicBezTo>
                  <a:pt x="2024907" y="1716865"/>
                  <a:pt x="2041231" y="1710920"/>
                  <a:pt x="2055660" y="1702675"/>
                </a:cubicBezTo>
                <a:cubicBezTo>
                  <a:pt x="2078474" y="1689639"/>
                  <a:pt x="2097701" y="1671144"/>
                  <a:pt x="2118722" y="1655379"/>
                </a:cubicBezTo>
                <a:cubicBezTo>
                  <a:pt x="2129232" y="1639613"/>
                  <a:pt x="2141779" y="1625029"/>
                  <a:pt x="2150253" y="1608082"/>
                </a:cubicBezTo>
                <a:cubicBezTo>
                  <a:pt x="2157685" y="1593218"/>
                  <a:pt x="2156801" y="1574613"/>
                  <a:pt x="2166019" y="1560786"/>
                </a:cubicBezTo>
                <a:cubicBezTo>
                  <a:pt x="2178386" y="1542235"/>
                  <a:pt x="2199042" y="1530617"/>
                  <a:pt x="2213315" y="1513489"/>
                </a:cubicBezTo>
                <a:cubicBezTo>
                  <a:pt x="2247273" y="1472739"/>
                  <a:pt x="2244811" y="1466299"/>
                  <a:pt x="2260612" y="1418896"/>
                </a:cubicBezTo>
                <a:cubicBezTo>
                  <a:pt x="2255357" y="1298027"/>
                  <a:pt x="2253783" y="1176942"/>
                  <a:pt x="2244846" y="1056289"/>
                </a:cubicBezTo>
                <a:cubicBezTo>
                  <a:pt x="2243245" y="1034681"/>
                  <a:pt x="2238771" y="1012607"/>
                  <a:pt x="2229081" y="993227"/>
                </a:cubicBezTo>
                <a:cubicBezTo>
                  <a:pt x="2187244" y="909553"/>
                  <a:pt x="2151790" y="884405"/>
                  <a:pt x="2087191" y="819806"/>
                </a:cubicBezTo>
                <a:cubicBezTo>
                  <a:pt x="2060395" y="793010"/>
                  <a:pt x="2045150" y="756744"/>
                  <a:pt x="2024129" y="725213"/>
                </a:cubicBezTo>
                <a:cubicBezTo>
                  <a:pt x="2013619" y="709448"/>
                  <a:pt x="2008363" y="688427"/>
                  <a:pt x="1992598" y="677917"/>
                </a:cubicBezTo>
                <a:lnTo>
                  <a:pt x="1945301" y="646386"/>
                </a:lnTo>
                <a:cubicBezTo>
                  <a:pt x="1929536" y="620110"/>
                  <a:pt x="1912886" y="594345"/>
                  <a:pt x="1898005" y="567558"/>
                </a:cubicBezTo>
                <a:cubicBezTo>
                  <a:pt x="1886592" y="547014"/>
                  <a:pt x="1879510" y="524051"/>
                  <a:pt x="1866474" y="504496"/>
                </a:cubicBezTo>
                <a:cubicBezTo>
                  <a:pt x="1837324" y="460770"/>
                  <a:pt x="1803412" y="420413"/>
                  <a:pt x="1771881" y="378372"/>
                </a:cubicBezTo>
                <a:cubicBezTo>
                  <a:pt x="1760512" y="363214"/>
                  <a:pt x="1740350" y="357351"/>
                  <a:pt x="1724584" y="346841"/>
                </a:cubicBezTo>
                <a:cubicBezTo>
                  <a:pt x="1714074" y="331075"/>
                  <a:pt x="1705384" y="313930"/>
                  <a:pt x="1693053" y="299544"/>
                </a:cubicBezTo>
                <a:cubicBezTo>
                  <a:pt x="1651757" y="251365"/>
                  <a:pt x="1601634" y="211274"/>
                  <a:pt x="1551163" y="173420"/>
                </a:cubicBezTo>
                <a:cubicBezTo>
                  <a:pt x="1536005" y="162051"/>
                  <a:pt x="1521283" y="149353"/>
                  <a:pt x="1503867" y="141889"/>
                </a:cubicBezTo>
                <a:cubicBezTo>
                  <a:pt x="1483951" y="133354"/>
                  <a:pt x="1461559" y="132350"/>
                  <a:pt x="1440805" y="126124"/>
                </a:cubicBezTo>
                <a:cubicBezTo>
                  <a:pt x="1408970" y="116574"/>
                  <a:pt x="1378456" y="102654"/>
                  <a:pt x="1346212" y="94593"/>
                </a:cubicBezTo>
                <a:cubicBezTo>
                  <a:pt x="1325191" y="89338"/>
                  <a:pt x="1303904" y="85053"/>
                  <a:pt x="1283150" y="78827"/>
                </a:cubicBezTo>
                <a:cubicBezTo>
                  <a:pt x="1251315" y="69276"/>
                  <a:pt x="1218285" y="62160"/>
                  <a:pt x="1188557" y="47296"/>
                </a:cubicBezTo>
                <a:cubicBezTo>
                  <a:pt x="1167536" y="36786"/>
                  <a:pt x="1147500" y="24017"/>
                  <a:pt x="1125494" y="15765"/>
                </a:cubicBezTo>
                <a:cubicBezTo>
                  <a:pt x="1105206" y="8157"/>
                  <a:pt x="1083453" y="5255"/>
                  <a:pt x="1062432" y="0"/>
                </a:cubicBezTo>
                <a:cubicBezTo>
                  <a:pt x="692137" y="37028"/>
                  <a:pt x="1133415" y="0"/>
                  <a:pt x="447577" y="0"/>
                </a:cubicBezTo>
                <a:cubicBezTo>
                  <a:pt x="331844" y="0"/>
                  <a:pt x="216350" y="10510"/>
                  <a:pt x="100736" y="15765"/>
                </a:cubicBezTo>
                <a:cubicBezTo>
                  <a:pt x="45130" y="71371"/>
                  <a:pt x="61322" y="-18393"/>
                  <a:pt x="53439" y="9459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5652120" y="2276872"/>
            <a:ext cx="2871273" cy="2254469"/>
          </a:xfrm>
          <a:custGeom>
            <a:avLst/>
            <a:gdLst>
              <a:gd name="connsiteX0" fmla="*/ 204952 w 2871273"/>
              <a:gd name="connsiteY0" fmla="*/ 47296 h 2254469"/>
              <a:gd name="connsiteX1" fmla="*/ 157655 w 2871273"/>
              <a:gd name="connsiteY1" fmla="*/ 141889 h 2254469"/>
              <a:gd name="connsiteX2" fmla="*/ 141890 w 2871273"/>
              <a:gd name="connsiteY2" fmla="*/ 220717 h 2254469"/>
              <a:gd name="connsiteX3" fmla="*/ 94593 w 2871273"/>
              <a:gd name="connsiteY3" fmla="*/ 394138 h 2254469"/>
              <a:gd name="connsiteX4" fmla="*/ 78828 w 2871273"/>
              <a:gd name="connsiteY4" fmla="*/ 677917 h 2254469"/>
              <a:gd name="connsiteX5" fmla="*/ 63062 w 2871273"/>
              <a:gd name="connsiteY5" fmla="*/ 1087820 h 2254469"/>
              <a:gd name="connsiteX6" fmla="*/ 47297 w 2871273"/>
              <a:gd name="connsiteY6" fmla="*/ 1150882 h 2254469"/>
              <a:gd name="connsiteX7" fmla="*/ 31531 w 2871273"/>
              <a:gd name="connsiteY7" fmla="*/ 1261241 h 2254469"/>
              <a:gd name="connsiteX8" fmla="*/ 0 w 2871273"/>
              <a:gd name="connsiteY8" fmla="*/ 1355834 h 2254469"/>
              <a:gd name="connsiteX9" fmla="*/ 15766 w 2871273"/>
              <a:gd name="connsiteY9" fmla="*/ 1828800 h 2254469"/>
              <a:gd name="connsiteX10" fmla="*/ 31531 w 2871273"/>
              <a:gd name="connsiteY10" fmla="*/ 1876096 h 2254469"/>
              <a:gd name="connsiteX11" fmla="*/ 220717 w 2871273"/>
              <a:gd name="connsiteY11" fmla="*/ 1923393 h 2254469"/>
              <a:gd name="connsiteX12" fmla="*/ 315311 w 2871273"/>
              <a:gd name="connsiteY12" fmla="*/ 1954924 h 2254469"/>
              <a:gd name="connsiteX13" fmla="*/ 740980 w 2871273"/>
              <a:gd name="connsiteY13" fmla="*/ 1970689 h 2254469"/>
              <a:gd name="connsiteX14" fmla="*/ 882869 w 2871273"/>
              <a:gd name="connsiteY14" fmla="*/ 2017986 h 2254469"/>
              <a:gd name="connsiteX15" fmla="*/ 977462 w 2871273"/>
              <a:gd name="connsiteY15" fmla="*/ 2065282 h 2254469"/>
              <a:gd name="connsiteX16" fmla="*/ 1087821 w 2871273"/>
              <a:gd name="connsiteY16" fmla="*/ 2081048 h 2254469"/>
              <a:gd name="connsiteX17" fmla="*/ 1182414 w 2871273"/>
              <a:gd name="connsiteY17" fmla="*/ 2096813 h 2254469"/>
              <a:gd name="connsiteX18" fmla="*/ 1324304 w 2871273"/>
              <a:gd name="connsiteY18" fmla="*/ 2144110 h 2254469"/>
              <a:gd name="connsiteX19" fmla="*/ 1387366 w 2871273"/>
              <a:gd name="connsiteY19" fmla="*/ 2159875 h 2254469"/>
              <a:gd name="connsiteX20" fmla="*/ 1481959 w 2871273"/>
              <a:gd name="connsiteY20" fmla="*/ 2191406 h 2254469"/>
              <a:gd name="connsiteX21" fmla="*/ 1529255 w 2871273"/>
              <a:gd name="connsiteY21" fmla="*/ 2222938 h 2254469"/>
              <a:gd name="connsiteX22" fmla="*/ 1623848 w 2871273"/>
              <a:gd name="connsiteY22" fmla="*/ 2238703 h 2254469"/>
              <a:gd name="connsiteX23" fmla="*/ 1686911 w 2871273"/>
              <a:gd name="connsiteY23" fmla="*/ 2254469 h 2254469"/>
              <a:gd name="connsiteX24" fmla="*/ 1860331 w 2871273"/>
              <a:gd name="connsiteY24" fmla="*/ 2238703 h 2254469"/>
              <a:gd name="connsiteX25" fmla="*/ 2081048 w 2871273"/>
              <a:gd name="connsiteY25" fmla="*/ 2144110 h 2254469"/>
              <a:gd name="connsiteX26" fmla="*/ 2144111 w 2871273"/>
              <a:gd name="connsiteY26" fmla="*/ 2128344 h 2254469"/>
              <a:gd name="connsiteX27" fmla="*/ 2270235 w 2871273"/>
              <a:gd name="connsiteY27" fmla="*/ 2081048 h 2254469"/>
              <a:gd name="connsiteX28" fmla="*/ 2317531 w 2871273"/>
              <a:gd name="connsiteY28" fmla="*/ 2065282 h 2254469"/>
              <a:gd name="connsiteX29" fmla="*/ 2364828 w 2871273"/>
              <a:gd name="connsiteY29" fmla="*/ 2033751 h 2254469"/>
              <a:gd name="connsiteX30" fmla="*/ 2459421 w 2871273"/>
              <a:gd name="connsiteY30" fmla="*/ 2017986 h 2254469"/>
              <a:gd name="connsiteX31" fmla="*/ 2554014 w 2871273"/>
              <a:gd name="connsiteY31" fmla="*/ 1970689 h 2254469"/>
              <a:gd name="connsiteX32" fmla="*/ 2601311 w 2871273"/>
              <a:gd name="connsiteY32" fmla="*/ 1954924 h 2254469"/>
              <a:gd name="connsiteX33" fmla="*/ 2695904 w 2871273"/>
              <a:gd name="connsiteY33" fmla="*/ 1891862 h 2254469"/>
              <a:gd name="connsiteX34" fmla="*/ 2774731 w 2871273"/>
              <a:gd name="connsiteY34" fmla="*/ 1781503 h 2254469"/>
              <a:gd name="connsiteX35" fmla="*/ 2806262 w 2871273"/>
              <a:gd name="connsiteY35" fmla="*/ 1718441 h 2254469"/>
              <a:gd name="connsiteX36" fmla="*/ 2822028 w 2871273"/>
              <a:gd name="connsiteY36" fmla="*/ 1671144 h 2254469"/>
              <a:gd name="connsiteX37" fmla="*/ 2853559 w 2871273"/>
              <a:gd name="connsiteY37" fmla="*/ 1623848 h 2254469"/>
              <a:gd name="connsiteX38" fmla="*/ 2853559 w 2871273"/>
              <a:gd name="connsiteY38" fmla="*/ 1261241 h 2254469"/>
              <a:gd name="connsiteX39" fmla="*/ 2837793 w 2871273"/>
              <a:gd name="connsiteY39" fmla="*/ 1213944 h 2254469"/>
              <a:gd name="connsiteX40" fmla="*/ 2790497 w 2871273"/>
              <a:gd name="connsiteY40" fmla="*/ 1040524 h 2254469"/>
              <a:gd name="connsiteX41" fmla="*/ 2774731 w 2871273"/>
              <a:gd name="connsiteY41" fmla="*/ 961696 h 2254469"/>
              <a:gd name="connsiteX42" fmla="*/ 2695904 w 2871273"/>
              <a:gd name="connsiteY42" fmla="*/ 851338 h 2254469"/>
              <a:gd name="connsiteX43" fmla="*/ 2664373 w 2871273"/>
              <a:gd name="connsiteY43" fmla="*/ 819806 h 2254469"/>
              <a:gd name="connsiteX44" fmla="*/ 2632842 w 2871273"/>
              <a:gd name="connsiteY44" fmla="*/ 756744 h 2254469"/>
              <a:gd name="connsiteX45" fmla="*/ 2601311 w 2871273"/>
              <a:gd name="connsiteY45" fmla="*/ 646386 h 2254469"/>
              <a:gd name="connsiteX46" fmla="*/ 2506717 w 2871273"/>
              <a:gd name="connsiteY46" fmla="*/ 567558 h 2254469"/>
              <a:gd name="connsiteX47" fmla="*/ 2443655 w 2871273"/>
              <a:gd name="connsiteY47" fmla="*/ 536027 h 2254469"/>
              <a:gd name="connsiteX48" fmla="*/ 2380593 w 2871273"/>
              <a:gd name="connsiteY48" fmla="*/ 488731 h 2254469"/>
              <a:gd name="connsiteX49" fmla="*/ 2333297 w 2871273"/>
              <a:gd name="connsiteY49" fmla="*/ 472965 h 2254469"/>
              <a:gd name="connsiteX50" fmla="*/ 2207173 w 2871273"/>
              <a:gd name="connsiteY50" fmla="*/ 409903 h 2254469"/>
              <a:gd name="connsiteX51" fmla="*/ 2144111 w 2871273"/>
              <a:gd name="connsiteY51" fmla="*/ 378372 h 2254469"/>
              <a:gd name="connsiteX52" fmla="*/ 2002221 w 2871273"/>
              <a:gd name="connsiteY52" fmla="*/ 346841 h 2254469"/>
              <a:gd name="connsiteX53" fmla="*/ 1860331 w 2871273"/>
              <a:gd name="connsiteY53" fmla="*/ 299544 h 2254469"/>
              <a:gd name="connsiteX54" fmla="*/ 1765738 w 2871273"/>
              <a:gd name="connsiteY54" fmla="*/ 268013 h 2254469"/>
              <a:gd name="connsiteX55" fmla="*/ 1718442 w 2871273"/>
              <a:gd name="connsiteY55" fmla="*/ 252248 h 2254469"/>
              <a:gd name="connsiteX56" fmla="*/ 1671145 w 2871273"/>
              <a:gd name="connsiteY56" fmla="*/ 236482 h 2254469"/>
              <a:gd name="connsiteX57" fmla="*/ 1560786 w 2871273"/>
              <a:gd name="connsiteY57" fmla="*/ 204951 h 2254469"/>
              <a:gd name="connsiteX58" fmla="*/ 1497724 w 2871273"/>
              <a:gd name="connsiteY58" fmla="*/ 189186 h 2254469"/>
              <a:gd name="connsiteX59" fmla="*/ 1450428 w 2871273"/>
              <a:gd name="connsiteY59" fmla="*/ 173420 h 2254469"/>
              <a:gd name="connsiteX60" fmla="*/ 1292773 w 2871273"/>
              <a:gd name="connsiteY60" fmla="*/ 126124 h 2254469"/>
              <a:gd name="connsiteX61" fmla="*/ 1213945 w 2871273"/>
              <a:gd name="connsiteY61" fmla="*/ 110358 h 2254469"/>
              <a:gd name="connsiteX62" fmla="*/ 1119352 w 2871273"/>
              <a:gd name="connsiteY62" fmla="*/ 78827 h 2254469"/>
              <a:gd name="connsiteX63" fmla="*/ 1024759 w 2871273"/>
              <a:gd name="connsiteY63" fmla="*/ 47296 h 2254469"/>
              <a:gd name="connsiteX64" fmla="*/ 536028 w 2871273"/>
              <a:gd name="connsiteY64" fmla="*/ 0 h 2254469"/>
              <a:gd name="connsiteX65" fmla="*/ 457200 w 2871273"/>
              <a:gd name="connsiteY65" fmla="*/ 15765 h 2254469"/>
              <a:gd name="connsiteX66" fmla="*/ 315311 w 2871273"/>
              <a:gd name="connsiteY66" fmla="*/ 63062 h 2254469"/>
              <a:gd name="connsiteX67" fmla="*/ 268014 w 2871273"/>
              <a:gd name="connsiteY67" fmla="*/ 78827 h 2254469"/>
              <a:gd name="connsiteX68" fmla="*/ 220717 w 2871273"/>
              <a:gd name="connsiteY68" fmla="*/ 94593 h 2254469"/>
              <a:gd name="connsiteX69" fmla="*/ 204952 w 2871273"/>
              <a:gd name="connsiteY69" fmla="*/ 47296 h 225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71273" h="2254469">
                <a:moveTo>
                  <a:pt x="204952" y="47296"/>
                </a:moveTo>
                <a:cubicBezTo>
                  <a:pt x="189186" y="78827"/>
                  <a:pt x="169702" y="108759"/>
                  <a:pt x="157655" y="141889"/>
                </a:cubicBezTo>
                <a:cubicBezTo>
                  <a:pt x="148498" y="167072"/>
                  <a:pt x="147915" y="194607"/>
                  <a:pt x="141890" y="220717"/>
                </a:cubicBezTo>
                <a:cubicBezTo>
                  <a:pt x="115220" y="336291"/>
                  <a:pt x="120653" y="315958"/>
                  <a:pt x="94593" y="394138"/>
                </a:cubicBezTo>
                <a:cubicBezTo>
                  <a:pt x="89338" y="488731"/>
                  <a:pt x="83130" y="583276"/>
                  <a:pt x="78828" y="677917"/>
                </a:cubicBezTo>
                <a:cubicBezTo>
                  <a:pt x="72619" y="814511"/>
                  <a:pt x="72158" y="951387"/>
                  <a:pt x="63062" y="1087820"/>
                </a:cubicBezTo>
                <a:cubicBezTo>
                  <a:pt x="61621" y="1109440"/>
                  <a:pt x="51173" y="1129564"/>
                  <a:pt x="47297" y="1150882"/>
                </a:cubicBezTo>
                <a:cubicBezTo>
                  <a:pt x="40650" y="1187442"/>
                  <a:pt x="39887" y="1225033"/>
                  <a:pt x="31531" y="1261241"/>
                </a:cubicBezTo>
                <a:cubicBezTo>
                  <a:pt x="24057" y="1293626"/>
                  <a:pt x="0" y="1355834"/>
                  <a:pt x="0" y="1355834"/>
                </a:cubicBezTo>
                <a:cubicBezTo>
                  <a:pt x="5255" y="1513489"/>
                  <a:pt x="6223" y="1671346"/>
                  <a:pt x="15766" y="1828800"/>
                </a:cubicBezTo>
                <a:cubicBezTo>
                  <a:pt x="16771" y="1845388"/>
                  <a:pt x="18008" y="1866437"/>
                  <a:pt x="31531" y="1876096"/>
                </a:cubicBezTo>
                <a:cubicBezTo>
                  <a:pt x="77722" y="1909090"/>
                  <a:pt x="169057" y="1910478"/>
                  <a:pt x="220717" y="1923393"/>
                </a:cubicBezTo>
                <a:cubicBezTo>
                  <a:pt x="252962" y="1931454"/>
                  <a:pt x="282211" y="1951915"/>
                  <a:pt x="315311" y="1954924"/>
                </a:cubicBezTo>
                <a:cubicBezTo>
                  <a:pt x="456715" y="1967779"/>
                  <a:pt x="599090" y="1965434"/>
                  <a:pt x="740980" y="1970689"/>
                </a:cubicBezTo>
                <a:lnTo>
                  <a:pt x="882869" y="2017986"/>
                </a:lnTo>
                <a:cubicBezTo>
                  <a:pt x="916313" y="2029134"/>
                  <a:pt x="943768" y="2054915"/>
                  <a:pt x="977462" y="2065282"/>
                </a:cubicBezTo>
                <a:cubicBezTo>
                  <a:pt x="1012979" y="2076210"/>
                  <a:pt x="1051093" y="2075398"/>
                  <a:pt x="1087821" y="2081048"/>
                </a:cubicBezTo>
                <a:cubicBezTo>
                  <a:pt x="1119415" y="2085909"/>
                  <a:pt x="1150883" y="2091558"/>
                  <a:pt x="1182414" y="2096813"/>
                </a:cubicBezTo>
                <a:cubicBezTo>
                  <a:pt x="1229711" y="2112579"/>
                  <a:pt x="1276654" y="2129448"/>
                  <a:pt x="1324304" y="2144110"/>
                </a:cubicBezTo>
                <a:cubicBezTo>
                  <a:pt x="1345013" y="2150482"/>
                  <a:pt x="1366612" y="2153649"/>
                  <a:pt x="1387366" y="2159875"/>
                </a:cubicBezTo>
                <a:cubicBezTo>
                  <a:pt x="1419201" y="2169425"/>
                  <a:pt x="1450428" y="2180896"/>
                  <a:pt x="1481959" y="2191406"/>
                </a:cubicBezTo>
                <a:cubicBezTo>
                  <a:pt x="1497724" y="2201917"/>
                  <a:pt x="1511280" y="2216946"/>
                  <a:pt x="1529255" y="2222938"/>
                </a:cubicBezTo>
                <a:cubicBezTo>
                  <a:pt x="1559580" y="2233047"/>
                  <a:pt x="1592503" y="2232434"/>
                  <a:pt x="1623848" y="2238703"/>
                </a:cubicBezTo>
                <a:cubicBezTo>
                  <a:pt x="1645095" y="2242952"/>
                  <a:pt x="1665890" y="2249214"/>
                  <a:pt x="1686911" y="2254469"/>
                </a:cubicBezTo>
                <a:cubicBezTo>
                  <a:pt x="1744718" y="2249214"/>
                  <a:pt x="1803169" y="2248791"/>
                  <a:pt x="1860331" y="2238703"/>
                </a:cubicBezTo>
                <a:cubicBezTo>
                  <a:pt x="1932033" y="2226050"/>
                  <a:pt x="2020632" y="2174318"/>
                  <a:pt x="2081048" y="2144110"/>
                </a:cubicBezTo>
                <a:cubicBezTo>
                  <a:pt x="2100428" y="2134420"/>
                  <a:pt x="2123823" y="2135952"/>
                  <a:pt x="2144111" y="2128344"/>
                </a:cubicBezTo>
                <a:cubicBezTo>
                  <a:pt x="2379233" y="2040173"/>
                  <a:pt x="2043609" y="2145799"/>
                  <a:pt x="2270235" y="2081048"/>
                </a:cubicBezTo>
                <a:cubicBezTo>
                  <a:pt x="2286214" y="2076483"/>
                  <a:pt x="2302667" y="2072714"/>
                  <a:pt x="2317531" y="2065282"/>
                </a:cubicBezTo>
                <a:cubicBezTo>
                  <a:pt x="2334478" y="2056808"/>
                  <a:pt x="2346852" y="2039743"/>
                  <a:pt x="2364828" y="2033751"/>
                </a:cubicBezTo>
                <a:cubicBezTo>
                  <a:pt x="2395154" y="2023643"/>
                  <a:pt x="2427890" y="2023241"/>
                  <a:pt x="2459421" y="2017986"/>
                </a:cubicBezTo>
                <a:cubicBezTo>
                  <a:pt x="2578310" y="1978355"/>
                  <a:pt x="2431755" y="2031817"/>
                  <a:pt x="2554014" y="1970689"/>
                </a:cubicBezTo>
                <a:cubicBezTo>
                  <a:pt x="2568878" y="1963257"/>
                  <a:pt x="2585545" y="1960179"/>
                  <a:pt x="2601311" y="1954924"/>
                </a:cubicBezTo>
                <a:cubicBezTo>
                  <a:pt x="2632842" y="1933903"/>
                  <a:pt x="2673167" y="1922179"/>
                  <a:pt x="2695904" y="1891862"/>
                </a:cubicBezTo>
                <a:cubicBezTo>
                  <a:pt x="2716207" y="1864791"/>
                  <a:pt x="2756288" y="1813778"/>
                  <a:pt x="2774731" y="1781503"/>
                </a:cubicBezTo>
                <a:cubicBezTo>
                  <a:pt x="2786391" y="1761098"/>
                  <a:pt x="2797004" y="1740043"/>
                  <a:pt x="2806262" y="1718441"/>
                </a:cubicBezTo>
                <a:cubicBezTo>
                  <a:pt x="2812808" y="1703166"/>
                  <a:pt x="2814596" y="1686008"/>
                  <a:pt x="2822028" y="1671144"/>
                </a:cubicBezTo>
                <a:cubicBezTo>
                  <a:pt x="2830502" y="1654197"/>
                  <a:pt x="2843049" y="1639613"/>
                  <a:pt x="2853559" y="1623848"/>
                </a:cubicBezTo>
                <a:cubicBezTo>
                  <a:pt x="2875605" y="1447473"/>
                  <a:pt x="2878701" y="1487523"/>
                  <a:pt x="2853559" y="1261241"/>
                </a:cubicBezTo>
                <a:cubicBezTo>
                  <a:pt x="2851724" y="1244724"/>
                  <a:pt x="2841824" y="1230066"/>
                  <a:pt x="2837793" y="1213944"/>
                </a:cubicBezTo>
                <a:cubicBezTo>
                  <a:pt x="2793224" y="1035668"/>
                  <a:pt x="2858144" y="1243465"/>
                  <a:pt x="2790497" y="1040524"/>
                </a:cubicBezTo>
                <a:cubicBezTo>
                  <a:pt x="2782023" y="1015103"/>
                  <a:pt x="2784140" y="986786"/>
                  <a:pt x="2774731" y="961696"/>
                </a:cubicBezTo>
                <a:cubicBezTo>
                  <a:pt x="2769147" y="946805"/>
                  <a:pt x="2698374" y="854303"/>
                  <a:pt x="2695904" y="851338"/>
                </a:cubicBezTo>
                <a:cubicBezTo>
                  <a:pt x="2686388" y="839919"/>
                  <a:pt x="2672618" y="832174"/>
                  <a:pt x="2664373" y="819806"/>
                </a:cubicBezTo>
                <a:cubicBezTo>
                  <a:pt x="2651337" y="800251"/>
                  <a:pt x="2641094" y="778749"/>
                  <a:pt x="2632842" y="756744"/>
                </a:cubicBezTo>
                <a:cubicBezTo>
                  <a:pt x="2628339" y="744736"/>
                  <a:pt x="2612198" y="662717"/>
                  <a:pt x="2601311" y="646386"/>
                </a:cubicBezTo>
                <a:cubicBezTo>
                  <a:pt x="2581244" y="616286"/>
                  <a:pt x="2538038" y="585456"/>
                  <a:pt x="2506717" y="567558"/>
                </a:cubicBezTo>
                <a:cubicBezTo>
                  <a:pt x="2486312" y="555898"/>
                  <a:pt x="2463585" y="548483"/>
                  <a:pt x="2443655" y="536027"/>
                </a:cubicBezTo>
                <a:cubicBezTo>
                  <a:pt x="2421373" y="522101"/>
                  <a:pt x="2403407" y="501767"/>
                  <a:pt x="2380593" y="488731"/>
                </a:cubicBezTo>
                <a:cubicBezTo>
                  <a:pt x="2366164" y="480486"/>
                  <a:pt x="2348426" y="479842"/>
                  <a:pt x="2333297" y="472965"/>
                </a:cubicBezTo>
                <a:cubicBezTo>
                  <a:pt x="2290507" y="453515"/>
                  <a:pt x="2249214" y="430924"/>
                  <a:pt x="2207173" y="409903"/>
                </a:cubicBezTo>
                <a:cubicBezTo>
                  <a:pt x="2186152" y="399393"/>
                  <a:pt x="2166911" y="384072"/>
                  <a:pt x="2144111" y="378372"/>
                </a:cubicBezTo>
                <a:cubicBezTo>
                  <a:pt x="2055052" y="356107"/>
                  <a:pt x="2102295" y="366855"/>
                  <a:pt x="2002221" y="346841"/>
                </a:cubicBezTo>
                <a:cubicBezTo>
                  <a:pt x="1886601" y="289031"/>
                  <a:pt x="1994803" y="336218"/>
                  <a:pt x="1860331" y="299544"/>
                </a:cubicBezTo>
                <a:cubicBezTo>
                  <a:pt x="1828266" y="290799"/>
                  <a:pt x="1797269" y="278523"/>
                  <a:pt x="1765738" y="268013"/>
                </a:cubicBezTo>
                <a:lnTo>
                  <a:pt x="1718442" y="252248"/>
                </a:lnTo>
                <a:cubicBezTo>
                  <a:pt x="1702676" y="246993"/>
                  <a:pt x="1687267" y="240512"/>
                  <a:pt x="1671145" y="236482"/>
                </a:cubicBezTo>
                <a:cubicBezTo>
                  <a:pt x="1474005" y="187199"/>
                  <a:pt x="1719108" y="250186"/>
                  <a:pt x="1560786" y="204951"/>
                </a:cubicBezTo>
                <a:cubicBezTo>
                  <a:pt x="1539952" y="198998"/>
                  <a:pt x="1518558" y="195139"/>
                  <a:pt x="1497724" y="189186"/>
                </a:cubicBezTo>
                <a:cubicBezTo>
                  <a:pt x="1481745" y="184621"/>
                  <a:pt x="1466407" y="177985"/>
                  <a:pt x="1450428" y="173420"/>
                </a:cubicBezTo>
                <a:cubicBezTo>
                  <a:pt x="1283622" y="125761"/>
                  <a:pt x="1517598" y="201066"/>
                  <a:pt x="1292773" y="126124"/>
                </a:cubicBezTo>
                <a:cubicBezTo>
                  <a:pt x="1267352" y="117650"/>
                  <a:pt x="1239797" y="117409"/>
                  <a:pt x="1213945" y="110358"/>
                </a:cubicBezTo>
                <a:cubicBezTo>
                  <a:pt x="1181880" y="101613"/>
                  <a:pt x="1150883" y="89337"/>
                  <a:pt x="1119352" y="78827"/>
                </a:cubicBezTo>
                <a:lnTo>
                  <a:pt x="1024759" y="47296"/>
                </a:lnTo>
                <a:cubicBezTo>
                  <a:pt x="907840" y="8321"/>
                  <a:pt x="632147" y="5059"/>
                  <a:pt x="536028" y="0"/>
                </a:cubicBezTo>
                <a:cubicBezTo>
                  <a:pt x="509752" y="5255"/>
                  <a:pt x="483052" y="8715"/>
                  <a:pt x="457200" y="15765"/>
                </a:cubicBezTo>
                <a:cubicBezTo>
                  <a:pt x="457163" y="15775"/>
                  <a:pt x="338977" y="55173"/>
                  <a:pt x="315311" y="63062"/>
                </a:cubicBezTo>
                <a:lnTo>
                  <a:pt x="268014" y="78827"/>
                </a:lnTo>
                <a:cubicBezTo>
                  <a:pt x="252248" y="84082"/>
                  <a:pt x="237336" y="94593"/>
                  <a:pt x="220717" y="94593"/>
                </a:cubicBezTo>
                <a:lnTo>
                  <a:pt x="204952" y="4729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3011214" y="3845175"/>
            <a:ext cx="3026979" cy="1375652"/>
          </a:xfrm>
          <a:custGeom>
            <a:avLst/>
            <a:gdLst>
              <a:gd name="connsiteX0" fmla="*/ 693683 w 3026979"/>
              <a:gd name="connsiteY0" fmla="*/ 48908 h 1375652"/>
              <a:gd name="connsiteX1" fmla="*/ 599089 w 3026979"/>
              <a:gd name="connsiteY1" fmla="*/ 159266 h 1375652"/>
              <a:gd name="connsiteX2" fmla="*/ 504496 w 3026979"/>
              <a:gd name="connsiteY2" fmla="*/ 238094 h 1375652"/>
              <a:gd name="connsiteX3" fmla="*/ 362607 w 3026979"/>
              <a:gd name="connsiteY3" fmla="*/ 348453 h 1375652"/>
              <a:gd name="connsiteX4" fmla="*/ 283779 w 3026979"/>
              <a:gd name="connsiteY4" fmla="*/ 443046 h 1375652"/>
              <a:gd name="connsiteX5" fmla="*/ 268014 w 3026979"/>
              <a:gd name="connsiteY5" fmla="*/ 490342 h 1375652"/>
              <a:gd name="connsiteX6" fmla="*/ 189186 w 3026979"/>
              <a:gd name="connsiteY6" fmla="*/ 569170 h 1375652"/>
              <a:gd name="connsiteX7" fmla="*/ 78827 w 3026979"/>
              <a:gd name="connsiteY7" fmla="*/ 711059 h 1375652"/>
              <a:gd name="connsiteX8" fmla="*/ 63062 w 3026979"/>
              <a:gd name="connsiteY8" fmla="*/ 758356 h 1375652"/>
              <a:gd name="connsiteX9" fmla="*/ 31531 w 3026979"/>
              <a:gd name="connsiteY9" fmla="*/ 805653 h 1375652"/>
              <a:gd name="connsiteX10" fmla="*/ 0 w 3026979"/>
              <a:gd name="connsiteY10" fmla="*/ 900246 h 1375652"/>
              <a:gd name="connsiteX11" fmla="*/ 15765 w 3026979"/>
              <a:gd name="connsiteY11" fmla="*/ 1325915 h 1375652"/>
              <a:gd name="connsiteX12" fmla="*/ 63062 w 3026979"/>
              <a:gd name="connsiteY12" fmla="*/ 1373211 h 1375652"/>
              <a:gd name="connsiteX13" fmla="*/ 425669 w 3026979"/>
              <a:gd name="connsiteY13" fmla="*/ 1357446 h 1375652"/>
              <a:gd name="connsiteX14" fmla="*/ 567558 w 3026979"/>
              <a:gd name="connsiteY14" fmla="*/ 1325915 h 1375652"/>
              <a:gd name="connsiteX15" fmla="*/ 614855 w 3026979"/>
              <a:gd name="connsiteY15" fmla="*/ 1294384 h 1375652"/>
              <a:gd name="connsiteX16" fmla="*/ 1797269 w 3026979"/>
              <a:gd name="connsiteY16" fmla="*/ 1310149 h 1375652"/>
              <a:gd name="connsiteX17" fmla="*/ 1876096 w 3026979"/>
              <a:gd name="connsiteY17" fmla="*/ 1341680 h 1375652"/>
              <a:gd name="connsiteX18" fmla="*/ 2286000 w 3026979"/>
              <a:gd name="connsiteY18" fmla="*/ 1357446 h 1375652"/>
              <a:gd name="connsiteX19" fmla="*/ 2711669 w 3026979"/>
              <a:gd name="connsiteY19" fmla="*/ 1357446 h 1375652"/>
              <a:gd name="connsiteX20" fmla="*/ 2758965 w 3026979"/>
              <a:gd name="connsiteY20" fmla="*/ 1341680 h 1375652"/>
              <a:gd name="connsiteX21" fmla="*/ 2806262 w 3026979"/>
              <a:gd name="connsiteY21" fmla="*/ 1310149 h 1375652"/>
              <a:gd name="connsiteX22" fmla="*/ 2822027 w 3026979"/>
              <a:gd name="connsiteY22" fmla="*/ 1262853 h 1375652"/>
              <a:gd name="connsiteX23" fmla="*/ 2869324 w 3026979"/>
              <a:gd name="connsiteY23" fmla="*/ 1215556 h 1375652"/>
              <a:gd name="connsiteX24" fmla="*/ 2916620 w 3026979"/>
              <a:gd name="connsiteY24" fmla="*/ 1152494 h 1375652"/>
              <a:gd name="connsiteX25" fmla="*/ 2932386 w 3026979"/>
              <a:gd name="connsiteY25" fmla="*/ 1105197 h 1375652"/>
              <a:gd name="connsiteX26" fmla="*/ 2948152 w 3026979"/>
              <a:gd name="connsiteY26" fmla="*/ 1042135 h 1375652"/>
              <a:gd name="connsiteX27" fmla="*/ 2979683 w 3026979"/>
              <a:gd name="connsiteY27" fmla="*/ 963308 h 1375652"/>
              <a:gd name="connsiteX28" fmla="*/ 2995448 w 3026979"/>
              <a:gd name="connsiteY28" fmla="*/ 900246 h 1375652"/>
              <a:gd name="connsiteX29" fmla="*/ 3026979 w 3026979"/>
              <a:gd name="connsiteY29" fmla="*/ 805653 h 1375652"/>
              <a:gd name="connsiteX30" fmla="*/ 3011214 w 3026979"/>
              <a:gd name="connsiteY30" fmla="*/ 379984 h 1375652"/>
              <a:gd name="connsiteX31" fmla="*/ 2995448 w 3026979"/>
              <a:gd name="connsiteY31" fmla="*/ 316922 h 1375652"/>
              <a:gd name="connsiteX32" fmla="*/ 2948152 w 3026979"/>
              <a:gd name="connsiteY32" fmla="*/ 301156 h 1375652"/>
              <a:gd name="connsiteX33" fmla="*/ 2822027 w 3026979"/>
              <a:gd name="connsiteY33" fmla="*/ 206563 h 1375652"/>
              <a:gd name="connsiteX34" fmla="*/ 2758965 w 3026979"/>
              <a:gd name="connsiteY34" fmla="*/ 175032 h 1375652"/>
              <a:gd name="connsiteX35" fmla="*/ 2711669 w 3026979"/>
              <a:gd name="connsiteY35" fmla="*/ 143501 h 1375652"/>
              <a:gd name="connsiteX36" fmla="*/ 2664372 w 3026979"/>
              <a:gd name="connsiteY36" fmla="*/ 127735 h 1375652"/>
              <a:gd name="connsiteX37" fmla="*/ 2601310 w 3026979"/>
              <a:gd name="connsiteY37" fmla="*/ 96204 h 1375652"/>
              <a:gd name="connsiteX38" fmla="*/ 2554014 w 3026979"/>
              <a:gd name="connsiteY38" fmla="*/ 64673 h 1375652"/>
              <a:gd name="connsiteX39" fmla="*/ 2427889 w 3026979"/>
              <a:gd name="connsiteY39" fmla="*/ 48908 h 1375652"/>
              <a:gd name="connsiteX40" fmla="*/ 2364827 w 3026979"/>
              <a:gd name="connsiteY40" fmla="*/ 33142 h 1375652"/>
              <a:gd name="connsiteX41" fmla="*/ 1056289 w 3026979"/>
              <a:gd name="connsiteY41" fmla="*/ 33142 h 1375652"/>
              <a:gd name="connsiteX42" fmla="*/ 914400 w 3026979"/>
              <a:gd name="connsiteY42" fmla="*/ 80439 h 1375652"/>
              <a:gd name="connsiteX43" fmla="*/ 851338 w 3026979"/>
              <a:gd name="connsiteY43" fmla="*/ 96204 h 1375652"/>
              <a:gd name="connsiteX44" fmla="*/ 709448 w 3026979"/>
              <a:gd name="connsiteY44" fmla="*/ 143501 h 1375652"/>
              <a:gd name="connsiteX45" fmla="*/ 662152 w 3026979"/>
              <a:gd name="connsiteY45" fmla="*/ 175032 h 1375652"/>
              <a:gd name="connsiteX46" fmla="*/ 614855 w 3026979"/>
              <a:gd name="connsiteY46" fmla="*/ 111970 h 137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26979" h="1375652">
                <a:moveTo>
                  <a:pt x="693683" y="48908"/>
                </a:moveTo>
                <a:cubicBezTo>
                  <a:pt x="487307" y="214007"/>
                  <a:pt x="682078" y="34782"/>
                  <a:pt x="599089" y="159266"/>
                </a:cubicBezTo>
                <a:cubicBezTo>
                  <a:pt x="559875" y="218086"/>
                  <a:pt x="552089" y="195789"/>
                  <a:pt x="504496" y="238094"/>
                </a:cubicBezTo>
                <a:cubicBezTo>
                  <a:pt x="376882" y="351528"/>
                  <a:pt x="460133" y="315943"/>
                  <a:pt x="362607" y="348453"/>
                </a:cubicBezTo>
                <a:cubicBezTo>
                  <a:pt x="326458" y="456896"/>
                  <a:pt x="379226" y="328509"/>
                  <a:pt x="283779" y="443046"/>
                </a:cubicBezTo>
                <a:cubicBezTo>
                  <a:pt x="273140" y="455812"/>
                  <a:pt x="275446" y="475478"/>
                  <a:pt x="268014" y="490342"/>
                </a:cubicBezTo>
                <a:cubicBezTo>
                  <a:pt x="241738" y="542895"/>
                  <a:pt x="236483" y="537639"/>
                  <a:pt x="189186" y="569170"/>
                </a:cubicBezTo>
                <a:cubicBezTo>
                  <a:pt x="113757" y="682314"/>
                  <a:pt x="152920" y="636967"/>
                  <a:pt x="78827" y="711059"/>
                </a:cubicBezTo>
                <a:cubicBezTo>
                  <a:pt x="73572" y="726825"/>
                  <a:pt x="70494" y="743492"/>
                  <a:pt x="63062" y="758356"/>
                </a:cubicBezTo>
                <a:cubicBezTo>
                  <a:pt x="54588" y="775304"/>
                  <a:pt x="39226" y="788338"/>
                  <a:pt x="31531" y="805653"/>
                </a:cubicBezTo>
                <a:cubicBezTo>
                  <a:pt x="18032" y="836025"/>
                  <a:pt x="0" y="900246"/>
                  <a:pt x="0" y="900246"/>
                </a:cubicBezTo>
                <a:cubicBezTo>
                  <a:pt x="5255" y="1042136"/>
                  <a:pt x="-3001" y="1185174"/>
                  <a:pt x="15765" y="1325915"/>
                </a:cubicBezTo>
                <a:cubicBezTo>
                  <a:pt x="18712" y="1348015"/>
                  <a:pt x="40832" y="1371501"/>
                  <a:pt x="63062" y="1373211"/>
                </a:cubicBezTo>
                <a:cubicBezTo>
                  <a:pt x="183689" y="1382490"/>
                  <a:pt x="304800" y="1362701"/>
                  <a:pt x="425669" y="1357446"/>
                </a:cubicBezTo>
                <a:cubicBezTo>
                  <a:pt x="439692" y="1354641"/>
                  <a:pt x="548081" y="1334262"/>
                  <a:pt x="567558" y="1325915"/>
                </a:cubicBezTo>
                <a:cubicBezTo>
                  <a:pt x="584974" y="1318451"/>
                  <a:pt x="599089" y="1304894"/>
                  <a:pt x="614855" y="1294384"/>
                </a:cubicBezTo>
                <a:cubicBezTo>
                  <a:pt x="1008993" y="1299639"/>
                  <a:pt x="1403373" y="1295378"/>
                  <a:pt x="1797269" y="1310149"/>
                </a:cubicBezTo>
                <a:cubicBezTo>
                  <a:pt x="1825549" y="1311209"/>
                  <a:pt x="1847928" y="1338954"/>
                  <a:pt x="1876096" y="1341680"/>
                </a:cubicBezTo>
                <a:cubicBezTo>
                  <a:pt x="2012196" y="1354851"/>
                  <a:pt x="2149365" y="1352191"/>
                  <a:pt x="2286000" y="1357446"/>
                </a:cubicBezTo>
                <a:cubicBezTo>
                  <a:pt x="2496732" y="1376603"/>
                  <a:pt x="2469108" y="1382979"/>
                  <a:pt x="2711669" y="1357446"/>
                </a:cubicBezTo>
                <a:cubicBezTo>
                  <a:pt x="2728196" y="1355706"/>
                  <a:pt x="2744101" y="1349112"/>
                  <a:pt x="2758965" y="1341680"/>
                </a:cubicBezTo>
                <a:cubicBezTo>
                  <a:pt x="2775912" y="1333206"/>
                  <a:pt x="2790496" y="1320659"/>
                  <a:pt x="2806262" y="1310149"/>
                </a:cubicBezTo>
                <a:cubicBezTo>
                  <a:pt x="2811517" y="1294384"/>
                  <a:pt x="2812809" y="1276680"/>
                  <a:pt x="2822027" y="1262853"/>
                </a:cubicBezTo>
                <a:cubicBezTo>
                  <a:pt x="2834395" y="1244302"/>
                  <a:pt x="2854814" y="1232484"/>
                  <a:pt x="2869324" y="1215556"/>
                </a:cubicBezTo>
                <a:cubicBezTo>
                  <a:pt x="2886424" y="1195606"/>
                  <a:pt x="2900855" y="1173515"/>
                  <a:pt x="2916620" y="1152494"/>
                </a:cubicBezTo>
                <a:cubicBezTo>
                  <a:pt x="2921875" y="1136728"/>
                  <a:pt x="2927820" y="1121176"/>
                  <a:pt x="2932386" y="1105197"/>
                </a:cubicBezTo>
                <a:cubicBezTo>
                  <a:pt x="2938339" y="1084363"/>
                  <a:pt x="2941300" y="1062691"/>
                  <a:pt x="2948152" y="1042135"/>
                </a:cubicBezTo>
                <a:cubicBezTo>
                  <a:pt x="2957101" y="1015288"/>
                  <a:pt x="2970734" y="990156"/>
                  <a:pt x="2979683" y="963308"/>
                </a:cubicBezTo>
                <a:cubicBezTo>
                  <a:pt x="2986535" y="942752"/>
                  <a:pt x="2989222" y="921000"/>
                  <a:pt x="2995448" y="900246"/>
                </a:cubicBezTo>
                <a:cubicBezTo>
                  <a:pt x="3004998" y="868411"/>
                  <a:pt x="3026979" y="805653"/>
                  <a:pt x="3026979" y="805653"/>
                </a:cubicBezTo>
                <a:cubicBezTo>
                  <a:pt x="3021724" y="663763"/>
                  <a:pt x="3020355" y="521676"/>
                  <a:pt x="3011214" y="379984"/>
                </a:cubicBezTo>
                <a:cubicBezTo>
                  <a:pt x="3009819" y="358361"/>
                  <a:pt x="3008984" y="333842"/>
                  <a:pt x="2995448" y="316922"/>
                </a:cubicBezTo>
                <a:cubicBezTo>
                  <a:pt x="2985067" y="303945"/>
                  <a:pt x="2963917" y="306411"/>
                  <a:pt x="2948152" y="301156"/>
                </a:cubicBezTo>
                <a:cubicBezTo>
                  <a:pt x="2903809" y="256814"/>
                  <a:pt x="2893332" y="242215"/>
                  <a:pt x="2822027" y="206563"/>
                </a:cubicBezTo>
                <a:cubicBezTo>
                  <a:pt x="2801006" y="196053"/>
                  <a:pt x="2779370" y="186692"/>
                  <a:pt x="2758965" y="175032"/>
                </a:cubicBezTo>
                <a:cubicBezTo>
                  <a:pt x="2742514" y="165631"/>
                  <a:pt x="2728616" y="151975"/>
                  <a:pt x="2711669" y="143501"/>
                </a:cubicBezTo>
                <a:cubicBezTo>
                  <a:pt x="2696805" y="136069"/>
                  <a:pt x="2679647" y="134281"/>
                  <a:pt x="2664372" y="127735"/>
                </a:cubicBezTo>
                <a:cubicBezTo>
                  <a:pt x="2642770" y="118477"/>
                  <a:pt x="2621715" y="107864"/>
                  <a:pt x="2601310" y="96204"/>
                </a:cubicBezTo>
                <a:cubicBezTo>
                  <a:pt x="2584859" y="86803"/>
                  <a:pt x="2572294" y="69658"/>
                  <a:pt x="2554014" y="64673"/>
                </a:cubicBezTo>
                <a:cubicBezTo>
                  <a:pt x="2513138" y="53525"/>
                  <a:pt x="2469931" y="54163"/>
                  <a:pt x="2427889" y="48908"/>
                </a:cubicBezTo>
                <a:cubicBezTo>
                  <a:pt x="2406868" y="43653"/>
                  <a:pt x="2386145" y="37018"/>
                  <a:pt x="2364827" y="33142"/>
                </a:cubicBezTo>
                <a:cubicBezTo>
                  <a:pt x="1960132" y="-40439"/>
                  <a:pt x="1205145" y="31183"/>
                  <a:pt x="1056289" y="33142"/>
                </a:cubicBezTo>
                <a:cubicBezTo>
                  <a:pt x="829668" y="70913"/>
                  <a:pt x="1055474" y="19979"/>
                  <a:pt x="914400" y="80439"/>
                </a:cubicBezTo>
                <a:cubicBezTo>
                  <a:pt x="894484" y="88974"/>
                  <a:pt x="872092" y="89978"/>
                  <a:pt x="851338" y="96204"/>
                </a:cubicBezTo>
                <a:cubicBezTo>
                  <a:pt x="851315" y="96211"/>
                  <a:pt x="733108" y="135614"/>
                  <a:pt x="709448" y="143501"/>
                </a:cubicBezTo>
                <a:cubicBezTo>
                  <a:pt x="691473" y="149493"/>
                  <a:pt x="677917" y="164522"/>
                  <a:pt x="662152" y="175032"/>
                </a:cubicBezTo>
                <a:cubicBezTo>
                  <a:pt x="644081" y="84681"/>
                  <a:pt x="670353" y="84220"/>
                  <a:pt x="614855" y="11197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1070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374868"/>
            <a:ext cx="8208911" cy="651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1619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1143"/>
            <a:ext cx="5976664" cy="579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635896" y="620688"/>
            <a:ext cx="1872208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72000" y="3429000"/>
            <a:ext cx="1872208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3709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67544" y="53752"/>
            <a:ext cx="702474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Services </a:t>
            </a:r>
            <a:r>
              <a:rPr lang="pt-BR" dirty="0" err="1" smtClean="0"/>
              <a:t>Contracts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0543" y="1223963"/>
            <a:ext cx="9592369" cy="450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92298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3. Identificar Serviços de entidades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8888" y="1628800"/>
            <a:ext cx="7471039" cy="1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611" y="3861048"/>
            <a:ext cx="2347936" cy="138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843" y="3861047"/>
            <a:ext cx="2595855" cy="13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4408" y="3861048"/>
            <a:ext cx="2872941" cy="138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ector de seta reta 3"/>
          <p:cNvCxnSpPr/>
          <p:nvPr/>
        </p:nvCxnSpPr>
        <p:spPr>
          <a:xfrm>
            <a:off x="1835696" y="2420888"/>
            <a:ext cx="0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3737770" y="2420888"/>
            <a:ext cx="0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5580112" y="2420888"/>
            <a:ext cx="0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9367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024744" cy="11430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Interação dos Serviços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32856"/>
            <a:ext cx="7632964" cy="3508977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/>
              <a:t>Sistemática “semelhante” </a:t>
            </a:r>
            <a:r>
              <a:rPr lang="pt-BR" sz="2800" dirty="0"/>
              <a:t>Distribuir comportamento entre as classes </a:t>
            </a:r>
            <a:endParaRPr lang="pt-BR" sz="2800" dirty="0" smtClean="0"/>
          </a:p>
          <a:p>
            <a:r>
              <a:rPr lang="pt-BR" sz="2800" dirty="0" smtClean="0"/>
              <a:t>Para cada Serviço (</a:t>
            </a:r>
            <a:r>
              <a:rPr lang="pt-BR" sz="2800" dirty="0" err="1" smtClean="0"/>
              <a:t>service</a:t>
            </a:r>
            <a:r>
              <a:rPr lang="pt-BR" sz="2800" dirty="0" smtClean="0"/>
              <a:t> </a:t>
            </a:r>
            <a:r>
              <a:rPr lang="pt-BR" sz="2800" dirty="0" err="1" smtClean="0"/>
              <a:t>contract</a:t>
            </a:r>
            <a:r>
              <a:rPr lang="pt-BR" sz="2800" dirty="0" smtClean="0"/>
              <a:t>)</a:t>
            </a:r>
          </a:p>
          <a:p>
            <a:pPr lvl="1"/>
            <a:r>
              <a:rPr lang="pt-BR" sz="2400" dirty="0" smtClean="0"/>
              <a:t>Diagrama de seqüência (coreografia dos serviços) </a:t>
            </a:r>
          </a:p>
          <a:p>
            <a:pPr lvl="1"/>
            <a:r>
              <a:rPr lang="pt-BR" sz="2400" dirty="0" smtClean="0"/>
              <a:t>Surgimento de novas entidades </a:t>
            </a:r>
          </a:p>
          <a:p>
            <a:r>
              <a:rPr lang="pt-BR" sz="2800" dirty="0" smtClean="0"/>
              <a:t>Atualizar </a:t>
            </a:r>
            <a:r>
              <a:rPr lang="pt-BR" sz="2800" dirty="0"/>
              <a:t>o </a:t>
            </a:r>
            <a:r>
              <a:rPr lang="pt-BR" sz="2800" dirty="0" smtClean="0"/>
              <a:t>Modelo de Informação do negócio</a:t>
            </a:r>
          </a:p>
        </p:txBody>
      </p:sp>
    </p:spTree>
    <p:extLst>
      <p:ext uri="{BB962C8B-B14F-4D97-AF65-F5344CB8AC3E}">
        <p14:creationId xmlns:p14="http://schemas.microsoft.com/office/powerpoint/2010/main" xmlns="" val="6296889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86286"/>
            <a:ext cx="9215916" cy="69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78228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de informação atualizado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6732211" cy="205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5362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715404" cy="107157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Modelo de Componentes dos serviços</a:t>
            </a:r>
            <a:endParaRPr lang="pt-B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56792"/>
            <a:ext cx="117729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015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5204768" cy="584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909515" y="406574"/>
            <a:ext cx="926759" cy="5868418"/>
            <a:chOff x="212" y="785"/>
            <a:chExt cx="506" cy="3036"/>
          </a:xfrm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 rot="16200000">
              <a:off x="38" y="1292"/>
              <a:ext cx="854" cy="50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Computation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Independent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(CIM)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 rot="16200000">
              <a:off x="-39" y="2226"/>
              <a:ext cx="1008" cy="50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Platform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Independent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(PIM)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 rot="16200000">
              <a:off x="44" y="3150"/>
              <a:ext cx="839" cy="504"/>
            </a:xfrm>
            <a:prstGeom prst="rect">
              <a:avLst/>
            </a:prstGeom>
            <a:solidFill>
              <a:srgbClr val="335A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Platform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Specific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(PSM)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48" y="785"/>
              <a:ext cx="47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800" b="1" dirty="0">
                  <a:cs typeface="Arial" charset="0"/>
                </a:rPr>
                <a:t>MDA</a:t>
              </a:r>
            </a:p>
            <a:p>
              <a:pPr algn="ctr"/>
              <a:r>
                <a:rPr lang="en-US" sz="1800" b="1" dirty="0">
                  <a:cs typeface="Arial" charset="0"/>
                </a:rPr>
                <a:t>Terms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817494" y="899120"/>
            <a:ext cx="642938" cy="541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M</a:t>
            </a:r>
          </a:p>
          <a:p>
            <a:pPr algn="ctr">
              <a:defRPr/>
            </a:pPr>
            <a:r>
              <a:rPr lang="en-US" sz="3600" b="1" dirty="0"/>
              <a:t>D</a:t>
            </a:r>
          </a:p>
          <a:p>
            <a:pPr algn="ctr">
              <a:defRPr/>
            </a:pPr>
            <a:r>
              <a:rPr lang="en-US" sz="3600" b="1" dirty="0"/>
              <a:t>E</a:t>
            </a:r>
            <a:endParaRPr lang="pt-BR" sz="3600" b="1" dirty="0"/>
          </a:p>
        </p:txBody>
      </p:sp>
      <p:sp>
        <p:nvSpPr>
          <p:cNvPr id="13" name="Retângulo 12"/>
          <p:cNvSpPr/>
          <p:nvPr/>
        </p:nvSpPr>
        <p:spPr>
          <a:xfrm>
            <a:off x="6903094" y="2924944"/>
            <a:ext cx="714375" cy="3384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S</a:t>
            </a:r>
          </a:p>
          <a:p>
            <a:pPr algn="ctr">
              <a:defRPr/>
            </a:pPr>
            <a:r>
              <a:rPr lang="en-US" sz="2800" b="1" dirty="0"/>
              <a:t>O</a:t>
            </a:r>
          </a:p>
          <a:p>
            <a:pPr algn="ctr">
              <a:defRPr/>
            </a:pPr>
            <a:r>
              <a:rPr lang="en-US" sz="2800" b="1" dirty="0"/>
              <a:t>A</a:t>
            </a:r>
            <a:endParaRPr lang="pt-BR" sz="2800" b="1" dirty="0"/>
          </a:p>
        </p:txBody>
      </p:sp>
      <p:sp>
        <p:nvSpPr>
          <p:cNvPr id="14" name="Retângulo 13"/>
          <p:cNvSpPr/>
          <p:nvPr/>
        </p:nvSpPr>
        <p:spPr>
          <a:xfrm>
            <a:off x="3090418" y="5423977"/>
            <a:ext cx="3585580" cy="9978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758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Apresentar os passos necessários para realizar a atividade </a:t>
            </a:r>
            <a:r>
              <a:rPr lang="pt-BR" dirty="0" smtClean="0"/>
              <a:t>projetar Serviços</a:t>
            </a:r>
          </a:p>
          <a:p>
            <a:r>
              <a:rPr lang="pt-BR" dirty="0"/>
              <a:t>Discutir e mostrar o passo a passo para a construção dos artefatos </a:t>
            </a:r>
            <a:endParaRPr lang="pt-BR" dirty="0" smtClean="0"/>
          </a:p>
          <a:p>
            <a:pPr marL="6858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89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7024744" cy="1143000"/>
          </a:xfrm>
        </p:spPr>
        <p:txBody>
          <a:bodyPr/>
          <a:lstStyle/>
          <a:p>
            <a:r>
              <a:rPr lang="pt-BR" dirty="0" smtClean="0"/>
              <a:t>Projetar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127534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8170"/>
            <a:ext cx="4708216" cy="63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044066" y="1551208"/>
            <a:ext cx="3096344" cy="1013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02454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Refinar Análise de Serviços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Definir Padrão de Arquitetura</a:t>
            </a:r>
          </a:p>
          <a:p>
            <a:pPr marL="525780" indent="-457200">
              <a:buFont typeface="+mj-lt"/>
              <a:buAutoNum type="arabicPeriod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2812413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1. Refinar </a:t>
            </a:r>
            <a:r>
              <a:rPr lang="pt-BR" dirty="0"/>
              <a:t>Análise de Serviços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536504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Baseado no:</a:t>
            </a:r>
          </a:p>
          <a:p>
            <a:pPr lvl="1"/>
            <a:r>
              <a:rPr lang="pt-BR" sz="2400" dirty="0" smtClean="0"/>
              <a:t>Conhecimento do negócio </a:t>
            </a:r>
          </a:p>
          <a:p>
            <a:pPr lvl="1"/>
            <a:r>
              <a:rPr lang="pt-BR" sz="2400" dirty="0" smtClean="0"/>
              <a:t>Modelo de interação dos serviços</a:t>
            </a:r>
          </a:p>
          <a:p>
            <a:pPr lvl="1"/>
            <a:r>
              <a:rPr lang="pt-BR" sz="2400" dirty="0" smtClean="0"/>
              <a:t>Modelo de Componentes dos serviços</a:t>
            </a:r>
          </a:p>
          <a:p>
            <a:r>
              <a:rPr lang="pt-BR" sz="2800" dirty="0" smtClean="0"/>
              <a:t>Analisar se os contratos de serviços e componentes identificados até o momento</a:t>
            </a:r>
          </a:p>
          <a:p>
            <a:pPr lvl="1"/>
            <a:r>
              <a:rPr lang="pt-BR" sz="2600" dirty="0" smtClean="0"/>
              <a:t>Empacotamento foi correto?</a:t>
            </a:r>
          </a:p>
          <a:p>
            <a:pPr lvl="1"/>
            <a:r>
              <a:rPr lang="pt-BR" sz="2600" dirty="0" smtClean="0"/>
              <a:t>Todos os componentes de front-</a:t>
            </a:r>
            <a:r>
              <a:rPr lang="pt-BR" sz="2600" dirty="0" err="1" smtClean="0"/>
              <a:t>end</a:t>
            </a:r>
            <a:r>
              <a:rPr lang="pt-BR" sz="2600" dirty="0" smtClean="0"/>
              <a:t> foram identificados ? </a:t>
            </a:r>
          </a:p>
          <a:p>
            <a:pPr lvl="1"/>
            <a:r>
              <a:rPr lang="pt-BR" sz="2600" dirty="0" smtClean="0"/>
              <a:t>Podemos “agrupar” serviços semelhantes?</a:t>
            </a:r>
          </a:p>
          <a:p>
            <a:pPr lvl="1"/>
            <a:r>
              <a:rPr lang="pt-BR" sz="2600" dirty="0" smtClean="0"/>
              <a:t>Todas as capacidades foram identificadas?</a:t>
            </a:r>
          </a:p>
        </p:txBody>
      </p:sp>
    </p:spTree>
    <p:extLst>
      <p:ext uri="{BB962C8B-B14F-4D97-AF65-F5344CB8AC3E}">
        <p14:creationId xmlns:p14="http://schemas.microsoft.com/office/powerpoint/2010/main" xmlns="" val="2282351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374868"/>
            <a:ext cx="8208911" cy="651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67544" y="2708920"/>
            <a:ext cx="3096344" cy="921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>
            <a:stCxn id="3" idx="3"/>
          </p:cNvCxnSpPr>
          <p:nvPr/>
        </p:nvCxnSpPr>
        <p:spPr>
          <a:xfrm flipV="1">
            <a:off x="3563888" y="2348880"/>
            <a:ext cx="2880320" cy="8206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3375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1143"/>
            <a:ext cx="5976664" cy="579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635896" y="620688"/>
            <a:ext cx="1872208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72000" y="3429000"/>
            <a:ext cx="1872208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96453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21660"/>
            <a:ext cx="117729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8915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82007"/>
            <a:ext cx="9312914" cy="735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620688"/>
            <a:ext cx="9144000" cy="237626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3495704"/>
            <a:ext cx="9144000" cy="20935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733256"/>
            <a:ext cx="9144000" cy="122413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3239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2. Definir Padrão de Arquitetura</a:t>
            </a:r>
            <a:r>
              <a:rPr lang="pt-BR" b="1" dirty="0">
                <a:solidFill>
                  <a:srgbClr val="FF0000"/>
                </a:solidFill>
              </a:rPr>
              <a:t/>
            </a:r>
            <a:br>
              <a:rPr lang="pt-BR" b="1" dirty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700808"/>
            <a:ext cx="7776864" cy="4680520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O arquiteto pode seguir um padrão </a:t>
            </a:r>
            <a:r>
              <a:rPr lang="pt-BR" sz="2800" dirty="0" smtClean="0"/>
              <a:t>já existente </a:t>
            </a:r>
            <a:r>
              <a:rPr lang="pt-BR" sz="2800" dirty="0"/>
              <a:t>para estruturar a aplicação</a:t>
            </a:r>
          </a:p>
          <a:p>
            <a:r>
              <a:rPr lang="pt-BR" sz="2800" dirty="0" smtClean="0"/>
              <a:t>O </a:t>
            </a:r>
            <a:r>
              <a:rPr lang="pt-BR" sz="2800" dirty="0"/>
              <a:t>arquiteto também pode definir </a:t>
            </a:r>
            <a:r>
              <a:rPr lang="pt-BR" sz="2800" dirty="0" smtClean="0"/>
              <a:t>novos padrões </a:t>
            </a:r>
            <a:r>
              <a:rPr lang="pt-BR" sz="2800" dirty="0"/>
              <a:t>ou atualizar orientações </a:t>
            </a:r>
            <a:r>
              <a:rPr lang="pt-BR" sz="2800" dirty="0" smtClean="0"/>
              <a:t>já existentes</a:t>
            </a:r>
          </a:p>
          <a:p>
            <a:r>
              <a:rPr lang="pt-BR" sz="2800" dirty="0" smtClean="0"/>
              <a:t>Identificar oportunidades de reuso:</a:t>
            </a:r>
          </a:p>
          <a:p>
            <a:pPr lvl="1"/>
            <a:r>
              <a:rPr lang="pt-BR" sz="2400" dirty="0"/>
              <a:t>s</a:t>
            </a:r>
            <a:r>
              <a:rPr lang="pt-BR" sz="2400" dirty="0" smtClean="0"/>
              <a:t>erviços e componentes </a:t>
            </a:r>
            <a:r>
              <a:rPr lang="pt-BR" sz="2400" dirty="0"/>
              <a:t>disponíveis no mercado</a:t>
            </a:r>
          </a:p>
          <a:p>
            <a:pPr lvl="1"/>
            <a:r>
              <a:rPr lang="pt-BR" sz="2400" dirty="0" smtClean="0"/>
              <a:t>Serviços e componentes </a:t>
            </a:r>
            <a:r>
              <a:rPr lang="pt-BR" sz="2400" dirty="0"/>
              <a:t>de aplicações já desenvolvidas</a:t>
            </a:r>
          </a:p>
          <a:p>
            <a:pPr lvl="1"/>
            <a:r>
              <a:rPr lang="pt-BR" sz="2400" dirty="0"/>
              <a:t>Serviços </a:t>
            </a:r>
            <a:r>
              <a:rPr lang="pt-BR" sz="2400" dirty="0" smtClean="0"/>
              <a:t>e componentes </a:t>
            </a:r>
            <a:r>
              <a:rPr lang="pt-BR" sz="2400" dirty="0"/>
              <a:t>que podem se tornar reusáveis </a:t>
            </a:r>
            <a:r>
              <a:rPr lang="pt-BR" sz="2400" dirty="0" smtClean="0"/>
              <a:t>para outros </a:t>
            </a:r>
            <a:r>
              <a:rPr lang="pt-BR" sz="2400" dirty="0"/>
              <a:t>projetos</a:t>
            </a:r>
            <a:endParaRPr lang="pt-BR" sz="2400" dirty="0" smtClean="0"/>
          </a:p>
          <a:p>
            <a:pPr marL="68580" indent="0">
              <a:buNone/>
            </a:pPr>
            <a:endParaRPr lang="pt-BR" dirty="0" smtClean="0"/>
          </a:p>
          <a:p>
            <a:pPr marL="6858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744104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23652"/>
            <a:ext cx="8064896" cy="3508977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Refinar Análise de Serviços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3900" b="1" dirty="0" smtClean="0">
                <a:solidFill>
                  <a:srgbClr val="FF0000"/>
                </a:solidFill>
              </a:rPr>
              <a:t>Definir Padrão de Arquitetura</a:t>
            </a:r>
          </a:p>
          <a:p>
            <a:pPr marL="525780" indent="-457200">
              <a:buFont typeface="+mj-lt"/>
              <a:buAutoNum type="arabicPeriod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3996838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6343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704856" cy="1143000"/>
          </a:xfrm>
        </p:spPr>
        <p:txBody>
          <a:bodyPr>
            <a:normAutofit/>
          </a:bodyPr>
          <a:lstStyle/>
          <a:p>
            <a:r>
              <a:rPr lang="pt-BR" sz="3600" dirty="0"/>
              <a:t>2. Definir Padrão de 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2132856"/>
            <a:ext cx="7416824" cy="3816424"/>
          </a:xfrm>
        </p:spPr>
        <p:txBody>
          <a:bodyPr>
            <a:noAutofit/>
          </a:bodyPr>
          <a:lstStyle/>
          <a:p>
            <a:r>
              <a:rPr lang="pt-BR" sz="3200" dirty="0"/>
              <a:t>O Arquiteto deve levar em consideração as tecnologias que serão usadas: </a:t>
            </a:r>
          </a:p>
          <a:p>
            <a:pPr lvl="1"/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.net</a:t>
            </a:r>
            <a:r>
              <a:rPr lang="pt-BR" sz="2800" dirty="0"/>
              <a:t>, </a:t>
            </a:r>
            <a:r>
              <a:rPr lang="pt-BR" sz="2800" dirty="0" err="1"/>
              <a:t>java</a:t>
            </a:r>
            <a:r>
              <a:rPr lang="pt-BR" sz="2800" dirty="0"/>
              <a:t>, flash</a:t>
            </a:r>
            <a:r>
              <a:rPr lang="pt-BR" sz="2800" dirty="0" smtClean="0"/>
              <a:t>, C++</a:t>
            </a:r>
            <a:endParaRPr lang="pt-BR" sz="2800" dirty="0"/>
          </a:p>
          <a:p>
            <a:pPr lvl="1"/>
            <a:r>
              <a:rPr lang="pt-BR" sz="2800" dirty="0"/>
              <a:t>Todos os serviços com a mesma tecnologia</a:t>
            </a:r>
          </a:p>
          <a:p>
            <a:pPr lvl="1"/>
            <a:r>
              <a:rPr lang="pt-BR" sz="2800" dirty="0"/>
              <a:t>Como será a integração do Front e </a:t>
            </a:r>
            <a:r>
              <a:rPr lang="pt-BR" sz="2800" dirty="0" err="1"/>
              <a:t>back-end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4263936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Necessidades do negócio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772816"/>
            <a:ext cx="8064896" cy="4392488"/>
          </a:xfrm>
        </p:spPr>
        <p:txBody>
          <a:bodyPr>
            <a:normAutofit/>
          </a:bodyPr>
          <a:lstStyle/>
          <a:p>
            <a:r>
              <a:rPr lang="pt-BR" sz="3200" dirty="0"/>
              <a:t> </a:t>
            </a:r>
            <a:r>
              <a:rPr lang="pt-BR" sz="3200" dirty="0" smtClean="0"/>
              <a:t>Além do sistema web </a:t>
            </a:r>
          </a:p>
          <a:p>
            <a:pPr lvl="1"/>
            <a:r>
              <a:rPr lang="pt-BR" sz="2800" dirty="0" smtClean="0"/>
              <a:t>Acessado por </a:t>
            </a:r>
            <a:r>
              <a:rPr lang="pt-BR" sz="2800" dirty="0" err="1" smtClean="0"/>
              <a:t>Iphone</a:t>
            </a:r>
            <a:r>
              <a:rPr lang="pt-BR" sz="2800" dirty="0" smtClean="0"/>
              <a:t> e desktop (</a:t>
            </a:r>
            <a:r>
              <a:rPr lang="pt-BR" sz="2800" dirty="0" err="1" smtClean="0"/>
              <a:t>windows</a:t>
            </a:r>
            <a:r>
              <a:rPr lang="pt-BR" sz="2800" dirty="0" smtClean="0"/>
              <a:t>, </a:t>
            </a:r>
            <a:r>
              <a:rPr lang="pt-BR" sz="2800" dirty="0" err="1" smtClean="0"/>
              <a:t>mac</a:t>
            </a:r>
            <a:r>
              <a:rPr lang="pt-BR" sz="2800" dirty="0" smtClean="0"/>
              <a:t> e </a:t>
            </a:r>
            <a:r>
              <a:rPr lang="pt-BR" sz="2800" dirty="0" err="1" smtClean="0"/>
              <a:t>linux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dirty="0" smtClean="0"/>
              <a:t>O ambiente de produção é ser Windows Server 2003 com .net framework 2.0 e banco de dados </a:t>
            </a:r>
            <a:r>
              <a:rPr lang="pt-BR" sz="2800" dirty="0" err="1" smtClean="0"/>
              <a:t>sql</a:t>
            </a:r>
            <a:r>
              <a:rPr lang="pt-BR" sz="2800" dirty="0" smtClean="0"/>
              <a:t> </a:t>
            </a:r>
            <a:r>
              <a:rPr lang="pt-BR" sz="2800" dirty="0" err="1" smtClean="0"/>
              <a:t>server</a:t>
            </a:r>
            <a:r>
              <a:rPr lang="pt-BR" sz="2800" dirty="0" smtClean="0"/>
              <a:t> 2005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2904563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1143000"/>
          </a:xfrm>
        </p:spPr>
        <p:txBody>
          <a:bodyPr/>
          <a:lstStyle/>
          <a:p>
            <a:r>
              <a:rPr lang="pt-BR" dirty="0" smtClean="0"/>
              <a:t>Definição da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2060848"/>
            <a:ext cx="6777317" cy="3508977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Interface web=&gt; ASP.NET</a:t>
            </a:r>
          </a:p>
          <a:p>
            <a:r>
              <a:rPr lang="pt-BR" dirty="0" err="1" smtClean="0"/>
              <a:t>Iphone</a:t>
            </a:r>
            <a:r>
              <a:rPr lang="pt-BR" dirty="0" smtClean="0"/>
              <a:t>=&gt; Aplicação</a:t>
            </a:r>
          </a:p>
          <a:p>
            <a:r>
              <a:rPr lang="pt-BR" dirty="0" smtClean="0"/>
              <a:t>Desktop=&gt; aplicação Java </a:t>
            </a:r>
          </a:p>
          <a:p>
            <a:r>
              <a:rPr lang="pt-BR" dirty="0" smtClean="0"/>
              <a:t>Integração com o front-</a:t>
            </a:r>
            <a:r>
              <a:rPr lang="pt-BR" dirty="0" err="1" smtClean="0"/>
              <a:t>end</a:t>
            </a:r>
            <a:r>
              <a:rPr lang="pt-BR" dirty="0" smtClean="0"/>
              <a:t> será feito via web </a:t>
            </a:r>
            <a:r>
              <a:rPr lang="pt-BR" dirty="0" err="1" smtClean="0"/>
              <a:t>service</a:t>
            </a:r>
            <a:endParaRPr lang="pt-BR" dirty="0" smtClean="0"/>
          </a:p>
          <a:p>
            <a:r>
              <a:rPr lang="pt-BR" dirty="0" smtClean="0"/>
              <a:t>Os componentes serão implementados do zero</a:t>
            </a:r>
          </a:p>
          <a:p>
            <a:r>
              <a:rPr lang="pt-BR" dirty="0" smtClean="0"/>
              <a:t>Os componentes de acesso a dados deverão implementar o padrão Repositório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4284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8726" y="71414"/>
            <a:ext cx="10501386" cy="70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que aconteceria se todos os componentes fossem implementados como </a:t>
            </a:r>
            <a:r>
              <a:rPr lang="pt-BR" b="1" dirty="0" smtClean="0">
                <a:solidFill>
                  <a:srgbClr val="FF0000"/>
                </a:solidFill>
              </a:rPr>
              <a:t>serviços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399502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8170"/>
            <a:ext cx="4708216" cy="63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860032" y="3647851"/>
            <a:ext cx="1800200" cy="1077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8669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pt-BR" dirty="0"/>
              <a:t>Projetar Componentes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/>
              <a:t>Atualizar Modelo de </a:t>
            </a:r>
            <a:r>
              <a:rPr lang="pt-BR" dirty="0" smtClean="0"/>
              <a:t>Informação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Agrupar classes </a:t>
            </a: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Projetar Classes e  </a:t>
            </a:r>
            <a:r>
              <a:rPr lang="pt-BR" dirty="0"/>
              <a:t>Banco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2289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38466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Projetar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323652"/>
            <a:ext cx="7776864" cy="391366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Para cada componente: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Definir padrões de projetos utilizados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Fazer Diagrama de classes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Fazer Diagrama de sequência para </a:t>
            </a:r>
            <a:r>
              <a:rPr lang="pt-BR" sz="2800" b="1" dirty="0" smtClean="0"/>
              <a:t>todas as operação </a:t>
            </a:r>
            <a:r>
              <a:rPr lang="pt-BR" sz="2800" dirty="0" smtClean="0"/>
              <a:t>de sua interface 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4135850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8726" y="357166"/>
            <a:ext cx="10501386" cy="70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3643306" y="1428736"/>
            <a:ext cx="1928826" cy="1500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classe: Fachada </a:t>
            </a:r>
            <a:r>
              <a:rPr lang="pt-BR" dirty="0" err="1" smtClean="0"/>
              <a:t>Webservice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39" y="2714619"/>
            <a:ext cx="8531741" cy="31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r>
              <a:rPr lang="pt-BR" dirty="0" smtClean="0"/>
              <a:t>Visão geral (Exemplo: RUP)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818148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5604622" y="1844824"/>
            <a:ext cx="3071834" cy="13573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76200"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8726" y="357166"/>
            <a:ext cx="10501386" cy="70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6643702" y="2786058"/>
            <a:ext cx="2786082" cy="1785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classes: Componente Controle de acesso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704855" cy="363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109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27584" y="629816"/>
            <a:ext cx="7704856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Compoente</a:t>
            </a:r>
            <a:r>
              <a:rPr lang="pt-BR" dirty="0" smtClean="0"/>
              <a:t> Controle de acesso: Efetuar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6" name="Seta para baixo 5"/>
          <p:cNvSpPr/>
          <p:nvPr/>
        </p:nvSpPr>
        <p:spPr>
          <a:xfrm>
            <a:off x="1212852" y="184482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7380312" y="174519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858" y="2198687"/>
            <a:ext cx="8146984" cy="368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426996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8726" y="-142900"/>
            <a:ext cx="10501386" cy="70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6786578" y="4572008"/>
            <a:ext cx="2357422" cy="2214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3599"/>
            <a:ext cx="8496944" cy="355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4719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024744" cy="1143000"/>
          </a:xfrm>
        </p:spPr>
        <p:txBody>
          <a:bodyPr/>
          <a:lstStyle/>
          <a:p>
            <a:r>
              <a:rPr lang="pt-BR" dirty="0" smtClean="0"/>
              <a:t>Diagrama de sequencia</a:t>
            </a:r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>
            <a:off x="1284860" y="223248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7380312" y="2276872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714620"/>
            <a:ext cx="816320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93001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38466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Projetar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323652"/>
            <a:ext cx="7776864" cy="391366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Para cada componente: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Definir padrões de projetos utilizados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Fazer Diagrama de classes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>
                <a:solidFill>
                  <a:srgbClr val="FF0000"/>
                </a:solidFill>
              </a:rPr>
              <a:t>Fazer Diagrama de sequência para </a:t>
            </a:r>
            <a:r>
              <a:rPr lang="pt-BR" sz="2800" b="1" dirty="0" smtClean="0">
                <a:solidFill>
                  <a:srgbClr val="FF0000"/>
                </a:solidFill>
              </a:rPr>
              <a:t>todas as operação </a:t>
            </a:r>
            <a:r>
              <a:rPr lang="pt-BR" sz="2800" dirty="0" smtClean="0">
                <a:solidFill>
                  <a:srgbClr val="FF0000"/>
                </a:solidFill>
              </a:rPr>
              <a:t>de sua interface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>
                <a:solidFill>
                  <a:schemeClr val="tx1"/>
                </a:solidFill>
              </a:rPr>
              <a:t>Agrupar classes em pacotes 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4135850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2214554"/>
            <a:ext cx="6777317" cy="3508977"/>
          </a:xfrm>
        </p:spPr>
        <p:txBody>
          <a:bodyPr/>
          <a:lstStyle/>
          <a:p>
            <a:pPr marL="342900" lvl="1"/>
            <a:r>
              <a:rPr lang="pt-BR" sz="2800" dirty="0" smtClean="0">
                <a:solidFill>
                  <a:schemeClr val="tx1"/>
                </a:solidFill>
              </a:rPr>
              <a:t>Fazer Diagrama de seqüência para </a:t>
            </a:r>
            <a:r>
              <a:rPr lang="pt-BR" sz="2800" b="1" dirty="0" smtClean="0">
                <a:solidFill>
                  <a:schemeClr val="tx1"/>
                </a:solidFill>
              </a:rPr>
              <a:t>todas as operação </a:t>
            </a:r>
            <a:r>
              <a:rPr lang="pt-BR" sz="2800" dirty="0" smtClean="0">
                <a:solidFill>
                  <a:schemeClr val="tx1"/>
                </a:solidFill>
              </a:rPr>
              <a:t>das interfaces dos componentes</a:t>
            </a:r>
          </a:p>
          <a:p>
            <a:pPr marL="342900" lvl="1"/>
            <a:r>
              <a:rPr lang="pt-BR" sz="2800" dirty="0" smtClean="0">
                <a:solidFill>
                  <a:schemeClr val="tx1"/>
                </a:solidFill>
              </a:rPr>
              <a:t>Para facilitar o entendimento, fazer o fluxo completo para as operações da Fachada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57224" y="857232"/>
            <a:ext cx="7024744" cy="1143000"/>
          </a:xfrm>
        </p:spPr>
        <p:txBody>
          <a:bodyPr/>
          <a:lstStyle/>
          <a:p>
            <a:r>
              <a:rPr lang="pt-BR" dirty="0" smtClean="0"/>
              <a:t>Diagramas de Seqüência</a:t>
            </a:r>
            <a:endParaRPr lang="pt-BR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7024744" cy="1143000"/>
          </a:xfrm>
        </p:spPr>
        <p:txBody>
          <a:bodyPr/>
          <a:lstStyle/>
          <a:p>
            <a:r>
              <a:rPr lang="pt-BR" dirty="0" err="1" smtClean="0"/>
              <a:t>Logar</a:t>
            </a:r>
            <a:r>
              <a:rPr lang="pt-BR" dirty="0" smtClean="0"/>
              <a:t> (Completo)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8582962" cy="33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46" y="-131481"/>
            <a:ext cx="9072626" cy="720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628680" y="-71462"/>
            <a:ext cx="8229600" cy="11430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1406" y="857232"/>
          <a:ext cx="8786842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dobrada 6"/>
          <p:cNvSpPr/>
          <p:nvPr/>
        </p:nvSpPr>
        <p:spPr>
          <a:xfrm rot="375568" flipV="1">
            <a:off x="850534" y="2274465"/>
            <a:ext cx="2094357" cy="1116814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837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dobrada 7"/>
          <p:cNvSpPr/>
          <p:nvPr/>
        </p:nvSpPr>
        <p:spPr>
          <a:xfrm rot="203779" flipV="1">
            <a:off x="6173214" y="4559679"/>
            <a:ext cx="2026863" cy="1058658"/>
          </a:xfrm>
          <a:prstGeom prst="bentArrow">
            <a:avLst>
              <a:gd name="adj1" fmla="val 25000"/>
              <a:gd name="adj2" fmla="val 25000"/>
              <a:gd name="adj3" fmla="val 50000"/>
              <a:gd name="adj4" fmla="val 87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15008" y="1428736"/>
            <a:ext cx="255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Especificação do modelo</a:t>
            </a:r>
            <a:r>
              <a:rPr lang="pt-BR" dirty="0"/>
              <a:t> </a:t>
            </a:r>
            <a:endParaRPr lang="pt-BR" dirty="0" smtClean="0"/>
          </a:p>
          <a:p>
            <a:pPr algn="ctr"/>
            <a:r>
              <a:rPr lang="pt-BR" dirty="0" smtClean="0"/>
              <a:t>de negócios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86512" y="213285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Analisar serviços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643702" y="3500438"/>
            <a:ext cx="16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429256" y="4857760"/>
            <a:ext cx="66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357422" y="46434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5720" y="3286124"/>
            <a:ext cx="148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Planejamento</a:t>
            </a:r>
          </a:p>
          <a:p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357290" y="2428868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571604" y="1571612"/>
            <a:ext cx="166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Modelagem do </a:t>
            </a:r>
          </a:p>
          <a:p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57554" y="928670"/>
            <a:ext cx="114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5000628" y="1142984"/>
            <a:ext cx="3857652" cy="221457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7620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357950" y="2708920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Projetar Serviços</a:t>
            </a:r>
            <a:endParaRPr lang="pt-BR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pt-BR" dirty="0"/>
              <a:t>Projetar Componentes</a:t>
            </a:r>
          </a:p>
          <a:p>
            <a:pPr marL="525780" indent="-457200">
              <a:buFont typeface="+mj-lt"/>
              <a:buAutoNum type="arabicPeriod"/>
            </a:pPr>
            <a:r>
              <a:rPr lang="pt-BR" b="1" dirty="0">
                <a:solidFill>
                  <a:srgbClr val="FF0000"/>
                </a:solidFill>
              </a:rPr>
              <a:t>Atualizar Modelo de Informação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Projetar Classes e  </a:t>
            </a:r>
            <a:r>
              <a:rPr lang="pt-BR" dirty="0"/>
              <a:t>Banco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30603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02474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Modelo de </a:t>
            </a:r>
            <a:r>
              <a:rPr lang="pt-BR" dirty="0" smtClean="0"/>
              <a:t>Informação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643050"/>
            <a:ext cx="4857784" cy="491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099208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pt-BR" dirty="0"/>
              <a:t>Projetar Componentes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Atualizar Modelo de </a:t>
            </a:r>
            <a:r>
              <a:rPr lang="pt-BR" dirty="0" smtClean="0">
                <a:solidFill>
                  <a:schemeClr val="tx1"/>
                </a:solidFill>
              </a:rPr>
              <a:t>Informação</a:t>
            </a:r>
          </a:p>
          <a:p>
            <a:pPr marL="525780" indent="-457200"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Agrupar classes</a:t>
            </a:r>
            <a:endParaRPr lang="pt-BR" b="1" dirty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eriod"/>
            </a:pPr>
            <a:r>
              <a:rPr lang="pt-BR" b="1" dirty="0" smtClean="0"/>
              <a:t>Projetar Classes e  </a:t>
            </a:r>
            <a:r>
              <a:rPr lang="pt-BR" b="1" dirty="0"/>
              <a:t>Banco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21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8170"/>
            <a:ext cx="4708216" cy="63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339752" y="3647851"/>
            <a:ext cx="1800200" cy="1077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107887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Baseado no </a:t>
            </a:r>
            <a:r>
              <a:rPr lang="pt-BR" b="1" dirty="0" smtClean="0"/>
              <a:t>protótipo da interface</a:t>
            </a:r>
            <a:r>
              <a:rPr lang="pt-BR" dirty="0" smtClean="0"/>
              <a:t>, tecnologias utilizadas e integração front-</a:t>
            </a:r>
            <a:r>
              <a:rPr lang="pt-BR" dirty="0" err="1" smtClean="0"/>
              <a:t>back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Diagrama de classe</a:t>
            </a:r>
          </a:p>
          <a:p>
            <a:pPr lvl="1"/>
            <a:r>
              <a:rPr lang="pt-BR" dirty="0" smtClean="0"/>
              <a:t>Diagramas de sequencia </a:t>
            </a:r>
          </a:p>
        </p:txBody>
      </p:sp>
    </p:spTree>
    <p:extLst>
      <p:ext uri="{BB962C8B-B14F-4D97-AF65-F5344CB8AC3E}">
        <p14:creationId xmlns:p14="http://schemas.microsoft.com/office/powerpoint/2010/main" xmlns="" val="1485031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104" y="2389188"/>
            <a:ext cx="7274986" cy="277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85852" y="2786058"/>
            <a:ext cx="1928826" cy="653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86788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9244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428868"/>
            <a:ext cx="2805126" cy="204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68290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Front-end</a:t>
            </a:r>
            <a:r>
              <a:rPr lang="pt-BR" dirty="0" smtClean="0"/>
              <a:t>: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428868"/>
            <a:ext cx="5429288" cy="334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Front-end</a:t>
            </a:r>
            <a:r>
              <a:rPr lang="pt-BR" dirty="0" smtClean="0"/>
              <a:t>: web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39"/>
            <a:ext cx="7072362" cy="459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868144" y="2632817"/>
            <a:ext cx="2448272" cy="940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104" y="2389188"/>
            <a:ext cx="7274986" cy="277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6788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5204768" cy="584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909515" y="406574"/>
            <a:ext cx="926759" cy="5868418"/>
            <a:chOff x="212" y="785"/>
            <a:chExt cx="506" cy="3036"/>
          </a:xfrm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 rot="16200000">
              <a:off x="38" y="1292"/>
              <a:ext cx="854" cy="50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Computation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Independent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(CIM)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 rot="16200000">
              <a:off x="-39" y="2226"/>
              <a:ext cx="1008" cy="50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Platform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Independent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(PIM)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 rot="16200000">
              <a:off x="44" y="3150"/>
              <a:ext cx="839" cy="504"/>
            </a:xfrm>
            <a:prstGeom prst="rect">
              <a:avLst/>
            </a:prstGeom>
            <a:solidFill>
              <a:srgbClr val="335A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Platform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Specific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(PSM)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48" y="785"/>
              <a:ext cx="47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800" b="1" dirty="0">
                  <a:cs typeface="Arial" charset="0"/>
                </a:rPr>
                <a:t>MDA</a:t>
              </a:r>
            </a:p>
            <a:p>
              <a:pPr algn="ctr"/>
              <a:r>
                <a:rPr lang="en-US" sz="1800" b="1" dirty="0">
                  <a:cs typeface="Arial" charset="0"/>
                </a:rPr>
                <a:t>Terms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817494" y="899120"/>
            <a:ext cx="642938" cy="541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M</a:t>
            </a:r>
          </a:p>
          <a:p>
            <a:pPr algn="ctr">
              <a:defRPr/>
            </a:pPr>
            <a:r>
              <a:rPr lang="en-US" sz="3600" b="1" dirty="0"/>
              <a:t>D</a:t>
            </a:r>
          </a:p>
          <a:p>
            <a:pPr algn="ctr">
              <a:defRPr/>
            </a:pPr>
            <a:r>
              <a:rPr lang="en-US" sz="3600" b="1" dirty="0"/>
              <a:t>E</a:t>
            </a:r>
            <a:endParaRPr lang="pt-BR" sz="3600" b="1" dirty="0"/>
          </a:p>
        </p:txBody>
      </p:sp>
      <p:sp>
        <p:nvSpPr>
          <p:cNvPr id="13" name="Retângulo 12"/>
          <p:cNvSpPr/>
          <p:nvPr/>
        </p:nvSpPr>
        <p:spPr>
          <a:xfrm>
            <a:off x="6903094" y="2924944"/>
            <a:ext cx="714375" cy="3384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S</a:t>
            </a:r>
          </a:p>
          <a:p>
            <a:pPr algn="ctr">
              <a:defRPr/>
            </a:pPr>
            <a:r>
              <a:rPr lang="en-US" sz="2800" b="1" dirty="0"/>
              <a:t>O</a:t>
            </a:r>
          </a:p>
          <a:p>
            <a:pPr algn="ctr">
              <a:defRPr/>
            </a:pPr>
            <a:r>
              <a:rPr lang="en-US" sz="2800" b="1" dirty="0"/>
              <a:t>A</a:t>
            </a:r>
            <a:endParaRPr lang="pt-BR" sz="2800" b="1" dirty="0"/>
          </a:p>
        </p:txBody>
      </p:sp>
      <p:sp>
        <p:nvSpPr>
          <p:cNvPr id="14" name="Retângulo 13"/>
          <p:cNvSpPr/>
          <p:nvPr/>
        </p:nvSpPr>
        <p:spPr>
          <a:xfrm>
            <a:off x="2714612" y="3140968"/>
            <a:ext cx="3585580" cy="9978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654291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9244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5985" y="2132856"/>
            <a:ext cx="278413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8290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90824"/>
            <a:ext cx="7116819" cy="171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25967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1143000"/>
          </a:xfrm>
        </p:spPr>
        <p:txBody>
          <a:bodyPr/>
          <a:lstStyle/>
          <a:p>
            <a:r>
              <a:rPr lang="pt-BR" dirty="0" smtClean="0"/>
              <a:t>Diagrama de Sequencia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6"/>
            <a:ext cx="7929618" cy="392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14303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856984" cy="646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0763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856984" cy="646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91680" y="692696"/>
            <a:ext cx="6336704" cy="12138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142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480" y="197768"/>
            <a:ext cx="8382000" cy="1143000"/>
          </a:xfrm>
        </p:spPr>
        <p:txBody>
          <a:bodyPr>
            <a:normAutofit/>
          </a:bodyPr>
          <a:lstStyle/>
          <a:p>
            <a:r>
              <a:rPr lang="pt-BR" dirty="0"/>
              <a:t>Passos para </a:t>
            </a:r>
            <a:r>
              <a:rPr lang="pt-BR" dirty="0" smtClean="0"/>
              <a:t>Identificar Serviços</a:t>
            </a:r>
            <a:endParaRPr lang="pt-BR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8001000" cy="3886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pt-BR" sz="3200" dirty="0" smtClean="0"/>
              <a:t>1</a:t>
            </a:r>
            <a:r>
              <a:rPr lang="pt-BR" sz="3200" dirty="0"/>
              <a:t>. </a:t>
            </a:r>
            <a:r>
              <a:rPr lang="pt-BR" sz="3200" dirty="0" smtClean="0"/>
              <a:t>Empacotar Casos de Uso</a:t>
            </a:r>
            <a:endParaRPr lang="pt-BR" sz="3200" dirty="0"/>
          </a:p>
          <a:p>
            <a:pPr>
              <a:buNone/>
            </a:pPr>
            <a:r>
              <a:rPr lang="pt-BR" sz="3200" dirty="0" smtClean="0"/>
              <a:t>2. Construir Arquitetura de Serviços</a:t>
            </a:r>
          </a:p>
          <a:p>
            <a:pPr>
              <a:buNone/>
            </a:pPr>
            <a:r>
              <a:rPr lang="pt-BR" sz="3200" dirty="0" smtClean="0">
                <a:solidFill>
                  <a:schemeClr val="tx1"/>
                </a:solidFill>
              </a:rPr>
              <a:t>3. </a:t>
            </a:r>
            <a:r>
              <a:rPr lang="pt-BR" sz="3200" dirty="0">
                <a:solidFill>
                  <a:schemeClr val="tx1"/>
                </a:solidFill>
              </a:rPr>
              <a:t>Identificar Serviços de Entidades</a:t>
            </a:r>
          </a:p>
          <a:p>
            <a:pPr>
              <a:buNone/>
            </a:pPr>
            <a:r>
              <a:rPr lang="pt-BR" sz="3200" dirty="0" smtClean="0"/>
              <a:t>5. Revisar Resultados</a:t>
            </a:r>
            <a:endParaRPr lang="pt-BR" sz="3200" dirty="0"/>
          </a:p>
          <a:p>
            <a:pPr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xmlns="" val="16086987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4174</TotalTime>
  <Words>700</Words>
  <Application>Microsoft Office PowerPoint</Application>
  <PresentationFormat>Apresentação na tela (4:3)</PresentationFormat>
  <Paragraphs>171</Paragraphs>
  <Slides>63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4" baseType="lpstr">
      <vt:lpstr>Austin</vt:lpstr>
      <vt:lpstr>Projetar Serviços</vt:lpstr>
      <vt:lpstr>Objetivos da aula</vt:lpstr>
      <vt:lpstr>Relembrando ...</vt:lpstr>
      <vt:lpstr>Visão geral (Exemplo: RUP) </vt:lpstr>
      <vt:lpstr>Visão geral</vt:lpstr>
      <vt:lpstr>Slide 6</vt:lpstr>
      <vt:lpstr>Fluxo de Atividades</vt:lpstr>
      <vt:lpstr>Fluxo de Atividades</vt:lpstr>
      <vt:lpstr>Passos para Identificar Serviços</vt:lpstr>
      <vt:lpstr>Slide 10</vt:lpstr>
      <vt:lpstr>Slide 11</vt:lpstr>
      <vt:lpstr>Slide 12</vt:lpstr>
      <vt:lpstr>Services Contracts</vt:lpstr>
      <vt:lpstr>3. Identificar Serviços de entidades</vt:lpstr>
      <vt:lpstr>Interação dos Serviços</vt:lpstr>
      <vt:lpstr>Slide 16</vt:lpstr>
      <vt:lpstr>Modelo de informação atualizado</vt:lpstr>
      <vt:lpstr>Modelo de Componentes dos serviços</vt:lpstr>
      <vt:lpstr>Slide 19</vt:lpstr>
      <vt:lpstr>Projetar Serviços</vt:lpstr>
      <vt:lpstr>Fluxo de Atividades</vt:lpstr>
      <vt:lpstr>Projetar Arquitetura</vt:lpstr>
      <vt:lpstr>1. Refinar Análise de Serviços </vt:lpstr>
      <vt:lpstr>Slide 24</vt:lpstr>
      <vt:lpstr>Slide 25</vt:lpstr>
      <vt:lpstr>Slide 26</vt:lpstr>
      <vt:lpstr>Slide 27</vt:lpstr>
      <vt:lpstr>2. Definir Padrão de Arquitetura </vt:lpstr>
      <vt:lpstr>Projetar Arquitetura</vt:lpstr>
      <vt:lpstr>2. Definir Padrão de Arquitetura</vt:lpstr>
      <vt:lpstr>Necessidades do negócio</vt:lpstr>
      <vt:lpstr>Definição da Arquitetura</vt:lpstr>
      <vt:lpstr>Slide 33</vt:lpstr>
      <vt:lpstr>O que aconteceria se todos os componentes fossem implementados como serviços?</vt:lpstr>
      <vt:lpstr>Fluxo de Atividades</vt:lpstr>
      <vt:lpstr>Projetar Back-end</vt:lpstr>
      <vt:lpstr>Projetar componentes</vt:lpstr>
      <vt:lpstr>Slide 38</vt:lpstr>
      <vt:lpstr>Diagrama de classe: Fachada Webservice</vt:lpstr>
      <vt:lpstr>Slide 40</vt:lpstr>
      <vt:lpstr>Diagrama de classes: Componente Controle de acesso</vt:lpstr>
      <vt:lpstr>Compoente Controle de acesso: Efetuar Login</vt:lpstr>
      <vt:lpstr>Slide 43</vt:lpstr>
      <vt:lpstr>Diagrama de classes</vt:lpstr>
      <vt:lpstr>Diagrama de sequencia</vt:lpstr>
      <vt:lpstr>Projetar componentes</vt:lpstr>
      <vt:lpstr>Diagramas de Seqüência</vt:lpstr>
      <vt:lpstr>Logar (Completo)</vt:lpstr>
      <vt:lpstr>Slide 49</vt:lpstr>
      <vt:lpstr>Projetar Back-end</vt:lpstr>
      <vt:lpstr>Modelo de Informação</vt:lpstr>
      <vt:lpstr>Projetar Back-end</vt:lpstr>
      <vt:lpstr>Fluxo de Atividades</vt:lpstr>
      <vt:lpstr>Projetar Front-end</vt:lpstr>
      <vt:lpstr>Front-end</vt:lpstr>
      <vt:lpstr>Slide 56</vt:lpstr>
      <vt:lpstr>Front-end: web</vt:lpstr>
      <vt:lpstr>Front-end: web</vt:lpstr>
      <vt:lpstr>Front-end</vt:lpstr>
      <vt:lpstr>Slide 60</vt:lpstr>
      <vt:lpstr>Diagrama de Classes</vt:lpstr>
      <vt:lpstr>Diagrama de Sequencia</vt:lpstr>
      <vt:lpstr>Dúvidas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Desenvolvimento de Software Dirigida a Modelos e Orientada a Serviços</dc:title>
  <dc:creator>vitor braga</dc:creator>
  <cp:lastModifiedBy>vitorvtb</cp:lastModifiedBy>
  <cp:revision>185</cp:revision>
  <dcterms:created xsi:type="dcterms:W3CDTF">2010-05-08T15:38:06Z</dcterms:created>
  <dcterms:modified xsi:type="dcterms:W3CDTF">2010-11-15T23:28:53Z</dcterms:modified>
</cp:coreProperties>
</file>