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6123" y="608391"/>
            <a:ext cx="8166734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123" y="2075241"/>
            <a:ext cx="6337300" cy="1490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E23CSEU0380@bennett.edu.in" TargetMode="External"/><Relationship Id="rId2" Type="http://schemas.openxmlformats.org/officeDocument/2006/relationships/hyperlink" Target="http://www.linkedin.com/in/tedhimansh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apitalcounselor.com/airbnb-statistic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apitalcounselor.com/airbnb-statistic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.com/community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apitalcounselor.com/airbnb-statistic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C64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77724" y="473999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44750" y="678866"/>
            <a:ext cx="5327650" cy="167225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z="5400" spc="55" dirty="0"/>
              <a:t>Airbnb </a:t>
            </a:r>
            <a:r>
              <a:rPr sz="5400" spc="60" dirty="0"/>
              <a:t> </a:t>
            </a:r>
            <a:r>
              <a:rPr sz="5400" spc="45" dirty="0"/>
              <a:t>Experien</a:t>
            </a:r>
            <a:r>
              <a:rPr sz="5400" spc="20" dirty="0"/>
              <a:t>c</a:t>
            </a:r>
            <a:r>
              <a:rPr sz="5400" spc="210" dirty="0"/>
              <a:t>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44750" y="3572187"/>
            <a:ext cx="523291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5" dirty="0">
                <a:solidFill>
                  <a:srgbClr val="FFFFFF"/>
                </a:solidFill>
                <a:latin typeface="Tahoma"/>
                <a:cs typeface="Tahoma"/>
              </a:rPr>
              <a:t>~</a:t>
            </a:r>
            <a:r>
              <a:rPr sz="2400" spc="-2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en-IN" sz="2400" spc="95" dirty="0">
                <a:solidFill>
                  <a:schemeClr val="bg1"/>
                </a:solidFill>
                <a:latin typeface="Tahoma"/>
                <a:cs typeface="Tahom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Himanshu Wankhade</a:t>
            </a:r>
            <a:endParaRPr lang="en-IN" sz="2400" spc="95" dirty="0">
              <a:solidFill>
                <a:schemeClr val="bg1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95" dirty="0">
                <a:solidFill>
                  <a:srgbClr val="FFFFFF"/>
                </a:solidFill>
                <a:latin typeface="Tahoma"/>
                <a:cs typeface="Tahoma"/>
              </a:rPr>
              <a:t>~</a:t>
            </a:r>
            <a:r>
              <a:rPr lang="en-IN" sz="2400" spc="95" dirty="0">
                <a:solidFill>
                  <a:schemeClr val="bg1"/>
                </a:solidFill>
                <a:latin typeface="Tahoma"/>
                <a:cs typeface="Tahom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E23CSEU0380@bennett.edu.in</a:t>
            </a:r>
            <a:endParaRPr sz="2400" dirty="0">
              <a:solidFill>
                <a:schemeClr val="bg1"/>
              </a:solidFill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125" y="163891"/>
            <a:ext cx="8249284" cy="728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300" b="0" spc="35" dirty="0">
                <a:latin typeface="Trebuchet MS"/>
                <a:cs typeface="Trebuchet MS"/>
              </a:rPr>
              <a:t>Millennials</a:t>
            </a:r>
            <a:r>
              <a:rPr sz="2300" b="0" spc="-105" dirty="0">
                <a:latin typeface="Trebuchet MS"/>
                <a:cs typeface="Trebuchet MS"/>
              </a:rPr>
              <a:t> </a:t>
            </a:r>
            <a:r>
              <a:rPr sz="2300" b="0" spc="5" dirty="0">
                <a:latin typeface="Trebuchet MS"/>
                <a:cs typeface="Trebuchet MS"/>
              </a:rPr>
              <a:t>are</a:t>
            </a:r>
            <a:r>
              <a:rPr sz="2300" b="0" spc="-105" dirty="0">
                <a:latin typeface="Trebuchet MS"/>
                <a:cs typeface="Trebuchet MS"/>
              </a:rPr>
              <a:t> </a:t>
            </a:r>
            <a:r>
              <a:rPr sz="2300" b="0" spc="75" dirty="0">
                <a:latin typeface="Trebuchet MS"/>
                <a:cs typeface="Trebuchet MS"/>
              </a:rPr>
              <a:t>more</a:t>
            </a:r>
            <a:r>
              <a:rPr sz="2300" b="0" spc="-105" dirty="0">
                <a:latin typeface="Trebuchet MS"/>
                <a:cs typeface="Trebuchet MS"/>
              </a:rPr>
              <a:t> </a:t>
            </a:r>
            <a:r>
              <a:rPr sz="2300" b="0" spc="-20" dirty="0">
                <a:latin typeface="Trebuchet MS"/>
                <a:cs typeface="Trebuchet MS"/>
              </a:rPr>
              <a:t>likely</a:t>
            </a:r>
            <a:r>
              <a:rPr sz="2300" b="0" spc="-165" dirty="0">
                <a:latin typeface="Trebuchet MS"/>
                <a:cs typeface="Trebuchet MS"/>
              </a:rPr>
              <a:t> </a:t>
            </a:r>
            <a:r>
              <a:rPr sz="2300" b="0" spc="-20" dirty="0">
                <a:latin typeface="Trebuchet MS"/>
                <a:cs typeface="Trebuchet MS"/>
              </a:rPr>
              <a:t>to</a:t>
            </a:r>
            <a:r>
              <a:rPr sz="2300" b="0" spc="-105" dirty="0">
                <a:latin typeface="Trebuchet MS"/>
                <a:cs typeface="Trebuchet MS"/>
              </a:rPr>
              <a:t> </a:t>
            </a:r>
            <a:r>
              <a:rPr sz="2300" b="0" spc="40" dirty="0">
                <a:latin typeface="Trebuchet MS"/>
                <a:cs typeface="Trebuchet MS"/>
              </a:rPr>
              <a:t>stay</a:t>
            </a:r>
            <a:r>
              <a:rPr sz="2300" b="0" spc="-165" dirty="0">
                <a:latin typeface="Trebuchet MS"/>
                <a:cs typeface="Trebuchet MS"/>
              </a:rPr>
              <a:t> </a:t>
            </a:r>
            <a:r>
              <a:rPr sz="2300" b="0" spc="-40" dirty="0">
                <a:latin typeface="Trebuchet MS"/>
                <a:cs typeface="Trebuchet MS"/>
              </a:rPr>
              <a:t>in</a:t>
            </a:r>
            <a:r>
              <a:rPr sz="2300" b="0" spc="-105" dirty="0">
                <a:latin typeface="Trebuchet MS"/>
                <a:cs typeface="Trebuchet MS"/>
              </a:rPr>
              <a:t> </a:t>
            </a:r>
            <a:r>
              <a:rPr sz="2300" b="0" spc="60" dirty="0">
                <a:latin typeface="Trebuchet MS"/>
                <a:cs typeface="Trebuchet MS"/>
              </a:rPr>
              <a:t>locals</a:t>
            </a:r>
            <a:r>
              <a:rPr sz="2300" b="0" spc="-100" dirty="0">
                <a:latin typeface="Trebuchet MS"/>
                <a:cs typeface="Trebuchet MS"/>
              </a:rPr>
              <a:t> </a:t>
            </a:r>
            <a:r>
              <a:rPr sz="2300" b="0" spc="-30" dirty="0">
                <a:latin typeface="Trebuchet MS"/>
                <a:cs typeface="Trebuchet MS"/>
              </a:rPr>
              <a:t>for</a:t>
            </a:r>
            <a:r>
              <a:rPr sz="2300" b="0" spc="-155" dirty="0">
                <a:latin typeface="Trebuchet MS"/>
                <a:cs typeface="Trebuchet MS"/>
              </a:rPr>
              <a:t> </a:t>
            </a:r>
            <a:r>
              <a:rPr sz="2300" b="0" spc="40" dirty="0">
                <a:latin typeface="Trebuchet MS"/>
                <a:cs typeface="Trebuchet MS"/>
              </a:rPr>
              <a:t>experience</a:t>
            </a:r>
            <a:r>
              <a:rPr sz="2300" b="0" spc="-105" dirty="0">
                <a:latin typeface="Trebuchet MS"/>
                <a:cs typeface="Trebuchet MS"/>
              </a:rPr>
              <a:t> </a:t>
            </a:r>
            <a:r>
              <a:rPr sz="2300" b="0" spc="90" dirty="0">
                <a:latin typeface="Trebuchet MS"/>
                <a:cs typeface="Trebuchet MS"/>
              </a:rPr>
              <a:t>and </a:t>
            </a:r>
            <a:r>
              <a:rPr sz="2300" b="0" spc="-680" dirty="0">
                <a:latin typeface="Trebuchet MS"/>
                <a:cs typeface="Trebuchet MS"/>
              </a:rPr>
              <a:t> </a:t>
            </a:r>
            <a:r>
              <a:rPr sz="2300" b="0" spc="45" dirty="0">
                <a:latin typeface="Trebuchet MS"/>
                <a:cs typeface="Trebuchet MS"/>
              </a:rPr>
              <a:t>social</a:t>
            </a:r>
            <a:r>
              <a:rPr sz="2300" b="0" spc="-175" dirty="0">
                <a:latin typeface="Trebuchet MS"/>
                <a:cs typeface="Trebuchet MS"/>
              </a:rPr>
              <a:t> </a:t>
            </a:r>
            <a:r>
              <a:rPr sz="2300" b="0" spc="65" dirty="0">
                <a:latin typeface="Trebuchet MS"/>
                <a:cs typeface="Trebuchet MS"/>
              </a:rPr>
              <a:t>media</a:t>
            </a:r>
            <a:r>
              <a:rPr sz="2300" b="0" spc="-175" dirty="0">
                <a:latin typeface="Trebuchet MS"/>
                <a:cs typeface="Trebuchet MS"/>
              </a:rPr>
              <a:t> </a:t>
            </a:r>
            <a:r>
              <a:rPr sz="2300" b="0" spc="110" dirty="0">
                <a:latin typeface="Trebuchet MS"/>
                <a:cs typeface="Trebuchet MS"/>
              </a:rPr>
              <a:t>w</a:t>
            </a:r>
            <a:r>
              <a:rPr sz="2300" b="0" spc="-5" dirty="0">
                <a:latin typeface="Trebuchet MS"/>
                <a:cs typeface="Trebuchet MS"/>
              </a:rPr>
              <a:t>orthiness.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125" y="1056066"/>
            <a:ext cx="8149590" cy="22237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z="4800" b="1" spc="204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800" b="1" spc="7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4800" b="1" spc="-40" dirty="0">
                <a:solidFill>
                  <a:srgbClr val="FFFFFF"/>
                </a:solidFill>
                <a:latin typeface="Trebuchet MS"/>
                <a:cs typeface="Trebuchet MS"/>
              </a:rPr>
              <a:t>er</a:t>
            </a:r>
            <a:r>
              <a:rPr sz="4800" b="1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225" dirty="0">
                <a:solidFill>
                  <a:srgbClr val="FA8C00"/>
                </a:solidFill>
                <a:latin typeface="Trebuchet MS"/>
                <a:cs typeface="Trebuchet MS"/>
              </a:rPr>
              <a:t>86%</a:t>
            </a:r>
            <a:r>
              <a:rPr sz="4800" b="1" spc="-295" dirty="0">
                <a:solidFill>
                  <a:srgbClr val="FA8C00"/>
                </a:solidFill>
                <a:latin typeface="Trebuchet MS"/>
                <a:cs typeface="Trebuchet MS"/>
              </a:rPr>
              <a:t> </a:t>
            </a:r>
            <a:r>
              <a:rPr sz="4800" b="1" spc="-125" dirty="0">
                <a:solidFill>
                  <a:srgbClr val="FA8C00"/>
                </a:solidFill>
                <a:latin typeface="Trebuchet MS"/>
                <a:cs typeface="Trebuchet MS"/>
              </a:rPr>
              <a:t>t</a:t>
            </a:r>
            <a:r>
              <a:rPr sz="4800" b="1" spc="-150" dirty="0">
                <a:solidFill>
                  <a:srgbClr val="FA8C00"/>
                </a:solidFill>
                <a:latin typeface="Trebuchet MS"/>
                <a:cs typeface="Trebuchet MS"/>
              </a:rPr>
              <a:t>r</a:t>
            </a:r>
            <a:r>
              <a:rPr sz="4800" b="1" spc="100" dirty="0">
                <a:solidFill>
                  <a:srgbClr val="FA8C00"/>
                </a:solidFill>
                <a:latin typeface="Trebuchet MS"/>
                <a:cs typeface="Trebuchet MS"/>
              </a:rPr>
              <a:t>a</a:t>
            </a:r>
            <a:r>
              <a:rPr sz="4800" b="1" spc="15" dirty="0">
                <a:solidFill>
                  <a:srgbClr val="FA8C00"/>
                </a:solidFill>
                <a:latin typeface="Trebuchet MS"/>
                <a:cs typeface="Trebuchet MS"/>
              </a:rPr>
              <a:t>v</a:t>
            </a:r>
            <a:r>
              <a:rPr sz="4800" b="1" spc="90" dirty="0">
                <a:solidFill>
                  <a:srgbClr val="FA8C00"/>
                </a:solidFill>
                <a:latin typeface="Trebuchet MS"/>
                <a:cs typeface="Trebuchet MS"/>
              </a:rPr>
              <a:t>ellers</a:t>
            </a:r>
            <a:r>
              <a:rPr sz="4800" b="1" spc="-295" dirty="0">
                <a:solidFill>
                  <a:srgbClr val="FA8C00"/>
                </a:solidFill>
                <a:latin typeface="Trebuchet MS"/>
                <a:cs typeface="Trebuchet MS"/>
              </a:rPr>
              <a:t> </a:t>
            </a:r>
            <a:r>
              <a:rPr sz="4800" b="1" spc="35" dirty="0">
                <a:solidFill>
                  <a:srgbClr val="FFFFFF"/>
                </a:solidFill>
                <a:latin typeface="Trebuchet MS"/>
                <a:cs typeface="Trebuchet MS"/>
              </a:rPr>
              <a:t>ﬁnd</a:t>
            </a:r>
            <a:r>
              <a:rPr sz="4800" b="1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30" dirty="0">
                <a:solidFill>
                  <a:srgbClr val="FFFFFF"/>
                </a:solidFill>
                <a:latin typeface="Trebuchet MS"/>
                <a:cs typeface="Trebuchet MS"/>
              </a:rPr>
              <a:t>the  </a:t>
            </a:r>
            <a:r>
              <a:rPr sz="4800" b="1" spc="175" dirty="0">
                <a:solidFill>
                  <a:srgbClr val="FFFFFF"/>
                </a:solidFill>
                <a:latin typeface="Trebuchet MS"/>
                <a:cs typeface="Trebuchet MS"/>
              </a:rPr>
              <a:t>loc</a:t>
            </a:r>
            <a:r>
              <a:rPr sz="4800" b="1" spc="18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800" b="1" spc="-5" dirty="0">
                <a:solidFill>
                  <a:srgbClr val="FFFFFF"/>
                </a:solidFill>
                <a:latin typeface="Trebuchet MS"/>
                <a:cs typeface="Trebuchet MS"/>
              </a:rPr>
              <a:t>tion</a:t>
            </a:r>
            <a:r>
              <a:rPr sz="4800" b="1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16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800" b="1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4800" b="1" spc="-5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45" dirty="0">
                <a:solidFill>
                  <a:srgbClr val="FFFFFF"/>
                </a:solidFill>
                <a:latin typeface="Trebuchet MS"/>
                <a:cs typeface="Trebuchet MS"/>
              </a:rPr>
              <a:t>AirB</a:t>
            </a:r>
            <a:r>
              <a:rPr sz="4800" b="1" spc="5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800" b="1" spc="40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4800" b="1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130" dirty="0">
                <a:solidFill>
                  <a:srgbClr val="FFFFFF"/>
                </a:solidFill>
                <a:latin typeface="Trebuchet MS"/>
                <a:cs typeface="Trebuchet MS"/>
              </a:rPr>
              <a:t>mo</a:t>
            </a:r>
            <a:r>
              <a:rPr sz="4800" b="1" spc="4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800" b="1" spc="75" dirty="0">
                <a:solidFill>
                  <a:srgbClr val="FFFFFF"/>
                </a:solidFill>
                <a:latin typeface="Trebuchet MS"/>
                <a:cs typeface="Trebuchet MS"/>
              </a:rPr>
              <a:t>e  </a:t>
            </a:r>
            <a:r>
              <a:rPr sz="4800" b="1" spc="225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4800" b="1" spc="12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800" b="1" spc="8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800" b="1" spc="20" dirty="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sz="4800" b="1" spc="30" dirty="0">
                <a:solidFill>
                  <a:srgbClr val="FFFFFF"/>
                </a:solidFill>
                <a:latin typeface="Trebuchet MS"/>
                <a:cs typeface="Trebuchet MS"/>
              </a:rPr>
              <a:t>enie</a:t>
            </a:r>
            <a:r>
              <a:rPr sz="4800" b="1" spc="2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800" b="1" spc="-6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800" b="1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60" dirty="0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r>
              <a:rPr sz="4800" b="1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195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800" b="1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12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800" b="1" spc="8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800" b="1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800" b="1" spc="110" dirty="0">
                <a:solidFill>
                  <a:srgbClr val="FFFFFF"/>
                </a:solidFill>
                <a:latin typeface="Trebuchet MS"/>
                <a:cs typeface="Trebuchet MS"/>
              </a:rPr>
              <a:t>el</a:t>
            </a:r>
            <a:r>
              <a:rPr sz="4800" b="1" spc="-4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19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125" y="3256341"/>
            <a:ext cx="5584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220" dirty="0">
                <a:solidFill>
                  <a:srgbClr val="FFFFFF"/>
                </a:solidFill>
                <a:latin typeface="Trebuchet MS"/>
                <a:cs typeface="Trebuchet MS"/>
              </a:rPr>
              <a:t>ea</a:t>
            </a:r>
            <a:r>
              <a:rPr sz="4800" b="1" spc="10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800" b="1" spc="7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800" b="1" spc="-4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800" b="1" spc="19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800" b="1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2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b="1" spc="50" dirty="0">
                <a:solidFill>
                  <a:srgbClr val="FFFFFF"/>
                </a:solidFill>
                <a:latin typeface="Trebuchet MS"/>
                <a:cs typeface="Trebuchet MS"/>
              </a:rPr>
              <a:t>xplo</a:t>
            </a:r>
            <a:r>
              <a:rPr sz="4800" b="1" spc="1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800" b="1" spc="1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b="1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3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125" y="3989766"/>
            <a:ext cx="3452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Trebuchet MS"/>
                <a:cs typeface="Trebuchet MS"/>
              </a:rPr>
              <a:t>destination.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125" y="4674541"/>
            <a:ext cx="18275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Source: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u="heavy" spc="5" dirty="0">
                <a:solidFill>
                  <a:srgbClr val="FC642D"/>
                </a:solidFill>
                <a:uFill>
                  <a:solidFill>
                    <a:srgbClr val="FC642D"/>
                  </a:solidFill>
                </a:uFill>
                <a:latin typeface="Tahoma"/>
                <a:cs typeface="Tahoma"/>
                <a:hlinkClick r:id="rId2"/>
              </a:rPr>
              <a:t>capita</a:t>
            </a:r>
            <a:r>
              <a:rPr sz="1200" u="heavy" spc="30" dirty="0">
                <a:solidFill>
                  <a:srgbClr val="FC642D"/>
                </a:solidFill>
                <a:uFill>
                  <a:solidFill>
                    <a:srgbClr val="FC642D"/>
                  </a:solidFill>
                </a:uFill>
                <a:latin typeface="Tahoma"/>
                <a:cs typeface="Tahoma"/>
                <a:hlinkClick r:id="rId2"/>
              </a:rPr>
              <a:t>l</a:t>
            </a:r>
            <a:r>
              <a:rPr sz="1200" u="heavy" spc="-145" dirty="0">
                <a:solidFill>
                  <a:srgbClr val="FC642D"/>
                </a:solidFill>
                <a:uFill>
                  <a:solidFill>
                    <a:srgbClr val="FC642D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1200" u="heavy" spc="10" dirty="0">
                <a:solidFill>
                  <a:srgbClr val="FC642D"/>
                </a:solidFill>
                <a:uFill>
                  <a:solidFill>
                    <a:srgbClr val="FC642D"/>
                  </a:solidFill>
                </a:uFill>
                <a:latin typeface="Tahoma"/>
                <a:cs typeface="Tahoma"/>
                <a:hlinkClick r:id="rId2"/>
              </a:rPr>
              <a:t>stat</a:t>
            </a:r>
            <a:r>
              <a:rPr sz="1200" u="heavy" spc="-15" dirty="0">
                <a:solidFill>
                  <a:srgbClr val="FC642D"/>
                </a:solidFill>
                <a:uFill>
                  <a:solidFill>
                    <a:srgbClr val="FC642D"/>
                  </a:solidFill>
                </a:uFill>
                <a:latin typeface="Tahoma"/>
                <a:cs typeface="Tahoma"/>
                <a:hlinkClick r:id="rId2"/>
              </a:rPr>
              <a:t>s</a:t>
            </a:r>
            <a:r>
              <a:rPr sz="1200" u="heavy" spc="-145" dirty="0">
                <a:solidFill>
                  <a:srgbClr val="FC642D"/>
                </a:solidFill>
                <a:uFill>
                  <a:solidFill>
                    <a:srgbClr val="FC642D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1200" u="heavy" spc="10" dirty="0">
                <a:solidFill>
                  <a:srgbClr val="FC642D"/>
                </a:solidFill>
                <a:uFill>
                  <a:solidFill>
                    <a:srgbClr val="FC642D"/>
                  </a:solidFill>
                </a:uFill>
                <a:latin typeface="Tahoma"/>
                <a:cs typeface="Tahoma"/>
                <a:hlinkClick r:id="rId2"/>
              </a:rPr>
              <a:t>sur</a:t>
            </a:r>
            <a:r>
              <a:rPr sz="1200" u="heavy" spc="-5" dirty="0">
                <a:solidFill>
                  <a:srgbClr val="FC642D"/>
                </a:solidFill>
                <a:uFill>
                  <a:solidFill>
                    <a:srgbClr val="FC642D"/>
                  </a:solidFill>
                </a:uFill>
                <a:latin typeface="Tahoma"/>
                <a:cs typeface="Tahoma"/>
                <a:hlinkClick r:id="rId2"/>
              </a:rPr>
              <a:t>v</a:t>
            </a:r>
            <a:r>
              <a:rPr sz="1200" u="heavy" spc="-20" dirty="0">
                <a:solidFill>
                  <a:srgbClr val="FC642D"/>
                </a:solidFill>
                <a:uFill>
                  <a:solidFill>
                    <a:srgbClr val="FC642D"/>
                  </a:solidFill>
                </a:uFill>
                <a:latin typeface="Tahoma"/>
                <a:cs typeface="Tahoma"/>
                <a:hlinkClick r:id="rId2"/>
              </a:rPr>
              <a:t>e</a:t>
            </a:r>
            <a:r>
              <a:rPr sz="1200" u="heavy" spc="15" dirty="0">
                <a:solidFill>
                  <a:srgbClr val="FC642D"/>
                </a:solidFill>
                <a:uFill>
                  <a:solidFill>
                    <a:srgbClr val="FC642D"/>
                  </a:solidFill>
                </a:uFill>
                <a:latin typeface="Tahoma"/>
                <a:cs typeface="Tahoma"/>
                <a:hlinkClick r:id="rId2"/>
              </a:rPr>
              <a:t>y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1400" y="3271982"/>
            <a:ext cx="2212048" cy="171667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006825" y="3309950"/>
            <a:ext cx="1663700" cy="154749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400" b="1" spc="10" dirty="0">
                <a:solidFill>
                  <a:srgbClr val="F46524"/>
                </a:solidFill>
                <a:latin typeface="Trebuchet MS"/>
                <a:cs typeface="Trebuchet MS"/>
              </a:rPr>
              <a:t>AirBn</a:t>
            </a:r>
            <a:r>
              <a:rPr sz="1400" b="1" spc="114" dirty="0">
                <a:solidFill>
                  <a:srgbClr val="F46524"/>
                </a:solidFill>
                <a:latin typeface="Trebuchet MS"/>
                <a:cs typeface="Trebuchet MS"/>
              </a:rPr>
              <a:t>B</a:t>
            </a:r>
            <a:r>
              <a:rPr sz="1400" b="1" spc="-9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70" dirty="0">
                <a:solidFill>
                  <a:srgbClr val="F46524"/>
                </a:solidFill>
                <a:latin typeface="Trebuchet MS"/>
                <a:cs typeface="Trebuchet MS"/>
              </a:rPr>
              <a:t>-</a:t>
            </a:r>
            <a:r>
              <a:rPr sz="1400" b="1" spc="-9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5" dirty="0">
                <a:solidFill>
                  <a:srgbClr val="F46524"/>
                </a:solidFill>
                <a:latin typeface="Trebuchet MS"/>
                <a:cs typeface="Trebuchet MS"/>
              </a:rPr>
              <a:t>Ex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ts val="1430"/>
              </a:lnSpc>
              <a:spcBef>
                <a:spcPts val="860"/>
              </a:spcBef>
            </a:pPr>
            <a:r>
              <a:rPr sz="1200" b="1" spc="50" dirty="0">
                <a:latin typeface="Trebuchet MS"/>
                <a:cs typeface="Trebuchet MS"/>
              </a:rPr>
              <a:t>Gue</a:t>
            </a:r>
            <a:r>
              <a:rPr sz="1200" b="1" spc="30" dirty="0">
                <a:latin typeface="Trebuchet MS"/>
                <a:cs typeface="Trebuchet MS"/>
              </a:rPr>
              <a:t>s</a:t>
            </a:r>
            <a:r>
              <a:rPr sz="1200" b="1" spc="114" dirty="0">
                <a:latin typeface="Trebuchet MS"/>
                <a:cs typeface="Trebuchet MS"/>
              </a:rPr>
              <a:t>t/</a:t>
            </a:r>
            <a:r>
              <a:rPr sz="1200" b="1" spc="185" dirty="0">
                <a:latin typeface="Trebuchet MS"/>
                <a:cs typeface="Trebuchet MS"/>
              </a:rPr>
              <a:t>U</a:t>
            </a:r>
            <a:r>
              <a:rPr sz="1200" b="1" spc="30" dirty="0">
                <a:latin typeface="Trebuchet MS"/>
                <a:cs typeface="Trebuchet MS"/>
              </a:rPr>
              <a:t>sers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200" b="1" spc="35" dirty="0">
                <a:latin typeface="Trebuchet MS"/>
                <a:cs typeface="Trebuchet MS"/>
              </a:rPr>
              <a:t>o</a:t>
            </a:r>
            <a:r>
              <a:rPr sz="1200" b="1" dirty="0">
                <a:latin typeface="Trebuchet MS"/>
                <a:cs typeface="Trebuchet MS"/>
              </a:rPr>
              <a:t>f</a:t>
            </a:r>
            <a:r>
              <a:rPr sz="1200" b="1" spc="-100" dirty="0">
                <a:latin typeface="Trebuchet MS"/>
                <a:cs typeface="Trebuchet MS"/>
              </a:rPr>
              <a:t> </a:t>
            </a:r>
            <a:r>
              <a:rPr sz="1200" b="1" spc="10" dirty="0">
                <a:latin typeface="Trebuchet MS"/>
                <a:cs typeface="Trebuchet MS"/>
              </a:rPr>
              <a:t>airbnb  </a:t>
            </a:r>
            <a:r>
              <a:rPr sz="1200" b="1" dirty="0">
                <a:latin typeface="Trebuchet MS"/>
                <a:cs typeface="Trebuchet MS"/>
              </a:rPr>
              <a:t>a</a:t>
            </a:r>
            <a:r>
              <a:rPr sz="1200" b="1" spc="-10" dirty="0">
                <a:latin typeface="Trebuchet MS"/>
                <a:cs typeface="Trebuchet MS"/>
              </a:rPr>
              <a:t>r</a:t>
            </a:r>
            <a:r>
              <a:rPr sz="1200" b="1" spc="25" dirty="0">
                <a:latin typeface="Trebuchet MS"/>
                <a:cs typeface="Trebuchet MS"/>
              </a:rPr>
              <a:t>e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200" b="1" spc="30" dirty="0">
                <a:latin typeface="Trebuchet MS"/>
                <a:cs typeface="Trebuchet MS"/>
              </a:rPr>
              <a:t>mo</a:t>
            </a:r>
            <a:r>
              <a:rPr sz="1200" b="1" spc="5" dirty="0">
                <a:latin typeface="Trebuchet MS"/>
                <a:cs typeface="Trebuchet MS"/>
              </a:rPr>
              <a:t>r</a:t>
            </a:r>
            <a:r>
              <a:rPr sz="1200" b="1" spc="25" dirty="0">
                <a:latin typeface="Trebuchet MS"/>
                <a:cs typeface="Trebuchet MS"/>
              </a:rPr>
              <a:t>e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200" b="1" spc="-5" dirty="0">
                <a:latin typeface="Trebuchet MS"/>
                <a:cs typeface="Trebuchet MS"/>
              </a:rPr>
              <a:t>li</a:t>
            </a:r>
            <a:r>
              <a:rPr sz="1200" b="1" spc="-45" dirty="0">
                <a:latin typeface="Trebuchet MS"/>
                <a:cs typeface="Trebuchet MS"/>
              </a:rPr>
              <a:t>k</a:t>
            </a:r>
            <a:r>
              <a:rPr sz="1200" b="1" spc="35" dirty="0">
                <a:latin typeface="Trebuchet MS"/>
                <a:cs typeface="Trebuchet MS"/>
              </a:rPr>
              <a:t>e</a:t>
            </a:r>
            <a:r>
              <a:rPr sz="1200" b="1" spc="-20" dirty="0">
                <a:latin typeface="Trebuchet MS"/>
                <a:cs typeface="Trebuchet MS"/>
              </a:rPr>
              <a:t>l</a:t>
            </a:r>
            <a:r>
              <a:rPr sz="1200" b="1" spc="15" dirty="0">
                <a:latin typeface="Trebuchet MS"/>
                <a:cs typeface="Trebuchet MS"/>
              </a:rPr>
              <a:t>y</a:t>
            </a:r>
            <a:r>
              <a:rPr sz="1200" b="1" spc="-105" dirty="0">
                <a:latin typeface="Trebuchet MS"/>
                <a:cs typeface="Trebuchet MS"/>
              </a:rPr>
              <a:t> </a:t>
            </a:r>
            <a:r>
              <a:rPr sz="1200" b="1" spc="-25" dirty="0">
                <a:latin typeface="Trebuchet MS"/>
                <a:cs typeface="Trebuchet MS"/>
              </a:rPr>
              <a:t>t</a:t>
            </a:r>
            <a:r>
              <a:rPr sz="1200" b="1" spc="45" dirty="0">
                <a:latin typeface="Trebuchet MS"/>
                <a:cs typeface="Trebuchet MS"/>
              </a:rPr>
              <a:t>o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200" b="1" spc="35" dirty="0">
                <a:latin typeface="Trebuchet MS"/>
                <a:cs typeface="Trebuchet MS"/>
              </a:rPr>
              <a:t>be  </a:t>
            </a:r>
            <a:r>
              <a:rPr sz="1200" b="1" spc="20" dirty="0">
                <a:latin typeface="Trebuchet MS"/>
                <a:cs typeface="Trebuchet MS"/>
              </a:rPr>
              <a:t>millennials</a:t>
            </a:r>
            <a:r>
              <a:rPr sz="1200" b="1" spc="-110" dirty="0">
                <a:latin typeface="Trebuchet MS"/>
                <a:cs typeface="Trebuchet MS"/>
              </a:rPr>
              <a:t> </a:t>
            </a:r>
            <a:r>
              <a:rPr sz="1200" b="1" spc="40" dirty="0">
                <a:latin typeface="Trebuchet MS"/>
                <a:cs typeface="Trebuchet MS"/>
              </a:rPr>
              <a:t>who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200" b="1" spc="55" dirty="0">
                <a:latin typeface="Trebuchet MS"/>
                <a:cs typeface="Trebuchet MS"/>
              </a:rPr>
              <a:t>ag</a:t>
            </a:r>
            <a:r>
              <a:rPr sz="1200" b="1" spc="35" dirty="0">
                <a:latin typeface="Trebuchet MS"/>
                <a:cs typeface="Trebuchet MS"/>
              </a:rPr>
              <a:t>r</a:t>
            </a:r>
            <a:r>
              <a:rPr sz="1200" b="1" spc="20" dirty="0">
                <a:latin typeface="Trebuchet MS"/>
                <a:cs typeface="Trebuchet MS"/>
              </a:rPr>
              <a:t>ee  </a:t>
            </a:r>
            <a:r>
              <a:rPr sz="1200" b="1" spc="5" dirty="0">
                <a:latin typeface="Trebuchet MS"/>
                <a:cs typeface="Trebuchet MS"/>
              </a:rPr>
              <a:t>that </a:t>
            </a:r>
            <a:r>
              <a:rPr sz="1200" b="1" spc="35" dirty="0">
                <a:latin typeface="Trebuchet MS"/>
                <a:cs typeface="Trebuchet MS"/>
              </a:rPr>
              <a:t>home-sharing </a:t>
            </a:r>
            <a:r>
              <a:rPr sz="1200" b="1" spc="10" dirty="0">
                <a:latin typeface="Trebuchet MS"/>
                <a:cs typeface="Trebuchet MS"/>
              </a:rPr>
              <a:t>is </a:t>
            </a:r>
            <a:r>
              <a:rPr sz="1200" b="1" spc="15" dirty="0">
                <a:latin typeface="Trebuchet MS"/>
                <a:cs typeface="Trebuchet MS"/>
              </a:rPr>
              <a:t> </a:t>
            </a:r>
            <a:r>
              <a:rPr sz="1200" b="1" spc="25" dirty="0">
                <a:latin typeface="Trebuchet MS"/>
                <a:cs typeface="Trebuchet MS"/>
              </a:rPr>
              <a:t>more </a:t>
            </a:r>
            <a:r>
              <a:rPr sz="1200" b="1" spc="35" dirty="0">
                <a:latin typeface="Trebuchet MS"/>
                <a:cs typeface="Trebuchet MS"/>
              </a:rPr>
              <a:t>open </a:t>
            </a:r>
            <a:r>
              <a:rPr sz="1200" b="1" spc="10" dirty="0">
                <a:latin typeface="Trebuchet MS"/>
                <a:cs typeface="Trebuchet MS"/>
              </a:rPr>
              <a:t>to </a:t>
            </a:r>
            <a:r>
              <a:rPr sz="1200" b="1" spc="15" dirty="0">
                <a:latin typeface="Trebuchet MS"/>
                <a:cs typeface="Trebuchet MS"/>
              </a:rPr>
              <a:t>cultural </a:t>
            </a:r>
            <a:r>
              <a:rPr sz="1200" b="1" spc="-350" dirty="0">
                <a:latin typeface="Trebuchet MS"/>
                <a:cs typeface="Trebuchet MS"/>
              </a:rPr>
              <a:t> </a:t>
            </a:r>
            <a:r>
              <a:rPr sz="1200" b="1" dirty="0">
                <a:latin typeface="Trebuchet MS"/>
                <a:cs typeface="Trebuchet MS"/>
              </a:rPr>
              <a:t>experiences.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700" y="162736"/>
            <a:ext cx="4254599" cy="48180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8575" y="650532"/>
            <a:ext cx="21945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0" dirty="0">
                <a:solidFill>
                  <a:srgbClr val="484848"/>
                </a:solidFill>
              </a:rPr>
              <a:t>3.</a:t>
            </a:r>
            <a:r>
              <a:rPr sz="3000" spc="-185" dirty="0">
                <a:solidFill>
                  <a:srgbClr val="484848"/>
                </a:solidFill>
              </a:rPr>
              <a:t> </a:t>
            </a:r>
            <a:r>
              <a:rPr sz="3000" spc="105" dirty="0">
                <a:solidFill>
                  <a:srgbClr val="484848"/>
                </a:solidFill>
              </a:rPr>
              <a:t>R</a:t>
            </a:r>
            <a:r>
              <a:rPr sz="3000" spc="55" dirty="0">
                <a:solidFill>
                  <a:srgbClr val="484848"/>
                </a:solidFill>
              </a:rPr>
              <a:t>e</a:t>
            </a:r>
            <a:r>
              <a:rPr sz="3000" spc="-60" dirty="0">
                <a:solidFill>
                  <a:srgbClr val="484848"/>
                </a:solidFill>
              </a:rPr>
              <a:t>t</a:t>
            </a:r>
            <a:r>
              <a:rPr sz="3000" spc="55" dirty="0">
                <a:solidFill>
                  <a:srgbClr val="484848"/>
                </a:solidFill>
              </a:rPr>
              <a:t>e</a:t>
            </a:r>
            <a:r>
              <a:rPr sz="3000" spc="45" dirty="0">
                <a:solidFill>
                  <a:srgbClr val="484848"/>
                </a:solidFill>
              </a:rPr>
              <a:t>n</a:t>
            </a:r>
            <a:r>
              <a:rPr sz="3000" spc="-5" dirty="0">
                <a:solidFill>
                  <a:srgbClr val="484848"/>
                </a:solidFill>
              </a:rPr>
              <a:t>tion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2928575" y="1265334"/>
            <a:ext cx="3244850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5745">
              <a:lnSpc>
                <a:spcPct val="114599"/>
              </a:lnSpc>
              <a:spcBef>
                <a:spcPts val="100"/>
              </a:spcBef>
            </a:pPr>
            <a:r>
              <a:rPr sz="1200" spc="60" dirty="0">
                <a:latin typeface="Trebuchet MS"/>
                <a:cs typeface="Trebuchet MS"/>
              </a:rPr>
              <a:t>Users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55" dirty="0">
                <a:latin typeface="Trebuchet MS"/>
                <a:cs typeface="Trebuchet MS"/>
              </a:rPr>
              <a:t>need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to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come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back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again,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to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reduce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churn</a:t>
            </a:r>
            <a:r>
              <a:rPr sz="1200" spc="-60" dirty="0">
                <a:latin typeface="Trebuchet MS"/>
                <a:cs typeface="Trebuchet MS"/>
              </a:rPr>
              <a:t> .</a:t>
            </a:r>
            <a:r>
              <a:rPr sz="1200" spc="-135" dirty="0">
                <a:latin typeface="Trebuchet MS"/>
                <a:cs typeface="Trebuchet MS"/>
              </a:rPr>
              <a:t>F</a:t>
            </a:r>
            <a:r>
              <a:rPr sz="1200" spc="-70" dirty="0">
                <a:latin typeface="Trebuchet MS"/>
                <a:cs typeface="Trebuchet MS"/>
              </a:rPr>
              <a:t>r</a:t>
            </a:r>
            <a:r>
              <a:rPr sz="1200" spc="50" dirty="0">
                <a:latin typeface="Trebuchet MS"/>
                <a:cs typeface="Trebuchet MS"/>
              </a:rPr>
              <a:t>eque</a:t>
            </a:r>
            <a:r>
              <a:rPr sz="1200" spc="40" dirty="0">
                <a:latin typeface="Trebuchet MS"/>
                <a:cs typeface="Trebuchet MS"/>
              </a:rPr>
              <a:t>n</a:t>
            </a:r>
            <a:r>
              <a:rPr sz="1200" spc="-75" dirty="0">
                <a:latin typeface="Trebuchet MS"/>
                <a:cs typeface="Trebuchet MS"/>
              </a:rPr>
              <a:t>t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visi</a:t>
            </a:r>
            <a:r>
              <a:rPr sz="1200" spc="-30" dirty="0">
                <a:latin typeface="Trebuchet MS"/>
                <a:cs typeface="Trebuchet MS"/>
              </a:rPr>
              <a:t>t</a:t>
            </a:r>
            <a:r>
              <a:rPr sz="1200" spc="35" dirty="0">
                <a:latin typeface="Trebuchet MS"/>
                <a:cs typeface="Trebuchet MS"/>
              </a:rPr>
              <a:t>ors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a</a:t>
            </a:r>
            <a:r>
              <a:rPr sz="1200" spc="-30" dirty="0">
                <a:latin typeface="Trebuchet MS"/>
                <a:cs typeface="Trebuchet MS"/>
              </a:rPr>
              <a:t>r</a:t>
            </a:r>
            <a:r>
              <a:rPr sz="1200" spc="45" dirty="0">
                <a:latin typeface="Trebuchet MS"/>
                <a:cs typeface="Trebuchet MS"/>
              </a:rPr>
              <a:t>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mo</a:t>
            </a:r>
            <a:r>
              <a:rPr sz="1200" spc="5" dirty="0">
                <a:latin typeface="Trebuchet MS"/>
                <a:cs typeface="Trebuchet MS"/>
              </a:rPr>
              <a:t>r</a:t>
            </a:r>
            <a:r>
              <a:rPr sz="1200" spc="45" dirty="0">
                <a:latin typeface="Trebuchet MS"/>
                <a:cs typeface="Trebuchet MS"/>
              </a:rPr>
              <a:t>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li</a:t>
            </a:r>
            <a:r>
              <a:rPr sz="1200" spc="-75" dirty="0">
                <a:latin typeface="Trebuchet MS"/>
                <a:cs typeface="Trebuchet MS"/>
              </a:rPr>
              <a:t>k</a:t>
            </a:r>
            <a:r>
              <a:rPr sz="1200" spc="10" dirty="0">
                <a:latin typeface="Trebuchet MS"/>
                <a:cs typeface="Trebuchet MS"/>
              </a:rPr>
              <a:t>e</a:t>
            </a:r>
            <a:r>
              <a:rPr sz="1200" spc="-15" dirty="0">
                <a:latin typeface="Trebuchet MS"/>
                <a:cs typeface="Trebuchet MS"/>
              </a:rPr>
              <a:t>l</a:t>
            </a:r>
            <a:r>
              <a:rPr sz="1200" spc="55" dirty="0">
                <a:latin typeface="Trebuchet MS"/>
                <a:cs typeface="Trebuchet MS"/>
              </a:rPr>
              <a:t>y</a:t>
            </a:r>
            <a:r>
              <a:rPr sz="1200" spc="-90" dirty="0">
                <a:latin typeface="Trebuchet MS"/>
                <a:cs typeface="Trebuchet MS"/>
              </a:rPr>
              <a:t> t</a:t>
            </a:r>
            <a:r>
              <a:rPr sz="1200" spc="45" dirty="0">
                <a:latin typeface="Trebuchet MS"/>
                <a:cs typeface="Trebuchet MS"/>
              </a:rPr>
              <a:t>o  </a:t>
            </a:r>
            <a:r>
              <a:rPr sz="1200" spc="60" dirty="0">
                <a:latin typeface="Trebuchet MS"/>
                <a:cs typeface="Trebuchet MS"/>
              </a:rPr>
              <a:t>book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experience.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</a:pPr>
            <a:r>
              <a:rPr sz="1200" spc="5" dirty="0">
                <a:latin typeface="Trebuchet MS"/>
                <a:cs typeface="Trebuchet MS"/>
              </a:rPr>
              <a:t>3rd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metric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is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just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to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see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user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stickiness,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and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55" dirty="0">
                <a:latin typeface="Trebuchet MS"/>
                <a:cs typeface="Trebuchet MS"/>
              </a:rPr>
              <a:t>as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a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p</a:t>
            </a:r>
            <a:r>
              <a:rPr sz="1200" spc="55" dirty="0">
                <a:latin typeface="Trebuchet MS"/>
                <a:cs typeface="Trebuchet MS"/>
              </a:rPr>
              <a:t>o</a:t>
            </a:r>
            <a:r>
              <a:rPr sz="1200" spc="-85" dirty="0">
                <a:latin typeface="Trebuchet MS"/>
                <a:cs typeface="Trebuchet MS"/>
              </a:rPr>
              <a:t>t</a:t>
            </a:r>
            <a:r>
              <a:rPr sz="1200" spc="45" dirty="0">
                <a:latin typeface="Trebuchet MS"/>
                <a:cs typeface="Trebuchet MS"/>
              </a:rPr>
              <a:t>e</a:t>
            </a:r>
            <a:r>
              <a:rPr sz="1200" spc="35" dirty="0">
                <a:latin typeface="Trebuchet MS"/>
                <a:cs typeface="Trebuchet MS"/>
              </a:rPr>
              <a:t>n</a:t>
            </a:r>
            <a:r>
              <a:rPr sz="1200" spc="-40" dirty="0">
                <a:latin typeface="Trebuchet MS"/>
                <a:cs typeface="Trebuchet MS"/>
              </a:rPr>
              <a:t>tial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cus</a:t>
            </a:r>
            <a:r>
              <a:rPr sz="1200" spc="20" dirty="0">
                <a:latin typeface="Trebuchet MS"/>
                <a:cs typeface="Trebuchet MS"/>
              </a:rPr>
              <a:t>t</a:t>
            </a:r>
            <a:r>
              <a:rPr sz="1200" spc="75" dirty="0">
                <a:latin typeface="Trebuchet MS"/>
                <a:cs typeface="Trebuchet MS"/>
              </a:rPr>
              <a:t>ome</a:t>
            </a:r>
            <a:r>
              <a:rPr sz="1200" spc="-170" dirty="0">
                <a:latin typeface="Trebuchet MS"/>
                <a:cs typeface="Trebuchet MS"/>
              </a:rPr>
              <a:t>r</a:t>
            </a:r>
            <a:r>
              <a:rPr sz="1200" spc="-215" dirty="0">
                <a:latin typeface="Trebuchet MS"/>
                <a:cs typeface="Trebuchet MS"/>
              </a:rPr>
              <a:t>.: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rebuchet MS"/>
              <a:cs typeface="Trebuchet MS"/>
            </a:endParaRPr>
          </a:p>
          <a:p>
            <a:pPr marL="469900" indent="-409575">
              <a:lnSpc>
                <a:spcPct val="100000"/>
              </a:lnSpc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400" b="1" spc="40" dirty="0">
                <a:solidFill>
                  <a:srgbClr val="F46524"/>
                </a:solidFill>
                <a:latin typeface="Trebuchet MS"/>
                <a:cs typeface="Trebuchet MS"/>
              </a:rPr>
              <a:t>Search</a:t>
            </a:r>
            <a:endParaRPr sz="1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sz="1200" spc="185" dirty="0">
                <a:latin typeface="Trebuchet MS"/>
                <a:cs typeface="Trebuchet MS"/>
              </a:rPr>
              <a:t>#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of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users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searching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for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experiences</a:t>
            </a:r>
            <a:endParaRPr sz="1200">
              <a:latin typeface="Trebuchet MS"/>
              <a:cs typeface="Trebuchet MS"/>
            </a:endParaRPr>
          </a:p>
          <a:p>
            <a:pPr marL="469900" indent="-409575">
              <a:lnSpc>
                <a:spcPct val="100000"/>
              </a:lnSpc>
              <a:spcBef>
                <a:spcPts val="1175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400" b="1" spc="25" dirty="0">
                <a:solidFill>
                  <a:srgbClr val="F46524"/>
                </a:solidFill>
                <a:latin typeface="Trebuchet MS"/>
                <a:cs typeface="Trebuchet MS"/>
              </a:rPr>
              <a:t>2nd</a:t>
            </a:r>
            <a:r>
              <a:rPr sz="1400" b="1" spc="-9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dirty="0">
                <a:solidFill>
                  <a:srgbClr val="F46524"/>
                </a:solidFill>
                <a:latin typeface="Trebuchet MS"/>
                <a:cs typeface="Trebuchet MS"/>
              </a:rPr>
              <a:t>timer</a:t>
            </a:r>
            <a:endParaRPr sz="1400">
              <a:latin typeface="Trebuchet MS"/>
              <a:cs typeface="Trebuchet MS"/>
            </a:endParaRPr>
          </a:p>
          <a:p>
            <a:pPr marL="469900" marR="546735">
              <a:lnSpc>
                <a:spcPct val="114599"/>
              </a:lnSpc>
              <a:spcBef>
                <a:spcPts val="70"/>
              </a:spcBef>
            </a:pPr>
            <a:r>
              <a:rPr sz="1200" spc="185" dirty="0">
                <a:latin typeface="Trebuchet MS"/>
                <a:cs typeface="Trebuchet MS"/>
              </a:rPr>
              <a:t>#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o</a:t>
            </a:r>
            <a:r>
              <a:rPr sz="1200" spc="-50" dirty="0">
                <a:latin typeface="Trebuchet MS"/>
                <a:cs typeface="Trebuchet MS"/>
              </a:rPr>
              <a:t>f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users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booking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their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se</a:t>
            </a:r>
            <a:r>
              <a:rPr sz="1200" spc="60" dirty="0">
                <a:latin typeface="Trebuchet MS"/>
                <a:cs typeface="Trebuchet MS"/>
              </a:rPr>
              <a:t>c</a:t>
            </a:r>
            <a:r>
              <a:rPr sz="1200" spc="50" dirty="0">
                <a:latin typeface="Trebuchet MS"/>
                <a:cs typeface="Trebuchet MS"/>
              </a:rPr>
              <a:t>ond  </a:t>
            </a:r>
            <a:r>
              <a:rPr sz="1200" spc="20" dirty="0">
                <a:latin typeface="Trebuchet MS"/>
                <a:cs typeface="Trebuchet MS"/>
              </a:rPr>
              <a:t>experience</a:t>
            </a:r>
            <a:endParaRPr sz="1200">
              <a:latin typeface="Trebuchet MS"/>
              <a:cs typeface="Trebuchet MS"/>
            </a:endParaRPr>
          </a:p>
          <a:p>
            <a:pPr marL="469900" indent="-381000">
              <a:lnSpc>
                <a:spcPct val="100000"/>
              </a:lnSpc>
              <a:spcBef>
                <a:spcPts val="1175"/>
              </a:spcBef>
              <a:buSzPct val="85714"/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400" b="1" spc="20" dirty="0">
                <a:solidFill>
                  <a:srgbClr val="F46524"/>
                </a:solidFill>
                <a:latin typeface="Trebuchet MS"/>
                <a:cs typeface="Trebuchet MS"/>
              </a:rPr>
              <a:t>Repeater</a:t>
            </a:r>
            <a:endParaRPr sz="14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sz="1200" spc="185" dirty="0">
                <a:latin typeface="Trebuchet MS"/>
                <a:cs typeface="Trebuchet MS"/>
              </a:rPr>
              <a:t>#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o</a:t>
            </a:r>
            <a:r>
              <a:rPr sz="1200" spc="-50" dirty="0">
                <a:latin typeface="Trebuchet MS"/>
                <a:cs typeface="Trebuchet MS"/>
              </a:rPr>
              <a:t>f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users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p</a:t>
            </a:r>
            <a:r>
              <a:rPr sz="1200" spc="25" dirty="0">
                <a:latin typeface="Trebuchet MS"/>
                <a:cs typeface="Trebuchet MS"/>
              </a:rPr>
              <a:t>a</a:t>
            </a:r>
            <a:r>
              <a:rPr sz="1200" spc="40" dirty="0">
                <a:latin typeface="Trebuchet MS"/>
                <a:cs typeface="Trebuchet MS"/>
              </a:rPr>
              <a:t>ying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75" dirty="0">
                <a:latin typeface="Trebuchet MS"/>
                <a:cs typeface="Trebuchet MS"/>
              </a:rPr>
              <a:t>mo</a:t>
            </a:r>
            <a:r>
              <a:rPr sz="1200" spc="50" dirty="0">
                <a:latin typeface="Trebuchet MS"/>
                <a:cs typeface="Trebuchet MS"/>
              </a:rPr>
              <a:t>n</a:t>
            </a:r>
            <a:r>
              <a:rPr sz="1200" spc="-25" dirty="0">
                <a:latin typeface="Trebuchet MS"/>
                <a:cs typeface="Trebuchet MS"/>
              </a:rPr>
              <a:t>th</a:t>
            </a:r>
            <a:r>
              <a:rPr sz="1200" spc="-40" dirty="0">
                <a:latin typeface="Trebuchet MS"/>
                <a:cs typeface="Trebuchet MS"/>
              </a:rPr>
              <a:t>l</a:t>
            </a:r>
            <a:r>
              <a:rPr sz="1200" spc="55" dirty="0">
                <a:latin typeface="Trebuchet MS"/>
                <a:cs typeface="Trebuchet MS"/>
              </a:rPr>
              <a:t>y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5</a:t>
            </a:r>
            <a:r>
              <a:rPr sz="1200" spc="-135" dirty="0">
                <a:latin typeface="Trebuchet MS"/>
                <a:cs typeface="Trebuchet MS"/>
              </a:rPr>
              <a:t>+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visits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125" y="468691"/>
            <a:ext cx="6341110" cy="7283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300" b="0" spc="50" dirty="0">
                <a:latin typeface="Trebuchet MS"/>
                <a:cs typeface="Trebuchet MS"/>
              </a:rPr>
              <a:t>AirBn</a:t>
            </a:r>
            <a:r>
              <a:rPr sz="2300" b="0" spc="90" dirty="0">
                <a:latin typeface="Trebuchet MS"/>
                <a:cs typeface="Trebuchet MS"/>
              </a:rPr>
              <a:t>B</a:t>
            </a:r>
            <a:r>
              <a:rPr sz="2300" b="0" spc="-550" dirty="0">
                <a:latin typeface="Trebuchet MS"/>
                <a:cs typeface="Trebuchet MS"/>
              </a:rPr>
              <a:t>’</a:t>
            </a:r>
            <a:r>
              <a:rPr sz="2300" b="0" spc="175" dirty="0">
                <a:latin typeface="Trebuchet MS"/>
                <a:cs typeface="Trebuchet MS"/>
              </a:rPr>
              <a:t>s</a:t>
            </a:r>
            <a:r>
              <a:rPr sz="2300" b="0" spc="-110" dirty="0">
                <a:latin typeface="Trebuchet MS"/>
                <a:cs typeface="Trebuchet MS"/>
              </a:rPr>
              <a:t> </a:t>
            </a:r>
            <a:r>
              <a:rPr sz="2300" b="0" spc="95" dirty="0">
                <a:latin typeface="Trebuchet MS"/>
                <a:cs typeface="Trebuchet MS"/>
              </a:rPr>
              <a:t>P2P</a:t>
            </a:r>
            <a:r>
              <a:rPr sz="2300" b="0" spc="-165" dirty="0">
                <a:latin typeface="Trebuchet MS"/>
                <a:cs typeface="Trebuchet MS"/>
              </a:rPr>
              <a:t> </a:t>
            </a:r>
            <a:r>
              <a:rPr sz="2300" b="0" spc="100" dirty="0">
                <a:latin typeface="Trebuchet MS"/>
                <a:cs typeface="Trebuchet MS"/>
              </a:rPr>
              <a:t>business</a:t>
            </a:r>
            <a:r>
              <a:rPr sz="2300" b="0" spc="-110" dirty="0">
                <a:latin typeface="Trebuchet MS"/>
                <a:cs typeface="Trebuchet MS"/>
              </a:rPr>
              <a:t> </a:t>
            </a:r>
            <a:r>
              <a:rPr sz="2300" b="0" spc="105" dirty="0">
                <a:latin typeface="Trebuchet MS"/>
                <a:cs typeface="Trebuchet MS"/>
              </a:rPr>
              <a:t>model</a:t>
            </a:r>
            <a:r>
              <a:rPr sz="2300" b="0" spc="-175" dirty="0">
                <a:latin typeface="Trebuchet MS"/>
                <a:cs typeface="Trebuchet MS"/>
              </a:rPr>
              <a:t> </a:t>
            </a:r>
            <a:r>
              <a:rPr sz="2300" b="0" spc="100" dirty="0">
                <a:latin typeface="Trebuchet MS"/>
                <a:cs typeface="Trebuchet MS"/>
              </a:rPr>
              <a:t>has</a:t>
            </a:r>
            <a:r>
              <a:rPr sz="2300" b="0" spc="-110" dirty="0">
                <a:latin typeface="Trebuchet MS"/>
                <a:cs typeface="Trebuchet MS"/>
              </a:rPr>
              <a:t> </a:t>
            </a:r>
            <a:r>
              <a:rPr sz="2300" b="0" spc="100" dirty="0">
                <a:latin typeface="Trebuchet MS"/>
                <a:cs typeface="Trebuchet MS"/>
              </a:rPr>
              <a:t>been</a:t>
            </a:r>
            <a:r>
              <a:rPr sz="2300" b="0" spc="-170" dirty="0">
                <a:latin typeface="Trebuchet MS"/>
                <a:cs typeface="Trebuchet MS"/>
              </a:rPr>
              <a:t> </a:t>
            </a:r>
            <a:r>
              <a:rPr sz="2300" b="0" spc="50" dirty="0">
                <a:latin typeface="Trebuchet MS"/>
                <a:cs typeface="Trebuchet MS"/>
              </a:rPr>
              <a:t>v</a:t>
            </a:r>
            <a:r>
              <a:rPr sz="2300" b="0" spc="30" dirty="0">
                <a:latin typeface="Trebuchet MS"/>
                <a:cs typeface="Trebuchet MS"/>
              </a:rPr>
              <a:t>ery  </a:t>
            </a:r>
            <a:r>
              <a:rPr sz="2300" b="0" spc="20" dirty="0">
                <a:latin typeface="Trebuchet MS"/>
                <a:cs typeface="Trebuchet MS"/>
              </a:rPr>
              <a:t>aﬀordable</a:t>
            </a:r>
            <a:r>
              <a:rPr sz="2300" b="0" spc="-110" dirty="0">
                <a:latin typeface="Trebuchet MS"/>
                <a:cs typeface="Trebuchet MS"/>
              </a:rPr>
              <a:t> </a:t>
            </a:r>
            <a:r>
              <a:rPr sz="2300" b="0" spc="-30" dirty="0">
                <a:latin typeface="Trebuchet MS"/>
                <a:cs typeface="Trebuchet MS"/>
              </a:rPr>
              <a:t>for</a:t>
            </a:r>
            <a:r>
              <a:rPr sz="2300" b="0" spc="-160" dirty="0">
                <a:latin typeface="Trebuchet MS"/>
                <a:cs typeface="Trebuchet MS"/>
              </a:rPr>
              <a:t> </a:t>
            </a:r>
            <a:r>
              <a:rPr sz="2300" b="0" spc="95" dirty="0">
                <a:latin typeface="Trebuchet MS"/>
                <a:cs typeface="Trebuchet MS"/>
              </a:rPr>
              <a:t>users</a:t>
            </a:r>
            <a:r>
              <a:rPr sz="2300" b="0" spc="-110" dirty="0">
                <a:latin typeface="Trebuchet MS"/>
                <a:cs typeface="Trebuchet MS"/>
              </a:rPr>
              <a:t> </a:t>
            </a:r>
            <a:r>
              <a:rPr sz="2300" b="0" spc="-20" dirty="0">
                <a:latin typeface="Trebuchet MS"/>
                <a:cs typeface="Trebuchet MS"/>
              </a:rPr>
              <a:t>to</a:t>
            </a:r>
            <a:r>
              <a:rPr sz="2300" b="0" spc="-110" dirty="0">
                <a:latin typeface="Trebuchet MS"/>
                <a:cs typeface="Trebuchet MS"/>
              </a:rPr>
              <a:t> </a:t>
            </a:r>
            <a:r>
              <a:rPr sz="2300" b="0" spc="40" dirty="0">
                <a:latin typeface="Trebuchet MS"/>
                <a:cs typeface="Trebuchet MS"/>
              </a:rPr>
              <a:t>stay</a:t>
            </a:r>
            <a:r>
              <a:rPr sz="2300" b="0" spc="-170" dirty="0">
                <a:latin typeface="Trebuchet MS"/>
                <a:cs typeface="Trebuchet MS"/>
              </a:rPr>
              <a:t> </a:t>
            </a:r>
            <a:r>
              <a:rPr sz="2300" b="0" spc="-40" dirty="0">
                <a:latin typeface="Trebuchet MS"/>
                <a:cs typeface="Trebuchet MS"/>
              </a:rPr>
              <a:t>in</a:t>
            </a:r>
            <a:r>
              <a:rPr sz="2300" b="0" spc="-110" dirty="0">
                <a:latin typeface="Trebuchet MS"/>
                <a:cs typeface="Trebuchet MS"/>
              </a:rPr>
              <a:t> </a:t>
            </a:r>
            <a:r>
              <a:rPr sz="2300" b="0" spc="25" dirty="0">
                <a:latin typeface="Trebuchet MS"/>
                <a:cs typeface="Trebuchet MS"/>
              </a:rPr>
              <a:t>stylish</a:t>
            </a:r>
            <a:r>
              <a:rPr sz="2300" b="0" spc="-110" dirty="0">
                <a:latin typeface="Trebuchet MS"/>
                <a:cs typeface="Trebuchet MS"/>
              </a:rPr>
              <a:t> </a:t>
            </a:r>
            <a:r>
              <a:rPr sz="2300" b="0" spc="-15" dirty="0">
                <a:latin typeface="Trebuchet MS"/>
                <a:cs typeface="Trebuchet MS"/>
              </a:rPr>
              <a:t>properties.</a:t>
            </a:r>
            <a:endParaRPr sz="2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125" y="4674541"/>
            <a:ext cx="13538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Source:</a:t>
            </a:r>
            <a:r>
              <a:rPr sz="1200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u="heavy" spc="5" dirty="0">
                <a:solidFill>
                  <a:srgbClr val="F46524"/>
                </a:solidFill>
                <a:uFill>
                  <a:solidFill>
                    <a:srgbClr val="F46524"/>
                  </a:solidFill>
                </a:uFill>
                <a:latin typeface="Tahoma"/>
                <a:cs typeface="Tahoma"/>
                <a:hlinkClick r:id="rId2"/>
              </a:rPr>
              <a:t>capita</a:t>
            </a:r>
            <a:r>
              <a:rPr sz="1200" u="heavy" spc="30" dirty="0">
                <a:solidFill>
                  <a:srgbClr val="F46524"/>
                </a:solidFill>
                <a:uFill>
                  <a:solidFill>
                    <a:srgbClr val="F46524"/>
                  </a:solidFill>
                </a:uFill>
                <a:latin typeface="Tahoma"/>
                <a:cs typeface="Tahoma"/>
                <a:hlinkClick r:id="rId2"/>
              </a:rPr>
              <a:t>l</a:t>
            </a:r>
            <a:r>
              <a:rPr sz="1200" u="heavy" spc="-145" dirty="0">
                <a:solidFill>
                  <a:srgbClr val="F46524"/>
                </a:solidFill>
                <a:uFill>
                  <a:solidFill>
                    <a:srgbClr val="F46524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1200" u="heavy" spc="5" dirty="0">
                <a:solidFill>
                  <a:srgbClr val="F46524"/>
                </a:solidFill>
                <a:uFill>
                  <a:solidFill>
                    <a:srgbClr val="F46524"/>
                  </a:solidFill>
                </a:uFill>
                <a:latin typeface="Tahoma"/>
                <a:cs typeface="Tahoma"/>
                <a:hlinkClick r:id="rId2"/>
              </a:rPr>
              <a:t>stats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1399" y="3639086"/>
            <a:ext cx="2212049" cy="134969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6125" y="1360865"/>
            <a:ext cx="8465820" cy="330136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755775">
              <a:lnSpc>
                <a:spcPct val="100299"/>
              </a:lnSpc>
              <a:spcBef>
                <a:spcPts val="80"/>
              </a:spcBef>
            </a:pPr>
            <a:r>
              <a:rPr sz="4800" b="1" spc="53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4800" b="1" spc="-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800" b="1" spc="-3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800" b="1" spc="114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4800" b="1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60" dirty="0">
                <a:solidFill>
                  <a:srgbClr val="FFFFFF"/>
                </a:solidFill>
                <a:latin typeface="Trebuchet MS"/>
                <a:cs typeface="Trebuchet MS"/>
              </a:rPr>
              <a:t>than</a:t>
            </a:r>
            <a:r>
              <a:rPr sz="4800" b="1" spc="-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185" dirty="0">
                <a:solidFill>
                  <a:srgbClr val="FA8C00"/>
                </a:solidFill>
                <a:latin typeface="Trebuchet MS"/>
                <a:cs typeface="Trebuchet MS"/>
              </a:rPr>
              <a:t>7</a:t>
            </a:r>
            <a:r>
              <a:rPr sz="4800" b="1" spc="-10" dirty="0">
                <a:solidFill>
                  <a:srgbClr val="FA8C00"/>
                </a:solidFill>
                <a:latin typeface="Trebuchet MS"/>
                <a:cs typeface="Trebuchet MS"/>
              </a:rPr>
              <a:t>50</a:t>
            </a:r>
            <a:r>
              <a:rPr sz="4800" b="1" spc="-295" dirty="0">
                <a:solidFill>
                  <a:srgbClr val="FA8C00"/>
                </a:solidFill>
                <a:latin typeface="Trebuchet MS"/>
                <a:cs typeface="Trebuchet MS"/>
              </a:rPr>
              <a:t> </a:t>
            </a:r>
            <a:r>
              <a:rPr sz="4800" b="1" spc="50" dirty="0">
                <a:solidFill>
                  <a:srgbClr val="FA8C00"/>
                </a:solidFill>
                <a:latin typeface="Trebuchet MS"/>
                <a:cs typeface="Trebuchet MS"/>
              </a:rPr>
              <a:t>million  </a:t>
            </a:r>
            <a:r>
              <a:rPr sz="4800" b="1" spc="-125" dirty="0">
                <a:solidFill>
                  <a:srgbClr val="FA8C00"/>
                </a:solidFill>
                <a:latin typeface="Trebuchet MS"/>
                <a:cs typeface="Trebuchet MS"/>
              </a:rPr>
              <a:t>t</a:t>
            </a:r>
            <a:r>
              <a:rPr sz="4800" b="1" spc="-150" dirty="0">
                <a:solidFill>
                  <a:srgbClr val="FA8C00"/>
                </a:solidFill>
                <a:latin typeface="Trebuchet MS"/>
                <a:cs typeface="Trebuchet MS"/>
              </a:rPr>
              <a:t>r</a:t>
            </a:r>
            <a:r>
              <a:rPr sz="4800" b="1" spc="100" dirty="0">
                <a:solidFill>
                  <a:srgbClr val="FA8C00"/>
                </a:solidFill>
                <a:latin typeface="Trebuchet MS"/>
                <a:cs typeface="Trebuchet MS"/>
              </a:rPr>
              <a:t>a</a:t>
            </a:r>
            <a:r>
              <a:rPr sz="4800" b="1" spc="20" dirty="0">
                <a:solidFill>
                  <a:srgbClr val="FA8C00"/>
                </a:solidFill>
                <a:latin typeface="Trebuchet MS"/>
                <a:cs typeface="Trebuchet MS"/>
              </a:rPr>
              <a:t>v</a:t>
            </a:r>
            <a:r>
              <a:rPr sz="4800" b="1" spc="90" dirty="0">
                <a:solidFill>
                  <a:srgbClr val="FA8C00"/>
                </a:solidFill>
                <a:latin typeface="Trebuchet MS"/>
                <a:cs typeface="Trebuchet MS"/>
              </a:rPr>
              <a:t>ellers</a:t>
            </a:r>
            <a:r>
              <a:rPr sz="4800" b="1" spc="-295" dirty="0">
                <a:solidFill>
                  <a:srgbClr val="FA8C00"/>
                </a:solidFill>
                <a:latin typeface="Trebuchet MS"/>
                <a:cs typeface="Trebuchet MS"/>
              </a:rPr>
              <a:t> </a:t>
            </a:r>
            <a:r>
              <a:rPr sz="4800" b="1" spc="25" dirty="0">
                <a:solidFill>
                  <a:srgbClr val="FA8C00"/>
                </a:solidFill>
                <a:latin typeface="Trebuchet MS"/>
                <a:cs typeface="Trebuchet MS"/>
              </a:rPr>
              <a:t>&amp;</a:t>
            </a:r>
            <a:r>
              <a:rPr sz="4800" b="1" spc="-295" dirty="0">
                <a:solidFill>
                  <a:srgbClr val="FA8C00"/>
                </a:solidFill>
                <a:latin typeface="Trebuchet MS"/>
                <a:cs typeface="Trebuchet MS"/>
              </a:rPr>
              <a:t> </a:t>
            </a:r>
            <a:r>
              <a:rPr sz="4800" b="1" spc="-260" dirty="0">
                <a:solidFill>
                  <a:srgbClr val="FA8C00"/>
                </a:solidFill>
                <a:latin typeface="Trebuchet MS"/>
                <a:cs typeface="Trebuchet MS"/>
              </a:rPr>
              <a:t>2.9</a:t>
            </a:r>
            <a:r>
              <a:rPr sz="4800" b="1" spc="-295" dirty="0">
                <a:solidFill>
                  <a:srgbClr val="FA8C00"/>
                </a:solidFill>
                <a:latin typeface="Trebuchet MS"/>
                <a:cs typeface="Trebuchet MS"/>
              </a:rPr>
              <a:t> </a:t>
            </a:r>
            <a:r>
              <a:rPr sz="4800" b="1" spc="50" dirty="0">
                <a:solidFill>
                  <a:srgbClr val="FA8C00"/>
                </a:solidFill>
                <a:latin typeface="Trebuchet MS"/>
                <a:cs typeface="Trebuchet MS"/>
              </a:rPr>
              <a:t>million  </a:t>
            </a:r>
            <a:r>
              <a:rPr sz="4800" b="1" spc="200" dirty="0">
                <a:solidFill>
                  <a:srgbClr val="FA8C00"/>
                </a:solidFill>
                <a:latin typeface="Trebuchet MS"/>
                <a:cs typeface="Trebuchet MS"/>
              </a:rPr>
              <a:t>ho</a:t>
            </a:r>
            <a:r>
              <a:rPr sz="4800" b="1" spc="130" dirty="0">
                <a:solidFill>
                  <a:srgbClr val="FA8C00"/>
                </a:solidFill>
                <a:latin typeface="Trebuchet MS"/>
                <a:cs typeface="Trebuchet MS"/>
              </a:rPr>
              <a:t>s</a:t>
            </a:r>
            <a:r>
              <a:rPr sz="4800" b="1" spc="120" dirty="0">
                <a:solidFill>
                  <a:srgbClr val="FA8C00"/>
                </a:solidFill>
                <a:latin typeface="Trebuchet MS"/>
                <a:cs typeface="Trebuchet MS"/>
              </a:rPr>
              <a:t>ts</a:t>
            </a:r>
            <a:r>
              <a:rPr sz="4800" b="1" spc="-295" dirty="0">
                <a:solidFill>
                  <a:srgbClr val="FA8C00"/>
                </a:solidFill>
                <a:latin typeface="Trebuchet MS"/>
                <a:cs typeface="Trebuchet MS"/>
              </a:rPr>
              <a:t> </a:t>
            </a:r>
            <a:r>
              <a:rPr sz="4800" b="1" spc="90" dirty="0">
                <a:solidFill>
                  <a:srgbClr val="FFFFFF"/>
                </a:solidFill>
                <a:latin typeface="Trebuchet MS"/>
                <a:cs typeface="Trebuchet MS"/>
              </a:rPr>
              <a:t>ac</a:t>
            </a:r>
            <a:r>
              <a:rPr sz="4800" b="1" spc="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4800" b="1" spc="265" dirty="0">
                <a:solidFill>
                  <a:srgbClr val="FFFFFF"/>
                </a:solidFill>
                <a:latin typeface="Trebuchet MS"/>
                <a:cs typeface="Trebuchet MS"/>
              </a:rPr>
              <a:t>oss</a:t>
            </a:r>
            <a:r>
              <a:rPr sz="4800" b="1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3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4800" b="1" spc="-4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180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800" b="1" spc="-55" dirty="0">
                <a:solidFill>
                  <a:srgbClr val="FFFFFF"/>
                </a:solidFill>
                <a:latin typeface="Trebuchet MS"/>
                <a:cs typeface="Trebuchet MS"/>
              </a:rPr>
              <a:t>orld.</a:t>
            </a:r>
            <a:endParaRPr sz="4800">
              <a:latin typeface="Trebuchet MS"/>
              <a:cs typeface="Trebuchet MS"/>
            </a:endParaRPr>
          </a:p>
          <a:p>
            <a:pPr marL="6586855" algn="just">
              <a:lnSpc>
                <a:spcPct val="100000"/>
              </a:lnSpc>
              <a:spcBef>
                <a:spcPts val="1715"/>
              </a:spcBef>
            </a:pPr>
            <a:r>
              <a:rPr sz="1400" b="1" spc="10" dirty="0">
                <a:solidFill>
                  <a:srgbClr val="F46524"/>
                </a:solidFill>
                <a:latin typeface="Trebuchet MS"/>
                <a:cs typeface="Trebuchet MS"/>
              </a:rPr>
              <a:t>AirBn</a:t>
            </a:r>
            <a:r>
              <a:rPr sz="1400" b="1" spc="114" dirty="0">
                <a:solidFill>
                  <a:srgbClr val="F46524"/>
                </a:solidFill>
                <a:latin typeface="Trebuchet MS"/>
                <a:cs typeface="Trebuchet MS"/>
              </a:rPr>
              <a:t>B</a:t>
            </a:r>
            <a:r>
              <a:rPr sz="1400" b="1" spc="-9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70" dirty="0">
                <a:solidFill>
                  <a:srgbClr val="F46524"/>
                </a:solidFill>
                <a:latin typeface="Trebuchet MS"/>
                <a:cs typeface="Trebuchet MS"/>
              </a:rPr>
              <a:t>-</a:t>
            </a:r>
            <a:r>
              <a:rPr sz="1400" b="1" spc="-9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5" dirty="0">
                <a:solidFill>
                  <a:srgbClr val="F46524"/>
                </a:solidFill>
                <a:latin typeface="Trebuchet MS"/>
                <a:cs typeface="Trebuchet MS"/>
              </a:rPr>
              <a:t>Ex</a:t>
            </a:r>
            <a:endParaRPr sz="1400">
              <a:latin typeface="Trebuchet MS"/>
              <a:cs typeface="Trebuchet MS"/>
            </a:endParaRPr>
          </a:p>
          <a:p>
            <a:pPr marL="6586855" marR="5080" algn="just">
              <a:lnSpc>
                <a:spcPts val="1430"/>
              </a:lnSpc>
              <a:spcBef>
                <a:spcPts val="855"/>
              </a:spcBef>
            </a:pPr>
            <a:r>
              <a:rPr sz="1200" spc="85" dirty="0">
                <a:latin typeface="Trebuchet MS"/>
                <a:cs typeface="Trebuchet MS"/>
              </a:rPr>
              <a:t>O</a:t>
            </a:r>
            <a:r>
              <a:rPr sz="1200" spc="45" dirty="0">
                <a:latin typeface="Trebuchet MS"/>
                <a:cs typeface="Trebuchet MS"/>
              </a:rPr>
              <a:t>ne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o</a:t>
            </a:r>
            <a:r>
              <a:rPr sz="1200" spc="-50" dirty="0">
                <a:latin typeface="Trebuchet MS"/>
                <a:cs typeface="Trebuchet MS"/>
              </a:rPr>
              <a:t>f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the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55" dirty="0">
                <a:latin typeface="Trebuchet MS"/>
                <a:cs typeface="Trebuchet MS"/>
              </a:rPr>
              <a:t>w</a:t>
            </a:r>
            <a:r>
              <a:rPr sz="1200" spc="15" dirty="0">
                <a:latin typeface="Trebuchet MS"/>
                <a:cs typeface="Trebuchet MS"/>
              </a:rPr>
              <a:t>orl</a:t>
            </a:r>
            <a:r>
              <a:rPr sz="1200" spc="-25" dirty="0">
                <a:latin typeface="Trebuchet MS"/>
                <a:cs typeface="Trebuchet MS"/>
              </a:rPr>
              <a:t>d</a:t>
            </a:r>
            <a:r>
              <a:rPr sz="1200" spc="-290" dirty="0">
                <a:latin typeface="Trebuchet MS"/>
                <a:cs typeface="Trebuchet MS"/>
              </a:rPr>
              <a:t>’</a:t>
            </a:r>
            <a:r>
              <a:rPr sz="1200" spc="90" dirty="0">
                <a:latin typeface="Trebuchet MS"/>
                <a:cs typeface="Trebuchet MS"/>
              </a:rPr>
              <a:t>s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biggest  </a:t>
            </a:r>
            <a:r>
              <a:rPr sz="1200" spc="50" dirty="0">
                <a:latin typeface="Trebuchet MS"/>
                <a:cs typeface="Trebuchet MS"/>
              </a:rPr>
              <a:t>c</a:t>
            </a:r>
            <a:r>
              <a:rPr sz="1200" spc="35" dirty="0">
                <a:latin typeface="Trebuchet MS"/>
                <a:cs typeface="Trebuchet MS"/>
              </a:rPr>
              <a:t>ommunit</a:t>
            </a:r>
            <a:r>
              <a:rPr sz="1200" spc="-65" dirty="0">
                <a:latin typeface="Trebuchet MS"/>
                <a:cs typeface="Trebuchet MS"/>
              </a:rPr>
              <a:t>y</a:t>
            </a:r>
            <a:r>
              <a:rPr sz="1200" spc="-175" dirty="0">
                <a:latin typeface="Trebuchet MS"/>
                <a:cs typeface="Trebuchet MS"/>
              </a:rPr>
              <a:t>,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AirBnB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in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2019  </a:t>
            </a:r>
            <a:r>
              <a:rPr sz="1200" b="1" spc="-60" dirty="0">
                <a:latin typeface="Trebuchet MS"/>
                <a:cs typeface="Trebuchet MS"/>
              </a:rPr>
              <a:t>r</a:t>
            </a:r>
            <a:r>
              <a:rPr sz="1200" b="1" spc="5" dirty="0">
                <a:latin typeface="Trebuchet MS"/>
                <a:cs typeface="Trebuchet MS"/>
              </a:rPr>
              <a:t>e</a:t>
            </a:r>
            <a:r>
              <a:rPr sz="1200" b="1" dirty="0">
                <a:latin typeface="Trebuchet MS"/>
                <a:cs typeface="Trebuchet MS"/>
              </a:rPr>
              <a:t>v</a:t>
            </a:r>
            <a:r>
              <a:rPr sz="1200" b="1" spc="25" dirty="0">
                <a:latin typeface="Trebuchet MS"/>
                <a:cs typeface="Trebuchet MS"/>
              </a:rPr>
              <a:t>enue</a:t>
            </a:r>
            <a:r>
              <a:rPr sz="1200" b="1" spc="-8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hits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all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time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30625" y="4634838"/>
            <a:ext cx="17932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latin typeface="Trebuchet MS"/>
                <a:cs typeface="Trebuchet MS"/>
              </a:rPr>
              <a:t>r</a:t>
            </a:r>
            <a:r>
              <a:rPr sz="1200" spc="60" dirty="0">
                <a:latin typeface="Trebuchet MS"/>
                <a:cs typeface="Trebuchet MS"/>
              </a:rPr>
              <a:t>e</a:t>
            </a:r>
            <a:r>
              <a:rPr sz="1200" spc="40" dirty="0">
                <a:latin typeface="Trebuchet MS"/>
                <a:cs typeface="Trebuchet MS"/>
              </a:rPr>
              <a:t>c</a:t>
            </a:r>
            <a:r>
              <a:rPr sz="1200" spc="10" dirty="0">
                <a:latin typeface="Trebuchet MS"/>
                <a:cs typeface="Trebuchet MS"/>
              </a:rPr>
              <a:t>o</a:t>
            </a:r>
            <a:r>
              <a:rPr sz="1200" spc="-10" dirty="0">
                <a:latin typeface="Trebuchet MS"/>
                <a:cs typeface="Trebuchet MS"/>
              </a:rPr>
              <a:t>r</a:t>
            </a:r>
            <a:r>
              <a:rPr sz="1200" spc="75" dirty="0">
                <a:latin typeface="Trebuchet MS"/>
                <a:cs typeface="Trebuchet MS"/>
              </a:rPr>
              <a:t>d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f</a:t>
            </a:r>
            <a:r>
              <a:rPr sz="1200" spc="10" dirty="0">
                <a:latin typeface="Trebuchet MS"/>
                <a:cs typeface="Trebuchet MS"/>
              </a:rPr>
              <a:t>or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b="1" spc="20" dirty="0">
                <a:latin typeface="Trebuchet MS"/>
                <a:cs typeface="Trebuchet MS"/>
              </a:rPr>
              <a:t>USD4</a:t>
            </a:r>
            <a:r>
              <a:rPr sz="1200" b="1" spc="-15" dirty="0">
                <a:latin typeface="Trebuchet MS"/>
                <a:cs typeface="Trebuchet MS"/>
              </a:rPr>
              <a:t>.</a:t>
            </a:r>
            <a:r>
              <a:rPr sz="1200" b="1" spc="-30" dirty="0">
                <a:latin typeface="Trebuchet MS"/>
                <a:cs typeface="Trebuchet MS"/>
              </a:rPr>
              <a:t>7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200" b="1" spc="10" dirty="0">
                <a:latin typeface="Trebuchet MS"/>
                <a:cs typeface="Trebuchet MS"/>
              </a:rPr>
              <a:t>billion</a:t>
            </a:r>
            <a:r>
              <a:rPr sz="1200" spc="-215" dirty="0"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700" y="162736"/>
            <a:ext cx="4254599" cy="48180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8575" y="879132"/>
            <a:ext cx="3041650" cy="98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484848"/>
                </a:solidFill>
              </a:rPr>
              <a:t>4.</a:t>
            </a:r>
            <a:r>
              <a:rPr sz="3000" spc="-185" dirty="0">
                <a:solidFill>
                  <a:srgbClr val="484848"/>
                </a:solidFill>
              </a:rPr>
              <a:t> </a:t>
            </a:r>
            <a:r>
              <a:rPr sz="3000" spc="105" dirty="0">
                <a:solidFill>
                  <a:srgbClr val="484848"/>
                </a:solidFill>
              </a:rPr>
              <a:t>R</a:t>
            </a:r>
            <a:r>
              <a:rPr sz="3000" spc="25" dirty="0">
                <a:solidFill>
                  <a:srgbClr val="484848"/>
                </a:solidFill>
              </a:rPr>
              <a:t>e</a:t>
            </a:r>
            <a:r>
              <a:rPr sz="3000" spc="10" dirty="0">
                <a:solidFill>
                  <a:srgbClr val="484848"/>
                </a:solidFill>
              </a:rPr>
              <a:t>v</a:t>
            </a:r>
            <a:r>
              <a:rPr sz="3000" spc="65" dirty="0">
                <a:solidFill>
                  <a:srgbClr val="484848"/>
                </a:solidFill>
              </a:rPr>
              <a:t>enue</a:t>
            </a:r>
            <a:endParaRPr sz="3000"/>
          </a:p>
          <a:p>
            <a:pPr marL="12700" marR="5080">
              <a:lnSpc>
                <a:spcPct val="114599"/>
              </a:lnSpc>
              <a:spcBef>
                <a:spcPts val="640"/>
              </a:spcBef>
            </a:pPr>
            <a:r>
              <a:rPr sz="1200" b="0" spc="-15" dirty="0">
                <a:solidFill>
                  <a:srgbClr val="000000"/>
                </a:solidFill>
                <a:latin typeface="Trebuchet MS"/>
                <a:cs typeface="Trebuchet MS"/>
              </a:rPr>
              <a:t>To </a:t>
            </a:r>
            <a:r>
              <a:rPr sz="1200" b="0" spc="40" dirty="0">
                <a:solidFill>
                  <a:srgbClr val="000000"/>
                </a:solidFill>
                <a:latin typeface="Trebuchet MS"/>
                <a:cs typeface="Trebuchet MS"/>
              </a:rPr>
              <a:t>focus </a:t>
            </a:r>
            <a:r>
              <a:rPr sz="1200" b="0" spc="55" dirty="0">
                <a:solidFill>
                  <a:srgbClr val="000000"/>
                </a:solidFill>
                <a:latin typeface="Trebuchet MS"/>
                <a:cs typeface="Trebuchet MS"/>
              </a:rPr>
              <a:t>on </a:t>
            </a:r>
            <a:r>
              <a:rPr sz="1200" b="0" spc="25" dirty="0">
                <a:solidFill>
                  <a:srgbClr val="000000"/>
                </a:solidFill>
                <a:latin typeface="Trebuchet MS"/>
                <a:cs typeface="Trebuchet MS"/>
              </a:rPr>
              <a:t>building </a:t>
            </a:r>
            <a:r>
              <a:rPr sz="1200" b="0" spc="45" dirty="0">
                <a:solidFill>
                  <a:srgbClr val="000000"/>
                </a:solidFill>
                <a:latin typeface="Trebuchet MS"/>
                <a:cs typeface="Trebuchet MS"/>
              </a:rPr>
              <a:t>user-base </a:t>
            </a:r>
            <a:r>
              <a:rPr sz="1200" b="0" spc="30" dirty="0">
                <a:solidFill>
                  <a:srgbClr val="000000"/>
                </a:solidFill>
                <a:latin typeface="Trebuchet MS"/>
                <a:cs typeface="Trebuchet MS"/>
              </a:rPr>
              <a:t>around </a:t>
            </a:r>
            <a:r>
              <a:rPr sz="1200" b="0" spc="3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-5" dirty="0">
                <a:solidFill>
                  <a:srgbClr val="000000"/>
                </a:solidFill>
                <a:latin typeface="Trebuchet MS"/>
                <a:cs typeface="Trebuchet MS"/>
              </a:rPr>
              <a:t>product.</a:t>
            </a:r>
            <a:r>
              <a:rPr sz="12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60" dirty="0">
                <a:solidFill>
                  <a:srgbClr val="000000"/>
                </a:solidFill>
                <a:latin typeface="Trebuchet MS"/>
                <a:cs typeface="Trebuchet MS"/>
              </a:rPr>
              <a:t>More</a:t>
            </a:r>
            <a:r>
              <a:rPr sz="12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45" dirty="0">
                <a:solidFill>
                  <a:srgbClr val="000000"/>
                </a:solidFill>
                <a:latin typeface="Trebuchet MS"/>
                <a:cs typeface="Trebuchet MS"/>
              </a:rPr>
              <a:t>users</a:t>
            </a:r>
            <a:r>
              <a:rPr sz="12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60" dirty="0">
                <a:solidFill>
                  <a:srgbClr val="000000"/>
                </a:solidFill>
                <a:latin typeface="Trebuchet MS"/>
                <a:cs typeface="Trebuchet MS"/>
              </a:rPr>
              <a:t>means</a:t>
            </a:r>
            <a:r>
              <a:rPr sz="1200" b="0" spc="-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40" dirty="0">
                <a:solidFill>
                  <a:srgbClr val="000000"/>
                </a:solidFill>
                <a:latin typeface="Trebuchet MS"/>
                <a:cs typeface="Trebuchet MS"/>
              </a:rPr>
              <a:t>more</a:t>
            </a:r>
            <a:r>
              <a:rPr sz="12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20" dirty="0">
                <a:solidFill>
                  <a:srgbClr val="000000"/>
                </a:solidFill>
                <a:latin typeface="Trebuchet MS"/>
                <a:cs typeface="Trebuchet MS"/>
              </a:rPr>
              <a:t>business.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6200" y="2021322"/>
            <a:ext cx="3211830" cy="20796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425"/>
              </a:spcBef>
              <a:buFont typeface="MS PGothic"/>
              <a:buChar char="➔"/>
              <a:tabLst>
                <a:tab pos="421640" algn="l"/>
                <a:tab pos="422275" algn="l"/>
              </a:tabLst>
            </a:pPr>
            <a:r>
              <a:rPr sz="1400" b="1" spc="40" dirty="0">
                <a:solidFill>
                  <a:srgbClr val="F46524"/>
                </a:solidFill>
                <a:latin typeface="Trebuchet MS"/>
                <a:cs typeface="Trebuchet MS"/>
              </a:rPr>
              <a:t>Milestones</a:t>
            </a:r>
            <a:endParaRPr sz="1400">
              <a:latin typeface="Trebuchet MS"/>
              <a:cs typeface="Trebuchet MS"/>
            </a:endParaRPr>
          </a:p>
          <a:p>
            <a:pPr marL="422275" marR="222250">
              <a:lnSpc>
                <a:spcPct val="114599"/>
              </a:lnSpc>
              <a:spcBef>
                <a:spcPts val="65"/>
              </a:spcBef>
            </a:pPr>
            <a:r>
              <a:rPr sz="1200" spc="185" dirty="0">
                <a:latin typeface="Trebuchet MS"/>
                <a:cs typeface="Trebuchet MS"/>
              </a:rPr>
              <a:t>#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of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users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completing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1st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successful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p</a:t>
            </a:r>
            <a:r>
              <a:rPr sz="1200" spc="25" dirty="0">
                <a:latin typeface="Trebuchet MS"/>
                <a:cs typeface="Trebuchet MS"/>
              </a:rPr>
              <a:t>a</a:t>
            </a:r>
            <a:r>
              <a:rPr sz="1200" spc="65" dirty="0">
                <a:latin typeface="Trebuchet MS"/>
                <a:cs typeface="Trebuchet MS"/>
              </a:rPr>
              <a:t>yme</a:t>
            </a:r>
            <a:r>
              <a:rPr sz="1200" spc="45" dirty="0">
                <a:latin typeface="Trebuchet MS"/>
                <a:cs typeface="Trebuchet MS"/>
              </a:rPr>
              <a:t>n</a:t>
            </a:r>
            <a:r>
              <a:rPr sz="1200" spc="-75" dirty="0">
                <a:latin typeface="Trebuchet MS"/>
                <a:cs typeface="Trebuchet MS"/>
              </a:rPr>
              <a:t>t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o</a:t>
            </a:r>
            <a:r>
              <a:rPr sz="1200" spc="-50" dirty="0">
                <a:latin typeface="Trebuchet MS"/>
                <a:cs typeface="Trebuchet MS"/>
              </a:rPr>
              <a:t>f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1st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airbnb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e</a:t>
            </a:r>
            <a:r>
              <a:rPr sz="1200" spc="15" dirty="0">
                <a:latin typeface="Trebuchet MS"/>
                <a:cs typeface="Trebuchet MS"/>
              </a:rPr>
              <a:t>xperien</a:t>
            </a:r>
            <a:r>
              <a:rPr sz="1200" spc="10" dirty="0">
                <a:latin typeface="Trebuchet MS"/>
                <a:cs typeface="Trebuchet MS"/>
              </a:rPr>
              <a:t>c</a:t>
            </a:r>
            <a:r>
              <a:rPr sz="1200" spc="-85" dirty="0">
                <a:latin typeface="Trebuchet MS"/>
                <a:cs typeface="Trebuchet MS"/>
              </a:rPr>
              <a:t>e.</a:t>
            </a:r>
            <a:endParaRPr sz="1200">
              <a:latin typeface="Trebuchet MS"/>
              <a:cs typeface="Trebuchet MS"/>
            </a:endParaRPr>
          </a:p>
          <a:p>
            <a:pPr marL="422275" indent="-409575">
              <a:lnSpc>
                <a:spcPct val="100000"/>
              </a:lnSpc>
              <a:spcBef>
                <a:spcPts val="1180"/>
              </a:spcBef>
              <a:buFont typeface="MS PGothic"/>
              <a:buChar char="➔"/>
              <a:tabLst>
                <a:tab pos="421640" algn="l"/>
                <a:tab pos="422275" algn="l"/>
              </a:tabLst>
            </a:pPr>
            <a:r>
              <a:rPr sz="1400" b="1" spc="15" dirty="0">
                <a:solidFill>
                  <a:srgbClr val="F46524"/>
                </a:solidFill>
                <a:latin typeface="Trebuchet MS"/>
                <a:cs typeface="Trebuchet MS"/>
              </a:rPr>
              <a:t>Testimonials</a:t>
            </a:r>
            <a:endParaRPr sz="1400">
              <a:latin typeface="Trebuchet MS"/>
              <a:cs typeface="Trebuchet MS"/>
            </a:endParaRPr>
          </a:p>
          <a:p>
            <a:pPr marL="422275">
              <a:lnSpc>
                <a:spcPct val="100000"/>
              </a:lnSpc>
              <a:spcBef>
                <a:spcPts val="275"/>
              </a:spcBef>
            </a:pPr>
            <a:r>
              <a:rPr sz="1200" spc="185" dirty="0">
                <a:latin typeface="Trebuchet MS"/>
                <a:cs typeface="Trebuchet MS"/>
              </a:rPr>
              <a:t>#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o</a:t>
            </a:r>
            <a:r>
              <a:rPr sz="1200" spc="-50" dirty="0">
                <a:latin typeface="Trebuchet MS"/>
                <a:cs typeface="Trebuchet MS"/>
              </a:rPr>
              <a:t>f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tic</a:t>
            </a:r>
            <a:r>
              <a:rPr sz="1200" spc="-55" dirty="0">
                <a:latin typeface="Trebuchet MS"/>
                <a:cs typeface="Trebuchet MS"/>
              </a:rPr>
              <a:t>k</a:t>
            </a:r>
            <a:r>
              <a:rPr sz="1200" spc="35" dirty="0">
                <a:latin typeface="Trebuchet MS"/>
                <a:cs typeface="Trebuchet MS"/>
              </a:rPr>
              <a:t>e</a:t>
            </a:r>
            <a:r>
              <a:rPr sz="1200" spc="10" dirty="0">
                <a:latin typeface="Trebuchet MS"/>
                <a:cs typeface="Trebuchet MS"/>
              </a:rPr>
              <a:t>ts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sold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per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cu</a:t>
            </a:r>
            <a:r>
              <a:rPr sz="1200" spc="15" dirty="0">
                <a:latin typeface="Trebuchet MS"/>
                <a:cs typeface="Trebuchet MS"/>
              </a:rPr>
              <a:t>ra</a:t>
            </a:r>
            <a:r>
              <a:rPr sz="1200" spc="-85" dirty="0">
                <a:latin typeface="Trebuchet MS"/>
                <a:cs typeface="Trebuchet MS"/>
              </a:rPr>
              <a:t>t</a:t>
            </a:r>
            <a:r>
              <a:rPr sz="1200" spc="70" dirty="0">
                <a:latin typeface="Trebuchet MS"/>
                <a:cs typeface="Trebuchet MS"/>
              </a:rPr>
              <a:t>o</a:t>
            </a:r>
            <a:r>
              <a:rPr sz="1200" spc="-170" dirty="0">
                <a:latin typeface="Trebuchet MS"/>
                <a:cs typeface="Trebuchet MS"/>
              </a:rPr>
              <a:t>r</a:t>
            </a:r>
            <a:r>
              <a:rPr sz="1200" spc="-215" dirty="0"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  <a:p>
            <a:pPr marL="422275" indent="-381000">
              <a:lnSpc>
                <a:spcPct val="100000"/>
              </a:lnSpc>
              <a:spcBef>
                <a:spcPts val="1180"/>
              </a:spcBef>
              <a:buSzPct val="85714"/>
              <a:buFont typeface="MS PGothic"/>
              <a:buChar char="➔"/>
              <a:tabLst>
                <a:tab pos="421640" algn="l"/>
                <a:tab pos="422275" algn="l"/>
              </a:tabLst>
            </a:pPr>
            <a:r>
              <a:rPr sz="1400" b="1" spc="65" dirty="0">
                <a:solidFill>
                  <a:srgbClr val="F46524"/>
                </a:solidFill>
                <a:latin typeface="Trebuchet MS"/>
                <a:cs typeface="Trebuchet MS"/>
              </a:rPr>
              <a:t>Upgrade</a:t>
            </a:r>
            <a:endParaRPr sz="1400">
              <a:latin typeface="Trebuchet MS"/>
              <a:cs typeface="Trebuchet MS"/>
            </a:endParaRPr>
          </a:p>
          <a:p>
            <a:pPr marL="422275" marR="5080">
              <a:lnSpc>
                <a:spcPct val="114599"/>
              </a:lnSpc>
              <a:spcBef>
                <a:spcPts val="65"/>
              </a:spcBef>
            </a:pPr>
            <a:r>
              <a:rPr sz="1200" spc="185" dirty="0">
                <a:latin typeface="Trebuchet MS"/>
                <a:cs typeface="Trebuchet MS"/>
              </a:rPr>
              <a:t>#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of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users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buying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more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activities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during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current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experience.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425198" y="415650"/>
              <a:ext cx="183515" cy="0"/>
            </a:xfrm>
            <a:custGeom>
              <a:avLst/>
              <a:gdLst/>
              <a:ahLst/>
              <a:cxnLst/>
              <a:rect l="l" t="t" r="r" b="b"/>
              <a:pathLst>
                <a:path w="183515">
                  <a:moveTo>
                    <a:pt x="0" y="0"/>
                  </a:moveTo>
                  <a:lnTo>
                    <a:pt x="183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pc="25" dirty="0"/>
              <a:t>Expert</a:t>
            </a:r>
            <a:r>
              <a:rPr spc="-295" dirty="0"/>
              <a:t> </a:t>
            </a:r>
            <a:r>
              <a:rPr spc="-75" dirty="0"/>
              <a:t>in</a:t>
            </a:r>
            <a:r>
              <a:rPr spc="-425" dirty="0"/>
              <a:t> </a:t>
            </a:r>
            <a:r>
              <a:rPr spc="-15" dirty="0"/>
              <a:t>y</a:t>
            </a:r>
            <a:r>
              <a:rPr spc="40" dirty="0"/>
              <a:t>our</a:t>
            </a:r>
            <a:r>
              <a:rPr spc="-395" dirty="0"/>
              <a:t> </a:t>
            </a:r>
            <a:r>
              <a:rPr spc="170" dirty="0"/>
              <a:t>local</a:t>
            </a:r>
            <a:r>
              <a:rPr spc="-425" dirty="0"/>
              <a:t> </a:t>
            </a:r>
            <a:r>
              <a:rPr spc="190" dirty="0"/>
              <a:t>cu</a:t>
            </a:r>
            <a:r>
              <a:rPr spc="75" dirty="0"/>
              <a:t>l</a:t>
            </a:r>
            <a:r>
              <a:rPr spc="-45" dirty="0"/>
              <a:t>tu</a:t>
            </a:r>
            <a:r>
              <a:rPr spc="-70" dirty="0"/>
              <a:t>r</a:t>
            </a:r>
            <a:r>
              <a:rPr spc="75" dirty="0"/>
              <a:t>e</a:t>
            </a:r>
            <a:r>
              <a:rPr spc="180" dirty="0"/>
              <a:t>?  </a:t>
            </a:r>
            <a:r>
              <a:rPr spc="545" dirty="0"/>
              <a:t>M</a:t>
            </a:r>
            <a:r>
              <a:rPr spc="195" dirty="0"/>
              <a:t>a</a:t>
            </a:r>
            <a:r>
              <a:rPr spc="-80" dirty="0"/>
              <a:t>k</a:t>
            </a:r>
            <a:r>
              <a:rPr spc="114" dirty="0"/>
              <a:t>e</a:t>
            </a:r>
            <a:r>
              <a:rPr spc="-440" dirty="0"/>
              <a:t> </a:t>
            </a:r>
            <a:r>
              <a:rPr spc="45" dirty="0"/>
              <a:t>AirBn</a:t>
            </a:r>
            <a:r>
              <a:rPr spc="405" dirty="0"/>
              <a:t>B</a:t>
            </a:r>
            <a:r>
              <a:rPr spc="-295" dirty="0"/>
              <a:t> </a:t>
            </a:r>
            <a:r>
              <a:rPr spc="45" dirty="0"/>
              <a:t>Experien</a:t>
            </a:r>
            <a:r>
              <a:rPr spc="20" dirty="0"/>
              <a:t>c</a:t>
            </a:r>
            <a:r>
              <a:rPr spc="210" dirty="0"/>
              <a:t>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pc="40" dirty="0"/>
              <a:t>e</a:t>
            </a:r>
            <a:r>
              <a:rPr spc="20" dirty="0"/>
              <a:t>v</a:t>
            </a:r>
            <a:r>
              <a:rPr spc="90" dirty="0"/>
              <a:t>en</a:t>
            </a:r>
            <a:r>
              <a:rPr spc="-295" dirty="0"/>
              <a:t> </a:t>
            </a:r>
            <a:r>
              <a:rPr spc="185" dirty="0"/>
              <a:t>b</a:t>
            </a:r>
            <a:r>
              <a:rPr spc="155" dirty="0"/>
              <a:t>e</a:t>
            </a:r>
            <a:r>
              <a:rPr spc="-70" dirty="0"/>
              <a:t>t</a:t>
            </a:r>
            <a:r>
              <a:rPr spc="-90" dirty="0"/>
              <a:t>t</a:t>
            </a:r>
            <a:r>
              <a:rPr spc="-40" dirty="0"/>
              <a:t>er</a:t>
            </a:r>
            <a:r>
              <a:rPr spc="-395" dirty="0"/>
              <a:t> </a:t>
            </a:r>
            <a:r>
              <a:rPr spc="165" dirty="0"/>
              <a:t>b</a:t>
            </a:r>
            <a:r>
              <a:rPr spc="75" dirty="0"/>
              <a:t>y</a:t>
            </a:r>
            <a:r>
              <a:rPr spc="-415" dirty="0"/>
              <a:t> </a:t>
            </a:r>
            <a:r>
              <a:rPr dirty="0"/>
              <a:t>joining  </a:t>
            </a:r>
            <a:r>
              <a:rPr spc="35" dirty="0"/>
              <a:t>the</a:t>
            </a:r>
            <a:r>
              <a:rPr spc="-300" dirty="0"/>
              <a:t> </a:t>
            </a:r>
            <a:r>
              <a:rPr spc="120" dirty="0">
                <a:solidFill>
                  <a:srgbClr val="FA8C00"/>
                </a:solidFill>
                <a:hlinkClick r:id="rId3"/>
              </a:rPr>
              <a:t>community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81387" y="2496110"/>
            <a:ext cx="2212049" cy="250499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995938" y="2623632"/>
            <a:ext cx="1710689" cy="221424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400" b="1" spc="10" dirty="0">
                <a:solidFill>
                  <a:srgbClr val="F46524"/>
                </a:solidFill>
                <a:latin typeface="Trebuchet MS"/>
                <a:cs typeface="Trebuchet MS"/>
              </a:rPr>
              <a:t>AirBn</a:t>
            </a:r>
            <a:r>
              <a:rPr sz="1400" b="1" spc="114" dirty="0">
                <a:solidFill>
                  <a:srgbClr val="F46524"/>
                </a:solidFill>
                <a:latin typeface="Trebuchet MS"/>
                <a:cs typeface="Trebuchet MS"/>
              </a:rPr>
              <a:t>B</a:t>
            </a:r>
            <a:r>
              <a:rPr sz="1400" b="1" spc="-9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70" dirty="0">
                <a:solidFill>
                  <a:srgbClr val="F46524"/>
                </a:solidFill>
                <a:latin typeface="Trebuchet MS"/>
                <a:cs typeface="Trebuchet MS"/>
              </a:rPr>
              <a:t>-</a:t>
            </a:r>
            <a:r>
              <a:rPr sz="1400" b="1" spc="-9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5" dirty="0">
                <a:solidFill>
                  <a:srgbClr val="F46524"/>
                </a:solidFill>
                <a:latin typeface="Trebuchet MS"/>
                <a:cs typeface="Trebuchet MS"/>
              </a:rPr>
              <a:t>Ex</a:t>
            </a:r>
            <a:endParaRPr sz="1400">
              <a:latin typeface="Trebuchet MS"/>
              <a:cs typeface="Trebuchet MS"/>
            </a:endParaRPr>
          </a:p>
          <a:p>
            <a:pPr marL="12700" marR="22225">
              <a:lnSpc>
                <a:spcPts val="1430"/>
              </a:lnSpc>
              <a:spcBef>
                <a:spcPts val="860"/>
              </a:spcBef>
            </a:pPr>
            <a:r>
              <a:rPr sz="1200" spc="10" dirty="0">
                <a:latin typeface="Trebuchet MS"/>
                <a:cs typeface="Trebuchet MS"/>
              </a:rPr>
              <a:t>Inspire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and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reach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out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to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mo</a:t>
            </a:r>
            <a:r>
              <a:rPr sz="1200" spc="5" dirty="0">
                <a:latin typeface="Trebuchet MS"/>
                <a:cs typeface="Trebuchet MS"/>
              </a:rPr>
              <a:t>r</a:t>
            </a:r>
            <a:r>
              <a:rPr sz="1200" spc="45" dirty="0">
                <a:latin typeface="Trebuchet MS"/>
                <a:cs typeface="Trebuchet MS"/>
              </a:rPr>
              <a:t>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tr</a:t>
            </a:r>
            <a:r>
              <a:rPr sz="1200" dirty="0">
                <a:latin typeface="Trebuchet MS"/>
                <a:cs typeface="Trebuchet MS"/>
              </a:rPr>
              <a:t>a</a:t>
            </a:r>
            <a:r>
              <a:rPr sz="1200" spc="25" dirty="0">
                <a:latin typeface="Trebuchet MS"/>
                <a:cs typeface="Trebuchet MS"/>
              </a:rPr>
              <a:t>v</a:t>
            </a:r>
            <a:r>
              <a:rPr sz="1200" spc="-20" dirty="0">
                <a:latin typeface="Trebuchet MS"/>
                <a:cs typeface="Trebuchet MS"/>
              </a:rPr>
              <a:t>ellers.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P</a:t>
            </a:r>
            <a:r>
              <a:rPr sz="1200" spc="-10" dirty="0">
                <a:latin typeface="Trebuchet MS"/>
                <a:cs typeface="Trebuchet MS"/>
              </a:rPr>
              <a:t>r</a:t>
            </a:r>
            <a:r>
              <a:rPr sz="1200" spc="45" dirty="0">
                <a:latin typeface="Trebuchet MS"/>
                <a:cs typeface="Trebuchet MS"/>
              </a:rPr>
              <a:t>o</a:t>
            </a:r>
            <a:r>
              <a:rPr sz="1200" spc="20" dirty="0">
                <a:latin typeface="Trebuchet MS"/>
                <a:cs typeface="Trebuchet MS"/>
              </a:rPr>
              <a:t>vide  </a:t>
            </a:r>
            <a:r>
              <a:rPr sz="1200" spc="5" dirty="0">
                <a:latin typeface="Trebuchet MS"/>
                <a:cs typeface="Trebuchet MS"/>
              </a:rPr>
              <a:t>the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audien</a:t>
            </a:r>
            <a:r>
              <a:rPr sz="1200" spc="20" dirty="0">
                <a:latin typeface="Trebuchet MS"/>
                <a:cs typeface="Trebuchet MS"/>
              </a:rPr>
              <a:t>c</a:t>
            </a:r>
            <a:r>
              <a:rPr sz="1200" spc="45" dirty="0">
                <a:latin typeface="Trebuchet MS"/>
                <a:cs typeface="Trebuchet MS"/>
              </a:rPr>
              <a:t>e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with  </a:t>
            </a:r>
            <a:r>
              <a:rPr sz="1200" spc="45" dirty="0">
                <a:latin typeface="Trebuchet MS"/>
                <a:cs typeface="Trebuchet MS"/>
              </a:rPr>
              <a:t>a</a:t>
            </a:r>
            <a:r>
              <a:rPr sz="1200" spc="30" dirty="0">
                <a:latin typeface="Trebuchet MS"/>
                <a:cs typeface="Trebuchet MS"/>
              </a:rPr>
              <a:t>c</a:t>
            </a:r>
            <a:r>
              <a:rPr sz="1200" spc="25" dirty="0">
                <a:latin typeface="Trebuchet MS"/>
                <a:cs typeface="Trebuchet MS"/>
              </a:rPr>
              <a:t>cu</a:t>
            </a:r>
            <a:r>
              <a:rPr sz="1200" spc="15" dirty="0">
                <a:latin typeface="Trebuchet MS"/>
                <a:cs typeface="Trebuchet MS"/>
              </a:rPr>
              <a:t>ra</a:t>
            </a:r>
            <a:r>
              <a:rPr sz="1200" spc="-85" dirty="0">
                <a:latin typeface="Trebuchet MS"/>
                <a:cs typeface="Trebuchet MS"/>
              </a:rPr>
              <a:t>t</a:t>
            </a:r>
            <a:r>
              <a:rPr sz="1200" spc="45" dirty="0">
                <a:latin typeface="Trebuchet MS"/>
                <a:cs typeface="Trebuchet MS"/>
              </a:rPr>
              <a:t>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local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cultu</a:t>
            </a:r>
            <a:r>
              <a:rPr sz="1200" spc="-20" dirty="0">
                <a:latin typeface="Trebuchet MS"/>
                <a:cs typeface="Trebuchet MS"/>
              </a:rPr>
              <a:t>r</a:t>
            </a:r>
            <a:r>
              <a:rPr sz="1200" spc="45" dirty="0">
                <a:latin typeface="Trebuchet MS"/>
                <a:cs typeface="Trebuchet MS"/>
              </a:rPr>
              <a:t>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&amp;  </a:t>
            </a:r>
            <a:r>
              <a:rPr sz="1200" spc="-5" dirty="0">
                <a:latin typeface="Trebuchet MS"/>
                <a:cs typeface="Trebuchet MS"/>
              </a:rPr>
              <a:t>information</a:t>
            </a:r>
            <a:endParaRPr sz="1200">
              <a:latin typeface="Trebuchet MS"/>
              <a:cs typeface="Trebuchet MS"/>
            </a:endParaRPr>
          </a:p>
          <a:p>
            <a:pPr marL="12700" marR="5080">
              <a:lnSpc>
                <a:spcPct val="99700"/>
              </a:lnSpc>
              <a:spcBef>
                <a:spcPts val="750"/>
              </a:spcBef>
            </a:pPr>
            <a:r>
              <a:rPr sz="1200" spc="100" dirty="0">
                <a:latin typeface="Trebuchet MS"/>
                <a:cs typeface="Trebuchet MS"/>
              </a:rPr>
              <a:t>A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typical</a:t>
            </a:r>
            <a:r>
              <a:rPr sz="1200" spc="-130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AirBnB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b="1" spc="50" dirty="0">
                <a:latin typeface="Trebuchet MS"/>
                <a:cs typeface="Trebuchet MS"/>
              </a:rPr>
              <a:t>ho</a:t>
            </a:r>
            <a:r>
              <a:rPr sz="1200" b="1" spc="30" dirty="0">
                <a:latin typeface="Trebuchet MS"/>
                <a:cs typeface="Trebuchet MS"/>
              </a:rPr>
              <a:t>s</a:t>
            </a:r>
            <a:r>
              <a:rPr sz="1200" b="1" spc="25" dirty="0">
                <a:latin typeface="Trebuchet MS"/>
                <a:cs typeface="Trebuchet MS"/>
              </a:rPr>
              <a:t>ts  </a:t>
            </a:r>
            <a:r>
              <a:rPr sz="1200" b="1" spc="20" dirty="0">
                <a:latin typeface="Trebuchet MS"/>
                <a:cs typeface="Trebuchet MS"/>
              </a:rPr>
              <a:t>earns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300" b="1" spc="-5" dirty="0">
                <a:latin typeface="Arial"/>
                <a:cs typeface="Arial"/>
              </a:rPr>
              <a:t>$</a:t>
            </a:r>
            <a:r>
              <a:rPr sz="1200" b="1" spc="-5" dirty="0">
                <a:latin typeface="Trebuchet MS"/>
                <a:cs typeface="Trebuchet MS"/>
              </a:rPr>
              <a:t>1000</a:t>
            </a:r>
            <a:r>
              <a:rPr sz="1200" b="1" spc="-60" dirty="0">
                <a:latin typeface="Trebuchet MS"/>
                <a:cs typeface="Trebuchet MS"/>
              </a:rPr>
              <a:t> </a:t>
            </a:r>
            <a:r>
              <a:rPr sz="1200" b="1" spc="10" dirty="0">
                <a:latin typeface="Trebuchet MS"/>
                <a:cs typeface="Trebuchet MS"/>
              </a:rPr>
              <a:t>per</a:t>
            </a:r>
            <a:r>
              <a:rPr sz="1200" b="1" spc="-100" dirty="0">
                <a:latin typeface="Trebuchet MS"/>
                <a:cs typeface="Trebuchet MS"/>
              </a:rPr>
              <a:t> </a:t>
            </a:r>
            <a:r>
              <a:rPr sz="1200" b="1" spc="50" dirty="0">
                <a:latin typeface="Trebuchet MS"/>
                <a:cs typeface="Trebuchet MS"/>
              </a:rPr>
              <a:t>mo</a:t>
            </a:r>
            <a:r>
              <a:rPr sz="1200" b="1" spc="35" dirty="0">
                <a:latin typeface="Trebuchet MS"/>
                <a:cs typeface="Trebuchet MS"/>
              </a:rPr>
              <a:t>n</a:t>
            </a:r>
            <a:r>
              <a:rPr sz="1200" b="1" spc="-5" dirty="0">
                <a:latin typeface="Trebuchet MS"/>
                <a:cs typeface="Trebuchet MS"/>
              </a:rPr>
              <a:t>th  </a:t>
            </a:r>
            <a:r>
              <a:rPr sz="1200" spc="55" dirty="0">
                <a:latin typeface="Trebuchet MS"/>
                <a:cs typeface="Trebuchet MS"/>
              </a:rPr>
              <a:t>on </a:t>
            </a:r>
            <a:r>
              <a:rPr sz="1200" spc="30" dirty="0">
                <a:latin typeface="Trebuchet MS"/>
                <a:cs typeface="Trebuchet MS"/>
              </a:rPr>
              <a:t>an average </a:t>
            </a:r>
            <a:r>
              <a:rPr sz="1200" spc="45" dirty="0">
                <a:latin typeface="Trebuchet MS"/>
                <a:cs typeface="Trebuchet MS"/>
              </a:rPr>
              <a:t>across </a:t>
            </a:r>
            <a:r>
              <a:rPr sz="1200" spc="5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the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globe.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700" y="162724"/>
            <a:ext cx="4254599" cy="49807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8575" y="342253"/>
            <a:ext cx="3110865" cy="98679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3000" spc="-265" dirty="0">
                <a:solidFill>
                  <a:srgbClr val="484848"/>
                </a:solidFill>
              </a:rPr>
              <a:t>5.</a:t>
            </a:r>
            <a:r>
              <a:rPr sz="3000" spc="-185" dirty="0">
                <a:solidFill>
                  <a:srgbClr val="484848"/>
                </a:solidFill>
              </a:rPr>
              <a:t> </a:t>
            </a:r>
            <a:r>
              <a:rPr sz="3000" spc="105" dirty="0">
                <a:solidFill>
                  <a:srgbClr val="484848"/>
                </a:solidFill>
              </a:rPr>
              <a:t>R</a:t>
            </a:r>
            <a:r>
              <a:rPr sz="3000" spc="60" dirty="0">
                <a:solidFill>
                  <a:srgbClr val="484848"/>
                </a:solidFill>
              </a:rPr>
              <a:t>e</a:t>
            </a:r>
            <a:r>
              <a:rPr sz="3000" spc="-20" dirty="0">
                <a:solidFill>
                  <a:srgbClr val="484848"/>
                </a:solidFill>
              </a:rPr>
              <a:t>f</a:t>
            </a:r>
            <a:r>
              <a:rPr sz="3000" spc="-60" dirty="0">
                <a:solidFill>
                  <a:srgbClr val="484848"/>
                </a:solidFill>
              </a:rPr>
              <a:t>er</a:t>
            </a:r>
            <a:r>
              <a:rPr sz="3000" spc="-65" dirty="0">
                <a:solidFill>
                  <a:srgbClr val="484848"/>
                </a:solidFill>
              </a:rPr>
              <a:t>r</a:t>
            </a:r>
            <a:r>
              <a:rPr sz="3000" spc="95" dirty="0">
                <a:solidFill>
                  <a:srgbClr val="484848"/>
                </a:solidFill>
              </a:rPr>
              <a:t>al</a:t>
            </a:r>
            <a:endParaRPr sz="3000"/>
          </a:p>
          <a:p>
            <a:pPr marL="12700" marR="5080">
              <a:lnSpc>
                <a:spcPct val="114599"/>
              </a:lnSpc>
              <a:spcBef>
                <a:spcPts val="40"/>
              </a:spcBef>
            </a:pPr>
            <a:r>
              <a:rPr sz="1200" b="0" spc="-15" dirty="0">
                <a:solidFill>
                  <a:srgbClr val="000000"/>
                </a:solidFill>
                <a:latin typeface="Trebuchet MS"/>
                <a:cs typeface="Trebuchet MS"/>
              </a:rPr>
              <a:t>To </a:t>
            </a:r>
            <a:r>
              <a:rPr sz="1200" b="0" spc="5" dirty="0">
                <a:solidFill>
                  <a:srgbClr val="000000"/>
                </a:solidFill>
                <a:latin typeface="Trebuchet MS"/>
                <a:cs typeface="Trebuchet MS"/>
              </a:rPr>
              <a:t>create </a:t>
            </a:r>
            <a:r>
              <a:rPr sz="1200" b="0" spc="15" dirty="0">
                <a:solidFill>
                  <a:srgbClr val="000000"/>
                </a:solidFill>
                <a:latin typeface="Trebuchet MS"/>
                <a:cs typeface="Trebuchet MS"/>
              </a:rPr>
              <a:t>strategy </a:t>
            </a:r>
            <a:r>
              <a:rPr sz="1200" b="0" spc="30" dirty="0">
                <a:solidFill>
                  <a:srgbClr val="000000"/>
                </a:solidFill>
                <a:latin typeface="Trebuchet MS"/>
                <a:cs typeface="Trebuchet MS"/>
              </a:rPr>
              <a:t>around </a:t>
            </a:r>
            <a:r>
              <a:rPr sz="1200" b="0" spc="5" dirty="0">
                <a:solidFill>
                  <a:srgbClr val="000000"/>
                </a:solidFill>
                <a:latin typeface="Trebuchet MS"/>
                <a:cs typeface="Trebuchet MS"/>
              </a:rPr>
              <a:t>the </a:t>
            </a:r>
            <a:r>
              <a:rPr sz="1200" b="0" dirty="0">
                <a:solidFill>
                  <a:srgbClr val="000000"/>
                </a:solidFill>
                <a:latin typeface="Trebuchet MS"/>
                <a:cs typeface="Trebuchet MS"/>
              </a:rPr>
              <a:t>product, </a:t>
            </a:r>
            <a:r>
              <a:rPr sz="1200" b="0" spc="80" dirty="0">
                <a:solidFill>
                  <a:srgbClr val="000000"/>
                </a:solidFill>
                <a:latin typeface="Trebuchet MS"/>
                <a:cs typeface="Trebuchet MS"/>
              </a:rPr>
              <a:t>so </a:t>
            </a:r>
            <a:r>
              <a:rPr sz="1200" b="0" spc="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-5" dirty="0">
                <a:solidFill>
                  <a:srgbClr val="000000"/>
                </a:solidFill>
                <a:latin typeface="Trebuchet MS"/>
                <a:cs typeface="Trebuchet MS"/>
              </a:rPr>
              <a:t>acti</a:t>
            </a:r>
            <a:r>
              <a:rPr sz="1200" b="0" spc="-30" dirty="0">
                <a:solidFill>
                  <a:srgbClr val="000000"/>
                </a:solidFill>
                <a:latin typeface="Trebuchet MS"/>
                <a:cs typeface="Trebuchet MS"/>
              </a:rPr>
              <a:t>v</a:t>
            </a:r>
            <a:r>
              <a:rPr sz="1200" b="0" spc="4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12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50" dirty="0">
                <a:solidFill>
                  <a:srgbClr val="000000"/>
                </a:solidFill>
                <a:latin typeface="Trebuchet MS"/>
                <a:cs typeface="Trebuchet MS"/>
              </a:rPr>
              <a:t>users/hosts</a:t>
            </a:r>
            <a:r>
              <a:rPr sz="12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15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1200" b="0" spc="-65" dirty="0">
                <a:solidFill>
                  <a:srgbClr val="000000"/>
                </a:solidFill>
                <a:latin typeface="Trebuchet MS"/>
                <a:cs typeface="Trebuchet MS"/>
              </a:rPr>
              <a:t>tt</a:t>
            </a:r>
            <a:r>
              <a:rPr sz="1200" b="0" spc="-70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1200" b="0" dirty="0">
                <a:solidFill>
                  <a:srgbClr val="000000"/>
                </a:solidFill>
                <a:latin typeface="Trebuchet MS"/>
                <a:cs typeface="Trebuchet MS"/>
              </a:rPr>
              <a:t>act</a:t>
            </a:r>
            <a:r>
              <a:rPr sz="1200" b="0" spc="-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45" dirty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sz="1200" b="0" spc="2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1200" b="0" spc="80" dirty="0">
                <a:solidFill>
                  <a:srgbClr val="000000"/>
                </a:solidFill>
                <a:latin typeface="Trebuchet MS"/>
                <a:cs typeface="Trebuchet MS"/>
              </a:rPr>
              <a:t>w</a:t>
            </a:r>
            <a:r>
              <a:rPr sz="1200" b="0" spc="-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10" dirty="0">
                <a:solidFill>
                  <a:srgbClr val="000000"/>
                </a:solidFill>
                <a:latin typeface="Trebuchet MS"/>
                <a:cs typeface="Trebuchet MS"/>
              </a:rPr>
              <a:t>users/hosts..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6200" y="1487923"/>
            <a:ext cx="3082290" cy="32512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425"/>
              </a:spcBef>
              <a:buFont typeface="MS PGothic"/>
              <a:buChar char="➔"/>
              <a:tabLst>
                <a:tab pos="421640" algn="l"/>
                <a:tab pos="422275" algn="l"/>
              </a:tabLst>
            </a:pPr>
            <a:r>
              <a:rPr sz="1400" b="1" spc="30" dirty="0">
                <a:solidFill>
                  <a:srgbClr val="F46524"/>
                </a:solidFill>
                <a:latin typeface="Trebuchet MS"/>
                <a:cs typeface="Trebuchet MS"/>
              </a:rPr>
              <a:t>Storyboard</a:t>
            </a:r>
            <a:endParaRPr sz="1400">
              <a:latin typeface="Trebuchet MS"/>
              <a:cs typeface="Trebuchet MS"/>
            </a:endParaRPr>
          </a:p>
          <a:p>
            <a:pPr marL="422275" marR="5080">
              <a:lnSpc>
                <a:spcPct val="114599"/>
              </a:lnSpc>
              <a:spcBef>
                <a:spcPts val="65"/>
              </a:spcBef>
            </a:pPr>
            <a:r>
              <a:rPr sz="1200" spc="-15" dirty="0">
                <a:latin typeface="Trebuchet MS"/>
                <a:cs typeface="Trebuchet MS"/>
              </a:rPr>
              <a:t>To </a:t>
            </a:r>
            <a:r>
              <a:rPr sz="1200" spc="35" dirty="0">
                <a:latin typeface="Trebuchet MS"/>
                <a:cs typeface="Trebuchet MS"/>
              </a:rPr>
              <a:t>compile </a:t>
            </a:r>
            <a:r>
              <a:rPr sz="1200" spc="-15" dirty="0">
                <a:latin typeface="Trebuchet MS"/>
                <a:cs typeface="Trebuchet MS"/>
              </a:rPr>
              <a:t>activities </a:t>
            </a:r>
            <a:r>
              <a:rPr sz="1200" spc="5" dirty="0">
                <a:latin typeface="Trebuchet MS"/>
                <a:cs typeface="Trebuchet MS"/>
              </a:rPr>
              <a:t>of </a:t>
            </a:r>
            <a:r>
              <a:rPr sz="1200" spc="45" dirty="0">
                <a:latin typeface="Trebuchet MS"/>
                <a:cs typeface="Trebuchet MS"/>
              </a:rPr>
              <a:t>users </a:t>
            </a:r>
            <a:r>
              <a:rPr sz="1200" spc="50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aesth</a:t>
            </a:r>
            <a:r>
              <a:rPr sz="1200" spc="20" dirty="0">
                <a:latin typeface="Trebuchet MS"/>
                <a:cs typeface="Trebuchet MS"/>
              </a:rPr>
              <a:t>e</a:t>
            </a:r>
            <a:r>
              <a:rPr sz="1200" spc="-25" dirty="0">
                <a:latin typeface="Trebuchet MS"/>
                <a:cs typeface="Trebuchet MS"/>
              </a:rPr>
              <a:t>tical</a:t>
            </a:r>
            <a:r>
              <a:rPr sz="1200" spc="-45" dirty="0">
                <a:latin typeface="Trebuchet MS"/>
                <a:cs typeface="Trebuchet MS"/>
              </a:rPr>
              <a:t>l</a:t>
            </a:r>
            <a:r>
              <a:rPr sz="1200" spc="-40" dirty="0">
                <a:latin typeface="Trebuchet MS"/>
                <a:cs typeface="Trebuchet MS"/>
              </a:rPr>
              <a:t>y</a:t>
            </a:r>
            <a:r>
              <a:rPr sz="1200" spc="-175" dirty="0">
                <a:latin typeface="Trebuchet MS"/>
                <a:cs typeface="Trebuchet MS"/>
              </a:rPr>
              <a:t>,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which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th</a:t>
            </a:r>
            <a:r>
              <a:rPr sz="1200" spc="-15" dirty="0">
                <a:latin typeface="Trebuchet MS"/>
                <a:cs typeface="Trebuchet MS"/>
              </a:rPr>
              <a:t>e</a:t>
            </a:r>
            <a:r>
              <a:rPr sz="1200" spc="55" dirty="0">
                <a:latin typeface="Trebuchet MS"/>
                <a:cs typeface="Trebuchet MS"/>
              </a:rPr>
              <a:t>y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can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sha</a:t>
            </a:r>
            <a:r>
              <a:rPr sz="1200" dirty="0">
                <a:latin typeface="Trebuchet MS"/>
                <a:cs typeface="Trebuchet MS"/>
              </a:rPr>
              <a:t>r</a:t>
            </a:r>
            <a:r>
              <a:rPr sz="1200" spc="45" dirty="0">
                <a:latin typeface="Trebuchet MS"/>
                <a:cs typeface="Trebuchet MS"/>
              </a:rPr>
              <a:t>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on  </a:t>
            </a:r>
            <a:r>
              <a:rPr sz="1200" spc="20" dirty="0">
                <a:latin typeface="Trebuchet MS"/>
                <a:cs typeface="Trebuchet MS"/>
              </a:rPr>
              <a:t>social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medi</a:t>
            </a:r>
            <a:r>
              <a:rPr sz="1200" spc="-45" dirty="0">
                <a:latin typeface="Trebuchet MS"/>
                <a:cs typeface="Trebuchet MS"/>
              </a:rPr>
              <a:t>a</a:t>
            </a:r>
            <a:r>
              <a:rPr sz="1200" spc="-290" dirty="0">
                <a:latin typeface="Trebuchet MS"/>
                <a:cs typeface="Trebuchet MS"/>
              </a:rPr>
              <a:t>’</a:t>
            </a:r>
            <a:r>
              <a:rPr sz="1200" spc="-60" dirty="0">
                <a:latin typeface="Trebuchet MS"/>
                <a:cs typeface="Trebuchet MS"/>
              </a:rPr>
              <a:t>s.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55" dirty="0">
                <a:latin typeface="Trebuchet MS"/>
                <a:cs typeface="Trebuchet MS"/>
              </a:rPr>
              <a:t>Thus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a</a:t>
            </a:r>
            <a:r>
              <a:rPr sz="1200" spc="-65" dirty="0">
                <a:latin typeface="Trebuchet MS"/>
                <a:cs typeface="Trebuchet MS"/>
              </a:rPr>
              <a:t>tt</a:t>
            </a:r>
            <a:r>
              <a:rPr sz="1200" spc="-70" dirty="0">
                <a:latin typeface="Trebuchet MS"/>
                <a:cs typeface="Trebuchet MS"/>
              </a:rPr>
              <a:t>r</a:t>
            </a:r>
            <a:r>
              <a:rPr sz="1200" spc="15" dirty="0">
                <a:latin typeface="Trebuchet MS"/>
                <a:cs typeface="Trebuchet MS"/>
              </a:rPr>
              <a:t>acting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mo</a:t>
            </a:r>
            <a:r>
              <a:rPr sz="1200" spc="5" dirty="0">
                <a:latin typeface="Trebuchet MS"/>
                <a:cs typeface="Trebuchet MS"/>
              </a:rPr>
              <a:t>r</a:t>
            </a:r>
            <a:r>
              <a:rPr sz="1200" spc="35" dirty="0">
                <a:latin typeface="Trebuchet MS"/>
                <a:cs typeface="Trebuchet MS"/>
              </a:rPr>
              <a:t>e  </a:t>
            </a:r>
            <a:r>
              <a:rPr sz="1200" spc="45" dirty="0">
                <a:latin typeface="Trebuchet MS"/>
                <a:cs typeface="Trebuchet MS"/>
              </a:rPr>
              <a:t>n</a:t>
            </a:r>
            <a:r>
              <a:rPr sz="1200" spc="25" dirty="0">
                <a:latin typeface="Trebuchet MS"/>
                <a:cs typeface="Trebuchet MS"/>
              </a:rPr>
              <a:t>e</a:t>
            </a:r>
            <a:r>
              <a:rPr sz="1200" spc="80" dirty="0">
                <a:latin typeface="Trebuchet MS"/>
                <a:cs typeface="Trebuchet MS"/>
              </a:rPr>
              <a:t>w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users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via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s</a:t>
            </a:r>
            <a:r>
              <a:rPr sz="1200" spc="-5" dirty="0">
                <a:latin typeface="Trebuchet MS"/>
                <a:cs typeface="Trebuchet MS"/>
              </a:rPr>
              <a:t>t</a:t>
            </a:r>
            <a:r>
              <a:rPr sz="1200" spc="30" dirty="0">
                <a:latin typeface="Trebuchet MS"/>
                <a:cs typeface="Trebuchet MS"/>
              </a:rPr>
              <a:t>oryboa</a:t>
            </a:r>
            <a:r>
              <a:rPr sz="1200" dirty="0">
                <a:latin typeface="Trebuchet MS"/>
                <a:cs typeface="Trebuchet MS"/>
              </a:rPr>
              <a:t>r</a:t>
            </a:r>
            <a:r>
              <a:rPr sz="1200" spc="-70" dirty="0">
                <a:latin typeface="Trebuchet MS"/>
                <a:cs typeface="Trebuchet MS"/>
              </a:rPr>
              <a:t>d.</a:t>
            </a:r>
            <a:endParaRPr sz="1200">
              <a:latin typeface="Trebuchet MS"/>
              <a:cs typeface="Trebuchet MS"/>
            </a:endParaRPr>
          </a:p>
          <a:p>
            <a:pPr marL="422275" indent="-409575">
              <a:lnSpc>
                <a:spcPct val="100000"/>
              </a:lnSpc>
              <a:spcBef>
                <a:spcPts val="1180"/>
              </a:spcBef>
              <a:buFont typeface="MS PGothic"/>
              <a:buChar char="➔"/>
              <a:tabLst>
                <a:tab pos="421640" algn="l"/>
                <a:tab pos="422275" algn="l"/>
              </a:tabLst>
            </a:pPr>
            <a:r>
              <a:rPr sz="1400" b="1" spc="25" dirty="0">
                <a:solidFill>
                  <a:srgbClr val="F46524"/>
                </a:solidFill>
                <a:latin typeface="Trebuchet MS"/>
                <a:cs typeface="Trebuchet MS"/>
              </a:rPr>
              <a:t>Reviews</a:t>
            </a:r>
            <a:endParaRPr sz="1400">
              <a:latin typeface="Trebuchet MS"/>
              <a:cs typeface="Trebuchet MS"/>
            </a:endParaRPr>
          </a:p>
          <a:p>
            <a:pPr marL="422275" marR="148590">
              <a:lnSpc>
                <a:spcPct val="114599"/>
              </a:lnSpc>
              <a:spcBef>
                <a:spcPts val="65"/>
              </a:spcBef>
            </a:pPr>
            <a:r>
              <a:rPr sz="1200" spc="185" dirty="0">
                <a:latin typeface="Trebuchet MS"/>
                <a:cs typeface="Trebuchet MS"/>
              </a:rPr>
              <a:t># </a:t>
            </a:r>
            <a:r>
              <a:rPr sz="1200" spc="5" dirty="0">
                <a:latin typeface="Trebuchet MS"/>
                <a:cs typeface="Trebuchet MS"/>
              </a:rPr>
              <a:t>of </a:t>
            </a:r>
            <a:r>
              <a:rPr sz="1200" spc="45" dirty="0">
                <a:latin typeface="Trebuchet MS"/>
                <a:cs typeface="Trebuchet MS"/>
              </a:rPr>
              <a:t>users </a:t>
            </a:r>
            <a:r>
              <a:rPr sz="1200" spc="25" dirty="0">
                <a:latin typeface="Trebuchet MS"/>
                <a:cs typeface="Trebuchet MS"/>
              </a:rPr>
              <a:t>converted </a:t>
            </a:r>
            <a:r>
              <a:rPr sz="1200" spc="50" dirty="0">
                <a:latin typeface="Trebuchet MS"/>
                <a:cs typeface="Trebuchet MS"/>
              </a:rPr>
              <a:t>by </a:t>
            </a:r>
            <a:r>
              <a:rPr sz="1200" spc="5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review/referrals/recommendations</a:t>
            </a:r>
            <a:endParaRPr sz="1200">
              <a:latin typeface="Trebuchet MS"/>
              <a:cs typeface="Trebuchet MS"/>
            </a:endParaRPr>
          </a:p>
          <a:p>
            <a:pPr marL="422275" indent="-381000">
              <a:lnSpc>
                <a:spcPct val="100000"/>
              </a:lnSpc>
              <a:spcBef>
                <a:spcPts val="1175"/>
              </a:spcBef>
              <a:buSzPct val="85714"/>
              <a:buFont typeface="MS PGothic"/>
              <a:buChar char="➔"/>
              <a:tabLst>
                <a:tab pos="421640" algn="l"/>
                <a:tab pos="422275" algn="l"/>
              </a:tabLst>
            </a:pPr>
            <a:r>
              <a:rPr sz="1400" b="1" spc="25" dirty="0">
                <a:solidFill>
                  <a:srgbClr val="F46524"/>
                </a:solidFill>
                <a:latin typeface="Trebuchet MS"/>
                <a:cs typeface="Trebuchet MS"/>
              </a:rPr>
              <a:t>A</a:t>
            </a:r>
            <a:r>
              <a:rPr sz="1400" b="1" spc="5" dirty="0">
                <a:solidFill>
                  <a:srgbClr val="F46524"/>
                </a:solidFill>
                <a:latin typeface="Trebuchet MS"/>
                <a:cs typeface="Trebuchet MS"/>
              </a:rPr>
              <a:t>cti</a:t>
            </a:r>
            <a:r>
              <a:rPr sz="1400" b="1" spc="-20" dirty="0">
                <a:solidFill>
                  <a:srgbClr val="F46524"/>
                </a:solidFill>
                <a:latin typeface="Trebuchet MS"/>
                <a:cs typeface="Trebuchet MS"/>
              </a:rPr>
              <a:t>v</a:t>
            </a:r>
            <a:r>
              <a:rPr sz="1400" b="1" spc="30" dirty="0">
                <a:solidFill>
                  <a:srgbClr val="F46524"/>
                </a:solidFill>
                <a:latin typeface="Trebuchet MS"/>
                <a:cs typeface="Trebuchet MS"/>
              </a:rPr>
              <a:t>e</a:t>
            </a:r>
            <a:r>
              <a:rPr sz="1400" b="1" spc="-9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25" dirty="0">
                <a:solidFill>
                  <a:srgbClr val="F46524"/>
                </a:solidFill>
                <a:latin typeface="Trebuchet MS"/>
                <a:cs typeface="Trebuchet MS"/>
              </a:rPr>
              <a:t>user</a:t>
            </a:r>
            <a:r>
              <a:rPr sz="1400" b="1" spc="-155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-75" dirty="0">
                <a:solidFill>
                  <a:srgbClr val="F46524"/>
                </a:solidFill>
                <a:latin typeface="Trebuchet MS"/>
                <a:cs typeface="Trebuchet MS"/>
              </a:rPr>
              <a:t>J</a:t>
            </a:r>
            <a:r>
              <a:rPr sz="1400" b="1" spc="15" dirty="0">
                <a:solidFill>
                  <a:srgbClr val="F46524"/>
                </a:solidFill>
                <a:latin typeface="Trebuchet MS"/>
                <a:cs typeface="Trebuchet MS"/>
              </a:rPr>
              <a:t>ourn</a:t>
            </a:r>
            <a:r>
              <a:rPr sz="1400" b="1" spc="-10" dirty="0">
                <a:solidFill>
                  <a:srgbClr val="F46524"/>
                </a:solidFill>
                <a:latin typeface="Trebuchet MS"/>
                <a:cs typeface="Trebuchet MS"/>
              </a:rPr>
              <a:t>e</a:t>
            </a:r>
            <a:r>
              <a:rPr sz="1400" b="1" spc="20" dirty="0">
                <a:solidFill>
                  <a:srgbClr val="F46524"/>
                </a:solidFill>
                <a:latin typeface="Trebuchet MS"/>
                <a:cs typeface="Trebuchet MS"/>
              </a:rPr>
              <a:t>y</a:t>
            </a:r>
            <a:endParaRPr sz="1400">
              <a:latin typeface="Trebuchet MS"/>
              <a:cs typeface="Trebuchet MS"/>
            </a:endParaRPr>
          </a:p>
          <a:p>
            <a:pPr marL="422275" marR="111125">
              <a:lnSpc>
                <a:spcPct val="114599"/>
              </a:lnSpc>
              <a:spcBef>
                <a:spcPts val="70"/>
              </a:spcBef>
            </a:pPr>
            <a:r>
              <a:rPr sz="1200" spc="185" dirty="0">
                <a:latin typeface="Trebuchet MS"/>
                <a:cs typeface="Trebuchet MS"/>
              </a:rPr>
              <a:t># </a:t>
            </a:r>
            <a:r>
              <a:rPr sz="1200" spc="5" dirty="0">
                <a:latin typeface="Trebuchet MS"/>
                <a:cs typeface="Trebuchet MS"/>
              </a:rPr>
              <a:t>of </a:t>
            </a:r>
            <a:r>
              <a:rPr sz="1200" spc="45" dirty="0">
                <a:latin typeface="Trebuchet MS"/>
                <a:cs typeface="Trebuchet MS"/>
              </a:rPr>
              <a:t>users </a:t>
            </a:r>
            <a:r>
              <a:rPr sz="1200" spc="5" dirty="0">
                <a:latin typeface="Trebuchet MS"/>
                <a:cs typeface="Trebuchet MS"/>
              </a:rPr>
              <a:t>renting </a:t>
            </a:r>
            <a:r>
              <a:rPr sz="1200" spc="30" dirty="0">
                <a:latin typeface="Trebuchet MS"/>
                <a:cs typeface="Trebuchet MS"/>
              </a:rPr>
              <a:t>stays </a:t>
            </a:r>
            <a:r>
              <a:rPr sz="1200" spc="45" dirty="0">
                <a:latin typeface="Trebuchet MS"/>
                <a:cs typeface="Trebuchet MS"/>
              </a:rPr>
              <a:t>and </a:t>
            </a:r>
            <a:r>
              <a:rPr sz="1200" spc="15" dirty="0">
                <a:latin typeface="Trebuchet MS"/>
                <a:cs typeface="Trebuchet MS"/>
              </a:rPr>
              <a:t>then </a:t>
            </a:r>
            <a:r>
              <a:rPr sz="1200" spc="20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booking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e</a:t>
            </a:r>
            <a:r>
              <a:rPr sz="1200" spc="15" dirty="0">
                <a:latin typeface="Trebuchet MS"/>
                <a:cs typeface="Trebuchet MS"/>
              </a:rPr>
              <a:t>xperien</a:t>
            </a:r>
            <a:r>
              <a:rPr sz="1200" spc="10" dirty="0">
                <a:latin typeface="Trebuchet MS"/>
                <a:cs typeface="Trebuchet MS"/>
              </a:rPr>
              <a:t>c</a:t>
            </a:r>
            <a:r>
              <a:rPr sz="1200" spc="45" dirty="0">
                <a:latin typeface="Trebuchet MS"/>
                <a:cs typeface="Trebuchet MS"/>
              </a:rPr>
              <a:t>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and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vis-a</a:t>
            </a:r>
            <a:r>
              <a:rPr sz="1200" spc="15" dirty="0">
                <a:latin typeface="Trebuchet MS"/>
                <a:cs typeface="Trebuchet MS"/>
              </a:rPr>
              <a:t>-</a:t>
            </a:r>
            <a:r>
              <a:rPr sz="1200" spc="25" dirty="0">
                <a:latin typeface="Trebuchet MS"/>
                <a:cs typeface="Trebuchet MS"/>
              </a:rPr>
              <a:t>v</a:t>
            </a:r>
            <a:r>
              <a:rPr sz="1200" spc="-20" dirty="0">
                <a:latin typeface="Trebuchet MS"/>
                <a:cs typeface="Trebuchet MS"/>
              </a:rPr>
              <a:t>ersa.</a:t>
            </a:r>
            <a:endParaRPr sz="1200">
              <a:latin typeface="Trebuchet MS"/>
              <a:cs typeface="Trebuchet MS"/>
            </a:endParaRPr>
          </a:p>
          <a:p>
            <a:pPr marL="422275" marR="11430" indent="-381000">
              <a:lnSpc>
                <a:spcPct val="114599"/>
              </a:lnSpc>
              <a:spcBef>
                <a:spcPts val="975"/>
              </a:spcBef>
              <a:buClr>
                <a:srgbClr val="F46524"/>
              </a:buClr>
              <a:buFont typeface="MS PGothic"/>
              <a:buChar char="➔"/>
              <a:tabLst>
                <a:tab pos="421640" algn="l"/>
                <a:tab pos="422275" algn="l"/>
              </a:tabLst>
            </a:pPr>
            <a:r>
              <a:rPr sz="1200" spc="185" dirty="0">
                <a:latin typeface="Trebuchet MS"/>
                <a:cs typeface="Trebuchet MS"/>
              </a:rPr>
              <a:t>#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o</a:t>
            </a:r>
            <a:r>
              <a:rPr sz="1200" spc="-50" dirty="0">
                <a:latin typeface="Trebuchet MS"/>
                <a:cs typeface="Trebuchet MS"/>
              </a:rPr>
              <a:t>f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n</a:t>
            </a:r>
            <a:r>
              <a:rPr sz="1200" spc="25" dirty="0">
                <a:latin typeface="Trebuchet MS"/>
                <a:cs typeface="Trebuchet MS"/>
              </a:rPr>
              <a:t>e</a:t>
            </a:r>
            <a:r>
              <a:rPr sz="1200" spc="80" dirty="0">
                <a:latin typeface="Trebuchet MS"/>
                <a:cs typeface="Trebuchet MS"/>
              </a:rPr>
              <a:t>w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hosts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added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f</a:t>
            </a:r>
            <a:r>
              <a:rPr sz="1200" spc="-70" dirty="0">
                <a:latin typeface="Trebuchet MS"/>
                <a:cs typeface="Trebuchet MS"/>
              </a:rPr>
              <a:t>r</a:t>
            </a:r>
            <a:r>
              <a:rPr sz="1200" spc="85" dirty="0">
                <a:latin typeface="Trebuchet MS"/>
                <a:cs typeface="Trebuchet MS"/>
              </a:rPr>
              <a:t>om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tr</a:t>
            </a:r>
            <a:r>
              <a:rPr sz="1200" spc="-5" dirty="0">
                <a:latin typeface="Trebuchet MS"/>
                <a:cs typeface="Trebuchet MS"/>
              </a:rPr>
              <a:t>aditional  </a:t>
            </a:r>
            <a:r>
              <a:rPr sz="1200" dirty="0">
                <a:latin typeface="Trebuchet MS"/>
                <a:cs typeface="Trebuchet MS"/>
              </a:rPr>
              <a:t>entertainment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industry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14925" y="276628"/>
            <a:ext cx="25419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30" dirty="0"/>
              <a:t>M</a:t>
            </a:r>
            <a:r>
              <a:rPr spc="90" dirty="0"/>
              <a:t>e</a:t>
            </a:r>
            <a:r>
              <a:rPr spc="-50" dirty="0"/>
              <a:t>tri</a:t>
            </a:r>
            <a:r>
              <a:rPr spc="-95" dirty="0"/>
              <a:t>c</a:t>
            </a:r>
            <a:r>
              <a:rPr spc="210" dirty="0"/>
              <a:t>es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07549" y="1292699"/>
            <a:ext cx="2503805" cy="1007110"/>
            <a:chOff x="707549" y="1292699"/>
            <a:chExt cx="2503805" cy="1007110"/>
          </a:xfrm>
        </p:grpSpPr>
        <p:sp>
          <p:nvSpPr>
            <p:cNvPr id="6" name="object 6"/>
            <p:cNvSpPr/>
            <p:nvPr/>
          </p:nvSpPr>
          <p:spPr>
            <a:xfrm>
              <a:off x="707549" y="1292699"/>
              <a:ext cx="2503805" cy="1007110"/>
            </a:xfrm>
            <a:custGeom>
              <a:avLst/>
              <a:gdLst/>
              <a:ahLst/>
              <a:cxnLst/>
              <a:rect l="l" t="t" r="r" b="b"/>
              <a:pathLst>
                <a:path w="2503805" h="1007110">
                  <a:moveTo>
                    <a:pt x="2503799" y="1006799"/>
                  </a:moveTo>
                  <a:lnTo>
                    <a:pt x="0" y="1006799"/>
                  </a:lnTo>
                  <a:lnTo>
                    <a:pt x="0" y="0"/>
                  </a:lnTo>
                  <a:lnTo>
                    <a:pt x="2503799" y="0"/>
                  </a:lnTo>
                  <a:lnTo>
                    <a:pt x="2503799" y="100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6125" y="1372572"/>
              <a:ext cx="542249" cy="54224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707549" y="2571750"/>
            <a:ext cx="2503805" cy="2160905"/>
            <a:chOff x="707549" y="2571750"/>
            <a:chExt cx="2503805" cy="2160905"/>
          </a:xfrm>
        </p:grpSpPr>
        <p:sp>
          <p:nvSpPr>
            <p:cNvPr id="9" name="object 9"/>
            <p:cNvSpPr/>
            <p:nvPr/>
          </p:nvSpPr>
          <p:spPr>
            <a:xfrm>
              <a:off x="707549" y="2571750"/>
              <a:ext cx="2503805" cy="2160905"/>
            </a:xfrm>
            <a:custGeom>
              <a:avLst/>
              <a:gdLst/>
              <a:ahLst/>
              <a:cxnLst/>
              <a:rect l="l" t="t" r="r" b="b"/>
              <a:pathLst>
                <a:path w="2503805" h="2160904">
                  <a:moveTo>
                    <a:pt x="2503799" y="2160899"/>
                  </a:moveTo>
                  <a:lnTo>
                    <a:pt x="0" y="2160899"/>
                  </a:lnTo>
                  <a:lnTo>
                    <a:pt x="0" y="0"/>
                  </a:lnTo>
                  <a:lnTo>
                    <a:pt x="2503799" y="0"/>
                  </a:lnTo>
                  <a:lnTo>
                    <a:pt x="2503799" y="2160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8525" y="2741622"/>
              <a:ext cx="542249" cy="54224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3517474" y="1292699"/>
            <a:ext cx="2503805" cy="3440429"/>
            <a:chOff x="3517474" y="1292699"/>
            <a:chExt cx="2503805" cy="3440429"/>
          </a:xfrm>
        </p:grpSpPr>
        <p:sp>
          <p:nvSpPr>
            <p:cNvPr id="12" name="object 12"/>
            <p:cNvSpPr/>
            <p:nvPr/>
          </p:nvSpPr>
          <p:spPr>
            <a:xfrm>
              <a:off x="3517474" y="1292699"/>
              <a:ext cx="2503805" cy="3440429"/>
            </a:xfrm>
            <a:custGeom>
              <a:avLst/>
              <a:gdLst/>
              <a:ahLst/>
              <a:cxnLst/>
              <a:rect l="l" t="t" r="r" b="b"/>
              <a:pathLst>
                <a:path w="2503804" h="3440429">
                  <a:moveTo>
                    <a:pt x="2503799" y="3440099"/>
                  </a:moveTo>
                  <a:lnTo>
                    <a:pt x="0" y="3440099"/>
                  </a:lnTo>
                  <a:lnTo>
                    <a:pt x="0" y="0"/>
                  </a:lnTo>
                  <a:lnTo>
                    <a:pt x="2503799" y="0"/>
                  </a:lnTo>
                  <a:lnTo>
                    <a:pt x="2503799" y="3440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3175" y="1385275"/>
              <a:ext cx="739249" cy="73924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346399" y="1292699"/>
            <a:ext cx="2503805" cy="3440429"/>
            <a:chOff x="6346399" y="1292699"/>
            <a:chExt cx="2503805" cy="3440429"/>
          </a:xfrm>
        </p:grpSpPr>
        <p:sp>
          <p:nvSpPr>
            <p:cNvPr id="15" name="object 15"/>
            <p:cNvSpPr/>
            <p:nvPr/>
          </p:nvSpPr>
          <p:spPr>
            <a:xfrm>
              <a:off x="6346399" y="1292699"/>
              <a:ext cx="2503805" cy="3440429"/>
            </a:xfrm>
            <a:custGeom>
              <a:avLst/>
              <a:gdLst/>
              <a:ahLst/>
              <a:cxnLst/>
              <a:rect l="l" t="t" r="r" b="b"/>
              <a:pathLst>
                <a:path w="2503804" h="3440429">
                  <a:moveTo>
                    <a:pt x="2503799" y="3440099"/>
                  </a:moveTo>
                  <a:lnTo>
                    <a:pt x="0" y="3440099"/>
                  </a:lnTo>
                  <a:lnTo>
                    <a:pt x="0" y="0"/>
                  </a:lnTo>
                  <a:lnTo>
                    <a:pt x="2503799" y="0"/>
                  </a:lnTo>
                  <a:lnTo>
                    <a:pt x="2503799" y="3440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1875" y="1559975"/>
              <a:ext cx="542249" cy="54224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707549" y="1292699"/>
            <a:ext cx="2503805" cy="1007110"/>
          </a:xfrm>
          <a:prstGeom prst="rect">
            <a:avLst/>
          </a:prstGeom>
          <a:ln w="76199">
            <a:solidFill>
              <a:srgbClr val="9E9E9E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marL="664845">
              <a:lnSpc>
                <a:spcPct val="100000"/>
              </a:lnSpc>
              <a:spcBef>
                <a:spcPts val="1340"/>
              </a:spcBef>
            </a:pPr>
            <a:r>
              <a:rPr sz="1600" b="1" spc="-65" dirty="0">
                <a:latin typeface="Tahoma"/>
                <a:cs typeface="Tahoma"/>
              </a:rPr>
              <a:t>North</a:t>
            </a:r>
            <a:r>
              <a:rPr sz="1600" b="1" spc="-160" dirty="0">
                <a:latin typeface="Tahoma"/>
                <a:cs typeface="Tahoma"/>
              </a:rPr>
              <a:t> </a:t>
            </a:r>
            <a:r>
              <a:rPr sz="1600" b="1" spc="-105" dirty="0">
                <a:latin typeface="Tahoma"/>
                <a:cs typeface="Tahoma"/>
              </a:rPr>
              <a:t>Sta</a:t>
            </a:r>
            <a:r>
              <a:rPr sz="1600" b="1" spc="-80" dirty="0">
                <a:latin typeface="Tahoma"/>
                <a:cs typeface="Tahoma"/>
              </a:rPr>
              <a:t>r</a:t>
            </a:r>
            <a:r>
              <a:rPr sz="1600" b="1" spc="-165" dirty="0">
                <a:latin typeface="Tahoma"/>
                <a:cs typeface="Tahoma"/>
              </a:rPr>
              <a:t> </a:t>
            </a:r>
            <a:r>
              <a:rPr sz="1600" b="1" spc="-45" dirty="0">
                <a:latin typeface="Tahoma"/>
                <a:cs typeface="Tahoma"/>
              </a:rPr>
              <a:t>Metric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ahoma"/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5"/>
              </a:spcBef>
            </a:pPr>
            <a:r>
              <a:rPr sz="1300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#Experience</a:t>
            </a:r>
            <a:r>
              <a:rPr sz="1300" u="heavy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</a:t>
            </a:r>
            <a:r>
              <a:rPr sz="1300" u="heavy" spc="-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300" u="heavy" spc="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Boo</a:t>
            </a:r>
            <a:r>
              <a:rPr sz="1300" u="heavy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k</a:t>
            </a:r>
            <a:r>
              <a:rPr sz="13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1300" u="heavy" spc="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</a:t>
            </a:r>
            <a:r>
              <a:rPr sz="1300" u="heavy" spc="-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300" u="heavy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pe</a:t>
            </a:r>
            <a:r>
              <a:rPr sz="1300" u="heavy" spc="5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</a:t>
            </a:r>
            <a:r>
              <a:rPr sz="1300" u="heavy" spc="-16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300" u="heavy" spc="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user</a:t>
            </a:r>
            <a:endParaRPr sz="13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7549" y="2571750"/>
            <a:ext cx="2503805" cy="2160905"/>
          </a:xfrm>
          <a:prstGeom prst="rect">
            <a:avLst/>
          </a:prstGeom>
          <a:ln w="76199">
            <a:solidFill>
              <a:srgbClr val="757575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847725">
              <a:lnSpc>
                <a:spcPct val="100000"/>
              </a:lnSpc>
            </a:pPr>
            <a:r>
              <a:rPr sz="1600" b="1" spc="-120" dirty="0">
                <a:latin typeface="Tahoma"/>
                <a:cs typeface="Tahoma"/>
              </a:rPr>
              <a:t>Succes</a:t>
            </a:r>
            <a:r>
              <a:rPr sz="1600" b="1" spc="-105" dirty="0">
                <a:latin typeface="Tahoma"/>
                <a:cs typeface="Tahoma"/>
              </a:rPr>
              <a:t>s</a:t>
            </a:r>
            <a:r>
              <a:rPr sz="1600" b="1" spc="-165" dirty="0">
                <a:latin typeface="Tahoma"/>
                <a:cs typeface="Tahoma"/>
              </a:rPr>
              <a:t> </a:t>
            </a:r>
            <a:r>
              <a:rPr sz="1600" b="1" spc="-55" dirty="0">
                <a:latin typeface="Tahoma"/>
                <a:cs typeface="Tahoma"/>
              </a:rPr>
              <a:t>Metrics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ahoma"/>
              <a:cs typeface="Tahoma"/>
            </a:endParaRPr>
          </a:p>
          <a:p>
            <a:pPr marL="549275" indent="-336550">
              <a:lnSpc>
                <a:spcPct val="100000"/>
              </a:lnSpc>
              <a:buFont typeface="Arial MT"/>
              <a:buChar char="●"/>
              <a:tabLst>
                <a:tab pos="549275" algn="l"/>
                <a:tab pos="549910" algn="l"/>
              </a:tabLst>
            </a:pPr>
            <a:r>
              <a:rPr sz="1400" spc="-15" dirty="0">
                <a:latin typeface="Tahoma"/>
                <a:cs typeface="Tahoma"/>
              </a:rPr>
              <a:t>#Refferrals+bookings</a:t>
            </a:r>
            <a:endParaRPr sz="1400">
              <a:latin typeface="Tahoma"/>
              <a:cs typeface="Tahoma"/>
            </a:endParaRPr>
          </a:p>
          <a:p>
            <a:pPr marL="549275" marR="498475" indent="-336550">
              <a:lnSpc>
                <a:spcPct val="100000"/>
              </a:lnSpc>
              <a:buFont typeface="Arial MT"/>
              <a:buChar char="●"/>
              <a:tabLst>
                <a:tab pos="549275" algn="l"/>
                <a:tab pos="549910" algn="l"/>
              </a:tabLst>
            </a:pPr>
            <a:r>
              <a:rPr sz="1400" spc="-15" dirty="0">
                <a:latin typeface="Tahoma"/>
                <a:cs typeface="Tahoma"/>
              </a:rPr>
              <a:t>#New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Experiences  </a:t>
            </a:r>
            <a:r>
              <a:rPr sz="1400" spc="-5" dirty="0">
                <a:latin typeface="Tahoma"/>
                <a:cs typeface="Tahoma"/>
              </a:rPr>
              <a:t>added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&amp;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boo</a:t>
            </a:r>
            <a:r>
              <a:rPr sz="1400" spc="-30" dirty="0">
                <a:latin typeface="Tahoma"/>
                <a:cs typeface="Tahoma"/>
              </a:rPr>
              <a:t>k</a:t>
            </a:r>
            <a:r>
              <a:rPr sz="1400" dirty="0">
                <a:latin typeface="Tahoma"/>
                <a:cs typeface="Tahoma"/>
              </a:rPr>
              <a:t>ed</a:t>
            </a:r>
            <a:endParaRPr sz="1400">
              <a:latin typeface="Tahoma"/>
              <a:cs typeface="Tahoma"/>
            </a:endParaRPr>
          </a:p>
          <a:p>
            <a:pPr marL="549275" marR="351155" indent="-336550">
              <a:lnSpc>
                <a:spcPct val="100000"/>
              </a:lnSpc>
              <a:buFont typeface="Arial MT"/>
              <a:buChar char="●"/>
              <a:tabLst>
                <a:tab pos="549275" algn="l"/>
                <a:tab pos="549910" algn="l"/>
              </a:tabLst>
            </a:pPr>
            <a:r>
              <a:rPr sz="1400" dirty="0">
                <a:latin typeface="Tahoma"/>
                <a:cs typeface="Tahoma"/>
              </a:rPr>
              <a:t>#Repetition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of  </a:t>
            </a:r>
            <a:r>
              <a:rPr sz="1400" spc="-50" dirty="0">
                <a:latin typeface="Tahoma"/>
                <a:cs typeface="Tahoma"/>
              </a:rPr>
              <a:t>e</a:t>
            </a:r>
            <a:r>
              <a:rPr sz="1400" spc="5" dirty="0">
                <a:latin typeface="Tahoma"/>
                <a:cs typeface="Tahoma"/>
              </a:rPr>
              <a:t>xperiences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b</a:t>
            </a:r>
            <a:r>
              <a:rPr sz="1400" spc="15" dirty="0">
                <a:latin typeface="Tahoma"/>
                <a:cs typeface="Tahoma"/>
              </a:rPr>
              <a:t>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same  </a:t>
            </a:r>
            <a:r>
              <a:rPr sz="1400" spc="5" dirty="0">
                <a:latin typeface="Tahoma"/>
                <a:cs typeface="Tahoma"/>
              </a:rPr>
              <a:t>user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17474" y="1292699"/>
            <a:ext cx="2503805" cy="3440429"/>
          </a:xfrm>
          <a:prstGeom prst="rect">
            <a:avLst/>
          </a:prstGeom>
          <a:ln w="76199">
            <a:solidFill>
              <a:srgbClr val="75757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682625">
              <a:lnSpc>
                <a:spcPct val="100000"/>
              </a:lnSpc>
              <a:spcBef>
                <a:spcPts val="1110"/>
              </a:spcBef>
            </a:pPr>
            <a:r>
              <a:rPr sz="1600" b="1" spc="-105" dirty="0">
                <a:latin typeface="Tahoma"/>
                <a:cs typeface="Tahoma"/>
              </a:rPr>
              <a:t>Beh</a:t>
            </a:r>
            <a:r>
              <a:rPr sz="1600" b="1" spc="-125" dirty="0">
                <a:latin typeface="Tahoma"/>
                <a:cs typeface="Tahoma"/>
              </a:rPr>
              <a:t>a</a:t>
            </a:r>
            <a:r>
              <a:rPr sz="1600" b="1" spc="-80" dirty="0">
                <a:latin typeface="Tahoma"/>
                <a:cs typeface="Tahoma"/>
              </a:rPr>
              <a:t>viou</a:t>
            </a:r>
            <a:r>
              <a:rPr sz="1600" b="1" spc="-60" dirty="0">
                <a:latin typeface="Tahoma"/>
                <a:cs typeface="Tahoma"/>
              </a:rPr>
              <a:t>r</a:t>
            </a:r>
            <a:r>
              <a:rPr sz="1600" b="1" spc="-165" dirty="0">
                <a:latin typeface="Tahoma"/>
                <a:cs typeface="Tahoma"/>
              </a:rPr>
              <a:t> </a:t>
            </a:r>
            <a:r>
              <a:rPr sz="1600" b="1" spc="-55" dirty="0">
                <a:latin typeface="Tahoma"/>
                <a:cs typeface="Tahoma"/>
              </a:rPr>
              <a:t>Metrics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00">
              <a:latin typeface="Tahoma"/>
              <a:cs typeface="Tahoma"/>
            </a:endParaRPr>
          </a:p>
          <a:p>
            <a:pPr marL="733425" indent="-336550">
              <a:lnSpc>
                <a:spcPct val="100000"/>
              </a:lnSpc>
              <a:buFont typeface="Arial MT"/>
              <a:buChar char="●"/>
              <a:tabLst>
                <a:tab pos="733425" algn="l"/>
                <a:tab pos="734060" algn="l"/>
              </a:tabLst>
            </a:pPr>
            <a:r>
              <a:rPr sz="1400" spc="-15" dirty="0">
                <a:latin typeface="Tahoma"/>
                <a:cs typeface="Tahoma"/>
              </a:rPr>
              <a:t>#New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users</a:t>
            </a:r>
            <a:endParaRPr sz="1400">
              <a:latin typeface="Tahoma"/>
              <a:cs typeface="Tahoma"/>
            </a:endParaRPr>
          </a:p>
          <a:p>
            <a:pPr marL="733425" marR="131445" indent="-336550">
              <a:lnSpc>
                <a:spcPct val="100000"/>
              </a:lnSpc>
              <a:buFont typeface="Arial MT"/>
              <a:buChar char="●"/>
              <a:tabLst>
                <a:tab pos="733425" algn="l"/>
                <a:tab pos="734060" algn="l"/>
              </a:tabLst>
            </a:pPr>
            <a:r>
              <a:rPr sz="1400" spc="-25" dirty="0">
                <a:latin typeface="Tahoma"/>
                <a:cs typeface="Tahoma"/>
              </a:rPr>
              <a:t>#searches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for  </a:t>
            </a:r>
            <a:r>
              <a:rPr sz="1400" spc="-50" dirty="0">
                <a:latin typeface="Tahoma"/>
                <a:cs typeface="Tahoma"/>
              </a:rPr>
              <a:t>e</a:t>
            </a:r>
            <a:r>
              <a:rPr sz="1400" spc="5" dirty="0">
                <a:latin typeface="Tahoma"/>
                <a:cs typeface="Tahoma"/>
              </a:rPr>
              <a:t>xperiences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city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vise.</a:t>
            </a:r>
            <a:endParaRPr sz="1400">
              <a:latin typeface="Tahoma"/>
              <a:cs typeface="Tahoma"/>
            </a:endParaRPr>
          </a:p>
          <a:p>
            <a:pPr marL="733425" marR="455295" indent="-336550">
              <a:lnSpc>
                <a:spcPct val="100000"/>
              </a:lnSpc>
              <a:buFont typeface="Arial MT"/>
              <a:buChar char="●"/>
              <a:tabLst>
                <a:tab pos="733425" algn="l"/>
                <a:tab pos="734060" algn="l"/>
              </a:tabLst>
            </a:pPr>
            <a:r>
              <a:rPr sz="1400" spc="-25" dirty="0">
                <a:latin typeface="Tahoma"/>
                <a:cs typeface="Tahoma"/>
              </a:rPr>
              <a:t>#searches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for  </a:t>
            </a:r>
            <a:r>
              <a:rPr sz="1400" spc="-50" dirty="0">
                <a:latin typeface="Tahoma"/>
                <a:cs typeface="Tahoma"/>
              </a:rPr>
              <a:t>e</a:t>
            </a:r>
            <a:r>
              <a:rPr sz="1400" spc="5" dirty="0">
                <a:latin typeface="Tahoma"/>
                <a:cs typeface="Tahoma"/>
              </a:rPr>
              <a:t>xperiences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host  </a:t>
            </a:r>
            <a:r>
              <a:rPr sz="1400" spc="-20" dirty="0">
                <a:latin typeface="Tahoma"/>
                <a:cs typeface="Tahoma"/>
              </a:rPr>
              <a:t>vise.</a:t>
            </a:r>
            <a:endParaRPr sz="1400">
              <a:latin typeface="Tahoma"/>
              <a:cs typeface="Tahoma"/>
            </a:endParaRPr>
          </a:p>
          <a:p>
            <a:pPr marL="733425" marR="363855" indent="-336550">
              <a:lnSpc>
                <a:spcPct val="100000"/>
              </a:lnSpc>
              <a:buFont typeface="Arial MT"/>
              <a:buChar char="●"/>
              <a:tabLst>
                <a:tab pos="733425" algn="l"/>
                <a:tab pos="734060" algn="l"/>
              </a:tabLst>
            </a:pPr>
            <a:r>
              <a:rPr sz="1400" spc="-15" dirty="0">
                <a:latin typeface="Tahoma"/>
                <a:cs typeface="Tahoma"/>
              </a:rPr>
              <a:t>#clicks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on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popular  </a:t>
            </a:r>
            <a:r>
              <a:rPr sz="1400" spc="-10" dirty="0">
                <a:latin typeface="Tahoma"/>
                <a:cs typeface="Tahoma"/>
              </a:rPr>
              <a:t>experiences.</a:t>
            </a:r>
            <a:endParaRPr sz="1400">
              <a:latin typeface="Tahoma"/>
              <a:cs typeface="Tahoma"/>
            </a:endParaRPr>
          </a:p>
          <a:p>
            <a:pPr marL="733425" marR="214629" indent="-336550">
              <a:lnSpc>
                <a:spcPct val="100000"/>
              </a:lnSpc>
              <a:buFont typeface="Arial MT"/>
              <a:buChar char="●"/>
              <a:tabLst>
                <a:tab pos="767715" algn="l"/>
                <a:tab pos="768350" algn="l"/>
              </a:tabLst>
            </a:pPr>
            <a:r>
              <a:rPr dirty="0"/>
              <a:t>	</a:t>
            </a:r>
            <a:r>
              <a:rPr sz="1400" spc="-25" dirty="0">
                <a:latin typeface="Tahoma"/>
                <a:cs typeface="Tahoma"/>
              </a:rPr>
              <a:t>#searches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based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on  </a:t>
            </a:r>
            <a:r>
              <a:rPr sz="1400" spc="15" dirty="0">
                <a:latin typeface="Tahoma"/>
                <a:cs typeface="Tahoma"/>
              </a:rPr>
              <a:t>location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+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date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46399" y="1292699"/>
            <a:ext cx="2503805" cy="3440429"/>
          </a:xfrm>
          <a:prstGeom prst="rect">
            <a:avLst/>
          </a:prstGeom>
          <a:ln w="76199">
            <a:solidFill>
              <a:srgbClr val="757575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 marL="803275">
              <a:lnSpc>
                <a:spcPct val="100000"/>
              </a:lnSpc>
              <a:spcBef>
                <a:spcPts val="1290"/>
              </a:spcBef>
            </a:pPr>
            <a:r>
              <a:rPr sz="1600" b="1" spc="-114" dirty="0">
                <a:latin typeface="Tahoma"/>
                <a:cs typeface="Tahoma"/>
              </a:rPr>
              <a:t>R</a:t>
            </a:r>
            <a:r>
              <a:rPr sz="1600" b="1" spc="-125" dirty="0">
                <a:latin typeface="Tahoma"/>
                <a:cs typeface="Tahoma"/>
              </a:rPr>
              <a:t>e</a:t>
            </a:r>
            <a:r>
              <a:rPr sz="1600" b="1" spc="-105" dirty="0">
                <a:latin typeface="Tahoma"/>
                <a:cs typeface="Tahoma"/>
              </a:rPr>
              <a:t>v</a:t>
            </a:r>
            <a:r>
              <a:rPr sz="1600" b="1" spc="-114" dirty="0">
                <a:latin typeface="Tahoma"/>
                <a:cs typeface="Tahoma"/>
              </a:rPr>
              <a:t>enu</a:t>
            </a:r>
            <a:r>
              <a:rPr sz="1600" b="1" spc="-105" dirty="0">
                <a:latin typeface="Tahoma"/>
                <a:cs typeface="Tahoma"/>
              </a:rPr>
              <a:t>e</a:t>
            </a:r>
            <a:r>
              <a:rPr sz="1600" b="1" spc="-165" dirty="0">
                <a:latin typeface="Tahoma"/>
                <a:cs typeface="Tahoma"/>
              </a:rPr>
              <a:t> </a:t>
            </a:r>
            <a:r>
              <a:rPr sz="1600" b="1" spc="-55" dirty="0">
                <a:latin typeface="Tahoma"/>
                <a:cs typeface="Tahoma"/>
              </a:rPr>
              <a:t>Metrics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>
              <a:latin typeface="Tahoma"/>
              <a:cs typeface="Tahoma"/>
            </a:endParaRPr>
          </a:p>
          <a:p>
            <a:pPr marL="676275" marR="922655" indent="-336550">
              <a:lnSpc>
                <a:spcPct val="100000"/>
              </a:lnSpc>
              <a:buFont typeface="Arial MT"/>
              <a:buChar char="●"/>
              <a:tabLst>
                <a:tab pos="675640" algn="l"/>
                <a:tab pos="676910" algn="l"/>
              </a:tabLst>
            </a:pPr>
            <a:r>
              <a:rPr sz="1400" spc="-20" dirty="0">
                <a:latin typeface="Tahoma"/>
                <a:cs typeface="Tahoma"/>
              </a:rPr>
              <a:t>#successful  </a:t>
            </a:r>
            <a:r>
              <a:rPr sz="1400" spc="-5" dirty="0">
                <a:latin typeface="Tahoma"/>
                <a:cs typeface="Tahoma"/>
              </a:rPr>
              <a:t>payments</a:t>
            </a:r>
            <a:endParaRPr sz="1400">
              <a:latin typeface="Tahoma"/>
              <a:cs typeface="Tahoma"/>
            </a:endParaRPr>
          </a:p>
          <a:p>
            <a:pPr marL="676275" marR="295275" indent="-336550">
              <a:lnSpc>
                <a:spcPct val="100000"/>
              </a:lnSpc>
              <a:buFont typeface="Arial MT"/>
              <a:buChar char="●"/>
              <a:tabLst>
                <a:tab pos="675640" algn="l"/>
                <a:tab pos="676910" algn="l"/>
              </a:tabLst>
            </a:pPr>
            <a:r>
              <a:rPr sz="1400" spc="-135" dirty="0">
                <a:latin typeface="Tahoma"/>
                <a:cs typeface="Tahoma"/>
              </a:rPr>
              <a:t>#</a:t>
            </a:r>
            <a:r>
              <a:rPr sz="1400" spc="-125" dirty="0">
                <a:latin typeface="Tahoma"/>
                <a:cs typeface="Tahoma"/>
              </a:rPr>
              <a:t>a</a:t>
            </a:r>
            <a:r>
              <a:rPr sz="1400" spc="-5" dirty="0">
                <a:latin typeface="Tahoma"/>
                <a:cs typeface="Tahoma"/>
              </a:rPr>
              <a:t>v</a:t>
            </a:r>
            <a:r>
              <a:rPr sz="1400" spc="30" dirty="0">
                <a:latin typeface="Tahoma"/>
                <a:cs typeface="Tahoma"/>
              </a:rPr>
              <a:t>e</a:t>
            </a:r>
            <a:r>
              <a:rPr sz="1400" spc="-10" dirty="0">
                <a:latin typeface="Tahoma"/>
                <a:cs typeface="Tahoma"/>
              </a:rPr>
              <a:t>r</a:t>
            </a:r>
            <a:r>
              <a:rPr sz="1400" spc="-30" dirty="0">
                <a:latin typeface="Tahoma"/>
                <a:cs typeface="Tahoma"/>
              </a:rPr>
              <a:t>age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tic</a:t>
            </a:r>
            <a:r>
              <a:rPr sz="1400" spc="-5" dirty="0">
                <a:latin typeface="Tahoma"/>
                <a:cs typeface="Tahoma"/>
              </a:rPr>
              <a:t>k</a:t>
            </a:r>
            <a:r>
              <a:rPr sz="1400" spc="25" dirty="0">
                <a:latin typeface="Tahoma"/>
                <a:cs typeface="Tahoma"/>
              </a:rPr>
              <a:t>et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size  </a:t>
            </a:r>
            <a:r>
              <a:rPr sz="1400" spc="30" dirty="0">
                <a:latin typeface="Tahoma"/>
                <a:cs typeface="Tahoma"/>
              </a:rPr>
              <a:t>for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xperiences.</a:t>
            </a:r>
            <a:endParaRPr sz="1400">
              <a:latin typeface="Tahoma"/>
              <a:cs typeface="Tahoma"/>
            </a:endParaRPr>
          </a:p>
          <a:p>
            <a:pPr marL="676275" marR="302260" indent="-336550">
              <a:lnSpc>
                <a:spcPct val="100000"/>
              </a:lnSpc>
              <a:buFont typeface="Arial MT"/>
              <a:buChar char="●"/>
              <a:tabLst>
                <a:tab pos="675640" algn="l"/>
                <a:tab pos="676910" algn="l"/>
              </a:tabLst>
            </a:pPr>
            <a:r>
              <a:rPr sz="1400" spc="-5" dirty="0">
                <a:latin typeface="Tahoma"/>
                <a:cs typeface="Tahoma"/>
              </a:rPr>
              <a:t>mon</a:t>
            </a:r>
            <a:r>
              <a:rPr sz="1400" spc="-25" dirty="0">
                <a:latin typeface="Tahoma"/>
                <a:cs typeface="Tahoma"/>
              </a:rPr>
              <a:t>e</a:t>
            </a:r>
            <a:r>
              <a:rPr sz="1400" spc="15" dirty="0">
                <a:latin typeface="Tahoma"/>
                <a:cs typeface="Tahoma"/>
              </a:rPr>
              <a:t>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earned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from  </a:t>
            </a:r>
            <a:r>
              <a:rPr sz="1400" spc="-50" dirty="0">
                <a:latin typeface="Tahoma"/>
                <a:cs typeface="Tahoma"/>
              </a:rPr>
              <a:t>e</a:t>
            </a:r>
            <a:r>
              <a:rPr sz="1400" spc="10" dirty="0">
                <a:latin typeface="Tahoma"/>
                <a:cs typeface="Tahoma"/>
              </a:rPr>
              <a:t>xperience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host.</a:t>
            </a:r>
            <a:endParaRPr sz="1400">
              <a:latin typeface="Tahoma"/>
              <a:cs typeface="Tahoma"/>
            </a:endParaRPr>
          </a:p>
          <a:p>
            <a:pPr marL="676275" marR="404495" indent="-336550">
              <a:lnSpc>
                <a:spcPct val="100000"/>
              </a:lnSpc>
              <a:buFont typeface="Arial MT"/>
              <a:buChar char="●"/>
              <a:tabLst>
                <a:tab pos="675640" algn="l"/>
                <a:tab pos="676910" algn="l"/>
              </a:tabLst>
            </a:pPr>
            <a:r>
              <a:rPr sz="1400" spc="-5" dirty="0">
                <a:latin typeface="Tahoma"/>
                <a:cs typeface="Tahoma"/>
              </a:rPr>
              <a:t>mon</a:t>
            </a:r>
            <a:r>
              <a:rPr sz="1400" spc="-25" dirty="0">
                <a:latin typeface="Tahoma"/>
                <a:cs typeface="Tahoma"/>
              </a:rPr>
              <a:t>e</a:t>
            </a:r>
            <a:r>
              <a:rPr sz="1400" spc="15" dirty="0">
                <a:latin typeface="Tahoma"/>
                <a:cs typeface="Tahoma"/>
              </a:rPr>
              <a:t>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spent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on  creating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activities.</a:t>
            </a:r>
            <a:endParaRPr sz="1400">
              <a:latin typeface="Tahoma"/>
              <a:cs typeface="Tahoma"/>
            </a:endParaRPr>
          </a:p>
          <a:p>
            <a:pPr marL="676275" marR="425450" indent="-336550">
              <a:lnSpc>
                <a:spcPct val="100000"/>
              </a:lnSpc>
              <a:buFont typeface="Arial MT"/>
              <a:buChar char="●"/>
              <a:tabLst>
                <a:tab pos="675640" algn="l"/>
                <a:tab pos="676910" algn="l"/>
              </a:tabLst>
            </a:pPr>
            <a:r>
              <a:rPr sz="1400" spc="-145" dirty="0">
                <a:latin typeface="Tahoma"/>
                <a:cs typeface="Tahoma"/>
              </a:rPr>
              <a:t>T</a:t>
            </a:r>
            <a:r>
              <a:rPr sz="1400" spc="20" dirty="0">
                <a:latin typeface="Tahoma"/>
                <a:cs typeface="Tahoma"/>
              </a:rPr>
              <a:t>otal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r</a:t>
            </a:r>
            <a:r>
              <a:rPr sz="1400" spc="10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venue  gene</a:t>
            </a:r>
            <a:r>
              <a:rPr sz="1400" spc="-35" dirty="0">
                <a:latin typeface="Tahoma"/>
                <a:cs typeface="Tahoma"/>
              </a:rPr>
              <a:t>r</a:t>
            </a:r>
            <a:r>
              <a:rPr sz="1400" spc="5" dirty="0">
                <a:latin typeface="Tahoma"/>
                <a:cs typeface="Tahoma"/>
              </a:rPr>
              <a:t>ated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b</a:t>
            </a:r>
            <a:r>
              <a:rPr sz="1400" spc="10" dirty="0">
                <a:latin typeface="Tahoma"/>
                <a:cs typeface="Tahoma"/>
              </a:rPr>
              <a:t>y  </a:t>
            </a:r>
            <a:r>
              <a:rPr sz="1400" dirty="0">
                <a:latin typeface="Tahoma"/>
                <a:cs typeface="Tahoma"/>
              </a:rPr>
              <a:t>st</a:t>
            </a:r>
            <a:r>
              <a:rPr sz="1400" spc="-25" dirty="0">
                <a:latin typeface="Tahoma"/>
                <a:cs typeface="Tahoma"/>
              </a:rPr>
              <a:t>a</a:t>
            </a:r>
            <a:r>
              <a:rPr sz="1400" spc="-70" dirty="0">
                <a:latin typeface="Tahoma"/>
                <a:cs typeface="Tahoma"/>
              </a:rPr>
              <a:t>y+</a:t>
            </a:r>
            <a:r>
              <a:rPr sz="1400" spc="-105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xperiences.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800" y="160335"/>
            <a:ext cx="2407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>
                <a:solidFill>
                  <a:srgbClr val="484848"/>
                </a:solidFill>
              </a:rPr>
              <a:t>E</a:t>
            </a:r>
            <a:r>
              <a:rPr sz="3000" spc="10" dirty="0">
                <a:solidFill>
                  <a:srgbClr val="484848"/>
                </a:solidFill>
              </a:rPr>
              <a:t>v</a:t>
            </a:r>
            <a:r>
              <a:rPr sz="3000" spc="55" dirty="0">
                <a:solidFill>
                  <a:srgbClr val="484848"/>
                </a:solidFill>
              </a:rPr>
              <a:t>e</a:t>
            </a:r>
            <a:r>
              <a:rPr sz="3000" spc="45" dirty="0">
                <a:solidFill>
                  <a:srgbClr val="484848"/>
                </a:solidFill>
              </a:rPr>
              <a:t>n</a:t>
            </a:r>
            <a:r>
              <a:rPr sz="3000" spc="-40" dirty="0">
                <a:solidFill>
                  <a:srgbClr val="484848"/>
                </a:solidFill>
              </a:rPr>
              <a:t>t</a:t>
            </a:r>
            <a:r>
              <a:rPr sz="3000" spc="-185" dirty="0">
                <a:solidFill>
                  <a:srgbClr val="484848"/>
                </a:solidFill>
              </a:rPr>
              <a:t> </a:t>
            </a:r>
            <a:r>
              <a:rPr sz="3000" spc="130" dirty="0">
                <a:solidFill>
                  <a:srgbClr val="484848"/>
                </a:solidFill>
              </a:rPr>
              <a:t>Design</a:t>
            </a:r>
            <a:endParaRPr sz="3000"/>
          </a:p>
        </p:txBody>
      </p:sp>
      <p:grpSp>
        <p:nvGrpSpPr>
          <p:cNvPr id="3" name="object 3"/>
          <p:cNvGrpSpPr/>
          <p:nvPr/>
        </p:nvGrpSpPr>
        <p:grpSpPr>
          <a:xfrm>
            <a:off x="535775" y="870550"/>
            <a:ext cx="6446520" cy="3663950"/>
            <a:chOff x="535775" y="870550"/>
            <a:chExt cx="6446520" cy="3663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775" y="870550"/>
              <a:ext cx="6344070" cy="36633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70369" y="1285056"/>
              <a:ext cx="2907030" cy="538480"/>
            </a:xfrm>
            <a:custGeom>
              <a:avLst/>
              <a:gdLst/>
              <a:ahLst/>
              <a:cxnLst/>
              <a:rect l="l" t="t" r="r" b="b"/>
              <a:pathLst>
                <a:path w="2907029" h="538480">
                  <a:moveTo>
                    <a:pt x="2906905" y="538293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27866" y="1269586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39638" y="30939"/>
                  </a:moveTo>
                  <a:lnTo>
                    <a:pt x="0" y="7599"/>
                  </a:lnTo>
                  <a:lnTo>
                    <a:pt x="45367" y="0"/>
                  </a:lnTo>
                  <a:lnTo>
                    <a:pt x="39638" y="309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27866" y="1269586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45367" y="0"/>
                  </a:moveTo>
                  <a:lnTo>
                    <a:pt x="0" y="7599"/>
                  </a:lnTo>
                  <a:lnTo>
                    <a:pt x="39638" y="30939"/>
                  </a:lnTo>
                  <a:lnTo>
                    <a:pt x="4536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050300" y="1150513"/>
            <a:ext cx="19132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25" dirty="0">
                <a:latin typeface="Tahoma"/>
                <a:cs typeface="Tahoma"/>
              </a:rPr>
              <a:t>Users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enter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Experiences 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clicks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search.</a:t>
            </a:r>
            <a:endParaRPr sz="1400">
              <a:latin typeface="Tahoma"/>
              <a:cs typeface="Tahoma"/>
            </a:endParaRPr>
          </a:p>
          <a:p>
            <a:pPr marL="469900" marR="154305" indent="-36957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400" spc="5" dirty="0">
                <a:latin typeface="Tahoma"/>
                <a:cs typeface="Tahoma"/>
              </a:rPr>
              <a:t>No.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clicking  </a:t>
            </a:r>
            <a:r>
              <a:rPr sz="1400" spc="5" dirty="0">
                <a:latin typeface="Tahoma"/>
                <a:cs typeface="Tahoma"/>
              </a:rPr>
              <a:t>near</a:t>
            </a:r>
            <a:r>
              <a:rPr sz="1400" spc="-15" dirty="0">
                <a:latin typeface="Tahoma"/>
                <a:cs typeface="Tahoma"/>
              </a:rPr>
              <a:t>b</a:t>
            </a:r>
            <a:r>
              <a:rPr sz="1400" spc="15" dirty="0">
                <a:latin typeface="Tahoma"/>
                <a:cs typeface="Tahoma"/>
              </a:rPr>
              <a:t>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locations</a:t>
            </a:r>
            <a:endParaRPr sz="1400">
              <a:latin typeface="Tahoma"/>
              <a:cs typeface="Tahoma"/>
            </a:endParaRPr>
          </a:p>
          <a:p>
            <a:pPr marL="469900" marR="243840" indent="-36957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400" spc="5" dirty="0">
                <a:latin typeface="Tahoma"/>
                <a:cs typeface="Tahoma"/>
              </a:rPr>
              <a:t>No.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</a:t>
            </a:r>
            <a:r>
              <a:rPr sz="1400" spc="10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entering  </a:t>
            </a:r>
            <a:r>
              <a:rPr sz="1400" spc="15" dirty="0">
                <a:latin typeface="Tahoma"/>
                <a:cs typeface="Tahoma"/>
              </a:rPr>
              <a:t>t</a:t>
            </a:r>
            <a:r>
              <a:rPr sz="1400" spc="-15" dirty="0">
                <a:latin typeface="Tahoma"/>
                <a:cs typeface="Tahoma"/>
              </a:rPr>
              <a:t>e</a:t>
            </a:r>
            <a:r>
              <a:rPr sz="1400" spc="30" dirty="0">
                <a:latin typeface="Tahoma"/>
                <a:cs typeface="Tahoma"/>
              </a:rPr>
              <a:t>xt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location.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73300" y="3789338"/>
            <a:ext cx="170243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45" dirty="0">
                <a:latin typeface="Tahoma"/>
                <a:cs typeface="Tahoma"/>
              </a:rPr>
              <a:t>T</a:t>
            </a:r>
            <a:r>
              <a:rPr sz="1400" spc="15" dirty="0">
                <a:latin typeface="Tahoma"/>
                <a:cs typeface="Tahoma"/>
              </a:rPr>
              <a:t>o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Start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10" dirty="0">
                <a:latin typeface="Tahoma"/>
                <a:cs typeface="Tahoma"/>
              </a:rPr>
              <a:t>T</a:t>
            </a:r>
            <a:r>
              <a:rPr sz="1400" spc="25" dirty="0">
                <a:latin typeface="Tahoma"/>
                <a:cs typeface="Tahoma"/>
              </a:rPr>
              <a:t>r</a:t>
            </a:r>
            <a:r>
              <a:rPr sz="1400" spc="-5" dirty="0">
                <a:latin typeface="Tahoma"/>
                <a:cs typeface="Tahoma"/>
              </a:rPr>
              <a:t>acking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  </a:t>
            </a:r>
            <a:r>
              <a:rPr sz="1400" spc="5" dirty="0">
                <a:latin typeface="Tahoma"/>
                <a:cs typeface="Tahoma"/>
              </a:rPr>
              <a:t>user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journ</a:t>
            </a:r>
            <a:r>
              <a:rPr sz="1400" spc="-15" dirty="0">
                <a:latin typeface="Tahoma"/>
                <a:cs typeface="Tahoma"/>
              </a:rPr>
              <a:t>e</a:t>
            </a:r>
            <a:r>
              <a:rPr sz="1400" spc="15" dirty="0">
                <a:latin typeface="Tahoma"/>
                <a:cs typeface="Tahoma"/>
              </a:rPr>
              <a:t>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who  </a:t>
            </a:r>
            <a:r>
              <a:rPr sz="1400" spc="20" dirty="0">
                <a:latin typeface="Tahoma"/>
                <a:cs typeface="Tahoma"/>
              </a:rPr>
              <a:t>clic</a:t>
            </a:r>
            <a:r>
              <a:rPr sz="1400" spc="-15" dirty="0">
                <a:latin typeface="Tahoma"/>
                <a:cs typeface="Tahoma"/>
              </a:rPr>
              <a:t>k</a:t>
            </a:r>
            <a:r>
              <a:rPr sz="1400" dirty="0">
                <a:latin typeface="Tahoma"/>
                <a:cs typeface="Tahoma"/>
              </a:rPr>
              <a:t>ed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e</a:t>
            </a:r>
            <a:r>
              <a:rPr sz="1400" spc="-5" dirty="0">
                <a:latin typeface="Tahoma"/>
                <a:cs typeface="Tahoma"/>
              </a:rPr>
              <a:t>xperiences.  </a:t>
            </a:r>
            <a:r>
              <a:rPr sz="1400" spc="30" dirty="0">
                <a:latin typeface="Tahoma"/>
                <a:cs typeface="Tahoma"/>
              </a:rPr>
              <a:t>Measure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easiness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to  </a:t>
            </a:r>
            <a:r>
              <a:rPr sz="1400" spc="-10" dirty="0">
                <a:latin typeface="Tahoma"/>
                <a:cs typeface="Tahoma"/>
              </a:rPr>
              <a:t>add</a:t>
            </a:r>
            <a:r>
              <a:rPr sz="1400" spc="-90" dirty="0">
                <a:latin typeface="Tahoma"/>
                <a:cs typeface="Tahoma"/>
              </a:rPr>
              <a:t>/</a:t>
            </a:r>
            <a:r>
              <a:rPr sz="1400" spc="10" dirty="0">
                <a:latin typeface="Tahoma"/>
                <a:cs typeface="Tahoma"/>
              </a:rPr>
              <a:t>eliminate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feature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800" y="160335"/>
            <a:ext cx="2407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70" dirty="0">
                <a:solidFill>
                  <a:srgbClr val="484848"/>
                </a:solidFill>
              </a:rPr>
              <a:t>E</a:t>
            </a:r>
            <a:r>
              <a:rPr sz="3000" spc="10" dirty="0">
                <a:solidFill>
                  <a:srgbClr val="484848"/>
                </a:solidFill>
              </a:rPr>
              <a:t>v</a:t>
            </a:r>
            <a:r>
              <a:rPr sz="3000" spc="55" dirty="0">
                <a:solidFill>
                  <a:srgbClr val="484848"/>
                </a:solidFill>
              </a:rPr>
              <a:t>e</a:t>
            </a:r>
            <a:r>
              <a:rPr sz="3000" spc="45" dirty="0">
                <a:solidFill>
                  <a:srgbClr val="484848"/>
                </a:solidFill>
              </a:rPr>
              <a:t>n</a:t>
            </a:r>
            <a:r>
              <a:rPr sz="3000" spc="-40" dirty="0">
                <a:solidFill>
                  <a:srgbClr val="484848"/>
                </a:solidFill>
              </a:rPr>
              <a:t>t</a:t>
            </a:r>
            <a:r>
              <a:rPr sz="3000" spc="-185" dirty="0">
                <a:solidFill>
                  <a:srgbClr val="484848"/>
                </a:solidFill>
              </a:rPr>
              <a:t> </a:t>
            </a:r>
            <a:r>
              <a:rPr sz="3000" spc="130" dirty="0">
                <a:solidFill>
                  <a:srgbClr val="484848"/>
                </a:solidFill>
              </a:rPr>
              <a:t>Design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022950"/>
            <a:ext cx="7088184" cy="39527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01775" y="2568038"/>
            <a:ext cx="1523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latin typeface="Tahoma"/>
                <a:cs typeface="Tahoma"/>
              </a:rPr>
              <a:t>Beh</a:t>
            </a:r>
            <a:r>
              <a:rPr sz="1400" spc="-15" dirty="0">
                <a:latin typeface="Tahoma"/>
                <a:cs typeface="Tahoma"/>
              </a:rPr>
              <a:t>a</a:t>
            </a:r>
            <a:r>
              <a:rPr sz="1400" spc="25" dirty="0">
                <a:latin typeface="Tahoma"/>
                <a:cs typeface="Tahoma"/>
              </a:rPr>
              <a:t>viour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metrics:  </a:t>
            </a:r>
            <a:r>
              <a:rPr sz="1400" spc="-145" dirty="0">
                <a:latin typeface="Tahoma"/>
                <a:cs typeface="Tahoma"/>
              </a:rPr>
              <a:t>T</a:t>
            </a:r>
            <a:r>
              <a:rPr sz="1400" spc="5" dirty="0">
                <a:latin typeface="Tahoma"/>
                <a:cs typeface="Tahoma"/>
              </a:rPr>
              <a:t>op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Category</a:t>
            </a:r>
            <a:r>
              <a:rPr sz="1400" spc="-175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Filter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61550" y="4101188"/>
            <a:ext cx="15138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spc="10" dirty="0">
                <a:latin typeface="Tahoma"/>
                <a:cs typeface="Tahoma"/>
              </a:rPr>
              <a:t>Beh</a:t>
            </a:r>
            <a:r>
              <a:rPr sz="1400" spc="-15" dirty="0">
                <a:latin typeface="Tahoma"/>
                <a:cs typeface="Tahoma"/>
              </a:rPr>
              <a:t>a</a:t>
            </a:r>
            <a:r>
              <a:rPr sz="1400" spc="25" dirty="0">
                <a:latin typeface="Tahoma"/>
                <a:cs typeface="Tahoma"/>
              </a:rPr>
              <a:t>viour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metrics:  </a:t>
            </a:r>
            <a:r>
              <a:rPr sz="1400" spc="5" dirty="0">
                <a:latin typeface="Tahoma"/>
                <a:cs typeface="Tahoma"/>
              </a:rPr>
              <a:t>Select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Hosts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(typ</a:t>
            </a:r>
            <a:r>
              <a:rPr sz="1400" spc="-40" dirty="0">
                <a:latin typeface="Tahoma"/>
                <a:cs typeface="Tahoma"/>
              </a:rPr>
              <a:t>e</a:t>
            </a:r>
            <a:r>
              <a:rPr sz="1400" spc="-120" dirty="0">
                <a:latin typeface="Tahoma"/>
                <a:cs typeface="Tahoma"/>
              </a:rPr>
              <a:t>),  </a:t>
            </a:r>
            <a:r>
              <a:rPr sz="1400" spc="5" dirty="0">
                <a:latin typeface="Tahoma"/>
                <a:cs typeface="Tahoma"/>
              </a:rPr>
              <a:t>Select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cit</a:t>
            </a:r>
            <a:r>
              <a:rPr sz="1400" spc="-60" dirty="0">
                <a:latin typeface="Tahoma"/>
                <a:cs typeface="Tahoma"/>
              </a:rPr>
              <a:t>y</a:t>
            </a:r>
            <a:r>
              <a:rPr sz="1400" spc="-130" dirty="0">
                <a:latin typeface="Tahoma"/>
                <a:cs typeface="Tahoma"/>
              </a:rPr>
              <a:t>,</a:t>
            </a:r>
            <a:endParaRPr sz="14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</a:pPr>
            <a:r>
              <a:rPr sz="1400" spc="5" dirty="0">
                <a:latin typeface="Tahoma"/>
                <a:cs typeface="Tahoma"/>
              </a:rPr>
              <a:t>Select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activity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0125" y="1601137"/>
            <a:ext cx="185673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Tahoma"/>
                <a:cs typeface="Tahoma"/>
              </a:rPr>
              <a:t>User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sign-up/login,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help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39079" y="1222481"/>
            <a:ext cx="1821180" cy="3341370"/>
            <a:chOff x="5139079" y="1222481"/>
            <a:chExt cx="1821180" cy="3341370"/>
          </a:xfrm>
        </p:grpSpPr>
        <p:sp>
          <p:nvSpPr>
            <p:cNvPr id="8" name="object 8"/>
            <p:cNvSpPr/>
            <p:nvPr/>
          </p:nvSpPr>
          <p:spPr>
            <a:xfrm>
              <a:off x="5421294" y="2605757"/>
              <a:ext cx="908050" cy="312420"/>
            </a:xfrm>
            <a:custGeom>
              <a:avLst/>
              <a:gdLst/>
              <a:ahLst/>
              <a:cxnLst/>
              <a:rect l="l" t="t" r="r" b="b"/>
              <a:pathLst>
                <a:path w="908050" h="312419">
                  <a:moveTo>
                    <a:pt x="907455" y="31201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80417" y="2590879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4">
                  <a:moveTo>
                    <a:pt x="35760" y="29755"/>
                  </a:moveTo>
                  <a:lnTo>
                    <a:pt x="0" y="822"/>
                  </a:lnTo>
                  <a:lnTo>
                    <a:pt x="45991" y="0"/>
                  </a:lnTo>
                  <a:lnTo>
                    <a:pt x="35760" y="297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80417" y="2590879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4">
                  <a:moveTo>
                    <a:pt x="45991" y="0"/>
                  </a:moveTo>
                  <a:lnTo>
                    <a:pt x="0" y="822"/>
                  </a:lnTo>
                  <a:lnTo>
                    <a:pt x="35760" y="29755"/>
                  </a:lnTo>
                  <a:lnTo>
                    <a:pt x="45991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497398" y="1253300"/>
              <a:ext cx="457834" cy="346075"/>
            </a:xfrm>
            <a:custGeom>
              <a:avLst/>
              <a:gdLst/>
              <a:ahLst/>
              <a:cxnLst/>
              <a:rect l="l" t="t" r="r" b="b"/>
              <a:pathLst>
                <a:path w="457834" h="346075">
                  <a:moveTo>
                    <a:pt x="457501" y="3456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62909" y="1227243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4">
                  <a:moveTo>
                    <a:pt x="25005" y="38609"/>
                  </a:moveTo>
                  <a:lnTo>
                    <a:pt x="0" y="0"/>
                  </a:lnTo>
                  <a:lnTo>
                    <a:pt x="43972" y="13503"/>
                  </a:lnTo>
                  <a:lnTo>
                    <a:pt x="25005" y="386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62909" y="1227243"/>
              <a:ext cx="44450" cy="38735"/>
            </a:xfrm>
            <a:custGeom>
              <a:avLst/>
              <a:gdLst/>
              <a:ahLst/>
              <a:cxnLst/>
              <a:rect l="l" t="t" r="r" b="b"/>
              <a:pathLst>
                <a:path w="44450" h="38734">
                  <a:moveTo>
                    <a:pt x="43972" y="13503"/>
                  </a:moveTo>
                  <a:lnTo>
                    <a:pt x="0" y="0"/>
                  </a:lnTo>
                  <a:lnTo>
                    <a:pt x="25005" y="38609"/>
                  </a:lnTo>
                  <a:lnTo>
                    <a:pt x="43972" y="1350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79904" y="4090333"/>
              <a:ext cx="708660" cy="468630"/>
            </a:xfrm>
            <a:custGeom>
              <a:avLst/>
              <a:gdLst/>
              <a:ahLst/>
              <a:cxnLst/>
              <a:rect l="l" t="t" r="r" b="b"/>
              <a:pathLst>
                <a:path w="708660" h="468629">
                  <a:moveTo>
                    <a:pt x="708620" y="46829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43842" y="4066502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5" h="37464">
                  <a:moveTo>
                    <a:pt x="27388" y="36957"/>
                  </a:moveTo>
                  <a:lnTo>
                    <a:pt x="0" y="0"/>
                  </a:lnTo>
                  <a:lnTo>
                    <a:pt x="44736" y="10706"/>
                  </a:lnTo>
                  <a:lnTo>
                    <a:pt x="27388" y="369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43842" y="4066502"/>
              <a:ext cx="45085" cy="37465"/>
            </a:xfrm>
            <a:custGeom>
              <a:avLst/>
              <a:gdLst/>
              <a:ahLst/>
              <a:cxnLst/>
              <a:rect l="l" t="t" r="r" b="b"/>
              <a:pathLst>
                <a:path w="45085" h="37464">
                  <a:moveTo>
                    <a:pt x="44736" y="10706"/>
                  </a:moveTo>
                  <a:lnTo>
                    <a:pt x="0" y="0"/>
                  </a:lnTo>
                  <a:lnTo>
                    <a:pt x="27388" y="36957"/>
                  </a:lnTo>
                  <a:lnTo>
                    <a:pt x="44736" y="1070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4729" y="0"/>
            <a:ext cx="4448039" cy="504207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100820" y="152400"/>
            <a:ext cx="2043430" cy="2862580"/>
            <a:chOff x="7100820" y="152400"/>
            <a:chExt cx="2043430" cy="28625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0820" y="152400"/>
              <a:ext cx="2043180" cy="25019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995202" y="2384848"/>
              <a:ext cx="5715" cy="625475"/>
            </a:xfrm>
            <a:custGeom>
              <a:avLst/>
              <a:gdLst/>
              <a:ahLst/>
              <a:cxnLst/>
              <a:rect l="l" t="t" r="r" b="b"/>
              <a:pathLst>
                <a:path w="5715" h="625475">
                  <a:moveTo>
                    <a:pt x="5222" y="625051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79470" y="2341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43355"/>
                  </a:moveTo>
                  <a:lnTo>
                    <a:pt x="15371" y="0"/>
                  </a:lnTo>
                  <a:lnTo>
                    <a:pt x="31464" y="43092"/>
                  </a:lnTo>
                  <a:lnTo>
                    <a:pt x="0" y="43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79470" y="23416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092"/>
                  </a:moveTo>
                  <a:lnTo>
                    <a:pt x="15371" y="0"/>
                  </a:lnTo>
                  <a:lnTo>
                    <a:pt x="0" y="43355"/>
                  </a:lnTo>
                  <a:lnTo>
                    <a:pt x="31464" y="4309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173300" y="3075813"/>
            <a:ext cx="1616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Tahoma"/>
                <a:cs typeface="Tahoma"/>
              </a:rPr>
              <a:t>User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clicks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on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map 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locate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destination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75800" y="4124812"/>
            <a:ext cx="243522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15" dirty="0">
                <a:latin typeface="Tahoma"/>
                <a:cs typeface="Tahoma"/>
              </a:rPr>
              <a:t>Processed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select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date,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no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of  </a:t>
            </a:r>
            <a:r>
              <a:rPr sz="1400" spc="-10" dirty="0">
                <a:latin typeface="Tahoma"/>
                <a:cs typeface="Tahoma"/>
              </a:rPr>
              <a:t>guests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p</a:t>
            </a:r>
            <a:r>
              <a:rPr sz="1400" spc="-40" dirty="0">
                <a:latin typeface="Tahoma"/>
                <a:cs typeface="Tahoma"/>
              </a:rPr>
              <a:t>a</a:t>
            </a:r>
            <a:r>
              <a:rPr sz="1400" spc="-80" dirty="0">
                <a:latin typeface="Tahoma"/>
                <a:cs typeface="Tahoma"/>
              </a:rPr>
              <a:t>y</a:t>
            </a:r>
            <a:r>
              <a:rPr sz="1400" spc="-130" dirty="0">
                <a:latin typeface="Tahoma"/>
                <a:cs typeface="Tahoma"/>
              </a:rPr>
              <a:t>.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This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closes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the  </a:t>
            </a:r>
            <a:r>
              <a:rPr sz="1400" spc="5" dirty="0">
                <a:latin typeface="Tahoma"/>
                <a:cs typeface="Tahoma"/>
              </a:rPr>
              <a:t>funnel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user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from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selection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payment.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744522" y="3750776"/>
            <a:ext cx="1282700" cy="378460"/>
            <a:chOff x="5744522" y="3750776"/>
            <a:chExt cx="1282700" cy="378460"/>
          </a:xfrm>
        </p:grpSpPr>
        <p:sp>
          <p:nvSpPr>
            <p:cNvPr id="11" name="object 11"/>
            <p:cNvSpPr/>
            <p:nvPr/>
          </p:nvSpPr>
          <p:spPr>
            <a:xfrm>
              <a:off x="5790833" y="3770661"/>
              <a:ext cx="1231265" cy="353695"/>
            </a:xfrm>
            <a:custGeom>
              <a:avLst/>
              <a:gdLst/>
              <a:ahLst/>
              <a:cxnLst/>
              <a:rect l="l" t="t" r="r" b="b"/>
              <a:pathLst>
                <a:path w="1231265" h="353695">
                  <a:moveTo>
                    <a:pt x="1231166" y="353238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49284" y="3755538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37210" y="30245"/>
                  </a:moveTo>
                  <a:lnTo>
                    <a:pt x="0" y="3201"/>
                  </a:lnTo>
                  <a:lnTo>
                    <a:pt x="45887" y="0"/>
                  </a:lnTo>
                  <a:lnTo>
                    <a:pt x="37210" y="30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49284" y="3755538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45887" y="0"/>
                  </a:moveTo>
                  <a:lnTo>
                    <a:pt x="0" y="3201"/>
                  </a:lnTo>
                  <a:lnTo>
                    <a:pt x="37210" y="30245"/>
                  </a:lnTo>
                  <a:lnTo>
                    <a:pt x="45887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175800" y="1394738"/>
            <a:ext cx="93789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5" dirty="0">
                <a:latin typeface="Tahoma"/>
                <a:cs typeface="Tahoma"/>
              </a:rPr>
              <a:t>Rating, 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Description  </a:t>
            </a:r>
            <a:r>
              <a:rPr sz="1400" spc="20" dirty="0">
                <a:latin typeface="Tahoma"/>
                <a:cs typeface="Tahoma"/>
              </a:rPr>
              <a:t>of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host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  </a:t>
            </a:r>
            <a:r>
              <a:rPr sz="1400" spc="-5" dirty="0">
                <a:latin typeface="Tahoma"/>
                <a:cs typeface="Tahoma"/>
              </a:rPr>
              <a:t>ov</a:t>
            </a:r>
            <a:r>
              <a:rPr sz="1400" spc="20" dirty="0">
                <a:latin typeface="Tahoma"/>
                <a:cs typeface="Tahoma"/>
              </a:rPr>
              <a:t>erview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of  </a:t>
            </a:r>
            <a:r>
              <a:rPr sz="1400" spc="10" dirty="0">
                <a:latin typeface="Tahoma"/>
                <a:cs typeface="Tahoma"/>
              </a:rPr>
              <a:t>services </a:t>
            </a:r>
            <a:r>
              <a:rPr sz="1400" spc="15" dirty="0">
                <a:latin typeface="Tahoma"/>
                <a:cs typeface="Tahoma"/>
              </a:rPr>
              <a:t> provided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907487" y="1134706"/>
            <a:ext cx="700405" cy="430530"/>
            <a:chOff x="6907487" y="1134706"/>
            <a:chExt cx="700405" cy="430530"/>
          </a:xfrm>
        </p:grpSpPr>
        <p:sp>
          <p:nvSpPr>
            <p:cNvPr id="16" name="object 16"/>
            <p:cNvSpPr/>
            <p:nvPr/>
          </p:nvSpPr>
          <p:spPr>
            <a:xfrm>
              <a:off x="6912250" y="1161955"/>
              <a:ext cx="654050" cy="398145"/>
            </a:xfrm>
            <a:custGeom>
              <a:avLst/>
              <a:gdLst/>
              <a:ahLst/>
              <a:cxnLst/>
              <a:rect l="l" t="t" r="r" b="b"/>
              <a:pathLst>
                <a:path w="654050" h="398144">
                  <a:moveTo>
                    <a:pt x="0" y="398069"/>
                  </a:moveTo>
                  <a:lnTo>
                    <a:pt x="653492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57557" y="1139468"/>
              <a:ext cx="45720" cy="36195"/>
            </a:xfrm>
            <a:custGeom>
              <a:avLst/>
              <a:gdLst/>
              <a:ahLst/>
              <a:cxnLst/>
              <a:rect l="l" t="t" r="r" b="b"/>
              <a:pathLst>
                <a:path w="45720" h="36194">
                  <a:moveTo>
                    <a:pt x="16368" y="35923"/>
                  </a:moveTo>
                  <a:lnTo>
                    <a:pt x="0" y="9050"/>
                  </a:lnTo>
                  <a:lnTo>
                    <a:pt x="45099" y="0"/>
                  </a:lnTo>
                  <a:lnTo>
                    <a:pt x="16368" y="35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57557" y="1139468"/>
              <a:ext cx="45720" cy="36195"/>
            </a:xfrm>
            <a:custGeom>
              <a:avLst/>
              <a:gdLst/>
              <a:ahLst/>
              <a:cxnLst/>
              <a:rect l="l" t="t" r="r" b="b"/>
              <a:pathLst>
                <a:path w="45720" h="36194">
                  <a:moveTo>
                    <a:pt x="16368" y="35923"/>
                  </a:moveTo>
                  <a:lnTo>
                    <a:pt x="45099" y="0"/>
                  </a:lnTo>
                  <a:lnTo>
                    <a:pt x="0" y="9050"/>
                  </a:lnTo>
                  <a:lnTo>
                    <a:pt x="16368" y="3592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67599" y="235713"/>
            <a:ext cx="6527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Tahoma"/>
                <a:cs typeface="Tahoma"/>
              </a:rPr>
              <a:t>User 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clicks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to  </a:t>
            </a:r>
            <a:r>
              <a:rPr sz="1400" dirty="0">
                <a:latin typeface="Tahoma"/>
                <a:cs typeface="Tahoma"/>
              </a:rPr>
              <a:t>become  </a:t>
            </a:r>
            <a:r>
              <a:rPr sz="1400" spc="10" dirty="0">
                <a:latin typeface="Tahoma"/>
                <a:cs typeface="Tahoma"/>
              </a:rPr>
              <a:t>host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353344" y="198538"/>
            <a:ext cx="991869" cy="320675"/>
            <a:chOff x="5353344" y="198538"/>
            <a:chExt cx="991869" cy="320675"/>
          </a:xfrm>
        </p:grpSpPr>
        <p:sp>
          <p:nvSpPr>
            <p:cNvPr id="21" name="object 21"/>
            <p:cNvSpPr/>
            <p:nvPr/>
          </p:nvSpPr>
          <p:spPr>
            <a:xfrm>
              <a:off x="5399338" y="218307"/>
              <a:ext cx="941069" cy="296545"/>
            </a:xfrm>
            <a:custGeom>
              <a:avLst/>
              <a:gdLst/>
              <a:ahLst/>
              <a:cxnLst/>
              <a:rect l="l" t="t" r="r" b="b"/>
              <a:pathLst>
                <a:path w="941070" h="296545">
                  <a:moveTo>
                    <a:pt x="940586" y="29604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58107" y="20330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36507" y="30013"/>
                  </a:moveTo>
                  <a:lnTo>
                    <a:pt x="0" y="2029"/>
                  </a:lnTo>
                  <a:lnTo>
                    <a:pt x="45954" y="0"/>
                  </a:lnTo>
                  <a:lnTo>
                    <a:pt x="36507" y="300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58107" y="20330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45954" y="0"/>
                  </a:moveTo>
                  <a:lnTo>
                    <a:pt x="0" y="2029"/>
                  </a:lnTo>
                  <a:lnTo>
                    <a:pt x="36507" y="30013"/>
                  </a:lnTo>
                  <a:lnTo>
                    <a:pt x="45954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81325" y="666813"/>
            <a:ext cx="12839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Tahoma"/>
                <a:cs typeface="Tahoma"/>
              </a:rPr>
              <a:t>User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selects  </a:t>
            </a:r>
            <a:r>
              <a:rPr sz="1400" spc="20" dirty="0">
                <a:latin typeface="Tahoma"/>
                <a:cs typeface="Tahoma"/>
              </a:rPr>
              <a:t>Category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Filters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1325" y="1394738"/>
            <a:ext cx="11601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35" dirty="0">
                <a:latin typeface="Tahoma"/>
                <a:cs typeface="Tahoma"/>
              </a:rPr>
              <a:t>User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selects  </a:t>
            </a:r>
            <a:r>
              <a:rPr sz="1400" dirty="0">
                <a:latin typeface="Tahoma"/>
                <a:cs typeface="Tahoma"/>
              </a:rPr>
              <a:t>share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s</a:t>
            </a:r>
            <a:r>
              <a:rPr sz="1400" spc="-50" dirty="0">
                <a:latin typeface="Tahoma"/>
                <a:cs typeface="Tahoma"/>
              </a:rPr>
              <a:t>a</a:t>
            </a:r>
            <a:r>
              <a:rPr sz="1400" spc="-5" dirty="0">
                <a:latin typeface="Tahoma"/>
                <a:cs typeface="Tahoma"/>
              </a:rPr>
              <a:t>ve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448837" y="503252"/>
            <a:ext cx="3954145" cy="1056005"/>
            <a:chOff x="1448837" y="503252"/>
            <a:chExt cx="3954145" cy="1056005"/>
          </a:xfrm>
        </p:grpSpPr>
        <p:sp>
          <p:nvSpPr>
            <p:cNvPr id="27" name="object 27"/>
            <p:cNvSpPr/>
            <p:nvPr/>
          </p:nvSpPr>
          <p:spPr>
            <a:xfrm>
              <a:off x="1453600" y="523117"/>
              <a:ext cx="606425" cy="226060"/>
            </a:xfrm>
            <a:custGeom>
              <a:avLst/>
              <a:gdLst/>
              <a:ahLst/>
              <a:cxnLst/>
              <a:rect l="l" t="t" r="r" b="b"/>
              <a:pathLst>
                <a:path w="606425" h="226059">
                  <a:moveTo>
                    <a:pt x="0" y="226032"/>
                  </a:moveTo>
                  <a:lnTo>
                    <a:pt x="606151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4254" y="508015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5" h="29845">
                  <a:moveTo>
                    <a:pt x="10993" y="29843"/>
                  </a:moveTo>
                  <a:lnTo>
                    <a:pt x="0" y="361"/>
                  </a:lnTo>
                  <a:lnTo>
                    <a:pt x="45998" y="0"/>
                  </a:lnTo>
                  <a:lnTo>
                    <a:pt x="10993" y="29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54254" y="508015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5" h="29845">
                  <a:moveTo>
                    <a:pt x="10993" y="29843"/>
                  </a:moveTo>
                  <a:lnTo>
                    <a:pt x="45998" y="0"/>
                  </a:lnTo>
                  <a:lnTo>
                    <a:pt x="0" y="361"/>
                  </a:lnTo>
                  <a:lnTo>
                    <a:pt x="10993" y="2984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64775" y="771692"/>
              <a:ext cx="3891279" cy="782955"/>
            </a:xfrm>
            <a:custGeom>
              <a:avLst/>
              <a:gdLst/>
              <a:ahLst/>
              <a:cxnLst/>
              <a:rect l="l" t="t" r="r" b="b"/>
              <a:pathLst>
                <a:path w="3891279" h="782955">
                  <a:moveTo>
                    <a:pt x="0" y="782532"/>
                  </a:moveTo>
                  <a:lnTo>
                    <a:pt x="3891071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52744" y="75626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6203" y="30847"/>
                  </a:moveTo>
                  <a:lnTo>
                    <a:pt x="0" y="0"/>
                  </a:lnTo>
                  <a:lnTo>
                    <a:pt x="45478" y="6901"/>
                  </a:lnTo>
                  <a:lnTo>
                    <a:pt x="6203" y="308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52744" y="75626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5">
                  <a:moveTo>
                    <a:pt x="6203" y="30847"/>
                  </a:moveTo>
                  <a:lnTo>
                    <a:pt x="45478" y="6901"/>
                  </a:lnTo>
                  <a:lnTo>
                    <a:pt x="0" y="0"/>
                  </a:lnTo>
                  <a:lnTo>
                    <a:pt x="6203" y="3084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62524" y="4189813"/>
            <a:ext cx="153733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40" dirty="0">
                <a:latin typeface="Tahoma"/>
                <a:cs typeface="Tahoma"/>
              </a:rPr>
              <a:t>Activit</a:t>
            </a:r>
            <a:r>
              <a:rPr sz="1400" spc="-10" dirty="0">
                <a:latin typeface="Tahoma"/>
                <a:cs typeface="Tahoma"/>
              </a:rPr>
              <a:t>y</a:t>
            </a:r>
            <a:r>
              <a:rPr sz="1400" spc="-100" dirty="0">
                <a:latin typeface="Tahoma"/>
                <a:cs typeface="Tahoma"/>
              </a:rPr>
              <a:t>/</a:t>
            </a:r>
            <a:r>
              <a:rPr sz="1400" spc="-50" dirty="0">
                <a:latin typeface="Tahoma"/>
                <a:cs typeface="Tahoma"/>
              </a:rPr>
              <a:t>e</a:t>
            </a:r>
            <a:r>
              <a:rPr sz="1400" spc="10" dirty="0">
                <a:latin typeface="Tahoma"/>
                <a:cs typeface="Tahoma"/>
              </a:rPr>
              <a:t>xperien</a:t>
            </a:r>
            <a:r>
              <a:rPr sz="1400" dirty="0">
                <a:latin typeface="Tahoma"/>
                <a:cs typeface="Tahoma"/>
              </a:rPr>
              <a:t>c</a:t>
            </a:r>
            <a:r>
              <a:rPr sz="1400" spc="-5" dirty="0">
                <a:latin typeface="Tahoma"/>
                <a:cs typeface="Tahoma"/>
              </a:rPr>
              <a:t>e  </a:t>
            </a:r>
            <a:r>
              <a:rPr sz="1400" spc="15" dirty="0">
                <a:latin typeface="Tahoma"/>
                <a:cs typeface="Tahoma"/>
              </a:rPr>
              <a:t>description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381737" y="3693922"/>
            <a:ext cx="614045" cy="515620"/>
            <a:chOff x="1381737" y="3693922"/>
            <a:chExt cx="614045" cy="515620"/>
          </a:xfrm>
        </p:grpSpPr>
        <p:sp>
          <p:nvSpPr>
            <p:cNvPr id="35" name="object 35"/>
            <p:cNvSpPr/>
            <p:nvPr/>
          </p:nvSpPr>
          <p:spPr>
            <a:xfrm>
              <a:off x="1386499" y="3726420"/>
              <a:ext cx="571500" cy="478155"/>
            </a:xfrm>
            <a:custGeom>
              <a:avLst/>
              <a:gdLst/>
              <a:ahLst/>
              <a:cxnLst/>
              <a:rect l="l" t="t" r="r" b="b"/>
              <a:pathLst>
                <a:path w="571500" h="478154">
                  <a:moveTo>
                    <a:pt x="0" y="477829"/>
                  </a:moveTo>
                  <a:lnTo>
                    <a:pt x="571166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47571" y="369868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4">
                  <a:moveTo>
                    <a:pt x="20189" y="39802"/>
                  </a:moveTo>
                  <a:lnTo>
                    <a:pt x="0" y="15668"/>
                  </a:lnTo>
                  <a:lnTo>
                    <a:pt x="43248" y="0"/>
                  </a:lnTo>
                  <a:lnTo>
                    <a:pt x="20189" y="398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47571" y="3698684"/>
              <a:ext cx="43815" cy="40005"/>
            </a:xfrm>
            <a:custGeom>
              <a:avLst/>
              <a:gdLst/>
              <a:ahLst/>
              <a:cxnLst/>
              <a:rect l="l" t="t" r="r" b="b"/>
              <a:pathLst>
                <a:path w="43814" h="40004">
                  <a:moveTo>
                    <a:pt x="20189" y="39802"/>
                  </a:moveTo>
                  <a:lnTo>
                    <a:pt x="43248" y="0"/>
                  </a:lnTo>
                  <a:lnTo>
                    <a:pt x="0" y="15668"/>
                  </a:lnTo>
                  <a:lnTo>
                    <a:pt x="20189" y="3980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800" y="462086"/>
            <a:ext cx="4313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0" dirty="0">
                <a:solidFill>
                  <a:srgbClr val="484848"/>
                </a:solidFill>
              </a:rPr>
              <a:t>Problem</a:t>
            </a:r>
            <a:r>
              <a:rPr sz="3600" spc="-260" dirty="0">
                <a:solidFill>
                  <a:srgbClr val="484848"/>
                </a:solidFill>
              </a:rPr>
              <a:t> </a:t>
            </a:r>
            <a:r>
              <a:rPr sz="3600" spc="80" dirty="0">
                <a:solidFill>
                  <a:srgbClr val="484848"/>
                </a:solidFill>
              </a:rPr>
              <a:t>Statement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8800" y="1351625"/>
            <a:ext cx="4988560" cy="305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1140">
              <a:lnSpc>
                <a:spcPct val="114599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You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are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85" dirty="0">
                <a:latin typeface="Tahoma"/>
                <a:cs typeface="Tahoma"/>
              </a:rPr>
              <a:t>PM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for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Airbnb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you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are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planning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launch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75" dirty="0">
                <a:latin typeface="Tahoma"/>
                <a:cs typeface="Tahoma"/>
              </a:rPr>
              <a:t>AirBnB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Experiences.</a:t>
            </a:r>
            <a:endParaRPr sz="1800">
              <a:latin typeface="Tahoma"/>
              <a:cs typeface="Tahoma"/>
            </a:endParaRPr>
          </a:p>
          <a:p>
            <a:pPr marL="469900" marR="292735" indent="-410209">
              <a:lnSpc>
                <a:spcPct val="114599"/>
              </a:lnSpc>
              <a:spcBef>
                <a:spcPts val="157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35" dirty="0">
                <a:latin typeface="Tahoma"/>
                <a:cs typeface="Tahoma"/>
              </a:rPr>
              <a:t>Deﬁne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all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metrics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required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70" dirty="0">
                <a:latin typeface="Tahoma"/>
                <a:cs typeface="Tahoma"/>
              </a:rPr>
              <a:t>t</a:t>
            </a:r>
            <a:r>
              <a:rPr sz="1800" spc="40" dirty="0">
                <a:latin typeface="Tahoma"/>
                <a:cs typeface="Tahoma"/>
              </a:rPr>
              <a:t>r</a:t>
            </a:r>
            <a:r>
              <a:rPr sz="1800" spc="5" dirty="0">
                <a:latin typeface="Tahoma"/>
                <a:cs typeface="Tahoma"/>
              </a:rPr>
              <a:t>ack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the  </a:t>
            </a:r>
            <a:r>
              <a:rPr sz="1800" spc="10" dirty="0">
                <a:latin typeface="Tahoma"/>
                <a:cs typeface="Tahoma"/>
              </a:rPr>
              <a:t>performance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feature.</a:t>
            </a:r>
            <a:endParaRPr sz="1800">
              <a:latin typeface="Tahoma"/>
              <a:cs typeface="Tahoma"/>
            </a:endParaRPr>
          </a:p>
          <a:p>
            <a:pPr marL="469900" marR="332740" indent="-410209">
              <a:lnSpc>
                <a:spcPct val="114599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-10" dirty="0">
                <a:latin typeface="Tahoma"/>
                <a:cs typeface="Tahoma"/>
              </a:rPr>
              <a:t>Include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v</a:t>
            </a:r>
            <a:r>
              <a:rPr sz="1800" spc="10" dirty="0">
                <a:latin typeface="Tahoma"/>
                <a:cs typeface="Tahoma"/>
              </a:rPr>
              <a:t>ents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y</a:t>
            </a:r>
            <a:r>
              <a:rPr sz="1800" spc="10" dirty="0">
                <a:latin typeface="Tahoma"/>
                <a:cs typeface="Tahoma"/>
              </a:rPr>
              <a:t>ou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will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70" dirty="0">
                <a:latin typeface="Tahoma"/>
                <a:cs typeface="Tahoma"/>
              </a:rPr>
              <a:t>t</a:t>
            </a:r>
            <a:r>
              <a:rPr sz="1800" spc="40" dirty="0">
                <a:latin typeface="Tahoma"/>
                <a:cs typeface="Tahoma"/>
              </a:rPr>
              <a:t>r</a:t>
            </a:r>
            <a:r>
              <a:rPr sz="1800" spc="5" dirty="0">
                <a:latin typeface="Tahoma"/>
                <a:cs typeface="Tahoma"/>
              </a:rPr>
              <a:t>ack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as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well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as  </a:t>
            </a:r>
            <a:r>
              <a:rPr sz="1800" spc="30" dirty="0">
                <a:latin typeface="Tahoma"/>
                <a:cs typeface="Tahoma"/>
              </a:rPr>
              <a:t>E</a:t>
            </a:r>
            <a:r>
              <a:rPr sz="1800" dirty="0">
                <a:latin typeface="Tahoma"/>
                <a:cs typeface="Tahoma"/>
              </a:rPr>
              <a:t>v</a:t>
            </a:r>
            <a:r>
              <a:rPr sz="1800" spc="20" dirty="0">
                <a:latin typeface="Tahoma"/>
                <a:cs typeface="Tahoma"/>
              </a:rPr>
              <a:t>ent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Design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format.</a:t>
            </a:r>
            <a:endParaRPr sz="1800">
              <a:latin typeface="Tahoma"/>
              <a:cs typeface="Tahoma"/>
            </a:endParaRPr>
          </a:p>
          <a:p>
            <a:pPr marL="469900" indent="-410209">
              <a:lnSpc>
                <a:spcPct val="100000"/>
              </a:lnSpc>
              <a:spcBef>
                <a:spcPts val="31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800" spc="70" dirty="0">
                <a:latin typeface="Tahoma"/>
                <a:cs typeface="Tahoma"/>
              </a:rPr>
              <a:t>How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will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y</a:t>
            </a:r>
            <a:r>
              <a:rPr sz="1800" spc="10" dirty="0">
                <a:latin typeface="Tahoma"/>
                <a:cs typeface="Tahoma"/>
              </a:rPr>
              <a:t>ou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know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if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this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feature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success?</a:t>
            </a:r>
            <a:endParaRPr sz="1800">
              <a:latin typeface="Tahoma"/>
              <a:cs typeface="Tahoma"/>
            </a:endParaRPr>
          </a:p>
          <a:p>
            <a:pPr marL="469900" marR="325755" indent="-410209">
              <a:lnSpc>
                <a:spcPct val="114599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800" spc="-45" dirty="0">
                <a:latin typeface="Tahoma"/>
                <a:cs typeface="Tahoma"/>
              </a:rPr>
              <a:t>If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feature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launched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does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not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behave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as </a:t>
            </a:r>
            <a:r>
              <a:rPr sz="1800" spc="-545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e</a:t>
            </a:r>
            <a:r>
              <a:rPr sz="1800" spc="-10" dirty="0">
                <a:latin typeface="Tahoma"/>
                <a:cs typeface="Tahoma"/>
              </a:rPr>
              <a:t>xpected,</a:t>
            </a:r>
            <a:r>
              <a:rPr sz="1800" spc="13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how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do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y</a:t>
            </a:r>
            <a:r>
              <a:rPr sz="1800" spc="10" dirty="0">
                <a:latin typeface="Tahoma"/>
                <a:cs typeface="Tahoma"/>
              </a:rPr>
              <a:t>ou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react?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4524" y="2522775"/>
            <a:ext cx="2112063" cy="22669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074" y="505390"/>
            <a:ext cx="188848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65" dirty="0"/>
              <a:t>1.</a:t>
            </a:r>
            <a:r>
              <a:rPr spc="-295" dirty="0"/>
              <a:t> </a:t>
            </a:r>
            <a:r>
              <a:rPr dirty="0"/>
              <a:t>I</a:t>
            </a:r>
            <a:r>
              <a:rPr spc="204" dirty="0"/>
              <a:t>dea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612387" y="452562"/>
            <a:ext cx="1289050" cy="1397635"/>
            <a:chOff x="7612387" y="452562"/>
            <a:chExt cx="1289050" cy="1397635"/>
          </a:xfrm>
        </p:grpSpPr>
        <p:sp>
          <p:nvSpPr>
            <p:cNvPr id="6" name="object 6"/>
            <p:cNvSpPr/>
            <p:nvPr/>
          </p:nvSpPr>
          <p:spPr>
            <a:xfrm>
              <a:off x="7617149" y="457324"/>
              <a:ext cx="1279525" cy="1388110"/>
            </a:xfrm>
            <a:custGeom>
              <a:avLst/>
              <a:gdLst/>
              <a:ahLst/>
              <a:cxnLst/>
              <a:rect l="l" t="t" r="r" b="b"/>
              <a:pathLst>
                <a:path w="1279525" h="1388110">
                  <a:moveTo>
                    <a:pt x="1119299" y="1067999"/>
                  </a:moveTo>
                  <a:lnTo>
                    <a:pt x="799499" y="1067999"/>
                  </a:lnTo>
                  <a:lnTo>
                    <a:pt x="799499" y="559649"/>
                  </a:lnTo>
                  <a:lnTo>
                    <a:pt x="794627" y="511311"/>
                  </a:lnTo>
                  <a:lnTo>
                    <a:pt x="780651" y="466289"/>
                  </a:lnTo>
                  <a:lnTo>
                    <a:pt x="758537" y="425547"/>
                  </a:lnTo>
                  <a:lnTo>
                    <a:pt x="729249" y="390050"/>
                  </a:lnTo>
                  <a:lnTo>
                    <a:pt x="693752" y="360762"/>
                  </a:lnTo>
                  <a:lnTo>
                    <a:pt x="653010" y="338648"/>
                  </a:lnTo>
                  <a:lnTo>
                    <a:pt x="607988" y="324672"/>
                  </a:lnTo>
                  <a:lnTo>
                    <a:pt x="559649" y="319799"/>
                  </a:lnTo>
                  <a:lnTo>
                    <a:pt x="0" y="319799"/>
                  </a:lnTo>
                  <a:lnTo>
                    <a:pt x="0" y="0"/>
                  </a:lnTo>
                  <a:lnTo>
                    <a:pt x="559649" y="0"/>
                  </a:lnTo>
                  <a:lnTo>
                    <a:pt x="607938" y="2054"/>
                  </a:lnTo>
                  <a:lnTo>
                    <a:pt x="655086" y="8105"/>
                  </a:lnTo>
                  <a:lnTo>
                    <a:pt x="700926" y="17984"/>
                  </a:lnTo>
                  <a:lnTo>
                    <a:pt x="745288" y="31524"/>
                  </a:lnTo>
                  <a:lnTo>
                    <a:pt x="788007" y="48556"/>
                  </a:lnTo>
                  <a:lnTo>
                    <a:pt x="828912" y="68913"/>
                  </a:lnTo>
                  <a:lnTo>
                    <a:pt x="867837" y="92426"/>
                  </a:lnTo>
                  <a:lnTo>
                    <a:pt x="904613" y="118928"/>
                  </a:lnTo>
                  <a:lnTo>
                    <a:pt x="939073" y="148251"/>
                  </a:lnTo>
                  <a:lnTo>
                    <a:pt x="971048" y="180226"/>
                  </a:lnTo>
                  <a:lnTo>
                    <a:pt x="1000371" y="214686"/>
                  </a:lnTo>
                  <a:lnTo>
                    <a:pt x="1026873" y="251462"/>
                  </a:lnTo>
                  <a:lnTo>
                    <a:pt x="1050386" y="290387"/>
                  </a:lnTo>
                  <a:lnTo>
                    <a:pt x="1070743" y="331292"/>
                  </a:lnTo>
                  <a:lnTo>
                    <a:pt x="1087775" y="374010"/>
                  </a:lnTo>
                  <a:lnTo>
                    <a:pt x="1101315" y="418373"/>
                  </a:lnTo>
                  <a:lnTo>
                    <a:pt x="1111194" y="464213"/>
                  </a:lnTo>
                  <a:lnTo>
                    <a:pt x="1117245" y="511361"/>
                  </a:lnTo>
                  <a:lnTo>
                    <a:pt x="1119299" y="559649"/>
                  </a:lnTo>
                  <a:lnTo>
                    <a:pt x="1119299" y="1067999"/>
                  </a:lnTo>
                  <a:close/>
                </a:path>
                <a:path w="1279525" h="1388110">
                  <a:moveTo>
                    <a:pt x="959399" y="1387799"/>
                  </a:moveTo>
                  <a:lnTo>
                    <a:pt x="639599" y="1067999"/>
                  </a:lnTo>
                  <a:lnTo>
                    <a:pt x="1279199" y="1067999"/>
                  </a:lnTo>
                  <a:lnTo>
                    <a:pt x="959399" y="1387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7149" y="457324"/>
              <a:ext cx="1279525" cy="1388110"/>
            </a:xfrm>
            <a:custGeom>
              <a:avLst/>
              <a:gdLst/>
              <a:ahLst/>
              <a:cxnLst/>
              <a:rect l="l" t="t" r="r" b="b"/>
              <a:pathLst>
                <a:path w="1279525" h="1388110">
                  <a:moveTo>
                    <a:pt x="0" y="0"/>
                  </a:moveTo>
                  <a:lnTo>
                    <a:pt x="559649" y="0"/>
                  </a:lnTo>
                  <a:lnTo>
                    <a:pt x="607938" y="2054"/>
                  </a:lnTo>
                  <a:lnTo>
                    <a:pt x="655086" y="8105"/>
                  </a:lnTo>
                  <a:lnTo>
                    <a:pt x="700926" y="17984"/>
                  </a:lnTo>
                  <a:lnTo>
                    <a:pt x="745288" y="31524"/>
                  </a:lnTo>
                  <a:lnTo>
                    <a:pt x="788007" y="48556"/>
                  </a:lnTo>
                  <a:lnTo>
                    <a:pt x="828912" y="68913"/>
                  </a:lnTo>
                  <a:lnTo>
                    <a:pt x="867837" y="92426"/>
                  </a:lnTo>
                  <a:lnTo>
                    <a:pt x="904613" y="118928"/>
                  </a:lnTo>
                  <a:lnTo>
                    <a:pt x="939073" y="148251"/>
                  </a:lnTo>
                  <a:lnTo>
                    <a:pt x="971048" y="180226"/>
                  </a:lnTo>
                  <a:lnTo>
                    <a:pt x="1000371" y="214686"/>
                  </a:lnTo>
                  <a:lnTo>
                    <a:pt x="1026873" y="251462"/>
                  </a:lnTo>
                  <a:lnTo>
                    <a:pt x="1050386" y="290387"/>
                  </a:lnTo>
                  <a:lnTo>
                    <a:pt x="1070743" y="331292"/>
                  </a:lnTo>
                  <a:lnTo>
                    <a:pt x="1087775" y="374010"/>
                  </a:lnTo>
                  <a:lnTo>
                    <a:pt x="1101315" y="418373"/>
                  </a:lnTo>
                  <a:lnTo>
                    <a:pt x="1111194" y="464213"/>
                  </a:lnTo>
                  <a:lnTo>
                    <a:pt x="1117245" y="511361"/>
                  </a:lnTo>
                  <a:lnTo>
                    <a:pt x="1119299" y="559649"/>
                  </a:lnTo>
                  <a:lnTo>
                    <a:pt x="1119299" y="1067999"/>
                  </a:lnTo>
                  <a:lnTo>
                    <a:pt x="1279199" y="1067999"/>
                  </a:lnTo>
                  <a:lnTo>
                    <a:pt x="959399" y="1387799"/>
                  </a:lnTo>
                  <a:lnTo>
                    <a:pt x="639599" y="1067999"/>
                  </a:lnTo>
                  <a:lnTo>
                    <a:pt x="799499" y="1067999"/>
                  </a:lnTo>
                  <a:lnTo>
                    <a:pt x="799499" y="559649"/>
                  </a:lnTo>
                  <a:lnTo>
                    <a:pt x="794627" y="511311"/>
                  </a:lnTo>
                  <a:lnTo>
                    <a:pt x="780651" y="466289"/>
                  </a:lnTo>
                  <a:lnTo>
                    <a:pt x="758537" y="425547"/>
                  </a:lnTo>
                  <a:lnTo>
                    <a:pt x="729249" y="390050"/>
                  </a:lnTo>
                  <a:lnTo>
                    <a:pt x="693752" y="360762"/>
                  </a:lnTo>
                  <a:lnTo>
                    <a:pt x="653010" y="338648"/>
                  </a:lnTo>
                  <a:lnTo>
                    <a:pt x="607988" y="324672"/>
                  </a:lnTo>
                  <a:lnTo>
                    <a:pt x="559649" y="319799"/>
                  </a:lnTo>
                  <a:lnTo>
                    <a:pt x="0" y="319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941687" y="354462"/>
            <a:ext cx="1397635" cy="1289050"/>
            <a:chOff x="5941687" y="354462"/>
            <a:chExt cx="1397635" cy="1289050"/>
          </a:xfrm>
        </p:grpSpPr>
        <p:sp>
          <p:nvSpPr>
            <p:cNvPr id="9" name="object 9"/>
            <p:cNvSpPr/>
            <p:nvPr/>
          </p:nvSpPr>
          <p:spPr>
            <a:xfrm>
              <a:off x="5946449" y="359224"/>
              <a:ext cx="1388110" cy="1279525"/>
            </a:xfrm>
            <a:custGeom>
              <a:avLst/>
              <a:gdLst/>
              <a:ahLst/>
              <a:cxnLst/>
              <a:rect l="l" t="t" r="r" b="b"/>
              <a:pathLst>
                <a:path w="1388109" h="1279525">
                  <a:moveTo>
                    <a:pt x="319799" y="1279199"/>
                  </a:moveTo>
                  <a:lnTo>
                    <a:pt x="0" y="1279199"/>
                  </a:lnTo>
                  <a:lnTo>
                    <a:pt x="0" y="719549"/>
                  </a:lnTo>
                  <a:lnTo>
                    <a:pt x="2060" y="671211"/>
                  </a:lnTo>
                  <a:lnTo>
                    <a:pt x="8105" y="624113"/>
                  </a:lnTo>
                  <a:lnTo>
                    <a:pt x="17984" y="578273"/>
                  </a:lnTo>
                  <a:lnTo>
                    <a:pt x="31524" y="533910"/>
                  </a:lnTo>
                  <a:lnTo>
                    <a:pt x="48556" y="491192"/>
                  </a:lnTo>
                  <a:lnTo>
                    <a:pt x="68913" y="450287"/>
                  </a:lnTo>
                  <a:lnTo>
                    <a:pt x="92426" y="411362"/>
                  </a:lnTo>
                  <a:lnTo>
                    <a:pt x="118928" y="374586"/>
                  </a:lnTo>
                  <a:lnTo>
                    <a:pt x="148251" y="340126"/>
                  </a:lnTo>
                  <a:lnTo>
                    <a:pt x="180226" y="308151"/>
                  </a:lnTo>
                  <a:lnTo>
                    <a:pt x="214685" y="278828"/>
                  </a:lnTo>
                  <a:lnTo>
                    <a:pt x="251462" y="252326"/>
                  </a:lnTo>
                  <a:lnTo>
                    <a:pt x="290387" y="228813"/>
                  </a:lnTo>
                  <a:lnTo>
                    <a:pt x="331292" y="208456"/>
                  </a:lnTo>
                  <a:lnTo>
                    <a:pt x="374010" y="191424"/>
                  </a:lnTo>
                  <a:lnTo>
                    <a:pt x="418373" y="177884"/>
                  </a:lnTo>
                  <a:lnTo>
                    <a:pt x="464213" y="168005"/>
                  </a:lnTo>
                  <a:lnTo>
                    <a:pt x="511361" y="161954"/>
                  </a:lnTo>
                  <a:lnTo>
                    <a:pt x="559649" y="159899"/>
                  </a:lnTo>
                  <a:lnTo>
                    <a:pt x="1067999" y="159899"/>
                  </a:lnTo>
                  <a:lnTo>
                    <a:pt x="1067999" y="0"/>
                  </a:lnTo>
                  <a:lnTo>
                    <a:pt x="1387799" y="319799"/>
                  </a:lnTo>
                  <a:lnTo>
                    <a:pt x="1227899" y="479699"/>
                  </a:lnTo>
                  <a:lnTo>
                    <a:pt x="559649" y="479699"/>
                  </a:lnTo>
                  <a:lnTo>
                    <a:pt x="511311" y="484572"/>
                  </a:lnTo>
                  <a:lnTo>
                    <a:pt x="466289" y="498548"/>
                  </a:lnTo>
                  <a:lnTo>
                    <a:pt x="425547" y="520662"/>
                  </a:lnTo>
                  <a:lnTo>
                    <a:pt x="390050" y="549950"/>
                  </a:lnTo>
                  <a:lnTo>
                    <a:pt x="360762" y="585447"/>
                  </a:lnTo>
                  <a:lnTo>
                    <a:pt x="338648" y="626189"/>
                  </a:lnTo>
                  <a:lnTo>
                    <a:pt x="324667" y="671261"/>
                  </a:lnTo>
                  <a:lnTo>
                    <a:pt x="319799" y="719549"/>
                  </a:lnTo>
                  <a:lnTo>
                    <a:pt x="319799" y="1279199"/>
                  </a:lnTo>
                  <a:close/>
                </a:path>
                <a:path w="1388109" h="1279525">
                  <a:moveTo>
                    <a:pt x="1067999" y="639599"/>
                  </a:moveTo>
                  <a:lnTo>
                    <a:pt x="1067999" y="479699"/>
                  </a:lnTo>
                  <a:lnTo>
                    <a:pt x="1227899" y="479699"/>
                  </a:lnTo>
                  <a:lnTo>
                    <a:pt x="1067999" y="639599"/>
                  </a:lnTo>
                  <a:close/>
                </a:path>
              </a:pathLst>
            </a:custGeom>
            <a:solidFill>
              <a:srgbClr val="00A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46449" y="359224"/>
              <a:ext cx="1388110" cy="1279525"/>
            </a:xfrm>
            <a:custGeom>
              <a:avLst/>
              <a:gdLst/>
              <a:ahLst/>
              <a:cxnLst/>
              <a:rect l="l" t="t" r="r" b="b"/>
              <a:pathLst>
                <a:path w="1388109" h="1279525">
                  <a:moveTo>
                    <a:pt x="0" y="1279199"/>
                  </a:moveTo>
                  <a:lnTo>
                    <a:pt x="0" y="719549"/>
                  </a:lnTo>
                  <a:lnTo>
                    <a:pt x="2054" y="671261"/>
                  </a:lnTo>
                  <a:lnTo>
                    <a:pt x="8105" y="624113"/>
                  </a:lnTo>
                  <a:lnTo>
                    <a:pt x="17984" y="578273"/>
                  </a:lnTo>
                  <a:lnTo>
                    <a:pt x="31524" y="533910"/>
                  </a:lnTo>
                  <a:lnTo>
                    <a:pt x="48556" y="491192"/>
                  </a:lnTo>
                  <a:lnTo>
                    <a:pt x="68913" y="450287"/>
                  </a:lnTo>
                  <a:lnTo>
                    <a:pt x="92426" y="411362"/>
                  </a:lnTo>
                  <a:lnTo>
                    <a:pt x="118928" y="374586"/>
                  </a:lnTo>
                  <a:lnTo>
                    <a:pt x="148251" y="340126"/>
                  </a:lnTo>
                  <a:lnTo>
                    <a:pt x="180226" y="308151"/>
                  </a:lnTo>
                  <a:lnTo>
                    <a:pt x="214686" y="278828"/>
                  </a:lnTo>
                  <a:lnTo>
                    <a:pt x="251462" y="252326"/>
                  </a:lnTo>
                  <a:lnTo>
                    <a:pt x="290387" y="228813"/>
                  </a:lnTo>
                  <a:lnTo>
                    <a:pt x="331292" y="208456"/>
                  </a:lnTo>
                  <a:lnTo>
                    <a:pt x="374010" y="191424"/>
                  </a:lnTo>
                  <a:lnTo>
                    <a:pt x="418373" y="177884"/>
                  </a:lnTo>
                  <a:lnTo>
                    <a:pt x="464213" y="168005"/>
                  </a:lnTo>
                  <a:lnTo>
                    <a:pt x="511361" y="161954"/>
                  </a:lnTo>
                  <a:lnTo>
                    <a:pt x="559649" y="159899"/>
                  </a:lnTo>
                  <a:lnTo>
                    <a:pt x="1067999" y="159899"/>
                  </a:lnTo>
                  <a:lnTo>
                    <a:pt x="1067999" y="0"/>
                  </a:lnTo>
                  <a:lnTo>
                    <a:pt x="1387799" y="319799"/>
                  </a:lnTo>
                  <a:lnTo>
                    <a:pt x="1067999" y="639599"/>
                  </a:lnTo>
                  <a:lnTo>
                    <a:pt x="1067999" y="479699"/>
                  </a:lnTo>
                  <a:lnTo>
                    <a:pt x="559649" y="479699"/>
                  </a:lnTo>
                  <a:lnTo>
                    <a:pt x="511311" y="484572"/>
                  </a:lnTo>
                  <a:lnTo>
                    <a:pt x="466289" y="498548"/>
                  </a:lnTo>
                  <a:lnTo>
                    <a:pt x="425547" y="520662"/>
                  </a:lnTo>
                  <a:lnTo>
                    <a:pt x="390050" y="549950"/>
                  </a:lnTo>
                  <a:lnTo>
                    <a:pt x="360762" y="585447"/>
                  </a:lnTo>
                  <a:lnTo>
                    <a:pt x="338648" y="626189"/>
                  </a:lnTo>
                  <a:lnTo>
                    <a:pt x="324672" y="671211"/>
                  </a:lnTo>
                  <a:lnTo>
                    <a:pt x="319799" y="719549"/>
                  </a:lnTo>
                  <a:lnTo>
                    <a:pt x="319799" y="1279199"/>
                  </a:lnTo>
                  <a:lnTo>
                    <a:pt x="0" y="1279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405687" y="2169512"/>
            <a:ext cx="1397635" cy="1289050"/>
            <a:chOff x="7405687" y="2169512"/>
            <a:chExt cx="1397635" cy="1289050"/>
          </a:xfrm>
        </p:grpSpPr>
        <p:sp>
          <p:nvSpPr>
            <p:cNvPr id="12" name="object 12"/>
            <p:cNvSpPr/>
            <p:nvPr/>
          </p:nvSpPr>
          <p:spPr>
            <a:xfrm>
              <a:off x="7410449" y="2174275"/>
              <a:ext cx="1388110" cy="1279525"/>
            </a:xfrm>
            <a:custGeom>
              <a:avLst/>
              <a:gdLst/>
              <a:ahLst/>
              <a:cxnLst/>
              <a:rect l="l" t="t" r="r" b="b"/>
              <a:pathLst>
                <a:path w="1388109" h="1279525">
                  <a:moveTo>
                    <a:pt x="1333524" y="799499"/>
                  </a:moveTo>
                  <a:lnTo>
                    <a:pt x="828149" y="799499"/>
                  </a:lnTo>
                  <a:lnTo>
                    <a:pt x="876488" y="794627"/>
                  </a:lnTo>
                  <a:lnTo>
                    <a:pt x="921510" y="780651"/>
                  </a:lnTo>
                  <a:lnTo>
                    <a:pt x="962252" y="758537"/>
                  </a:lnTo>
                  <a:lnTo>
                    <a:pt x="997749" y="729249"/>
                  </a:lnTo>
                  <a:lnTo>
                    <a:pt x="1027037" y="693752"/>
                  </a:lnTo>
                  <a:lnTo>
                    <a:pt x="1049151" y="653010"/>
                  </a:lnTo>
                  <a:lnTo>
                    <a:pt x="1063132" y="607938"/>
                  </a:lnTo>
                  <a:lnTo>
                    <a:pt x="1067999" y="559649"/>
                  </a:lnTo>
                  <a:lnTo>
                    <a:pt x="1067999" y="0"/>
                  </a:lnTo>
                  <a:lnTo>
                    <a:pt x="1387799" y="0"/>
                  </a:lnTo>
                  <a:lnTo>
                    <a:pt x="1387799" y="559649"/>
                  </a:lnTo>
                  <a:lnTo>
                    <a:pt x="1385739" y="607988"/>
                  </a:lnTo>
                  <a:lnTo>
                    <a:pt x="1379694" y="655086"/>
                  </a:lnTo>
                  <a:lnTo>
                    <a:pt x="1369815" y="700926"/>
                  </a:lnTo>
                  <a:lnTo>
                    <a:pt x="1356275" y="745289"/>
                  </a:lnTo>
                  <a:lnTo>
                    <a:pt x="1339243" y="788007"/>
                  </a:lnTo>
                  <a:lnTo>
                    <a:pt x="1333524" y="799499"/>
                  </a:lnTo>
                  <a:close/>
                </a:path>
                <a:path w="1388109" h="1279525">
                  <a:moveTo>
                    <a:pt x="319799" y="1279199"/>
                  </a:moveTo>
                  <a:lnTo>
                    <a:pt x="0" y="959399"/>
                  </a:lnTo>
                  <a:lnTo>
                    <a:pt x="319799" y="639599"/>
                  </a:lnTo>
                  <a:lnTo>
                    <a:pt x="319799" y="799499"/>
                  </a:lnTo>
                  <a:lnTo>
                    <a:pt x="1333524" y="799499"/>
                  </a:lnTo>
                  <a:lnTo>
                    <a:pt x="1295373" y="867837"/>
                  </a:lnTo>
                  <a:lnTo>
                    <a:pt x="1268871" y="904613"/>
                  </a:lnTo>
                  <a:lnTo>
                    <a:pt x="1239548" y="939073"/>
                  </a:lnTo>
                  <a:lnTo>
                    <a:pt x="1207573" y="971048"/>
                  </a:lnTo>
                  <a:lnTo>
                    <a:pt x="1173113" y="1000371"/>
                  </a:lnTo>
                  <a:lnTo>
                    <a:pt x="1136337" y="1026873"/>
                  </a:lnTo>
                  <a:lnTo>
                    <a:pt x="1097412" y="1050386"/>
                  </a:lnTo>
                  <a:lnTo>
                    <a:pt x="1056507" y="1070743"/>
                  </a:lnTo>
                  <a:lnTo>
                    <a:pt x="1013788" y="1087775"/>
                  </a:lnTo>
                  <a:lnTo>
                    <a:pt x="969426" y="1101315"/>
                  </a:lnTo>
                  <a:lnTo>
                    <a:pt x="923586" y="1111194"/>
                  </a:lnTo>
                  <a:lnTo>
                    <a:pt x="876438" y="1117245"/>
                  </a:lnTo>
                  <a:lnTo>
                    <a:pt x="828149" y="1119299"/>
                  </a:lnTo>
                  <a:lnTo>
                    <a:pt x="319799" y="1119299"/>
                  </a:lnTo>
                  <a:lnTo>
                    <a:pt x="319799" y="1279199"/>
                  </a:lnTo>
                  <a:close/>
                </a:path>
              </a:pathLst>
            </a:custGeom>
            <a:solidFill>
              <a:srgbClr val="00A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10450" y="2174275"/>
              <a:ext cx="1388110" cy="1279525"/>
            </a:xfrm>
            <a:custGeom>
              <a:avLst/>
              <a:gdLst/>
              <a:ahLst/>
              <a:cxnLst/>
              <a:rect l="l" t="t" r="r" b="b"/>
              <a:pathLst>
                <a:path w="1388109" h="1279525">
                  <a:moveTo>
                    <a:pt x="1387799" y="0"/>
                  </a:moveTo>
                  <a:lnTo>
                    <a:pt x="1387799" y="559649"/>
                  </a:lnTo>
                  <a:lnTo>
                    <a:pt x="1385745" y="607938"/>
                  </a:lnTo>
                  <a:lnTo>
                    <a:pt x="1379694" y="655086"/>
                  </a:lnTo>
                  <a:lnTo>
                    <a:pt x="1369815" y="700926"/>
                  </a:lnTo>
                  <a:lnTo>
                    <a:pt x="1356275" y="745289"/>
                  </a:lnTo>
                  <a:lnTo>
                    <a:pt x="1339243" y="788007"/>
                  </a:lnTo>
                  <a:lnTo>
                    <a:pt x="1318886" y="828912"/>
                  </a:lnTo>
                  <a:lnTo>
                    <a:pt x="1295373" y="867837"/>
                  </a:lnTo>
                  <a:lnTo>
                    <a:pt x="1268871" y="904613"/>
                  </a:lnTo>
                  <a:lnTo>
                    <a:pt x="1239548" y="939073"/>
                  </a:lnTo>
                  <a:lnTo>
                    <a:pt x="1207573" y="971048"/>
                  </a:lnTo>
                  <a:lnTo>
                    <a:pt x="1173113" y="1000371"/>
                  </a:lnTo>
                  <a:lnTo>
                    <a:pt x="1136337" y="1026873"/>
                  </a:lnTo>
                  <a:lnTo>
                    <a:pt x="1097412" y="1050386"/>
                  </a:lnTo>
                  <a:lnTo>
                    <a:pt x="1056507" y="1070743"/>
                  </a:lnTo>
                  <a:lnTo>
                    <a:pt x="1013788" y="1087775"/>
                  </a:lnTo>
                  <a:lnTo>
                    <a:pt x="969426" y="1101315"/>
                  </a:lnTo>
                  <a:lnTo>
                    <a:pt x="923586" y="1111194"/>
                  </a:lnTo>
                  <a:lnTo>
                    <a:pt x="876438" y="1117245"/>
                  </a:lnTo>
                  <a:lnTo>
                    <a:pt x="828149" y="1119299"/>
                  </a:lnTo>
                  <a:lnTo>
                    <a:pt x="319799" y="1119299"/>
                  </a:lnTo>
                  <a:lnTo>
                    <a:pt x="319799" y="1279199"/>
                  </a:lnTo>
                  <a:lnTo>
                    <a:pt x="0" y="959399"/>
                  </a:lnTo>
                  <a:lnTo>
                    <a:pt x="319799" y="639599"/>
                  </a:lnTo>
                  <a:lnTo>
                    <a:pt x="319799" y="799499"/>
                  </a:lnTo>
                  <a:lnTo>
                    <a:pt x="828149" y="799499"/>
                  </a:lnTo>
                  <a:lnTo>
                    <a:pt x="876488" y="794627"/>
                  </a:lnTo>
                  <a:lnTo>
                    <a:pt x="921510" y="780651"/>
                  </a:lnTo>
                  <a:lnTo>
                    <a:pt x="962252" y="758537"/>
                  </a:lnTo>
                  <a:lnTo>
                    <a:pt x="997749" y="729249"/>
                  </a:lnTo>
                  <a:lnTo>
                    <a:pt x="1027037" y="693752"/>
                  </a:lnTo>
                  <a:lnTo>
                    <a:pt x="1049151" y="653010"/>
                  </a:lnTo>
                  <a:lnTo>
                    <a:pt x="1063127" y="607988"/>
                  </a:lnTo>
                  <a:lnTo>
                    <a:pt x="1067999" y="559649"/>
                  </a:lnTo>
                  <a:lnTo>
                    <a:pt x="1067999" y="0"/>
                  </a:lnTo>
                  <a:lnTo>
                    <a:pt x="13877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802912" y="1952062"/>
            <a:ext cx="1289050" cy="1397635"/>
            <a:chOff x="5802912" y="1952062"/>
            <a:chExt cx="1289050" cy="1397635"/>
          </a:xfrm>
        </p:grpSpPr>
        <p:sp>
          <p:nvSpPr>
            <p:cNvPr id="15" name="object 15"/>
            <p:cNvSpPr/>
            <p:nvPr/>
          </p:nvSpPr>
          <p:spPr>
            <a:xfrm>
              <a:off x="5807674" y="1956824"/>
              <a:ext cx="1279525" cy="1388110"/>
            </a:xfrm>
            <a:custGeom>
              <a:avLst/>
              <a:gdLst/>
              <a:ahLst/>
              <a:cxnLst/>
              <a:rect l="l" t="t" r="r" b="b"/>
              <a:pathLst>
                <a:path w="1279525" h="1388110">
                  <a:moveTo>
                    <a:pt x="639599" y="319799"/>
                  </a:moveTo>
                  <a:lnTo>
                    <a:pt x="0" y="319799"/>
                  </a:lnTo>
                  <a:lnTo>
                    <a:pt x="319799" y="0"/>
                  </a:lnTo>
                  <a:lnTo>
                    <a:pt x="639599" y="319799"/>
                  </a:lnTo>
                  <a:close/>
                </a:path>
                <a:path w="1279525" h="1388110">
                  <a:moveTo>
                    <a:pt x="1279199" y="1387799"/>
                  </a:moveTo>
                  <a:lnTo>
                    <a:pt x="719549" y="1387799"/>
                  </a:lnTo>
                  <a:lnTo>
                    <a:pt x="671261" y="1385745"/>
                  </a:lnTo>
                  <a:lnTo>
                    <a:pt x="624113" y="1379694"/>
                  </a:lnTo>
                  <a:lnTo>
                    <a:pt x="578273" y="1369815"/>
                  </a:lnTo>
                  <a:lnTo>
                    <a:pt x="533910" y="1356275"/>
                  </a:lnTo>
                  <a:lnTo>
                    <a:pt x="491192" y="1339243"/>
                  </a:lnTo>
                  <a:lnTo>
                    <a:pt x="450287" y="1318886"/>
                  </a:lnTo>
                  <a:lnTo>
                    <a:pt x="411362" y="1295373"/>
                  </a:lnTo>
                  <a:lnTo>
                    <a:pt x="374585" y="1268871"/>
                  </a:lnTo>
                  <a:lnTo>
                    <a:pt x="340126" y="1239548"/>
                  </a:lnTo>
                  <a:lnTo>
                    <a:pt x="308151" y="1207573"/>
                  </a:lnTo>
                  <a:lnTo>
                    <a:pt x="278828" y="1173113"/>
                  </a:lnTo>
                  <a:lnTo>
                    <a:pt x="252326" y="1136337"/>
                  </a:lnTo>
                  <a:lnTo>
                    <a:pt x="228813" y="1097412"/>
                  </a:lnTo>
                  <a:lnTo>
                    <a:pt x="208456" y="1056507"/>
                  </a:lnTo>
                  <a:lnTo>
                    <a:pt x="191424" y="1013789"/>
                  </a:lnTo>
                  <a:lnTo>
                    <a:pt x="177884" y="969426"/>
                  </a:lnTo>
                  <a:lnTo>
                    <a:pt x="168005" y="923586"/>
                  </a:lnTo>
                  <a:lnTo>
                    <a:pt x="161954" y="876438"/>
                  </a:lnTo>
                  <a:lnTo>
                    <a:pt x="159899" y="828149"/>
                  </a:lnTo>
                  <a:lnTo>
                    <a:pt x="159899" y="319799"/>
                  </a:lnTo>
                  <a:lnTo>
                    <a:pt x="479699" y="319799"/>
                  </a:lnTo>
                  <a:lnTo>
                    <a:pt x="479699" y="828149"/>
                  </a:lnTo>
                  <a:lnTo>
                    <a:pt x="484572" y="876488"/>
                  </a:lnTo>
                  <a:lnTo>
                    <a:pt x="498548" y="921510"/>
                  </a:lnTo>
                  <a:lnTo>
                    <a:pt x="520662" y="962252"/>
                  </a:lnTo>
                  <a:lnTo>
                    <a:pt x="549950" y="997749"/>
                  </a:lnTo>
                  <a:lnTo>
                    <a:pt x="585447" y="1027037"/>
                  </a:lnTo>
                  <a:lnTo>
                    <a:pt x="626189" y="1049151"/>
                  </a:lnTo>
                  <a:lnTo>
                    <a:pt x="671211" y="1063127"/>
                  </a:lnTo>
                  <a:lnTo>
                    <a:pt x="719549" y="1067999"/>
                  </a:lnTo>
                  <a:lnTo>
                    <a:pt x="1279199" y="1067999"/>
                  </a:lnTo>
                  <a:lnTo>
                    <a:pt x="1279199" y="1387799"/>
                  </a:lnTo>
                  <a:close/>
                </a:path>
              </a:pathLst>
            </a:custGeom>
            <a:solidFill>
              <a:srgbClr val="00A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07674" y="1956824"/>
              <a:ext cx="1279525" cy="1388110"/>
            </a:xfrm>
            <a:custGeom>
              <a:avLst/>
              <a:gdLst/>
              <a:ahLst/>
              <a:cxnLst/>
              <a:rect l="l" t="t" r="r" b="b"/>
              <a:pathLst>
                <a:path w="1279525" h="1388110">
                  <a:moveTo>
                    <a:pt x="1279199" y="1387799"/>
                  </a:moveTo>
                  <a:lnTo>
                    <a:pt x="719549" y="1387799"/>
                  </a:lnTo>
                  <a:lnTo>
                    <a:pt x="671261" y="1385745"/>
                  </a:lnTo>
                  <a:lnTo>
                    <a:pt x="624113" y="1379694"/>
                  </a:lnTo>
                  <a:lnTo>
                    <a:pt x="578273" y="1369815"/>
                  </a:lnTo>
                  <a:lnTo>
                    <a:pt x="533910" y="1356275"/>
                  </a:lnTo>
                  <a:lnTo>
                    <a:pt x="491192" y="1339243"/>
                  </a:lnTo>
                  <a:lnTo>
                    <a:pt x="450287" y="1318886"/>
                  </a:lnTo>
                  <a:lnTo>
                    <a:pt x="411362" y="1295373"/>
                  </a:lnTo>
                  <a:lnTo>
                    <a:pt x="374585" y="1268871"/>
                  </a:lnTo>
                  <a:lnTo>
                    <a:pt x="340126" y="1239548"/>
                  </a:lnTo>
                  <a:lnTo>
                    <a:pt x="308151" y="1207573"/>
                  </a:lnTo>
                  <a:lnTo>
                    <a:pt x="278828" y="1173113"/>
                  </a:lnTo>
                  <a:lnTo>
                    <a:pt x="252326" y="1136337"/>
                  </a:lnTo>
                  <a:lnTo>
                    <a:pt x="228813" y="1097412"/>
                  </a:lnTo>
                  <a:lnTo>
                    <a:pt x="208456" y="1056507"/>
                  </a:lnTo>
                  <a:lnTo>
                    <a:pt x="191424" y="1013789"/>
                  </a:lnTo>
                  <a:lnTo>
                    <a:pt x="177884" y="969426"/>
                  </a:lnTo>
                  <a:lnTo>
                    <a:pt x="168005" y="923586"/>
                  </a:lnTo>
                  <a:lnTo>
                    <a:pt x="161954" y="876438"/>
                  </a:lnTo>
                  <a:lnTo>
                    <a:pt x="159899" y="828149"/>
                  </a:lnTo>
                  <a:lnTo>
                    <a:pt x="159899" y="319799"/>
                  </a:lnTo>
                  <a:lnTo>
                    <a:pt x="0" y="319799"/>
                  </a:lnTo>
                  <a:lnTo>
                    <a:pt x="319799" y="0"/>
                  </a:lnTo>
                  <a:lnTo>
                    <a:pt x="639599" y="319799"/>
                  </a:lnTo>
                  <a:lnTo>
                    <a:pt x="479699" y="319799"/>
                  </a:lnTo>
                  <a:lnTo>
                    <a:pt x="479699" y="828149"/>
                  </a:lnTo>
                  <a:lnTo>
                    <a:pt x="484572" y="876488"/>
                  </a:lnTo>
                  <a:lnTo>
                    <a:pt x="498548" y="921510"/>
                  </a:lnTo>
                  <a:lnTo>
                    <a:pt x="520662" y="962252"/>
                  </a:lnTo>
                  <a:lnTo>
                    <a:pt x="549950" y="997749"/>
                  </a:lnTo>
                  <a:lnTo>
                    <a:pt x="585447" y="1027037"/>
                  </a:lnTo>
                  <a:lnTo>
                    <a:pt x="626189" y="1049151"/>
                  </a:lnTo>
                  <a:lnTo>
                    <a:pt x="671211" y="1063127"/>
                  </a:lnTo>
                  <a:lnTo>
                    <a:pt x="719549" y="1067999"/>
                  </a:lnTo>
                  <a:lnTo>
                    <a:pt x="1279199" y="1067999"/>
                  </a:lnTo>
                  <a:lnTo>
                    <a:pt x="1279199" y="13877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69868" y="1491963"/>
            <a:ext cx="374967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48895" indent="-33655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Goal: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promote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60" dirty="0">
                <a:solidFill>
                  <a:srgbClr val="FFFFFF"/>
                </a:solidFill>
                <a:latin typeface="Tahoma"/>
                <a:cs typeface="Tahoma"/>
              </a:rPr>
              <a:t>AirBnB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Experiences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as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an 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online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10" dirty="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ofﬂine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mar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etplace.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 MT"/>
              <a:buChar char="●"/>
            </a:pPr>
            <a:endParaRPr sz="1350">
              <a:latin typeface="Tahoma"/>
              <a:cs typeface="Tahoma"/>
            </a:endParaRPr>
          </a:p>
          <a:p>
            <a:pPr marL="348615" marR="386715" indent="-336550">
              <a:lnSpc>
                <a:spcPct val="100000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Build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idea: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Connect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people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rented 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properties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locale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businesses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with 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travellers/customers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 MT"/>
              <a:buChar char="●"/>
            </a:pPr>
            <a:endParaRPr sz="1350">
              <a:latin typeface="Tahoma"/>
              <a:cs typeface="Tahoma"/>
            </a:endParaRPr>
          </a:p>
          <a:p>
            <a:pPr marL="348615" indent="-336550">
              <a:lnSpc>
                <a:spcPct val="100000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10" dirty="0">
                <a:solidFill>
                  <a:srgbClr val="FFFFFF"/>
                </a:solidFill>
                <a:latin typeface="Tahoma"/>
                <a:cs typeface="Tahoma"/>
              </a:rPr>
              <a:t>Le</a:t>
            </a:r>
            <a:r>
              <a:rPr sz="1400" b="1" spc="-9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400" b="1" spc="-125" dirty="0">
                <a:solidFill>
                  <a:srgbClr val="FFFFFF"/>
                </a:solidFill>
                <a:latin typeface="Tahoma"/>
                <a:cs typeface="Tahoma"/>
              </a:rPr>
              <a:t>ag</a:t>
            </a:r>
            <a:r>
              <a:rPr sz="1400" b="1" spc="-114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AirBnB</a:t>
            </a:r>
            <a:r>
              <a:rPr sz="14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FFFFFF"/>
                </a:solidFill>
                <a:latin typeface="Tahoma"/>
                <a:cs typeface="Tahoma"/>
              </a:rPr>
              <a:t>strong</a:t>
            </a:r>
            <a:r>
              <a:rPr sz="14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digital</a:t>
            </a:r>
            <a:r>
              <a:rPr sz="14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FFFFFF"/>
                </a:solidFill>
                <a:latin typeface="Tahoma"/>
                <a:cs typeface="Tahoma"/>
              </a:rPr>
              <a:t>presence</a:t>
            </a:r>
            <a:endParaRPr sz="1400">
              <a:latin typeface="Tahoma"/>
              <a:cs typeface="Tahoma"/>
            </a:endParaRPr>
          </a:p>
          <a:p>
            <a:pPr marL="805815" marR="1238885" indent="-457200">
              <a:lnSpc>
                <a:spcPct val="100000"/>
              </a:lnSpc>
            </a:pP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currently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stands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at:  </a:t>
            </a:r>
            <a:r>
              <a:rPr sz="1400" spc="-9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witter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725K+ 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Instag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am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Million+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348615" marR="215900" indent="-336550">
              <a:lnSpc>
                <a:spcPct val="100000"/>
              </a:lnSpc>
              <a:buFont typeface="Arial MT"/>
              <a:buChar char="●"/>
              <a:tabLst>
                <a:tab pos="347980" algn="l"/>
                <a:tab pos="349250" algn="l"/>
              </a:tabLst>
            </a:pP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Prioritise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building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features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around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digital </a:t>
            </a:r>
            <a:r>
              <a:rPr sz="1400" spc="-4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media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4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rgbClr val="FFFFFF"/>
                </a:solidFill>
                <a:latin typeface="Tahoma"/>
                <a:cs typeface="Tahoma"/>
              </a:rPr>
              <a:t>increase</a:t>
            </a:r>
            <a:r>
              <a:rPr sz="14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05" dirty="0">
                <a:solidFill>
                  <a:srgbClr val="FFFFFF"/>
                </a:solidFill>
                <a:latin typeface="Tahoma"/>
                <a:cs typeface="Tahoma"/>
              </a:rPr>
              <a:t>numbe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90" dirty="0">
                <a:solidFill>
                  <a:srgbClr val="FFFFFF"/>
                </a:solidFill>
                <a:latin typeface="Tahoma"/>
                <a:cs typeface="Tahoma"/>
              </a:rPr>
              <a:t>new  </a:t>
            </a:r>
            <a:r>
              <a:rPr sz="1400" b="1" spc="-85" dirty="0">
                <a:solidFill>
                  <a:srgbClr val="FFFFFF"/>
                </a:solidFill>
                <a:latin typeface="Tahoma"/>
                <a:cs typeface="Tahoma"/>
              </a:rPr>
              <a:t>Experience</a:t>
            </a: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boo</a:t>
            </a:r>
            <a:r>
              <a:rPr sz="1400" b="1" spc="-12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400" b="1" spc="-9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85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spc="-13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3150" y="889712"/>
            <a:ext cx="6590849" cy="33640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6074" y="235954"/>
            <a:ext cx="210439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360" dirty="0">
                <a:latin typeface="Tahoma"/>
                <a:cs typeface="Tahoma"/>
              </a:rPr>
              <a:t>&gt;</a:t>
            </a:r>
            <a:r>
              <a:rPr sz="1500" dirty="0">
                <a:latin typeface="Tahoma"/>
                <a:cs typeface="Tahoma"/>
              </a:rPr>
              <a:t>The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5" dirty="0">
                <a:latin typeface="Tahoma"/>
                <a:cs typeface="Tahoma"/>
              </a:rPr>
              <a:t>idea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10" dirty="0">
                <a:latin typeface="Tahoma"/>
                <a:cs typeface="Tahoma"/>
              </a:rPr>
              <a:t>is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35" dirty="0">
                <a:latin typeface="Tahoma"/>
                <a:cs typeface="Tahoma"/>
              </a:rPr>
              <a:t>to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10" dirty="0">
                <a:latin typeface="Tahoma"/>
                <a:cs typeface="Tahoma"/>
              </a:rPr>
              <a:t>create  </a:t>
            </a:r>
            <a:r>
              <a:rPr sz="1500" dirty="0">
                <a:latin typeface="Tahoma"/>
                <a:cs typeface="Tahoma"/>
              </a:rPr>
              <a:t>something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20" dirty="0">
                <a:latin typeface="Tahoma"/>
                <a:cs typeface="Tahoma"/>
              </a:rPr>
              <a:t>that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15" dirty="0">
                <a:latin typeface="Tahoma"/>
                <a:cs typeface="Tahoma"/>
              </a:rPr>
              <a:t>lets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users  </a:t>
            </a:r>
            <a:r>
              <a:rPr sz="1500" spc="20" dirty="0">
                <a:latin typeface="Tahoma"/>
                <a:cs typeface="Tahoma"/>
              </a:rPr>
              <a:t>know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15" dirty="0">
                <a:latin typeface="Tahoma"/>
                <a:cs typeface="Tahoma"/>
              </a:rPr>
              <a:t>the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20" dirty="0">
                <a:latin typeface="Tahoma"/>
                <a:cs typeface="Tahoma"/>
              </a:rPr>
              <a:t>kind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20" dirty="0">
                <a:latin typeface="Tahoma"/>
                <a:cs typeface="Tahoma"/>
              </a:rPr>
              <a:t>of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20" dirty="0">
                <a:latin typeface="Tahoma"/>
                <a:cs typeface="Tahoma"/>
              </a:rPr>
              <a:t>variety  of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10" dirty="0">
                <a:latin typeface="Tahoma"/>
                <a:cs typeface="Tahoma"/>
              </a:rPr>
              <a:t>Experiences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15" dirty="0">
                <a:latin typeface="Tahoma"/>
                <a:cs typeface="Tahoma"/>
              </a:rPr>
              <a:t>that  </a:t>
            </a:r>
            <a:r>
              <a:rPr sz="1500" spc="65" dirty="0">
                <a:latin typeface="Tahoma"/>
                <a:cs typeface="Tahoma"/>
              </a:rPr>
              <a:t>AirBnB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-5" dirty="0">
                <a:latin typeface="Tahoma"/>
                <a:cs typeface="Tahoma"/>
              </a:rPr>
              <a:t>offers.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ahoma"/>
              <a:cs typeface="Tahoma"/>
            </a:endParaRPr>
          </a:p>
          <a:p>
            <a:pPr marL="12700" marR="36830">
              <a:lnSpc>
                <a:spcPct val="100000"/>
              </a:lnSpc>
              <a:spcBef>
                <a:spcPts val="5"/>
              </a:spcBef>
            </a:pPr>
            <a:r>
              <a:rPr sz="1500" b="1" spc="-360" dirty="0">
                <a:latin typeface="Tahoma"/>
                <a:cs typeface="Tahoma"/>
              </a:rPr>
              <a:t>&gt;</a:t>
            </a:r>
            <a:r>
              <a:rPr sz="1500" spc="25" dirty="0">
                <a:latin typeface="Tahoma"/>
                <a:cs typeface="Tahoma"/>
              </a:rPr>
              <a:t>Compilation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20" dirty="0">
                <a:latin typeface="Tahoma"/>
                <a:cs typeface="Tahoma"/>
              </a:rPr>
              <a:t>of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15" dirty="0">
                <a:latin typeface="Tahoma"/>
                <a:cs typeface="Tahoma"/>
              </a:rPr>
              <a:t>all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10" dirty="0">
                <a:latin typeface="Tahoma"/>
                <a:cs typeface="Tahoma"/>
              </a:rPr>
              <a:t>the  </a:t>
            </a:r>
            <a:r>
              <a:rPr sz="1500" spc="5" dirty="0">
                <a:latin typeface="Tahoma"/>
                <a:cs typeface="Tahoma"/>
              </a:rPr>
              <a:t>unique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5" dirty="0">
                <a:latin typeface="Tahoma"/>
                <a:cs typeface="Tahoma"/>
              </a:rPr>
              <a:t>memories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and  </a:t>
            </a:r>
            <a:r>
              <a:rPr sz="1500" spc="20" dirty="0">
                <a:latin typeface="Tahoma"/>
                <a:cs typeface="Tahoma"/>
              </a:rPr>
              <a:t>collectibles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20" dirty="0">
                <a:latin typeface="Tahoma"/>
                <a:cs typeface="Tahoma"/>
              </a:rPr>
              <a:t>of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15" dirty="0">
                <a:latin typeface="Tahoma"/>
                <a:cs typeface="Tahoma"/>
              </a:rPr>
              <a:t>the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5" dirty="0">
                <a:latin typeface="Tahoma"/>
                <a:cs typeface="Tahoma"/>
              </a:rPr>
              <a:t>user  during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-15" dirty="0">
                <a:latin typeface="Tahoma"/>
                <a:cs typeface="Tahoma"/>
              </a:rPr>
              <a:t>an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25" dirty="0">
                <a:latin typeface="Tahoma"/>
                <a:cs typeface="Tahoma"/>
              </a:rPr>
              <a:t>activity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35" dirty="0">
                <a:latin typeface="Tahoma"/>
                <a:cs typeface="Tahoma"/>
              </a:rPr>
              <a:t>or  </a:t>
            </a:r>
            <a:r>
              <a:rPr sz="1500" spc="-50" dirty="0">
                <a:latin typeface="Tahoma"/>
                <a:cs typeface="Tahoma"/>
              </a:rPr>
              <a:t>e</a:t>
            </a:r>
            <a:r>
              <a:rPr sz="1500" spc="10" dirty="0">
                <a:latin typeface="Tahoma"/>
                <a:cs typeface="Tahoma"/>
              </a:rPr>
              <a:t>xperience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5" dirty="0">
                <a:latin typeface="Tahoma"/>
                <a:cs typeface="Tahoma"/>
              </a:rPr>
              <a:t>should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be  </a:t>
            </a:r>
            <a:r>
              <a:rPr sz="1500" spc="10" dirty="0">
                <a:latin typeface="Tahoma"/>
                <a:cs typeface="Tahoma"/>
              </a:rPr>
              <a:t>presented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as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-30" dirty="0">
                <a:latin typeface="Tahoma"/>
                <a:cs typeface="Tahoma"/>
              </a:rPr>
              <a:t>a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shareable  </a:t>
            </a:r>
            <a:r>
              <a:rPr sz="1500" spc="5" dirty="0">
                <a:latin typeface="Tahoma"/>
                <a:cs typeface="Tahoma"/>
              </a:rPr>
              <a:t>storyboard</a:t>
            </a:r>
            <a:r>
              <a:rPr sz="1500" spc="-95" dirty="0">
                <a:latin typeface="Tahoma"/>
                <a:cs typeface="Tahoma"/>
              </a:rPr>
              <a:t>,</a:t>
            </a:r>
            <a:r>
              <a:rPr sz="1500" spc="15" dirty="0">
                <a:latin typeface="Tahoma"/>
                <a:cs typeface="Tahoma"/>
              </a:rPr>
              <a:t>video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15" dirty="0">
                <a:latin typeface="Tahoma"/>
                <a:cs typeface="Tahoma"/>
              </a:rPr>
              <a:t>this  </a:t>
            </a:r>
            <a:r>
              <a:rPr sz="1500" spc="25" dirty="0">
                <a:latin typeface="Tahoma"/>
                <a:cs typeface="Tahoma"/>
              </a:rPr>
              <a:t>pr</a:t>
            </a:r>
            <a:r>
              <a:rPr sz="1500" spc="10" dirty="0">
                <a:latin typeface="Tahoma"/>
                <a:cs typeface="Tahoma"/>
              </a:rPr>
              <a:t>o</a:t>
            </a:r>
            <a:r>
              <a:rPr sz="1500" spc="5" dirty="0">
                <a:latin typeface="Tahoma"/>
                <a:cs typeface="Tahoma"/>
              </a:rPr>
              <a:t>vides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-30" dirty="0">
                <a:latin typeface="Tahoma"/>
                <a:cs typeface="Tahoma"/>
              </a:rPr>
              <a:t>a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10" dirty="0">
                <a:latin typeface="Tahoma"/>
                <a:cs typeface="Tahoma"/>
              </a:rPr>
              <a:t>greater  </a:t>
            </a:r>
            <a:r>
              <a:rPr sz="1500" dirty="0">
                <a:latin typeface="Tahoma"/>
                <a:cs typeface="Tahoma"/>
              </a:rPr>
              <a:t>audience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50">
              <a:latin typeface="Tahoma"/>
              <a:cs typeface="Tahoma"/>
            </a:endParaRPr>
          </a:p>
          <a:p>
            <a:pPr marL="12700" marR="55244">
              <a:lnSpc>
                <a:spcPct val="100000"/>
              </a:lnSpc>
              <a:spcBef>
                <a:spcPts val="5"/>
              </a:spcBef>
            </a:pPr>
            <a:r>
              <a:rPr sz="1500" b="1" spc="-360" dirty="0">
                <a:latin typeface="Tahoma"/>
                <a:cs typeface="Tahoma"/>
              </a:rPr>
              <a:t>&gt;</a:t>
            </a:r>
            <a:r>
              <a:rPr sz="1500" dirty="0">
                <a:latin typeface="Tahoma"/>
                <a:cs typeface="Tahoma"/>
              </a:rPr>
              <a:t>The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15" dirty="0">
                <a:latin typeface="Tahoma"/>
                <a:cs typeface="Tahoma"/>
              </a:rPr>
              <a:t>infog</a:t>
            </a:r>
            <a:r>
              <a:rPr sz="1500" spc="-20" dirty="0">
                <a:latin typeface="Tahoma"/>
                <a:cs typeface="Tahoma"/>
              </a:rPr>
              <a:t>r</a:t>
            </a:r>
            <a:r>
              <a:rPr sz="1500" dirty="0">
                <a:latin typeface="Tahoma"/>
                <a:cs typeface="Tahoma"/>
              </a:rPr>
              <a:t>aphic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35" dirty="0">
                <a:latin typeface="Tahoma"/>
                <a:cs typeface="Tahoma"/>
              </a:rPr>
              <a:t>will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10" dirty="0">
                <a:latin typeface="Tahoma"/>
                <a:cs typeface="Tahoma"/>
              </a:rPr>
              <a:t>act  </a:t>
            </a:r>
            <a:r>
              <a:rPr sz="1500" spc="15" dirty="0">
                <a:latin typeface="Tahoma"/>
                <a:cs typeface="Tahoma"/>
              </a:rPr>
              <a:t>pi</a:t>
            </a:r>
            <a:r>
              <a:rPr sz="1500" dirty="0">
                <a:latin typeface="Tahoma"/>
                <a:cs typeface="Tahoma"/>
              </a:rPr>
              <a:t>v</a:t>
            </a:r>
            <a:r>
              <a:rPr sz="1500" spc="20" dirty="0">
                <a:latin typeface="Tahoma"/>
                <a:cs typeface="Tahoma"/>
              </a:rPr>
              <a:t>otal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15" dirty="0">
                <a:latin typeface="Tahoma"/>
                <a:cs typeface="Tahoma"/>
              </a:rPr>
              <a:t>in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getting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5" dirty="0">
                <a:latin typeface="Tahoma"/>
                <a:cs typeface="Tahoma"/>
              </a:rPr>
              <a:t>new  customers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35" dirty="0">
                <a:latin typeface="Tahoma"/>
                <a:cs typeface="Tahoma"/>
              </a:rPr>
              <a:t>to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5" dirty="0">
                <a:latin typeface="Tahoma"/>
                <a:cs typeface="Tahoma"/>
              </a:rPr>
              <a:t>buy</a:t>
            </a:r>
            <a:r>
              <a:rPr sz="1500" spc="-180" dirty="0">
                <a:latin typeface="Tahoma"/>
                <a:cs typeface="Tahoma"/>
              </a:rPr>
              <a:t> </a:t>
            </a:r>
            <a:r>
              <a:rPr sz="1500" spc="10" dirty="0">
                <a:latin typeface="Tahoma"/>
                <a:cs typeface="Tahoma"/>
              </a:rPr>
              <a:t>the  </a:t>
            </a:r>
            <a:r>
              <a:rPr sz="1500" spc="5" dirty="0">
                <a:latin typeface="Tahoma"/>
                <a:cs typeface="Tahoma"/>
              </a:rPr>
              <a:t>activity/experience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09525" y="134260"/>
            <a:ext cx="52203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70" dirty="0">
                <a:solidFill>
                  <a:srgbClr val="484848"/>
                </a:solidFill>
              </a:rPr>
              <a:t>S</a:t>
            </a:r>
            <a:r>
              <a:rPr sz="3000" spc="-60" dirty="0">
                <a:solidFill>
                  <a:srgbClr val="484848"/>
                </a:solidFill>
              </a:rPr>
              <a:t>t</a:t>
            </a:r>
            <a:r>
              <a:rPr sz="3000" spc="45" dirty="0">
                <a:solidFill>
                  <a:srgbClr val="484848"/>
                </a:solidFill>
              </a:rPr>
              <a:t>oryboa</a:t>
            </a:r>
            <a:r>
              <a:rPr sz="3000" spc="20" dirty="0">
                <a:solidFill>
                  <a:srgbClr val="484848"/>
                </a:solidFill>
              </a:rPr>
              <a:t>r</a:t>
            </a:r>
            <a:r>
              <a:rPr sz="3000" spc="190" dirty="0">
                <a:solidFill>
                  <a:srgbClr val="484848"/>
                </a:solidFill>
              </a:rPr>
              <a:t>d</a:t>
            </a:r>
            <a:r>
              <a:rPr sz="3000" spc="-185" dirty="0">
                <a:solidFill>
                  <a:srgbClr val="484848"/>
                </a:solidFill>
              </a:rPr>
              <a:t> </a:t>
            </a:r>
            <a:r>
              <a:rPr sz="3000" spc="15" dirty="0">
                <a:solidFill>
                  <a:srgbClr val="484848"/>
                </a:solidFill>
              </a:rPr>
              <a:t>&amp;</a:t>
            </a:r>
            <a:r>
              <a:rPr sz="3000" spc="-185" dirty="0">
                <a:solidFill>
                  <a:srgbClr val="484848"/>
                </a:solidFill>
              </a:rPr>
              <a:t> </a:t>
            </a:r>
            <a:r>
              <a:rPr sz="3000" spc="229" dirty="0">
                <a:solidFill>
                  <a:srgbClr val="484848"/>
                </a:solidFill>
              </a:rPr>
              <a:t>B</a:t>
            </a:r>
            <a:r>
              <a:rPr sz="3000" spc="5" dirty="0">
                <a:solidFill>
                  <a:srgbClr val="484848"/>
                </a:solidFill>
              </a:rPr>
              <a:t>y</a:t>
            </a:r>
            <a:r>
              <a:rPr sz="3000" spc="-20" dirty="0">
                <a:solidFill>
                  <a:srgbClr val="484848"/>
                </a:solidFill>
              </a:rPr>
              <a:t>t</a:t>
            </a:r>
            <a:r>
              <a:rPr sz="3000" spc="70" dirty="0">
                <a:solidFill>
                  <a:srgbClr val="484848"/>
                </a:solidFill>
              </a:rPr>
              <a:t>e</a:t>
            </a:r>
            <a:r>
              <a:rPr sz="3000" spc="-185" dirty="0">
                <a:solidFill>
                  <a:srgbClr val="484848"/>
                </a:solidFill>
              </a:rPr>
              <a:t> </a:t>
            </a:r>
            <a:r>
              <a:rPr sz="3000" spc="-15" dirty="0">
                <a:solidFill>
                  <a:srgbClr val="484848"/>
                </a:solidFill>
              </a:rPr>
              <a:t>si</a:t>
            </a:r>
            <a:r>
              <a:rPr sz="3000" spc="-45" dirty="0">
                <a:solidFill>
                  <a:srgbClr val="484848"/>
                </a:solidFill>
              </a:rPr>
              <a:t>z</a:t>
            </a:r>
            <a:r>
              <a:rPr sz="3000" spc="130" dirty="0">
                <a:solidFill>
                  <a:srgbClr val="484848"/>
                </a:solidFill>
              </a:rPr>
              <a:t>ed</a:t>
            </a:r>
            <a:r>
              <a:rPr sz="3000" spc="-265" dirty="0">
                <a:solidFill>
                  <a:srgbClr val="484848"/>
                </a:solidFill>
              </a:rPr>
              <a:t> </a:t>
            </a:r>
            <a:r>
              <a:rPr sz="3000" spc="80" dirty="0">
                <a:solidFill>
                  <a:srgbClr val="484848"/>
                </a:solidFill>
              </a:rPr>
              <a:t>vids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074" y="505390"/>
            <a:ext cx="3919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2.</a:t>
            </a:r>
            <a:r>
              <a:rPr spc="-295" dirty="0"/>
              <a:t> </a:t>
            </a:r>
            <a:r>
              <a:rPr spc="204" dirty="0"/>
              <a:t>Hyp</a:t>
            </a:r>
            <a:r>
              <a:rPr spc="155" dirty="0"/>
              <a:t>o</a:t>
            </a:r>
            <a:r>
              <a:rPr spc="85" dirty="0"/>
              <a:t>thesis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612387" y="452562"/>
            <a:ext cx="1289050" cy="1397635"/>
            <a:chOff x="7612387" y="452562"/>
            <a:chExt cx="1289050" cy="1397635"/>
          </a:xfrm>
        </p:grpSpPr>
        <p:sp>
          <p:nvSpPr>
            <p:cNvPr id="6" name="object 6"/>
            <p:cNvSpPr/>
            <p:nvPr/>
          </p:nvSpPr>
          <p:spPr>
            <a:xfrm>
              <a:off x="7617149" y="457324"/>
              <a:ext cx="1279525" cy="1388110"/>
            </a:xfrm>
            <a:custGeom>
              <a:avLst/>
              <a:gdLst/>
              <a:ahLst/>
              <a:cxnLst/>
              <a:rect l="l" t="t" r="r" b="b"/>
              <a:pathLst>
                <a:path w="1279525" h="1388110">
                  <a:moveTo>
                    <a:pt x="1119299" y="1067999"/>
                  </a:moveTo>
                  <a:lnTo>
                    <a:pt x="799499" y="1067999"/>
                  </a:lnTo>
                  <a:lnTo>
                    <a:pt x="799499" y="559649"/>
                  </a:lnTo>
                  <a:lnTo>
                    <a:pt x="794627" y="511311"/>
                  </a:lnTo>
                  <a:lnTo>
                    <a:pt x="780651" y="466289"/>
                  </a:lnTo>
                  <a:lnTo>
                    <a:pt x="758537" y="425547"/>
                  </a:lnTo>
                  <a:lnTo>
                    <a:pt x="729249" y="390050"/>
                  </a:lnTo>
                  <a:lnTo>
                    <a:pt x="693752" y="360762"/>
                  </a:lnTo>
                  <a:lnTo>
                    <a:pt x="653010" y="338648"/>
                  </a:lnTo>
                  <a:lnTo>
                    <a:pt x="607988" y="324672"/>
                  </a:lnTo>
                  <a:lnTo>
                    <a:pt x="559649" y="319799"/>
                  </a:lnTo>
                  <a:lnTo>
                    <a:pt x="0" y="319799"/>
                  </a:lnTo>
                  <a:lnTo>
                    <a:pt x="0" y="0"/>
                  </a:lnTo>
                  <a:lnTo>
                    <a:pt x="559649" y="0"/>
                  </a:lnTo>
                  <a:lnTo>
                    <a:pt x="607938" y="2054"/>
                  </a:lnTo>
                  <a:lnTo>
                    <a:pt x="655086" y="8105"/>
                  </a:lnTo>
                  <a:lnTo>
                    <a:pt x="700926" y="17984"/>
                  </a:lnTo>
                  <a:lnTo>
                    <a:pt x="745288" y="31524"/>
                  </a:lnTo>
                  <a:lnTo>
                    <a:pt x="788007" y="48556"/>
                  </a:lnTo>
                  <a:lnTo>
                    <a:pt x="828912" y="68913"/>
                  </a:lnTo>
                  <a:lnTo>
                    <a:pt x="867837" y="92426"/>
                  </a:lnTo>
                  <a:lnTo>
                    <a:pt x="904613" y="118928"/>
                  </a:lnTo>
                  <a:lnTo>
                    <a:pt x="939073" y="148251"/>
                  </a:lnTo>
                  <a:lnTo>
                    <a:pt x="971048" y="180226"/>
                  </a:lnTo>
                  <a:lnTo>
                    <a:pt x="1000371" y="214686"/>
                  </a:lnTo>
                  <a:lnTo>
                    <a:pt x="1026873" y="251462"/>
                  </a:lnTo>
                  <a:lnTo>
                    <a:pt x="1050386" y="290387"/>
                  </a:lnTo>
                  <a:lnTo>
                    <a:pt x="1070743" y="331292"/>
                  </a:lnTo>
                  <a:lnTo>
                    <a:pt x="1087775" y="374010"/>
                  </a:lnTo>
                  <a:lnTo>
                    <a:pt x="1101315" y="418373"/>
                  </a:lnTo>
                  <a:lnTo>
                    <a:pt x="1111194" y="464213"/>
                  </a:lnTo>
                  <a:lnTo>
                    <a:pt x="1117245" y="511361"/>
                  </a:lnTo>
                  <a:lnTo>
                    <a:pt x="1119299" y="559649"/>
                  </a:lnTo>
                  <a:lnTo>
                    <a:pt x="1119299" y="1067999"/>
                  </a:lnTo>
                  <a:close/>
                </a:path>
                <a:path w="1279525" h="1388110">
                  <a:moveTo>
                    <a:pt x="959399" y="1387799"/>
                  </a:moveTo>
                  <a:lnTo>
                    <a:pt x="639599" y="1067999"/>
                  </a:lnTo>
                  <a:lnTo>
                    <a:pt x="1279199" y="1067999"/>
                  </a:lnTo>
                  <a:lnTo>
                    <a:pt x="959399" y="1387799"/>
                  </a:lnTo>
                  <a:close/>
                </a:path>
              </a:pathLst>
            </a:custGeom>
            <a:solidFill>
              <a:srgbClr val="00A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7149" y="457324"/>
              <a:ext cx="1279525" cy="1388110"/>
            </a:xfrm>
            <a:custGeom>
              <a:avLst/>
              <a:gdLst/>
              <a:ahLst/>
              <a:cxnLst/>
              <a:rect l="l" t="t" r="r" b="b"/>
              <a:pathLst>
                <a:path w="1279525" h="1388110">
                  <a:moveTo>
                    <a:pt x="0" y="0"/>
                  </a:moveTo>
                  <a:lnTo>
                    <a:pt x="559649" y="0"/>
                  </a:lnTo>
                  <a:lnTo>
                    <a:pt x="607938" y="2054"/>
                  </a:lnTo>
                  <a:lnTo>
                    <a:pt x="655086" y="8105"/>
                  </a:lnTo>
                  <a:lnTo>
                    <a:pt x="700926" y="17984"/>
                  </a:lnTo>
                  <a:lnTo>
                    <a:pt x="745288" y="31524"/>
                  </a:lnTo>
                  <a:lnTo>
                    <a:pt x="788007" y="48556"/>
                  </a:lnTo>
                  <a:lnTo>
                    <a:pt x="828912" y="68913"/>
                  </a:lnTo>
                  <a:lnTo>
                    <a:pt x="867837" y="92426"/>
                  </a:lnTo>
                  <a:lnTo>
                    <a:pt x="904613" y="118928"/>
                  </a:lnTo>
                  <a:lnTo>
                    <a:pt x="939073" y="148251"/>
                  </a:lnTo>
                  <a:lnTo>
                    <a:pt x="971048" y="180226"/>
                  </a:lnTo>
                  <a:lnTo>
                    <a:pt x="1000371" y="214686"/>
                  </a:lnTo>
                  <a:lnTo>
                    <a:pt x="1026873" y="251462"/>
                  </a:lnTo>
                  <a:lnTo>
                    <a:pt x="1050386" y="290387"/>
                  </a:lnTo>
                  <a:lnTo>
                    <a:pt x="1070743" y="331292"/>
                  </a:lnTo>
                  <a:lnTo>
                    <a:pt x="1087775" y="374010"/>
                  </a:lnTo>
                  <a:lnTo>
                    <a:pt x="1101315" y="418373"/>
                  </a:lnTo>
                  <a:lnTo>
                    <a:pt x="1111194" y="464213"/>
                  </a:lnTo>
                  <a:lnTo>
                    <a:pt x="1117245" y="511361"/>
                  </a:lnTo>
                  <a:lnTo>
                    <a:pt x="1119299" y="559649"/>
                  </a:lnTo>
                  <a:lnTo>
                    <a:pt x="1119299" y="1067999"/>
                  </a:lnTo>
                  <a:lnTo>
                    <a:pt x="1279199" y="1067999"/>
                  </a:lnTo>
                  <a:lnTo>
                    <a:pt x="959399" y="1387799"/>
                  </a:lnTo>
                  <a:lnTo>
                    <a:pt x="639599" y="1067999"/>
                  </a:lnTo>
                  <a:lnTo>
                    <a:pt x="799499" y="1067999"/>
                  </a:lnTo>
                  <a:lnTo>
                    <a:pt x="799499" y="559649"/>
                  </a:lnTo>
                  <a:lnTo>
                    <a:pt x="794627" y="511311"/>
                  </a:lnTo>
                  <a:lnTo>
                    <a:pt x="780651" y="466289"/>
                  </a:lnTo>
                  <a:lnTo>
                    <a:pt x="758537" y="425547"/>
                  </a:lnTo>
                  <a:lnTo>
                    <a:pt x="729249" y="390050"/>
                  </a:lnTo>
                  <a:lnTo>
                    <a:pt x="693752" y="360762"/>
                  </a:lnTo>
                  <a:lnTo>
                    <a:pt x="653010" y="338648"/>
                  </a:lnTo>
                  <a:lnTo>
                    <a:pt x="607988" y="324672"/>
                  </a:lnTo>
                  <a:lnTo>
                    <a:pt x="559649" y="319799"/>
                  </a:lnTo>
                  <a:lnTo>
                    <a:pt x="0" y="319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941687" y="354462"/>
            <a:ext cx="1397635" cy="1289050"/>
            <a:chOff x="5941687" y="354462"/>
            <a:chExt cx="1397635" cy="1289050"/>
          </a:xfrm>
        </p:grpSpPr>
        <p:sp>
          <p:nvSpPr>
            <p:cNvPr id="9" name="object 9"/>
            <p:cNvSpPr/>
            <p:nvPr/>
          </p:nvSpPr>
          <p:spPr>
            <a:xfrm>
              <a:off x="5946449" y="359224"/>
              <a:ext cx="1388110" cy="1279525"/>
            </a:xfrm>
            <a:custGeom>
              <a:avLst/>
              <a:gdLst/>
              <a:ahLst/>
              <a:cxnLst/>
              <a:rect l="l" t="t" r="r" b="b"/>
              <a:pathLst>
                <a:path w="1388109" h="1279525">
                  <a:moveTo>
                    <a:pt x="319799" y="1279199"/>
                  </a:moveTo>
                  <a:lnTo>
                    <a:pt x="0" y="1279199"/>
                  </a:lnTo>
                  <a:lnTo>
                    <a:pt x="0" y="719549"/>
                  </a:lnTo>
                  <a:lnTo>
                    <a:pt x="2060" y="671211"/>
                  </a:lnTo>
                  <a:lnTo>
                    <a:pt x="8105" y="624113"/>
                  </a:lnTo>
                  <a:lnTo>
                    <a:pt x="17984" y="578273"/>
                  </a:lnTo>
                  <a:lnTo>
                    <a:pt x="31524" y="533910"/>
                  </a:lnTo>
                  <a:lnTo>
                    <a:pt x="48556" y="491192"/>
                  </a:lnTo>
                  <a:lnTo>
                    <a:pt x="68913" y="450287"/>
                  </a:lnTo>
                  <a:lnTo>
                    <a:pt x="92426" y="411362"/>
                  </a:lnTo>
                  <a:lnTo>
                    <a:pt x="118928" y="374586"/>
                  </a:lnTo>
                  <a:lnTo>
                    <a:pt x="148251" y="340126"/>
                  </a:lnTo>
                  <a:lnTo>
                    <a:pt x="180226" y="308151"/>
                  </a:lnTo>
                  <a:lnTo>
                    <a:pt x="214685" y="278828"/>
                  </a:lnTo>
                  <a:lnTo>
                    <a:pt x="251462" y="252326"/>
                  </a:lnTo>
                  <a:lnTo>
                    <a:pt x="290387" y="228813"/>
                  </a:lnTo>
                  <a:lnTo>
                    <a:pt x="331292" y="208456"/>
                  </a:lnTo>
                  <a:lnTo>
                    <a:pt x="374010" y="191424"/>
                  </a:lnTo>
                  <a:lnTo>
                    <a:pt x="418373" y="177884"/>
                  </a:lnTo>
                  <a:lnTo>
                    <a:pt x="464213" y="168005"/>
                  </a:lnTo>
                  <a:lnTo>
                    <a:pt x="511361" y="161954"/>
                  </a:lnTo>
                  <a:lnTo>
                    <a:pt x="559649" y="159899"/>
                  </a:lnTo>
                  <a:lnTo>
                    <a:pt x="1067999" y="159899"/>
                  </a:lnTo>
                  <a:lnTo>
                    <a:pt x="1067999" y="0"/>
                  </a:lnTo>
                  <a:lnTo>
                    <a:pt x="1387799" y="319799"/>
                  </a:lnTo>
                  <a:lnTo>
                    <a:pt x="1227899" y="479699"/>
                  </a:lnTo>
                  <a:lnTo>
                    <a:pt x="559649" y="479699"/>
                  </a:lnTo>
                  <a:lnTo>
                    <a:pt x="511311" y="484572"/>
                  </a:lnTo>
                  <a:lnTo>
                    <a:pt x="466289" y="498548"/>
                  </a:lnTo>
                  <a:lnTo>
                    <a:pt x="425547" y="520662"/>
                  </a:lnTo>
                  <a:lnTo>
                    <a:pt x="390050" y="549950"/>
                  </a:lnTo>
                  <a:lnTo>
                    <a:pt x="360762" y="585447"/>
                  </a:lnTo>
                  <a:lnTo>
                    <a:pt x="338648" y="626189"/>
                  </a:lnTo>
                  <a:lnTo>
                    <a:pt x="324667" y="671261"/>
                  </a:lnTo>
                  <a:lnTo>
                    <a:pt x="319799" y="719549"/>
                  </a:lnTo>
                  <a:lnTo>
                    <a:pt x="319799" y="1279199"/>
                  </a:lnTo>
                  <a:close/>
                </a:path>
                <a:path w="1388109" h="1279525">
                  <a:moveTo>
                    <a:pt x="1067999" y="639599"/>
                  </a:moveTo>
                  <a:lnTo>
                    <a:pt x="1067999" y="479699"/>
                  </a:lnTo>
                  <a:lnTo>
                    <a:pt x="1227899" y="479699"/>
                  </a:lnTo>
                  <a:lnTo>
                    <a:pt x="1067999" y="639599"/>
                  </a:lnTo>
                  <a:close/>
                </a:path>
              </a:pathLst>
            </a:custGeom>
            <a:solidFill>
              <a:srgbClr val="00A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46449" y="359224"/>
              <a:ext cx="1388110" cy="1279525"/>
            </a:xfrm>
            <a:custGeom>
              <a:avLst/>
              <a:gdLst/>
              <a:ahLst/>
              <a:cxnLst/>
              <a:rect l="l" t="t" r="r" b="b"/>
              <a:pathLst>
                <a:path w="1388109" h="1279525">
                  <a:moveTo>
                    <a:pt x="0" y="1279199"/>
                  </a:moveTo>
                  <a:lnTo>
                    <a:pt x="0" y="719549"/>
                  </a:lnTo>
                  <a:lnTo>
                    <a:pt x="2054" y="671261"/>
                  </a:lnTo>
                  <a:lnTo>
                    <a:pt x="8105" y="624113"/>
                  </a:lnTo>
                  <a:lnTo>
                    <a:pt x="17984" y="578273"/>
                  </a:lnTo>
                  <a:lnTo>
                    <a:pt x="31524" y="533910"/>
                  </a:lnTo>
                  <a:lnTo>
                    <a:pt x="48556" y="491192"/>
                  </a:lnTo>
                  <a:lnTo>
                    <a:pt x="68913" y="450287"/>
                  </a:lnTo>
                  <a:lnTo>
                    <a:pt x="92426" y="411362"/>
                  </a:lnTo>
                  <a:lnTo>
                    <a:pt x="118928" y="374586"/>
                  </a:lnTo>
                  <a:lnTo>
                    <a:pt x="148251" y="340126"/>
                  </a:lnTo>
                  <a:lnTo>
                    <a:pt x="180226" y="308151"/>
                  </a:lnTo>
                  <a:lnTo>
                    <a:pt x="214686" y="278828"/>
                  </a:lnTo>
                  <a:lnTo>
                    <a:pt x="251462" y="252326"/>
                  </a:lnTo>
                  <a:lnTo>
                    <a:pt x="290387" y="228813"/>
                  </a:lnTo>
                  <a:lnTo>
                    <a:pt x="331292" y="208456"/>
                  </a:lnTo>
                  <a:lnTo>
                    <a:pt x="374010" y="191424"/>
                  </a:lnTo>
                  <a:lnTo>
                    <a:pt x="418373" y="177884"/>
                  </a:lnTo>
                  <a:lnTo>
                    <a:pt x="464213" y="168005"/>
                  </a:lnTo>
                  <a:lnTo>
                    <a:pt x="511361" y="161954"/>
                  </a:lnTo>
                  <a:lnTo>
                    <a:pt x="559649" y="159899"/>
                  </a:lnTo>
                  <a:lnTo>
                    <a:pt x="1067999" y="159899"/>
                  </a:lnTo>
                  <a:lnTo>
                    <a:pt x="1067999" y="0"/>
                  </a:lnTo>
                  <a:lnTo>
                    <a:pt x="1387799" y="319799"/>
                  </a:lnTo>
                  <a:lnTo>
                    <a:pt x="1067999" y="639599"/>
                  </a:lnTo>
                  <a:lnTo>
                    <a:pt x="1067999" y="479699"/>
                  </a:lnTo>
                  <a:lnTo>
                    <a:pt x="559649" y="479699"/>
                  </a:lnTo>
                  <a:lnTo>
                    <a:pt x="511311" y="484572"/>
                  </a:lnTo>
                  <a:lnTo>
                    <a:pt x="466289" y="498548"/>
                  </a:lnTo>
                  <a:lnTo>
                    <a:pt x="425547" y="520662"/>
                  </a:lnTo>
                  <a:lnTo>
                    <a:pt x="390050" y="549950"/>
                  </a:lnTo>
                  <a:lnTo>
                    <a:pt x="360762" y="585447"/>
                  </a:lnTo>
                  <a:lnTo>
                    <a:pt x="338648" y="626189"/>
                  </a:lnTo>
                  <a:lnTo>
                    <a:pt x="324672" y="671211"/>
                  </a:lnTo>
                  <a:lnTo>
                    <a:pt x="319799" y="719549"/>
                  </a:lnTo>
                  <a:lnTo>
                    <a:pt x="319799" y="1279199"/>
                  </a:lnTo>
                  <a:lnTo>
                    <a:pt x="0" y="1279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405687" y="2169512"/>
            <a:ext cx="1397635" cy="1289050"/>
            <a:chOff x="7405687" y="2169512"/>
            <a:chExt cx="1397635" cy="1289050"/>
          </a:xfrm>
        </p:grpSpPr>
        <p:sp>
          <p:nvSpPr>
            <p:cNvPr id="12" name="object 12"/>
            <p:cNvSpPr/>
            <p:nvPr/>
          </p:nvSpPr>
          <p:spPr>
            <a:xfrm>
              <a:off x="7410449" y="2174275"/>
              <a:ext cx="1388110" cy="1279525"/>
            </a:xfrm>
            <a:custGeom>
              <a:avLst/>
              <a:gdLst/>
              <a:ahLst/>
              <a:cxnLst/>
              <a:rect l="l" t="t" r="r" b="b"/>
              <a:pathLst>
                <a:path w="1388109" h="1279525">
                  <a:moveTo>
                    <a:pt x="1333524" y="799499"/>
                  </a:moveTo>
                  <a:lnTo>
                    <a:pt x="828149" y="799499"/>
                  </a:lnTo>
                  <a:lnTo>
                    <a:pt x="876488" y="794627"/>
                  </a:lnTo>
                  <a:lnTo>
                    <a:pt x="921510" y="780651"/>
                  </a:lnTo>
                  <a:lnTo>
                    <a:pt x="962252" y="758537"/>
                  </a:lnTo>
                  <a:lnTo>
                    <a:pt x="997749" y="729249"/>
                  </a:lnTo>
                  <a:lnTo>
                    <a:pt x="1027037" y="693752"/>
                  </a:lnTo>
                  <a:lnTo>
                    <a:pt x="1049151" y="653010"/>
                  </a:lnTo>
                  <a:lnTo>
                    <a:pt x="1063132" y="607938"/>
                  </a:lnTo>
                  <a:lnTo>
                    <a:pt x="1067999" y="559649"/>
                  </a:lnTo>
                  <a:lnTo>
                    <a:pt x="1067999" y="0"/>
                  </a:lnTo>
                  <a:lnTo>
                    <a:pt x="1387799" y="0"/>
                  </a:lnTo>
                  <a:lnTo>
                    <a:pt x="1387799" y="559649"/>
                  </a:lnTo>
                  <a:lnTo>
                    <a:pt x="1385739" y="607988"/>
                  </a:lnTo>
                  <a:lnTo>
                    <a:pt x="1379694" y="655086"/>
                  </a:lnTo>
                  <a:lnTo>
                    <a:pt x="1369815" y="700926"/>
                  </a:lnTo>
                  <a:lnTo>
                    <a:pt x="1356275" y="745289"/>
                  </a:lnTo>
                  <a:lnTo>
                    <a:pt x="1339243" y="788007"/>
                  </a:lnTo>
                  <a:lnTo>
                    <a:pt x="1333524" y="799499"/>
                  </a:lnTo>
                  <a:close/>
                </a:path>
                <a:path w="1388109" h="1279525">
                  <a:moveTo>
                    <a:pt x="319799" y="1279199"/>
                  </a:moveTo>
                  <a:lnTo>
                    <a:pt x="0" y="959399"/>
                  </a:lnTo>
                  <a:lnTo>
                    <a:pt x="319799" y="639599"/>
                  </a:lnTo>
                  <a:lnTo>
                    <a:pt x="319799" y="799499"/>
                  </a:lnTo>
                  <a:lnTo>
                    <a:pt x="1333524" y="799499"/>
                  </a:lnTo>
                  <a:lnTo>
                    <a:pt x="1295373" y="867837"/>
                  </a:lnTo>
                  <a:lnTo>
                    <a:pt x="1268871" y="904613"/>
                  </a:lnTo>
                  <a:lnTo>
                    <a:pt x="1239548" y="939073"/>
                  </a:lnTo>
                  <a:lnTo>
                    <a:pt x="1207573" y="971048"/>
                  </a:lnTo>
                  <a:lnTo>
                    <a:pt x="1173113" y="1000371"/>
                  </a:lnTo>
                  <a:lnTo>
                    <a:pt x="1136337" y="1026873"/>
                  </a:lnTo>
                  <a:lnTo>
                    <a:pt x="1097412" y="1050386"/>
                  </a:lnTo>
                  <a:lnTo>
                    <a:pt x="1056507" y="1070743"/>
                  </a:lnTo>
                  <a:lnTo>
                    <a:pt x="1013788" y="1087775"/>
                  </a:lnTo>
                  <a:lnTo>
                    <a:pt x="969426" y="1101315"/>
                  </a:lnTo>
                  <a:lnTo>
                    <a:pt x="923586" y="1111194"/>
                  </a:lnTo>
                  <a:lnTo>
                    <a:pt x="876438" y="1117245"/>
                  </a:lnTo>
                  <a:lnTo>
                    <a:pt x="828149" y="1119299"/>
                  </a:lnTo>
                  <a:lnTo>
                    <a:pt x="319799" y="1119299"/>
                  </a:lnTo>
                  <a:lnTo>
                    <a:pt x="319799" y="1279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10450" y="2174275"/>
              <a:ext cx="1388110" cy="1279525"/>
            </a:xfrm>
            <a:custGeom>
              <a:avLst/>
              <a:gdLst/>
              <a:ahLst/>
              <a:cxnLst/>
              <a:rect l="l" t="t" r="r" b="b"/>
              <a:pathLst>
                <a:path w="1388109" h="1279525">
                  <a:moveTo>
                    <a:pt x="1387799" y="0"/>
                  </a:moveTo>
                  <a:lnTo>
                    <a:pt x="1387799" y="559649"/>
                  </a:lnTo>
                  <a:lnTo>
                    <a:pt x="1385745" y="607938"/>
                  </a:lnTo>
                  <a:lnTo>
                    <a:pt x="1379694" y="655086"/>
                  </a:lnTo>
                  <a:lnTo>
                    <a:pt x="1369815" y="700926"/>
                  </a:lnTo>
                  <a:lnTo>
                    <a:pt x="1356275" y="745289"/>
                  </a:lnTo>
                  <a:lnTo>
                    <a:pt x="1339243" y="788007"/>
                  </a:lnTo>
                  <a:lnTo>
                    <a:pt x="1318886" y="828912"/>
                  </a:lnTo>
                  <a:lnTo>
                    <a:pt x="1295373" y="867837"/>
                  </a:lnTo>
                  <a:lnTo>
                    <a:pt x="1268871" y="904613"/>
                  </a:lnTo>
                  <a:lnTo>
                    <a:pt x="1239548" y="939073"/>
                  </a:lnTo>
                  <a:lnTo>
                    <a:pt x="1207573" y="971048"/>
                  </a:lnTo>
                  <a:lnTo>
                    <a:pt x="1173113" y="1000371"/>
                  </a:lnTo>
                  <a:lnTo>
                    <a:pt x="1136337" y="1026873"/>
                  </a:lnTo>
                  <a:lnTo>
                    <a:pt x="1097412" y="1050386"/>
                  </a:lnTo>
                  <a:lnTo>
                    <a:pt x="1056507" y="1070743"/>
                  </a:lnTo>
                  <a:lnTo>
                    <a:pt x="1013788" y="1087775"/>
                  </a:lnTo>
                  <a:lnTo>
                    <a:pt x="969426" y="1101315"/>
                  </a:lnTo>
                  <a:lnTo>
                    <a:pt x="923586" y="1111194"/>
                  </a:lnTo>
                  <a:lnTo>
                    <a:pt x="876438" y="1117245"/>
                  </a:lnTo>
                  <a:lnTo>
                    <a:pt x="828149" y="1119299"/>
                  </a:lnTo>
                  <a:lnTo>
                    <a:pt x="319799" y="1119299"/>
                  </a:lnTo>
                  <a:lnTo>
                    <a:pt x="319799" y="1279199"/>
                  </a:lnTo>
                  <a:lnTo>
                    <a:pt x="0" y="959399"/>
                  </a:lnTo>
                  <a:lnTo>
                    <a:pt x="319799" y="639599"/>
                  </a:lnTo>
                  <a:lnTo>
                    <a:pt x="319799" y="799499"/>
                  </a:lnTo>
                  <a:lnTo>
                    <a:pt x="828149" y="799499"/>
                  </a:lnTo>
                  <a:lnTo>
                    <a:pt x="876488" y="794627"/>
                  </a:lnTo>
                  <a:lnTo>
                    <a:pt x="921510" y="780651"/>
                  </a:lnTo>
                  <a:lnTo>
                    <a:pt x="962252" y="758537"/>
                  </a:lnTo>
                  <a:lnTo>
                    <a:pt x="997749" y="729249"/>
                  </a:lnTo>
                  <a:lnTo>
                    <a:pt x="1027037" y="693752"/>
                  </a:lnTo>
                  <a:lnTo>
                    <a:pt x="1049151" y="653010"/>
                  </a:lnTo>
                  <a:lnTo>
                    <a:pt x="1063127" y="607988"/>
                  </a:lnTo>
                  <a:lnTo>
                    <a:pt x="1067999" y="559649"/>
                  </a:lnTo>
                  <a:lnTo>
                    <a:pt x="1067999" y="0"/>
                  </a:lnTo>
                  <a:lnTo>
                    <a:pt x="13877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802912" y="1952062"/>
            <a:ext cx="1289050" cy="1397635"/>
            <a:chOff x="5802912" y="1952062"/>
            <a:chExt cx="1289050" cy="1397635"/>
          </a:xfrm>
        </p:grpSpPr>
        <p:sp>
          <p:nvSpPr>
            <p:cNvPr id="15" name="object 15"/>
            <p:cNvSpPr/>
            <p:nvPr/>
          </p:nvSpPr>
          <p:spPr>
            <a:xfrm>
              <a:off x="5807674" y="1956824"/>
              <a:ext cx="1279525" cy="1388110"/>
            </a:xfrm>
            <a:custGeom>
              <a:avLst/>
              <a:gdLst/>
              <a:ahLst/>
              <a:cxnLst/>
              <a:rect l="l" t="t" r="r" b="b"/>
              <a:pathLst>
                <a:path w="1279525" h="1388110">
                  <a:moveTo>
                    <a:pt x="639599" y="319799"/>
                  </a:moveTo>
                  <a:lnTo>
                    <a:pt x="0" y="319799"/>
                  </a:lnTo>
                  <a:lnTo>
                    <a:pt x="319799" y="0"/>
                  </a:lnTo>
                  <a:lnTo>
                    <a:pt x="639599" y="319799"/>
                  </a:lnTo>
                  <a:close/>
                </a:path>
                <a:path w="1279525" h="1388110">
                  <a:moveTo>
                    <a:pt x="1279199" y="1387799"/>
                  </a:moveTo>
                  <a:lnTo>
                    <a:pt x="719549" y="1387799"/>
                  </a:lnTo>
                  <a:lnTo>
                    <a:pt x="671261" y="1385745"/>
                  </a:lnTo>
                  <a:lnTo>
                    <a:pt x="624113" y="1379694"/>
                  </a:lnTo>
                  <a:lnTo>
                    <a:pt x="578273" y="1369815"/>
                  </a:lnTo>
                  <a:lnTo>
                    <a:pt x="533910" y="1356275"/>
                  </a:lnTo>
                  <a:lnTo>
                    <a:pt x="491192" y="1339243"/>
                  </a:lnTo>
                  <a:lnTo>
                    <a:pt x="450287" y="1318886"/>
                  </a:lnTo>
                  <a:lnTo>
                    <a:pt x="411362" y="1295373"/>
                  </a:lnTo>
                  <a:lnTo>
                    <a:pt x="374585" y="1268871"/>
                  </a:lnTo>
                  <a:lnTo>
                    <a:pt x="340126" y="1239548"/>
                  </a:lnTo>
                  <a:lnTo>
                    <a:pt x="308151" y="1207573"/>
                  </a:lnTo>
                  <a:lnTo>
                    <a:pt x="278828" y="1173113"/>
                  </a:lnTo>
                  <a:lnTo>
                    <a:pt x="252326" y="1136337"/>
                  </a:lnTo>
                  <a:lnTo>
                    <a:pt x="228813" y="1097412"/>
                  </a:lnTo>
                  <a:lnTo>
                    <a:pt x="208456" y="1056507"/>
                  </a:lnTo>
                  <a:lnTo>
                    <a:pt x="191424" y="1013789"/>
                  </a:lnTo>
                  <a:lnTo>
                    <a:pt x="177884" y="969426"/>
                  </a:lnTo>
                  <a:lnTo>
                    <a:pt x="168005" y="923586"/>
                  </a:lnTo>
                  <a:lnTo>
                    <a:pt x="161954" y="876438"/>
                  </a:lnTo>
                  <a:lnTo>
                    <a:pt x="159899" y="828149"/>
                  </a:lnTo>
                  <a:lnTo>
                    <a:pt x="159899" y="319799"/>
                  </a:lnTo>
                  <a:lnTo>
                    <a:pt x="479699" y="319799"/>
                  </a:lnTo>
                  <a:lnTo>
                    <a:pt x="479699" y="828149"/>
                  </a:lnTo>
                  <a:lnTo>
                    <a:pt x="484572" y="876488"/>
                  </a:lnTo>
                  <a:lnTo>
                    <a:pt x="498548" y="921510"/>
                  </a:lnTo>
                  <a:lnTo>
                    <a:pt x="520662" y="962252"/>
                  </a:lnTo>
                  <a:lnTo>
                    <a:pt x="549950" y="997749"/>
                  </a:lnTo>
                  <a:lnTo>
                    <a:pt x="585447" y="1027037"/>
                  </a:lnTo>
                  <a:lnTo>
                    <a:pt x="626189" y="1049151"/>
                  </a:lnTo>
                  <a:lnTo>
                    <a:pt x="671211" y="1063127"/>
                  </a:lnTo>
                  <a:lnTo>
                    <a:pt x="719549" y="1067999"/>
                  </a:lnTo>
                  <a:lnTo>
                    <a:pt x="1279199" y="1067999"/>
                  </a:lnTo>
                  <a:lnTo>
                    <a:pt x="1279199" y="1387799"/>
                  </a:lnTo>
                  <a:close/>
                </a:path>
              </a:pathLst>
            </a:custGeom>
            <a:solidFill>
              <a:srgbClr val="00A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07674" y="1956824"/>
              <a:ext cx="1279525" cy="1388110"/>
            </a:xfrm>
            <a:custGeom>
              <a:avLst/>
              <a:gdLst/>
              <a:ahLst/>
              <a:cxnLst/>
              <a:rect l="l" t="t" r="r" b="b"/>
              <a:pathLst>
                <a:path w="1279525" h="1388110">
                  <a:moveTo>
                    <a:pt x="1279199" y="1387799"/>
                  </a:moveTo>
                  <a:lnTo>
                    <a:pt x="719549" y="1387799"/>
                  </a:lnTo>
                  <a:lnTo>
                    <a:pt x="671261" y="1385745"/>
                  </a:lnTo>
                  <a:lnTo>
                    <a:pt x="624113" y="1379694"/>
                  </a:lnTo>
                  <a:lnTo>
                    <a:pt x="578273" y="1369815"/>
                  </a:lnTo>
                  <a:lnTo>
                    <a:pt x="533910" y="1356275"/>
                  </a:lnTo>
                  <a:lnTo>
                    <a:pt x="491192" y="1339243"/>
                  </a:lnTo>
                  <a:lnTo>
                    <a:pt x="450287" y="1318886"/>
                  </a:lnTo>
                  <a:lnTo>
                    <a:pt x="411362" y="1295373"/>
                  </a:lnTo>
                  <a:lnTo>
                    <a:pt x="374585" y="1268871"/>
                  </a:lnTo>
                  <a:lnTo>
                    <a:pt x="340126" y="1239548"/>
                  </a:lnTo>
                  <a:lnTo>
                    <a:pt x="308151" y="1207573"/>
                  </a:lnTo>
                  <a:lnTo>
                    <a:pt x="278828" y="1173113"/>
                  </a:lnTo>
                  <a:lnTo>
                    <a:pt x="252326" y="1136337"/>
                  </a:lnTo>
                  <a:lnTo>
                    <a:pt x="228813" y="1097412"/>
                  </a:lnTo>
                  <a:lnTo>
                    <a:pt x="208456" y="1056507"/>
                  </a:lnTo>
                  <a:lnTo>
                    <a:pt x="191424" y="1013789"/>
                  </a:lnTo>
                  <a:lnTo>
                    <a:pt x="177884" y="969426"/>
                  </a:lnTo>
                  <a:lnTo>
                    <a:pt x="168005" y="923586"/>
                  </a:lnTo>
                  <a:lnTo>
                    <a:pt x="161954" y="876438"/>
                  </a:lnTo>
                  <a:lnTo>
                    <a:pt x="159899" y="828149"/>
                  </a:lnTo>
                  <a:lnTo>
                    <a:pt x="159899" y="319799"/>
                  </a:lnTo>
                  <a:lnTo>
                    <a:pt x="0" y="319799"/>
                  </a:lnTo>
                  <a:lnTo>
                    <a:pt x="319799" y="0"/>
                  </a:lnTo>
                  <a:lnTo>
                    <a:pt x="639599" y="319799"/>
                  </a:lnTo>
                  <a:lnTo>
                    <a:pt x="479699" y="319799"/>
                  </a:lnTo>
                  <a:lnTo>
                    <a:pt x="479699" y="828149"/>
                  </a:lnTo>
                  <a:lnTo>
                    <a:pt x="484572" y="876488"/>
                  </a:lnTo>
                  <a:lnTo>
                    <a:pt x="498548" y="921510"/>
                  </a:lnTo>
                  <a:lnTo>
                    <a:pt x="520662" y="962252"/>
                  </a:lnTo>
                  <a:lnTo>
                    <a:pt x="549950" y="997749"/>
                  </a:lnTo>
                  <a:lnTo>
                    <a:pt x="585447" y="1027037"/>
                  </a:lnTo>
                  <a:lnTo>
                    <a:pt x="626189" y="1049151"/>
                  </a:lnTo>
                  <a:lnTo>
                    <a:pt x="671211" y="1063127"/>
                  </a:lnTo>
                  <a:lnTo>
                    <a:pt x="719549" y="1067999"/>
                  </a:lnTo>
                  <a:lnTo>
                    <a:pt x="1279199" y="1067999"/>
                  </a:lnTo>
                  <a:lnTo>
                    <a:pt x="1279199" y="13877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48599" y="1568163"/>
            <a:ext cx="3195955" cy="3103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210" dirty="0">
                <a:solidFill>
                  <a:srgbClr val="FFFFFF"/>
                </a:solidFill>
                <a:latin typeface="Tahoma"/>
                <a:cs typeface="Tahoma"/>
              </a:rPr>
              <a:t>&gt;</a:t>
            </a:r>
            <a:r>
              <a:rPr sz="1400" spc="-14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17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Buil</a:t>
            </a:r>
            <a:r>
              <a:rPr sz="1400" b="1" spc="-80" dirty="0">
                <a:solidFill>
                  <a:srgbClr val="FFFFFF"/>
                </a:solidFill>
                <a:latin typeface="Tahoma"/>
                <a:cs typeface="Tahoma"/>
              </a:rPr>
              <a:t>d</a:t>
            </a:r>
            <a:r>
              <a:rPr sz="14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1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rgbClr val="FFFFFF"/>
                </a:solidFill>
                <a:latin typeface="Tahoma"/>
                <a:cs typeface="Tahoma"/>
              </a:rPr>
              <a:t>aesthetic</a:t>
            </a:r>
            <a:r>
              <a:rPr sz="14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rgbClr val="FFFFFF"/>
                </a:solidFill>
                <a:latin typeface="Tahoma"/>
                <a:cs typeface="Tahoma"/>
              </a:rPr>
              <a:t>storyboard</a:t>
            </a:r>
            <a:r>
              <a:rPr sz="1400" b="1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rgbClr val="FFFFFF"/>
                </a:solidFill>
                <a:latin typeface="Tahoma"/>
                <a:cs typeface="Tahoma"/>
              </a:rPr>
              <a:t>feature  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rgbClr val="FFFFFF"/>
                </a:solidFill>
                <a:latin typeface="Tahoma"/>
                <a:cs typeface="Tahoma"/>
              </a:rPr>
              <a:t>rea</a:t>
            </a:r>
            <a:r>
              <a:rPr sz="1400" b="1" spc="-45" dirty="0">
                <a:solidFill>
                  <a:srgbClr val="FFFFFF"/>
                </a:solidFill>
                <a:latin typeface="Tahoma"/>
                <a:cs typeface="Tahoma"/>
              </a:rPr>
              <a:t>l</a:t>
            </a:r>
            <a:r>
              <a:rPr sz="14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85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r>
              <a:rPr sz="14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114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400" b="1" spc="-65" dirty="0">
                <a:solidFill>
                  <a:srgbClr val="FFFFFF"/>
                </a:solidFill>
                <a:latin typeface="Tahoma"/>
                <a:cs typeface="Tahoma"/>
              </a:rPr>
              <a:t>yt</a:t>
            </a:r>
            <a:r>
              <a:rPr sz="1400" b="1" spc="-7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b="1" spc="-1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80" dirty="0">
                <a:solidFill>
                  <a:srgbClr val="FFFFFF"/>
                </a:solidFill>
                <a:latin typeface="Tahoma"/>
                <a:cs typeface="Tahoma"/>
              </a:rPr>
              <a:t>sized</a:t>
            </a:r>
            <a:r>
              <a:rPr sz="14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70" dirty="0">
                <a:solidFill>
                  <a:srgbClr val="FFFFFF"/>
                </a:solidFill>
                <a:latin typeface="Tahoma"/>
                <a:cs typeface="Tahoma"/>
              </a:rPr>
              <a:t>stories</a:t>
            </a:r>
            <a:r>
              <a:rPr sz="14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Tahoma"/>
                <a:cs typeface="Tahoma"/>
              </a:rPr>
              <a:t>of  </a:t>
            </a:r>
            <a:r>
              <a:rPr sz="1400" b="1" spc="-4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b="1" spc="-6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b="1" spc="-13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b="1" spc="-90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b="1" spc="-70" dirty="0">
                <a:solidFill>
                  <a:srgbClr val="FFFFFF"/>
                </a:solidFill>
                <a:latin typeface="Tahoma"/>
                <a:cs typeface="Tahoma"/>
              </a:rPr>
              <a:t>eller</a:t>
            </a:r>
            <a:r>
              <a:rPr sz="1400" b="1" spc="-7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b="1" spc="-1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who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completed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activity/experience.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Contains: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ahoma"/>
              <a:cs typeface="Tahoma"/>
            </a:endParaRPr>
          </a:p>
          <a:p>
            <a:pPr marL="12700" marR="179070">
              <a:lnSpc>
                <a:spcPct val="100000"/>
              </a:lnSpc>
            </a:pPr>
            <a:r>
              <a:rPr sz="1600" b="1" spc="-140" dirty="0">
                <a:solidFill>
                  <a:srgbClr val="FFFFFF"/>
                </a:solidFill>
                <a:latin typeface="Tahoma"/>
                <a:cs typeface="Tahoma"/>
              </a:rPr>
              <a:t>I</a:t>
            </a:r>
            <a:r>
              <a:rPr sz="1600" b="1" spc="-17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00" spc="-14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Impr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ve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boost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real  time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eller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vie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w</a:t>
            </a:r>
            <a:r>
              <a:rPr sz="1400" spc="-13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12700" marR="149225">
              <a:lnSpc>
                <a:spcPct val="100000"/>
              </a:lnSpc>
            </a:pPr>
            <a:r>
              <a:rPr sz="1600" b="1" spc="-9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600" b="1" spc="-100" dirty="0">
                <a:solidFill>
                  <a:srgbClr val="FFFFFF"/>
                </a:solidFill>
                <a:latin typeface="Tahoma"/>
                <a:cs typeface="Tahoma"/>
              </a:rPr>
              <a:t>n</a:t>
            </a:r>
            <a:r>
              <a:rPr sz="1400" spc="-14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T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arget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users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li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ely  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book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xperiences.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(%)</a:t>
            </a:r>
            <a:endParaRPr sz="1400">
              <a:latin typeface="Tahoma"/>
              <a:cs typeface="Tahoma"/>
            </a:endParaRPr>
          </a:p>
          <a:p>
            <a:pPr marL="12700" marR="48260">
              <a:lnSpc>
                <a:spcPct val="100000"/>
              </a:lnSpc>
            </a:pPr>
            <a:r>
              <a:rPr sz="1600" b="1" spc="-105" dirty="0">
                <a:solidFill>
                  <a:srgbClr val="FFFFFF"/>
                </a:solidFill>
                <a:latin typeface="Tahoma"/>
                <a:cs typeface="Tahoma"/>
              </a:rPr>
              <a:t>Becaus</a:t>
            </a:r>
            <a:r>
              <a:rPr sz="1600" b="1" spc="-10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45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1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eller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based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local 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Community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increase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engagement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of 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users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hosts.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074" y="429190"/>
            <a:ext cx="4016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9" dirty="0"/>
              <a:t>3.</a:t>
            </a:r>
            <a:r>
              <a:rPr spc="-295" dirty="0"/>
              <a:t> </a:t>
            </a:r>
            <a:r>
              <a:rPr spc="55" dirty="0"/>
              <a:t>Experime</a:t>
            </a:r>
            <a:r>
              <a:rPr spc="50" dirty="0"/>
              <a:t>n</a:t>
            </a:r>
            <a:r>
              <a:rPr spc="-60" dirty="0"/>
              <a:t>t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612387" y="452562"/>
            <a:ext cx="1289050" cy="1397635"/>
            <a:chOff x="7612387" y="452562"/>
            <a:chExt cx="1289050" cy="1397635"/>
          </a:xfrm>
        </p:grpSpPr>
        <p:sp>
          <p:nvSpPr>
            <p:cNvPr id="6" name="object 6"/>
            <p:cNvSpPr/>
            <p:nvPr/>
          </p:nvSpPr>
          <p:spPr>
            <a:xfrm>
              <a:off x="7617149" y="457324"/>
              <a:ext cx="1279525" cy="1388110"/>
            </a:xfrm>
            <a:custGeom>
              <a:avLst/>
              <a:gdLst/>
              <a:ahLst/>
              <a:cxnLst/>
              <a:rect l="l" t="t" r="r" b="b"/>
              <a:pathLst>
                <a:path w="1279525" h="1388110">
                  <a:moveTo>
                    <a:pt x="1119299" y="1067999"/>
                  </a:moveTo>
                  <a:lnTo>
                    <a:pt x="799499" y="1067999"/>
                  </a:lnTo>
                  <a:lnTo>
                    <a:pt x="799499" y="559649"/>
                  </a:lnTo>
                  <a:lnTo>
                    <a:pt x="794627" y="511311"/>
                  </a:lnTo>
                  <a:lnTo>
                    <a:pt x="780651" y="466289"/>
                  </a:lnTo>
                  <a:lnTo>
                    <a:pt x="758537" y="425547"/>
                  </a:lnTo>
                  <a:lnTo>
                    <a:pt x="729249" y="390050"/>
                  </a:lnTo>
                  <a:lnTo>
                    <a:pt x="693752" y="360762"/>
                  </a:lnTo>
                  <a:lnTo>
                    <a:pt x="653010" y="338648"/>
                  </a:lnTo>
                  <a:lnTo>
                    <a:pt x="607988" y="324672"/>
                  </a:lnTo>
                  <a:lnTo>
                    <a:pt x="559649" y="319799"/>
                  </a:lnTo>
                  <a:lnTo>
                    <a:pt x="0" y="319799"/>
                  </a:lnTo>
                  <a:lnTo>
                    <a:pt x="0" y="0"/>
                  </a:lnTo>
                  <a:lnTo>
                    <a:pt x="559649" y="0"/>
                  </a:lnTo>
                  <a:lnTo>
                    <a:pt x="607938" y="2054"/>
                  </a:lnTo>
                  <a:lnTo>
                    <a:pt x="655086" y="8105"/>
                  </a:lnTo>
                  <a:lnTo>
                    <a:pt x="700926" y="17984"/>
                  </a:lnTo>
                  <a:lnTo>
                    <a:pt x="745288" y="31524"/>
                  </a:lnTo>
                  <a:lnTo>
                    <a:pt x="788007" y="48556"/>
                  </a:lnTo>
                  <a:lnTo>
                    <a:pt x="828912" y="68913"/>
                  </a:lnTo>
                  <a:lnTo>
                    <a:pt x="867837" y="92426"/>
                  </a:lnTo>
                  <a:lnTo>
                    <a:pt x="904613" y="118928"/>
                  </a:lnTo>
                  <a:lnTo>
                    <a:pt x="939073" y="148251"/>
                  </a:lnTo>
                  <a:lnTo>
                    <a:pt x="971048" y="180226"/>
                  </a:lnTo>
                  <a:lnTo>
                    <a:pt x="1000371" y="214686"/>
                  </a:lnTo>
                  <a:lnTo>
                    <a:pt x="1026873" y="251462"/>
                  </a:lnTo>
                  <a:lnTo>
                    <a:pt x="1050386" y="290387"/>
                  </a:lnTo>
                  <a:lnTo>
                    <a:pt x="1070743" y="331292"/>
                  </a:lnTo>
                  <a:lnTo>
                    <a:pt x="1087775" y="374010"/>
                  </a:lnTo>
                  <a:lnTo>
                    <a:pt x="1101315" y="418373"/>
                  </a:lnTo>
                  <a:lnTo>
                    <a:pt x="1111194" y="464213"/>
                  </a:lnTo>
                  <a:lnTo>
                    <a:pt x="1117245" y="511361"/>
                  </a:lnTo>
                  <a:lnTo>
                    <a:pt x="1119299" y="559649"/>
                  </a:lnTo>
                  <a:lnTo>
                    <a:pt x="1119299" y="1067999"/>
                  </a:lnTo>
                  <a:close/>
                </a:path>
                <a:path w="1279525" h="1388110">
                  <a:moveTo>
                    <a:pt x="959399" y="1387799"/>
                  </a:moveTo>
                  <a:lnTo>
                    <a:pt x="639599" y="1067999"/>
                  </a:lnTo>
                  <a:lnTo>
                    <a:pt x="1279199" y="1067999"/>
                  </a:lnTo>
                  <a:lnTo>
                    <a:pt x="959399" y="1387799"/>
                  </a:lnTo>
                  <a:close/>
                </a:path>
              </a:pathLst>
            </a:custGeom>
            <a:solidFill>
              <a:srgbClr val="00A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7149" y="457324"/>
              <a:ext cx="1279525" cy="1388110"/>
            </a:xfrm>
            <a:custGeom>
              <a:avLst/>
              <a:gdLst/>
              <a:ahLst/>
              <a:cxnLst/>
              <a:rect l="l" t="t" r="r" b="b"/>
              <a:pathLst>
                <a:path w="1279525" h="1388110">
                  <a:moveTo>
                    <a:pt x="0" y="0"/>
                  </a:moveTo>
                  <a:lnTo>
                    <a:pt x="559649" y="0"/>
                  </a:lnTo>
                  <a:lnTo>
                    <a:pt x="607938" y="2054"/>
                  </a:lnTo>
                  <a:lnTo>
                    <a:pt x="655086" y="8105"/>
                  </a:lnTo>
                  <a:lnTo>
                    <a:pt x="700926" y="17984"/>
                  </a:lnTo>
                  <a:lnTo>
                    <a:pt x="745288" y="31524"/>
                  </a:lnTo>
                  <a:lnTo>
                    <a:pt x="788007" y="48556"/>
                  </a:lnTo>
                  <a:lnTo>
                    <a:pt x="828912" y="68913"/>
                  </a:lnTo>
                  <a:lnTo>
                    <a:pt x="867837" y="92426"/>
                  </a:lnTo>
                  <a:lnTo>
                    <a:pt x="904613" y="118928"/>
                  </a:lnTo>
                  <a:lnTo>
                    <a:pt x="939073" y="148251"/>
                  </a:lnTo>
                  <a:lnTo>
                    <a:pt x="971048" y="180226"/>
                  </a:lnTo>
                  <a:lnTo>
                    <a:pt x="1000371" y="214686"/>
                  </a:lnTo>
                  <a:lnTo>
                    <a:pt x="1026873" y="251462"/>
                  </a:lnTo>
                  <a:lnTo>
                    <a:pt x="1050386" y="290387"/>
                  </a:lnTo>
                  <a:lnTo>
                    <a:pt x="1070743" y="331292"/>
                  </a:lnTo>
                  <a:lnTo>
                    <a:pt x="1087775" y="374010"/>
                  </a:lnTo>
                  <a:lnTo>
                    <a:pt x="1101315" y="418373"/>
                  </a:lnTo>
                  <a:lnTo>
                    <a:pt x="1111194" y="464213"/>
                  </a:lnTo>
                  <a:lnTo>
                    <a:pt x="1117245" y="511361"/>
                  </a:lnTo>
                  <a:lnTo>
                    <a:pt x="1119299" y="559649"/>
                  </a:lnTo>
                  <a:lnTo>
                    <a:pt x="1119299" y="1067999"/>
                  </a:lnTo>
                  <a:lnTo>
                    <a:pt x="1279199" y="1067999"/>
                  </a:lnTo>
                  <a:lnTo>
                    <a:pt x="959399" y="1387799"/>
                  </a:lnTo>
                  <a:lnTo>
                    <a:pt x="639599" y="1067999"/>
                  </a:lnTo>
                  <a:lnTo>
                    <a:pt x="799499" y="1067999"/>
                  </a:lnTo>
                  <a:lnTo>
                    <a:pt x="799499" y="559649"/>
                  </a:lnTo>
                  <a:lnTo>
                    <a:pt x="794627" y="511311"/>
                  </a:lnTo>
                  <a:lnTo>
                    <a:pt x="780651" y="466289"/>
                  </a:lnTo>
                  <a:lnTo>
                    <a:pt x="758537" y="425547"/>
                  </a:lnTo>
                  <a:lnTo>
                    <a:pt x="729249" y="390050"/>
                  </a:lnTo>
                  <a:lnTo>
                    <a:pt x="693752" y="360762"/>
                  </a:lnTo>
                  <a:lnTo>
                    <a:pt x="653010" y="338648"/>
                  </a:lnTo>
                  <a:lnTo>
                    <a:pt x="607988" y="324672"/>
                  </a:lnTo>
                  <a:lnTo>
                    <a:pt x="559649" y="319799"/>
                  </a:lnTo>
                  <a:lnTo>
                    <a:pt x="0" y="319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941687" y="354462"/>
            <a:ext cx="1397635" cy="1289050"/>
            <a:chOff x="5941687" y="354462"/>
            <a:chExt cx="1397635" cy="1289050"/>
          </a:xfrm>
        </p:grpSpPr>
        <p:sp>
          <p:nvSpPr>
            <p:cNvPr id="9" name="object 9"/>
            <p:cNvSpPr/>
            <p:nvPr/>
          </p:nvSpPr>
          <p:spPr>
            <a:xfrm>
              <a:off x="5946449" y="359224"/>
              <a:ext cx="1388110" cy="1279525"/>
            </a:xfrm>
            <a:custGeom>
              <a:avLst/>
              <a:gdLst/>
              <a:ahLst/>
              <a:cxnLst/>
              <a:rect l="l" t="t" r="r" b="b"/>
              <a:pathLst>
                <a:path w="1388109" h="1279525">
                  <a:moveTo>
                    <a:pt x="319799" y="1279199"/>
                  </a:moveTo>
                  <a:lnTo>
                    <a:pt x="0" y="1279199"/>
                  </a:lnTo>
                  <a:lnTo>
                    <a:pt x="0" y="719549"/>
                  </a:lnTo>
                  <a:lnTo>
                    <a:pt x="2060" y="671211"/>
                  </a:lnTo>
                  <a:lnTo>
                    <a:pt x="8105" y="624113"/>
                  </a:lnTo>
                  <a:lnTo>
                    <a:pt x="17984" y="578273"/>
                  </a:lnTo>
                  <a:lnTo>
                    <a:pt x="31524" y="533910"/>
                  </a:lnTo>
                  <a:lnTo>
                    <a:pt x="48556" y="491192"/>
                  </a:lnTo>
                  <a:lnTo>
                    <a:pt x="68913" y="450287"/>
                  </a:lnTo>
                  <a:lnTo>
                    <a:pt x="92426" y="411362"/>
                  </a:lnTo>
                  <a:lnTo>
                    <a:pt x="118928" y="374586"/>
                  </a:lnTo>
                  <a:lnTo>
                    <a:pt x="148251" y="340126"/>
                  </a:lnTo>
                  <a:lnTo>
                    <a:pt x="180226" y="308151"/>
                  </a:lnTo>
                  <a:lnTo>
                    <a:pt x="214685" y="278828"/>
                  </a:lnTo>
                  <a:lnTo>
                    <a:pt x="251462" y="252326"/>
                  </a:lnTo>
                  <a:lnTo>
                    <a:pt x="290387" y="228813"/>
                  </a:lnTo>
                  <a:lnTo>
                    <a:pt x="331292" y="208456"/>
                  </a:lnTo>
                  <a:lnTo>
                    <a:pt x="374010" y="191424"/>
                  </a:lnTo>
                  <a:lnTo>
                    <a:pt x="418373" y="177884"/>
                  </a:lnTo>
                  <a:lnTo>
                    <a:pt x="464213" y="168005"/>
                  </a:lnTo>
                  <a:lnTo>
                    <a:pt x="511361" y="161954"/>
                  </a:lnTo>
                  <a:lnTo>
                    <a:pt x="559649" y="159899"/>
                  </a:lnTo>
                  <a:lnTo>
                    <a:pt x="1067999" y="159899"/>
                  </a:lnTo>
                  <a:lnTo>
                    <a:pt x="1067999" y="0"/>
                  </a:lnTo>
                  <a:lnTo>
                    <a:pt x="1387799" y="319799"/>
                  </a:lnTo>
                  <a:lnTo>
                    <a:pt x="1227899" y="479699"/>
                  </a:lnTo>
                  <a:lnTo>
                    <a:pt x="559649" y="479699"/>
                  </a:lnTo>
                  <a:lnTo>
                    <a:pt x="511311" y="484572"/>
                  </a:lnTo>
                  <a:lnTo>
                    <a:pt x="466289" y="498548"/>
                  </a:lnTo>
                  <a:lnTo>
                    <a:pt x="425547" y="520662"/>
                  </a:lnTo>
                  <a:lnTo>
                    <a:pt x="390050" y="549950"/>
                  </a:lnTo>
                  <a:lnTo>
                    <a:pt x="360762" y="585447"/>
                  </a:lnTo>
                  <a:lnTo>
                    <a:pt x="338648" y="626189"/>
                  </a:lnTo>
                  <a:lnTo>
                    <a:pt x="324667" y="671261"/>
                  </a:lnTo>
                  <a:lnTo>
                    <a:pt x="319799" y="719549"/>
                  </a:lnTo>
                  <a:lnTo>
                    <a:pt x="319799" y="1279199"/>
                  </a:lnTo>
                  <a:close/>
                </a:path>
                <a:path w="1388109" h="1279525">
                  <a:moveTo>
                    <a:pt x="1067999" y="639599"/>
                  </a:moveTo>
                  <a:lnTo>
                    <a:pt x="1067999" y="479699"/>
                  </a:lnTo>
                  <a:lnTo>
                    <a:pt x="1227899" y="479699"/>
                  </a:lnTo>
                  <a:lnTo>
                    <a:pt x="1067999" y="639599"/>
                  </a:lnTo>
                  <a:close/>
                </a:path>
              </a:pathLst>
            </a:custGeom>
            <a:solidFill>
              <a:srgbClr val="00A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46449" y="359224"/>
              <a:ext cx="1388110" cy="1279525"/>
            </a:xfrm>
            <a:custGeom>
              <a:avLst/>
              <a:gdLst/>
              <a:ahLst/>
              <a:cxnLst/>
              <a:rect l="l" t="t" r="r" b="b"/>
              <a:pathLst>
                <a:path w="1388109" h="1279525">
                  <a:moveTo>
                    <a:pt x="0" y="1279199"/>
                  </a:moveTo>
                  <a:lnTo>
                    <a:pt x="0" y="719549"/>
                  </a:lnTo>
                  <a:lnTo>
                    <a:pt x="2054" y="671261"/>
                  </a:lnTo>
                  <a:lnTo>
                    <a:pt x="8105" y="624113"/>
                  </a:lnTo>
                  <a:lnTo>
                    <a:pt x="17984" y="578273"/>
                  </a:lnTo>
                  <a:lnTo>
                    <a:pt x="31524" y="533910"/>
                  </a:lnTo>
                  <a:lnTo>
                    <a:pt x="48556" y="491192"/>
                  </a:lnTo>
                  <a:lnTo>
                    <a:pt x="68913" y="450287"/>
                  </a:lnTo>
                  <a:lnTo>
                    <a:pt x="92426" y="411362"/>
                  </a:lnTo>
                  <a:lnTo>
                    <a:pt x="118928" y="374586"/>
                  </a:lnTo>
                  <a:lnTo>
                    <a:pt x="148251" y="340126"/>
                  </a:lnTo>
                  <a:lnTo>
                    <a:pt x="180226" y="308151"/>
                  </a:lnTo>
                  <a:lnTo>
                    <a:pt x="214686" y="278828"/>
                  </a:lnTo>
                  <a:lnTo>
                    <a:pt x="251462" y="252326"/>
                  </a:lnTo>
                  <a:lnTo>
                    <a:pt x="290387" y="228813"/>
                  </a:lnTo>
                  <a:lnTo>
                    <a:pt x="331292" y="208456"/>
                  </a:lnTo>
                  <a:lnTo>
                    <a:pt x="374010" y="191424"/>
                  </a:lnTo>
                  <a:lnTo>
                    <a:pt x="418373" y="177884"/>
                  </a:lnTo>
                  <a:lnTo>
                    <a:pt x="464213" y="168005"/>
                  </a:lnTo>
                  <a:lnTo>
                    <a:pt x="511361" y="161954"/>
                  </a:lnTo>
                  <a:lnTo>
                    <a:pt x="559649" y="159899"/>
                  </a:lnTo>
                  <a:lnTo>
                    <a:pt x="1067999" y="159899"/>
                  </a:lnTo>
                  <a:lnTo>
                    <a:pt x="1067999" y="0"/>
                  </a:lnTo>
                  <a:lnTo>
                    <a:pt x="1387799" y="319799"/>
                  </a:lnTo>
                  <a:lnTo>
                    <a:pt x="1067999" y="639599"/>
                  </a:lnTo>
                  <a:lnTo>
                    <a:pt x="1067999" y="479699"/>
                  </a:lnTo>
                  <a:lnTo>
                    <a:pt x="559649" y="479699"/>
                  </a:lnTo>
                  <a:lnTo>
                    <a:pt x="511311" y="484572"/>
                  </a:lnTo>
                  <a:lnTo>
                    <a:pt x="466289" y="498548"/>
                  </a:lnTo>
                  <a:lnTo>
                    <a:pt x="425547" y="520662"/>
                  </a:lnTo>
                  <a:lnTo>
                    <a:pt x="390050" y="549950"/>
                  </a:lnTo>
                  <a:lnTo>
                    <a:pt x="360762" y="585447"/>
                  </a:lnTo>
                  <a:lnTo>
                    <a:pt x="338648" y="626189"/>
                  </a:lnTo>
                  <a:lnTo>
                    <a:pt x="324672" y="671211"/>
                  </a:lnTo>
                  <a:lnTo>
                    <a:pt x="319799" y="719549"/>
                  </a:lnTo>
                  <a:lnTo>
                    <a:pt x="319799" y="1279199"/>
                  </a:lnTo>
                  <a:lnTo>
                    <a:pt x="0" y="1279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405687" y="2169512"/>
            <a:ext cx="1397635" cy="1289050"/>
            <a:chOff x="7405687" y="2169512"/>
            <a:chExt cx="1397635" cy="1289050"/>
          </a:xfrm>
        </p:grpSpPr>
        <p:sp>
          <p:nvSpPr>
            <p:cNvPr id="12" name="object 12"/>
            <p:cNvSpPr/>
            <p:nvPr/>
          </p:nvSpPr>
          <p:spPr>
            <a:xfrm>
              <a:off x="7410449" y="2174275"/>
              <a:ext cx="1388110" cy="1279525"/>
            </a:xfrm>
            <a:custGeom>
              <a:avLst/>
              <a:gdLst/>
              <a:ahLst/>
              <a:cxnLst/>
              <a:rect l="l" t="t" r="r" b="b"/>
              <a:pathLst>
                <a:path w="1388109" h="1279525">
                  <a:moveTo>
                    <a:pt x="1333524" y="799499"/>
                  </a:moveTo>
                  <a:lnTo>
                    <a:pt x="828149" y="799499"/>
                  </a:lnTo>
                  <a:lnTo>
                    <a:pt x="876488" y="794627"/>
                  </a:lnTo>
                  <a:lnTo>
                    <a:pt x="921510" y="780651"/>
                  </a:lnTo>
                  <a:lnTo>
                    <a:pt x="962252" y="758537"/>
                  </a:lnTo>
                  <a:lnTo>
                    <a:pt x="997749" y="729249"/>
                  </a:lnTo>
                  <a:lnTo>
                    <a:pt x="1027037" y="693752"/>
                  </a:lnTo>
                  <a:lnTo>
                    <a:pt x="1049151" y="653010"/>
                  </a:lnTo>
                  <a:lnTo>
                    <a:pt x="1063132" y="607938"/>
                  </a:lnTo>
                  <a:lnTo>
                    <a:pt x="1067999" y="559649"/>
                  </a:lnTo>
                  <a:lnTo>
                    <a:pt x="1067999" y="0"/>
                  </a:lnTo>
                  <a:lnTo>
                    <a:pt x="1387799" y="0"/>
                  </a:lnTo>
                  <a:lnTo>
                    <a:pt x="1387799" y="559649"/>
                  </a:lnTo>
                  <a:lnTo>
                    <a:pt x="1385739" y="607988"/>
                  </a:lnTo>
                  <a:lnTo>
                    <a:pt x="1379694" y="655086"/>
                  </a:lnTo>
                  <a:lnTo>
                    <a:pt x="1369815" y="700926"/>
                  </a:lnTo>
                  <a:lnTo>
                    <a:pt x="1356275" y="745289"/>
                  </a:lnTo>
                  <a:lnTo>
                    <a:pt x="1339243" y="788007"/>
                  </a:lnTo>
                  <a:lnTo>
                    <a:pt x="1333524" y="799499"/>
                  </a:lnTo>
                  <a:close/>
                </a:path>
                <a:path w="1388109" h="1279525">
                  <a:moveTo>
                    <a:pt x="319799" y="1279199"/>
                  </a:moveTo>
                  <a:lnTo>
                    <a:pt x="0" y="959399"/>
                  </a:lnTo>
                  <a:lnTo>
                    <a:pt x="319799" y="639599"/>
                  </a:lnTo>
                  <a:lnTo>
                    <a:pt x="319799" y="799499"/>
                  </a:lnTo>
                  <a:lnTo>
                    <a:pt x="1333524" y="799499"/>
                  </a:lnTo>
                  <a:lnTo>
                    <a:pt x="1295373" y="867837"/>
                  </a:lnTo>
                  <a:lnTo>
                    <a:pt x="1268871" y="904613"/>
                  </a:lnTo>
                  <a:lnTo>
                    <a:pt x="1239548" y="939073"/>
                  </a:lnTo>
                  <a:lnTo>
                    <a:pt x="1207573" y="971048"/>
                  </a:lnTo>
                  <a:lnTo>
                    <a:pt x="1173113" y="1000371"/>
                  </a:lnTo>
                  <a:lnTo>
                    <a:pt x="1136337" y="1026873"/>
                  </a:lnTo>
                  <a:lnTo>
                    <a:pt x="1097412" y="1050386"/>
                  </a:lnTo>
                  <a:lnTo>
                    <a:pt x="1056507" y="1070743"/>
                  </a:lnTo>
                  <a:lnTo>
                    <a:pt x="1013788" y="1087775"/>
                  </a:lnTo>
                  <a:lnTo>
                    <a:pt x="969426" y="1101315"/>
                  </a:lnTo>
                  <a:lnTo>
                    <a:pt x="923586" y="1111194"/>
                  </a:lnTo>
                  <a:lnTo>
                    <a:pt x="876438" y="1117245"/>
                  </a:lnTo>
                  <a:lnTo>
                    <a:pt x="828149" y="1119299"/>
                  </a:lnTo>
                  <a:lnTo>
                    <a:pt x="319799" y="1119299"/>
                  </a:lnTo>
                  <a:lnTo>
                    <a:pt x="319799" y="1279199"/>
                  </a:lnTo>
                  <a:close/>
                </a:path>
              </a:pathLst>
            </a:custGeom>
            <a:solidFill>
              <a:srgbClr val="00A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10450" y="2174275"/>
              <a:ext cx="1388110" cy="1279525"/>
            </a:xfrm>
            <a:custGeom>
              <a:avLst/>
              <a:gdLst/>
              <a:ahLst/>
              <a:cxnLst/>
              <a:rect l="l" t="t" r="r" b="b"/>
              <a:pathLst>
                <a:path w="1388109" h="1279525">
                  <a:moveTo>
                    <a:pt x="1387799" y="0"/>
                  </a:moveTo>
                  <a:lnTo>
                    <a:pt x="1387799" y="559649"/>
                  </a:lnTo>
                  <a:lnTo>
                    <a:pt x="1385745" y="607938"/>
                  </a:lnTo>
                  <a:lnTo>
                    <a:pt x="1379694" y="655086"/>
                  </a:lnTo>
                  <a:lnTo>
                    <a:pt x="1369815" y="700926"/>
                  </a:lnTo>
                  <a:lnTo>
                    <a:pt x="1356275" y="745289"/>
                  </a:lnTo>
                  <a:lnTo>
                    <a:pt x="1339243" y="788007"/>
                  </a:lnTo>
                  <a:lnTo>
                    <a:pt x="1318886" y="828912"/>
                  </a:lnTo>
                  <a:lnTo>
                    <a:pt x="1295373" y="867837"/>
                  </a:lnTo>
                  <a:lnTo>
                    <a:pt x="1268871" y="904613"/>
                  </a:lnTo>
                  <a:lnTo>
                    <a:pt x="1239548" y="939073"/>
                  </a:lnTo>
                  <a:lnTo>
                    <a:pt x="1207573" y="971048"/>
                  </a:lnTo>
                  <a:lnTo>
                    <a:pt x="1173113" y="1000371"/>
                  </a:lnTo>
                  <a:lnTo>
                    <a:pt x="1136337" y="1026873"/>
                  </a:lnTo>
                  <a:lnTo>
                    <a:pt x="1097412" y="1050386"/>
                  </a:lnTo>
                  <a:lnTo>
                    <a:pt x="1056507" y="1070743"/>
                  </a:lnTo>
                  <a:lnTo>
                    <a:pt x="1013788" y="1087775"/>
                  </a:lnTo>
                  <a:lnTo>
                    <a:pt x="969426" y="1101315"/>
                  </a:lnTo>
                  <a:lnTo>
                    <a:pt x="923586" y="1111194"/>
                  </a:lnTo>
                  <a:lnTo>
                    <a:pt x="876438" y="1117245"/>
                  </a:lnTo>
                  <a:lnTo>
                    <a:pt x="828149" y="1119299"/>
                  </a:lnTo>
                  <a:lnTo>
                    <a:pt x="319799" y="1119299"/>
                  </a:lnTo>
                  <a:lnTo>
                    <a:pt x="319799" y="1279199"/>
                  </a:lnTo>
                  <a:lnTo>
                    <a:pt x="0" y="959399"/>
                  </a:lnTo>
                  <a:lnTo>
                    <a:pt x="319799" y="639599"/>
                  </a:lnTo>
                  <a:lnTo>
                    <a:pt x="319799" y="799499"/>
                  </a:lnTo>
                  <a:lnTo>
                    <a:pt x="828149" y="799499"/>
                  </a:lnTo>
                  <a:lnTo>
                    <a:pt x="876488" y="794627"/>
                  </a:lnTo>
                  <a:lnTo>
                    <a:pt x="921510" y="780651"/>
                  </a:lnTo>
                  <a:lnTo>
                    <a:pt x="962252" y="758537"/>
                  </a:lnTo>
                  <a:lnTo>
                    <a:pt x="997749" y="729249"/>
                  </a:lnTo>
                  <a:lnTo>
                    <a:pt x="1027037" y="693752"/>
                  </a:lnTo>
                  <a:lnTo>
                    <a:pt x="1049151" y="653010"/>
                  </a:lnTo>
                  <a:lnTo>
                    <a:pt x="1063127" y="607988"/>
                  </a:lnTo>
                  <a:lnTo>
                    <a:pt x="1067999" y="559649"/>
                  </a:lnTo>
                  <a:lnTo>
                    <a:pt x="1067999" y="0"/>
                  </a:lnTo>
                  <a:lnTo>
                    <a:pt x="13877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802912" y="1952062"/>
            <a:ext cx="1289050" cy="1397635"/>
            <a:chOff x="5802912" y="1952062"/>
            <a:chExt cx="1289050" cy="1397635"/>
          </a:xfrm>
        </p:grpSpPr>
        <p:sp>
          <p:nvSpPr>
            <p:cNvPr id="15" name="object 15"/>
            <p:cNvSpPr/>
            <p:nvPr/>
          </p:nvSpPr>
          <p:spPr>
            <a:xfrm>
              <a:off x="5807674" y="1956824"/>
              <a:ext cx="1279525" cy="1388110"/>
            </a:xfrm>
            <a:custGeom>
              <a:avLst/>
              <a:gdLst/>
              <a:ahLst/>
              <a:cxnLst/>
              <a:rect l="l" t="t" r="r" b="b"/>
              <a:pathLst>
                <a:path w="1279525" h="1388110">
                  <a:moveTo>
                    <a:pt x="639599" y="319799"/>
                  </a:moveTo>
                  <a:lnTo>
                    <a:pt x="0" y="319799"/>
                  </a:lnTo>
                  <a:lnTo>
                    <a:pt x="319799" y="0"/>
                  </a:lnTo>
                  <a:lnTo>
                    <a:pt x="639599" y="319799"/>
                  </a:lnTo>
                  <a:close/>
                </a:path>
                <a:path w="1279525" h="1388110">
                  <a:moveTo>
                    <a:pt x="1279199" y="1387799"/>
                  </a:moveTo>
                  <a:lnTo>
                    <a:pt x="719549" y="1387799"/>
                  </a:lnTo>
                  <a:lnTo>
                    <a:pt x="671261" y="1385745"/>
                  </a:lnTo>
                  <a:lnTo>
                    <a:pt x="624113" y="1379694"/>
                  </a:lnTo>
                  <a:lnTo>
                    <a:pt x="578273" y="1369815"/>
                  </a:lnTo>
                  <a:lnTo>
                    <a:pt x="533910" y="1356275"/>
                  </a:lnTo>
                  <a:lnTo>
                    <a:pt x="491192" y="1339243"/>
                  </a:lnTo>
                  <a:lnTo>
                    <a:pt x="450287" y="1318886"/>
                  </a:lnTo>
                  <a:lnTo>
                    <a:pt x="411362" y="1295373"/>
                  </a:lnTo>
                  <a:lnTo>
                    <a:pt x="374585" y="1268871"/>
                  </a:lnTo>
                  <a:lnTo>
                    <a:pt x="340126" y="1239548"/>
                  </a:lnTo>
                  <a:lnTo>
                    <a:pt x="308151" y="1207573"/>
                  </a:lnTo>
                  <a:lnTo>
                    <a:pt x="278828" y="1173113"/>
                  </a:lnTo>
                  <a:lnTo>
                    <a:pt x="252326" y="1136337"/>
                  </a:lnTo>
                  <a:lnTo>
                    <a:pt x="228813" y="1097412"/>
                  </a:lnTo>
                  <a:lnTo>
                    <a:pt x="208456" y="1056507"/>
                  </a:lnTo>
                  <a:lnTo>
                    <a:pt x="191424" y="1013789"/>
                  </a:lnTo>
                  <a:lnTo>
                    <a:pt x="177884" y="969426"/>
                  </a:lnTo>
                  <a:lnTo>
                    <a:pt x="168005" y="923586"/>
                  </a:lnTo>
                  <a:lnTo>
                    <a:pt x="161954" y="876438"/>
                  </a:lnTo>
                  <a:lnTo>
                    <a:pt x="159899" y="828149"/>
                  </a:lnTo>
                  <a:lnTo>
                    <a:pt x="159899" y="319799"/>
                  </a:lnTo>
                  <a:lnTo>
                    <a:pt x="479699" y="319799"/>
                  </a:lnTo>
                  <a:lnTo>
                    <a:pt x="479699" y="828149"/>
                  </a:lnTo>
                  <a:lnTo>
                    <a:pt x="484572" y="876488"/>
                  </a:lnTo>
                  <a:lnTo>
                    <a:pt x="498548" y="921510"/>
                  </a:lnTo>
                  <a:lnTo>
                    <a:pt x="520662" y="962252"/>
                  </a:lnTo>
                  <a:lnTo>
                    <a:pt x="549950" y="997749"/>
                  </a:lnTo>
                  <a:lnTo>
                    <a:pt x="585447" y="1027037"/>
                  </a:lnTo>
                  <a:lnTo>
                    <a:pt x="626189" y="1049151"/>
                  </a:lnTo>
                  <a:lnTo>
                    <a:pt x="671211" y="1063127"/>
                  </a:lnTo>
                  <a:lnTo>
                    <a:pt x="719549" y="1067999"/>
                  </a:lnTo>
                  <a:lnTo>
                    <a:pt x="1279199" y="1067999"/>
                  </a:lnTo>
                  <a:lnTo>
                    <a:pt x="1279199" y="1387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07674" y="1956824"/>
              <a:ext cx="1279525" cy="1388110"/>
            </a:xfrm>
            <a:custGeom>
              <a:avLst/>
              <a:gdLst/>
              <a:ahLst/>
              <a:cxnLst/>
              <a:rect l="l" t="t" r="r" b="b"/>
              <a:pathLst>
                <a:path w="1279525" h="1388110">
                  <a:moveTo>
                    <a:pt x="1279199" y="1387799"/>
                  </a:moveTo>
                  <a:lnTo>
                    <a:pt x="719549" y="1387799"/>
                  </a:lnTo>
                  <a:lnTo>
                    <a:pt x="671261" y="1385745"/>
                  </a:lnTo>
                  <a:lnTo>
                    <a:pt x="624113" y="1379694"/>
                  </a:lnTo>
                  <a:lnTo>
                    <a:pt x="578273" y="1369815"/>
                  </a:lnTo>
                  <a:lnTo>
                    <a:pt x="533910" y="1356275"/>
                  </a:lnTo>
                  <a:lnTo>
                    <a:pt x="491192" y="1339243"/>
                  </a:lnTo>
                  <a:lnTo>
                    <a:pt x="450287" y="1318886"/>
                  </a:lnTo>
                  <a:lnTo>
                    <a:pt x="411362" y="1295373"/>
                  </a:lnTo>
                  <a:lnTo>
                    <a:pt x="374585" y="1268871"/>
                  </a:lnTo>
                  <a:lnTo>
                    <a:pt x="340126" y="1239548"/>
                  </a:lnTo>
                  <a:lnTo>
                    <a:pt x="308151" y="1207573"/>
                  </a:lnTo>
                  <a:lnTo>
                    <a:pt x="278828" y="1173113"/>
                  </a:lnTo>
                  <a:lnTo>
                    <a:pt x="252326" y="1136337"/>
                  </a:lnTo>
                  <a:lnTo>
                    <a:pt x="228813" y="1097412"/>
                  </a:lnTo>
                  <a:lnTo>
                    <a:pt x="208456" y="1056507"/>
                  </a:lnTo>
                  <a:lnTo>
                    <a:pt x="191424" y="1013789"/>
                  </a:lnTo>
                  <a:lnTo>
                    <a:pt x="177884" y="969426"/>
                  </a:lnTo>
                  <a:lnTo>
                    <a:pt x="168005" y="923586"/>
                  </a:lnTo>
                  <a:lnTo>
                    <a:pt x="161954" y="876438"/>
                  </a:lnTo>
                  <a:lnTo>
                    <a:pt x="159899" y="828149"/>
                  </a:lnTo>
                  <a:lnTo>
                    <a:pt x="159899" y="319799"/>
                  </a:lnTo>
                  <a:lnTo>
                    <a:pt x="0" y="319799"/>
                  </a:lnTo>
                  <a:lnTo>
                    <a:pt x="319799" y="0"/>
                  </a:lnTo>
                  <a:lnTo>
                    <a:pt x="639599" y="319799"/>
                  </a:lnTo>
                  <a:lnTo>
                    <a:pt x="479699" y="319799"/>
                  </a:lnTo>
                  <a:lnTo>
                    <a:pt x="479699" y="828149"/>
                  </a:lnTo>
                  <a:lnTo>
                    <a:pt x="484572" y="876488"/>
                  </a:lnTo>
                  <a:lnTo>
                    <a:pt x="498548" y="921510"/>
                  </a:lnTo>
                  <a:lnTo>
                    <a:pt x="520662" y="962252"/>
                  </a:lnTo>
                  <a:lnTo>
                    <a:pt x="549950" y="997749"/>
                  </a:lnTo>
                  <a:lnTo>
                    <a:pt x="585447" y="1027037"/>
                  </a:lnTo>
                  <a:lnTo>
                    <a:pt x="626189" y="1049151"/>
                  </a:lnTo>
                  <a:lnTo>
                    <a:pt x="671211" y="1063127"/>
                  </a:lnTo>
                  <a:lnTo>
                    <a:pt x="719549" y="1067999"/>
                  </a:lnTo>
                  <a:lnTo>
                    <a:pt x="1279199" y="1067999"/>
                  </a:lnTo>
                  <a:lnTo>
                    <a:pt x="1279199" y="13877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05125" y="1415763"/>
            <a:ext cx="4654550" cy="36341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2870" marR="5080" indent="-1360805">
              <a:lnSpc>
                <a:spcPct val="100000"/>
              </a:lnSpc>
              <a:spcBef>
                <a:spcPts val="100"/>
              </a:spcBef>
              <a:tabLst>
                <a:tab pos="4641215" algn="l"/>
              </a:tabLst>
            </a:pP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Primary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Metric: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400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Numbe</a:t>
            </a:r>
            <a:r>
              <a:rPr sz="1400" u="heavy" spc="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r</a:t>
            </a:r>
            <a:r>
              <a:rPr sz="1400" u="heavy" spc="-1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40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o</a:t>
            </a:r>
            <a:r>
              <a:rPr sz="1400" u="heavy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f</a:t>
            </a:r>
            <a:r>
              <a:rPr sz="1400" u="heavy" spc="-1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40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R</a:t>
            </a:r>
            <a:r>
              <a:rPr sz="1400" u="heavy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e</a:t>
            </a:r>
            <a:r>
              <a:rPr sz="140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vie</a:t>
            </a:r>
            <a:r>
              <a:rPr sz="1400" u="heavy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w</a:t>
            </a:r>
            <a:r>
              <a:rPr sz="1400" u="heavy" spc="-1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400" u="heavy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video</a:t>
            </a:r>
            <a:r>
              <a:rPr sz="1400" u="heavy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s</a:t>
            </a:r>
            <a:r>
              <a:rPr sz="1400" u="heavy" spc="-1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400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watche</a:t>
            </a:r>
            <a:r>
              <a:rPr sz="1400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d</a:t>
            </a:r>
            <a:r>
              <a:rPr sz="1400" u="heavy" spc="-1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400" u="heavy" spc="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(PU</a:t>
            </a:r>
            <a:r>
              <a:rPr sz="1400" u="heavy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) </a:t>
            </a:r>
            <a:r>
              <a:rPr sz="1400" u="heavy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	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xperience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booking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made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(PU)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ahoma"/>
              <a:cs typeface="Tahoma"/>
            </a:endParaRPr>
          </a:p>
          <a:p>
            <a:pPr marL="508634" marR="1143000" indent="-336550">
              <a:lnSpc>
                <a:spcPct val="100000"/>
              </a:lnSpc>
              <a:buFont typeface="Arial MT"/>
              <a:buChar char="●"/>
              <a:tabLst>
                <a:tab pos="508634" algn="l"/>
                <a:tab pos="509270" algn="l"/>
              </a:tabLst>
            </a:pP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real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user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1400" spc="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eller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eviews  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increase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bookings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signiﬁcantl</a:t>
            </a:r>
            <a:r>
              <a:rPr sz="1400" spc="-8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00" spc="-13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 MT"/>
              <a:buChar char="●"/>
            </a:pPr>
            <a:endParaRPr sz="1350">
              <a:latin typeface="Tahoma"/>
              <a:cs typeface="Tahoma"/>
            </a:endParaRPr>
          </a:p>
          <a:p>
            <a:pPr marL="508634" marR="1104265" indent="-336550">
              <a:lnSpc>
                <a:spcPct val="100000"/>
              </a:lnSpc>
              <a:buFont typeface="Arial MT"/>
              <a:buChar char="●"/>
              <a:tabLst>
                <a:tab pos="508634" algn="l"/>
                <a:tab pos="509270" algn="l"/>
              </a:tabLst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current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view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section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be 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changed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into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storyboard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yte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sized 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stories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just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like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one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hosts.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 MT"/>
              <a:buChar char="●"/>
            </a:pPr>
            <a:endParaRPr sz="1350">
              <a:latin typeface="Tahoma"/>
              <a:cs typeface="Tahoma"/>
            </a:endParaRPr>
          </a:p>
          <a:p>
            <a:pPr marL="508634" marR="1131570" indent="-336550">
              <a:lnSpc>
                <a:spcPct val="100000"/>
              </a:lnSpc>
              <a:buFont typeface="Arial MT"/>
              <a:buChar char="●"/>
              <a:tabLst>
                <a:tab pos="508634" algn="l"/>
                <a:tab pos="509270" algn="l"/>
              </a:tabLst>
            </a:pP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Beneﬁcial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users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1st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time 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experiences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subscribers.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Ease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action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 MT"/>
              <a:buChar char="●"/>
            </a:pPr>
            <a:endParaRPr sz="1350">
              <a:latin typeface="Tahoma"/>
              <a:cs typeface="Tahoma"/>
            </a:endParaRPr>
          </a:p>
          <a:p>
            <a:pPr marL="508634" marR="1115695" indent="-336550">
              <a:lnSpc>
                <a:spcPct val="100000"/>
              </a:lnSpc>
              <a:buFont typeface="Arial MT"/>
              <a:buChar char="●"/>
              <a:tabLst>
                <a:tab pos="508634" algn="l"/>
                <a:tab pos="509270" algn="l"/>
              </a:tabLst>
            </a:pPr>
            <a:r>
              <a:rPr sz="1400" spc="6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ersonalized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Storyboards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yte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sized 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videos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help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users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judge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the 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event/activity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choose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best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it,</a:t>
            </a:r>
            <a:r>
              <a:rPr sz="1400" spc="-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by </a:t>
            </a:r>
            <a:r>
              <a:rPr sz="1400" spc="-4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following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hashtags.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0074" y="352990"/>
            <a:ext cx="25190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4.</a:t>
            </a:r>
            <a:r>
              <a:rPr spc="-295" dirty="0"/>
              <a:t> </a:t>
            </a:r>
            <a:r>
              <a:rPr spc="175" dirty="0"/>
              <a:t>R</a:t>
            </a:r>
            <a:r>
              <a:rPr spc="180" dirty="0"/>
              <a:t>esu</a:t>
            </a:r>
            <a:r>
              <a:rPr spc="70" dirty="0"/>
              <a:t>l</a:t>
            </a:r>
            <a:r>
              <a:rPr spc="-60" dirty="0"/>
              <a:t>t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612387" y="452562"/>
            <a:ext cx="1289050" cy="1397635"/>
            <a:chOff x="7612387" y="452562"/>
            <a:chExt cx="1289050" cy="1397635"/>
          </a:xfrm>
        </p:grpSpPr>
        <p:sp>
          <p:nvSpPr>
            <p:cNvPr id="6" name="object 6"/>
            <p:cNvSpPr/>
            <p:nvPr/>
          </p:nvSpPr>
          <p:spPr>
            <a:xfrm>
              <a:off x="7617149" y="457324"/>
              <a:ext cx="1279525" cy="1388110"/>
            </a:xfrm>
            <a:custGeom>
              <a:avLst/>
              <a:gdLst/>
              <a:ahLst/>
              <a:cxnLst/>
              <a:rect l="l" t="t" r="r" b="b"/>
              <a:pathLst>
                <a:path w="1279525" h="1388110">
                  <a:moveTo>
                    <a:pt x="1119299" y="1067999"/>
                  </a:moveTo>
                  <a:lnTo>
                    <a:pt x="799499" y="1067999"/>
                  </a:lnTo>
                  <a:lnTo>
                    <a:pt x="799499" y="559649"/>
                  </a:lnTo>
                  <a:lnTo>
                    <a:pt x="794627" y="511311"/>
                  </a:lnTo>
                  <a:lnTo>
                    <a:pt x="780651" y="466289"/>
                  </a:lnTo>
                  <a:lnTo>
                    <a:pt x="758537" y="425547"/>
                  </a:lnTo>
                  <a:lnTo>
                    <a:pt x="729249" y="390050"/>
                  </a:lnTo>
                  <a:lnTo>
                    <a:pt x="693752" y="360762"/>
                  </a:lnTo>
                  <a:lnTo>
                    <a:pt x="653010" y="338648"/>
                  </a:lnTo>
                  <a:lnTo>
                    <a:pt x="607988" y="324672"/>
                  </a:lnTo>
                  <a:lnTo>
                    <a:pt x="559649" y="319799"/>
                  </a:lnTo>
                  <a:lnTo>
                    <a:pt x="0" y="319799"/>
                  </a:lnTo>
                  <a:lnTo>
                    <a:pt x="0" y="0"/>
                  </a:lnTo>
                  <a:lnTo>
                    <a:pt x="559649" y="0"/>
                  </a:lnTo>
                  <a:lnTo>
                    <a:pt x="607938" y="2054"/>
                  </a:lnTo>
                  <a:lnTo>
                    <a:pt x="655086" y="8105"/>
                  </a:lnTo>
                  <a:lnTo>
                    <a:pt x="700926" y="17984"/>
                  </a:lnTo>
                  <a:lnTo>
                    <a:pt x="745288" y="31524"/>
                  </a:lnTo>
                  <a:lnTo>
                    <a:pt x="788007" y="48556"/>
                  </a:lnTo>
                  <a:lnTo>
                    <a:pt x="828912" y="68913"/>
                  </a:lnTo>
                  <a:lnTo>
                    <a:pt x="867837" y="92426"/>
                  </a:lnTo>
                  <a:lnTo>
                    <a:pt x="904613" y="118928"/>
                  </a:lnTo>
                  <a:lnTo>
                    <a:pt x="939073" y="148251"/>
                  </a:lnTo>
                  <a:lnTo>
                    <a:pt x="971048" y="180226"/>
                  </a:lnTo>
                  <a:lnTo>
                    <a:pt x="1000371" y="214686"/>
                  </a:lnTo>
                  <a:lnTo>
                    <a:pt x="1026873" y="251462"/>
                  </a:lnTo>
                  <a:lnTo>
                    <a:pt x="1050386" y="290387"/>
                  </a:lnTo>
                  <a:lnTo>
                    <a:pt x="1070743" y="331292"/>
                  </a:lnTo>
                  <a:lnTo>
                    <a:pt x="1087775" y="374010"/>
                  </a:lnTo>
                  <a:lnTo>
                    <a:pt x="1101315" y="418373"/>
                  </a:lnTo>
                  <a:lnTo>
                    <a:pt x="1111194" y="464213"/>
                  </a:lnTo>
                  <a:lnTo>
                    <a:pt x="1117245" y="511361"/>
                  </a:lnTo>
                  <a:lnTo>
                    <a:pt x="1119299" y="559649"/>
                  </a:lnTo>
                  <a:lnTo>
                    <a:pt x="1119299" y="1067999"/>
                  </a:lnTo>
                  <a:close/>
                </a:path>
                <a:path w="1279525" h="1388110">
                  <a:moveTo>
                    <a:pt x="959399" y="1387799"/>
                  </a:moveTo>
                  <a:lnTo>
                    <a:pt x="639599" y="1067999"/>
                  </a:lnTo>
                  <a:lnTo>
                    <a:pt x="1279199" y="1067999"/>
                  </a:lnTo>
                  <a:lnTo>
                    <a:pt x="959399" y="1387799"/>
                  </a:lnTo>
                  <a:close/>
                </a:path>
              </a:pathLst>
            </a:custGeom>
            <a:solidFill>
              <a:srgbClr val="00A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17149" y="457324"/>
              <a:ext cx="1279525" cy="1388110"/>
            </a:xfrm>
            <a:custGeom>
              <a:avLst/>
              <a:gdLst/>
              <a:ahLst/>
              <a:cxnLst/>
              <a:rect l="l" t="t" r="r" b="b"/>
              <a:pathLst>
                <a:path w="1279525" h="1388110">
                  <a:moveTo>
                    <a:pt x="0" y="0"/>
                  </a:moveTo>
                  <a:lnTo>
                    <a:pt x="559649" y="0"/>
                  </a:lnTo>
                  <a:lnTo>
                    <a:pt x="607938" y="2054"/>
                  </a:lnTo>
                  <a:lnTo>
                    <a:pt x="655086" y="8105"/>
                  </a:lnTo>
                  <a:lnTo>
                    <a:pt x="700926" y="17984"/>
                  </a:lnTo>
                  <a:lnTo>
                    <a:pt x="745288" y="31524"/>
                  </a:lnTo>
                  <a:lnTo>
                    <a:pt x="788007" y="48556"/>
                  </a:lnTo>
                  <a:lnTo>
                    <a:pt x="828912" y="68913"/>
                  </a:lnTo>
                  <a:lnTo>
                    <a:pt x="867837" y="92426"/>
                  </a:lnTo>
                  <a:lnTo>
                    <a:pt x="904613" y="118928"/>
                  </a:lnTo>
                  <a:lnTo>
                    <a:pt x="939073" y="148251"/>
                  </a:lnTo>
                  <a:lnTo>
                    <a:pt x="971048" y="180226"/>
                  </a:lnTo>
                  <a:lnTo>
                    <a:pt x="1000371" y="214686"/>
                  </a:lnTo>
                  <a:lnTo>
                    <a:pt x="1026873" y="251462"/>
                  </a:lnTo>
                  <a:lnTo>
                    <a:pt x="1050386" y="290387"/>
                  </a:lnTo>
                  <a:lnTo>
                    <a:pt x="1070743" y="331292"/>
                  </a:lnTo>
                  <a:lnTo>
                    <a:pt x="1087775" y="374010"/>
                  </a:lnTo>
                  <a:lnTo>
                    <a:pt x="1101315" y="418373"/>
                  </a:lnTo>
                  <a:lnTo>
                    <a:pt x="1111194" y="464213"/>
                  </a:lnTo>
                  <a:lnTo>
                    <a:pt x="1117245" y="511361"/>
                  </a:lnTo>
                  <a:lnTo>
                    <a:pt x="1119299" y="559649"/>
                  </a:lnTo>
                  <a:lnTo>
                    <a:pt x="1119299" y="1067999"/>
                  </a:lnTo>
                  <a:lnTo>
                    <a:pt x="1279199" y="1067999"/>
                  </a:lnTo>
                  <a:lnTo>
                    <a:pt x="959399" y="1387799"/>
                  </a:lnTo>
                  <a:lnTo>
                    <a:pt x="639599" y="1067999"/>
                  </a:lnTo>
                  <a:lnTo>
                    <a:pt x="799499" y="1067999"/>
                  </a:lnTo>
                  <a:lnTo>
                    <a:pt x="799499" y="559649"/>
                  </a:lnTo>
                  <a:lnTo>
                    <a:pt x="794627" y="511311"/>
                  </a:lnTo>
                  <a:lnTo>
                    <a:pt x="780651" y="466289"/>
                  </a:lnTo>
                  <a:lnTo>
                    <a:pt x="758537" y="425547"/>
                  </a:lnTo>
                  <a:lnTo>
                    <a:pt x="729249" y="390050"/>
                  </a:lnTo>
                  <a:lnTo>
                    <a:pt x="693752" y="360762"/>
                  </a:lnTo>
                  <a:lnTo>
                    <a:pt x="653010" y="338648"/>
                  </a:lnTo>
                  <a:lnTo>
                    <a:pt x="607988" y="324672"/>
                  </a:lnTo>
                  <a:lnTo>
                    <a:pt x="559649" y="319799"/>
                  </a:lnTo>
                  <a:lnTo>
                    <a:pt x="0" y="319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941687" y="354462"/>
            <a:ext cx="1397635" cy="1289050"/>
            <a:chOff x="5941687" y="354462"/>
            <a:chExt cx="1397635" cy="1289050"/>
          </a:xfrm>
        </p:grpSpPr>
        <p:sp>
          <p:nvSpPr>
            <p:cNvPr id="9" name="object 9"/>
            <p:cNvSpPr/>
            <p:nvPr/>
          </p:nvSpPr>
          <p:spPr>
            <a:xfrm>
              <a:off x="5946449" y="359224"/>
              <a:ext cx="1388110" cy="1279525"/>
            </a:xfrm>
            <a:custGeom>
              <a:avLst/>
              <a:gdLst/>
              <a:ahLst/>
              <a:cxnLst/>
              <a:rect l="l" t="t" r="r" b="b"/>
              <a:pathLst>
                <a:path w="1388109" h="1279525">
                  <a:moveTo>
                    <a:pt x="319799" y="1279199"/>
                  </a:moveTo>
                  <a:lnTo>
                    <a:pt x="0" y="1279199"/>
                  </a:lnTo>
                  <a:lnTo>
                    <a:pt x="0" y="719549"/>
                  </a:lnTo>
                  <a:lnTo>
                    <a:pt x="2060" y="671211"/>
                  </a:lnTo>
                  <a:lnTo>
                    <a:pt x="8105" y="624113"/>
                  </a:lnTo>
                  <a:lnTo>
                    <a:pt x="17984" y="578273"/>
                  </a:lnTo>
                  <a:lnTo>
                    <a:pt x="31524" y="533910"/>
                  </a:lnTo>
                  <a:lnTo>
                    <a:pt x="48556" y="491192"/>
                  </a:lnTo>
                  <a:lnTo>
                    <a:pt x="68913" y="450287"/>
                  </a:lnTo>
                  <a:lnTo>
                    <a:pt x="92426" y="411362"/>
                  </a:lnTo>
                  <a:lnTo>
                    <a:pt x="118928" y="374586"/>
                  </a:lnTo>
                  <a:lnTo>
                    <a:pt x="148251" y="340126"/>
                  </a:lnTo>
                  <a:lnTo>
                    <a:pt x="180226" y="308151"/>
                  </a:lnTo>
                  <a:lnTo>
                    <a:pt x="214685" y="278828"/>
                  </a:lnTo>
                  <a:lnTo>
                    <a:pt x="251462" y="252326"/>
                  </a:lnTo>
                  <a:lnTo>
                    <a:pt x="290387" y="228813"/>
                  </a:lnTo>
                  <a:lnTo>
                    <a:pt x="331292" y="208456"/>
                  </a:lnTo>
                  <a:lnTo>
                    <a:pt x="374010" y="191424"/>
                  </a:lnTo>
                  <a:lnTo>
                    <a:pt x="418373" y="177884"/>
                  </a:lnTo>
                  <a:lnTo>
                    <a:pt x="464213" y="168005"/>
                  </a:lnTo>
                  <a:lnTo>
                    <a:pt x="511361" y="161954"/>
                  </a:lnTo>
                  <a:lnTo>
                    <a:pt x="559649" y="159899"/>
                  </a:lnTo>
                  <a:lnTo>
                    <a:pt x="1067999" y="159899"/>
                  </a:lnTo>
                  <a:lnTo>
                    <a:pt x="1067999" y="0"/>
                  </a:lnTo>
                  <a:lnTo>
                    <a:pt x="1387799" y="319799"/>
                  </a:lnTo>
                  <a:lnTo>
                    <a:pt x="1227899" y="479699"/>
                  </a:lnTo>
                  <a:lnTo>
                    <a:pt x="559649" y="479699"/>
                  </a:lnTo>
                  <a:lnTo>
                    <a:pt x="511311" y="484572"/>
                  </a:lnTo>
                  <a:lnTo>
                    <a:pt x="466289" y="498548"/>
                  </a:lnTo>
                  <a:lnTo>
                    <a:pt x="425547" y="520662"/>
                  </a:lnTo>
                  <a:lnTo>
                    <a:pt x="390050" y="549950"/>
                  </a:lnTo>
                  <a:lnTo>
                    <a:pt x="360762" y="585447"/>
                  </a:lnTo>
                  <a:lnTo>
                    <a:pt x="338648" y="626189"/>
                  </a:lnTo>
                  <a:lnTo>
                    <a:pt x="324667" y="671261"/>
                  </a:lnTo>
                  <a:lnTo>
                    <a:pt x="319799" y="719549"/>
                  </a:lnTo>
                  <a:lnTo>
                    <a:pt x="319799" y="1279199"/>
                  </a:lnTo>
                  <a:close/>
                </a:path>
                <a:path w="1388109" h="1279525">
                  <a:moveTo>
                    <a:pt x="1067999" y="639599"/>
                  </a:moveTo>
                  <a:lnTo>
                    <a:pt x="1067999" y="479699"/>
                  </a:lnTo>
                  <a:lnTo>
                    <a:pt x="1227899" y="479699"/>
                  </a:lnTo>
                  <a:lnTo>
                    <a:pt x="1067999" y="639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946449" y="359224"/>
              <a:ext cx="1388110" cy="1279525"/>
            </a:xfrm>
            <a:custGeom>
              <a:avLst/>
              <a:gdLst/>
              <a:ahLst/>
              <a:cxnLst/>
              <a:rect l="l" t="t" r="r" b="b"/>
              <a:pathLst>
                <a:path w="1388109" h="1279525">
                  <a:moveTo>
                    <a:pt x="0" y="1279199"/>
                  </a:moveTo>
                  <a:lnTo>
                    <a:pt x="0" y="719549"/>
                  </a:lnTo>
                  <a:lnTo>
                    <a:pt x="2054" y="671261"/>
                  </a:lnTo>
                  <a:lnTo>
                    <a:pt x="8105" y="624113"/>
                  </a:lnTo>
                  <a:lnTo>
                    <a:pt x="17984" y="578273"/>
                  </a:lnTo>
                  <a:lnTo>
                    <a:pt x="31524" y="533910"/>
                  </a:lnTo>
                  <a:lnTo>
                    <a:pt x="48556" y="491192"/>
                  </a:lnTo>
                  <a:lnTo>
                    <a:pt x="68913" y="450287"/>
                  </a:lnTo>
                  <a:lnTo>
                    <a:pt x="92426" y="411362"/>
                  </a:lnTo>
                  <a:lnTo>
                    <a:pt x="118928" y="374586"/>
                  </a:lnTo>
                  <a:lnTo>
                    <a:pt x="148251" y="340126"/>
                  </a:lnTo>
                  <a:lnTo>
                    <a:pt x="180226" y="308151"/>
                  </a:lnTo>
                  <a:lnTo>
                    <a:pt x="214686" y="278828"/>
                  </a:lnTo>
                  <a:lnTo>
                    <a:pt x="251462" y="252326"/>
                  </a:lnTo>
                  <a:lnTo>
                    <a:pt x="290387" y="228813"/>
                  </a:lnTo>
                  <a:lnTo>
                    <a:pt x="331292" y="208456"/>
                  </a:lnTo>
                  <a:lnTo>
                    <a:pt x="374010" y="191424"/>
                  </a:lnTo>
                  <a:lnTo>
                    <a:pt x="418373" y="177884"/>
                  </a:lnTo>
                  <a:lnTo>
                    <a:pt x="464213" y="168005"/>
                  </a:lnTo>
                  <a:lnTo>
                    <a:pt x="511361" y="161954"/>
                  </a:lnTo>
                  <a:lnTo>
                    <a:pt x="559649" y="159899"/>
                  </a:lnTo>
                  <a:lnTo>
                    <a:pt x="1067999" y="159899"/>
                  </a:lnTo>
                  <a:lnTo>
                    <a:pt x="1067999" y="0"/>
                  </a:lnTo>
                  <a:lnTo>
                    <a:pt x="1387799" y="319799"/>
                  </a:lnTo>
                  <a:lnTo>
                    <a:pt x="1067999" y="639599"/>
                  </a:lnTo>
                  <a:lnTo>
                    <a:pt x="1067999" y="479699"/>
                  </a:lnTo>
                  <a:lnTo>
                    <a:pt x="559649" y="479699"/>
                  </a:lnTo>
                  <a:lnTo>
                    <a:pt x="511311" y="484572"/>
                  </a:lnTo>
                  <a:lnTo>
                    <a:pt x="466289" y="498548"/>
                  </a:lnTo>
                  <a:lnTo>
                    <a:pt x="425547" y="520662"/>
                  </a:lnTo>
                  <a:lnTo>
                    <a:pt x="390050" y="549950"/>
                  </a:lnTo>
                  <a:lnTo>
                    <a:pt x="360762" y="585447"/>
                  </a:lnTo>
                  <a:lnTo>
                    <a:pt x="338648" y="626189"/>
                  </a:lnTo>
                  <a:lnTo>
                    <a:pt x="324672" y="671211"/>
                  </a:lnTo>
                  <a:lnTo>
                    <a:pt x="319799" y="719549"/>
                  </a:lnTo>
                  <a:lnTo>
                    <a:pt x="319799" y="1279199"/>
                  </a:lnTo>
                  <a:lnTo>
                    <a:pt x="0" y="12791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405687" y="2169512"/>
            <a:ext cx="1397635" cy="1289050"/>
            <a:chOff x="7405687" y="2169512"/>
            <a:chExt cx="1397635" cy="1289050"/>
          </a:xfrm>
        </p:grpSpPr>
        <p:sp>
          <p:nvSpPr>
            <p:cNvPr id="12" name="object 12"/>
            <p:cNvSpPr/>
            <p:nvPr/>
          </p:nvSpPr>
          <p:spPr>
            <a:xfrm>
              <a:off x="7410449" y="2174275"/>
              <a:ext cx="1388110" cy="1279525"/>
            </a:xfrm>
            <a:custGeom>
              <a:avLst/>
              <a:gdLst/>
              <a:ahLst/>
              <a:cxnLst/>
              <a:rect l="l" t="t" r="r" b="b"/>
              <a:pathLst>
                <a:path w="1388109" h="1279525">
                  <a:moveTo>
                    <a:pt x="1333524" y="799499"/>
                  </a:moveTo>
                  <a:lnTo>
                    <a:pt x="828149" y="799499"/>
                  </a:lnTo>
                  <a:lnTo>
                    <a:pt x="876488" y="794627"/>
                  </a:lnTo>
                  <a:lnTo>
                    <a:pt x="921510" y="780651"/>
                  </a:lnTo>
                  <a:lnTo>
                    <a:pt x="962252" y="758537"/>
                  </a:lnTo>
                  <a:lnTo>
                    <a:pt x="997749" y="729249"/>
                  </a:lnTo>
                  <a:lnTo>
                    <a:pt x="1027037" y="693752"/>
                  </a:lnTo>
                  <a:lnTo>
                    <a:pt x="1049151" y="653010"/>
                  </a:lnTo>
                  <a:lnTo>
                    <a:pt x="1063132" y="607938"/>
                  </a:lnTo>
                  <a:lnTo>
                    <a:pt x="1067999" y="559649"/>
                  </a:lnTo>
                  <a:lnTo>
                    <a:pt x="1067999" y="0"/>
                  </a:lnTo>
                  <a:lnTo>
                    <a:pt x="1387799" y="0"/>
                  </a:lnTo>
                  <a:lnTo>
                    <a:pt x="1387799" y="559649"/>
                  </a:lnTo>
                  <a:lnTo>
                    <a:pt x="1385739" y="607988"/>
                  </a:lnTo>
                  <a:lnTo>
                    <a:pt x="1379694" y="655086"/>
                  </a:lnTo>
                  <a:lnTo>
                    <a:pt x="1369815" y="700926"/>
                  </a:lnTo>
                  <a:lnTo>
                    <a:pt x="1356275" y="745289"/>
                  </a:lnTo>
                  <a:lnTo>
                    <a:pt x="1339243" y="788007"/>
                  </a:lnTo>
                  <a:lnTo>
                    <a:pt x="1333524" y="799499"/>
                  </a:lnTo>
                  <a:close/>
                </a:path>
                <a:path w="1388109" h="1279525">
                  <a:moveTo>
                    <a:pt x="319799" y="1279199"/>
                  </a:moveTo>
                  <a:lnTo>
                    <a:pt x="0" y="959399"/>
                  </a:lnTo>
                  <a:lnTo>
                    <a:pt x="319799" y="639599"/>
                  </a:lnTo>
                  <a:lnTo>
                    <a:pt x="319799" y="799499"/>
                  </a:lnTo>
                  <a:lnTo>
                    <a:pt x="1333524" y="799499"/>
                  </a:lnTo>
                  <a:lnTo>
                    <a:pt x="1295373" y="867837"/>
                  </a:lnTo>
                  <a:lnTo>
                    <a:pt x="1268871" y="904613"/>
                  </a:lnTo>
                  <a:lnTo>
                    <a:pt x="1239548" y="939073"/>
                  </a:lnTo>
                  <a:lnTo>
                    <a:pt x="1207573" y="971048"/>
                  </a:lnTo>
                  <a:lnTo>
                    <a:pt x="1173113" y="1000371"/>
                  </a:lnTo>
                  <a:lnTo>
                    <a:pt x="1136337" y="1026873"/>
                  </a:lnTo>
                  <a:lnTo>
                    <a:pt x="1097412" y="1050386"/>
                  </a:lnTo>
                  <a:lnTo>
                    <a:pt x="1056507" y="1070743"/>
                  </a:lnTo>
                  <a:lnTo>
                    <a:pt x="1013788" y="1087775"/>
                  </a:lnTo>
                  <a:lnTo>
                    <a:pt x="969426" y="1101315"/>
                  </a:lnTo>
                  <a:lnTo>
                    <a:pt x="923586" y="1111194"/>
                  </a:lnTo>
                  <a:lnTo>
                    <a:pt x="876438" y="1117245"/>
                  </a:lnTo>
                  <a:lnTo>
                    <a:pt x="828149" y="1119299"/>
                  </a:lnTo>
                  <a:lnTo>
                    <a:pt x="319799" y="1119299"/>
                  </a:lnTo>
                  <a:lnTo>
                    <a:pt x="319799" y="1279199"/>
                  </a:lnTo>
                  <a:close/>
                </a:path>
              </a:pathLst>
            </a:custGeom>
            <a:solidFill>
              <a:srgbClr val="00A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10450" y="2174275"/>
              <a:ext cx="1388110" cy="1279525"/>
            </a:xfrm>
            <a:custGeom>
              <a:avLst/>
              <a:gdLst/>
              <a:ahLst/>
              <a:cxnLst/>
              <a:rect l="l" t="t" r="r" b="b"/>
              <a:pathLst>
                <a:path w="1388109" h="1279525">
                  <a:moveTo>
                    <a:pt x="1387799" y="0"/>
                  </a:moveTo>
                  <a:lnTo>
                    <a:pt x="1387799" y="559649"/>
                  </a:lnTo>
                  <a:lnTo>
                    <a:pt x="1385745" y="607938"/>
                  </a:lnTo>
                  <a:lnTo>
                    <a:pt x="1379694" y="655086"/>
                  </a:lnTo>
                  <a:lnTo>
                    <a:pt x="1369815" y="700926"/>
                  </a:lnTo>
                  <a:lnTo>
                    <a:pt x="1356275" y="745289"/>
                  </a:lnTo>
                  <a:lnTo>
                    <a:pt x="1339243" y="788007"/>
                  </a:lnTo>
                  <a:lnTo>
                    <a:pt x="1318886" y="828912"/>
                  </a:lnTo>
                  <a:lnTo>
                    <a:pt x="1295373" y="867837"/>
                  </a:lnTo>
                  <a:lnTo>
                    <a:pt x="1268871" y="904613"/>
                  </a:lnTo>
                  <a:lnTo>
                    <a:pt x="1239548" y="939073"/>
                  </a:lnTo>
                  <a:lnTo>
                    <a:pt x="1207573" y="971048"/>
                  </a:lnTo>
                  <a:lnTo>
                    <a:pt x="1173113" y="1000371"/>
                  </a:lnTo>
                  <a:lnTo>
                    <a:pt x="1136337" y="1026873"/>
                  </a:lnTo>
                  <a:lnTo>
                    <a:pt x="1097412" y="1050386"/>
                  </a:lnTo>
                  <a:lnTo>
                    <a:pt x="1056507" y="1070743"/>
                  </a:lnTo>
                  <a:lnTo>
                    <a:pt x="1013788" y="1087775"/>
                  </a:lnTo>
                  <a:lnTo>
                    <a:pt x="969426" y="1101315"/>
                  </a:lnTo>
                  <a:lnTo>
                    <a:pt x="923586" y="1111194"/>
                  </a:lnTo>
                  <a:lnTo>
                    <a:pt x="876438" y="1117245"/>
                  </a:lnTo>
                  <a:lnTo>
                    <a:pt x="828149" y="1119299"/>
                  </a:lnTo>
                  <a:lnTo>
                    <a:pt x="319799" y="1119299"/>
                  </a:lnTo>
                  <a:lnTo>
                    <a:pt x="319799" y="1279199"/>
                  </a:lnTo>
                  <a:lnTo>
                    <a:pt x="0" y="959399"/>
                  </a:lnTo>
                  <a:lnTo>
                    <a:pt x="319799" y="639599"/>
                  </a:lnTo>
                  <a:lnTo>
                    <a:pt x="319799" y="799499"/>
                  </a:lnTo>
                  <a:lnTo>
                    <a:pt x="828149" y="799499"/>
                  </a:lnTo>
                  <a:lnTo>
                    <a:pt x="876488" y="794627"/>
                  </a:lnTo>
                  <a:lnTo>
                    <a:pt x="921510" y="780651"/>
                  </a:lnTo>
                  <a:lnTo>
                    <a:pt x="962252" y="758537"/>
                  </a:lnTo>
                  <a:lnTo>
                    <a:pt x="997749" y="729249"/>
                  </a:lnTo>
                  <a:lnTo>
                    <a:pt x="1027037" y="693752"/>
                  </a:lnTo>
                  <a:lnTo>
                    <a:pt x="1049151" y="653010"/>
                  </a:lnTo>
                  <a:lnTo>
                    <a:pt x="1063127" y="607988"/>
                  </a:lnTo>
                  <a:lnTo>
                    <a:pt x="1067999" y="559649"/>
                  </a:lnTo>
                  <a:lnTo>
                    <a:pt x="1067999" y="0"/>
                  </a:lnTo>
                  <a:lnTo>
                    <a:pt x="1387799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5802912" y="1952062"/>
            <a:ext cx="1289050" cy="1397635"/>
            <a:chOff x="5802912" y="1952062"/>
            <a:chExt cx="1289050" cy="1397635"/>
          </a:xfrm>
        </p:grpSpPr>
        <p:sp>
          <p:nvSpPr>
            <p:cNvPr id="15" name="object 15"/>
            <p:cNvSpPr/>
            <p:nvPr/>
          </p:nvSpPr>
          <p:spPr>
            <a:xfrm>
              <a:off x="5807674" y="1956824"/>
              <a:ext cx="1279525" cy="1388110"/>
            </a:xfrm>
            <a:custGeom>
              <a:avLst/>
              <a:gdLst/>
              <a:ahLst/>
              <a:cxnLst/>
              <a:rect l="l" t="t" r="r" b="b"/>
              <a:pathLst>
                <a:path w="1279525" h="1388110">
                  <a:moveTo>
                    <a:pt x="639599" y="319799"/>
                  </a:moveTo>
                  <a:lnTo>
                    <a:pt x="0" y="319799"/>
                  </a:lnTo>
                  <a:lnTo>
                    <a:pt x="319799" y="0"/>
                  </a:lnTo>
                  <a:lnTo>
                    <a:pt x="639599" y="319799"/>
                  </a:lnTo>
                  <a:close/>
                </a:path>
                <a:path w="1279525" h="1388110">
                  <a:moveTo>
                    <a:pt x="1279199" y="1387799"/>
                  </a:moveTo>
                  <a:lnTo>
                    <a:pt x="719549" y="1387799"/>
                  </a:lnTo>
                  <a:lnTo>
                    <a:pt x="671261" y="1385745"/>
                  </a:lnTo>
                  <a:lnTo>
                    <a:pt x="624113" y="1379694"/>
                  </a:lnTo>
                  <a:lnTo>
                    <a:pt x="578273" y="1369815"/>
                  </a:lnTo>
                  <a:lnTo>
                    <a:pt x="533910" y="1356275"/>
                  </a:lnTo>
                  <a:lnTo>
                    <a:pt x="491192" y="1339243"/>
                  </a:lnTo>
                  <a:lnTo>
                    <a:pt x="450287" y="1318886"/>
                  </a:lnTo>
                  <a:lnTo>
                    <a:pt x="411362" y="1295373"/>
                  </a:lnTo>
                  <a:lnTo>
                    <a:pt x="374585" y="1268871"/>
                  </a:lnTo>
                  <a:lnTo>
                    <a:pt x="340126" y="1239548"/>
                  </a:lnTo>
                  <a:lnTo>
                    <a:pt x="308151" y="1207573"/>
                  </a:lnTo>
                  <a:lnTo>
                    <a:pt x="278828" y="1173113"/>
                  </a:lnTo>
                  <a:lnTo>
                    <a:pt x="252326" y="1136337"/>
                  </a:lnTo>
                  <a:lnTo>
                    <a:pt x="228813" y="1097412"/>
                  </a:lnTo>
                  <a:lnTo>
                    <a:pt x="208456" y="1056507"/>
                  </a:lnTo>
                  <a:lnTo>
                    <a:pt x="191424" y="1013789"/>
                  </a:lnTo>
                  <a:lnTo>
                    <a:pt x="177884" y="969426"/>
                  </a:lnTo>
                  <a:lnTo>
                    <a:pt x="168005" y="923586"/>
                  </a:lnTo>
                  <a:lnTo>
                    <a:pt x="161954" y="876438"/>
                  </a:lnTo>
                  <a:lnTo>
                    <a:pt x="159899" y="828149"/>
                  </a:lnTo>
                  <a:lnTo>
                    <a:pt x="159899" y="319799"/>
                  </a:lnTo>
                  <a:lnTo>
                    <a:pt x="479699" y="319799"/>
                  </a:lnTo>
                  <a:lnTo>
                    <a:pt x="479699" y="828149"/>
                  </a:lnTo>
                  <a:lnTo>
                    <a:pt x="484572" y="876488"/>
                  </a:lnTo>
                  <a:lnTo>
                    <a:pt x="498548" y="921510"/>
                  </a:lnTo>
                  <a:lnTo>
                    <a:pt x="520662" y="962252"/>
                  </a:lnTo>
                  <a:lnTo>
                    <a:pt x="549950" y="997749"/>
                  </a:lnTo>
                  <a:lnTo>
                    <a:pt x="585447" y="1027037"/>
                  </a:lnTo>
                  <a:lnTo>
                    <a:pt x="626189" y="1049151"/>
                  </a:lnTo>
                  <a:lnTo>
                    <a:pt x="671211" y="1063127"/>
                  </a:lnTo>
                  <a:lnTo>
                    <a:pt x="719549" y="1067999"/>
                  </a:lnTo>
                  <a:lnTo>
                    <a:pt x="1279199" y="1067999"/>
                  </a:lnTo>
                  <a:lnTo>
                    <a:pt x="1279199" y="1387799"/>
                  </a:lnTo>
                  <a:close/>
                </a:path>
              </a:pathLst>
            </a:custGeom>
            <a:solidFill>
              <a:srgbClr val="00A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07674" y="1956824"/>
              <a:ext cx="1279525" cy="1388110"/>
            </a:xfrm>
            <a:custGeom>
              <a:avLst/>
              <a:gdLst/>
              <a:ahLst/>
              <a:cxnLst/>
              <a:rect l="l" t="t" r="r" b="b"/>
              <a:pathLst>
                <a:path w="1279525" h="1388110">
                  <a:moveTo>
                    <a:pt x="1279199" y="1387799"/>
                  </a:moveTo>
                  <a:lnTo>
                    <a:pt x="719549" y="1387799"/>
                  </a:lnTo>
                  <a:lnTo>
                    <a:pt x="671261" y="1385745"/>
                  </a:lnTo>
                  <a:lnTo>
                    <a:pt x="624113" y="1379694"/>
                  </a:lnTo>
                  <a:lnTo>
                    <a:pt x="578273" y="1369815"/>
                  </a:lnTo>
                  <a:lnTo>
                    <a:pt x="533910" y="1356275"/>
                  </a:lnTo>
                  <a:lnTo>
                    <a:pt x="491192" y="1339243"/>
                  </a:lnTo>
                  <a:lnTo>
                    <a:pt x="450287" y="1318886"/>
                  </a:lnTo>
                  <a:lnTo>
                    <a:pt x="411362" y="1295373"/>
                  </a:lnTo>
                  <a:lnTo>
                    <a:pt x="374585" y="1268871"/>
                  </a:lnTo>
                  <a:lnTo>
                    <a:pt x="340126" y="1239548"/>
                  </a:lnTo>
                  <a:lnTo>
                    <a:pt x="308151" y="1207573"/>
                  </a:lnTo>
                  <a:lnTo>
                    <a:pt x="278828" y="1173113"/>
                  </a:lnTo>
                  <a:lnTo>
                    <a:pt x="252326" y="1136337"/>
                  </a:lnTo>
                  <a:lnTo>
                    <a:pt x="228813" y="1097412"/>
                  </a:lnTo>
                  <a:lnTo>
                    <a:pt x="208456" y="1056507"/>
                  </a:lnTo>
                  <a:lnTo>
                    <a:pt x="191424" y="1013789"/>
                  </a:lnTo>
                  <a:lnTo>
                    <a:pt x="177884" y="969426"/>
                  </a:lnTo>
                  <a:lnTo>
                    <a:pt x="168005" y="923586"/>
                  </a:lnTo>
                  <a:lnTo>
                    <a:pt x="161954" y="876438"/>
                  </a:lnTo>
                  <a:lnTo>
                    <a:pt x="159899" y="828149"/>
                  </a:lnTo>
                  <a:lnTo>
                    <a:pt x="159899" y="319799"/>
                  </a:lnTo>
                  <a:lnTo>
                    <a:pt x="0" y="319799"/>
                  </a:lnTo>
                  <a:lnTo>
                    <a:pt x="319799" y="0"/>
                  </a:lnTo>
                  <a:lnTo>
                    <a:pt x="639599" y="319799"/>
                  </a:lnTo>
                  <a:lnTo>
                    <a:pt x="479699" y="319799"/>
                  </a:lnTo>
                  <a:lnTo>
                    <a:pt x="479699" y="828149"/>
                  </a:lnTo>
                  <a:lnTo>
                    <a:pt x="484572" y="876488"/>
                  </a:lnTo>
                  <a:lnTo>
                    <a:pt x="498548" y="921510"/>
                  </a:lnTo>
                  <a:lnTo>
                    <a:pt x="520662" y="962252"/>
                  </a:lnTo>
                  <a:lnTo>
                    <a:pt x="549950" y="997749"/>
                  </a:lnTo>
                  <a:lnTo>
                    <a:pt x="585447" y="1027037"/>
                  </a:lnTo>
                  <a:lnTo>
                    <a:pt x="626189" y="1049151"/>
                  </a:lnTo>
                  <a:lnTo>
                    <a:pt x="671211" y="1063127"/>
                  </a:lnTo>
                  <a:lnTo>
                    <a:pt x="719549" y="1067999"/>
                  </a:lnTo>
                  <a:lnTo>
                    <a:pt x="1279199" y="1067999"/>
                  </a:lnTo>
                  <a:lnTo>
                    <a:pt x="1279199" y="13877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51300" y="1443463"/>
            <a:ext cx="288099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4945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feature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xperiment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is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made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to 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run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only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test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new  bookings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xperiences.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>
              <a:latin typeface="Tahoma"/>
              <a:cs typeface="Tahoma"/>
            </a:endParaRPr>
          </a:p>
          <a:p>
            <a:pPr marL="12700" marR="23177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consumption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v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eller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user 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view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will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affect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these:</a:t>
            </a:r>
            <a:endParaRPr sz="1400">
              <a:latin typeface="Tahoma"/>
              <a:cs typeface="Tahoma"/>
            </a:endParaRPr>
          </a:p>
          <a:p>
            <a:pPr marL="469900" marR="890269" indent="-36957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400" spc="70" dirty="0">
                <a:solidFill>
                  <a:srgbClr val="FFFFFF"/>
                </a:solidFill>
                <a:latin typeface="Tahoma"/>
                <a:cs typeface="Tahoma"/>
              </a:rPr>
              <a:t>More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time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spent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on 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xperiences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page.</a:t>
            </a:r>
            <a:endParaRPr sz="1400">
              <a:latin typeface="Tahoma"/>
              <a:cs typeface="Tahoma"/>
            </a:endParaRPr>
          </a:p>
          <a:p>
            <a:pPr marL="469900" marR="235585" indent="-36957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Increase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new 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xperiences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boo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ed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sz="1400" spc="-90" dirty="0">
                <a:solidFill>
                  <a:srgbClr val="FFFFFF"/>
                </a:solidFill>
                <a:latin typeface="Tahoma"/>
                <a:cs typeface="Tahoma"/>
              </a:rPr>
              <a:t>r</a:t>
            </a:r>
            <a:r>
              <a:rPr sz="1400" spc="-130" dirty="0">
                <a:solidFill>
                  <a:srgbClr val="FFFFFF"/>
                </a:solidFill>
                <a:latin typeface="Tahoma"/>
                <a:cs typeface="Tahoma"/>
              </a:rPr>
              <a:t>.</a:t>
            </a:r>
            <a:endParaRPr sz="1400">
              <a:latin typeface="Tahoma"/>
              <a:cs typeface="Tahoma"/>
            </a:endParaRPr>
          </a:p>
          <a:p>
            <a:pPr marL="469900" marR="678815" indent="-36957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ahoma"/>
                <a:cs typeface="Tahoma"/>
              </a:rPr>
              <a:t>DA</a:t>
            </a:r>
            <a:r>
              <a:rPr sz="1400" spc="65" dirty="0">
                <a:solidFill>
                  <a:srgbClr val="FFFFFF"/>
                </a:solidFill>
                <a:latin typeface="Tahoma"/>
                <a:cs typeface="Tahoma"/>
              </a:rPr>
              <a:t>U</a:t>
            </a:r>
            <a:r>
              <a:rPr sz="1400" spc="-130" dirty="0">
                <a:solidFill>
                  <a:srgbClr val="FFFFFF"/>
                </a:solidFill>
                <a:latin typeface="Tahoma"/>
                <a:cs typeface="Tahoma"/>
              </a:rPr>
              <a:t>,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80" dirty="0">
                <a:solidFill>
                  <a:srgbClr val="FFFFFF"/>
                </a:solidFill>
                <a:latin typeface="Tahoma"/>
                <a:cs typeface="Tahoma"/>
              </a:rPr>
              <a:t>M</a:t>
            </a:r>
            <a:r>
              <a:rPr sz="1400" spc="10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65" dirty="0">
                <a:solidFill>
                  <a:srgbClr val="FFFFFF"/>
                </a:solidFill>
                <a:latin typeface="Tahoma"/>
                <a:cs typeface="Tahoma"/>
              </a:rPr>
              <a:t>U 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(increases)</a:t>
            </a:r>
            <a:endParaRPr sz="1400">
              <a:latin typeface="Tahoma"/>
              <a:cs typeface="Tahoma"/>
            </a:endParaRPr>
          </a:p>
          <a:p>
            <a:pPr marL="469900" indent="-36957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Number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Site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visits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(increas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120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  <a:p>
            <a:pPr marL="469900" marR="85090" indent="-36957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Rebooking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xperiences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due  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400" spc="-1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FOMO(increases)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7315199" cy="38195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91075" y="3780663"/>
            <a:ext cx="1444625" cy="929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400" spc="125" dirty="0">
                <a:latin typeface="Tahoma"/>
                <a:cs typeface="Tahoma"/>
              </a:rPr>
              <a:t>NO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70" dirty="0">
                <a:latin typeface="Tahoma"/>
                <a:cs typeface="Tahoma"/>
              </a:rPr>
              <a:t>Y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8800" y="160335"/>
            <a:ext cx="3187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00" dirty="0">
                <a:solidFill>
                  <a:srgbClr val="484848"/>
                </a:solidFill>
              </a:rPr>
              <a:t>Measure</a:t>
            </a:r>
            <a:r>
              <a:rPr sz="3000" spc="-225" dirty="0">
                <a:solidFill>
                  <a:srgbClr val="484848"/>
                </a:solidFill>
              </a:rPr>
              <a:t> </a:t>
            </a:r>
            <a:r>
              <a:rPr sz="3000" spc="155" dirty="0">
                <a:solidFill>
                  <a:srgbClr val="484848"/>
                </a:solidFill>
              </a:rPr>
              <a:t>Success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2987250" y="866013"/>
            <a:ext cx="553275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Char char="&gt;"/>
              <a:tabLst>
                <a:tab pos="150495" algn="l"/>
              </a:tabLst>
            </a:pPr>
            <a:r>
              <a:rPr sz="1400" spc="60" dirty="0">
                <a:latin typeface="Tahoma"/>
                <a:cs typeface="Tahoma"/>
              </a:rPr>
              <a:t>AirBnB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Experiences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success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is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driven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by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increase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in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number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experiences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booking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per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user,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thus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focusing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on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0" dirty="0">
                <a:latin typeface="Tahoma"/>
                <a:cs typeface="Tahoma"/>
              </a:rPr>
              <a:t>North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Star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Metrics.</a:t>
            </a:r>
            <a:endParaRPr sz="1400">
              <a:latin typeface="Tahoma"/>
              <a:cs typeface="Tahoma"/>
            </a:endParaRPr>
          </a:p>
          <a:p>
            <a:pPr marL="149860" indent="-137795">
              <a:lnSpc>
                <a:spcPct val="100000"/>
              </a:lnSpc>
              <a:buChar char="&gt;"/>
              <a:tabLst>
                <a:tab pos="150495" algn="l"/>
              </a:tabLst>
            </a:pPr>
            <a:r>
              <a:rPr sz="1400" spc="25" dirty="0">
                <a:latin typeface="Tahoma"/>
                <a:cs typeface="Tahoma"/>
              </a:rPr>
              <a:t>Number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new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user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get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through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this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ideal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steps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funnel.</a:t>
            </a:r>
            <a:endParaRPr sz="1400">
              <a:latin typeface="Tahoma"/>
              <a:cs typeface="Tahoma"/>
            </a:endParaRPr>
          </a:p>
          <a:p>
            <a:pPr marL="12700" marR="373380">
              <a:lnSpc>
                <a:spcPct val="100000"/>
              </a:lnSpc>
              <a:buChar char="&gt;"/>
              <a:tabLst>
                <a:tab pos="150495" algn="l"/>
              </a:tabLst>
            </a:pPr>
            <a:r>
              <a:rPr sz="1400" spc="25" dirty="0">
                <a:latin typeface="Tahoma"/>
                <a:cs typeface="Tahoma"/>
              </a:rPr>
              <a:t>Users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discover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experiences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their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choice,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tracked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via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number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storyboard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hashtags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it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follows.</a:t>
            </a:r>
            <a:endParaRPr sz="1400">
              <a:latin typeface="Tahoma"/>
              <a:cs typeface="Tahoma"/>
            </a:endParaRPr>
          </a:p>
          <a:p>
            <a:pPr marL="12700" marR="162560">
              <a:lnSpc>
                <a:spcPct val="100000"/>
              </a:lnSpc>
              <a:buChar char="&gt;"/>
              <a:tabLst>
                <a:tab pos="150495" algn="l"/>
              </a:tabLst>
            </a:pPr>
            <a:r>
              <a:rPr sz="1400" spc="70" dirty="0">
                <a:latin typeface="Tahoma"/>
                <a:cs typeface="Tahoma"/>
              </a:rPr>
              <a:t>More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users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signing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up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on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platform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increase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in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num.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</a:t>
            </a:r>
            <a:r>
              <a:rPr sz="1400" spc="10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users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visiting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on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e</a:t>
            </a:r>
            <a:r>
              <a:rPr sz="1400" spc="5" dirty="0">
                <a:latin typeface="Tahoma"/>
                <a:cs typeface="Tahoma"/>
              </a:rPr>
              <a:t>xperiences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45" dirty="0">
                <a:latin typeface="Tahoma"/>
                <a:cs typeface="Tahoma"/>
              </a:rPr>
              <a:t>page.</a:t>
            </a:r>
            <a:endParaRPr sz="1400">
              <a:latin typeface="Tahoma"/>
              <a:cs typeface="Tahoma"/>
            </a:endParaRPr>
          </a:p>
          <a:p>
            <a:pPr marL="149860" indent="-137795">
              <a:lnSpc>
                <a:spcPct val="100000"/>
              </a:lnSpc>
              <a:buChar char="&gt;"/>
              <a:tabLst>
                <a:tab pos="150495" algn="l"/>
              </a:tabLst>
            </a:pPr>
            <a:r>
              <a:rPr sz="1400" spc="70" dirty="0">
                <a:latin typeface="Tahoma"/>
                <a:cs typeface="Tahoma"/>
              </a:rPr>
              <a:t>More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successful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payment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completion,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closing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funnel.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spc="15" dirty="0">
                <a:latin typeface="Tahoma"/>
                <a:cs typeface="Tahoma"/>
              </a:rPr>
              <a:t>&gt;More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num.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2nd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&amp;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repeated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bookings.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800" y="462086"/>
            <a:ext cx="4313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0" dirty="0">
                <a:solidFill>
                  <a:srgbClr val="484848"/>
                </a:solidFill>
              </a:rPr>
              <a:t>Problem</a:t>
            </a:r>
            <a:r>
              <a:rPr sz="3600" spc="-260" dirty="0">
                <a:solidFill>
                  <a:srgbClr val="484848"/>
                </a:solidFill>
              </a:rPr>
              <a:t> </a:t>
            </a:r>
            <a:r>
              <a:rPr sz="3600" spc="80" dirty="0">
                <a:solidFill>
                  <a:srgbClr val="484848"/>
                </a:solidFill>
              </a:rPr>
              <a:t>Statement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08800" y="1391630"/>
            <a:ext cx="4985385" cy="1957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Tahoma"/>
                <a:cs typeface="Tahoma"/>
              </a:rPr>
              <a:t>What?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spc="-10" dirty="0">
                <a:latin typeface="Tahoma"/>
                <a:cs typeface="Tahoma"/>
              </a:rPr>
              <a:t>&gt;Before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launch,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Engineering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team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identiﬁes</a:t>
            </a:r>
            <a:r>
              <a:rPr sz="1800" spc="-21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04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bug, </a:t>
            </a:r>
            <a:r>
              <a:rPr sz="1800" spc="-55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which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causes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10%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failure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p</a:t>
            </a:r>
            <a:r>
              <a:rPr sz="1800" spc="-50" dirty="0">
                <a:latin typeface="Tahoma"/>
                <a:cs typeface="Tahoma"/>
              </a:rPr>
              <a:t>a</a:t>
            </a:r>
            <a:r>
              <a:rPr sz="1800" spc="5" dirty="0">
                <a:latin typeface="Tahoma"/>
                <a:cs typeface="Tahoma"/>
              </a:rPr>
              <a:t>yments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while  </a:t>
            </a:r>
            <a:r>
              <a:rPr sz="1800" spc="10" dirty="0">
                <a:latin typeface="Tahoma"/>
                <a:cs typeface="Tahoma"/>
              </a:rPr>
              <a:t>booking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an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e</a:t>
            </a:r>
            <a:r>
              <a:rPr sz="1800" spc="15" dirty="0">
                <a:latin typeface="Tahoma"/>
                <a:cs typeface="Tahoma"/>
              </a:rPr>
              <a:t>xperience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270" dirty="0">
                <a:latin typeface="Tahoma"/>
                <a:cs typeface="Tahoma"/>
              </a:rPr>
              <a:t>~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should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we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go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ahead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with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launch.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4524" y="2522775"/>
            <a:ext cx="2112063" cy="226694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800" y="233486"/>
            <a:ext cx="3629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484848"/>
                </a:solidFill>
              </a:rPr>
              <a:t>Launch</a:t>
            </a:r>
            <a:r>
              <a:rPr sz="3600" spc="-225" dirty="0">
                <a:solidFill>
                  <a:srgbClr val="484848"/>
                </a:solidFill>
              </a:rPr>
              <a:t> </a:t>
            </a:r>
            <a:r>
              <a:rPr sz="3600" spc="80" dirty="0">
                <a:solidFill>
                  <a:srgbClr val="484848"/>
                </a:solidFill>
              </a:rPr>
              <a:t>Decision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40750" y="902173"/>
            <a:ext cx="867219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spc="15" dirty="0">
                <a:latin typeface="Tahoma"/>
                <a:cs typeface="Tahoma"/>
              </a:rPr>
              <a:t>Let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us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assuming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that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team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has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completed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market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research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30" dirty="0">
                <a:latin typeface="Tahoma"/>
                <a:cs typeface="Tahoma"/>
              </a:rPr>
              <a:t>,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validation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product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is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completed,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viable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metrics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are </a:t>
            </a:r>
            <a:r>
              <a:rPr sz="1400" dirty="0">
                <a:latin typeface="Tahoma"/>
                <a:cs typeface="Tahoma"/>
              </a:rPr>
              <a:t>open </a:t>
            </a:r>
            <a:r>
              <a:rPr sz="1400" spc="35" dirty="0">
                <a:latin typeface="Tahoma"/>
                <a:cs typeface="Tahoma"/>
              </a:rPr>
              <a:t>to </a:t>
            </a:r>
            <a:r>
              <a:rPr sz="1400" spc="20" dirty="0">
                <a:latin typeface="Tahoma"/>
                <a:cs typeface="Tahoma"/>
              </a:rPr>
              <a:t>track </a:t>
            </a:r>
            <a:r>
              <a:rPr sz="1400" spc="-10" dirty="0">
                <a:latin typeface="Tahoma"/>
                <a:cs typeface="Tahoma"/>
              </a:rPr>
              <a:t>and </a:t>
            </a:r>
            <a:r>
              <a:rPr sz="1400" spc="15" dirty="0">
                <a:latin typeface="Tahoma"/>
                <a:cs typeface="Tahoma"/>
              </a:rPr>
              <a:t>all </a:t>
            </a:r>
            <a:r>
              <a:rPr sz="1400" spc="25" dirty="0">
                <a:latin typeface="Tahoma"/>
                <a:cs typeface="Tahoma"/>
              </a:rPr>
              <a:t>further </a:t>
            </a:r>
            <a:r>
              <a:rPr sz="1400" spc="-5" dirty="0">
                <a:latin typeface="Tahoma"/>
                <a:cs typeface="Tahoma"/>
              </a:rPr>
              <a:t>team </a:t>
            </a:r>
            <a:r>
              <a:rPr sz="1400" spc="5" dirty="0">
                <a:latin typeface="Tahoma"/>
                <a:cs typeface="Tahoma"/>
              </a:rPr>
              <a:t>communications </a:t>
            </a:r>
            <a:r>
              <a:rPr sz="1400" spc="10" dirty="0">
                <a:latin typeface="Tahoma"/>
                <a:cs typeface="Tahoma"/>
              </a:rPr>
              <a:t>are </a:t>
            </a:r>
            <a:r>
              <a:rPr sz="1400" spc="-5" dirty="0">
                <a:latin typeface="Tahoma"/>
                <a:cs typeface="Tahoma"/>
              </a:rPr>
              <a:t>completed. </a:t>
            </a:r>
            <a:r>
              <a:rPr sz="1400" spc="45" dirty="0">
                <a:latin typeface="Tahoma"/>
                <a:cs typeface="Tahoma"/>
              </a:rPr>
              <a:t>As </a:t>
            </a:r>
            <a:r>
              <a:rPr sz="1400" spc="15" dirty="0">
                <a:latin typeface="Tahoma"/>
                <a:cs typeface="Tahoma"/>
              </a:rPr>
              <a:t>this </a:t>
            </a:r>
            <a:r>
              <a:rPr sz="1400" spc="-20" dirty="0">
                <a:latin typeface="Tahoma"/>
                <a:cs typeface="Tahoma"/>
              </a:rPr>
              <a:t>bug </a:t>
            </a:r>
            <a:r>
              <a:rPr sz="1400" spc="15" dirty="0">
                <a:latin typeface="Tahoma"/>
                <a:cs typeface="Tahoma"/>
              </a:rPr>
              <a:t>occurred </a:t>
            </a:r>
            <a:r>
              <a:rPr sz="1400" spc="-5" dirty="0">
                <a:latin typeface="Tahoma"/>
                <a:cs typeface="Tahoma"/>
              </a:rPr>
              <a:t>just </a:t>
            </a:r>
            <a:r>
              <a:rPr sz="1400" spc="15" dirty="0">
                <a:latin typeface="Tahoma"/>
                <a:cs typeface="Tahoma"/>
              </a:rPr>
              <a:t>before the 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launch. </a:t>
            </a:r>
            <a:r>
              <a:rPr sz="1400" spc="30" dirty="0">
                <a:latin typeface="Tahoma"/>
                <a:cs typeface="Tahoma"/>
              </a:rPr>
              <a:t>Certain </a:t>
            </a:r>
            <a:r>
              <a:rPr sz="1400" spc="-5" dirty="0">
                <a:latin typeface="Tahoma"/>
                <a:cs typeface="Tahoma"/>
              </a:rPr>
              <a:t>above </a:t>
            </a:r>
            <a:r>
              <a:rPr sz="1400" spc="10" dirty="0">
                <a:latin typeface="Tahoma"/>
                <a:cs typeface="Tahoma"/>
              </a:rPr>
              <a:t>stated </a:t>
            </a:r>
            <a:r>
              <a:rPr sz="1400" spc="15" dirty="0">
                <a:latin typeface="Tahoma"/>
                <a:cs typeface="Tahoma"/>
              </a:rPr>
              <a:t>factors points </a:t>
            </a:r>
            <a:r>
              <a:rPr sz="1400" spc="20" dirty="0">
                <a:latin typeface="Tahoma"/>
                <a:cs typeface="Tahoma"/>
              </a:rPr>
              <a:t>that </a:t>
            </a:r>
            <a:r>
              <a:rPr sz="1400" spc="15" dirty="0">
                <a:latin typeface="Tahoma"/>
                <a:cs typeface="Tahoma"/>
              </a:rPr>
              <a:t>this feature </a:t>
            </a:r>
            <a:r>
              <a:rPr sz="1400" spc="10" dirty="0">
                <a:latin typeface="Tahoma"/>
                <a:cs typeface="Tahoma"/>
              </a:rPr>
              <a:t>is </a:t>
            </a:r>
            <a:r>
              <a:rPr sz="1400" spc="-30" dirty="0">
                <a:latin typeface="Tahoma"/>
                <a:cs typeface="Tahoma"/>
              </a:rPr>
              <a:t>a </a:t>
            </a:r>
            <a:r>
              <a:rPr sz="1400" spc="20" dirty="0">
                <a:latin typeface="Tahoma"/>
                <a:cs typeface="Tahoma"/>
              </a:rPr>
              <a:t>result of </a:t>
            </a:r>
            <a:r>
              <a:rPr sz="1400" dirty="0">
                <a:latin typeface="Tahoma"/>
                <a:cs typeface="Tahoma"/>
              </a:rPr>
              <a:t>months </a:t>
            </a:r>
            <a:r>
              <a:rPr sz="1400" spc="20" dirty="0">
                <a:latin typeface="Tahoma"/>
                <a:cs typeface="Tahoma"/>
              </a:rPr>
              <a:t>of structured </a:t>
            </a:r>
            <a:r>
              <a:rPr sz="1400" spc="10" dirty="0">
                <a:latin typeface="Tahoma"/>
                <a:cs typeface="Tahoma"/>
              </a:rPr>
              <a:t>thinking </a:t>
            </a:r>
            <a:r>
              <a:rPr sz="1400" spc="-10" dirty="0">
                <a:latin typeface="Tahoma"/>
                <a:cs typeface="Tahoma"/>
              </a:rPr>
              <a:t>and 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collaborations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among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all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internal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stakeholders.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65" dirty="0">
                <a:latin typeface="Tahoma"/>
                <a:cs typeface="Tahoma"/>
              </a:rPr>
              <a:t>We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will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25" dirty="0">
                <a:latin typeface="Tahoma"/>
                <a:cs typeface="Tahoma"/>
              </a:rPr>
              <a:t>start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with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ﬁnding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reason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behind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failed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payments.</a:t>
            </a:r>
            <a:endParaRPr sz="1400">
              <a:latin typeface="Tahoma"/>
              <a:cs typeface="Tahoma"/>
            </a:endParaRPr>
          </a:p>
          <a:p>
            <a:pPr marL="187325" indent="-17526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187960" algn="l"/>
              </a:tabLst>
            </a:pPr>
            <a:r>
              <a:rPr sz="1400" spc="30" dirty="0">
                <a:latin typeface="Tahoma"/>
                <a:cs typeface="Tahoma"/>
              </a:rPr>
              <a:t>Check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how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recent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is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failure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has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recorded?</a:t>
            </a:r>
            <a:endParaRPr sz="1400">
              <a:latin typeface="Tahoma"/>
              <a:cs typeface="Tahoma"/>
            </a:endParaRPr>
          </a:p>
          <a:p>
            <a:pPr marL="187325" indent="-17526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187960" algn="l"/>
              </a:tabLst>
            </a:pPr>
            <a:r>
              <a:rPr sz="1400" spc="45" dirty="0">
                <a:latin typeface="Tahoma"/>
                <a:cs typeface="Tahoma"/>
              </a:rPr>
              <a:t>What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speciﬁc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payment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gateway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has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high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failure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rates?</a:t>
            </a:r>
            <a:endParaRPr sz="1400">
              <a:latin typeface="Tahoma"/>
              <a:cs typeface="Tahoma"/>
            </a:endParaRPr>
          </a:p>
          <a:p>
            <a:pPr marL="187325" indent="-17526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187960" algn="l"/>
              </a:tabLst>
            </a:pPr>
            <a:r>
              <a:rPr sz="1400" spc="-65" dirty="0">
                <a:latin typeface="Tahoma"/>
                <a:cs typeface="Tahoma"/>
              </a:rPr>
              <a:t>To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check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for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speciﬁc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location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mobile/desktop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failure.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 marL="12700" marR="113664">
              <a:lnSpc>
                <a:spcPct val="116100"/>
              </a:lnSpc>
              <a:spcBef>
                <a:spcPts val="5"/>
              </a:spcBef>
            </a:pPr>
            <a:r>
              <a:rPr sz="1400" spc="5" dirty="0">
                <a:latin typeface="Tahoma"/>
                <a:cs typeface="Tahoma"/>
              </a:rPr>
              <a:t>This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way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we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can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narrow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down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ﬁnd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root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cause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failed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payments.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45" dirty="0">
                <a:latin typeface="Tahoma"/>
                <a:cs typeface="Tahoma"/>
              </a:rPr>
              <a:t>After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ﬁnding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root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problem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we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will </a:t>
            </a:r>
            <a:r>
              <a:rPr sz="1400" spc="-42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mitigate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with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engineering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team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create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workaround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task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ﬁx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deadline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at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earliest.</a:t>
            </a:r>
            <a:endParaRPr sz="1400">
              <a:latin typeface="Tahoma"/>
              <a:cs typeface="Tahoma"/>
            </a:endParaRPr>
          </a:p>
          <a:p>
            <a:pPr marL="187325" indent="-17526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187960" algn="l"/>
              </a:tabLst>
            </a:pPr>
            <a:r>
              <a:rPr sz="1400" spc="15" dirty="0">
                <a:latin typeface="Tahoma"/>
                <a:cs typeface="Tahoma"/>
              </a:rPr>
              <a:t>we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should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restrict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p</a:t>
            </a:r>
            <a:r>
              <a:rPr sz="1400" spc="-40" dirty="0">
                <a:latin typeface="Tahoma"/>
                <a:cs typeface="Tahoma"/>
              </a:rPr>
              <a:t>a</a:t>
            </a:r>
            <a:r>
              <a:rPr sz="1400" dirty="0">
                <a:latin typeface="Tahoma"/>
                <a:cs typeface="Tahoma"/>
              </a:rPr>
              <a:t>yments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most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successful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gatew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-45" dirty="0">
                <a:latin typeface="Tahoma"/>
                <a:cs typeface="Tahoma"/>
              </a:rPr>
              <a:t>ys.</a:t>
            </a:r>
            <a:endParaRPr sz="1400">
              <a:latin typeface="Tahoma"/>
              <a:cs typeface="Tahoma"/>
            </a:endParaRPr>
          </a:p>
          <a:p>
            <a:pPr marL="187325" indent="-175260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187960" algn="l"/>
              </a:tabLst>
            </a:pPr>
            <a:r>
              <a:rPr sz="1400" spc="10" dirty="0">
                <a:latin typeface="Tahoma"/>
                <a:cs typeface="Tahoma"/>
              </a:rPr>
              <a:t>Flash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alert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messages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user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in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case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failed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payment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provide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support.</a:t>
            </a:r>
            <a:endParaRPr sz="1400">
              <a:latin typeface="Tahoma"/>
              <a:cs typeface="Tahoma"/>
            </a:endParaRPr>
          </a:p>
          <a:p>
            <a:pPr marL="12700" marR="3912870">
              <a:lnSpc>
                <a:spcPct val="116100"/>
              </a:lnSpc>
              <a:buAutoNum type="arabicPeriod"/>
              <a:tabLst>
                <a:tab pos="187960" algn="l"/>
              </a:tabLst>
            </a:pPr>
            <a:r>
              <a:rPr sz="1400" spc="30" dirty="0">
                <a:latin typeface="Tahoma"/>
                <a:cs typeface="Tahoma"/>
              </a:rPr>
              <a:t>Roll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out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launch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feature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according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deadline.  </a:t>
            </a:r>
            <a:r>
              <a:rPr sz="1400" spc="5" dirty="0">
                <a:latin typeface="Tahoma"/>
                <a:cs typeface="Tahoma"/>
              </a:rPr>
              <a:t>4.Update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bug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in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next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version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launch.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300">
              <a:latin typeface="Tahoma"/>
              <a:cs typeface="Tahoma"/>
            </a:endParaRPr>
          </a:p>
          <a:p>
            <a:pPr marL="12700" marR="747395">
              <a:lnSpc>
                <a:spcPct val="116100"/>
              </a:lnSpc>
              <a:spcBef>
                <a:spcPts val="5"/>
              </a:spcBef>
            </a:pPr>
            <a:r>
              <a:rPr sz="1400" spc="-5" dirty="0">
                <a:latin typeface="Tahoma"/>
                <a:cs typeface="Tahoma"/>
              </a:rPr>
              <a:t>Thus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with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understanding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priority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launching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product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features,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there's</a:t>
            </a:r>
            <a:r>
              <a:rPr sz="1400" spc="-16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a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5" dirty="0">
                <a:latin typeface="Tahoma"/>
                <a:cs typeface="Tahoma"/>
              </a:rPr>
              <a:t>higher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270" dirty="0">
                <a:latin typeface="Tahoma"/>
                <a:cs typeface="Tahoma"/>
              </a:rPr>
              <a:t>%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20" dirty="0">
                <a:latin typeface="Tahoma"/>
                <a:cs typeface="Tahoma"/>
              </a:rPr>
              <a:t>of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successful </a:t>
            </a:r>
            <a:r>
              <a:rPr sz="1400" spc="-42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payments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which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will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obviously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add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to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5" dirty="0">
                <a:latin typeface="Tahoma"/>
                <a:cs typeface="Tahoma"/>
              </a:rPr>
              <a:t>revenue.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So,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35" dirty="0">
                <a:latin typeface="Tahoma"/>
                <a:cs typeface="Tahoma"/>
              </a:rPr>
              <a:t>i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would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discuss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and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go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ahead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30" dirty="0">
                <a:latin typeface="Tahoma"/>
                <a:cs typeface="Tahoma"/>
              </a:rPr>
              <a:t>with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15" dirty="0">
                <a:latin typeface="Tahoma"/>
                <a:cs typeface="Tahoma"/>
              </a:rPr>
              <a:t>the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launch.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325" y="2158691"/>
            <a:ext cx="24085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>
                <a:solidFill>
                  <a:srgbClr val="484848"/>
                </a:solidFill>
              </a:rPr>
              <a:t>The</a:t>
            </a:r>
            <a:r>
              <a:rPr spc="-295" dirty="0">
                <a:solidFill>
                  <a:srgbClr val="484848"/>
                </a:solidFill>
              </a:rPr>
              <a:t> </a:t>
            </a:r>
            <a:r>
              <a:rPr spc="135" dirty="0">
                <a:solidFill>
                  <a:srgbClr val="484848"/>
                </a:solidFill>
              </a:rPr>
              <a:t>E</a:t>
            </a:r>
            <a:r>
              <a:rPr spc="185" dirty="0">
                <a:solidFill>
                  <a:srgbClr val="484848"/>
                </a:solidFill>
              </a:rPr>
              <a:t>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6125" y="760791"/>
            <a:ext cx="6938009" cy="369062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z="4800" b="1" spc="245" dirty="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4800" b="1" spc="10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4800" b="1" spc="265" dirty="0">
                <a:solidFill>
                  <a:srgbClr val="FFFFFF"/>
                </a:solidFill>
                <a:latin typeface="Trebuchet MS"/>
                <a:cs typeface="Trebuchet MS"/>
              </a:rPr>
              <a:t>w</a:t>
            </a:r>
            <a:r>
              <a:rPr sz="4800" b="1" spc="-4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210" dirty="0">
                <a:solidFill>
                  <a:srgbClr val="FFFFFF"/>
                </a:solidFill>
                <a:latin typeface="Trebuchet MS"/>
                <a:cs typeface="Trebuchet MS"/>
              </a:rPr>
              <a:t>ma</a:t>
            </a:r>
            <a:r>
              <a:rPr sz="4800" b="1" spc="14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4800" b="1" spc="75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r>
              <a:rPr sz="4800" b="1" spc="-4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95" dirty="0">
                <a:solidFill>
                  <a:srgbClr val="FFFFFF"/>
                </a:solidFill>
                <a:latin typeface="Trebuchet MS"/>
                <a:cs typeface="Trebuchet MS"/>
              </a:rPr>
              <a:t>times</a:t>
            </a:r>
            <a:r>
              <a:rPr sz="4800" b="1" spc="-2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190" dirty="0">
                <a:solidFill>
                  <a:srgbClr val="FFFFFF"/>
                </a:solidFill>
                <a:latin typeface="Trebuchet MS"/>
                <a:cs typeface="Trebuchet MS"/>
              </a:rPr>
              <a:t>do  </a:t>
            </a:r>
            <a:r>
              <a:rPr sz="4800" b="1" spc="105" dirty="0">
                <a:solidFill>
                  <a:srgbClr val="FFFFFF"/>
                </a:solidFill>
                <a:latin typeface="Trebuchet MS"/>
                <a:cs typeface="Trebuchet MS"/>
              </a:rPr>
              <a:t>you</a:t>
            </a:r>
            <a:r>
              <a:rPr sz="4800" b="1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50" dirty="0">
                <a:solidFill>
                  <a:srgbClr val="FFFFFF"/>
                </a:solidFill>
                <a:latin typeface="Trebuchet MS"/>
                <a:cs typeface="Trebuchet MS"/>
              </a:rPr>
              <a:t>explore</a:t>
            </a:r>
            <a:r>
              <a:rPr sz="4800" b="1" spc="-3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135" dirty="0">
                <a:solidFill>
                  <a:srgbClr val="FFFFFF"/>
                </a:solidFill>
                <a:latin typeface="Trebuchet MS"/>
                <a:cs typeface="Trebuchet MS"/>
              </a:rPr>
              <a:t>beyond</a:t>
            </a:r>
            <a:r>
              <a:rPr sz="4800" b="1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40" dirty="0">
                <a:solidFill>
                  <a:srgbClr val="FFFFFF"/>
                </a:solidFill>
                <a:latin typeface="Trebuchet MS"/>
                <a:cs typeface="Trebuchet MS"/>
              </a:rPr>
              <a:t>our </a:t>
            </a:r>
            <a:r>
              <a:rPr sz="4800" b="1" spc="-14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-7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800" b="1" spc="110" dirty="0">
                <a:solidFill>
                  <a:srgbClr val="FFFFFF"/>
                </a:solidFill>
                <a:latin typeface="Trebuchet MS"/>
                <a:cs typeface="Trebuchet MS"/>
              </a:rPr>
              <a:t>ypical</a:t>
            </a:r>
            <a:r>
              <a:rPr sz="4800" b="1" spc="-4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800" b="1" spc="28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4800" b="1" spc="5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4800" b="1" spc="-2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4800" b="1" spc="150" dirty="0">
                <a:solidFill>
                  <a:srgbClr val="FFFFFF"/>
                </a:solidFill>
                <a:latin typeface="Trebuchet MS"/>
                <a:cs typeface="Trebuchet MS"/>
              </a:rPr>
              <a:t>y?</a:t>
            </a:r>
            <a:endParaRPr sz="4800">
              <a:latin typeface="Trebuchet MS"/>
              <a:cs typeface="Trebuchet MS"/>
            </a:endParaRPr>
          </a:p>
          <a:p>
            <a:pPr marL="12700" marR="172720">
              <a:lnSpc>
                <a:spcPts val="5780"/>
              </a:lnSpc>
              <a:spcBef>
                <a:spcPts val="90"/>
              </a:spcBef>
            </a:pPr>
            <a:r>
              <a:rPr sz="4800" b="1" spc="409" dirty="0">
                <a:solidFill>
                  <a:srgbClr val="FA8C00"/>
                </a:solidFill>
                <a:latin typeface="Trebuchet MS"/>
                <a:cs typeface="Trebuchet MS"/>
              </a:rPr>
              <a:t>N</a:t>
            </a:r>
            <a:r>
              <a:rPr sz="4800" b="1" spc="105" dirty="0">
                <a:solidFill>
                  <a:srgbClr val="FA8C00"/>
                </a:solidFill>
                <a:latin typeface="Trebuchet MS"/>
                <a:cs typeface="Trebuchet MS"/>
              </a:rPr>
              <a:t>o</a:t>
            </a:r>
            <a:r>
              <a:rPr sz="4800" b="1" spc="265" dirty="0">
                <a:solidFill>
                  <a:srgbClr val="FA8C00"/>
                </a:solidFill>
                <a:latin typeface="Trebuchet MS"/>
                <a:cs typeface="Trebuchet MS"/>
              </a:rPr>
              <a:t>w</a:t>
            </a:r>
            <a:r>
              <a:rPr sz="4800" b="1" spc="-430" dirty="0">
                <a:solidFill>
                  <a:srgbClr val="FA8C00"/>
                </a:solidFill>
                <a:latin typeface="Trebuchet MS"/>
                <a:cs typeface="Trebuchet MS"/>
              </a:rPr>
              <a:t> </a:t>
            </a:r>
            <a:r>
              <a:rPr sz="4800" b="1" spc="400" dirty="0">
                <a:solidFill>
                  <a:srgbClr val="FA8C00"/>
                </a:solidFill>
                <a:latin typeface="Trebuchet MS"/>
                <a:cs typeface="Trebuchet MS"/>
              </a:rPr>
              <a:t>ga</a:t>
            </a:r>
            <a:r>
              <a:rPr sz="4800" b="1" spc="-25" dirty="0">
                <a:solidFill>
                  <a:srgbClr val="FA8C00"/>
                </a:solidFill>
                <a:latin typeface="Trebuchet MS"/>
                <a:cs typeface="Trebuchet MS"/>
              </a:rPr>
              <a:t>ther</a:t>
            </a:r>
            <a:r>
              <a:rPr sz="4800" b="1" spc="-395" dirty="0">
                <a:solidFill>
                  <a:srgbClr val="FA8C00"/>
                </a:solidFill>
                <a:latin typeface="Trebuchet MS"/>
                <a:cs typeface="Trebuchet MS"/>
              </a:rPr>
              <a:t> </a:t>
            </a:r>
            <a:r>
              <a:rPr sz="4800" b="1" spc="285" dirty="0">
                <a:solidFill>
                  <a:srgbClr val="FA8C00"/>
                </a:solidFill>
                <a:latin typeface="Trebuchet MS"/>
                <a:cs typeface="Trebuchet MS"/>
              </a:rPr>
              <a:t>s</a:t>
            </a:r>
            <a:r>
              <a:rPr sz="4800" b="1" spc="-90" dirty="0">
                <a:solidFill>
                  <a:srgbClr val="FA8C00"/>
                </a:solidFill>
                <a:latin typeface="Trebuchet MS"/>
                <a:cs typeface="Trebuchet MS"/>
              </a:rPr>
              <a:t>t</a:t>
            </a:r>
            <a:r>
              <a:rPr sz="4800" b="1" spc="40" dirty="0">
                <a:solidFill>
                  <a:srgbClr val="FA8C00"/>
                </a:solidFill>
                <a:latin typeface="Trebuchet MS"/>
                <a:cs typeface="Trebuchet MS"/>
              </a:rPr>
              <a:t>ories</a:t>
            </a:r>
            <a:r>
              <a:rPr sz="4800" b="1" spc="-295" dirty="0">
                <a:solidFill>
                  <a:srgbClr val="FA8C00"/>
                </a:solidFill>
                <a:latin typeface="Trebuchet MS"/>
                <a:cs typeface="Trebuchet MS"/>
              </a:rPr>
              <a:t> </a:t>
            </a:r>
            <a:r>
              <a:rPr sz="4800" b="1" spc="155" dirty="0">
                <a:solidFill>
                  <a:srgbClr val="FA8C00"/>
                </a:solidFill>
                <a:latin typeface="Trebuchet MS"/>
                <a:cs typeface="Trebuchet MS"/>
              </a:rPr>
              <a:t>and  </a:t>
            </a:r>
            <a:r>
              <a:rPr sz="4800" b="1" spc="50" dirty="0">
                <a:solidFill>
                  <a:srgbClr val="FA8C00"/>
                </a:solidFill>
                <a:latin typeface="Trebuchet MS"/>
                <a:cs typeface="Trebuchet MS"/>
              </a:rPr>
              <a:t>Experience</a:t>
            </a:r>
            <a:r>
              <a:rPr sz="4800" b="1" spc="-310" dirty="0">
                <a:solidFill>
                  <a:srgbClr val="FA8C00"/>
                </a:solidFill>
                <a:latin typeface="Trebuchet MS"/>
                <a:cs typeface="Trebuchet MS"/>
              </a:rPr>
              <a:t> </a:t>
            </a:r>
            <a:r>
              <a:rPr sz="4800" b="1" spc="35" dirty="0">
                <a:solidFill>
                  <a:srgbClr val="FA8C00"/>
                </a:solidFill>
                <a:latin typeface="Trebuchet MS"/>
                <a:cs typeface="Trebuchet MS"/>
              </a:rPr>
              <a:t>the</a:t>
            </a:r>
            <a:r>
              <a:rPr sz="4800" b="1" spc="-310" dirty="0">
                <a:solidFill>
                  <a:srgbClr val="FA8C00"/>
                </a:solidFill>
                <a:latin typeface="Trebuchet MS"/>
                <a:cs typeface="Trebuchet MS"/>
              </a:rPr>
              <a:t> </a:t>
            </a:r>
            <a:r>
              <a:rPr sz="4800" b="1" spc="165" dirty="0">
                <a:solidFill>
                  <a:srgbClr val="FA8C00"/>
                </a:solidFill>
                <a:latin typeface="Trebuchet MS"/>
                <a:cs typeface="Trebuchet MS"/>
              </a:rPr>
              <a:t>Locale</a:t>
            </a:r>
            <a:endParaRPr sz="4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35353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123" y="103947"/>
            <a:ext cx="7555230" cy="1536700"/>
          </a:xfrm>
          <a:prstGeom prst="rect">
            <a:avLst/>
          </a:prstGeom>
        </p:spPr>
        <p:txBody>
          <a:bodyPr vert="horz" wrap="square" lIns="0" tIns="288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70"/>
              </a:spcBef>
            </a:pPr>
            <a:r>
              <a:rPr spc="200" dirty="0"/>
              <a:t>Choose</a:t>
            </a:r>
            <a:r>
              <a:rPr spc="-325" dirty="0"/>
              <a:t> </a:t>
            </a:r>
            <a:r>
              <a:rPr spc="145" dirty="0"/>
              <a:t>best</a:t>
            </a:r>
            <a:r>
              <a:rPr spc="-320" dirty="0"/>
              <a:t> </a:t>
            </a:r>
            <a:r>
              <a:rPr spc="45" dirty="0">
                <a:solidFill>
                  <a:srgbClr val="FA8C00"/>
                </a:solidFill>
              </a:rPr>
              <a:t>Experiences!</a:t>
            </a: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400" b="0" spc="80" dirty="0">
                <a:latin typeface="Trebuchet MS"/>
                <a:cs typeface="Trebuchet MS"/>
              </a:rPr>
              <a:t>(Now</a:t>
            </a:r>
            <a:r>
              <a:rPr sz="2400" b="0" spc="-180" dirty="0">
                <a:latin typeface="Trebuchet MS"/>
                <a:cs typeface="Trebuchet MS"/>
              </a:rPr>
              <a:t> </a:t>
            </a:r>
            <a:r>
              <a:rPr sz="2400" b="0" spc="30" dirty="0">
                <a:latin typeface="Trebuchet MS"/>
                <a:cs typeface="Trebuchet MS"/>
              </a:rPr>
              <a:t>introducing</a:t>
            </a:r>
            <a:r>
              <a:rPr sz="2400" b="0" spc="-105" dirty="0">
                <a:latin typeface="Trebuchet MS"/>
                <a:cs typeface="Trebuchet MS"/>
              </a:rPr>
              <a:t> </a:t>
            </a:r>
            <a:r>
              <a:rPr sz="2400" b="0" spc="65" dirty="0">
                <a:latin typeface="Trebuchet MS"/>
                <a:cs typeface="Trebuchet MS"/>
              </a:rPr>
              <a:t>unique</a:t>
            </a:r>
            <a:r>
              <a:rPr sz="2400" b="0" spc="-110" dirty="0">
                <a:latin typeface="Trebuchet MS"/>
                <a:cs typeface="Trebuchet MS"/>
              </a:rPr>
              <a:t> </a:t>
            </a:r>
            <a:r>
              <a:rPr sz="2400" b="0" spc="-25" dirty="0">
                <a:latin typeface="Trebuchet MS"/>
                <a:cs typeface="Trebuchet MS"/>
              </a:rPr>
              <a:t>activities</a:t>
            </a:r>
            <a:r>
              <a:rPr sz="2400" b="0" spc="-110" dirty="0">
                <a:latin typeface="Trebuchet MS"/>
                <a:cs typeface="Trebuchet MS"/>
              </a:rPr>
              <a:t> </a:t>
            </a:r>
            <a:r>
              <a:rPr sz="2400" b="0" spc="-15" dirty="0">
                <a:latin typeface="Trebuchet MS"/>
                <a:cs typeface="Trebuchet MS"/>
              </a:rPr>
              <a:t>online)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324" y="1890266"/>
            <a:ext cx="2212049" cy="136296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46874" y="1976919"/>
            <a:ext cx="1651000" cy="1004569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35"/>
              </a:spcBef>
            </a:pPr>
            <a:r>
              <a:rPr sz="1400" b="1" spc="35" dirty="0">
                <a:solidFill>
                  <a:srgbClr val="F46524"/>
                </a:solidFill>
                <a:latin typeface="Trebuchet MS"/>
                <a:cs typeface="Trebuchet MS"/>
              </a:rPr>
              <a:t>L</a:t>
            </a:r>
            <a:r>
              <a:rPr sz="1400" b="1" spc="50" dirty="0">
                <a:solidFill>
                  <a:srgbClr val="F46524"/>
                </a:solidFill>
                <a:latin typeface="Trebuchet MS"/>
                <a:cs typeface="Trebuchet MS"/>
              </a:rPr>
              <a:t>ocal</a:t>
            </a:r>
            <a:r>
              <a:rPr sz="1400" b="1" spc="-125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15" dirty="0">
                <a:solidFill>
                  <a:srgbClr val="F46524"/>
                </a:solidFill>
                <a:latin typeface="Trebuchet MS"/>
                <a:cs typeface="Trebuchet MS"/>
              </a:rPr>
              <a:t>Experts</a:t>
            </a:r>
            <a:endParaRPr sz="1400">
              <a:latin typeface="Trebuchet MS"/>
              <a:cs typeface="Trebuchet MS"/>
            </a:endParaRPr>
          </a:p>
          <a:p>
            <a:pPr marL="12700" marR="5080" algn="just">
              <a:lnSpc>
                <a:spcPts val="1430"/>
              </a:lnSpc>
              <a:spcBef>
                <a:spcPts val="860"/>
              </a:spcBef>
            </a:pPr>
            <a:r>
              <a:rPr sz="1200" spc="75" dirty="0">
                <a:latin typeface="Trebuchet MS"/>
                <a:cs typeface="Trebuchet MS"/>
              </a:rPr>
              <a:t>L</a:t>
            </a:r>
            <a:r>
              <a:rPr sz="1200" spc="60" dirty="0">
                <a:latin typeface="Trebuchet MS"/>
                <a:cs typeface="Trebuchet MS"/>
              </a:rPr>
              <a:t>ed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b</a:t>
            </a:r>
            <a:r>
              <a:rPr sz="1200" spc="55" dirty="0">
                <a:latin typeface="Trebuchet MS"/>
                <a:cs typeface="Trebuchet MS"/>
              </a:rPr>
              <a:t>y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locals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who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l</a:t>
            </a:r>
            <a:r>
              <a:rPr sz="1200" dirty="0">
                <a:latin typeface="Trebuchet MS"/>
                <a:cs typeface="Trebuchet MS"/>
              </a:rPr>
              <a:t>o</a:t>
            </a:r>
            <a:r>
              <a:rPr sz="1200" spc="25" dirty="0">
                <a:latin typeface="Trebuchet MS"/>
                <a:cs typeface="Trebuchet MS"/>
              </a:rPr>
              <a:t>v</a:t>
            </a:r>
            <a:r>
              <a:rPr sz="1200" spc="35" dirty="0">
                <a:latin typeface="Trebuchet MS"/>
                <a:cs typeface="Trebuchet MS"/>
              </a:rPr>
              <a:t>e  whe</a:t>
            </a:r>
            <a:r>
              <a:rPr sz="1200" dirty="0">
                <a:latin typeface="Trebuchet MS"/>
                <a:cs typeface="Trebuchet MS"/>
              </a:rPr>
              <a:t>r</a:t>
            </a:r>
            <a:r>
              <a:rPr sz="1200" spc="45" dirty="0">
                <a:latin typeface="Trebuchet MS"/>
                <a:cs typeface="Trebuchet MS"/>
              </a:rPr>
              <a:t>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th</a:t>
            </a:r>
            <a:r>
              <a:rPr sz="1200" spc="-15" dirty="0">
                <a:latin typeface="Trebuchet MS"/>
                <a:cs typeface="Trebuchet MS"/>
              </a:rPr>
              <a:t>e</a:t>
            </a:r>
            <a:r>
              <a:rPr sz="1200" spc="10" dirty="0">
                <a:latin typeface="Trebuchet MS"/>
                <a:cs typeface="Trebuchet MS"/>
              </a:rPr>
              <a:t>y</a:t>
            </a:r>
            <a:r>
              <a:rPr sz="1200" spc="-275" dirty="0">
                <a:latin typeface="Trebuchet MS"/>
                <a:cs typeface="Trebuchet MS"/>
              </a:rPr>
              <a:t>’</a:t>
            </a:r>
            <a:r>
              <a:rPr sz="1200" spc="-70" dirty="0">
                <a:latin typeface="Trebuchet MS"/>
                <a:cs typeface="Trebuchet MS"/>
              </a:rPr>
              <a:t>r</a:t>
            </a:r>
            <a:r>
              <a:rPr sz="1200" spc="45" dirty="0">
                <a:latin typeface="Trebuchet MS"/>
                <a:cs typeface="Trebuchet MS"/>
              </a:rPr>
              <a:t>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f</a:t>
            </a:r>
            <a:r>
              <a:rPr sz="1200" spc="-70" dirty="0">
                <a:latin typeface="Trebuchet MS"/>
                <a:cs typeface="Trebuchet MS"/>
              </a:rPr>
              <a:t>r</a:t>
            </a:r>
            <a:r>
              <a:rPr sz="1200" spc="85" dirty="0">
                <a:latin typeface="Trebuchet MS"/>
                <a:cs typeface="Trebuchet MS"/>
              </a:rPr>
              <a:t>om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and  </a:t>
            </a:r>
            <a:r>
              <a:rPr sz="1200" spc="50" dirty="0">
                <a:latin typeface="Trebuchet MS"/>
                <a:cs typeface="Trebuchet MS"/>
              </a:rPr>
              <a:t>wh</a:t>
            </a:r>
            <a:r>
              <a:rPr sz="1200" spc="35" dirty="0">
                <a:latin typeface="Trebuchet MS"/>
                <a:cs typeface="Trebuchet MS"/>
              </a:rPr>
              <a:t>a</a:t>
            </a:r>
            <a:r>
              <a:rPr sz="1200" spc="-75" dirty="0">
                <a:latin typeface="Trebuchet MS"/>
                <a:cs typeface="Trebuchet MS"/>
              </a:rPr>
              <a:t>t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th</a:t>
            </a:r>
            <a:r>
              <a:rPr sz="1200" spc="-15" dirty="0">
                <a:latin typeface="Trebuchet MS"/>
                <a:cs typeface="Trebuchet MS"/>
              </a:rPr>
              <a:t>e</a:t>
            </a:r>
            <a:r>
              <a:rPr sz="1200" spc="55" dirty="0">
                <a:latin typeface="Trebuchet MS"/>
                <a:cs typeface="Trebuchet MS"/>
              </a:rPr>
              <a:t>y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75" dirty="0">
                <a:latin typeface="Trebuchet MS"/>
                <a:cs typeface="Trebuchet MS"/>
              </a:rPr>
              <a:t>d</a:t>
            </a:r>
            <a:r>
              <a:rPr sz="1200" spc="45" dirty="0">
                <a:latin typeface="Trebuchet MS"/>
                <a:cs typeface="Trebuchet MS"/>
              </a:rPr>
              <a:t>o</a:t>
            </a:r>
            <a:r>
              <a:rPr sz="1200" spc="-215" dirty="0">
                <a:latin typeface="Trebuchet MS"/>
                <a:cs typeface="Trebuchet MS"/>
              </a:rPr>
              <a:t>.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3574" y="3909400"/>
            <a:ext cx="961390" cy="837565"/>
            <a:chOff x="273574" y="3909400"/>
            <a:chExt cx="961390" cy="837565"/>
          </a:xfrm>
        </p:grpSpPr>
        <p:sp>
          <p:nvSpPr>
            <p:cNvPr id="8" name="object 8"/>
            <p:cNvSpPr/>
            <p:nvPr/>
          </p:nvSpPr>
          <p:spPr>
            <a:xfrm>
              <a:off x="283099" y="3918925"/>
              <a:ext cx="942340" cy="818515"/>
            </a:xfrm>
            <a:custGeom>
              <a:avLst/>
              <a:gdLst/>
              <a:ahLst/>
              <a:cxnLst/>
              <a:rect l="l" t="t" r="r" b="b"/>
              <a:pathLst>
                <a:path w="942340" h="818514">
                  <a:moveTo>
                    <a:pt x="805647" y="818099"/>
                  </a:moveTo>
                  <a:lnTo>
                    <a:pt x="136352" y="818099"/>
                  </a:lnTo>
                  <a:lnTo>
                    <a:pt x="93254" y="811148"/>
                  </a:lnTo>
                  <a:lnTo>
                    <a:pt x="55824" y="791791"/>
                  </a:lnTo>
                  <a:lnTo>
                    <a:pt x="26308" y="762275"/>
                  </a:lnTo>
                  <a:lnTo>
                    <a:pt x="6951" y="724845"/>
                  </a:lnTo>
                  <a:lnTo>
                    <a:pt x="0" y="681747"/>
                  </a:lnTo>
                  <a:lnTo>
                    <a:pt x="0" y="136352"/>
                  </a:lnTo>
                  <a:lnTo>
                    <a:pt x="6951" y="93254"/>
                  </a:lnTo>
                  <a:lnTo>
                    <a:pt x="26308" y="55824"/>
                  </a:lnTo>
                  <a:lnTo>
                    <a:pt x="55824" y="26308"/>
                  </a:lnTo>
                  <a:lnTo>
                    <a:pt x="93254" y="6951"/>
                  </a:lnTo>
                  <a:lnTo>
                    <a:pt x="136352" y="0"/>
                  </a:lnTo>
                  <a:lnTo>
                    <a:pt x="805647" y="0"/>
                  </a:lnTo>
                  <a:lnTo>
                    <a:pt x="857827" y="10379"/>
                  </a:lnTo>
                  <a:lnTo>
                    <a:pt x="902063" y="39936"/>
                  </a:lnTo>
                  <a:lnTo>
                    <a:pt x="931620" y="84172"/>
                  </a:lnTo>
                  <a:lnTo>
                    <a:pt x="941999" y="136352"/>
                  </a:lnTo>
                  <a:lnTo>
                    <a:pt x="941999" y="681747"/>
                  </a:lnTo>
                  <a:lnTo>
                    <a:pt x="935048" y="724845"/>
                  </a:lnTo>
                  <a:lnTo>
                    <a:pt x="915691" y="762275"/>
                  </a:lnTo>
                  <a:lnTo>
                    <a:pt x="886175" y="791791"/>
                  </a:lnTo>
                  <a:lnTo>
                    <a:pt x="848745" y="811148"/>
                  </a:lnTo>
                  <a:lnTo>
                    <a:pt x="805647" y="81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3099" y="3918925"/>
              <a:ext cx="942340" cy="818515"/>
            </a:xfrm>
            <a:custGeom>
              <a:avLst/>
              <a:gdLst/>
              <a:ahLst/>
              <a:cxnLst/>
              <a:rect l="l" t="t" r="r" b="b"/>
              <a:pathLst>
                <a:path w="942340" h="818514">
                  <a:moveTo>
                    <a:pt x="0" y="136352"/>
                  </a:moveTo>
                  <a:lnTo>
                    <a:pt x="6951" y="93254"/>
                  </a:lnTo>
                  <a:lnTo>
                    <a:pt x="26308" y="55824"/>
                  </a:lnTo>
                  <a:lnTo>
                    <a:pt x="55824" y="26308"/>
                  </a:lnTo>
                  <a:lnTo>
                    <a:pt x="93254" y="6951"/>
                  </a:lnTo>
                  <a:lnTo>
                    <a:pt x="136352" y="0"/>
                  </a:lnTo>
                  <a:lnTo>
                    <a:pt x="805647" y="0"/>
                  </a:lnTo>
                  <a:lnTo>
                    <a:pt x="857827" y="10379"/>
                  </a:lnTo>
                  <a:lnTo>
                    <a:pt x="902063" y="39936"/>
                  </a:lnTo>
                  <a:lnTo>
                    <a:pt x="931620" y="84172"/>
                  </a:lnTo>
                  <a:lnTo>
                    <a:pt x="941999" y="136352"/>
                  </a:lnTo>
                  <a:lnTo>
                    <a:pt x="941999" y="681747"/>
                  </a:lnTo>
                  <a:lnTo>
                    <a:pt x="935048" y="724845"/>
                  </a:lnTo>
                  <a:lnTo>
                    <a:pt x="915691" y="762275"/>
                  </a:lnTo>
                  <a:lnTo>
                    <a:pt x="886175" y="791791"/>
                  </a:lnTo>
                  <a:lnTo>
                    <a:pt x="848745" y="811148"/>
                  </a:lnTo>
                  <a:lnTo>
                    <a:pt x="805647" y="818099"/>
                  </a:lnTo>
                  <a:lnTo>
                    <a:pt x="136352" y="818099"/>
                  </a:lnTo>
                  <a:lnTo>
                    <a:pt x="93254" y="811148"/>
                  </a:lnTo>
                  <a:lnTo>
                    <a:pt x="55824" y="791791"/>
                  </a:lnTo>
                  <a:lnTo>
                    <a:pt x="26308" y="762275"/>
                  </a:lnTo>
                  <a:lnTo>
                    <a:pt x="6951" y="724845"/>
                  </a:lnTo>
                  <a:lnTo>
                    <a:pt x="0" y="681747"/>
                  </a:lnTo>
                  <a:lnTo>
                    <a:pt x="0" y="13635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8883" y="4203388"/>
            <a:ext cx="4305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Food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457824" y="3909400"/>
            <a:ext cx="961390" cy="837565"/>
            <a:chOff x="1457824" y="3909400"/>
            <a:chExt cx="961390" cy="837565"/>
          </a:xfrm>
        </p:grpSpPr>
        <p:sp>
          <p:nvSpPr>
            <p:cNvPr id="12" name="object 12"/>
            <p:cNvSpPr/>
            <p:nvPr/>
          </p:nvSpPr>
          <p:spPr>
            <a:xfrm>
              <a:off x="1467349" y="3918925"/>
              <a:ext cx="942340" cy="818515"/>
            </a:xfrm>
            <a:custGeom>
              <a:avLst/>
              <a:gdLst/>
              <a:ahLst/>
              <a:cxnLst/>
              <a:rect l="l" t="t" r="r" b="b"/>
              <a:pathLst>
                <a:path w="942339" h="818514">
                  <a:moveTo>
                    <a:pt x="805647" y="818099"/>
                  </a:moveTo>
                  <a:lnTo>
                    <a:pt x="136352" y="818099"/>
                  </a:lnTo>
                  <a:lnTo>
                    <a:pt x="93254" y="811148"/>
                  </a:lnTo>
                  <a:lnTo>
                    <a:pt x="55824" y="791791"/>
                  </a:lnTo>
                  <a:lnTo>
                    <a:pt x="26308" y="762275"/>
                  </a:lnTo>
                  <a:lnTo>
                    <a:pt x="6951" y="724845"/>
                  </a:lnTo>
                  <a:lnTo>
                    <a:pt x="0" y="681747"/>
                  </a:lnTo>
                  <a:lnTo>
                    <a:pt x="0" y="136352"/>
                  </a:lnTo>
                  <a:lnTo>
                    <a:pt x="6951" y="93254"/>
                  </a:lnTo>
                  <a:lnTo>
                    <a:pt x="26308" y="55824"/>
                  </a:lnTo>
                  <a:lnTo>
                    <a:pt x="55824" y="26308"/>
                  </a:lnTo>
                  <a:lnTo>
                    <a:pt x="93254" y="6951"/>
                  </a:lnTo>
                  <a:lnTo>
                    <a:pt x="136352" y="0"/>
                  </a:lnTo>
                  <a:lnTo>
                    <a:pt x="805647" y="0"/>
                  </a:lnTo>
                  <a:lnTo>
                    <a:pt x="857827" y="10379"/>
                  </a:lnTo>
                  <a:lnTo>
                    <a:pt x="902063" y="39936"/>
                  </a:lnTo>
                  <a:lnTo>
                    <a:pt x="931620" y="84172"/>
                  </a:lnTo>
                  <a:lnTo>
                    <a:pt x="941999" y="136352"/>
                  </a:lnTo>
                  <a:lnTo>
                    <a:pt x="941999" y="681747"/>
                  </a:lnTo>
                  <a:lnTo>
                    <a:pt x="935048" y="724845"/>
                  </a:lnTo>
                  <a:lnTo>
                    <a:pt x="915691" y="762275"/>
                  </a:lnTo>
                  <a:lnTo>
                    <a:pt x="886175" y="791791"/>
                  </a:lnTo>
                  <a:lnTo>
                    <a:pt x="848745" y="811148"/>
                  </a:lnTo>
                  <a:lnTo>
                    <a:pt x="805647" y="81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67349" y="3918925"/>
              <a:ext cx="942340" cy="818515"/>
            </a:xfrm>
            <a:custGeom>
              <a:avLst/>
              <a:gdLst/>
              <a:ahLst/>
              <a:cxnLst/>
              <a:rect l="l" t="t" r="r" b="b"/>
              <a:pathLst>
                <a:path w="942339" h="818514">
                  <a:moveTo>
                    <a:pt x="0" y="136352"/>
                  </a:moveTo>
                  <a:lnTo>
                    <a:pt x="6951" y="93254"/>
                  </a:lnTo>
                  <a:lnTo>
                    <a:pt x="26308" y="55824"/>
                  </a:lnTo>
                  <a:lnTo>
                    <a:pt x="55824" y="26308"/>
                  </a:lnTo>
                  <a:lnTo>
                    <a:pt x="93254" y="6951"/>
                  </a:lnTo>
                  <a:lnTo>
                    <a:pt x="136352" y="0"/>
                  </a:lnTo>
                  <a:lnTo>
                    <a:pt x="805647" y="0"/>
                  </a:lnTo>
                  <a:lnTo>
                    <a:pt x="857827" y="10379"/>
                  </a:lnTo>
                  <a:lnTo>
                    <a:pt x="902063" y="39936"/>
                  </a:lnTo>
                  <a:lnTo>
                    <a:pt x="931620" y="84172"/>
                  </a:lnTo>
                  <a:lnTo>
                    <a:pt x="941999" y="136352"/>
                  </a:lnTo>
                  <a:lnTo>
                    <a:pt x="941999" y="681747"/>
                  </a:lnTo>
                  <a:lnTo>
                    <a:pt x="935048" y="724845"/>
                  </a:lnTo>
                  <a:lnTo>
                    <a:pt x="915691" y="762275"/>
                  </a:lnTo>
                  <a:lnTo>
                    <a:pt x="886175" y="791791"/>
                  </a:lnTo>
                  <a:lnTo>
                    <a:pt x="848745" y="811148"/>
                  </a:lnTo>
                  <a:lnTo>
                    <a:pt x="805647" y="818099"/>
                  </a:lnTo>
                  <a:lnTo>
                    <a:pt x="136352" y="818099"/>
                  </a:lnTo>
                  <a:lnTo>
                    <a:pt x="93254" y="811148"/>
                  </a:lnTo>
                  <a:lnTo>
                    <a:pt x="55824" y="791791"/>
                  </a:lnTo>
                  <a:lnTo>
                    <a:pt x="26308" y="762275"/>
                  </a:lnTo>
                  <a:lnTo>
                    <a:pt x="6951" y="724845"/>
                  </a:lnTo>
                  <a:lnTo>
                    <a:pt x="0" y="681747"/>
                  </a:lnTo>
                  <a:lnTo>
                    <a:pt x="0" y="13635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68860" y="4203388"/>
            <a:ext cx="5384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Sports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42074" y="3909400"/>
            <a:ext cx="961390" cy="837565"/>
            <a:chOff x="2642074" y="3909400"/>
            <a:chExt cx="961390" cy="837565"/>
          </a:xfrm>
        </p:grpSpPr>
        <p:sp>
          <p:nvSpPr>
            <p:cNvPr id="16" name="object 16"/>
            <p:cNvSpPr/>
            <p:nvPr/>
          </p:nvSpPr>
          <p:spPr>
            <a:xfrm>
              <a:off x="2651599" y="3918925"/>
              <a:ext cx="942340" cy="818515"/>
            </a:xfrm>
            <a:custGeom>
              <a:avLst/>
              <a:gdLst/>
              <a:ahLst/>
              <a:cxnLst/>
              <a:rect l="l" t="t" r="r" b="b"/>
              <a:pathLst>
                <a:path w="942339" h="818514">
                  <a:moveTo>
                    <a:pt x="805647" y="818099"/>
                  </a:moveTo>
                  <a:lnTo>
                    <a:pt x="136352" y="818099"/>
                  </a:lnTo>
                  <a:lnTo>
                    <a:pt x="93254" y="811148"/>
                  </a:lnTo>
                  <a:lnTo>
                    <a:pt x="55824" y="791791"/>
                  </a:lnTo>
                  <a:lnTo>
                    <a:pt x="26308" y="762275"/>
                  </a:lnTo>
                  <a:lnTo>
                    <a:pt x="6951" y="724845"/>
                  </a:lnTo>
                  <a:lnTo>
                    <a:pt x="0" y="681747"/>
                  </a:lnTo>
                  <a:lnTo>
                    <a:pt x="0" y="136352"/>
                  </a:lnTo>
                  <a:lnTo>
                    <a:pt x="6951" y="93254"/>
                  </a:lnTo>
                  <a:lnTo>
                    <a:pt x="26308" y="55824"/>
                  </a:lnTo>
                  <a:lnTo>
                    <a:pt x="55824" y="26308"/>
                  </a:lnTo>
                  <a:lnTo>
                    <a:pt x="93254" y="6951"/>
                  </a:lnTo>
                  <a:lnTo>
                    <a:pt x="136352" y="0"/>
                  </a:lnTo>
                  <a:lnTo>
                    <a:pt x="805647" y="0"/>
                  </a:lnTo>
                  <a:lnTo>
                    <a:pt x="857827" y="10379"/>
                  </a:lnTo>
                  <a:lnTo>
                    <a:pt x="902063" y="39936"/>
                  </a:lnTo>
                  <a:lnTo>
                    <a:pt x="931620" y="84172"/>
                  </a:lnTo>
                  <a:lnTo>
                    <a:pt x="941999" y="136352"/>
                  </a:lnTo>
                  <a:lnTo>
                    <a:pt x="941999" y="681747"/>
                  </a:lnTo>
                  <a:lnTo>
                    <a:pt x="935048" y="724845"/>
                  </a:lnTo>
                  <a:lnTo>
                    <a:pt x="915691" y="762275"/>
                  </a:lnTo>
                  <a:lnTo>
                    <a:pt x="886175" y="791791"/>
                  </a:lnTo>
                  <a:lnTo>
                    <a:pt x="848745" y="811148"/>
                  </a:lnTo>
                  <a:lnTo>
                    <a:pt x="805647" y="81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51599" y="3918925"/>
              <a:ext cx="942340" cy="818515"/>
            </a:xfrm>
            <a:custGeom>
              <a:avLst/>
              <a:gdLst/>
              <a:ahLst/>
              <a:cxnLst/>
              <a:rect l="l" t="t" r="r" b="b"/>
              <a:pathLst>
                <a:path w="942339" h="818514">
                  <a:moveTo>
                    <a:pt x="0" y="136352"/>
                  </a:moveTo>
                  <a:lnTo>
                    <a:pt x="6951" y="93254"/>
                  </a:lnTo>
                  <a:lnTo>
                    <a:pt x="26308" y="55824"/>
                  </a:lnTo>
                  <a:lnTo>
                    <a:pt x="55824" y="26308"/>
                  </a:lnTo>
                  <a:lnTo>
                    <a:pt x="93254" y="6951"/>
                  </a:lnTo>
                  <a:lnTo>
                    <a:pt x="136352" y="0"/>
                  </a:lnTo>
                  <a:lnTo>
                    <a:pt x="805647" y="0"/>
                  </a:lnTo>
                  <a:lnTo>
                    <a:pt x="857827" y="10379"/>
                  </a:lnTo>
                  <a:lnTo>
                    <a:pt x="902063" y="39936"/>
                  </a:lnTo>
                  <a:lnTo>
                    <a:pt x="931620" y="84172"/>
                  </a:lnTo>
                  <a:lnTo>
                    <a:pt x="941999" y="136352"/>
                  </a:lnTo>
                  <a:lnTo>
                    <a:pt x="941999" y="681747"/>
                  </a:lnTo>
                  <a:lnTo>
                    <a:pt x="935048" y="724845"/>
                  </a:lnTo>
                  <a:lnTo>
                    <a:pt x="915691" y="762275"/>
                  </a:lnTo>
                  <a:lnTo>
                    <a:pt x="886175" y="791791"/>
                  </a:lnTo>
                  <a:lnTo>
                    <a:pt x="848745" y="811148"/>
                  </a:lnTo>
                  <a:lnTo>
                    <a:pt x="805647" y="818099"/>
                  </a:lnTo>
                  <a:lnTo>
                    <a:pt x="136352" y="818099"/>
                  </a:lnTo>
                  <a:lnTo>
                    <a:pt x="93254" y="811148"/>
                  </a:lnTo>
                  <a:lnTo>
                    <a:pt x="55824" y="791791"/>
                  </a:lnTo>
                  <a:lnTo>
                    <a:pt x="26308" y="762275"/>
                  </a:lnTo>
                  <a:lnTo>
                    <a:pt x="6951" y="724845"/>
                  </a:lnTo>
                  <a:lnTo>
                    <a:pt x="0" y="681747"/>
                  </a:lnTo>
                  <a:lnTo>
                    <a:pt x="0" y="13635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43218" y="4203388"/>
            <a:ext cx="55943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Nature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04237" y="3909400"/>
            <a:ext cx="961390" cy="837565"/>
            <a:chOff x="6204237" y="3909400"/>
            <a:chExt cx="961390" cy="837565"/>
          </a:xfrm>
        </p:grpSpPr>
        <p:sp>
          <p:nvSpPr>
            <p:cNvPr id="20" name="object 20"/>
            <p:cNvSpPr/>
            <p:nvPr/>
          </p:nvSpPr>
          <p:spPr>
            <a:xfrm>
              <a:off x="6213762" y="3918925"/>
              <a:ext cx="942340" cy="818515"/>
            </a:xfrm>
            <a:custGeom>
              <a:avLst/>
              <a:gdLst/>
              <a:ahLst/>
              <a:cxnLst/>
              <a:rect l="l" t="t" r="r" b="b"/>
              <a:pathLst>
                <a:path w="942340" h="818514">
                  <a:moveTo>
                    <a:pt x="805647" y="818099"/>
                  </a:moveTo>
                  <a:lnTo>
                    <a:pt x="136352" y="818099"/>
                  </a:lnTo>
                  <a:lnTo>
                    <a:pt x="93254" y="811148"/>
                  </a:lnTo>
                  <a:lnTo>
                    <a:pt x="55824" y="791791"/>
                  </a:lnTo>
                  <a:lnTo>
                    <a:pt x="26308" y="762275"/>
                  </a:lnTo>
                  <a:lnTo>
                    <a:pt x="6951" y="724845"/>
                  </a:lnTo>
                  <a:lnTo>
                    <a:pt x="0" y="681747"/>
                  </a:lnTo>
                  <a:lnTo>
                    <a:pt x="0" y="136352"/>
                  </a:lnTo>
                  <a:lnTo>
                    <a:pt x="6951" y="93254"/>
                  </a:lnTo>
                  <a:lnTo>
                    <a:pt x="26308" y="55824"/>
                  </a:lnTo>
                  <a:lnTo>
                    <a:pt x="55824" y="26308"/>
                  </a:lnTo>
                  <a:lnTo>
                    <a:pt x="93254" y="6951"/>
                  </a:lnTo>
                  <a:lnTo>
                    <a:pt x="136352" y="0"/>
                  </a:lnTo>
                  <a:lnTo>
                    <a:pt x="805647" y="0"/>
                  </a:lnTo>
                  <a:lnTo>
                    <a:pt x="857827" y="10379"/>
                  </a:lnTo>
                  <a:lnTo>
                    <a:pt x="902063" y="39936"/>
                  </a:lnTo>
                  <a:lnTo>
                    <a:pt x="931620" y="84172"/>
                  </a:lnTo>
                  <a:lnTo>
                    <a:pt x="941999" y="136352"/>
                  </a:lnTo>
                  <a:lnTo>
                    <a:pt x="941999" y="681747"/>
                  </a:lnTo>
                  <a:lnTo>
                    <a:pt x="935048" y="724845"/>
                  </a:lnTo>
                  <a:lnTo>
                    <a:pt x="915691" y="762275"/>
                  </a:lnTo>
                  <a:lnTo>
                    <a:pt x="886175" y="791791"/>
                  </a:lnTo>
                  <a:lnTo>
                    <a:pt x="848745" y="811148"/>
                  </a:lnTo>
                  <a:lnTo>
                    <a:pt x="805647" y="81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13762" y="3918925"/>
              <a:ext cx="942340" cy="818515"/>
            </a:xfrm>
            <a:custGeom>
              <a:avLst/>
              <a:gdLst/>
              <a:ahLst/>
              <a:cxnLst/>
              <a:rect l="l" t="t" r="r" b="b"/>
              <a:pathLst>
                <a:path w="942340" h="818514">
                  <a:moveTo>
                    <a:pt x="0" y="136352"/>
                  </a:moveTo>
                  <a:lnTo>
                    <a:pt x="6951" y="93254"/>
                  </a:lnTo>
                  <a:lnTo>
                    <a:pt x="26308" y="55824"/>
                  </a:lnTo>
                  <a:lnTo>
                    <a:pt x="55824" y="26308"/>
                  </a:lnTo>
                  <a:lnTo>
                    <a:pt x="93254" y="6951"/>
                  </a:lnTo>
                  <a:lnTo>
                    <a:pt x="136352" y="0"/>
                  </a:lnTo>
                  <a:lnTo>
                    <a:pt x="805647" y="0"/>
                  </a:lnTo>
                  <a:lnTo>
                    <a:pt x="857827" y="10379"/>
                  </a:lnTo>
                  <a:lnTo>
                    <a:pt x="902063" y="39936"/>
                  </a:lnTo>
                  <a:lnTo>
                    <a:pt x="931620" y="84172"/>
                  </a:lnTo>
                  <a:lnTo>
                    <a:pt x="941999" y="136352"/>
                  </a:lnTo>
                  <a:lnTo>
                    <a:pt x="941999" y="681747"/>
                  </a:lnTo>
                  <a:lnTo>
                    <a:pt x="935048" y="724845"/>
                  </a:lnTo>
                  <a:lnTo>
                    <a:pt x="915691" y="762275"/>
                  </a:lnTo>
                  <a:lnTo>
                    <a:pt x="886175" y="791791"/>
                  </a:lnTo>
                  <a:lnTo>
                    <a:pt x="848745" y="811148"/>
                  </a:lnTo>
                  <a:lnTo>
                    <a:pt x="805647" y="818099"/>
                  </a:lnTo>
                  <a:lnTo>
                    <a:pt x="136352" y="818099"/>
                  </a:lnTo>
                  <a:lnTo>
                    <a:pt x="93254" y="811148"/>
                  </a:lnTo>
                  <a:lnTo>
                    <a:pt x="55824" y="791791"/>
                  </a:lnTo>
                  <a:lnTo>
                    <a:pt x="26308" y="762275"/>
                  </a:lnTo>
                  <a:lnTo>
                    <a:pt x="6951" y="724845"/>
                  </a:lnTo>
                  <a:lnTo>
                    <a:pt x="0" y="681747"/>
                  </a:lnTo>
                  <a:lnTo>
                    <a:pt x="0" y="13635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35013" y="4098613"/>
            <a:ext cx="499109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41910" marR="5080" indent="-2984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Fu</a:t>
            </a:r>
            <a:r>
              <a:rPr sz="1400" dirty="0">
                <a:latin typeface="Arial MT"/>
                <a:cs typeface="Arial MT"/>
              </a:rPr>
              <a:t>n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&amp;  </a:t>
            </a:r>
            <a:r>
              <a:rPr sz="1400" spc="-5" dirty="0">
                <a:latin typeface="Arial MT"/>
                <a:cs typeface="Arial MT"/>
              </a:rPr>
              <a:t>Party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379099" y="3909400"/>
            <a:ext cx="961390" cy="837565"/>
            <a:chOff x="7379099" y="3909400"/>
            <a:chExt cx="961390" cy="837565"/>
          </a:xfrm>
        </p:grpSpPr>
        <p:sp>
          <p:nvSpPr>
            <p:cNvPr id="24" name="object 24"/>
            <p:cNvSpPr/>
            <p:nvPr/>
          </p:nvSpPr>
          <p:spPr>
            <a:xfrm>
              <a:off x="7388624" y="3918925"/>
              <a:ext cx="942340" cy="818515"/>
            </a:xfrm>
            <a:custGeom>
              <a:avLst/>
              <a:gdLst/>
              <a:ahLst/>
              <a:cxnLst/>
              <a:rect l="l" t="t" r="r" b="b"/>
              <a:pathLst>
                <a:path w="942340" h="818514">
                  <a:moveTo>
                    <a:pt x="805647" y="818099"/>
                  </a:moveTo>
                  <a:lnTo>
                    <a:pt x="136352" y="818099"/>
                  </a:lnTo>
                  <a:lnTo>
                    <a:pt x="93254" y="811148"/>
                  </a:lnTo>
                  <a:lnTo>
                    <a:pt x="55824" y="791791"/>
                  </a:lnTo>
                  <a:lnTo>
                    <a:pt x="26308" y="762275"/>
                  </a:lnTo>
                  <a:lnTo>
                    <a:pt x="6951" y="724845"/>
                  </a:lnTo>
                  <a:lnTo>
                    <a:pt x="0" y="681747"/>
                  </a:lnTo>
                  <a:lnTo>
                    <a:pt x="0" y="136352"/>
                  </a:lnTo>
                  <a:lnTo>
                    <a:pt x="6951" y="93254"/>
                  </a:lnTo>
                  <a:lnTo>
                    <a:pt x="26308" y="55824"/>
                  </a:lnTo>
                  <a:lnTo>
                    <a:pt x="55824" y="26308"/>
                  </a:lnTo>
                  <a:lnTo>
                    <a:pt x="93254" y="6951"/>
                  </a:lnTo>
                  <a:lnTo>
                    <a:pt x="136352" y="0"/>
                  </a:lnTo>
                  <a:lnTo>
                    <a:pt x="805647" y="0"/>
                  </a:lnTo>
                  <a:lnTo>
                    <a:pt x="857827" y="10379"/>
                  </a:lnTo>
                  <a:lnTo>
                    <a:pt x="902063" y="39936"/>
                  </a:lnTo>
                  <a:lnTo>
                    <a:pt x="931620" y="84172"/>
                  </a:lnTo>
                  <a:lnTo>
                    <a:pt x="941999" y="136352"/>
                  </a:lnTo>
                  <a:lnTo>
                    <a:pt x="941999" y="681747"/>
                  </a:lnTo>
                  <a:lnTo>
                    <a:pt x="935048" y="724845"/>
                  </a:lnTo>
                  <a:lnTo>
                    <a:pt x="915691" y="762275"/>
                  </a:lnTo>
                  <a:lnTo>
                    <a:pt x="886175" y="791791"/>
                  </a:lnTo>
                  <a:lnTo>
                    <a:pt x="848745" y="811148"/>
                  </a:lnTo>
                  <a:lnTo>
                    <a:pt x="805647" y="81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88624" y="3918925"/>
              <a:ext cx="942340" cy="818515"/>
            </a:xfrm>
            <a:custGeom>
              <a:avLst/>
              <a:gdLst/>
              <a:ahLst/>
              <a:cxnLst/>
              <a:rect l="l" t="t" r="r" b="b"/>
              <a:pathLst>
                <a:path w="942340" h="818514">
                  <a:moveTo>
                    <a:pt x="0" y="136352"/>
                  </a:moveTo>
                  <a:lnTo>
                    <a:pt x="6951" y="93254"/>
                  </a:lnTo>
                  <a:lnTo>
                    <a:pt x="26308" y="55824"/>
                  </a:lnTo>
                  <a:lnTo>
                    <a:pt x="55824" y="26308"/>
                  </a:lnTo>
                  <a:lnTo>
                    <a:pt x="93254" y="6951"/>
                  </a:lnTo>
                  <a:lnTo>
                    <a:pt x="136352" y="0"/>
                  </a:lnTo>
                  <a:lnTo>
                    <a:pt x="805647" y="0"/>
                  </a:lnTo>
                  <a:lnTo>
                    <a:pt x="857827" y="10379"/>
                  </a:lnTo>
                  <a:lnTo>
                    <a:pt x="902063" y="39936"/>
                  </a:lnTo>
                  <a:lnTo>
                    <a:pt x="931620" y="84172"/>
                  </a:lnTo>
                  <a:lnTo>
                    <a:pt x="941999" y="136352"/>
                  </a:lnTo>
                  <a:lnTo>
                    <a:pt x="941999" y="681747"/>
                  </a:lnTo>
                  <a:lnTo>
                    <a:pt x="935048" y="724845"/>
                  </a:lnTo>
                  <a:lnTo>
                    <a:pt x="915691" y="762275"/>
                  </a:lnTo>
                  <a:lnTo>
                    <a:pt x="886175" y="791791"/>
                  </a:lnTo>
                  <a:lnTo>
                    <a:pt x="848745" y="811148"/>
                  </a:lnTo>
                  <a:lnTo>
                    <a:pt x="805647" y="818099"/>
                  </a:lnTo>
                  <a:lnTo>
                    <a:pt x="136352" y="818099"/>
                  </a:lnTo>
                  <a:lnTo>
                    <a:pt x="93254" y="811148"/>
                  </a:lnTo>
                  <a:lnTo>
                    <a:pt x="55824" y="791791"/>
                  </a:lnTo>
                  <a:lnTo>
                    <a:pt x="26308" y="762275"/>
                  </a:lnTo>
                  <a:lnTo>
                    <a:pt x="6951" y="724845"/>
                  </a:lnTo>
                  <a:lnTo>
                    <a:pt x="0" y="681747"/>
                  </a:lnTo>
                  <a:lnTo>
                    <a:pt x="0" y="13635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590091" y="4203388"/>
            <a:ext cx="5397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Arial MT"/>
                <a:cs typeface="Arial MT"/>
              </a:rPr>
              <a:t>Health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826324" y="3909400"/>
            <a:ext cx="961390" cy="837565"/>
            <a:chOff x="3826324" y="3909400"/>
            <a:chExt cx="961390" cy="837565"/>
          </a:xfrm>
        </p:grpSpPr>
        <p:sp>
          <p:nvSpPr>
            <p:cNvPr id="28" name="object 28"/>
            <p:cNvSpPr/>
            <p:nvPr/>
          </p:nvSpPr>
          <p:spPr>
            <a:xfrm>
              <a:off x="3835849" y="3918925"/>
              <a:ext cx="942340" cy="818515"/>
            </a:xfrm>
            <a:custGeom>
              <a:avLst/>
              <a:gdLst/>
              <a:ahLst/>
              <a:cxnLst/>
              <a:rect l="l" t="t" r="r" b="b"/>
              <a:pathLst>
                <a:path w="942339" h="818514">
                  <a:moveTo>
                    <a:pt x="805647" y="818099"/>
                  </a:moveTo>
                  <a:lnTo>
                    <a:pt x="136352" y="818099"/>
                  </a:lnTo>
                  <a:lnTo>
                    <a:pt x="93254" y="811148"/>
                  </a:lnTo>
                  <a:lnTo>
                    <a:pt x="55824" y="791791"/>
                  </a:lnTo>
                  <a:lnTo>
                    <a:pt x="26308" y="762275"/>
                  </a:lnTo>
                  <a:lnTo>
                    <a:pt x="6951" y="724845"/>
                  </a:lnTo>
                  <a:lnTo>
                    <a:pt x="0" y="681747"/>
                  </a:lnTo>
                  <a:lnTo>
                    <a:pt x="0" y="136352"/>
                  </a:lnTo>
                  <a:lnTo>
                    <a:pt x="6951" y="93254"/>
                  </a:lnTo>
                  <a:lnTo>
                    <a:pt x="26308" y="55824"/>
                  </a:lnTo>
                  <a:lnTo>
                    <a:pt x="55824" y="26308"/>
                  </a:lnTo>
                  <a:lnTo>
                    <a:pt x="93254" y="6951"/>
                  </a:lnTo>
                  <a:lnTo>
                    <a:pt x="136352" y="0"/>
                  </a:lnTo>
                  <a:lnTo>
                    <a:pt x="805647" y="0"/>
                  </a:lnTo>
                  <a:lnTo>
                    <a:pt x="857827" y="10379"/>
                  </a:lnTo>
                  <a:lnTo>
                    <a:pt x="902063" y="39936"/>
                  </a:lnTo>
                  <a:lnTo>
                    <a:pt x="931620" y="84172"/>
                  </a:lnTo>
                  <a:lnTo>
                    <a:pt x="941999" y="136352"/>
                  </a:lnTo>
                  <a:lnTo>
                    <a:pt x="941999" y="681747"/>
                  </a:lnTo>
                  <a:lnTo>
                    <a:pt x="935048" y="724845"/>
                  </a:lnTo>
                  <a:lnTo>
                    <a:pt x="915691" y="762275"/>
                  </a:lnTo>
                  <a:lnTo>
                    <a:pt x="886175" y="791791"/>
                  </a:lnTo>
                  <a:lnTo>
                    <a:pt x="848745" y="811148"/>
                  </a:lnTo>
                  <a:lnTo>
                    <a:pt x="805647" y="81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835849" y="3918925"/>
              <a:ext cx="942340" cy="818515"/>
            </a:xfrm>
            <a:custGeom>
              <a:avLst/>
              <a:gdLst/>
              <a:ahLst/>
              <a:cxnLst/>
              <a:rect l="l" t="t" r="r" b="b"/>
              <a:pathLst>
                <a:path w="942339" h="818514">
                  <a:moveTo>
                    <a:pt x="0" y="136352"/>
                  </a:moveTo>
                  <a:lnTo>
                    <a:pt x="6951" y="93254"/>
                  </a:lnTo>
                  <a:lnTo>
                    <a:pt x="26308" y="55824"/>
                  </a:lnTo>
                  <a:lnTo>
                    <a:pt x="55824" y="26308"/>
                  </a:lnTo>
                  <a:lnTo>
                    <a:pt x="93254" y="6951"/>
                  </a:lnTo>
                  <a:lnTo>
                    <a:pt x="136352" y="0"/>
                  </a:lnTo>
                  <a:lnTo>
                    <a:pt x="805647" y="0"/>
                  </a:lnTo>
                  <a:lnTo>
                    <a:pt x="857827" y="10379"/>
                  </a:lnTo>
                  <a:lnTo>
                    <a:pt x="902063" y="39936"/>
                  </a:lnTo>
                  <a:lnTo>
                    <a:pt x="931620" y="84172"/>
                  </a:lnTo>
                  <a:lnTo>
                    <a:pt x="941999" y="136352"/>
                  </a:lnTo>
                  <a:lnTo>
                    <a:pt x="941999" y="681747"/>
                  </a:lnTo>
                  <a:lnTo>
                    <a:pt x="935048" y="724845"/>
                  </a:lnTo>
                  <a:lnTo>
                    <a:pt x="915691" y="762275"/>
                  </a:lnTo>
                  <a:lnTo>
                    <a:pt x="886175" y="791791"/>
                  </a:lnTo>
                  <a:lnTo>
                    <a:pt x="848745" y="811148"/>
                  </a:lnTo>
                  <a:lnTo>
                    <a:pt x="805647" y="818099"/>
                  </a:lnTo>
                  <a:lnTo>
                    <a:pt x="136352" y="818099"/>
                  </a:lnTo>
                  <a:lnTo>
                    <a:pt x="93254" y="811148"/>
                  </a:lnTo>
                  <a:lnTo>
                    <a:pt x="55824" y="791791"/>
                  </a:lnTo>
                  <a:lnTo>
                    <a:pt x="26308" y="762275"/>
                  </a:lnTo>
                  <a:lnTo>
                    <a:pt x="6951" y="724845"/>
                  </a:lnTo>
                  <a:lnTo>
                    <a:pt x="0" y="681747"/>
                  </a:lnTo>
                  <a:lnTo>
                    <a:pt x="0" y="13635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007729" y="3993838"/>
            <a:ext cx="59880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-635" algn="ctr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History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&amp;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Culture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29399" y="3909400"/>
            <a:ext cx="961390" cy="837565"/>
            <a:chOff x="5029399" y="3909400"/>
            <a:chExt cx="961390" cy="837565"/>
          </a:xfrm>
        </p:grpSpPr>
        <p:sp>
          <p:nvSpPr>
            <p:cNvPr id="32" name="object 32"/>
            <p:cNvSpPr/>
            <p:nvPr/>
          </p:nvSpPr>
          <p:spPr>
            <a:xfrm>
              <a:off x="5038924" y="3918925"/>
              <a:ext cx="942340" cy="818515"/>
            </a:xfrm>
            <a:custGeom>
              <a:avLst/>
              <a:gdLst/>
              <a:ahLst/>
              <a:cxnLst/>
              <a:rect l="l" t="t" r="r" b="b"/>
              <a:pathLst>
                <a:path w="942339" h="818514">
                  <a:moveTo>
                    <a:pt x="805647" y="818099"/>
                  </a:moveTo>
                  <a:lnTo>
                    <a:pt x="136352" y="818099"/>
                  </a:lnTo>
                  <a:lnTo>
                    <a:pt x="93254" y="811148"/>
                  </a:lnTo>
                  <a:lnTo>
                    <a:pt x="55824" y="791791"/>
                  </a:lnTo>
                  <a:lnTo>
                    <a:pt x="26308" y="762275"/>
                  </a:lnTo>
                  <a:lnTo>
                    <a:pt x="6951" y="724845"/>
                  </a:lnTo>
                  <a:lnTo>
                    <a:pt x="0" y="681747"/>
                  </a:lnTo>
                  <a:lnTo>
                    <a:pt x="0" y="136352"/>
                  </a:lnTo>
                  <a:lnTo>
                    <a:pt x="6951" y="93254"/>
                  </a:lnTo>
                  <a:lnTo>
                    <a:pt x="26308" y="55824"/>
                  </a:lnTo>
                  <a:lnTo>
                    <a:pt x="55824" y="26308"/>
                  </a:lnTo>
                  <a:lnTo>
                    <a:pt x="93254" y="6951"/>
                  </a:lnTo>
                  <a:lnTo>
                    <a:pt x="136352" y="0"/>
                  </a:lnTo>
                  <a:lnTo>
                    <a:pt x="805647" y="0"/>
                  </a:lnTo>
                  <a:lnTo>
                    <a:pt x="857827" y="10379"/>
                  </a:lnTo>
                  <a:lnTo>
                    <a:pt x="902063" y="39936"/>
                  </a:lnTo>
                  <a:lnTo>
                    <a:pt x="931620" y="84172"/>
                  </a:lnTo>
                  <a:lnTo>
                    <a:pt x="941999" y="136352"/>
                  </a:lnTo>
                  <a:lnTo>
                    <a:pt x="941999" y="681747"/>
                  </a:lnTo>
                  <a:lnTo>
                    <a:pt x="935048" y="724845"/>
                  </a:lnTo>
                  <a:lnTo>
                    <a:pt x="915691" y="762275"/>
                  </a:lnTo>
                  <a:lnTo>
                    <a:pt x="886175" y="791791"/>
                  </a:lnTo>
                  <a:lnTo>
                    <a:pt x="848745" y="811148"/>
                  </a:lnTo>
                  <a:lnTo>
                    <a:pt x="805647" y="8180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038924" y="3918925"/>
              <a:ext cx="942340" cy="818515"/>
            </a:xfrm>
            <a:custGeom>
              <a:avLst/>
              <a:gdLst/>
              <a:ahLst/>
              <a:cxnLst/>
              <a:rect l="l" t="t" r="r" b="b"/>
              <a:pathLst>
                <a:path w="942339" h="818514">
                  <a:moveTo>
                    <a:pt x="0" y="136352"/>
                  </a:moveTo>
                  <a:lnTo>
                    <a:pt x="6951" y="93254"/>
                  </a:lnTo>
                  <a:lnTo>
                    <a:pt x="26308" y="55824"/>
                  </a:lnTo>
                  <a:lnTo>
                    <a:pt x="55824" y="26308"/>
                  </a:lnTo>
                  <a:lnTo>
                    <a:pt x="93254" y="6951"/>
                  </a:lnTo>
                  <a:lnTo>
                    <a:pt x="136352" y="0"/>
                  </a:lnTo>
                  <a:lnTo>
                    <a:pt x="805647" y="0"/>
                  </a:lnTo>
                  <a:lnTo>
                    <a:pt x="857827" y="10379"/>
                  </a:lnTo>
                  <a:lnTo>
                    <a:pt x="902063" y="39936"/>
                  </a:lnTo>
                  <a:lnTo>
                    <a:pt x="931620" y="84172"/>
                  </a:lnTo>
                  <a:lnTo>
                    <a:pt x="941999" y="136352"/>
                  </a:lnTo>
                  <a:lnTo>
                    <a:pt x="941999" y="681747"/>
                  </a:lnTo>
                  <a:lnTo>
                    <a:pt x="935048" y="724845"/>
                  </a:lnTo>
                  <a:lnTo>
                    <a:pt x="915691" y="762275"/>
                  </a:lnTo>
                  <a:lnTo>
                    <a:pt x="886175" y="791791"/>
                  </a:lnTo>
                  <a:lnTo>
                    <a:pt x="848745" y="811148"/>
                  </a:lnTo>
                  <a:lnTo>
                    <a:pt x="805647" y="818099"/>
                  </a:lnTo>
                  <a:lnTo>
                    <a:pt x="136352" y="818099"/>
                  </a:lnTo>
                  <a:lnTo>
                    <a:pt x="93254" y="811148"/>
                  </a:lnTo>
                  <a:lnTo>
                    <a:pt x="55824" y="791791"/>
                  </a:lnTo>
                  <a:lnTo>
                    <a:pt x="26308" y="762275"/>
                  </a:lnTo>
                  <a:lnTo>
                    <a:pt x="6951" y="724845"/>
                  </a:lnTo>
                  <a:lnTo>
                    <a:pt x="0" y="681747"/>
                  </a:lnTo>
                  <a:lnTo>
                    <a:pt x="0" y="136352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215793" y="4098613"/>
            <a:ext cx="58801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67640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Arial MT"/>
                <a:cs typeface="Arial MT"/>
              </a:rPr>
              <a:t>Art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Gallery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5987" y="1890266"/>
            <a:ext cx="2212049" cy="1362966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3680537" y="1976919"/>
            <a:ext cx="1501140" cy="1004569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400" b="1" spc="135" dirty="0">
                <a:solidFill>
                  <a:srgbClr val="F46524"/>
                </a:solidFill>
                <a:latin typeface="Trebuchet MS"/>
                <a:cs typeface="Trebuchet MS"/>
              </a:rPr>
              <a:t>S</a:t>
            </a:r>
            <a:r>
              <a:rPr sz="1400" b="1" spc="55" dirty="0">
                <a:solidFill>
                  <a:srgbClr val="F46524"/>
                </a:solidFill>
                <a:latin typeface="Trebuchet MS"/>
                <a:cs typeface="Trebuchet MS"/>
              </a:rPr>
              <a:t>mall</a:t>
            </a:r>
            <a:r>
              <a:rPr sz="1400" b="1" spc="-125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10" dirty="0">
                <a:solidFill>
                  <a:srgbClr val="F46524"/>
                </a:solidFill>
                <a:latin typeface="Trebuchet MS"/>
                <a:cs typeface="Trebuchet MS"/>
              </a:rPr>
              <a:t>G</a:t>
            </a:r>
            <a:r>
              <a:rPr sz="1400" b="1" spc="-5" dirty="0">
                <a:solidFill>
                  <a:srgbClr val="F46524"/>
                </a:solidFill>
                <a:latin typeface="Trebuchet MS"/>
                <a:cs typeface="Trebuchet MS"/>
              </a:rPr>
              <a:t>r</a:t>
            </a:r>
            <a:r>
              <a:rPr sz="1400" b="1" spc="60" dirty="0">
                <a:solidFill>
                  <a:srgbClr val="F46524"/>
                </a:solidFill>
                <a:latin typeface="Trebuchet MS"/>
                <a:cs typeface="Trebuchet MS"/>
              </a:rPr>
              <a:t>oups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ts val="1430"/>
              </a:lnSpc>
              <a:spcBef>
                <a:spcPts val="860"/>
              </a:spcBef>
            </a:pPr>
            <a:r>
              <a:rPr sz="1200" spc="30" dirty="0">
                <a:latin typeface="Trebuchet MS"/>
                <a:cs typeface="Trebuchet MS"/>
              </a:rPr>
              <a:t>With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i</a:t>
            </a:r>
            <a:r>
              <a:rPr sz="1200" spc="-35" dirty="0">
                <a:latin typeface="Trebuchet MS"/>
                <a:cs typeface="Trebuchet MS"/>
              </a:rPr>
              <a:t>n</a:t>
            </a:r>
            <a:r>
              <a:rPr sz="1200" spc="-10" dirty="0">
                <a:latin typeface="Trebuchet MS"/>
                <a:cs typeface="Trebuchet MS"/>
              </a:rPr>
              <a:t>tim</a:t>
            </a:r>
            <a:r>
              <a:rPr sz="1200" spc="-15" dirty="0">
                <a:latin typeface="Trebuchet MS"/>
                <a:cs typeface="Trebuchet MS"/>
              </a:rPr>
              <a:t>a</a:t>
            </a:r>
            <a:r>
              <a:rPr sz="1200" spc="-85" dirty="0">
                <a:latin typeface="Trebuchet MS"/>
                <a:cs typeface="Trebuchet MS"/>
              </a:rPr>
              <a:t>t</a:t>
            </a:r>
            <a:r>
              <a:rPr sz="1200" spc="45" dirty="0">
                <a:latin typeface="Trebuchet MS"/>
                <a:cs typeface="Trebuchet MS"/>
              </a:rPr>
              <a:t>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g</a:t>
            </a:r>
            <a:r>
              <a:rPr sz="1200" spc="20" dirty="0">
                <a:latin typeface="Trebuchet MS"/>
                <a:cs typeface="Trebuchet MS"/>
              </a:rPr>
              <a:t>r</a:t>
            </a:r>
            <a:r>
              <a:rPr sz="1200" spc="50" dirty="0">
                <a:latin typeface="Trebuchet MS"/>
                <a:cs typeface="Trebuchet MS"/>
              </a:rPr>
              <a:t>oup  </a:t>
            </a:r>
            <a:r>
              <a:rPr sz="1200" spc="10" dirty="0">
                <a:latin typeface="Trebuchet MS"/>
                <a:cs typeface="Trebuchet MS"/>
              </a:rPr>
              <a:t>si</a:t>
            </a:r>
            <a:r>
              <a:rPr sz="1200" spc="-5" dirty="0">
                <a:latin typeface="Trebuchet MS"/>
                <a:cs typeface="Trebuchet MS"/>
              </a:rPr>
              <a:t>z</a:t>
            </a:r>
            <a:r>
              <a:rPr sz="1200" spc="-10" dirty="0">
                <a:latin typeface="Trebuchet MS"/>
                <a:cs typeface="Trebuchet MS"/>
              </a:rPr>
              <a:t>es,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y</a:t>
            </a:r>
            <a:r>
              <a:rPr sz="1200" spc="60" dirty="0">
                <a:latin typeface="Trebuchet MS"/>
                <a:cs typeface="Trebuchet MS"/>
              </a:rPr>
              <a:t>o</a:t>
            </a:r>
            <a:r>
              <a:rPr sz="1200" spc="5" dirty="0">
                <a:latin typeface="Trebuchet MS"/>
                <a:cs typeface="Trebuchet MS"/>
              </a:rPr>
              <a:t>u</a:t>
            </a:r>
            <a:r>
              <a:rPr sz="1200" spc="-254" dirty="0">
                <a:latin typeface="Trebuchet MS"/>
                <a:cs typeface="Trebuchet MS"/>
              </a:rPr>
              <a:t>’</a:t>
            </a:r>
            <a:r>
              <a:rPr sz="1200" spc="-30" dirty="0">
                <a:latin typeface="Trebuchet MS"/>
                <a:cs typeface="Trebuchet MS"/>
              </a:rPr>
              <a:t>ll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n</a:t>
            </a:r>
            <a:r>
              <a:rPr sz="1200" spc="25" dirty="0">
                <a:latin typeface="Trebuchet MS"/>
                <a:cs typeface="Trebuchet MS"/>
              </a:rPr>
              <a:t>ev</a:t>
            </a:r>
            <a:r>
              <a:rPr sz="1200" dirty="0">
                <a:latin typeface="Trebuchet MS"/>
                <a:cs typeface="Trebuchet MS"/>
              </a:rPr>
              <a:t>er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90" dirty="0">
                <a:latin typeface="Trebuchet MS"/>
                <a:cs typeface="Trebuchet MS"/>
              </a:rPr>
              <a:t>g</a:t>
            </a:r>
            <a:r>
              <a:rPr sz="1200" spc="85" dirty="0">
                <a:latin typeface="Trebuchet MS"/>
                <a:cs typeface="Trebuchet MS"/>
              </a:rPr>
              <a:t>e</a:t>
            </a:r>
            <a:r>
              <a:rPr sz="1200" spc="-65" dirty="0">
                <a:latin typeface="Trebuchet MS"/>
                <a:cs typeface="Trebuchet MS"/>
              </a:rPr>
              <a:t>t  </a:t>
            </a:r>
            <a:r>
              <a:rPr sz="1200" spc="15" dirty="0">
                <a:latin typeface="Trebuchet MS"/>
                <a:cs typeface="Trebuchet MS"/>
              </a:rPr>
              <a:t>lost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in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the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crowd.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9625" y="1890266"/>
            <a:ext cx="2212049" cy="1362966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6314175" y="1976919"/>
            <a:ext cx="1424940" cy="1004569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35"/>
              </a:spcBef>
            </a:pPr>
            <a:r>
              <a:rPr sz="1400" b="1" spc="55" dirty="0">
                <a:solidFill>
                  <a:srgbClr val="F46524"/>
                </a:solidFill>
                <a:latin typeface="Trebuchet MS"/>
                <a:cs typeface="Trebuchet MS"/>
              </a:rPr>
              <a:t>High</a:t>
            </a:r>
            <a:r>
              <a:rPr sz="1400" b="1" spc="-9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120" dirty="0">
                <a:solidFill>
                  <a:srgbClr val="F46524"/>
                </a:solidFill>
                <a:latin typeface="Trebuchet MS"/>
                <a:cs typeface="Trebuchet MS"/>
              </a:rPr>
              <a:t>S</a:t>
            </a:r>
            <a:r>
              <a:rPr sz="1400" b="1" spc="25" dirty="0">
                <a:solidFill>
                  <a:srgbClr val="F46524"/>
                </a:solidFill>
                <a:latin typeface="Trebuchet MS"/>
                <a:cs typeface="Trebuchet MS"/>
              </a:rPr>
              <a:t>tanda</a:t>
            </a:r>
            <a:r>
              <a:rPr sz="1400" b="1" spc="10" dirty="0">
                <a:solidFill>
                  <a:srgbClr val="F46524"/>
                </a:solidFill>
                <a:latin typeface="Trebuchet MS"/>
                <a:cs typeface="Trebuchet MS"/>
              </a:rPr>
              <a:t>r</a:t>
            </a:r>
            <a:r>
              <a:rPr sz="1400" b="1" spc="85" dirty="0">
                <a:solidFill>
                  <a:srgbClr val="F46524"/>
                </a:solidFill>
                <a:latin typeface="Trebuchet MS"/>
                <a:cs typeface="Trebuchet MS"/>
              </a:rPr>
              <a:t>ds</a:t>
            </a:r>
            <a:endParaRPr sz="1400">
              <a:latin typeface="Trebuchet MS"/>
              <a:cs typeface="Trebuchet MS"/>
            </a:endParaRPr>
          </a:p>
          <a:p>
            <a:pPr marL="12700" marR="5080" algn="just">
              <a:lnSpc>
                <a:spcPts val="1430"/>
              </a:lnSpc>
              <a:spcBef>
                <a:spcPts val="860"/>
              </a:spcBef>
            </a:pPr>
            <a:r>
              <a:rPr sz="1200" spc="60" dirty="0">
                <a:latin typeface="Trebuchet MS"/>
                <a:cs typeface="Trebuchet MS"/>
              </a:rPr>
              <a:t>E</a:t>
            </a:r>
            <a:r>
              <a:rPr sz="1200" spc="25" dirty="0">
                <a:latin typeface="Trebuchet MS"/>
                <a:cs typeface="Trebuchet MS"/>
              </a:rPr>
              <a:t>v</a:t>
            </a:r>
            <a:r>
              <a:rPr sz="1200" spc="20" dirty="0">
                <a:latin typeface="Trebuchet MS"/>
                <a:cs typeface="Trebuchet MS"/>
              </a:rPr>
              <a:t>ery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e</a:t>
            </a:r>
            <a:r>
              <a:rPr sz="1200" spc="15" dirty="0">
                <a:latin typeface="Trebuchet MS"/>
                <a:cs typeface="Trebuchet MS"/>
              </a:rPr>
              <a:t>xperien</a:t>
            </a:r>
            <a:r>
              <a:rPr sz="1200" spc="10" dirty="0">
                <a:latin typeface="Trebuchet MS"/>
                <a:cs typeface="Trebuchet MS"/>
              </a:rPr>
              <a:t>c</a:t>
            </a:r>
            <a:r>
              <a:rPr sz="1200" spc="45" dirty="0">
                <a:latin typeface="Trebuchet MS"/>
                <a:cs typeface="Trebuchet MS"/>
              </a:rPr>
              <a:t>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in  </a:t>
            </a:r>
            <a:r>
              <a:rPr sz="1200" spc="-70" dirty="0">
                <a:latin typeface="Trebuchet MS"/>
                <a:cs typeface="Trebuchet MS"/>
              </a:rPr>
              <a:t>r</a:t>
            </a:r>
            <a:r>
              <a:rPr sz="1200" spc="25" dirty="0">
                <a:latin typeface="Trebuchet MS"/>
                <a:cs typeface="Trebuchet MS"/>
              </a:rPr>
              <a:t>e</a:t>
            </a:r>
            <a:r>
              <a:rPr sz="1200" spc="5" dirty="0">
                <a:latin typeface="Trebuchet MS"/>
                <a:cs typeface="Trebuchet MS"/>
              </a:rPr>
              <a:t>vi</a:t>
            </a:r>
            <a:r>
              <a:rPr sz="1200" spc="-15" dirty="0">
                <a:latin typeface="Trebuchet MS"/>
                <a:cs typeface="Trebuchet MS"/>
              </a:rPr>
              <a:t>e</a:t>
            </a:r>
            <a:r>
              <a:rPr sz="1200" spc="55" dirty="0">
                <a:latin typeface="Trebuchet MS"/>
                <a:cs typeface="Trebuchet MS"/>
              </a:rPr>
              <a:t>w</a:t>
            </a:r>
            <a:r>
              <a:rPr sz="1200" spc="60" dirty="0">
                <a:latin typeface="Trebuchet MS"/>
                <a:cs typeface="Trebuchet MS"/>
              </a:rPr>
              <a:t>ed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f</a:t>
            </a:r>
            <a:r>
              <a:rPr sz="1200" spc="10" dirty="0">
                <a:latin typeface="Trebuchet MS"/>
                <a:cs typeface="Trebuchet MS"/>
              </a:rPr>
              <a:t>or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unique  </a:t>
            </a:r>
            <a:r>
              <a:rPr sz="1200" spc="20" dirty="0">
                <a:latin typeface="Trebuchet MS"/>
                <a:cs typeface="Trebuchet MS"/>
              </a:rPr>
              <a:t>access.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8724" y="0"/>
            <a:ext cx="4655820" cy="5144135"/>
            <a:chOff x="4488724" y="0"/>
            <a:chExt cx="4655820" cy="5144135"/>
          </a:xfrm>
        </p:grpSpPr>
        <p:sp>
          <p:nvSpPr>
            <p:cNvPr id="3" name="object 3"/>
            <p:cNvSpPr/>
            <p:nvPr/>
          </p:nvSpPr>
          <p:spPr>
            <a:xfrm>
              <a:off x="4571999" y="124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F465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74" y="4495500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8724" y="0"/>
              <a:ext cx="4655272" cy="5143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7974" y="3522188"/>
              <a:ext cx="2212049" cy="154533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8525" y="232960"/>
            <a:ext cx="324040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spc="-85" dirty="0">
                <a:solidFill>
                  <a:srgbClr val="F46524"/>
                </a:solidFill>
                <a:latin typeface="Tahoma"/>
                <a:cs typeface="Tahoma"/>
              </a:rPr>
              <a:t>Meet</a:t>
            </a:r>
            <a:r>
              <a:rPr sz="3000" spc="-300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3000" spc="-160" dirty="0">
                <a:solidFill>
                  <a:srgbClr val="F46524"/>
                </a:solidFill>
                <a:latin typeface="Tahoma"/>
                <a:cs typeface="Tahoma"/>
              </a:rPr>
              <a:t>the</a:t>
            </a:r>
            <a:r>
              <a:rPr sz="3000" spc="-300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3000" spc="-80" dirty="0">
                <a:solidFill>
                  <a:srgbClr val="F46524"/>
                </a:solidFill>
                <a:latin typeface="Tahoma"/>
                <a:cs typeface="Tahoma"/>
              </a:rPr>
              <a:t>t</a:t>
            </a:r>
            <a:r>
              <a:rPr sz="3000" spc="-130" dirty="0">
                <a:solidFill>
                  <a:srgbClr val="F46524"/>
                </a:solidFill>
                <a:latin typeface="Tahoma"/>
                <a:cs typeface="Tahoma"/>
              </a:rPr>
              <a:t>r</a:t>
            </a:r>
            <a:r>
              <a:rPr sz="3000" spc="-290" dirty="0">
                <a:solidFill>
                  <a:srgbClr val="F46524"/>
                </a:solidFill>
                <a:latin typeface="Tahoma"/>
                <a:cs typeface="Tahoma"/>
              </a:rPr>
              <a:t>a</a:t>
            </a:r>
            <a:r>
              <a:rPr sz="3000" spc="-190" dirty="0">
                <a:solidFill>
                  <a:srgbClr val="F46524"/>
                </a:solidFill>
                <a:latin typeface="Tahoma"/>
                <a:cs typeface="Tahoma"/>
              </a:rPr>
              <a:t>v</a:t>
            </a:r>
            <a:r>
              <a:rPr sz="3000" spc="-135" dirty="0">
                <a:solidFill>
                  <a:srgbClr val="F46524"/>
                </a:solidFill>
                <a:latin typeface="Tahoma"/>
                <a:cs typeface="Tahoma"/>
              </a:rPr>
              <a:t>eller-  </a:t>
            </a:r>
            <a:r>
              <a:rPr sz="3000" spc="-140" dirty="0">
                <a:solidFill>
                  <a:srgbClr val="F46524"/>
                </a:solidFill>
                <a:latin typeface="Tahoma"/>
                <a:cs typeface="Tahoma"/>
              </a:rPr>
              <a:t>Katherine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525" y="1563030"/>
            <a:ext cx="3854450" cy="175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ahoma"/>
                <a:cs typeface="Tahoma"/>
              </a:rPr>
              <a:t>She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student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of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histor</a:t>
            </a:r>
            <a:r>
              <a:rPr sz="1800" spc="-95" dirty="0">
                <a:latin typeface="Tahoma"/>
                <a:cs typeface="Tahoma"/>
              </a:rPr>
              <a:t>y</a:t>
            </a:r>
            <a:r>
              <a:rPr sz="1800" spc="-16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spc="20" dirty="0">
                <a:latin typeface="Tahoma"/>
                <a:cs typeface="Tahoma"/>
              </a:rPr>
              <a:t>Recently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took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semester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off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write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  </a:t>
            </a:r>
            <a:r>
              <a:rPr sz="1800" spc="5" dirty="0">
                <a:latin typeface="Tahoma"/>
                <a:cs typeface="Tahoma"/>
              </a:rPr>
              <a:t>paper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on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certain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indegenous  </a:t>
            </a:r>
            <a:r>
              <a:rPr sz="1800" spc="10" dirty="0">
                <a:latin typeface="Tahoma"/>
                <a:cs typeface="Tahoma"/>
              </a:rPr>
              <a:t>civilizations. </a:t>
            </a:r>
            <a:r>
              <a:rPr sz="1800" spc="15" dirty="0">
                <a:latin typeface="Tahoma"/>
                <a:cs typeface="Tahoma"/>
              </a:rPr>
              <a:t>Excited </a:t>
            </a:r>
            <a:r>
              <a:rPr sz="1800" spc="45" dirty="0">
                <a:latin typeface="Tahoma"/>
                <a:cs typeface="Tahoma"/>
              </a:rPr>
              <a:t>to </a:t>
            </a:r>
            <a:r>
              <a:rPr sz="1800" spc="20" dirty="0">
                <a:latin typeface="Tahoma"/>
                <a:cs typeface="Tahoma"/>
              </a:rPr>
              <a:t>ﬁnd </a:t>
            </a:r>
            <a:r>
              <a:rPr sz="1800" spc="25" dirty="0">
                <a:latin typeface="Tahoma"/>
                <a:cs typeface="Tahoma"/>
              </a:rPr>
              <a:t>different </a:t>
            </a:r>
            <a:r>
              <a:rPr sz="1800" spc="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places</a:t>
            </a:r>
            <a:r>
              <a:rPr sz="1800" spc="-2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and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culture.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525" y="3494701"/>
            <a:ext cx="3539490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60" dirty="0">
                <a:latin typeface="Tahoma"/>
                <a:cs typeface="Tahoma"/>
              </a:rPr>
              <a:t>As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culture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enthusiast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sh</a:t>
            </a:r>
            <a:r>
              <a:rPr sz="1800" spc="-100" dirty="0">
                <a:latin typeface="Tahoma"/>
                <a:cs typeface="Tahoma"/>
              </a:rPr>
              <a:t>e</a:t>
            </a:r>
            <a:r>
              <a:rPr sz="1800" spc="-15" dirty="0">
                <a:latin typeface="Tahoma"/>
                <a:cs typeface="Tahoma"/>
              </a:rPr>
              <a:t>’s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alw</a:t>
            </a:r>
            <a:r>
              <a:rPr sz="1800" spc="-25" dirty="0">
                <a:latin typeface="Tahoma"/>
                <a:cs typeface="Tahoma"/>
              </a:rPr>
              <a:t>a</a:t>
            </a:r>
            <a:r>
              <a:rPr sz="1800" dirty="0">
                <a:latin typeface="Tahoma"/>
                <a:cs typeface="Tahoma"/>
              </a:rPr>
              <a:t>ys  </a:t>
            </a:r>
            <a:r>
              <a:rPr sz="1800" spc="15" dirty="0">
                <a:latin typeface="Tahoma"/>
                <a:cs typeface="Tahoma"/>
              </a:rPr>
              <a:t>looking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0" dirty="0">
                <a:latin typeface="Tahoma"/>
                <a:cs typeface="Tahoma"/>
              </a:rPr>
              <a:t>for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authentic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60" dirty="0">
                <a:latin typeface="Tahoma"/>
                <a:cs typeface="Tahoma"/>
              </a:rPr>
              <a:t>e</a:t>
            </a:r>
            <a:r>
              <a:rPr sz="1800" spc="-5" dirty="0">
                <a:latin typeface="Tahoma"/>
                <a:cs typeface="Tahoma"/>
              </a:rPr>
              <a:t>xperience.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2524" y="3540948"/>
            <a:ext cx="1697989" cy="1366520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400" b="1" spc="10" dirty="0">
                <a:solidFill>
                  <a:srgbClr val="F46524"/>
                </a:solidFill>
                <a:latin typeface="Trebuchet MS"/>
                <a:cs typeface="Trebuchet MS"/>
              </a:rPr>
              <a:t>AirBn</a:t>
            </a:r>
            <a:r>
              <a:rPr sz="1400" b="1" spc="114" dirty="0">
                <a:solidFill>
                  <a:srgbClr val="F46524"/>
                </a:solidFill>
                <a:latin typeface="Trebuchet MS"/>
                <a:cs typeface="Trebuchet MS"/>
              </a:rPr>
              <a:t>B</a:t>
            </a:r>
            <a:r>
              <a:rPr sz="1400" b="1" spc="-9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70" dirty="0">
                <a:solidFill>
                  <a:srgbClr val="F46524"/>
                </a:solidFill>
                <a:latin typeface="Trebuchet MS"/>
                <a:cs typeface="Trebuchet MS"/>
              </a:rPr>
              <a:t>-</a:t>
            </a:r>
            <a:r>
              <a:rPr sz="1400" b="1" spc="-9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5" dirty="0">
                <a:solidFill>
                  <a:srgbClr val="F46524"/>
                </a:solidFill>
                <a:latin typeface="Trebuchet MS"/>
                <a:cs typeface="Trebuchet MS"/>
              </a:rPr>
              <a:t>Ex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ts val="1430"/>
              </a:lnSpc>
              <a:spcBef>
                <a:spcPts val="860"/>
              </a:spcBef>
            </a:pPr>
            <a:r>
              <a:rPr sz="1200" b="1" spc="45" dirty="0">
                <a:solidFill>
                  <a:srgbClr val="484848"/>
                </a:solidFill>
                <a:latin typeface="Trebuchet MS"/>
                <a:cs typeface="Trebuchet MS"/>
              </a:rPr>
              <a:t>Willing</a:t>
            </a:r>
            <a:r>
              <a:rPr sz="1200" b="1" spc="-75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1200" b="1" spc="-25" dirty="0">
                <a:solidFill>
                  <a:srgbClr val="484848"/>
                </a:solidFill>
                <a:latin typeface="Trebuchet MS"/>
                <a:cs typeface="Trebuchet MS"/>
              </a:rPr>
              <a:t>t</a:t>
            </a:r>
            <a:r>
              <a:rPr sz="1200" b="1" spc="45" dirty="0">
                <a:solidFill>
                  <a:srgbClr val="484848"/>
                </a:solidFill>
                <a:latin typeface="Trebuchet MS"/>
                <a:cs typeface="Trebuchet MS"/>
              </a:rPr>
              <a:t>o</a:t>
            </a:r>
            <a:r>
              <a:rPr sz="1200" b="1" spc="-75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1200" b="1" spc="55" dirty="0">
                <a:solidFill>
                  <a:srgbClr val="484848"/>
                </a:solidFill>
                <a:latin typeface="Trebuchet MS"/>
                <a:cs typeface="Trebuchet MS"/>
              </a:rPr>
              <a:t>p</a:t>
            </a:r>
            <a:r>
              <a:rPr sz="1200" b="1" spc="25" dirty="0">
                <a:solidFill>
                  <a:srgbClr val="484848"/>
                </a:solidFill>
                <a:latin typeface="Trebuchet MS"/>
                <a:cs typeface="Trebuchet MS"/>
              </a:rPr>
              <a:t>a</a:t>
            </a:r>
            <a:r>
              <a:rPr sz="1200" b="1" spc="15" dirty="0">
                <a:solidFill>
                  <a:srgbClr val="484848"/>
                </a:solidFill>
                <a:latin typeface="Trebuchet MS"/>
                <a:cs typeface="Trebuchet MS"/>
              </a:rPr>
              <a:t>y</a:t>
            </a:r>
            <a:r>
              <a:rPr sz="1200" b="1" spc="-105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484848"/>
                </a:solidFill>
                <a:latin typeface="Trebuchet MS"/>
                <a:cs typeface="Trebuchet MS"/>
              </a:rPr>
              <a:t>f</a:t>
            </a:r>
            <a:r>
              <a:rPr sz="1200" b="1" spc="-5" dirty="0">
                <a:solidFill>
                  <a:srgbClr val="484848"/>
                </a:solidFill>
                <a:latin typeface="Trebuchet MS"/>
                <a:cs typeface="Trebuchet MS"/>
              </a:rPr>
              <a:t>or</a:t>
            </a:r>
            <a:r>
              <a:rPr sz="1200" b="1" spc="-100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1200" b="1" spc="-60" dirty="0">
                <a:solidFill>
                  <a:srgbClr val="484848"/>
                </a:solidFill>
                <a:latin typeface="Trebuchet MS"/>
                <a:cs typeface="Trebuchet MS"/>
              </a:rPr>
              <a:t>r</a:t>
            </a:r>
            <a:r>
              <a:rPr sz="1200" b="1" spc="30" dirty="0">
                <a:solidFill>
                  <a:srgbClr val="484848"/>
                </a:solidFill>
                <a:latin typeface="Trebuchet MS"/>
                <a:cs typeface="Trebuchet MS"/>
              </a:rPr>
              <a:t>eal  </a:t>
            </a:r>
            <a:r>
              <a:rPr sz="1200" b="1" spc="45" dirty="0">
                <a:solidFill>
                  <a:srgbClr val="484848"/>
                </a:solidFill>
                <a:latin typeface="Trebuchet MS"/>
                <a:cs typeface="Trebuchet MS"/>
              </a:rPr>
              <a:t>and </a:t>
            </a:r>
            <a:r>
              <a:rPr sz="1200" b="1" spc="5" dirty="0">
                <a:solidFill>
                  <a:srgbClr val="484848"/>
                </a:solidFill>
                <a:latin typeface="Trebuchet MS"/>
                <a:cs typeface="Trebuchet MS"/>
              </a:rPr>
              <a:t>exciting </a:t>
            </a:r>
            <a:r>
              <a:rPr sz="1200" b="1" spc="10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1200" b="1" dirty="0">
                <a:solidFill>
                  <a:srgbClr val="484848"/>
                </a:solidFill>
                <a:latin typeface="Trebuchet MS"/>
                <a:cs typeface="Trebuchet MS"/>
              </a:rPr>
              <a:t>e</a:t>
            </a:r>
            <a:r>
              <a:rPr sz="1200" b="1" spc="5" dirty="0">
                <a:solidFill>
                  <a:srgbClr val="484848"/>
                </a:solidFill>
                <a:latin typeface="Trebuchet MS"/>
                <a:cs typeface="Trebuchet MS"/>
              </a:rPr>
              <a:t>xperien</a:t>
            </a:r>
            <a:r>
              <a:rPr sz="1200" b="1" spc="-5" dirty="0">
                <a:solidFill>
                  <a:srgbClr val="484848"/>
                </a:solidFill>
                <a:latin typeface="Trebuchet MS"/>
                <a:cs typeface="Trebuchet MS"/>
              </a:rPr>
              <a:t>c</a:t>
            </a:r>
            <a:r>
              <a:rPr sz="1200" b="1" spc="-25" dirty="0">
                <a:solidFill>
                  <a:srgbClr val="484848"/>
                </a:solidFill>
                <a:latin typeface="Trebuchet MS"/>
                <a:cs typeface="Trebuchet MS"/>
              </a:rPr>
              <a:t>es.</a:t>
            </a:r>
            <a:r>
              <a:rPr sz="1200" b="1" spc="-75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1200" b="1" spc="-70" dirty="0">
                <a:solidFill>
                  <a:srgbClr val="484848"/>
                </a:solidFill>
                <a:latin typeface="Trebuchet MS"/>
                <a:cs typeface="Trebuchet MS"/>
              </a:rPr>
              <a:t>F</a:t>
            </a:r>
            <a:r>
              <a:rPr sz="1200" b="1" spc="55" dirty="0">
                <a:solidFill>
                  <a:srgbClr val="484848"/>
                </a:solidFill>
                <a:latin typeface="Trebuchet MS"/>
                <a:cs typeface="Trebuchet MS"/>
              </a:rPr>
              <a:t>a</a:t>
            </a:r>
            <a:r>
              <a:rPr sz="1200" b="1" spc="45" dirty="0">
                <a:solidFill>
                  <a:srgbClr val="484848"/>
                </a:solidFill>
                <a:latin typeface="Trebuchet MS"/>
                <a:cs typeface="Trebuchet MS"/>
              </a:rPr>
              <a:t>c</a:t>
            </a:r>
            <a:r>
              <a:rPr sz="1200" b="1" spc="30" dirty="0">
                <a:solidFill>
                  <a:srgbClr val="484848"/>
                </a:solidFill>
                <a:latin typeface="Trebuchet MS"/>
                <a:cs typeface="Trebuchet MS"/>
              </a:rPr>
              <a:t>ebook  </a:t>
            </a:r>
            <a:r>
              <a:rPr sz="1200" b="1" spc="10" dirty="0">
                <a:solidFill>
                  <a:srgbClr val="484848"/>
                </a:solidFill>
                <a:latin typeface="Trebuchet MS"/>
                <a:cs typeface="Trebuchet MS"/>
              </a:rPr>
              <a:t>is</a:t>
            </a:r>
            <a:r>
              <a:rPr sz="1200" b="1" spc="-75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1200" b="1" spc="-5" dirty="0">
                <a:solidFill>
                  <a:srgbClr val="484848"/>
                </a:solidFill>
                <a:latin typeface="Trebuchet MS"/>
                <a:cs typeface="Trebuchet MS"/>
              </a:rPr>
              <a:t>her</a:t>
            </a:r>
            <a:r>
              <a:rPr sz="1200" b="1" spc="-100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1200" b="1" spc="25" dirty="0">
                <a:solidFill>
                  <a:srgbClr val="484848"/>
                </a:solidFill>
                <a:latin typeface="Trebuchet MS"/>
                <a:cs typeface="Trebuchet MS"/>
              </a:rPr>
              <a:t>main</a:t>
            </a:r>
            <a:r>
              <a:rPr sz="1200" b="1" spc="-75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1200" b="1" spc="25" dirty="0">
                <a:solidFill>
                  <a:srgbClr val="484848"/>
                </a:solidFill>
                <a:latin typeface="Trebuchet MS"/>
                <a:cs typeface="Trebuchet MS"/>
              </a:rPr>
              <a:t>sou</a:t>
            </a:r>
            <a:r>
              <a:rPr sz="1200" b="1" spc="10" dirty="0">
                <a:solidFill>
                  <a:srgbClr val="484848"/>
                </a:solidFill>
                <a:latin typeface="Trebuchet MS"/>
                <a:cs typeface="Trebuchet MS"/>
              </a:rPr>
              <a:t>r</a:t>
            </a:r>
            <a:r>
              <a:rPr sz="1200" b="1" spc="50" dirty="0">
                <a:solidFill>
                  <a:srgbClr val="484848"/>
                </a:solidFill>
                <a:latin typeface="Trebuchet MS"/>
                <a:cs typeface="Trebuchet MS"/>
              </a:rPr>
              <a:t>c</a:t>
            </a:r>
            <a:r>
              <a:rPr sz="1200" b="1" spc="25" dirty="0">
                <a:solidFill>
                  <a:srgbClr val="484848"/>
                </a:solidFill>
                <a:latin typeface="Trebuchet MS"/>
                <a:cs typeface="Trebuchet MS"/>
              </a:rPr>
              <a:t>e</a:t>
            </a:r>
            <a:r>
              <a:rPr sz="1200" b="1" spc="-75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1200" b="1" spc="-10" dirty="0">
                <a:solidFill>
                  <a:srgbClr val="484848"/>
                </a:solidFill>
                <a:latin typeface="Trebuchet MS"/>
                <a:cs typeface="Trebuchet MS"/>
              </a:rPr>
              <a:t>f</a:t>
            </a:r>
            <a:r>
              <a:rPr sz="1200" b="1" spc="-5" dirty="0">
                <a:solidFill>
                  <a:srgbClr val="484848"/>
                </a:solidFill>
                <a:latin typeface="Trebuchet MS"/>
                <a:cs typeface="Trebuchet MS"/>
              </a:rPr>
              <a:t>or  </a:t>
            </a:r>
            <a:r>
              <a:rPr sz="1200" b="1" spc="25" dirty="0">
                <a:solidFill>
                  <a:srgbClr val="484848"/>
                </a:solidFill>
                <a:latin typeface="Trebuchet MS"/>
                <a:cs typeface="Trebuchet MS"/>
              </a:rPr>
              <a:t>ﬁnding</a:t>
            </a:r>
            <a:r>
              <a:rPr sz="1200" b="1" spc="-75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1200" b="1" spc="20" dirty="0">
                <a:solidFill>
                  <a:srgbClr val="484848"/>
                </a:solidFill>
                <a:latin typeface="Trebuchet MS"/>
                <a:cs typeface="Trebuchet MS"/>
              </a:rPr>
              <a:t>near</a:t>
            </a:r>
            <a:r>
              <a:rPr sz="1200" b="1" spc="-5" dirty="0">
                <a:solidFill>
                  <a:srgbClr val="484848"/>
                </a:solidFill>
                <a:latin typeface="Trebuchet MS"/>
                <a:cs typeface="Trebuchet MS"/>
              </a:rPr>
              <a:t>b</a:t>
            </a:r>
            <a:r>
              <a:rPr sz="1200" b="1" spc="15" dirty="0">
                <a:solidFill>
                  <a:srgbClr val="484848"/>
                </a:solidFill>
                <a:latin typeface="Trebuchet MS"/>
                <a:cs typeface="Trebuchet MS"/>
              </a:rPr>
              <a:t>y</a:t>
            </a:r>
            <a:r>
              <a:rPr sz="1200" b="1" spc="-105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1200" b="1" spc="5" dirty="0">
                <a:solidFill>
                  <a:srgbClr val="484848"/>
                </a:solidFill>
                <a:latin typeface="Trebuchet MS"/>
                <a:cs typeface="Trebuchet MS"/>
              </a:rPr>
              <a:t>e</a:t>
            </a:r>
            <a:r>
              <a:rPr sz="1200" b="1" dirty="0">
                <a:solidFill>
                  <a:srgbClr val="484848"/>
                </a:solidFill>
                <a:latin typeface="Trebuchet MS"/>
                <a:cs typeface="Trebuchet MS"/>
              </a:rPr>
              <a:t>v</a:t>
            </a:r>
            <a:r>
              <a:rPr sz="1200" b="1" spc="20" dirty="0">
                <a:solidFill>
                  <a:srgbClr val="484848"/>
                </a:solidFill>
                <a:latin typeface="Trebuchet MS"/>
                <a:cs typeface="Trebuchet MS"/>
              </a:rPr>
              <a:t>e</a:t>
            </a:r>
            <a:r>
              <a:rPr sz="1200" b="1" spc="15" dirty="0">
                <a:solidFill>
                  <a:srgbClr val="484848"/>
                </a:solidFill>
                <a:latin typeface="Trebuchet MS"/>
                <a:cs typeface="Trebuchet MS"/>
              </a:rPr>
              <a:t>n</a:t>
            </a:r>
            <a:r>
              <a:rPr sz="1200" b="1" spc="-40" dirty="0">
                <a:solidFill>
                  <a:srgbClr val="484848"/>
                </a:solidFill>
                <a:latin typeface="Trebuchet MS"/>
                <a:cs typeface="Trebuchet MS"/>
              </a:rPr>
              <a:t>ts.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88725" y="0"/>
            <a:ext cx="4655820" cy="5144135"/>
            <a:chOff x="4488725" y="0"/>
            <a:chExt cx="4655820" cy="5144135"/>
          </a:xfrm>
        </p:grpSpPr>
        <p:sp>
          <p:nvSpPr>
            <p:cNvPr id="3" name="object 3"/>
            <p:cNvSpPr/>
            <p:nvPr/>
          </p:nvSpPr>
          <p:spPr>
            <a:xfrm>
              <a:off x="4572000" y="124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F465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75" y="4495500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8725" y="0"/>
              <a:ext cx="4655272" cy="51434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7975" y="3707331"/>
              <a:ext cx="2212049" cy="13599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8525" y="175809"/>
            <a:ext cx="2605405" cy="107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3000" spc="-85" dirty="0">
                <a:solidFill>
                  <a:srgbClr val="F46524"/>
                </a:solidFill>
                <a:latin typeface="Tahoma"/>
                <a:cs typeface="Tahoma"/>
              </a:rPr>
              <a:t>Meet</a:t>
            </a:r>
            <a:r>
              <a:rPr sz="3000" spc="-300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3000" spc="-160" dirty="0">
                <a:solidFill>
                  <a:srgbClr val="F46524"/>
                </a:solidFill>
                <a:latin typeface="Tahoma"/>
                <a:cs typeface="Tahoma"/>
              </a:rPr>
              <a:t>the</a:t>
            </a:r>
            <a:r>
              <a:rPr sz="3000" spc="-300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3000" spc="-190" dirty="0">
                <a:solidFill>
                  <a:srgbClr val="F46524"/>
                </a:solidFill>
                <a:latin typeface="Tahoma"/>
                <a:cs typeface="Tahoma"/>
              </a:rPr>
              <a:t>hos</a:t>
            </a:r>
            <a:r>
              <a:rPr sz="3000" spc="-130" dirty="0">
                <a:solidFill>
                  <a:srgbClr val="F46524"/>
                </a:solidFill>
                <a:latin typeface="Tahoma"/>
                <a:cs typeface="Tahoma"/>
              </a:rPr>
              <a:t>t</a:t>
            </a:r>
            <a:r>
              <a:rPr sz="3000" spc="-305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3000" spc="-175" dirty="0">
                <a:solidFill>
                  <a:srgbClr val="F46524"/>
                </a:solidFill>
                <a:latin typeface="Tahoma"/>
                <a:cs typeface="Tahoma"/>
              </a:rPr>
              <a:t>-  </a:t>
            </a:r>
            <a:r>
              <a:rPr sz="3000" spc="-140" dirty="0">
                <a:solidFill>
                  <a:srgbClr val="F46524"/>
                </a:solidFill>
                <a:latin typeface="Tahoma"/>
                <a:cs typeface="Tahoma"/>
              </a:rPr>
              <a:t>D</a:t>
            </a:r>
            <a:r>
              <a:rPr sz="3000" spc="-90" dirty="0">
                <a:solidFill>
                  <a:srgbClr val="F46524"/>
                </a:solidFill>
                <a:latin typeface="Tahoma"/>
                <a:cs typeface="Tahoma"/>
              </a:rPr>
              <a:t>J</a:t>
            </a:r>
            <a:r>
              <a:rPr sz="3000" spc="-305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3000" spc="-120" dirty="0">
                <a:solidFill>
                  <a:srgbClr val="F46524"/>
                </a:solidFill>
                <a:latin typeface="Tahoma"/>
                <a:cs typeface="Tahoma"/>
              </a:rPr>
              <a:t>Marcos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525" y="1465876"/>
            <a:ext cx="3723640" cy="968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70" dirty="0">
                <a:latin typeface="Tahoma"/>
                <a:cs typeface="Tahoma"/>
              </a:rPr>
              <a:t>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recently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opened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fascinating  </a:t>
            </a:r>
            <a:r>
              <a:rPr sz="1800" spc="30" dirty="0">
                <a:latin typeface="Tahoma"/>
                <a:cs typeface="Tahoma"/>
              </a:rPr>
              <a:t>record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store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set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inside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home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near  </a:t>
            </a:r>
            <a:r>
              <a:rPr sz="1800" spc="2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beach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side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60" dirty="0">
                <a:latin typeface="Tahoma"/>
                <a:cs typeface="Tahoma"/>
              </a:rPr>
              <a:t>H</a:t>
            </a:r>
            <a:r>
              <a:rPr sz="1800" spc="15" dirty="0">
                <a:latin typeface="Tahoma"/>
                <a:cs typeface="Tahoma"/>
              </a:rPr>
              <a:t>a</a:t>
            </a:r>
            <a:r>
              <a:rPr sz="1800" spc="-45" dirty="0">
                <a:latin typeface="Tahoma"/>
                <a:cs typeface="Tahoma"/>
              </a:rPr>
              <a:t>vana.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525" y="2608876"/>
            <a:ext cx="3894454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spc="45" dirty="0">
                <a:latin typeface="Tahoma"/>
                <a:cs typeface="Tahoma"/>
              </a:rPr>
              <a:t>Visitors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his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store,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mostly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tourists,  </a:t>
            </a:r>
            <a:r>
              <a:rPr sz="1800" spc="25" dirty="0">
                <a:latin typeface="Tahoma"/>
                <a:cs typeface="Tahoma"/>
              </a:rPr>
              <a:t>from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different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nationalities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enj</a:t>
            </a:r>
            <a:r>
              <a:rPr sz="1800" spc="-35" dirty="0">
                <a:latin typeface="Tahoma"/>
                <a:cs typeface="Tahoma"/>
              </a:rPr>
              <a:t>o</a:t>
            </a:r>
            <a:r>
              <a:rPr sz="1800" dirty="0">
                <a:latin typeface="Tahoma"/>
                <a:cs typeface="Tahoma"/>
              </a:rPr>
              <a:t>ys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his  </a:t>
            </a:r>
            <a:r>
              <a:rPr sz="1800" spc="-5" dirty="0">
                <a:latin typeface="Tahoma"/>
                <a:cs typeface="Tahoma"/>
              </a:rPr>
              <a:t>cuban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music.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idea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simple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5" dirty="0">
                <a:latin typeface="Tahoma"/>
                <a:cs typeface="Tahoma"/>
              </a:rPr>
              <a:t>to  </a:t>
            </a:r>
            <a:r>
              <a:rPr sz="1800" spc="-10" dirty="0">
                <a:latin typeface="Tahoma"/>
                <a:cs typeface="Tahoma"/>
              </a:rPr>
              <a:t>enj</a:t>
            </a:r>
            <a:r>
              <a:rPr sz="1800" spc="-35" dirty="0">
                <a:latin typeface="Tahoma"/>
                <a:cs typeface="Tahoma"/>
              </a:rPr>
              <a:t>o</a:t>
            </a:r>
            <a:r>
              <a:rPr sz="1800" spc="25" dirty="0">
                <a:latin typeface="Tahoma"/>
                <a:cs typeface="Tahoma"/>
              </a:rPr>
              <a:t>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modern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music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surrounded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b</a:t>
            </a:r>
            <a:r>
              <a:rPr sz="1800" spc="25" dirty="0">
                <a:latin typeface="Tahoma"/>
                <a:cs typeface="Tahoma"/>
              </a:rPr>
              <a:t>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the  </a:t>
            </a:r>
            <a:r>
              <a:rPr sz="1800" spc="20" dirty="0">
                <a:latin typeface="Tahoma"/>
                <a:cs typeface="Tahoma"/>
              </a:rPr>
              <a:t>local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music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30" dirty="0">
                <a:latin typeface="Tahoma"/>
                <a:cs typeface="Tahoma"/>
              </a:rPr>
              <a:t>history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0" dirty="0">
                <a:latin typeface="Tahoma"/>
                <a:cs typeface="Tahoma"/>
              </a:rPr>
              <a:t>&amp;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culture.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2525" y="3717475"/>
            <a:ext cx="1727200" cy="118554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400" b="1" spc="10" dirty="0">
                <a:solidFill>
                  <a:srgbClr val="F46524"/>
                </a:solidFill>
                <a:latin typeface="Trebuchet MS"/>
                <a:cs typeface="Trebuchet MS"/>
              </a:rPr>
              <a:t>AirBn</a:t>
            </a:r>
            <a:r>
              <a:rPr sz="1400" b="1" spc="114" dirty="0">
                <a:solidFill>
                  <a:srgbClr val="F46524"/>
                </a:solidFill>
                <a:latin typeface="Trebuchet MS"/>
                <a:cs typeface="Trebuchet MS"/>
              </a:rPr>
              <a:t>B</a:t>
            </a:r>
            <a:r>
              <a:rPr sz="1400" b="1" spc="-9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70" dirty="0">
                <a:solidFill>
                  <a:srgbClr val="F46524"/>
                </a:solidFill>
                <a:latin typeface="Trebuchet MS"/>
                <a:cs typeface="Trebuchet MS"/>
              </a:rPr>
              <a:t>-</a:t>
            </a:r>
            <a:r>
              <a:rPr sz="1400" b="1" spc="-9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5" dirty="0">
                <a:solidFill>
                  <a:srgbClr val="F46524"/>
                </a:solidFill>
                <a:latin typeface="Trebuchet MS"/>
                <a:cs typeface="Trebuchet MS"/>
              </a:rPr>
              <a:t>Ex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ts val="1430"/>
              </a:lnSpc>
              <a:spcBef>
                <a:spcPts val="860"/>
              </a:spcBef>
            </a:pPr>
            <a:r>
              <a:rPr sz="1200" spc="10" dirty="0">
                <a:latin typeface="Trebuchet MS"/>
                <a:cs typeface="Trebuchet MS"/>
              </a:rPr>
              <a:t>Oﬀers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55" dirty="0">
                <a:latin typeface="Trebuchet MS"/>
                <a:cs typeface="Trebuchet MS"/>
              </a:rPr>
              <a:t>100%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covid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safety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with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on</a:t>
            </a:r>
            <a:r>
              <a:rPr sz="1200" spc="-10" dirty="0">
                <a:latin typeface="Trebuchet MS"/>
                <a:cs typeface="Trebuchet MS"/>
              </a:rPr>
              <a:t>l</a:t>
            </a:r>
            <a:r>
              <a:rPr sz="1200" spc="55" dirty="0">
                <a:latin typeface="Trebuchet MS"/>
                <a:cs typeface="Trebuchet MS"/>
              </a:rPr>
              <a:t>y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10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people  </a:t>
            </a:r>
            <a:r>
              <a:rPr sz="1200" spc="25" dirty="0">
                <a:latin typeface="Trebuchet MS"/>
                <a:cs typeface="Trebuchet MS"/>
              </a:rPr>
              <a:t>allowed </a:t>
            </a:r>
            <a:r>
              <a:rPr sz="1200" spc="-20" dirty="0">
                <a:latin typeface="Trebuchet MS"/>
                <a:cs typeface="Trebuchet MS"/>
              </a:rPr>
              <a:t>in </a:t>
            </a:r>
            <a:r>
              <a:rPr sz="1200" spc="20" dirty="0">
                <a:latin typeface="Trebuchet MS"/>
                <a:cs typeface="Trebuchet MS"/>
              </a:rPr>
              <a:t>a </a:t>
            </a:r>
            <a:r>
              <a:rPr sz="1200" spc="55" dirty="0">
                <a:latin typeface="Trebuchet MS"/>
                <a:cs typeface="Trebuchet MS"/>
              </a:rPr>
              <a:t>span </a:t>
            </a:r>
            <a:r>
              <a:rPr sz="1200" spc="5" dirty="0">
                <a:latin typeface="Trebuchet MS"/>
                <a:cs typeface="Trebuchet MS"/>
              </a:rPr>
              <a:t>of </a:t>
            </a:r>
            <a:r>
              <a:rPr sz="1200" spc="90" dirty="0">
                <a:latin typeface="Trebuchet MS"/>
                <a:cs typeface="Trebuchet MS"/>
              </a:rPr>
              <a:t>6 </a:t>
            </a:r>
            <a:r>
              <a:rPr sz="1200" spc="95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hours..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700" y="162736"/>
            <a:ext cx="4254599" cy="48180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3236" y="583557"/>
            <a:ext cx="25558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4984" algn="l"/>
              </a:tabLst>
            </a:pPr>
            <a:r>
              <a:rPr sz="3000" spc="-355" dirty="0">
                <a:solidFill>
                  <a:srgbClr val="484848"/>
                </a:solidFill>
              </a:rPr>
              <a:t>1.	</a:t>
            </a:r>
            <a:r>
              <a:rPr sz="3000" spc="30" dirty="0">
                <a:solidFill>
                  <a:srgbClr val="484848"/>
                </a:solidFill>
              </a:rPr>
              <a:t>Acquisition</a:t>
            </a:r>
            <a:endParaRPr sz="3000"/>
          </a:p>
        </p:txBody>
      </p:sp>
      <p:sp>
        <p:nvSpPr>
          <p:cNvPr id="5" name="object 5"/>
          <p:cNvSpPr txBox="1"/>
          <p:nvPr/>
        </p:nvSpPr>
        <p:spPr>
          <a:xfrm>
            <a:off x="2928575" y="1189139"/>
            <a:ext cx="3222625" cy="3521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200" b="1" spc="10" dirty="0">
                <a:latin typeface="Trebuchet MS"/>
                <a:cs typeface="Trebuchet MS"/>
              </a:rPr>
              <a:t>Airbnb </a:t>
            </a:r>
            <a:r>
              <a:rPr sz="1200" b="1" spc="15" dirty="0">
                <a:latin typeface="Trebuchet MS"/>
                <a:cs typeface="Trebuchet MS"/>
              </a:rPr>
              <a:t>Experiences </a:t>
            </a:r>
            <a:r>
              <a:rPr sz="1200" b="1" spc="5" dirty="0">
                <a:latin typeface="Trebuchet MS"/>
                <a:cs typeface="Trebuchet MS"/>
              </a:rPr>
              <a:t>are </a:t>
            </a:r>
            <a:r>
              <a:rPr sz="1200" b="1" spc="20" dirty="0">
                <a:latin typeface="Trebuchet MS"/>
                <a:cs typeface="Trebuchet MS"/>
              </a:rPr>
              <a:t>curated </a:t>
            </a:r>
            <a:r>
              <a:rPr sz="1200" spc="-10" dirty="0">
                <a:latin typeface="Trebuchet MS"/>
                <a:cs typeface="Trebuchet MS"/>
              </a:rPr>
              <a:t>to </a:t>
            </a:r>
            <a:r>
              <a:rPr sz="1200" spc="45" dirty="0">
                <a:latin typeface="Trebuchet MS"/>
                <a:cs typeface="Trebuchet MS"/>
              </a:rPr>
              <a:t>grab </a:t>
            </a:r>
            <a:r>
              <a:rPr sz="1200" spc="5" dirty="0">
                <a:latin typeface="Trebuchet MS"/>
                <a:cs typeface="Trebuchet MS"/>
              </a:rPr>
              <a:t>the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audience’s </a:t>
            </a:r>
            <a:r>
              <a:rPr sz="1200" spc="-15" dirty="0">
                <a:latin typeface="Trebuchet MS"/>
                <a:cs typeface="Trebuchet MS"/>
              </a:rPr>
              <a:t>attention </a:t>
            </a:r>
            <a:r>
              <a:rPr sz="1200" spc="-10" dirty="0">
                <a:latin typeface="Trebuchet MS"/>
                <a:cs typeface="Trebuchet MS"/>
              </a:rPr>
              <a:t>right </a:t>
            </a:r>
            <a:r>
              <a:rPr sz="1200" spc="15" dirty="0">
                <a:latin typeface="Trebuchet MS"/>
                <a:cs typeface="Trebuchet MS"/>
              </a:rPr>
              <a:t>from </a:t>
            </a:r>
            <a:r>
              <a:rPr sz="1200" spc="5" dirty="0">
                <a:latin typeface="Trebuchet MS"/>
                <a:cs typeface="Trebuchet MS"/>
              </a:rPr>
              <a:t>the </a:t>
            </a:r>
            <a:r>
              <a:rPr sz="1200" spc="-20" dirty="0">
                <a:latin typeface="Trebuchet MS"/>
                <a:cs typeface="Trebuchet MS"/>
              </a:rPr>
              <a:t>start </a:t>
            </a:r>
            <a:r>
              <a:rPr sz="1200" spc="-10" dirty="0">
                <a:latin typeface="Trebuchet MS"/>
                <a:cs typeface="Trebuchet MS"/>
              </a:rPr>
              <a:t>to </a:t>
            </a:r>
            <a:r>
              <a:rPr sz="1200" spc="-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explore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and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experience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activities,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led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by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local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experts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around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their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30" dirty="0">
                <a:latin typeface="Trebuchet MS"/>
                <a:cs typeface="Trebuchet MS"/>
              </a:rPr>
              <a:t>unique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stay.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Trebuchet MS"/>
              <a:cs typeface="Trebuchet MS"/>
            </a:endParaRPr>
          </a:p>
          <a:p>
            <a:pPr marL="469900" marR="48260" indent="-409575">
              <a:lnSpc>
                <a:spcPct val="115599"/>
              </a:lnSpc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400" b="1" spc="35" dirty="0">
                <a:solidFill>
                  <a:srgbClr val="F46524"/>
                </a:solidFill>
                <a:latin typeface="Trebuchet MS"/>
                <a:cs typeface="Trebuchet MS"/>
              </a:rPr>
              <a:t>In</a:t>
            </a:r>
            <a:r>
              <a:rPr sz="1400" b="1" spc="30" dirty="0">
                <a:solidFill>
                  <a:srgbClr val="F46524"/>
                </a:solidFill>
                <a:latin typeface="Trebuchet MS"/>
                <a:cs typeface="Trebuchet MS"/>
              </a:rPr>
              <a:t>s</a:t>
            </a:r>
            <a:r>
              <a:rPr sz="1400" b="1" spc="40" dirty="0">
                <a:solidFill>
                  <a:srgbClr val="F46524"/>
                </a:solidFill>
                <a:latin typeface="Trebuchet MS"/>
                <a:cs typeface="Trebuchet MS"/>
              </a:rPr>
              <a:t>tag</a:t>
            </a:r>
            <a:r>
              <a:rPr sz="1400" b="1" spc="30" dirty="0">
                <a:solidFill>
                  <a:srgbClr val="F46524"/>
                </a:solidFill>
                <a:latin typeface="Trebuchet MS"/>
                <a:cs typeface="Trebuchet MS"/>
              </a:rPr>
              <a:t>r</a:t>
            </a:r>
            <a:r>
              <a:rPr sz="1400" b="1" spc="75" dirty="0">
                <a:solidFill>
                  <a:srgbClr val="F46524"/>
                </a:solidFill>
                <a:latin typeface="Trebuchet MS"/>
                <a:cs typeface="Trebuchet MS"/>
              </a:rPr>
              <a:t>am</a:t>
            </a:r>
            <a:r>
              <a:rPr sz="1400" b="1" spc="-9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-235" dirty="0">
                <a:solidFill>
                  <a:srgbClr val="F46524"/>
                </a:solidFill>
                <a:latin typeface="Trebuchet MS"/>
                <a:cs typeface="Trebuchet MS"/>
              </a:rPr>
              <a:t>+</a:t>
            </a:r>
            <a:r>
              <a:rPr sz="1400" b="1" spc="-9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40" dirty="0">
                <a:solidFill>
                  <a:srgbClr val="F46524"/>
                </a:solidFill>
                <a:latin typeface="Trebuchet MS"/>
                <a:cs typeface="Trebuchet MS"/>
              </a:rPr>
              <a:t>o</a:t>
            </a:r>
            <a:r>
              <a:rPr sz="1400" b="1" spc="-10" dirty="0">
                <a:solidFill>
                  <a:srgbClr val="F46524"/>
                </a:solidFill>
                <a:latin typeface="Trebuchet MS"/>
                <a:cs typeface="Trebuchet MS"/>
              </a:rPr>
              <a:t>ther</a:t>
            </a:r>
            <a:r>
              <a:rPr sz="1400" b="1" spc="-12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40" dirty="0">
                <a:solidFill>
                  <a:srgbClr val="F46524"/>
                </a:solidFill>
                <a:latin typeface="Trebuchet MS"/>
                <a:cs typeface="Trebuchet MS"/>
              </a:rPr>
              <a:t>social</a:t>
            </a:r>
            <a:r>
              <a:rPr sz="1400" b="1" spc="-125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35" dirty="0">
                <a:solidFill>
                  <a:srgbClr val="F46524"/>
                </a:solidFill>
                <a:latin typeface="Trebuchet MS"/>
                <a:cs typeface="Trebuchet MS"/>
              </a:rPr>
              <a:t>media  </a:t>
            </a:r>
            <a:r>
              <a:rPr sz="1200" spc="-15" dirty="0">
                <a:latin typeface="Trebuchet MS"/>
                <a:cs typeface="Trebuchet MS"/>
              </a:rPr>
              <a:t>To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Highlight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new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50" dirty="0">
                <a:latin typeface="Trebuchet MS"/>
                <a:cs typeface="Trebuchet MS"/>
              </a:rPr>
              <a:t>&amp;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surprising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activities </a:t>
            </a:r>
            <a:r>
              <a:rPr sz="1200" spc="-345" dirty="0">
                <a:latin typeface="Trebuchet MS"/>
                <a:cs typeface="Trebuchet MS"/>
              </a:rPr>
              <a:t> </a:t>
            </a:r>
            <a:r>
              <a:rPr sz="1200" spc="55" dirty="0">
                <a:latin typeface="Trebuchet MS"/>
                <a:cs typeface="Trebuchet MS"/>
              </a:rPr>
              <a:t>on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social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media-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#la</a:t>
            </a:r>
            <a:r>
              <a:rPr sz="1200" spc="10" dirty="0">
                <a:latin typeface="Trebuchet MS"/>
                <a:cs typeface="Trebuchet MS"/>
              </a:rPr>
              <a:t>r</a:t>
            </a:r>
            <a:r>
              <a:rPr sz="1200" spc="90" dirty="0">
                <a:latin typeface="Trebuchet MS"/>
                <a:cs typeface="Trebuchet MS"/>
              </a:rPr>
              <a:t>ge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v</a:t>
            </a:r>
            <a:r>
              <a:rPr sz="1200" spc="50" dirty="0">
                <a:latin typeface="Trebuchet MS"/>
                <a:cs typeface="Trebuchet MS"/>
              </a:rPr>
              <a:t>olume</a:t>
            </a:r>
            <a:endParaRPr sz="1200">
              <a:latin typeface="Trebuchet MS"/>
              <a:cs typeface="Trebuchet MS"/>
            </a:endParaRPr>
          </a:p>
          <a:p>
            <a:pPr marL="469900" indent="-409575">
              <a:lnSpc>
                <a:spcPct val="100000"/>
              </a:lnSpc>
              <a:spcBef>
                <a:spcPts val="1175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400" b="1" spc="20" dirty="0">
                <a:solidFill>
                  <a:srgbClr val="F46524"/>
                </a:solidFill>
                <a:latin typeface="Trebuchet MS"/>
                <a:cs typeface="Trebuchet MS"/>
              </a:rPr>
              <a:t>Stories</a:t>
            </a:r>
            <a:r>
              <a:rPr sz="1400" b="1" spc="-105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30" dirty="0">
                <a:solidFill>
                  <a:srgbClr val="F46524"/>
                </a:solidFill>
                <a:latin typeface="Trebuchet MS"/>
                <a:cs typeface="Trebuchet MS"/>
              </a:rPr>
              <a:t>around</a:t>
            </a:r>
            <a:r>
              <a:rPr sz="1400" b="1" spc="-105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30" dirty="0">
                <a:solidFill>
                  <a:srgbClr val="F46524"/>
                </a:solidFill>
                <a:latin typeface="Trebuchet MS"/>
                <a:cs typeface="Trebuchet MS"/>
              </a:rPr>
              <a:t>emotions</a:t>
            </a:r>
            <a:endParaRPr sz="1400">
              <a:latin typeface="Trebuchet MS"/>
              <a:cs typeface="Trebuchet MS"/>
            </a:endParaRPr>
          </a:p>
          <a:p>
            <a:pPr marL="469900" marR="127635">
              <a:lnSpc>
                <a:spcPct val="114599"/>
              </a:lnSpc>
              <a:spcBef>
                <a:spcPts val="70"/>
              </a:spcBef>
            </a:pPr>
            <a:r>
              <a:rPr sz="1200" spc="5" dirty="0">
                <a:latin typeface="Trebuchet MS"/>
                <a:cs typeface="Trebuchet MS"/>
              </a:rPr>
              <a:t>Gi</a:t>
            </a:r>
            <a:r>
              <a:rPr sz="1200" spc="-20" dirty="0">
                <a:latin typeface="Trebuchet MS"/>
                <a:cs typeface="Trebuchet MS"/>
              </a:rPr>
              <a:t>v</a:t>
            </a:r>
            <a:r>
              <a:rPr sz="1200" spc="45" dirty="0">
                <a:latin typeface="Trebuchet MS"/>
                <a:cs typeface="Trebuchet MS"/>
              </a:rPr>
              <a:t>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people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a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r</a:t>
            </a:r>
            <a:r>
              <a:rPr sz="1200" spc="55" dirty="0">
                <a:latin typeface="Trebuchet MS"/>
                <a:cs typeface="Trebuchet MS"/>
              </a:rPr>
              <a:t>eason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85" dirty="0">
                <a:latin typeface="Trebuchet MS"/>
                <a:cs typeface="Trebuchet MS"/>
              </a:rPr>
              <a:t>t</a:t>
            </a:r>
            <a:r>
              <a:rPr sz="1200" spc="70" dirty="0">
                <a:latin typeface="Trebuchet MS"/>
                <a:cs typeface="Trebuchet MS"/>
              </a:rPr>
              <a:t>o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st</a:t>
            </a:r>
            <a:r>
              <a:rPr sz="1200" spc="-5" dirty="0">
                <a:latin typeface="Trebuchet MS"/>
                <a:cs typeface="Trebuchet MS"/>
              </a:rPr>
              <a:t>a</a:t>
            </a:r>
            <a:r>
              <a:rPr sz="1200" spc="55" dirty="0">
                <a:latin typeface="Trebuchet MS"/>
                <a:cs typeface="Trebuchet MS"/>
              </a:rPr>
              <a:t>y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mo</a:t>
            </a:r>
            <a:r>
              <a:rPr sz="1200" spc="5" dirty="0">
                <a:latin typeface="Trebuchet MS"/>
                <a:cs typeface="Trebuchet MS"/>
              </a:rPr>
              <a:t>r</a:t>
            </a:r>
            <a:r>
              <a:rPr sz="1200" spc="45" dirty="0">
                <a:latin typeface="Trebuchet MS"/>
                <a:cs typeface="Trebuchet MS"/>
              </a:rPr>
              <a:t>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on  </a:t>
            </a:r>
            <a:r>
              <a:rPr sz="1200" spc="20" dirty="0">
                <a:latin typeface="Trebuchet MS"/>
                <a:cs typeface="Trebuchet MS"/>
              </a:rPr>
              <a:t>website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-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#more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bookings</a:t>
            </a:r>
            <a:endParaRPr sz="1200">
              <a:latin typeface="Trebuchet MS"/>
              <a:cs typeface="Trebuchet MS"/>
            </a:endParaRPr>
          </a:p>
          <a:p>
            <a:pPr marL="469900" indent="-409575">
              <a:lnSpc>
                <a:spcPct val="100000"/>
              </a:lnSpc>
              <a:spcBef>
                <a:spcPts val="1175"/>
              </a:spcBef>
              <a:buFont typeface="MS PGothic"/>
              <a:buChar char="➔"/>
              <a:tabLst>
                <a:tab pos="469265" algn="l"/>
                <a:tab pos="469900" algn="l"/>
              </a:tabLst>
            </a:pPr>
            <a:r>
              <a:rPr sz="1400" b="1" spc="90" dirty="0">
                <a:solidFill>
                  <a:srgbClr val="F46524"/>
                </a:solidFill>
                <a:latin typeface="Trebuchet MS"/>
                <a:cs typeface="Trebuchet MS"/>
              </a:rPr>
              <a:t>Message</a:t>
            </a:r>
            <a:endParaRPr sz="1400">
              <a:latin typeface="Trebuchet MS"/>
              <a:cs typeface="Trebuchet MS"/>
            </a:endParaRPr>
          </a:p>
          <a:p>
            <a:pPr marL="469900" marR="162560">
              <a:lnSpc>
                <a:spcPct val="114599"/>
              </a:lnSpc>
              <a:spcBef>
                <a:spcPts val="70"/>
              </a:spcBef>
            </a:pPr>
            <a:r>
              <a:rPr sz="1200" spc="100" dirty="0">
                <a:latin typeface="Trebuchet MS"/>
                <a:cs typeface="Trebuchet MS"/>
              </a:rPr>
              <a:t>A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simple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75" dirty="0">
                <a:latin typeface="Trebuchet MS"/>
                <a:cs typeface="Trebuchet MS"/>
              </a:rPr>
              <a:t>message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o</a:t>
            </a:r>
            <a:r>
              <a:rPr sz="1200" spc="-50" dirty="0">
                <a:latin typeface="Trebuchet MS"/>
                <a:cs typeface="Trebuchet MS"/>
              </a:rPr>
              <a:t>f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229" dirty="0">
                <a:latin typeface="Trebuchet MS"/>
                <a:cs typeface="Trebuchet MS"/>
              </a:rPr>
              <a:t>‘</a:t>
            </a:r>
            <a:r>
              <a:rPr sz="1200" spc="10" dirty="0">
                <a:latin typeface="Trebuchet MS"/>
                <a:cs typeface="Trebuchet MS"/>
              </a:rPr>
              <a:t>c</a:t>
            </a:r>
            <a:r>
              <a:rPr sz="1200" spc="-15" dirty="0">
                <a:latin typeface="Trebuchet MS"/>
                <a:cs typeface="Trebuchet MS"/>
              </a:rPr>
              <a:t>r</a:t>
            </a:r>
            <a:r>
              <a:rPr sz="1200" spc="35" dirty="0">
                <a:latin typeface="Trebuchet MS"/>
                <a:cs typeface="Trebuchet MS"/>
              </a:rPr>
              <a:t>e</a:t>
            </a:r>
            <a:r>
              <a:rPr sz="1200" spc="30" dirty="0">
                <a:latin typeface="Trebuchet MS"/>
                <a:cs typeface="Trebuchet MS"/>
              </a:rPr>
              <a:t>a</a:t>
            </a:r>
            <a:r>
              <a:rPr sz="1200" spc="5" dirty="0">
                <a:latin typeface="Trebuchet MS"/>
                <a:cs typeface="Trebuchet MS"/>
              </a:rPr>
              <a:t>ting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and  </a:t>
            </a:r>
            <a:r>
              <a:rPr sz="1200" spc="30" dirty="0">
                <a:latin typeface="Trebuchet MS"/>
                <a:cs typeface="Trebuchet MS"/>
              </a:rPr>
              <a:t>sharing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e</a:t>
            </a:r>
            <a:r>
              <a:rPr sz="1200" spc="15" dirty="0">
                <a:latin typeface="Trebuchet MS"/>
                <a:cs typeface="Trebuchet MS"/>
              </a:rPr>
              <a:t>xperien</a:t>
            </a:r>
            <a:r>
              <a:rPr sz="1200" spc="10" dirty="0">
                <a:latin typeface="Trebuchet MS"/>
                <a:cs typeface="Trebuchet MS"/>
              </a:rPr>
              <a:t>c</a:t>
            </a:r>
            <a:r>
              <a:rPr sz="1200" spc="80" dirty="0">
                <a:latin typeface="Trebuchet MS"/>
                <a:cs typeface="Trebuchet MS"/>
              </a:rPr>
              <a:t>e</a:t>
            </a:r>
            <a:r>
              <a:rPr sz="1200" spc="-5" dirty="0">
                <a:latin typeface="Trebuchet MS"/>
                <a:cs typeface="Trebuchet MS"/>
              </a:rPr>
              <a:t>s</a:t>
            </a:r>
            <a:r>
              <a:rPr sz="1200" spc="-215" dirty="0">
                <a:latin typeface="Trebuchet MS"/>
                <a:cs typeface="Trebuchet MS"/>
              </a:rPr>
              <a:t>’</a:t>
            </a:r>
            <a:r>
              <a:rPr sz="1200" spc="-80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in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local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65" dirty="0">
                <a:latin typeface="Trebuchet MS"/>
                <a:cs typeface="Trebuchet MS"/>
              </a:rPr>
              <a:t>-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85" dirty="0">
                <a:latin typeface="Trebuchet MS"/>
                <a:cs typeface="Trebuchet MS"/>
              </a:rPr>
              <a:t>#mo</a:t>
            </a:r>
            <a:r>
              <a:rPr sz="1200" spc="30" dirty="0">
                <a:latin typeface="Trebuchet MS"/>
                <a:cs typeface="Trebuchet MS"/>
              </a:rPr>
              <a:t>r</a:t>
            </a:r>
            <a:r>
              <a:rPr sz="1200" spc="35" dirty="0">
                <a:latin typeface="Trebuchet MS"/>
                <a:cs typeface="Trebuchet MS"/>
              </a:rPr>
              <a:t>e  impressions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124"/>
            <a:ext cx="4572000" cy="5143500"/>
            <a:chOff x="4572000" y="124"/>
            <a:chExt cx="4572000" cy="5143500"/>
          </a:xfrm>
        </p:grpSpPr>
        <p:sp>
          <p:nvSpPr>
            <p:cNvPr id="3" name="object 3"/>
            <p:cNvSpPr/>
            <p:nvPr/>
          </p:nvSpPr>
          <p:spPr>
            <a:xfrm>
              <a:off x="4572000" y="124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solidFill>
              <a:srgbClr val="F465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75" y="4495499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0" y="10287"/>
              <a:ext cx="4571999" cy="51332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387" y="2496116"/>
              <a:ext cx="2212049" cy="250499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38525" y="1044955"/>
            <a:ext cx="3355340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5"/>
              </a:spcBef>
            </a:pPr>
            <a:r>
              <a:rPr sz="1800" spc="285" dirty="0">
                <a:solidFill>
                  <a:srgbClr val="484848"/>
                </a:solidFill>
                <a:latin typeface="Trebuchet MS"/>
                <a:cs typeface="Trebuchet MS"/>
              </a:rPr>
              <a:t>M</a:t>
            </a:r>
            <a:r>
              <a:rPr sz="1800" spc="20" dirty="0">
                <a:solidFill>
                  <a:srgbClr val="484848"/>
                </a:solidFill>
                <a:latin typeface="Trebuchet MS"/>
                <a:cs typeface="Trebuchet MS"/>
              </a:rPr>
              <a:t>o</a:t>
            </a:r>
            <a:r>
              <a:rPr sz="1800" spc="-15" dirty="0">
                <a:solidFill>
                  <a:srgbClr val="484848"/>
                </a:solidFill>
                <a:latin typeface="Trebuchet MS"/>
                <a:cs typeface="Trebuchet MS"/>
              </a:rPr>
              <a:t>r</a:t>
            </a:r>
            <a:r>
              <a:rPr sz="1800" spc="70" dirty="0">
                <a:solidFill>
                  <a:srgbClr val="484848"/>
                </a:solidFill>
                <a:latin typeface="Trebuchet MS"/>
                <a:cs typeface="Trebuchet MS"/>
              </a:rPr>
              <a:t>e</a:t>
            </a:r>
            <a:r>
              <a:rPr sz="1800" spc="-85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1800" spc="10" dirty="0">
                <a:solidFill>
                  <a:srgbClr val="484848"/>
                </a:solidFill>
                <a:latin typeface="Trebuchet MS"/>
                <a:cs typeface="Trebuchet MS"/>
              </a:rPr>
              <a:t>than</a:t>
            </a:r>
            <a:r>
              <a:rPr sz="1800" spc="-85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1800" spc="95" dirty="0">
                <a:solidFill>
                  <a:srgbClr val="484848"/>
                </a:solidFill>
                <a:latin typeface="Trebuchet MS"/>
                <a:cs typeface="Trebuchet MS"/>
              </a:rPr>
              <a:t>50</a:t>
            </a:r>
            <a:r>
              <a:rPr sz="1800" spc="-85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84848"/>
                </a:solidFill>
                <a:latin typeface="Trebuchet MS"/>
                <a:cs typeface="Trebuchet MS"/>
              </a:rPr>
              <a:t>million</a:t>
            </a:r>
            <a:r>
              <a:rPr sz="1800" spc="-140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1800" spc="55" dirty="0">
                <a:solidFill>
                  <a:srgbClr val="484848"/>
                </a:solidFill>
                <a:latin typeface="Trebuchet MS"/>
                <a:cs typeface="Trebuchet MS"/>
              </a:rPr>
              <a:t>Americans  </a:t>
            </a:r>
            <a:r>
              <a:rPr sz="1800" spc="-95" dirty="0">
                <a:solidFill>
                  <a:srgbClr val="484848"/>
                </a:solidFill>
                <a:latin typeface="Trebuchet MS"/>
                <a:cs typeface="Trebuchet MS"/>
              </a:rPr>
              <a:t>tr</a:t>
            </a:r>
            <a:r>
              <a:rPr sz="1800" spc="5" dirty="0">
                <a:solidFill>
                  <a:srgbClr val="484848"/>
                </a:solidFill>
                <a:latin typeface="Trebuchet MS"/>
                <a:cs typeface="Trebuchet MS"/>
              </a:rPr>
              <a:t>a</a:t>
            </a:r>
            <a:r>
              <a:rPr sz="1800" spc="40" dirty="0">
                <a:solidFill>
                  <a:srgbClr val="484848"/>
                </a:solidFill>
                <a:latin typeface="Trebuchet MS"/>
                <a:cs typeface="Trebuchet MS"/>
              </a:rPr>
              <a:t>v</a:t>
            </a:r>
            <a:r>
              <a:rPr sz="1800" spc="35" dirty="0">
                <a:solidFill>
                  <a:srgbClr val="484848"/>
                </a:solidFill>
                <a:latin typeface="Trebuchet MS"/>
                <a:cs typeface="Trebuchet MS"/>
              </a:rPr>
              <a:t>elled</a:t>
            </a:r>
            <a:r>
              <a:rPr sz="1800" spc="-85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1800" spc="25" dirty="0">
                <a:solidFill>
                  <a:srgbClr val="484848"/>
                </a:solidFill>
                <a:latin typeface="Trebuchet MS"/>
                <a:cs typeface="Trebuchet MS"/>
              </a:rPr>
              <a:t>ab</a:t>
            </a:r>
            <a:r>
              <a:rPr sz="1800" spc="-15" dirty="0">
                <a:solidFill>
                  <a:srgbClr val="484848"/>
                </a:solidFill>
                <a:latin typeface="Trebuchet MS"/>
                <a:cs typeface="Trebuchet MS"/>
              </a:rPr>
              <a:t>r</a:t>
            </a:r>
            <a:r>
              <a:rPr sz="1800" spc="85" dirty="0">
                <a:solidFill>
                  <a:srgbClr val="484848"/>
                </a:solidFill>
                <a:latin typeface="Trebuchet MS"/>
                <a:cs typeface="Trebuchet MS"/>
              </a:rPr>
              <a:t>oad</a:t>
            </a:r>
            <a:r>
              <a:rPr sz="1800" spc="-85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484848"/>
                </a:solidFill>
                <a:latin typeface="Trebuchet MS"/>
                <a:cs typeface="Trebuchet MS"/>
              </a:rPr>
              <a:t>in</a:t>
            </a:r>
            <a:r>
              <a:rPr sz="1800" spc="-85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1800" spc="5" dirty="0">
                <a:solidFill>
                  <a:srgbClr val="484848"/>
                </a:solidFill>
                <a:latin typeface="Trebuchet MS"/>
                <a:cs typeface="Trebuchet MS"/>
              </a:rPr>
              <a:t>last</a:t>
            </a:r>
            <a:r>
              <a:rPr sz="1800" spc="-85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1800" spc="35" dirty="0">
                <a:solidFill>
                  <a:srgbClr val="484848"/>
                </a:solidFill>
                <a:latin typeface="Trebuchet MS"/>
                <a:cs typeface="Trebuchet MS"/>
              </a:rPr>
              <a:t>5</a:t>
            </a:r>
            <a:r>
              <a:rPr sz="1800" spc="-135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1800" spc="50" dirty="0">
                <a:solidFill>
                  <a:srgbClr val="484848"/>
                </a:solidFill>
                <a:latin typeface="Trebuchet MS"/>
                <a:cs typeface="Trebuchet MS"/>
              </a:rPr>
              <a:t>y</a:t>
            </a:r>
            <a:r>
              <a:rPr sz="1800" spc="45" dirty="0">
                <a:solidFill>
                  <a:srgbClr val="484848"/>
                </a:solidFill>
                <a:latin typeface="Trebuchet MS"/>
                <a:cs typeface="Trebuchet MS"/>
              </a:rPr>
              <a:t>ears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8525" y="1870075"/>
            <a:ext cx="3856354" cy="2053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75"/>
              </a:lnSpc>
              <a:spcBef>
                <a:spcPts val="100"/>
              </a:spcBef>
            </a:pPr>
            <a:r>
              <a:rPr sz="2500" b="1" spc="85" dirty="0">
                <a:solidFill>
                  <a:srgbClr val="484848"/>
                </a:solidFill>
                <a:latin typeface="Trebuchet MS"/>
                <a:cs typeface="Trebuchet MS"/>
              </a:rPr>
              <a:t>TH</a:t>
            </a:r>
            <a:r>
              <a:rPr sz="2500" b="1" spc="-70" dirty="0">
                <a:solidFill>
                  <a:srgbClr val="484848"/>
                </a:solidFill>
                <a:latin typeface="Trebuchet MS"/>
                <a:cs typeface="Trebuchet MS"/>
              </a:rPr>
              <a:t>A</a:t>
            </a:r>
            <a:r>
              <a:rPr sz="2500" b="1" spc="-65" dirty="0">
                <a:solidFill>
                  <a:srgbClr val="484848"/>
                </a:solidFill>
                <a:latin typeface="Trebuchet MS"/>
                <a:cs typeface="Trebuchet MS"/>
              </a:rPr>
              <a:t>T</a:t>
            </a:r>
            <a:r>
              <a:rPr sz="2500" b="1" spc="-35" dirty="0">
                <a:solidFill>
                  <a:srgbClr val="484848"/>
                </a:solidFill>
                <a:latin typeface="Trebuchet MS"/>
                <a:cs typeface="Trebuchet MS"/>
              </a:rPr>
              <a:t>’S</a:t>
            </a:r>
            <a:r>
              <a:rPr sz="2500" b="1" spc="-155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2500" b="1" spc="160" dirty="0">
                <a:solidFill>
                  <a:srgbClr val="484848"/>
                </a:solidFill>
                <a:latin typeface="Trebuchet MS"/>
                <a:cs typeface="Trebuchet MS"/>
              </a:rPr>
              <a:t>MORE</a:t>
            </a:r>
            <a:r>
              <a:rPr sz="2500" b="1" spc="-225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2500" b="1" spc="125" dirty="0">
                <a:solidFill>
                  <a:srgbClr val="484848"/>
                </a:solidFill>
                <a:latin typeface="Trebuchet MS"/>
                <a:cs typeface="Trebuchet MS"/>
              </a:rPr>
              <a:t>THAN</a:t>
            </a:r>
            <a:r>
              <a:rPr sz="2500" b="1" spc="-225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2500" b="1" spc="80" dirty="0">
                <a:solidFill>
                  <a:srgbClr val="484848"/>
                </a:solidFill>
                <a:latin typeface="Trebuchet MS"/>
                <a:cs typeface="Trebuchet MS"/>
              </a:rPr>
              <a:t>THE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ts val="4535"/>
              </a:lnSpc>
            </a:pPr>
            <a:r>
              <a:rPr sz="3800" b="1" spc="170" dirty="0">
                <a:solidFill>
                  <a:srgbClr val="484848"/>
                </a:solidFill>
                <a:latin typeface="Trebuchet MS"/>
                <a:cs typeface="Trebuchet MS"/>
              </a:rPr>
              <a:t>POPUL</a:t>
            </a:r>
            <a:r>
              <a:rPr sz="3800" b="1" spc="-105" dirty="0">
                <a:solidFill>
                  <a:srgbClr val="484848"/>
                </a:solidFill>
                <a:latin typeface="Trebuchet MS"/>
                <a:cs typeface="Trebuchet MS"/>
              </a:rPr>
              <a:t>A</a:t>
            </a:r>
            <a:r>
              <a:rPr sz="3800" b="1" spc="155" dirty="0">
                <a:solidFill>
                  <a:srgbClr val="484848"/>
                </a:solidFill>
                <a:latin typeface="Trebuchet MS"/>
                <a:cs typeface="Trebuchet MS"/>
              </a:rPr>
              <a:t>TION</a:t>
            </a:r>
            <a:r>
              <a:rPr sz="3800" b="1" spc="-235" dirty="0">
                <a:solidFill>
                  <a:srgbClr val="484848"/>
                </a:solidFill>
                <a:latin typeface="Trebuchet MS"/>
                <a:cs typeface="Trebuchet MS"/>
              </a:rPr>
              <a:t> </a:t>
            </a:r>
            <a:r>
              <a:rPr sz="3800" b="1" spc="80" dirty="0">
                <a:solidFill>
                  <a:srgbClr val="484848"/>
                </a:solidFill>
                <a:latin typeface="Trebuchet MS"/>
                <a:cs typeface="Trebuchet MS"/>
              </a:rPr>
              <a:t>OF</a:t>
            </a:r>
            <a:endParaRPr sz="3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3600" b="1" spc="130" dirty="0">
                <a:solidFill>
                  <a:srgbClr val="F46524"/>
                </a:solidFill>
                <a:latin typeface="Trebuchet MS"/>
                <a:cs typeface="Trebuchet MS"/>
              </a:rPr>
              <a:t>CALIFORNIA</a:t>
            </a:r>
            <a:r>
              <a:rPr sz="3600" b="1" spc="-27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3600" b="1" spc="245" dirty="0">
                <a:solidFill>
                  <a:srgbClr val="484848"/>
                </a:solidFill>
                <a:latin typeface="Trebuchet MS"/>
                <a:cs typeface="Trebuchet MS"/>
              </a:rPr>
              <a:t>AND</a:t>
            </a:r>
            <a:endParaRPr sz="3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400" b="1" spc="100" dirty="0">
                <a:solidFill>
                  <a:srgbClr val="F46524"/>
                </a:solidFill>
                <a:latin typeface="Trebuchet MS"/>
                <a:cs typeface="Trebuchet MS"/>
              </a:rPr>
              <a:t>TEX</a:t>
            </a:r>
            <a:r>
              <a:rPr sz="3400" b="1" spc="75" dirty="0">
                <a:solidFill>
                  <a:srgbClr val="F46524"/>
                </a:solidFill>
                <a:latin typeface="Trebuchet MS"/>
                <a:cs typeface="Trebuchet MS"/>
              </a:rPr>
              <a:t>A</a:t>
            </a:r>
            <a:r>
              <a:rPr sz="3400" b="1" spc="345" dirty="0">
                <a:solidFill>
                  <a:srgbClr val="F46524"/>
                </a:solidFill>
                <a:latin typeface="Trebuchet MS"/>
                <a:cs typeface="Trebuchet MS"/>
              </a:rPr>
              <a:t>S</a:t>
            </a:r>
            <a:r>
              <a:rPr sz="3400" b="1" spc="-21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3400" b="1" spc="215" dirty="0">
                <a:solidFill>
                  <a:srgbClr val="484848"/>
                </a:solidFill>
                <a:latin typeface="Trebuchet MS"/>
                <a:cs typeface="Trebuchet MS"/>
              </a:rPr>
              <a:t>C</a:t>
            </a:r>
            <a:r>
              <a:rPr sz="3400" b="1" spc="225" dirty="0">
                <a:solidFill>
                  <a:srgbClr val="484848"/>
                </a:solidFill>
                <a:latin typeface="Trebuchet MS"/>
                <a:cs typeface="Trebuchet MS"/>
              </a:rPr>
              <a:t>OMBINED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5938" y="2699837"/>
            <a:ext cx="1591310" cy="183324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400" b="1" spc="10" dirty="0">
                <a:solidFill>
                  <a:srgbClr val="F46524"/>
                </a:solidFill>
                <a:latin typeface="Trebuchet MS"/>
                <a:cs typeface="Trebuchet MS"/>
              </a:rPr>
              <a:t>AirBn</a:t>
            </a:r>
            <a:r>
              <a:rPr sz="1400" b="1" spc="114" dirty="0">
                <a:solidFill>
                  <a:srgbClr val="F46524"/>
                </a:solidFill>
                <a:latin typeface="Trebuchet MS"/>
                <a:cs typeface="Trebuchet MS"/>
              </a:rPr>
              <a:t>B</a:t>
            </a:r>
            <a:r>
              <a:rPr sz="1400" b="1" spc="-9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70" dirty="0">
                <a:solidFill>
                  <a:srgbClr val="F46524"/>
                </a:solidFill>
                <a:latin typeface="Trebuchet MS"/>
                <a:cs typeface="Trebuchet MS"/>
              </a:rPr>
              <a:t>-</a:t>
            </a:r>
            <a:r>
              <a:rPr sz="1400" b="1" spc="-9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400" b="1" spc="5" dirty="0">
                <a:solidFill>
                  <a:srgbClr val="F46524"/>
                </a:solidFill>
                <a:latin typeface="Trebuchet MS"/>
                <a:cs typeface="Trebuchet MS"/>
              </a:rPr>
              <a:t>Ex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ts val="1430"/>
              </a:lnSpc>
              <a:spcBef>
                <a:spcPts val="860"/>
              </a:spcBef>
            </a:pPr>
            <a:r>
              <a:rPr sz="1200" spc="40" dirty="0">
                <a:latin typeface="Trebuchet MS"/>
                <a:cs typeface="Trebuchet MS"/>
              </a:rPr>
              <a:t>AirBnB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70" dirty="0">
                <a:latin typeface="Trebuchet MS"/>
                <a:cs typeface="Trebuchet MS"/>
              </a:rPr>
              <a:t>demog</a:t>
            </a:r>
            <a:r>
              <a:rPr sz="1200" spc="40" dirty="0">
                <a:latin typeface="Trebuchet MS"/>
                <a:cs typeface="Trebuchet MS"/>
              </a:rPr>
              <a:t>r</a:t>
            </a:r>
            <a:r>
              <a:rPr sz="1200" spc="30" dirty="0">
                <a:latin typeface="Trebuchet MS"/>
                <a:cs typeface="Trebuchet MS"/>
              </a:rPr>
              <a:t>aphics  </a:t>
            </a:r>
            <a:r>
              <a:rPr sz="1200" spc="10" dirty="0">
                <a:latin typeface="Trebuchet MS"/>
                <a:cs typeface="Trebuchet MS"/>
              </a:rPr>
              <a:t>stats </a:t>
            </a:r>
            <a:r>
              <a:rPr sz="1200" b="1" dirty="0">
                <a:latin typeface="Trebuchet MS"/>
                <a:cs typeface="Trebuchet MS"/>
              </a:rPr>
              <a:t>project </a:t>
            </a:r>
            <a:r>
              <a:rPr sz="1200" b="1" spc="-55" dirty="0">
                <a:latin typeface="Trebuchet MS"/>
                <a:cs typeface="Trebuchet MS"/>
              </a:rPr>
              <a:t>45.6 </a:t>
            </a:r>
            <a:r>
              <a:rPr sz="1200" b="1" spc="-50" dirty="0">
                <a:latin typeface="Trebuchet MS"/>
                <a:cs typeface="Trebuchet MS"/>
              </a:rPr>
              <a:t> </a:t>
            </a:r>
            <a:r>
              <a:rPr sz="1200" b="1" spc="10" dirty="0">
                <a:latin typeface="Trebuchet MS"/>
                <a:cs typeface="Trebuchet MS"/>
              </a:rPr>
              <a:t>million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200" b="1" spc="30" dirty="0">
                <a:latin typeface="Trebuchet MS"/>
                <a:cs typeface="Trebuchet MS"/>
              </a:rPr>
              <a:t>users</a:t>
            </a:r>
            <a:r>
              <a:rPr sz="1200" b="1" spc="-75" dirty="0">
                <a:latin typeface="Trebuchet MS"/>
                <a:cs typeface="Trebuchet MS"/>
              </a:rPr>
              <a:t> </a:t>
            </a:r>
            <a:r>
              <a:rPr sz="1200" b="1" spc="35" dirty="0">
                <a:latin typeface="Trebuchet MS"/>
                <a:cs typeface="Trebuchet MS"/>
              </a:rPr>
              <a:t>b</a:t>
            </a:r>
            <a:r>
              <a:rPr sz="1200" b="1" spc="15" dirty="0">
                <a:latin typeface="Trebuchet MS"/>
                <a:cs typeface="Trebuchet MS"/>
              </a:rPr>
              <a:t>y</a:t>
            </a:r>
            <a:r>
              <a:rPr sz="1200" b="1" spc="-105" dirty="0">
                <a:latin typeface="Trebuchet MS"/>
                <a:cs typeface="Trebuchet MS"/>
              </a:rPr>
              <a:t> </a:t>
            </a:r>
            <a:r>
              <a:rPr sz="1200" b="1" spc="-45" dirty="0">
                <a:latin typeface="Trebuchet MS"/>
                <a:cs typeface="Trebuchet MS"/>
              </a:rPr>
              <a:t>2022.</a:t>
            </a:r>
            <a:endParaRPr sz="1200">
              <a:latin typeface="Trebuchet MS"/>
              <a:cs typeface="Trebuchet MS"/>
            </a:endParaRPr>
          </a:p>
          <a:p>
            <a:pPr marL="12700" marR="43815">
              <a:lnSpc>
                <a:spcPts val="1430"/>
              </a:lnSpc>
              <a:spcBef>
                <a:spcPts val="810"/>
              </a:spcBef>
            </a:pPr>
            <a:r>
              <a:rPr sz="1200" spc="75" dirty="0">
                <a:latin typeface="Trebuchet MS"/>
                <a:cs typeface="Trebuchet MS"/>
              </a:rPr>
              <a:t>Such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85" dirty="0">
                <a:latin typeface="Trebuchet MS"/>
                <a:cs typeface="Trebuchet MS"/>
              </a:rPr>
              <a:t>Huge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use</a:t>
            </a:r>
            <a:r>
              <a:rPr sz="1200" spc="-15" dirty="0">
                <a:latin typeface="Trebuchet MS"/>
                <a:cs typeface="Trebuchet MS"/>
              </a:rPr>
              <a:t>r</a:t>
            </a:r>
            <a:r>
              <a:rPr sz="1200" spc="50" dirty="0">
                <a:latin typeface="Trebuchet MS"/>
                <a:cs typeface="Trebuchet MS"/>
              </a:rPr>
              <a:t>-base  </a:t>
            </a:r>
            <a:r>
              <a:rPr sz="1200" spc="40" dirty="0">
                <a:latin typeface="Trebuchet MS"/>
                <a:cs typeface="Trebuchet MS"/>
              </a:rPr>
              <a:t>can </a:t>
            </a:r>
            <a:r>
              <a:rPr sz="1200" spc="60" dirty="0">
                <a:latin typeface="Trebuchet MS"/>
                <a:cs typeface="Trebuchet MS"/>
              </a:rPr>
              <a:t>be </a:t>
            </a:r>
            <a:r>
              <a:rPr sz="1200" spc="35" dirty="0">
                <a:latin typeface="Trebuchet MS"/>
                <a:cs typeface="Trebuchet MS"/>
              </a:rPr>
              <a:t>leveraged </a:t>
            </a:r>
            <a:r>
              <a:rPr sz="1200" spc="50" dirty="0">
                <a:latin typeface="Trebuchet MS"/>
                <a:cs typeface="Trebuchet MS"/>
              </a:rPr>
              <a:t>by </a:t>
            </a:r>
            <a:r>
              <a:rPr sz="1200" spc="-350" dirty="0">
                <a:latin typeface="Trebuchet MS"/>
                <a:cs typeface="Trebuchet MS"/>
              </a:rPr>
              <a:t> </a:t>
            </a:r>
            <a:r>
              <a:rPr sz="1200" spc="50" dirty="0">
                <a:latin typeface="Trebuchet MS"/>
                <a:cs typeface="Trebuchet MS"/>
              </a:rPr>
              <a:t>pushing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AirBnB  </a:t>
            </a:r>
            <a:r>
              <a:rPr sz="1200" spc="25" dirty="0">
                <a:latin typeface="Trebuchet MS"/>
                <a:cs typeface="Trebuchet MS"/>
              </a:rPr>
              <a:t>experiences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model.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125" y="4674541"/>
            <a:ext cx="10528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757575"/>
                </a:solidFill>
                <a:latin typeface="Tahoma"/>
                <a:cs typeface="Tahoma"/>
              </a:rPr>
              <a:t>Source:</a:t>
            </a:r>
            <a:r>
              <a:rPr sz="1200" spc="-145" dirty="0">
                <a:solidFill>
                  <a:srgbClr val="757575"/>
                </a:solidFill>
                <a:latin typeface="Tahoma"/>
                <a:cs typeface="Tahoma"/>
              </a:rPr>
              <a:t> </a:t>
            </a:r>
            <a:r>
              <a:rPr sz="1200" u="heavy" spc="10" dirty="0">
                <a:solidFill>
                  <a:srgbClr val="F46524"/>
                </a:solidFill>
                <a:uFill>
                  <a:solidFill>
                    <a:srgbClr val="F46524"/>
                  </a:solidFill>
                </a:uFill>
                <a:latin typeface="Tahoma"/>
                <a:cs typeface="Tahoma"/>
                <a:hlinkClick r:id="rId4"/>
              </a:rPr>
              <a:t>statista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4652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4700" y="162736"/>
            <a:ext cx="4254599" cy="481803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28575" y="879132"/>
            <a:ext cx="3225165" cy="983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0" dirty="0">
                <a:solidFill>
                  <a:srgbClr val="484848"/>
                </a:solidFill>
              </a:rPr>
              <a:t>2.</a:t>
            </a:r>
            <a:r>
              <a:rPr sz="3000" spc="-280" dirty="0">
                <a:solidFill>
                  <a:srgbClr val="484848"/>
                </a:solidFill>
              </a:rPr>
              <a:t> </a:t>
            </a:r>
            <a:r>
              <a:rPr sz="3000" spc="70" dirty="0">
                <a:solidFill>
                  <a:srgbClr val="484848"/>
                </a:solidFill>
              </a:rPr>
              <a:t>A</a:t>
            </a:r>
            <a:r>
              <a:rPr sz="3000" spc="10" dirty="0">
                <a:solidFill>
                  <a:srgbClr val="484848"/>
                </a:solidFill>
              </a:rPr>
              <a:t>cti</a:t>
            </a:r>
            <a:r>
              <a:rPr sz="3000" spc="-25" dirty="0">
                <a:solidFill>
                  <a:srgbClr val="484848"/>
                </a:solidFill>
              </a:rPr>
              <a:t>v</a:t>
            </a:r>
            <a:r>
              <a:rPr sz="3000" spc="105" dirty="0">
                <a:solidFill>
                  <a:srgbClr val="484848"/>
                </a:solidFill>
              </a:rPr>
              <a:t>a</a:t>
            </a:r>
            <a:r>
              <a:rPr sz="3000" spc="-5" dirty="0">
                <a:solidFill>
                  <a:srgbClr val="484848"/>
                </a:solidFill>
              </a:rPr>
              <a:t>tion</a:t>
            </a:r>
            <a:endParaRPr sz="3000"/>
          </a:p>
          <a:p>
            <a:pPr marL="12700" marR="5080">
              <a:lnSpc>
                <a:spcPct val="114599"/>
              </a:lnSpc>
              <a:spcBef>
                <a:spcPts val="640"/>
              </a:spcBef>
            </a:pPr>
            <a:r>
              <a:rPr sz="1200" b="0" spc="80" dirty="0">
                <a:solidFill>
                  <a:srgbClr val="000000"/>
                </a:solidFill>
                <a:latin typeface="Trebuchet MS"/>
                <a:cs typeface="Trebuchet MS"/>
              </a:rPr>
              <a:t>By</a:t>
            </a:r>
            <a:r>
              <a:rPr sz="1200" b="0" spc="-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40" dirty="0">
                <a:solidFill>
                  <a:srgbClr val="000000"/>
                </a:solidFill>
                <a:latin typeface="Trebuchet MS"/>
                <a:cs typeface="Trebuchet MS"/>
              </a:rPr>
              <a:t>making</a:t>
            </a:r>
            <a:r>
              <a:rPr sz="1200" b="0" spc="-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30" dirty="0">
                <a:solidFill>
                  <a:srgbClr val="000000"/>
                </a:solidFill>
                <a:latin typeface="Trebuchet MS"/>
                <a:cs typeface="Trebuchet MS"/>
              </a:rPr>
              <a:t>sure</a:t>
            </a:r>
            <a:r>
              <a:rPr sz="1200" b="0" spc="-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45" dirty="0">
                <a:solidFill>
                  <a:srgbClr val="000000"/>
                </a:solidFill>
                <a:latin typeface="Trebuchet MS"/>
                <a:cs typeface="Trebuchet MS"/>
              </a:rPr>
              <a:t>users</a:t>
            </a:r>
            <a:r>
              <a:rPr sz="1200" b="0" spc="-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dirty="0">
                <a:solidFill>
                  <a:srgbClr val="000000"/>
                </a:solidFill>
                <a:latin typeface="Trebuchet MS"/>
                <a:cs typeface="Trebuchet MS"/>
              </a:rPr>
              <a:t>are</a:t>
            </a:r>
            <a:r>
              <a:rPr sz="1200" b="0" spc="-5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20" dirty="0">
                <a:solidFill>
                  <a:srgbClr val="000000"/>
                </a:solidFill>
                <a:latin typeface="Trebuchet MS"/>
                <a:cs typeface="Trebuchet MS"/>
              </a:rPr>
              <a:t>ﬁnding</a:t>
            </a:r>
            <a:r>
              <a:rPr sz="1200" b="0" spc="-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5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1200" b="0" spc="-5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-15" dirty="0">
                <a:solidFill>
                  <a:srgbClr val="000000"/>
                </a:solidFill>
                <a:latin typeface="Trebuchet MS"/>
                <a:cs typeface="Trebuchet MS"/>
              </a:rPr>
              <a:t>activities </a:t>
            </a:r>
            <a:r>
              <a:rPr sz="1200" b="0" spc="-34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5" dirty="0">
                <a:solidFill>
                  <a:srgbClr val="000000"/>
                </a:solidFill>
                <a:latin typeface="Trebuchet MS"/>
                <a:cs typeface="Trebuchet MS"/>
              </a:rPr>
              <a:t>th</a:t>
            </a:r>
            <a:r>
              <a:rPr sz="1200" b="0" spc="-15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1200" b="0" spc="55" dirty="0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sz="1200" b="0" spc="-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1200" b="0" spc="-25" dirty="0">
                <a:solidFill>
                  <a:srgbClr val="000000"/>
                </a:solidFill>
                <a:latin typeface="Trebuchet MS"/>
                <a:cs typeface="Trebuchet MS"/>
              </a:rPr>
              <a:t>li</a:t>
            </a:r>
            <a:r>
              <a:rPr sz="1200" b="0" spc="-75" dirty="0">
                <a:solidFill>
                  <a:srgbClr val="000000"/>
                </a:solidFill>
                <a:latin typeface="Trebuchet MS"/>
                <a:cs typeface="Trebuchet MS"/>
              </a:rPr>
              <a:t>k</a:t>
            </a:r>
            <a:r>
              <a:rPr sz="1200" b="0" spc="-130" dirty="0">
                <a:solidFill>
                  <a:srgbClr val="000000"/>
                </a:solidFill>
                <a:latin typeface="Trebuchet MS"/>
                <a:cs typeface="Trebuchet MS"/>
              </a:rPr>
              <a:t>e.: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6200" y="2021327"/>
            <a:ext cx="2978150" cy="17081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422275" indent="-409575">
              <a:lnSpc>
                <a:spcPct val="100000"/>
              </a:lnSpc>
              <a:spcBef>
                <a:spcPts val="425"/>
              </a:spcBef>
              <a:buFont typeface="MS PGothic"/>
              <a:buChar char="➔"/>
              <a:tabLst>
                <a:tab pos="421640" algn="l"/>
                <a:tab pos="422275" algn="l"/>
              </a:tabLst>
            </a:pPr>
            <a:r>
              <a:rPr sz="1400" b="1" spc="70" dirty="0">
                <a:solidFill>
                  <a:srgbClr val="F46524"/>
                </a:solidFill>
                <a:latin typeface="Trebuchet MS"/>
                <a:cs typeface="Trebuchet MS"/>
              </a:rPr>
              <a:t>What</a:t>
            </a:r>
            <a:endParaRPr sz="1400">
              <a:latin typeface="Trebuchet MS"/>
              <a:cs typeface="Trebuchet MS"/>
            </a:endParaRPr>
          </a:p>
          <a:p>
            <a:pPr marL="422275" marR="321945">
              <a:lnSpc>
                <a:spcPct val="114599"/>
              </a:lnSpc>
              <a:spcBef>
                <a:spcPts val="65"/>
              </a:spcBef>
            </a:pPr>
            <a:r>
              <a:rPr sz="1200" spc="105" dirty="0">
                <a:latin typeface="Trebuchet MS"/>
                <a:cs typeface="Trebuchet MS"/>
              </a:rPr>
              <a:t>Wh</a:t>
            </a:r>
            <a:r>
              <a:rPr sz="1200" spc="75" dirty="0">
                <a:latin typeface="Trebuchet MS"/>
                <a:cs typeface="Trebuchet MS"/>
              </a:rPr>
              <a:t>a</a:t>
            </a:r>
            <a:r>
              <a:rPr sz="1200" spc="-75" dirty="0">
                <a:latin typeface="Trebuchet MS"/>
                <a:cs typeface="Trebuchet MS"/>
              </a:rPr>
              <a:t>t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number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o</a:t>
            </a:r>
            <a:r>
              <a:rPr sz="1200" spc="-50" dirty="0">
                <a:latin typeface="Trebuchet MS"/>
                <a:cs typeface="Trebuchet MS"/>
              </a:rPr>
              <a:t>f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users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made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an  </a:t>
            </a:r>
            <a:r>
              <a:rPr sz="1200" spc="45" dirty="0">
                <a:latin typeface="Trebuchet MS"/>
                <a:cs typeface="Trebuchet MS"/>
              </a:rPr>
              <a:t>a</a:t>
            </a:r>
            <a:r>
              <a:rPr sz="1200" spc="30" dirty="0">
                <a:latin typeface="Trebuchet MS"/>
                <a:cs typeface="Trebuchet MS"/>
              </a:rPr>
              <a:t>c</a:t>
            </a:r>
            <a:r>
              <a:rPr sz="1200" spc="50" dirty="0">
                <a:latin typeface="Trebuchet MS"/>
                <a:cs typeface="Trebuchet MS"/>
              </a:rPr>
              <a:t>c</a:t>
            </a:r>
            <a:r>
              <a:rPr sz="1200" spc="55" dirty="0">
                <a:latin typeface="Trebuchet MS"/>
                <a:cs typeface="Trebuchet MS"/>
              </a:rPr>
              <a:t>ou</a:t>
            </a:r>
            <a:r>
              <a:rPr sz="1200" spc="45" dirty="0">
                <a:latin typeface="Trebuchet MS"/>
                <a:cs typeface="Trebuchet MS"/>
              </a:rPr>
              <a:t>n</a:t>
            </a:r>
            <a:r>
              <a:rPr sz="1200" spc="-75" dirty="0">
                <a:latin typeface="Trebuchet MS"/>
                <a:cs typeface="Trebuchet MS"/>
              </a:rPr>
              <a:t>t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55" dirty="0">
                <a:latin typeface="Trebuchet MS"/>
                <a:cs typeface="Trebuchet MS"/>
              </a:rPr>
              <a:t>on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25" dirty="0">
                <a:latin typeface="Trebuchet MS"/>
                <a:cs typeface="Trebuchet MS"/>
              </a:rPr>
              <a:t>Airbn</a:t>
            </a:r>
            <a:r>
              <a:rPr sz="1200" dirty="0">
                <a:latin typeface="Trebuchet MS"/>
                <a:cs typeface="Trebuchet MS"/>
              </a:rPr>
              <a:t>b</a:t>
            </a:r>
            <a:r>
              <a:rPr sz="1200" spc="130" dirty="0">
                <a:latin typeface="Trebuchet MS"/>
                <a:cs typeface="Trebuchet MS"/>
              </a:rPr>
              <a:t>?</a:t>
            </a:r>
            <a:endParaRPr sz="1200">
              <a:latin typeface="Trebuchet MS"/>
              <a:cs typeface="Trebuchet MS"/>
            </a:endParaRPr>
          </a:p>
          <a:p>
            <a:pPr marL="422275" indent="-409575">
              <a:lnSpc>
                <a:spcPct val="100000"/>
              </a:lnSpc>
              <a:spcBef>
                <a:spcPts val="1180"/>
              </a:spcBef>
              <a:buFont typeface="MS PGothic"/>
              <a:buChar char="➔"/>
              <a:tabLst>
                <a:tab pos="421640" algn="l"/>
                <a:tab pos="422275" algn="l"/>
              </a:tabLst>
            </a:pPr>
            <a:r>
              <a:rPr sz="1400" b="1" spc="100" dirty="0">
                <a:solidFill>
                  <a:srgbClr val="F46524"/>
                </a:solidFill>
                <a:latin typeface="Trebuchet MS"/>
                <a:cs typeface="Trebuchet MS"/>
              </a:rPr>
              <a:t>Who</a:t>
            </a:r>
            <a:endParaRPr sz="1400">
              <a:latin typeface="Trebuchet MS"/>
              <a:cs typeface="Trebuchet MS"/>
            </a:endParaRPr>
          </a:p>
          <a:p>
            <a:pPr marL="422275" marR="5080">
              <a:lnSpc>
                <a:spcPct val="114599"/>
              </a:lnSpc>
              <a:spcBef>
                <a:spcPts val="65"/>
              </a:spcBef>
            </a:pPr>
            <a:r>
              <a:rPr sz="1200" spc="114" dirty="0">
                <a:latin typeface="Trebuchet MS"/>
                <a:cs typeface="Trebuchet MS"/>
              </a:rPr>
              <a:t>Who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75" dirty="0">
                <a:latin typeface="Trebuchet MS"/>
                <a:cs typeface="Trebuchet MS"/>
              </a:rPr>
              <a:t>among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the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acti</a:t>
            </a:r>
            <a:r>
              <a:rPr sz="1200" spc="-30" dirty="0">
                <a:latin typeface="Trebuchet MS"/>
                <a:cs typeface="Trebuchet MS"/>
              </a:rPr>
              <a:t>v</a:t>
            </a:r>
            <a:r>
              <a:rPr sz="1200" spc="45" dirty="0">
                <a:latin typeface="Trebuchet MS"/>
                <a:cs typeface="Trebuchet MS"/>
              </a:rPr>
              <a:t>e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v</a:t>
            </a:r>
            <a:r>
              <a:rPr sz="1200" spc="90" dirty="0">
                <a:latin typeface="Trebuchet MS"/>
                <a:cs typeface="Trebuchet MS"/>
              </a:rPr>
              <a:t>s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n</a:t>
            </a:r>
            <a:r>
              <a:rPr sz="1200" spc="25" dirty="0">
                <a:latin typeface="Trebuchet MS"/>
                <a:cs typeface="Trebuchet MS"/>
              </a:rPr>
              <a:t>e</a:t>
            </a:r>
            <a:r>
              <a:rPr sz="1200" spc="80" dirty="0">
                <a:latin typeface="Trebuchet MS"/>
                <a:cs typeface="Trebuchet MS"/>
              </a:rPr>
              <a:t>w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users  </a:t>
            </a:r>
            <a:r>
              <a:rPr sz="1200" spc="-15" dirty="0">
                <a:latin typeface="Trebuchet MS"/>
                <a:cs typeface="Trebuchet MS"/>
              </a:rPr>
              <a:t>a</a:t>
            </a:r>
            <a:r>
              <a:rPr sz="1200" spc="-30" dirty="0">
                <a:latin typeface="Trebuchet MS"/>
                <a:cs typeface="Trebuchet MS"/>
              </a:rPr>
              <a:t>r</a:t>
            </a:r>
            <a:r>
              <a:rPr sz="1200" spc="45" dirty="0">
                <a:latin typeface="Trebuchet MS"/>
                <a:cs typeface="Trebuchet MS"/>
              </a:rPr>
              <a:t>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45" dirty="0">
                <a:latin typeface="Trebuchet MS"/>
                <a:cs typeface="Trebuchet MS"/>
              </a:rPr>
              <a:t>booking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the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e</a:t>
            </a:r>
            <a:r>
              <a:rPr sz="1200" spc="15" dirty="0">
                <a:latin typeface="Trebuchet MS"/>
                <a:cs typeface="Trebuchet MS"/>
              </a:rPr>
              <a:t>xperien</a:t>
            </a:r>
            <a:r>
              <a:rPr sz="1200" spc="10" dirty="0">
                <a:latin typeface="Trebuchet MS"/>
                <a:cs typeface="Trebuchet MS"/>
              </a:rPr>
              <a:t>c</a:t>
            </a:r>
            <a:r>
              <a:rPr sz="1200" spc="45" dirty="0">
                <a:latin typeface="Trebuchet MS"/>
                <a:cs typeface="Trebuchet MS"/>
              </a:rPr>
              <a:t>e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70" dirty="0">
                <a:latin typeface="Trebuchet MS"/>
                <a:cs typeface="Trebuchet MS"/>
              </a:rPr>
              <a:t>f</a:t>
            </a:r>
            <a:r>
              <a:rPr sz="1200" spc="10" dirty="0">
                <a:latin typeface="Trebuchet MS"/>
                <a:cs typeface="Trebuchet MS"/>
              </a:rPr>
              <a:t>or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30" dirty="0">
                <a:latin typeface="Trebuchet MS"/>
                <a:cs typeface="Trebuchet MS"/>
              </a:rPr>
              <a:t>ﬁrst  </a:t>
            </a:r>
            <a:r>
              <a:rPr sz="1200" spc="20" dirty="0">
                <a:latin typeface="Trebuchet MS"/>
                <a:cs typeface="Trebuchet MS"/>
              </a:rPr>
              <a:t>time?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1794</Words>
  <Application>Microsoft Office PowerPoint</Application>
  <PresentationFormat>On-screen Show (16:9)</PresentationFormat>
  <Paragraphs>219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MS PGothic</vt:lpstr>
      <vt:lpstr>Arial</vt:lpstr>
      <vt:lpstr>Arial MT</vt:lpstr>
      <vt:lpstr>Calibri</vt:lpstr>
      <vt:lpstr>Tahoma</vt:lpstr>
      <vt:lpstr>Times New Roman</vt:lpstr>
      <vt:lpstr>Trebuchet MS</vt:lpstr>
      <vt:lpstr>Office Theme</vt:lpstr>
      <vt:lpstr>Airbnb  Experiences</vt:lpstr>
      <vt:lpstr>Problem Statement</vt:lpstr>
      <vt:lpstr>PowerPoint Presentation</vt:lpstr>
      <vt:lpstr>Choose best Experiences! (Now introducing unique activities online)</vt:lpstr>
      <vt:lpstr>Meet the traveller-  Katherine</vt:lpstr>
      <vt:lpstr>Meet the host -  DJ Marcos</vt:lpstr>
      <vt:lpstr>1. Acquisition</vt:lpstr>
      <vt:lpstr>PowerPoint Presentation</vt:lpstr>
      <vt:lpstr>2. Activation By making sure users are ﬁnding the activities  they like.:</vt:lpstr>
      <vt:lpstr>Millennials are more likely to stay in locals for experience and  social media worthiness.</vt:lpstr>
      <vt:lpstr>3. Retention</vt:lpstr>
      <vt:lpstr>AirBnB’s P2P business model has been very  aﬀordable for users to stay in stylish properties.</vt:lpstr>
      <vt:lpstr>4. Revenue To focus on building user-base around  product. More users means more business.</vt:lpstr>
      <vt:lpstr>Expert in your local culture?  Make AirBnB Experiences</vt:lpstr>
      <vt:lpstr>5. Referral To create strategy around the product, so  active users/hosts attract new users/hosts..</vt:lpstr>
      <vt:lpstr>Metrices</vt:lpstr>
      <vt:lpstr>Event Design</vt:lpstr>
      <vt:lpstr>Event Design</vt:lpstr>
      <vt:lpstr>PowerPoint Presentation</vt:lpstr>
      <vt:lpstr>1. Idea</vt:lpstr>
      <vt:lpstr>Storyboard &amp; Byte sized vids</vt:lpstr>
      <vt:lpstr>2. Hypothesis</vt:lpstr>
      <vt:lpstr>3. Experiment</vt:lpstr>
      <vt:lpstr>4. Result</vt:lpstr>
      <vt:lpstr>Measure Success</vt:lpstr>
      <vt:lpstr>Problem Statement</vt:lpstr>
      <vt:lpstr>Launch Decision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Himanshu Gyaneshwar  Wankhade</cp:lastModifiedBy>
  <cp:revision>1</cp:revision>
  <dcterms:created xsi:type="dcterms:W3CDTF">2024-06-11T19:50:41Z</dcterms:created>
  <dcterms:modified xsi:type="dcterms:W3CDTF">2024-06-11T19:54:11Z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