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1" r:id="rId13"/>
    <p:sldId id="266" r:id="rId14"/>
    <p:sldId id="267" r:id="rId15"/>
    <p:sldId id="268" r:id="rId16"/>
    <p:sldId id="269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 Bold" panose="020B0604020202020204" charset="0"/>
      <p:regular r:id="rId22"/>
    </p:embeddedFont>
    <p:embeddedFont>
      <p:font typeface="TT Chocolates" panose="020B0604020202020204" charset="0"/>
      <p:regular r:id="rId23"/>
    </p:embeddedFont>
    <p:embeddedFont>
      <p:font typeface="TT Chocolates Bold" panose="020B0604020202020204" charset="0"/>
      <p:regular r:id="rId24"/>
    </p:embeddedFont>
    <p:embeddedFont>
      <p:font typeface="TT Chocolates Ultra-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321758" flipH="1">
            <a:off x="-2075795" y="484206"/>
            <a:ext cx="24584984" cy="8929074"/>
          </a:xfrm>
          <a:custGeom>
            <a:avLst/>
            <a:gdLst/>
            <a:ahLst/>
            <a:cxnLst/>
            <a:rect l="l" t="t" r="r" b="b"/>
            <a:pathLst>
              <a:path w="24584984" h="8929074">
                <a:moveTo>
                  <a:pt x="24584984" y="0"/>
                </a:moveTo>
                <a:lnTo>
                  <a:pt x="0" y="0"/>
                </a:lnTo>
                <a:lnTo>
                  <a:pt x="0" y="8929074"/>
                </a:lnTo>
                <a:lnTo>
                  <a:pt x="24584984" y="8929074"/>
                </a:lnTo>
                <a:lnTo>
                  <a:pt x="245849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>
            <a:off x="14230765" y="-653810"/>
            <a:ext cx="6877457" cy="11594620"/>
            <a:chOff x="0" y="0"/>
            <a:chExt cx="1811347" cy="30537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11347" cy="3053727"/>
            </a:xfrm>
            <a:custGeom>
              <a:avLst/>
              <a:gdLst/>
              <a:ahLst/>
              <a:cxnLst/>
              <a:rect l="l" t="t" r="r" b="b"/>
              <a:pathLst>
                <a:path w="1811347" h="3053727">
                  <a:moveTo>
                    <a:pt x="0" y="0"/>
                  </a:moveTo>
                  <a:lnTo>
                    <a:pt x="1811347" y="0"/>
                  </a:lnTo>
                  <a:lnTo>
                    <a:pt x="1811347" y="3053727"/>
                  </a:lnTo>
                  <a:lnTo>
                    <a:pt x="0" y="3053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1811347" cy="3034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16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028536" y="2497691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 rot="1363510">
            <a:off x="12134097" y="1881650"/>
            <a:ext cx="3542854" cy="7010145"/>
            <a:chOff x="0" y="0"/>
            <a:chExt cx="2620010" cy="5184140"/>
          </a:xfrm>
        </p:grpSpPr>
        <p:sp>
          <p:nvSpPr>
            <p:cNvPr id="8" name="Freeform 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Freeform 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4886" r="-6004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17" name="Freeform 17"/>
          <p:cNvSpPr/>
          <p:nvPr/>
        </p:nvSpPr>
        <p:spPr>
          <a:xfrm>
            <a:off x="1137830" y="391994"/>
            <a:ext cx="4382800" cy="1077438"/>
          </a:xfrm>
          <a:custGeom>
            <a:avLst/>
            <a:gdLst/>
            <a:ahLst/>
            <a:cxnLst/>
            <a:rect l="l" t="t" r="r" b="b"/>
            <a:pathLst>
              <a:path w="4382800" h="1077438">
                <a:moveTo>
                  <a:pt x="0" y="0"/>
                </a:moveTo>
                <a:lnTo>
                  <a:pt x="4382800" y="0"/>
                </a:lnTo>
                <a:lnTo>
                  <a:pt x="4382800" y="1077438"/>
                </a:lnTo>
                <a:lnTo>
                  <a:pt x="0" y="10774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8" name="Freeform 18"/>
          <p:cNvSpPr/>
          <p:nvPr/>
        </p:nvSpPr>
        <p:spPr>
          <a:xfrm>
            <a:off x="10216697" y="7617494"/>
            <a:ext cx="5056439" cy="1316519"/>
          </a:xfrm>
          <a:custGeom>
            <a:avLst/>
            <a:gdLst/>
            <a:ahLst/>
            <a:cxnLst/>
            <a:rect l="l" t="t" r="r" b="b"/>
            <a:pathLst>
              <a:path w="5056439" h="1316519">
                <a:moveTo>
                  <a:pt x="0" y="0"/>
                </a:moveTo>
                <a:lnTo>
                  <a:pt x="5056439" y="0"/>
                </a:lnTo>
                <a:lnTo>
                  <a:pt x="5056439" y="1316519"/>
                </a:lnTo>
                <a:lnTo>
                  <a:pt x="0" y="13165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19" name="Group 19"/>
          <p:cNvGrpSpPr/>
          <p:nvPr/>
        </p:nvGrpSpPr>
        <p:grpSpPr>
          <a:xfrm>
            <a:off x="1137830" y="2615105"/>
            <a:ext cx="8220235" cy="6468042"/>
            <a:chOff x="0" y="0"/>
            <a:chExt cx="10960313" cy="8624056"/>
          </a:xfrm>
        </p:grpSpPr>
        <p:sp>
          <p:nvSpPr>
            <p:cNvPr id="20" name="TextBox 20"/>
            <p:cNvSpPr txBox="1"/>
            <p:nvPr/>
          </p:nvSpPr>
          <p:spPr>
            <a:xfrm>
              <a:off x="0" y="1296668"/>
              <a:ext cx="10506347" cy="5373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469"/>
                </a:lnSpc>
              </a:pPr>
              <a:r>
                <a:rPr lang="en-US" sz="9605" b="1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CASO DE PROYECTO: SCANBUY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57150"/>
              <a:ext cx="10960313" cy="9626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81"/>
                </a:lnSpc>
              </a:pPr>
              <a:r>
                <a:rPr lang="en-US" sz="5028" spc="2519">
                  <a:solidFill>
                    <a:srgbClr val="000000"/>
                  </a:solidFill>
                  <a:latin typeface="TT Chocolates"/>
                  <a:ea typeface="TT Chocolates"/>
                  <a:cs typeface="TT Chocolates"/>
                  <a:sym typeface="TT Chocolates"/>
                </a:rPr>
                <a:t>CAPSTONE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6871202"/>
              <a:ext cx="9489715" cy="1752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16"/>
                </a:lnSpc>
              </a:pPr>
              <a:r>
                <a:rPr lang="en-US" sz="2400" b="1">
                  <a:solidFill>
                    <a:srgbClr val="2E2E2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SECCIÓN: 001D</a:t>
              </a:r>
            </a:p>
            <a:p>
              <a:pPr algn="l">
                <a:lnSpc>
                  <a:spcPts val="2616"/>
                </a:lnSpc>
              </a:pPr>
              <a:r>
                <a:rPr lang="en-US" sz="2400" b="1">
                  <a:solidFill>
                    <a:srgbClr val="2E2E2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INTEGRANTES: DAMIÁN ALBURQUENQUE, ALONSO LEIVA, KEVIN GODOY</a:t>
              </a:r>
            </a:p>
            <a:p>
              <a:pPr algn="l">
                <a:lnSpc>
                  <a:spcPts val="2616"/>
                </a:lnSpc>
              </a:pPr>
              <a:r>
                <a:rPr lang="en-US" sz="2400" b="1">
                  <a:solidFill>
                    <a:srgbClr val="2E2E2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DOCENTE: CHRISTIAN LAZCANO CABELLO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7532" y="3202823"/>
            <a:ext cx="17472937" cy="5700546"/>
          </a:xfrm>
          <a:custGeom>
            <a:avLst/>
            <a:gdLst/>
            <a:ahLst/>
            <a:cxnLst/>
            <a:rect l="l" t="t" r="r" b="b"/>
            <a:pathLst>
              <a:path w="17472937" h="5700546">
                <a:moveTo>
                  <a:pt x="0" y="0"/>
                </a:moveTo>
                <a:lnTo>
                  <a:pt x="17472936" y="0"/>
                </a:lnTo>
                <a:lnTo>
                  <a:pt x="17472936" y="5700546"/>
                </a:lnTo>
                <a:lnTo>
                  <a:pt x="0" y="570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10685388" flipH="1">
            <a:off x="-2125524" y="-2833998"/>
            <a:ext cx="22539048" cy="8186006"/>
          </a:xfrm>
          <a:custGeom>
            <a:avLst/>
            <a:gdLst/>
            <a:ahLst/>
            <a:cxnLst/>
            <a:rect l="l" t="t" r="r" b="b"/>
            <a:pathLst>
              <a:path w="22539048" h="8186006">
                <a:moveTo>
                  <a:pt x="22539048" y="0"/>
                </a:moveTo>
                <a:lnTo>
                  <a:pt x="0" y="0"/>
                </a:lnTo>
                <a:lnTo>
                  <a:pt x="0" y="8186006"/>
                </a:lnTo>
                <a:lnTo>
                  <a:pt x="22539048" y="8186006"/>
                </a:lnTo>
                <a:lnTo>
                  <a:pt x="2253904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2993839" y="1558580"/>
            <a:ext cx="12300322" cy="96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0"/>
              </a:lnSpc>
            </a:pPr>
            <a:r>
              <a:rPr lang="en-US" sz="60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PRODUCT BACKLOG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7532" y="9210675"/>
            <a:ext cx="14240474" cy="314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LINK: </a:t>
            </a:r>
            <a:r>
              <a:rPr lang="en-US" sz="1800">
                <a:solidFill>
                  <a:srgbClr val="1F457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1800" u="sng">
                <a:solidFill>
                  <a:srgbClr val="004AAD"/>
                </a:solidFill>
                <a:latin typeface="TT Chocolates"/>
                <a:ea typeface="TT Chocolates"/>
                <a:cs typeface="TT Chocolates"/>
                <a:sym typeface="TT Chocolates"/>
              </a:rPr>
              <a:t>https://docs.google.com/spreadsheets/d/1QQUZEJSj2NjYTBvdVd4RT7SLbNz4CDHN/edit?gid=1832440646#gid=1832440646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10685388" flipH="1">
            <a:off x="-2125524" y="-2833998"/>
            <a:ext cx="22539048" cy="8186006"/>
          </a:xfrm>
          <a:custGeom>
            <a:avLst/>
            <a:gdLst/>
            <a:ahLst/>
            <a:cxnLst/>
            <a:rect l="l" t="t" r="r" b="b"/>
            <a:pathLst>
              <a:path w="22539048" h="8186006">
                <a:moveTo>
                  <a:pt x="22539048" y="0"/>
                </a:moveTo>
                <a:lnTo>
                  <a:pt x="0" y="0"/>
                </a:lnTo>
                <a:lnTo>
                  <a:pt x="0" y="8186006"/>
                </a:lnTo>
                <a:lnTo>
                  <a:pt x="22539048" y="8186006"/>
                </a:lnTo>
                <a:lnTo>
                  <a:pt x="225390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2993839" y="326721"/>
            <a:ext cx="12300322" cy="96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0"/>
              </a:lnSpc>
            </a:pPr>
            <a:r>
              <a:rPr lang="en-US" sz="6000" b="1" dirty="0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UML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96AE77-97AD-4CC4-A0E9-96A74E1C1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3" y="2024543"/>
            <a:ext cx="7921304" cy="7421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7D6A699-E63C-47FB-8E4A-C2F10D694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302" y="2626688"/>
            <a:ext cx="9490991" cy="61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42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10685388" flipH="1">
            <a:off x="-2125524" y="-2833998"/>
            <a:ext cx="22539048" cy="8186006"/>
          </a:xfrm>
          <a:custGeom>
            <a:avLst/>
            <a:gdLst/>
            <a:ahLst/>
            <a:cxnLst/>
            <a:rect l="l" t="t" r="r" b="b"/>
            <a:pathLst>
              <a:path w="22539048" h="8186006">
                <a:moveTo>
                  <a:pt x="22539048" y="0"/>
                </a:moveTo>
                <a:lnTo>
                  <a:pt x="0" y="0"/>
                </a:lnTo>
                <a:lnTo>
                  <a:pt x="0" y="8186006"/>
                </a:lnTo>
                <a:lnTo>
                  <a:pt x="22539048" y="8186006"/>
                </a:lnTo>
                <a:lnTo>
                  <a:pt x="225390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2993839" y="776087"/>
            <a:ext cx="12300322" cy="96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0"/>
              </a:lnSpc>
            </a:pPr>
            <a:r>
              <a:rPr lang="en-US" sz="6000" b="1" dirty="0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ROADMAP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7532" y="9210675"/>
            <a:ext cx="16508868" cy="326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 indent="-194310">
              <a:lnSpc>
                <a:spcPts val="2682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LINK: </a:t>
            </a:r>
            <a:r>
              <a:rPr lang="es-MX" dirty="0"/>
              <a:t>https://docs.google.com/spreadsheets/d/1w2kmtaBPBOQPL8WoCEiZa2VOh3AOh-N4/edit?usp=drive_link&amp;ouid=111049432382254230876&amp;rtpof=true&amp;sd=true</a:t>
            </a: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795191-432B-4551-8C3A-64BC2C81E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253" y="1866900"/>
            <a:ext cx="13927494" cy="717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71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5388" flipH="1">
            <a:off x="-2125524" y="-2833998"/>
            <a:ext cx="22539048" cy="8186006"/>
          </a:xfrm>
          <a:custGeom>
            <a:avLst/>
            <a:gdLst/>
            <a:ahLst/>
            <a:cxnLst/>
            <a:rect l="l" t="t" r="r" b="b"/>
            <a:pathLst>
              <a:path w="22539048" h="8186006">
                <a:moveTo>
                  <a:pt x="22539048" y="0"/>
                </a:moveTo>
                <a:lnTo>
                  <a:pt x="0" y="0"/>
                </a:lnTo>
                <a:lnTo>
                  <a:pt x="0" y="8186006"/>
                </a:lnTo>
                <a:lnTo>
                  <a:pt x="22539048" y="8186006"/>
                </a:lnTo>
                <a:lnTo>
                  <a:pt x="225390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2993839" y="1558580"/>
            <a:ext cx="12300322" cy="96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0"/>
              </a:lnSpc>
            </a:pPr>
            <a:r>
              <a:rPr lang="en-US" sz="60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ALCANCES DEL PROYECTO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3972215"/>
            <a:ext cx="16230600" cy="5286085"/>
            <a:chOff x="0" y="0"/>
            <a:chExt cx="5920967" cy="192837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920967" cy="1928378"/>
            </a:xfrm>
            <a:custGeom>
              <a:avLst/>
              <a:gdLst/>
              <a:ahLst/>
              <a:cxnLst/>
              <a:rect l="l" t="t" r="r" b="b"/>
              <a:pathLst>
                <a:path w="5920967" h="1928378">
                  <a:moveTo>
                    <a:pt x="5796507" y="1928378"/>
                  </a:moveTo>
                  <a:lnTo>
                    <a:pt x="124460" y="1928378"/>
                  </a:lnTo>
                  <a:cubicBezTo>
                    <a:pt x="55880" y="1928378"/>
                    <a:pt x="0" y="1872498"/>
                    <a:pt x="0" y="18039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96507" y="0"/>
                  </a:lnTo>
                  <a:cubicBezTo>
                    <a:pt x="5865087" y="0"/>
                    <a:pt x="5920967" y="55880"/>
                    <a:pt x="5920967" y="124460"/>
                  </a:cubicBezTo>
                  <a:lnTo>
                    <a:pt x="5920967" y="1803918"/>
                  </a:lnTo>
                  <a:cubicBezTo>
                    <a:pt x="5920967" y="1872498"/>
                    <a:pt x="5865087" y="1928378"/>
                    <a:pt x="5796507" y="192837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101632" y="4525069"/>
            <a:ext cx="775135" cy="96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0"/>
              </a:lnSpc>
            </a:pPr>
            <a:r>
              <a:rPr lang="en-US" sz="60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3900" y="4483649"/>
            <a:ext cx="775135" cy="96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0"/>
              </a:lnSpc>
            </a:pPr>
            <a:r>
              <a:rPr lang="en-US" sz="60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89388" y="4521749"/>
            <a:ext cx="3871776" cy="1521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Compra autónoma mediante escaneo de códigos de barra, gestión de carrito y pagos seguros desde la app.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38425" y="4525069"/>
            <a:ext cx="775135" cy="96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0"/>
              </a:lnSpc>
            </a:pPr>
            <a:r>
              <a:rPr lang="en-US" sz="60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75486" y="4563169"/>
            <a:ext cx="3871776" cy="1521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Monitoreo en tiempo real de usuarios, carritos de compra y transacciones finalizadas para garantizar seguridad.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038693" y="4563169"/>
            <a:ext cx="3739302" cy="1521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Gestión del inventario, actualización de productos, categorías, precios y stock para asegurar disponibilidad.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101632" y="6877412"/>
            <a:ext cx="775135" cy="96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0"/>
              </a:lnSpc>
            </a:pPr>
            <a:r>
              <a:rPr lang="en-US" sz="60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53900" y="6835993"/>
            <a:ext cx="775135" cy="96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0"/>
              </a:lnSpc>
            </a:pPr>
            <a:r>
              <a:rPr lang="en-US" sz="60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389388" y="6874093"/>
            <a:ext cx="3871776" cy="1521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Generación de métricas clave y reportes de rendimiento de las compras a través de la app.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38425" y="6877412"/>
            <a:ext cx="775135" cy="96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0"/>
              </a:lnSpc>
            </a:pPr>
            <a:r>
              <a:rPr lang="en-US" sz="60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75486" y="6915512"/>
            <a:ext cx="3871776" cy="1521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Integración con plataformas seguras como Webpay, Paypal o Stripe para pagos fluidos.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038693" y="6915512"/>
            <a:ext cx="3739302" cy="114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Emisión automática de voucher digital tras finalizar cada transacción.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2794" y="2351170"/>
            <a:ext cx="3560373" cy="3560373"/>
          </a:xfrm>
          <a:custGeom>
            <a:avLst/>
            <a:gdLst/>
            <a:ahLst/>
            <a:cxnLst/>
            <a:rect l="l" t="t" r="r" b="b"/>
            <a:pathLst>
              <a:path w="3560373" h="3560373">
                <a:moveTo>
                  <a:pt x="0" y="0"/>
                </a:moveTo>
                <a:lnTo>
                  <a:pt x="3560372" y="0"/>
                </a:lnTo>
                <a:lnTo>
                  <a:pt x="3560372" y="3560373"/>
                </a:lnTo>
                <a:lnTo>
                  <a:pt x="0" y="35603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5270467" y="2629347"/>
            <a:ext cx="3476369" cy="3290458"/>
          </a:xfrm>
          <a:custGeom>
            <a:avLst/>
            <a:gdLst/>
            <a:ahLst/>
            <a:cxnLst/>
            <a:rect l="l" t="t" r="r" b="b"/>
            <a:pathLst>
              <a:path w="3476369" h="3290458">
                <a:moveTo>
                  <a:pt x="0" y="0"/>
                </a:moveTo>
                <a:lnTo>
                  <a:pt x="3476369" y="0"/>
                </a:lnTo>
                <a:lnTo>
                  <a:pt x="3476369" y="3290458"/>
                </a:lnTo>
                <a:lnTo>
                  <a:pt x="0" y="3290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649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1565939" y="6842271"/>
            <a:ext cx="6957110" cy="1345281"/>
          </a:xfrm>
          <a:custGeom>
            <a:avLst/>
            <a:gdLst/>
            <a:ahLst/>
            <a:cxnLst/>
            <a:rect l="l" t="t" r="r" b="b"/>
            <a:pathLst>
              <a:path w="6957110" h="1345281">
                <a:moveTo>
                  <a:pt x="0" y="0"/>
                </a:moveTo>
                <a:lnTo>
                  <a:pt x="6957110" y="0"/>
                </a:lnTo>
                <a:lnTo>
                  <a:pt x="6957110" y="1345281"/>
                </a:lnTo>
                <a:lnTo>
                  <a:pt x="0" y="1345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9980870" y="5788777"/>
            <a:ext cx="2796882" cy="2796882"/>
          </a:xfrm>
          <a:custGeom>
            <a:avLst/>
            <a:gdLst/>
            <a:ahLst/>
            <a:cxnLst/>
            <a:rect l="l" t="t" r="r" b="b"/>
            <a:pathLst>
              <a:path w="2796882" h="2796882">
                <a:moveTo>
                  <a:pt x="0" y="0"/>
                </a:moveTo>
                <a:lnTo>
                  <a:pt x="2796883" y="0"/>
                </a:lnTo>
                <a:lnTo>
                  <a:pt x="2796883" y="2796883"/>
                </a:lnTo>
                <a:lnTo>
                  <a:pt x="0" y="27968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1218631" y="3280291"/>
            <a:ext cx="499476" cy="414822"/>
          </a:xfrm>
          <a:custGeom>
            <a:avLst/>
            <a:gdLst/>
            <a:ahLst/>
            <a:cxnLst/>
            <a:rect l="l" t="t" r="r" b="b"/>
            <a:pathLst>
              <a:path w="499476" h="414822">
                <a:moveTo>
                  <a:pt x="0" y="0"/>
                </a:moveTo>
                <a:lnTo>
                  <a:pt x="499476" y="0"/>
                </a:lnTo>
                <a:lnTo>
                  <a:pt x="499476" y="414822"/>
                </a:lnTo>
                <a:lnTo>
                  <a:pt x="0" y="4148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2692" t="-6326" r="-94757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0648003" y="3012029"/>
            <a:ext cx="5748235" cy="1471600"/>
          </a:xfrm>
          <a:custGeom>
            <a:avLst/>
            <a:gdLst/>
            <a:ahLst/>
            <a:cxnLst/>
            <a:rect l="l" t="t" r="r" b="b"/>
            <a:pathLst>
              <a:path w="5748235" h="1471600">
                <a:moveTo>
                  <a:pt x="0" y="0"/>
                </a:moveTo>
                <a:lnTo>
                  <a:pt x="5748236" y="0"/>
                </a:lnTo>
                <a:lnTo>
                  <a:pt x="5748236" y="1471599"/>
                </a:lnTo>
                <a:lnTo>
                  <a:pt x="0" y="14715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1649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>
            <a:off x="13522121" y="5641628"/>
            <a:ext cx="3515623" cy="3515623"/>
          </a:xfrm>
          <a:custGeom>
            <a:avLst/>
            <a:gdLst/>
            <a:ahLst/>
            <a:cxnLst/>
            <a:rect l="l" t="t" r="r" b="b"/>
            <a:pathLst>
              <a:path w="3515623" h="3515623">
                <a:moveTo>
                  <a:pt x="0" y="0"/>
                </a:moveTo>
                <a:lnTo>
                  <a:pt x="3515623" y="0"/>
                </a:lnTo>
                <a:lnTo>
                  <a:pt x="3515623" y="3515624"/>
                </a:lnTo>
                <a:lnTo>
                  <a:pt x="0" y="35156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TextBox 9"/>
          <p:cNvSpPr txBox="1"/>
          <p:nvPr/>
        </p:nvSpPr>
        <p:spPr>
          <a:xfrm>
            <a:off x="1028700" y="666750"/>
            <a:ext cx="16407468" cy="104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35"/>
              </a:lnSpc>
            </a:pPr>
            <a:r>
              <a:rPr lang="en-US" sz="4500" b="1" spc="386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TECNOLOGÍAS DE DESARROLLO E IMPLEMENTACIÓN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24376" flipH="1">
            <a:off x="-2506663" y="2961491"/>
            <a:ext cx="22539048" cy="8186006"/>
          </a:xfrm>
          <a:custGeom>
            <a:avLst/>
            <a:gdLst/>
            <a:ahLst/>
            <a:cxnLst/>
            <a:rect l="l" t="t" r="r" b="b"/>
            <a:pathLst>
              <a:path w="22539048" h="8186006">
                <a:moveTo>
                  <a:pt x="22539048" y="0"/>
                </a:moveTo>
                <a:lnTo>
                  <a:pt x="0" y="0"/>
                </a:lnTo>
                <a:lnTo>
                  <a:pt x="0" y="8186006"/>
                </a:lnTo>
                <a:lnTo>
                  <a:pt x="22539048" y="8186006"/>
                </a:lnTo>
                <a:lnTo>
                  <a:pt x="225390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9514426" y="3224988"/>
            <a:ext cx="3208407" cy="6348385"/>
            <a:chOff x="0" y="0"/>
            <a:chExt cx="2620010" cy="5184140"/>
          </a:xfrm>
        </p:grpSpPr>
        <p:sp>
          <p:nvSpPr>
            <p:cNvPr id="4" name="Freeform 4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" name="Freeform 5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4333" r="-4333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6" name="Freeform 6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Freeform 7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3463685" y="3224988"/>
            <a:ext cx="3208407" cy="6348385"/>
            <a:chOff x="0" y="0"/>
            <a:chExt cx="2620010" cy="5184140"/>
          </a:xfrm>
        </p:grpSpPr>
        <p:sp>
          <p:nvSpPr>
            <p:cNvPr id="14" name="Freeform 14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15079" r="-10608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5565167" y="3224988"/>
            <a:ext cx="3208407" cy="6348385"/>
            <a:chOff x="0" y="0"/>
            <a:chExt cx="2620010" cy="5184140"/>
          </a:xfrm>
        </p:grpSpPr>
        <p:sp>
          <p:nvSpPr>
            <p:cNvPr id="24" name="Freeform 24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4886" r="-6004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33" name="Group 33"/>
          <p:cNvGrpSpPr>
            <a:grpSpLocks noChangeAspect="1"/>
          </p:cNvGrpSpPr>
          <p:nvPr/>
        </p:nvGrpSpPr>
        <p:grpSpPr>
          <a:xfrm>
            <a:off x="1615908" y="3224988"/>
            <a:ext cx="3208407" cy="6348385"/>
            <a:chOff x="0" y="0"/>
            <a:chExt cx="2620010" cy="5184140"/>
          </a:xfrm>
        </p:grpSpPr>
        <p:sp>
          <p:nvSpPr>
            <p:cNvPr id="34" name="Freeform 34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7"/>
              <a:stretch>
                <a:fillRect l="-6601" r="-6601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3" name="AutoShape 43"/>
          <p:cNvSpPr/>
          <p:nvPr/>
        </p:nvSpPr>
        <p:spPr>
          <a:xfrm>
            <a:off x="1749106" y="2330167"/>
            <a:ext cx="11861195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44" name="Group 44"/>
          <p:cNvGrpSpPr/>
          <p:nvPr/>
        </p:nvGrpSpPr>
        <p:grpSpPr>
          <a:xfrm>
            <a:off x="1688825" y="2157016"/>
            <a:ext cx="311155" cy="311155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80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5612464" y="2157016"/>
            <a:ext cx="311155" cy="311155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80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9533594" y="2157016"/>
            <a:ext cx="311155" cy="311155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80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3454723" y="2174590"/>
            <a:ext cx="311155" cy="311155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80"/>
                </a:lnSpc>
              </a:pPr>
              <a:endParaRPr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1749106" y="2649146"/>
            <a:ext cx="2710206" cy="378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1/ LOGIN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5675540" y="2649146"/>
            <a:ext cx="2710206" cy="378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2/ HOME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514426" y="2649146"/>
            <a:ext cx="2710206" cy="378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3/ CARRITO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3463685" y="2649146"/>
            <a:ext cx="3795615" cy="378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4/ PERFIL DE USUARIO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028700" y="666750"/>
            <a:ext cx="16230600" cy="104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35"/>
              </a:lnSpc>
            </a:pPr>
            <a:r>
              <a:rPr lang="en-US" sz="4500" b="1" spc="386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PROPUESTA DE DISEÑO OFICIAL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8169" y="4295102"/>
            <a:ext cx="16451662" cy="169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99"/>
              </a:lnSpc>
            </a:pPr>
            <a:r>
              <a:rPr lang="en-US" sz="14404" b="1" spc="158" dirty="0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GRACIAS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17418" flipH="1">
            <a:off x="-5429666" y="-2674730"/>
            <a:ext cx="22539048" cy="8186006"/>
          </a:xfrm>
          <a:custGeom>
            <a:avLst/>
            <a:gdLst/>
            <a:ahLst/>
            <a:cxnLst/>
            <a:rect l="l" t="t" r="r" b="b"/>
            <a:pathLst>
              <a:path w="22539048" h="8186006">
                <a:moveTo>
                  <a:pt x="22539048" y="0"/>
                </a:moveTo>
                <a:lnTo>
                  <a:pt x="0" y="0"/>
                </a:lnTo>
                <a:lnTo>
                  <a:pt x="0" y="8186006"/>
                </a:lnTo>
                <a:lnTo>
                  <a:pt x="22539048" y="8186006"/>
                </a:lnTo>
                <a:lnTo>
                  <a:pt x="225390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>
            <a:off x="9144000" y="-653810"/>
            <a:ext cx="9583607" cy="11594620"/>
            <a:chOff x="0" y="0"/>
            <a:chExt cx="2524078" cy="30537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4078" cy="3053727"/>
            </a:xfrm>
            <a:custGeom>
              <a:avLst/>
              <a:gdLst/>
              <a:ahLst/>
              <a:cxnLst/>
              <a:rect l="l" t="t" r="r" b="b"/>
              <a:pathLst>
                <a:path w="2524078" h="3053727">
                  <a:moveTo>
                    <a:pt x="0" y="0"/>
                  </a:moveTo>
                  <a:lnTo>
                    <a:pt x="2524078" y="0"/>
                  </a:lnTo>
                  <a:lnTo>
                    <a:pt x="2524078" y="3053727"/>
                  </a:lnTo>
                  <a:lnTo>
                    <a:pt x="0" y="3053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2524078" cy="3034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16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059873" y="269566"/>
            <a:ext cx="7199427" cy="10047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7"/>
              </a:lnSpc>
            </a:pPr>
            <a:r>
              <a:rPr lang="en-US" sz="2331" b="1" spc="200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IDENTIFICAR: </a:t>
            </a:r>
          </a:p>
          <a:p>
            <a:pPr marL="503401" lvl="1" indent="-251700" algn="l">
              <a:lnSpc>
                <a:spcPts val="3637"/>
              </a:lnSpc>
              <a:buFont typeface="Arial"/>
              <a:buChar char="•"/>
            </a:pPr>
            <a:r>
              <a:rPr lang="en-US" sz="2331" spc="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PROBLEMA O NECESIDAD DETECTADA</a:t>
            </a:r>
          </a:p>
          <a:p>
            <a:pPr marL="503401" lvl="1" indent="-251700" algn="l">
              <a:lnSpc>
                <a:spcPts val="3637"/>
              </a:lnSpc>
              <a:buFont typeface="Arial"/>
              <a:buChar char="•"/>
            </a:pPr>
            <a:r>
              <a:rPr lang="en-US" sz="2331" spc="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EL OBJETIVO DEL PROYECTO.</a:t>
            </a:r>
          </a:p>
          <a:p>
            <a:pPr marL="503401" lvl="1" indent="-251700" algn="l">
              <a:lnSpc>
                <a:spcPts val="3637"/>
              </a:lnSpc>
              <a:buFont typeface="Arial"/>
              <a:buChar char="•"/>
            </a:pPr>
            <a:r>
              <a:rPr lang="en-US" sz="2331" spc="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MODELO DE NEGOCIO CANVAS</a:t>
            </a:r>
          </a:p>
          <a:p>
            <a:pPr marL="503401" lvl="1" indent="-251700" algn="l">
              <a:lnSpc>
                <a:spcPts val="3637"/>
              </a:lnSpc>
              <a:buFont typeface="Arial"/>
              <a:buChar char="•"/>
            </a:pPr>
            <a:r>
              <a:rPr lang="en-US" sz="2331" spc="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ACTORES DEL PROYECTO. EQUIPO Y MODALIDAD DE TRABAJO ÁGIL</a:t>
            </a:r>
          </a:p>
          <a:p>
            <a:pPr algn="l">
              <a:lnSpc>
                <a:spcPts val="3637"/>
              </a:lnSpc>
            </a:pPr>
            <a:r>
              <a:rPr lang="en-US" sz="2331" b="1" spc="200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DEFINIR:</a:t>
            </a:r>
          </a:p>
          <a:p>
            <a:pPr marL="503401" lvl="1" indent="-251700" algn="l">
              <a:lnSpc>
                <a:spcPts val="3637"/>
              </a:lnSpc>
              <a:buFont typeface="Arial"/>
              <a:buChar char="•"/>
            </a:pPr>
            <a:r>
              <a:rPr lang="en-US" sz="2331" spc="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PRINCIPALES ÉPICAS A CUBRIR</a:t>
            </a:r>
          </a:p>
          <a:p>
            <a:pPr marL="503401" lvl="1" indent="-251700" algn="l">
              <a:lnSpc>
                <a:spcPts val="3637"/>
              </a:lnSpc>
              <a:buFont typeface="Arial"/>
              <a:buChar char="•"/>
            </a:pPr>
            <a:r>
              <a:rPr lang="en-US" sz="2331" spc="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VISIÓN DE LA SOLUCIÓN ESPERADA</a:t>
            </a:r>
          </a:p>
          <a:p>
            <a:pPr marL="503401" lvl="1" indent="-251700" algn="l">
              <a:lnSpc>
                <a:spcPts val="3637"/>
              </a:lnSpc>
              <a:buFont typeface="Arial"/>
              <a:buChar char="•"/>
            </a:pPr>
            <a:r>
              <a:rPr lang="en-US" sz="2331" spc="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PERFIL Y ATRIBUTOS DE ACTORES/USUARIOS</a:t>
            </a:r>
          </a:p>
          <a:p>
            <a:pPr marL="503401" lvl="1" indent="-251700" algn="l">
              <a:lnSpc>
                <a:spcPts val="3637"/>
              </a:lnSpc>
              <a:buFont typeface="Arial"/>
              <a:buChar char="•"/>
            </a:pPr>
            <a:r>
              <a:rPr lang="en-US" sz="2331" spc="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PRINCIPALES HISTORIAS DE USUARIO POR ÉPICAS</a:t>
            </a:r>
          </a:p>
          <a:p>
            <a:pPr marL="503401" lvl="1" indent="-251700" algn="l">
              <a:lnSpc>
                <a:spcPts val="3637"/>
              </a:lnSpc>
              <a:buFont typeface="Arial"/>
              <a:buChar char="•"/>
            </a:pPr>
            <a:r>
              <a:rPr lang="en-US" sz="2331" spc="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COMPONENTES Y ARTEFACTOS DEL SISTEMA</a:t>
            </a:r>
          </a:p>
          <a:p>
            <a:pPr marL="503401" lvl="1" indent="-251700" algn="l">
              <a:lnSpc>
                <a:spcPts val="3637"/>
              </a:lnSpc>
              <a:buFont typeface="Arial"/>
              <a:buChar char="•"/>
            </a:pPr>
            <a:r>
              <a:rPr lang="en-US" sz="2331" spc="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PRODUCT BACKLOG PRIORIZADO</a:t>
            </a:r>
          </a:p>
          <a:p>
            <a:pPr marL="503401" lvl="1" indent="-251700" algn="l">
              <a:lnSpc>
                <a:spcPts val="3637"/>
              </a:lnSpc>
              <a:buFont typeface="Arial"/>
              <a:buChar char="•"/>
            </a:pPr>
            <a:r>
              <a:rPr lang="en-US" sz="2331" spc="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ROADMAP</a:t>
            </a:r>
          </a:p>
          <a:p>
            <a:pPr marL="503401" lvl="1" indent="-251700" algn="l">
              <a:lnSpc>
                <a:spcPts val="3637"/>
              </a:lnSpc>
              <a:buFont typeface="Arial"/>
              <a:buChar char="•"/>
            </a:pPr>
            <a:r>
              <a:rPr lang="en-US" sz="2331" spc="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ALCANCES DEL PROYECTO</a:t>
            </a:r>
          </a:p>
          <a:p>
            <a:pPr marL="503401" lvl="1" indent="-251700" algn="l">
              <a:lnSpc>
                <a:spcPts val="3637"/>
              </a:lnSpc>
              <a:buFont typeface="Arial"/>
              <a:buChar char="•"/>
            </a:pPr>
            <a:r>
              <a:rPr lang="en-US" sz="2331" spc="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TECNOLOGÍAS DE DESARROLLO E IMPLEMENTACIÓN</a:t>
            </a:r>
          </a:p>
          <a:p>
            <a:pPr marL="503401" lvl="1" indent="-251700" algn="l">
              <a:lnSpc>
                <a:spcPts val="3637"/>
              </a:lnSpc>
              <a:buFont typeface="Arial"/>
              <a:buChar char="•"/>
            </a:pPr>
            <a:r>
              <a:rPr lang="en-US" sz="2331" spc="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PROPUESTA DE DISEÑO INICIAL </a:t>
            </a:r>
          </a:p>
          <a:p>
            <a:pPr algn="l">
              <a:lnSpc>
                <a:spcPts val="3637"/>
              </a:lnSpc>
            </a:pPr>
            <a:endParaRPr lang="en-US" sz="2331" spc="200">
              <a:solidFill>
                <a:srgbClr val="000000"/>
              </a:solidFill>
              <a:latin typeface="TT Chocolates"/>
              <a:ea typeface="TT Chocolates"/>
              <a:cs typeface="TT Chocolates"/>
              <a:sym typeface="TT Chocolate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25822" y="4521906"/>
            <a:ext cx="6519588" cy="1595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90"/>
              </a:lnSpc>
            </a:pPr>
            <a:r>
              <a:rPr lang="en-US" sz="11275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TEMARIO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17418" flipH="1">
            <a:off x="-4010732" y="394800"/>
            <a:ext cx="22539048" cy="8186006"/>
          </a:xfrm>
          <a:custGeom>
            <a:avLst/>
            <a:gdLst/>
            <a:ahLst/>
            <a:cxnLst/>
            <a:rect l="l" t="t" r="r" b="b"/>
            <a:pathLst>
              <a:path w="22539048" h="8186006">
                <a:moveTo>
                  <a:pt x="22539048" y="0"/>
                </a:moveTo>
                <a:lnTo>
                  <a:pt x="0" y="0"/>
                </a:lnTo>
                <a:lnTo>
                  <a:pt x="0" y="8186006"/>
                </a:lnTo>
                <a:lnTo>
                  <a:pt x="22539048" y="8186006"/>
                </a:lnTo>
                <a:lnTo>
                  <a:pt x="225390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>
            <a:off x="9991634" y="2383237"/>
            <a:ext cx="7867215" cy="6355631"/>
            <a:chOff x="0" y="0"/>
            <a:chExt cx="10489620" cy="847417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894803"/>
              <a:ext cx="10489620" cy="7579371"/>
              <a:chOff x="0" y="0"/>
              <a:chExt cx="2483107" cy="1794192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483107" cy="1794192"/>
              </a:xfrm>
              <a:custGeom>
                <a:avLst/>
                <a:gdLst/>
                <a:ahLst/>
                <a:cxnLst/>
                <a:rect l="l" t="t" r="r" b="b"/>
                <a:pathLst>
                  <a:path w="2483107" h="1794192">
                    <a:moveTo>
                      <a:pt x="2358647" y="1794192"/>
                    </a:moveTo>
                    <a:lnTo>
                      <a:pt x="124460" y="1794192"/>
                    </a:lnTo>
                    <a:cubicBezTo>
                      <a:pt x="55880" y="1794192"/>
                      <a:pt x="0" y="1738312"/>
                      <a:pt x="0" y="16697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358647" y="0"/>
                    </a:lnTo>
                    <a:cubicBezTo>
                      <a:pt x="2427227" y="0"/>
                      <a:pt x="2483107" y="55880"/>
                      <a:pt x="2483107" y="124460"/>
                    </a:cubicBezTo>
                    <a:lnTo>
                      <a:pt x="2483107" y="1669732"/>
                    </a:lnTo>
                    <a:cubicBezTo>
                      <a:pt x="2483107" y="1738312"/>
                      <a:pt x="2427227" y="1794192"/>
                      <a:pt x="2358647" y="17941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L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087283" y="2299605"/>
              <a:ext cx="8164929" cy="485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5"/>
                </a:lnSpc>
              </a:pPr>
              <a:r>
                <a:rPr lang="en-US" sz="2311" b="1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Objetivo Estratégico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87283" y="3161486"/>
              <a:ext cx="8315053" cy="2196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42"/>
                </a:lnSpc>
                <a:spcBef>
                  <a:spcPct val="0"/>
                </a:spcBef>
              </a:pPr>
              <a:r>
                <a:rPr lang="en-US" sz="2080">
                  <a:solidFill>
                    <a:srgbClr val="000000"/>
                  </a:solidFill>
                  <a:latin typeface="TT Chocolates"/>
                  <a:ea typeface="TT Chocolates"/>
                  <a:cs typeface="TT Chocolates"/>
                  <a:sym typeface="TT Chocolates"/>
                </a:rPr>
                <a:t>Innovar y mejorar la operación de Autoplanet mediante la implementación de tecnología que permita a los clientes gestionar sus compras de manera autónoma, a la vez que los administradores podrán monitorear la actividad de los usuarios en tiempo real.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849076" y="209550"/>
              <a:ext cx="4875603" cy="1892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298"/>
                </a:lnSpc>
              </a:pPr>
              <a:r>
                <a:rPr lang="en-US" sz="10402" b="1" spc="894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2174182"/>
            <a:ext cx="7838893" cy="6696151"/>
            <a:chOff x="0" y="0"/>
            <a:chExt cx="10451858" cy="8928201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1307146"/>
              <a:ext cx="10451858" cy="7621055"/>
              <a:chOff x="0" y="0"/>
              <a:chExt cx="2460635" cy="1794192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460635" cy="1794192"/>
              </a:xfrm>
              <a:custGeom>
                <a:avLst/>
                <a:gdLst/>
                <a:ahLst/>
                <a:cxnLst/>
                <a:rect l="l" t="t" r="r" b="b"/>
                <a:pathLst>
                  <a:path w="2460635" h="1794192">
                    <a:moveTo>
                      <a:pt x="2336175" y="1794192"/>
                    </a:moveTo>
                    <a:lnTo>
                      <a:pt x="124460" y="1794192"/>
                    </a:lnTo>
                    <a:cubicBezTo>
                      <a:pt x="55880" y="1794192"/>
                      <a:pt x="0" y="1738312"/>
                      <a:pt x="0" y="16697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336175" y="0"/>
                    </a:lnTo>
                    <a:cubicBezTo>
                      <a:pt x="2404755" y="0"/>
                      <a:pt x="2460635" y="55880"/>
                      <a:pt x="2460635" y="124460"/>
                    </a:cubicBezTo>
                    <a:lnTo>
                      <a:pt x="2460635" y="1669732"/>
                    </a:lnTo>
                    <a:cubicBezTo>
                      <a:pt x="2460635" y="1738312"/>
                      <a:pt x="2404755" y="1794192"/>
                      <a:pt x="2336175" y="17941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L"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1083369" y="2492396"/>
              <a:ext cx="8135536" cy="975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51"/>
                </a:lnSpc>
              </a:pPr>
              <a:r>
                <a:rPr lang="en-US" sz="2324" b="1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Objetivo principal de Proyecto</a:t>
              </a:r>
            </a:p>
            <a:p>
              <a:pPr algn="l">
                <a:lnSpc>
                  <a:spcPts val="2951"/>
                </a:lnSpc>
              </a:pPr>
              <a:endParaRPr lang="en-US" sz="2324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83369" y="3143617"/>
              <a:ext cx="8285120" cy="2650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56"/>
                </a:lnSpc>
                <a:spcBef>
                  <a:spcPct val="0"/>
                </a:spcBef>
              </a:pPr>
              <a:r>
                <a:rPr lang="en-US" sz="2091">
                  <a:solidFill>
                    <a:srgbClr val="000000"/>
                  </a:solidFill>
                  <a:latin typeface="TT Chocolates"/>
                  <a:ea typeface="TT Chocolates"/>
                  <a:cs typeface="TT Chocolates"/>
                  <a:sym typeface="TT Chocolates"/>
                </a:rPr>
                <a:t>Desarrollar una aplicación móvil para Autoplanet que permita a los clientes realizar compras de productos automotrices de manera autónoma mediante el escaneo de códigos de barra y el procesamiento de pagos a través de pasarelas integradas, eliminando la necesidad de pasar por cajas físicas.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98803" y="209550"/>
              <a:ext cx="4858051" cy="190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354"/>
                </a:lnSpc>
              </a:pPr>
              <a:r>
                <a:rPr lang="en-US" sz="10459" b="1" spc="899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666750"/>
            <a:ext cx="16230600" cy="104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35"/>
              </a:lnSpc>
            </a:pPr>
            <a:r>
              <a:rPr lang="en-US" sz="4500" b="1" spc="386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OBJETIVOS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24376" flipH="1">
            <a:off x="-2506663" y="2961491"/>
            <a:ext cx="22539048" cy="8186006"/>
          </a:xfrm>
          <a:custGeom>
            <a:avLst/>
            <a:gdLst/>
            <a:ahLst/>
            <a:cxnLst/>
            <a:rect l="l" t="t" r="r" b="b"/>
            <a:pathLst>
              <a:path w="22539048" h="8186006">
                <a:moveTo>
                  <a:pt x="22539048" y="0"/>
                </a:moveTo>
                <a:lnTo>
                  <a:pt x="0" y="0"/>
                </a:lnTo>
                <a:lnTo>
                  <a:pt x="0" y="8186006"/>
                </a:lnTo>
                <a:lnTo>
                  <a:pt x="22539048" y="8186006"/>
                </a:lnTo>
                <a:lnTo>
                  <a:pt x="225390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328567" y="3529728"/>
            <a:ext cx="3643297" cy="3643283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7334" r="-15862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55247" y="7048623"/>
            <a:ext cx="3040849" cy="522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3600" b="1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AUTOPLANET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55247" y="7854639"/>
            <a:ext cx="304084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PATROCINADOR DEL PROYECTO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700144" y="3701902"/>
            <a:ext cx="3643297" cy="4369193"/>
            <a:chOff x="0" y="0"/>
            <a:chExt cx="4857730" cy="5825590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4857730" cy="4857710"/>
              <a:chOff x="0" y="0"/>
              <a:chExt cx="6350000" cy="6349975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endParaRPr lang="es-CL"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237672" y="4388952"/>
              <a:ext cx="4388144" cy="702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32"/>
                </a:lnSpc>
              </a:pPr>
              <a:r>
                <a:rPr lang="en-US" sz="3600" b="1">
                  <a:solidFill>
                    <a:srgbClr val="000000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ALONSO LEIVA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37672" y="5469990"/>
              <a:ext cx="4388144" cy="355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607417" y="3701902"/>
            <a:ext cx="3643297" cy="4513964"/>
            <a:chOff x="0" y="0"/>
            <a:chExt cx="4857730" cy="6018619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0"/>
              <a:ext cx="4857730" cy="4857710"/>
              <a:chOff x="0" y="0"/>
              <a:chExt cx="6350000" cy="63499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endParaRPr lang="es-CL"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99743" y="3908880"/>
              <a:ext cx="4658244" cy="13759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32"/>
                </a:lnSpc>
              </a:pPr>
              <a:r>
                <a:rPr lang="en-US" sz="3600" b="1">
                  <a:solidFill>
                    <a:srgbClr val="000000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DAMIÁN ALBURQUENQUE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9743" y="5663019"/>
              <a:ext cx="4658244" cy="355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6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792871" y="3594261"/>
            <a:ext cx="3643297" cy="4003336"/>
            <a:chOff x="0" y="0"/>
            <a:chExt cx="4857730" cy="5337782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0"/>
              <a:ext cx="4857730" cy="4857710"/>
              <a:chOff x="0" y="0"/>
              <a:chExt cx="6350000" cy="6349975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endParaRPr lang="es-CL"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89931" y="4634964"/>
              <a:ext cx="4367799" cy="702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32"/>
                </a:lnSpc>
              </a:pPr>
              <a:r>
                <a:rPr lang="en-US" sz="3600" b="1">
                  <a:solidFill>
                    <a:srgbClr val="000000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KEVIN GODOY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28700" y="666750"/>
            <a:ext cx="8606524" cy="104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35"/>
              </a:lnSpc>
            </a:pPr>
            <a:r>
              <a:rPr lang="en-US" sz="4500" b="1" spc="386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ACTORES DEL PROYECTO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594375" y="7854639"/>
            <a:ext cx="3040849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SCRUM MASTER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02593" y="7854639"/>
            <a:ext cx="3040849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DESARROLLADOR 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395320" y="7804394"/>
            <a:ext cx="3040849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DESARROLLADOR 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133280" flipH="1">
            <a:off x="1563165" y="1274742"/>
            <a:ext cx="22539048" cy="8186006"/>
          </a:xfrm>
          <a:custGeom>
            <a:avLst/>
            <a:gdLst/>
            <a:ahLst/>
            <a:cxnLst/>
            <a:rect l="l" t="t" r="r" b="b"/>
            <a:pathLst>
              <a:path w="22539048" h="8186006">
                <a:moveTo>
                  <a:pt x="22539048" y="0"/>
                </a:moveTo>
                <a:lnTo>
                  <a:pt x="0" y="0"/>
                </a:lnTo>
                <a:lnTo>
                  <a:pt x="0" y="8186006"/>
                </a:lnTo>
                <a:lnTo>
                  <a:pt x="22539048" y="8186006"/>
                </a:lnTo>
                <a:lnTo>
                  <a:pt x="225390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>
            <a:off x="-716777" y="-653810"/>
            <a:ext cx="9194213" cy="11594620"/>
            <a:chOff x="0" y="0"/>
            <a:chExt cx="2421521" cy="30537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21521" cy="3053727"/>
            </a:xfrm>
            <a:custGeom>
              <a:avLst/>
              <a:gdLst/>
              <a:ahLst/>
              <a:cxnLst/>
              <a:rect l="l" t="t" r="r" b="b"/>
              <a:pathLst>
                <a:path w="2421521" h="3053727">
                  <a:moveTo>
                    <a:pt x="0" y="0"/>
                  </a:moveTo>
                  <a:lnTo>
                    <a:pt x="2421521" y="0"/>
                  </a:lnTo>
                  <a:lnTo>
                    <a:pt x="2421521" y="3053727"/>
                  </a:lnTo>
                  <a:lnTo>
                    <a:pt x="0" y="3053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2421521" cy="3034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16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9301290" y="2667330"/>
            <a:ext cx="8253901" cy="4952341"/>
          </a:xfrm>
          <a:custGeom>
            <a:avLst/>
            <a:gdLst/>
            <a:ahLst/>
            <a:cxnLst/>
            <a:rect l="l" t="t" r="r" b="b"/>
            <a:pathLst>
              <a:path w="8253901" h="4952341">
                <a:moveTo>
                  <a:pt x="0" y="0"/>
                </a:moveTo>
                <a:lnTo>
                  <a:pt x="8253901" y="0"/>
                </a:lnTo>
                <a:lnTo>
                  <a:pt x="8253901" y="4952340"/>
                </a:lnTo>
                <a:lnTo>
                  <a:pt x="0" y="49523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1028700" y="666750"/>
            <a:ext cx="6544472" cy="104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35"/>
              </a:lnSpc>
            </a:pPr>
            <a:r>
              <a:rPr lang="en-US" sz="4500" b="1" spc="386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PRINCIPALES EPICAS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42582" y="2466343"/>
            <a:ext cx="5279738" cy="966216"/>
            <a:chOff x="0" y="0"/>
            <a:chExt cx="7039651" cy="1288288"/>
          </a:xfrm>
        </p:grpSpPr>
        <p:sp>
          <p:nvSpPr>
            <p:cNvPr id="9" name="TextBox 9"/>
            <p:cNvSpPr txBox="1"/>
            <p:nvPr/>
          </p:nvSpPr>
          <p:spPr>
            <a:xfrm>
              <a:off x="0" y="-152531"/>
              <a:ext cx="779068" cy="1240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995"/>
                </a:lnSpc>
              </a:pPr>
              <a:r>
                <a:rPr lang="en-US" sz="4431" b="1" spc="381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1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329177" y="-190500"/>
              <a:ext cx="5710474" cy="1478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72"/>
                </a:lnSpc>
              </a:pPr>
              <a:r>
                <a:rPr lang="en-US" sz="2400" b="1" spc="206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AUTENTICACIÓN Y GESTIÓN DE INVENTARIO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2582" y="3861260"/>
            <a:ext cx="5279738" cy="666376"/>
            <a:chOff x="0" y="0"/>
            <a:chExt cx="7039651" cy="88850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352425"/>
              <a:ext cx="779068" cy="1240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995"/>
                </a:lnSpc>
              </a:pPr>
              <a:r>
                <a:rPr lang="en-US" sz="4431" b="1" spc="381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2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329177" y="16006"/>
              <a:ext cx="5710474" cy="665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72"/>
                </a:lnSpc>
              </a:pPr>
              <a:r>
                <a:rPr lang="en-US" sz="2400" b="1" spc="206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ESCANEO DE PRODUCTOS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40461" y="4956261"/>
            <a:ext cx="5279738" cy="966216"/>
            <a:chOff x="0" y="0"/>
            <a:chExt cx="7039651" cy="1288288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154278"/>
              <a:ext cx="779068" cy="1240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995"/>
                </a:lnSpc>
              </a:pPr>
              <a:r>
                <a:rPr lang="en-US" sz="4431" b="1" spc="381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3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329177" y="-190500"/>
              <a:ext cx="5710474" cy="1478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72"/>
                </a:lnSpc>
              </a:pPr>
              <a:r>
                <a:rPr lang="en-US" sz="2400" b="1" spc="206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GESTIÓN DEL CARRITO DE COMPRAS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40461" y="6351102"/>
            <a:ext cx="5279738" cy="966216"/>
            <a:chOff x="0" y="0"/>
            <a:chExt cx="7039651" cy="1288288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52531"/>
              <a:ext cx="779068" cy="1240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995"/>
                </a:lnSpc>
              </a:pPr>
              <a:r>
                <a:rPr lang="en-US" sz="4431" b="1" spc="381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4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329177" y="-190500"/>
              <a:ext cx="5710474" cy="1478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72"/>
                </a:lnSpc>
              </a:pPr>
              <a:r>
                <a:rPr lang="en-US" sz="2400" b="1" spc="206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PROCESAMIENTO DE PAGOS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0461" y="7745943"/>
            <a:ext cx="5279738" cy="966216"/>
            <a:chOff x="0" y="0"/>
            <a:chExt cx="7039651" cy="1288288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152531"/>
              <a:ext cx="779068" cy="1240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995"/>
                </a:lnSpc>
              </a:pPr>
              <a:r>
                <a:rPr lang="en-US" sz="4431" b="1" spc="381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5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29177" y="-190500"/>
              <a:ext cx="5710474" cy="1478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72"/>
                </a:lnSpc>
              </a:pPr>
              <a:r>
                <a:rPr lang="en-US" sz="2400" b="1" spc="206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MONITOREO Y ANÁLISIS DE COMPRAS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06411" y="-653810"/>
            <a:ext cx="11021196" cy="11594620"/>
            <a:chOff x="0" y="0"/>
            <a:chExt cx="2902702" cy="30537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02702" cy="3053727"/>
            </a:xfrm>
            <a:custGeom>
              <a:avLst/>
              <a:gdLst/>
              <a:ahLst/>
              <a:cxnLst/>
              <a:rect l="l" t="t" r="r" b="b"/>
              <a:pathLst>
                <a:path w="2902702" h="3053727">
                  <a:moveTo>
                    <a:pt x="0" y="0"/>
                  </a:moveTo>
                  <a:lnTo>
                    <a:pt x="2902702" y="0"/>
                  </a:lnTo>
                  <a:lnTo>
                    <a:pt x="2902702" y="3053727"/>
                  </a:lnTo>
                  <a:lnTo>
                    <a:pt x="0" y="3053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2902702" cy="3034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16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3511099" flipH="1">
            <a:off x="-11591707" y="-2274643"/>
            <a:ext cx="22539048" cy="8186006"/>
          </a:xfrm>
          <a:custGeom>
            <a:avLst/>
            <a:gdLst/>
            <a:ahLst/>
            <a:cxnLst/>
            <a:rect l="l" t="t" r="r" b="b"/>
            <a:pathLst>
              <a:path w="22539048" h="8186006">
                <a:moveTo>
                  <a:pt x="22539048" y="0"/>
                </a:moveTo>
                <a:lnTo>
                  <a:pt x="0" y="0"/>
                </a:lnTo>
                <a:lnTo>
                  <a:pt x="0" y="8186006"/>
                </a:lnTo>
                <a:lnTo>
                  <a:pt x="22539048" y="8186006"/>
                </a:lnTo>
                <a:lnTo>
                  <a:pt x="225390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41600" y="603114"/>
            <a:ext cx="4589327" cy="9080773"/>
            <a:chOff x="0" y="0"/>
            <a:chExt cx="2620010" cy="5184140"/>
          </a:xfrm>
        </p:grpSpPr>
        <p:sp>
          <p:nvSpPr>
            <p:cNvPr id="7" name="Freeform 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Freeform 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b="-13892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Freeform 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16" name="Freeform 16"/>
          <p:cNvSpPr/>
          <p:nvPr/>
        </p:nvSpPr>
        <p:spPr>
          <a:xfrm>
            <a:off x="8391361" y="3149988"/>
            <a:ext cx="8867939" cy="4972905"/>
          </a:xfrm>
          <a:custGeom>
            <a:avLst/>
            <a:gdLst/>
            <a:ahLst/>
            <a:cxnLst/>
            <a:rect l="l" t="t" r="r" b="b"/>
            <a:pathLst>
              <a:path w="8867939" h="4972905">
                <a:moveTo>
                  <a:pt x="0" y="0"/>
                </a:moveTo>
                <a:lnTo>
                  <a:pt x="8867939" y="0"/>
                </a:lnTo>
                <a:lnTo>
                  <a:pt x="8867939" y="4972905"/>
                </a:lnTo>
                <a:lnTo>
                  <a:pt x="0" y="49729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7" name="Freeform 17"/>
          <p:cNvSpPr/>
          <p:nvPr/>
        </p:nvSpPr>
        <p:spPr>
          <a:xfrm>
            <a:off x="7976607" y="2887722"/>
            <a:ext cx="9697448" cy="6097270"/>
          </a:xfrm>
          <a:custGeom>
            <a:avLst/>
            <a:gdLst/>
            <a:ahLst/>
            <a:cxnLst/>
            <a:rect l="l" t="t" r="r" b="b"/>
            <a:pathLst>
              <a:path w="9697448" h="6097270">
                <a:moveTo>
                  <a:pt x="0" y="0"/>
                </a:moveTo>
                <a:lnTo>
                  <a:pt x="9697448" y="0"/>
                </a:lnTo>
                <a:lnTo>
                  <a:pt x="9697448" y="6097271"/>
                </a:lnTo>
                <a:lnTo>
                  <a:pt x="0" y="60972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8" name="TextBox 18"/>
          <p:cNvSpPr txBox="1"/>
          <p:nvPr/>
        </p:nvSpPr>
        <p:spPr>
          <a:xfrm>
            <a:off x="8283209" y="1123950"/>
            <a:ext cx="7350568" cy="465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9"/>
              </a:lnSpc>
            </a:pPr>
            <a:r>
              <a:rPr lang="en-US" sz="3731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SOLUCIÓN ESPERADA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06411" y="-653810"/>
            <a:ext cx="11021196" cy="11594620"/>
            <a:chOff x="0" y="0"/>
            <a:chExt cx="2902702" cy="30537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02702" cy="3053727"/>
            </a:xfrm>
            <a:custGeom>
              <a:avLst/>
              <a:gdLst/>
              <a:ahLst/>
              <a:cxnLst/>
              <a:rect l="l" t="t" r="r" b="b"/>
              <a:pathLst>
                <a:path w="2902702" h="3053727">
                  <a:moveTo>
                    <a:pt x="0" y="0"/>
                  </a:moveTo>
                  <a:lnTo>
                    <a:pt x="2902702" y="0"/>
                  </a:lnTo>
                  <a:lnTo>
                    <a:pt x="2902702" y="3053727"/>
                  </a:lnTo>
                  <a:lnTo>
                    <a:pt x="0" y="3053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2902702" cy="3034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16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3511099" flipH="1">
            <a:off x="-11591707" y="-2274643"/>
            <a:ext cx="22539048" cy="8186006"/>
          </a:xfrm>
          <a:custGeom>
            <a:avLst/>
            <a:gdLst/>
            <a:ahLst/>
            <a:cxnLst/>
            <a:rect l="l" t="t" r="r" b="b"/>
            <a:pathLst>
              <a:path w="22539048" h="8186006">
                <a:moveTo>
                  <a:pt x="22539048" y="0"/>
                </a:moveTo>
                <a:lnTo>
                  <a:pt x="0" y="0"/>
                </a:lnTo>
                <a:lnTo>
                  <a:pt x="0" y="8186006"/>
                </a:lnTo>
                <a:lnTo>
                  <a:pt x="22539048" y="8186006"/>
                </a:lnTo>
                <a:lnTo>
                  <a:pt x="225390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549133" y="603114"/>
            <a:ext cx="4589327" cy="9080773"/>
            <a:chOff x="0" y="0"/>
            <a:chExt cx="2620010" cy="5184140"/>
          </a:xfrm>
        </p:grpSpPr>
        <p:sp>
          <p:nvSpPr>
            <p:cNvPr id="7" name="Freeform 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Freeform 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b="-13892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Freeform 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914997" y="698364"/>
            <a:ext cx="7350568" cy="898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9"/>
              </a:lnSpc>
            </a:pPr>
            <a:r>
              <a:rPr lang="en-US" sz="3731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PERFIL DE ACTORES USUARIOS</a:t>
            </a:r>
          </a:p>
          <a:p>
            <a:pPr algn="l">
              <a:lnSpc>
                <a:spcPts val="3469"/>
              </a:lnSpc>
            </a:pPr>
            <a:endParaRPr lang="en-US" sz="3731" b="1">
              <a:solidFill>
                <a:srgbClr val="000000"/>
              </a:solidFill>
              <a:latin typeface="TT Chocolates Ultra-Bold"/>
              <a:ea typeface="TT Chocolates Ultra-Bold"/>
              <a:cs typeface="TT Chocolates Ultra-Bold"/>
              <a:sym typeface="TT Chocolates Ultra-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914997" y="1665297"/>
            <a:ext cx="8235195" cy="838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171" lvl="1" indent="-302086" algn="l">
              <a:lnSpc>
                <a:spcPts val="3358"/>
              </a:lnSpc>
              <a:buFont typeface="Arial"/>
              <a:buChar char="•"/>
            </a:pPr>
            <a:r>
              <a:rPr lang="en-US" sz="2798" b="1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Usuario: </a:t>
            </a:r>
            <a:r>
              <a:rPr lang="en-US" sz="2798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Es el principal consumidor de la aplicación. Este usuario accede a la plataforma para realizar compras de productos dentro de una automotora de forma autónoma, utilizando la funcionalidad de escaneo de códigos de barras. El cliente tiene un rol limitado a interactuar con la interfaz de compra y realizar transacciones.</a:t>
            </a:r>
          </a:p>
          <a:p>
            <a:pPr algn="l">
              <a:lnSpc>
                <a:spcPts val="3358"/>
              </a:lnSpc>
            </a:pPr>
            <a:endParaRPr lang="en-US" sz="2798">
              <a:solidFill>
                <a:srgbClr val="000000"/>
              </a:solidFill>
              <a:latin typeface="TT Chocolates"/>
              <a:ea typeface="TT Chocolates"/>
              <a:cs typeface="TT Chocolates"/>
              <a:sym typeface="TT Chocolates"/>
            </a:endParaRPr>
          </a:p>
          <a:p>
            <a:pPr marL="604171" lvl="1" indent="-302086" algn="l">
              <a:lnSpc>
                <a:spcPts val="3358"/>
              </a:lnSpc>
              <a:buFont typeface="Arial"/>
              <a:buChar char="•"/>
            </a:pPr>
            <a:r>
              <a:rPr lang="en-US" sz="2798" b="1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Administrador: </a:t>
            </a:r>
            <a:r>
              <a:rPr lang="en-US" sz="2798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Es responsable de verificar los vouchers generados a través de la aplicación. Tiene acceso a herramientas de monitoreo que le permiten visualizar los carritos de compra y usuarios activos.</a:t>
            </a:r>
          </a:p>
          <a:p>
            <a:pPr algn="l">
              <a:lnSpc>
                <a:spcPts val="3358"/>
              </a:lnSpc>
            </a:pPr>
            <a:endParaRPr lang="en-US" sz="2798">
              <a:solidFill>
                <a:srgbClr val="000000"/>
              </a:solidFill>
              <a:latin typeface="TT Chocolates"/>
              <a:ea typeface="TT Chocolates"/>
              <a:cs typeface="TT Chocolates"/>
              <a:sym typeface="TT Chocolates"/>
            </a:endParaRPr>
          </a:p>
          <a:p>
            <a:pPr marL="604171" lvl="1" indent="-302086" algn="l">
              <a:lnSpc>
                <a:spcPts val="3358"/>
              </a:lnSpc>
              <a:buFont typeface="Arial"/>
              <a:buChar char="•"/>
            </a:pPr>
            <a:r>
              <a:rPr lang="en-US" sz="2798" b="1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Superadmin: </a:t>
            </a:r>
            <a:r>
              <a:rPr lang="en-US" sz="2798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Es el usuario con el mayor nivel de acceso y control sobre la aplicación. Esta persona tiene la capacidad de gestionar todas las configuraciones globales del sistema, así como de visualizar informes avanzados y estadísticas.</a:t>
            </a:r>
          </a:p>
          <a:p>
            <a:pPr algn="l">
              <a:lnSpc>
                <a:spcPts val="3358"/>
              </a:lnSpc>
            </a:pPr>
            <a:endParaRPr lang="en-US" sz="2798">
              <a:solidFill>
                <a:srgbClr val="000000"/>
              </a:solidFill>
              <a:latin typeface="TT Chocolates"/>
              <a:ea typeface="TT Chocolates"/>
              <a:cs typeface="TT Chocolates"/>
              <a:sym typeface="TT Chocolate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170656" flipH="1">
            <a:off x="-3254278" y="1864719"/>
            <a:ext cx="22539048" cy="8186006"/>
          </a:xfrm>
          <a:custGeom>
            <a:avLst/>
            <a:gdLst/>
            <a:ahLst/>
            <a:cxnLst/>
            <a:rect l="l" t="t" r="r" b="b"/>
            <a:pathLst>
              <a:path w="22539048" h="8186006">
                <a:moveTo>
                  <a:pt x="22539048" y="0"/>
                </a:moveTo>
                <a:lnTo>
                  <a:pt x="0" y="0"/>
                </a:lnTo>
                <a:lnTo>
                  <a:pt x="0" y="8186006"/>
                </a:lnTo>
                <a:lnTo>
                  <a:pt x="22539048" y="8186006"/>
                </a:lnTo>
                <a:lnTo>
                  <a:pt x="225390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>
            <a:off x="1028700" y="332916"/>
            <a:ext cx="6877865" cy="1465360"/>
            <a:chOff x="0" y="0"/>
            <a:chExt cx="3099676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99676" cy="660400"/>
            </a:xfrm>
            <a:custGeom>
              <a:avLst/>
              <a:gdLst/>
              <a:ahLst/>
              <a:cxnLst/>
              <a:rect l="l" t="t" r="r" b="b"/>
              <a:pathLst>
                <a:path w="3099676" h="660400">
                  <a:moveTo>
                    <a:pt x="297521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5216" y="0"/>
                  </a:lnTo>
                  <a:cubicBezTo>
                    <a:pt x="3043796" y="0"/>
                    <a:pt x="3099676" y="55880"/>
                    <a:pt x="3099676" y="124460"/>
                  </a:cubicBezTo>
                  <a:lnTo>
                    <a:pt x="3099676" y="535940"/>
                  </a:lnTo>
                  <a:cubicBezTo>
                    <a:pt x="3099676" y="604520"/>
                    <a:pt x="3043796" y="660400"/>
                    <a:pt x="2975216" y="6604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2207851"/>
            <a:ext cx="6877865" cy="1465360"/>
            <a:chOff x="0" y="0"/>
            <a:chExt cx="3099676" cy="660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99676" cy="660400"/>
            </a:xfrm>
            <a:custGeom>
              <a:avLst/>
              <a:gdLst/>
              <a:ahLst/>
              <a:cxnLst/>
              <a:rect l="l" t="t" r="r" b="b"/>
              <a:pathLst>
                <a:path w="3099676" h="660400">
                  <a:moveTo>
                    <a:pt x="297521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5216" y="0"/>
                  </a:lnTo>
                  <a:cubicBezTo>
                    <a:pt x="3043796" y="0"/>
                    <a:pt x="3099676" y="55880"/>
                    <a:pt x="3099676" y="124460"/>
                  </a:cubicBezTo>
                  <a:lnTo>
                    <a:pt x="3099676" y="535940"/>
                  </a:lnTo>
                  <a:cubicBezTo>
                    <a:pt x="3099676" y="604520"/>
                    <a:pt x="3043796" y="660400"/>
                    <a:pt x="2975216" y="6604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4082787"/>
            <a:ext cx="6877865" cy="1465360"/>
            <a:chOff x="0" y="0"/>
            <a:chExt cx="3099676" cy="660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099676" cy="660400"/>
            </a:xfrm>
            <a:custGeom>
              <a:avLst/>
              <a:gdLst/>
              <a:ahLst/>
              <a:cxnLst/>
              <a:rect l="l" t="t" r="r" b="b"/>
              <a:pathLst>
                <a:path w="3099676" h="660400">
                  <a:moveTo>
                    <a:pt x="297521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5216" y="0"/>
                  </a:lnTo>
                  <a:cubicBezTo>
                    <a:pt x="3043796" y="0"/>
                    <a:pt x="3099676" y="55880"/>
                    <a:pt x="3099676" y="124460"/>
                  </a:cubicBezTo>
                  <a:lnTo>
                    <a:pt x="3099676" y="535940"/>
                  </a:lnTo>
                  <a:cubicBezTo>
                    <a:pt x="3099676" y="604520"/>
                    <a:pt x="3043796" y="660400"/>
                    <a:pt x="2975216" y="6604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5957722"/>
            <a:ext cx="6877865" cy="1465360"/>
            <a:chOff x="0" y="0"/>
            <a:chExt cx="3099676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99676" cy="660400"/>
            </a:xfrm>
            <a:custGeom>
              <a:avLst/>
              <a:gdLst/>
              <a:ahLst/>
              <a:cxnLst/>
              <a:rect l="l" t="t" r="r" b="b"/>
              <a:pathLst>
                <a:path w="3099676" h="660400">
                  <a:moveTo>
                    <a:pt x="297521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5216" y="0"/>
                  </a:lnTo>
                  <a:cubicBezTo>
                    <a:pt x="3043796" y="0"/>
                    <a:pt x="3099676" y="55880"/>
                    <a:pt x="3099676" y="124460"/>
                  </a:cubicBezTo>
                  <a:lnTo>
                    <a:pt x="3099676" y="535940"/>
                  </a:lnTo>
                  <a:cubicBezTo>
                    <a:pt x="3099676" y="604520"/>
                    <a:pt x="3043796" y="660400"/>
                    <a:pt x="2975216" y="6604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7829402"/>
            <a:ext cx="6877865" cy="2127937"/>
            <a:chOff x="0" y="0"/>
            <a:chExt cx="3099676" cy="9590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099676" cy="959006"/>
            </a:xfrm>
            <a:custGeom>
              <a:avLst/>
              <a:gdLst/>
              <a:ahLst/>
              <a:cxnLst/>
              <a:rect l="l" t="t" r="r" b="b"/>
              <a:pathLst>
                <a:path w="3099676" h="959006">
                  <a:moveTo>
                    <a:pt x="2975216" y="959006"/>
                  </a:moveTo>
                  <a:lnTo>
                    <a:pt x="124460" y="959006"/>
                  </a:lnTo>
                  <a:cubicBezTo>
                    <a:pt x="55880" y="959006"/>
                    <a:pt x="0" y="903126"/>
                    <a:pt x="0" y="8345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5216" y="0"/>
                  </a:lnTo>
                  <a:cubicBezTo>
                    <a:pt x="3043796" y="0"/>
                    <a:pt x="3099676" y="55880"/>
                    <a:pt x="3099676" y="124460"/>
                  </a:cubicBezTo>
                  <a:lnTo>
                    <a:pt x="3099676" y="834546"/>
                  </a:lnTo>
                  <a:cubicBezTo>
                    <a:pt x="3099676" y="903126"/>
                    <a:pt x="3043796" y="959006"/>
                    <a:pt x="2975216" y="95900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13" name="Freeform 13"/>
          <p:cNvSpPr/>
          <p:nvPr/>
        </p:nvSpPr>
        <p:spPr>
          <a:xfrm>
            <a:off x="9621994" y="4515239"/>
            <a:ext cx="6957480" cy="3916067"/>
          </a:xfrm>
          <a:custGeom>
            <a:avLst/>
            <a:gdLst/>
            <a:ahLst/>
            <a:cxnLst/>
            <a:rect l="l" t="t" r="r" b="b"/>
            <a:pathLst>
              <a:path w="6957480" h="3916067">
                <a:moveTo>
                  <a:pt x="0" y="0"/>
                </a:moveTo>
                <a:lnTo>
                  <a:pt x="6957480" y="0"/>
                </a:lnTo>
                <a:lnTo>
                  <a:pt x="6957480" y="3916067"/>
                </a:lnTo>
                <a:lnTo>
                  <a:pt x="0" y="39160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4" name="TextBox 14"/>
          <p:cNvSpPr txBox="1"/>
          <p:nvPr/>
        </p:nvSpPr>
        <p:spPr>
          <a:xfrm>
            <a:off x="1347615" y="720572"/>
            <a:ext cx="3290348" cy="62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Autenticación y gestión de inventario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66028" y="384368"/>
            <a:ext cx="2952411" cy="1314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Inicio de sesión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Registro de usuario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Agregar producto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Modificar producto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44000" y="925840"/>
            <a:ext cx="7913468" cy="219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35"/>
              </a:lnSpc>
            </a:pPr>
            <a:r>
              <a:rPr lang="en-US" sz="4500" b="1" spc="386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PRINCIPALES HISTORIAS DE USUARIO POR ÉPICA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47615" y="2796931"/>
            <a:ext cx="3290348" cy="321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Escaneo de Productos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766028" y="2590810"/>
            <a:ext cx="2952411" cy="648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Escanear producto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Ver detalles del producto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47615" y="4470443"/>
            <a:ext cx="3290348" cy="62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Gestión del carrito de compras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766028" y="4467614"/>
            <a:ext cx="2952411" cy="648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Ver carrito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Modificar carrito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47615" y="6345378"/>
            <a:ext cx="3290348" cy="62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Procesamiento de pagos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095442" y="6021755"/>
            <a:ext cx="4149372" cy="136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Pagar</a:t>
            </a:r>
            <a:r>
              <a:rPr lang="en-US" sz="1800" dirty="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productos</a:t>
            </a:r>
            <a:endParaRPr lang="en-US" sz="1800" dirty="0">
              <a:solidFill>
                <a:srgbClr val="000000"/>
              </a:solidFill>
              <a:latin typeface="TT Chocolates"/>
              <a:ea typeface="TT Chocolates"/>
              <a:cs typeface="TT Chocolates"/>
              <a:sym typeface="TT Chocolates"/>
            </a:endParaRP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Generar</a:t>
            </a:r>
            <a:r>
              <a:rPr lang="en-US" sz="1800" dirty="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voucher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Recibir</a:t>
            </a:r>
            <a:r>
              <a:rPr lang="en-US" sz="1800" dirty="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Voucher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Integrar</a:t>
            </a:r>
            <a:r>
              <a:rPr lang="en-US" dirty="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forma de </a:t>
            </a:r>
            <a:r>
              <a:rPr lang="en-US" dirty="0" err="1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pago</a:t>
            </a:r>
            <a:r>
              <a:rPr lang="en-US" dirty="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webpay</a:t>
            </a:r>
            <a:r>
              <a:rPr lang="en-US" dirty="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)</a:t>
            </a:r>
            <a:endParaRPr lang="en-US" sz="1800" dirty="0">
              <a:solidFill>
                <a:srgbClr val="000000"/>
              </a:solidFill>
              <a:latin typeface="TT Chocolates"/>
              <a:ea typeface="TT Chocolates"/>
              <a:cs typeface="TT Chocolates"/>
              <a:sym typeface="TT Chocolate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47615" y="8634507"/>
            <a:ext cx="3290348" cy="62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 b="1" dirty="0" err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Monitoreo</a:t>
            </a:r>
            <a:r>
              <a:rPr lang="en-US" sz="2400" b="1" dirty="0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 y </a:t>
            </a:r>
            <a:r>
              <a:rPr lang="en-US" sz="2400" b="1" dirty="0" err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análisis</a:t>
            </a:r>
            <a:r>
              <a:rPr lang="en-US" sz="2400" b="1" dirty="0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 de </a:t>
            </a:r>
            <a:r>
              <a:rPr lang="en-US" sz="2400" b="1" dirty="0" err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compras</a:t>
            </a:r>
            <a:endParaRPr lang="en-US" sz="2400" b="1" dirty="0">
              <a:solidFill>
                <a:srgbClr val="000000"/>
              </a:solidFill>
              <a:latin typeface="TT Chocolates Ultra-Bold"/>
              <a:ea typeface="TT Chocolates Ultra-Bold"/>
              <a:cs typeface="TT Chocolates Ultra-Bold"/>
              <a:sym typeface="TT Chocolates Ultra-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766028" y="8045455"/>
            <a:ext cx="2952411" cy="1648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Generar reporte de ventas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Hacer reportes y ver metricas de ventas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Supervisar compras en tiempo real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6216" y="537820"/>
            <a:ext cx="10554866" cy="1465360"/>
            <a:chOff x="0" y="0"/>
            <a:chExt cx="4756805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56805" cy="660400"/>
            </a:xfrm>
            <a:custGeom>
              <a:avLst/>
              <a:gdLst/>
              <a:ahLst/>
              <a:cxnLst/>
              <a:rect l="l" t="t" r="r" b="b"/>
              <a:pathLst>
                <a:path w="4756805" h="660400">
                  <a:moveTo>
                    <a:pt x="463234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32345" y="0"/>
                  </a:lnTo>
                  <a:cubicBezTo>
                    <a:pt x="4700925" y="0"/>
                    <a:pt x="4756805" y="55880"/>
                    <a:pt x="4756805" y="124460"/>
                  </a:cubicBezTo>
                  <a:lnTo>
                    <a:pt x="4756805" y="535940"/>
                  </a:lnTo>
                  <a:cubicBezTo>
                    <a:pt x="4756805" y="604520"/>
                    <a:pt x="4700925" y="660400"/>
                    <a:pt x="4632345" y="6604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486216" y="2141293"/>
            <a:ext cx="10554866" cy="1810294"/>
            <a:chOff x="0" y="0"/>
            <a:chExt cx="3850444" cy="660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0444" cy="660400"/>
            </a:xfrm>
            <a:custGeom>
              <a:avLst/>
              <a:gdLst/>
              <a:ahLst/>
              <a:cxnLst/>
              <a:rect l="l" t="t" r="r" b="b"/>
              <a:pathLst>
                <a:path w="3850444" h="660400">
                  <a:moveTo>
                    <a:pt x="372598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725984" y="0"/>
                  </a:lnTo>
                  <a:cubicBezTo>
                    <a:pt x="3794564" y="0"/>
                    <a:pt x="3850444" y="55880"/>
                    <a:pt x="3850444" y="124460"/>
                  </a:cubicBezTo>
                  <a:lnTo>
                    <a:pt x="3850444" y="535940"/>
                  </a:lnTo>
                  <a:cubicBezTo>
                    <a:pt x="3850444" y="604520"/>
                    <a:pt x="3794564" y="660400"/>
                    <a:pt x="3725984" y="6604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6216" y="4089699"/>
            <a:ext cx="10554866" cy="1810294"/>
            <a:chOff x="0" y="0"/>
            <a:chExt cx="3850444" cy="66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50444" cy="660400"/>
            </a:xfrm>
            <a:custGeom>
              <a:avLst/>
              <a:gdLst/>
              <a:ahLst/>
              <a:cxnLst/>
              <a:rect l="l" t="t" r="r" b="b"/>
              <a:pathLst>
                <a:path w="3850444" h="660400">
                  <a:moveTo>
                    <a:pt x="372598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725984" y="0"/>
                  </a:lnTo>
                  <a:cubicBezTo>
                    <a:pt x="3794564" y="0"/>
                    <a:pt x="3850444" y="55880"/>
                    <a:pt x="3850444" y="124460"/>
                  </a:cubicBezTo>
                  <a:lnTo>
                    <a:pt x="3850444" y="535940"/>
                  </a:lnTo>
                  <a:cubicBezTo>
                    <a:pt x="3850444" y="604520"/>
                    <a:pt x="3794564" y="660400"/>
                    <a:pt x="3725984" y="6604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9052" y="964377"/>
            <a:ext cx="3290348" cy="62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Autenticación y gestión de inventario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57788" y="592809"/>
            <a:ext cx="5060940" cy="1724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Vista de inicio de sesión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Vista de registro de usuario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Vista de recuperación de contraseña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Vista de gestión de inventario</a:t>
            </a:r>
          </a:p>
          <a:p>
            <a:pPr algn="l">
              <a:lnSpc>
                <a:spcPts val="2682"/>
              </a:lnSpc>
            </a:pPr>
            <a:endParaRPr lang="en-US" sz="1800">
              <a:solidFill>
                <a:srgbClr val="000000"/>
              </a:solidFill>
              <a:latin typeface="TT Chocolates"/>
              <a:ea typeface="TT Chocolates"/>
              <a:cs typeface="TT Chocolates"/>
              <a:sym typeface="TT Chocolate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62432" y="2270223"/>
            <a:ext cx="5878291" cy="3345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35"/>
              </a:lnSpc>
            </a:pPr>
            <a:r>
              <a:rPr lang="en-US" sz="4500" b="1" spc="386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COMPONENTES Y ARTEFACTOS DEL SISTEMA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86216" y="6033343"/>
            <a:ext cx="10554866" cy="1810294"/>
            <a:chOff x="0" y="0"/>
            <a:chExt cx="3850444" cy="660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50444" cy="660400"/>
            </a:xfrm>
            <a:custGeom>
              <a:avLst/>
              <a:gdLst/>
              <a:ahLst/>
              <a:cxnLst/>
              <a:rect l="l" t="t" r="r" b="b"/>
              <a:pathLst>
                <a:path w="3850444" h="660400">
                  <a:moveTo>
                    <a:pt x="372598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725984" y="0"/>
                  </a:lnTo>
                  <a:cubicBezTo>
                    <a:pt x="3794564" y="0"/>
                    <a:pt x="3850444" y="55880"/>
                    <a:pt x="3850444" y="124460"/>
                  </a:cubicBezTo>
                  <a:lnTo>
                    <a:pt x="3850444" y="535940"/>
                  </a:lnTo>
                  <a:cubicBezTo>
                    <a:pt x="3850444" y="604520"/>
                    <a:pt x="3794564" y="660400"/>
                    <a:pt x="3725984" y="6604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86216" y="7938886"/>
            <a:ext cx="10554866" cy="1810294"/>
            <a:chOff x="0" y="0"/>
            <a:chExt cx="3850444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850444" cy="660400"/>
            </a:xfrm>
            <a:custGeom>
              <a:avLst/>
              <a:gdLst/>
              <a:ahLst/>
              <a:cxnLst/>
              <a:rect l="l" t="t" r="r" b="b"/>
              <a:pathLst>
                <a:path w="3850444" h="660400">
                  <a:moveTo>
                    <a:pt x="372598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725984" y="0"/>
                  </a:lnTo>
                  <a:cubicBezTo>
                    <a:pt x="3794564" y="0"/>
                    <a:pt x="3850444" y="55880"/>
                    <a:pt x="3850444" y="124460"/>
                  </a:cubicBezTo>
                  <a:lnTo>
                    <a:pt x="3850444" y="535940"/>
                  </a:lnTo>
                  <a:cubicBezTo>
                    <a:pt x="3850444" y="604520"/>
                    <a:pt x="3794564" y="660400"/>
                    <a:pt x="3725984" y="6604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74933" y="2904708"/>
            <a:ext cx="3290348" cy="321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Escaneo de Productos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9052" y="4700714"/>
            <a:ext cx="3290348" cy="62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Gestión del carrito de compras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59052" y="6547693"/>
            <a:ext cx="3290348" cy="62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 b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Procesamiento de pagos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57788" y="2512849"/>
            <a:ext cx="5060940" cy="1019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Vista principal de escaneo de codigo de barras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Vista principal del producto escaneado</a:t>
            </a:r>
          </a:p>
          <a:p>
            <a:pPr algn="l">
              <a:lnSpc>
                <a:spcPts val="2682"/>
              </a:lnSpc>
            </a:pPr>
            <a:endParaRPr lang="en-US" sz="1800">
              <a:solidFill>
                <a:srgbClr val="000000"/>
              </a:solidFill>
              <a:latin typeface="TT Chocolates"/>
              <a:ea typeface="TT Chocolates"/>
              <a:cs typeface="TT Chocolates"/>
              <a:sym typeface="TT Chocolate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157788" y="4465937"/>
            <a:ext cx="5060940" cy="1019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Vista de carrito 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Vista edición de carrito </a:t>
            </a:r>
          </a:p>
          <a:p>
            <a:pPr algn="l">
              <a:lnSpc>
                <a:spcPts val="2682"/>
              </a:lnSpc>
            </a:pPr>
            <a:endParaRPr lang="en-US" sz="1800">
              <a:solidFill>
                <a:srgbClr val="000000"/>
              </a:solidFill>
              <a:latin typeface="TT Chocolates"/>
              <a:ea typeface="TT Chocolates"/>
              <a:cs typeface="TT Chocolates"/>
              <a:sym typeface="TT Chocolate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157788" y="6228686"/>
            <a:ext cx="5060940" cy="1371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Vista principal de proceso de pago online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Vista principal de voucher emitida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Vista escaneo voucher Administrador</a:t>
            </a:r>
          </a:p>
          <a:p>
            <a:pPr algn="l">
              <a:lnSpc>
                <a:spcPts val="2682"/>
              </a:lnSpc>
            </a:pPr>
            <a:endParaRPr lang="en-US" sz="1800">
              <a:solidFill>
                <a:srgbClr val="000000"/>
              </a:solidFill>
              <a:latin typeface="TT Chocolates"/>
              <a:ea typeface="TT Chocolates"/>
              <a:cs typeface="TT Chocolates"/>
              <a:sym typeface="TT Chocolate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59052" y="8596111"/>
            <a:ext cx="3290348" cy="62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 b="1" dirty="0" err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Monitoreo</a:t>
            </a:r>
            <a:r>
              <a:rPr lang="en-US" sz="2400" b="1" dirty="0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 y </a:t>
            </a:r>
            <a:r>
              <a:rPr lang="en-US" sz="2400" b="1" dirty="0" err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análisis</a:t>
            </a:r>
            <a:r>
              <a:rPr lang="en-US" sz="2400" b="1" dirty="0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 de </a:t>
            </a:r>
            <a:r>
              <a:rPr lang="en-US" sz="2400" b="1" dirty="0" err="1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compras</a:t>
            </a:r>
            <a:endParaRPr lang="en-US" sz="2400" b="1" dirty="0">
              <a:solidFill>
                <a:srgbClr val="000000"/>
              </a:solidFill>
              <a:latin typeface="TT Chocolates Ultra-Bold"/>
              <a:ea typeface="TT Chocolates Ultra-Bold"/>
              <a:cs typeface="TT Chocolates Ultra-Bold"/>
              <a:sym typeface="TT Chocolates Ultra-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157788" y="7958018"/>
            <a:ext cx="5060940" cy="2057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Vista principal de generación de reportes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Vista de generacion de reportes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Vista principal de estadisticas en base a las ventas</a:t>
            </a:r>
          </a:p>
          <a:p>
            <a:pPr marL="388620" lvl="1" indent="-194310" algn="l">
              <a:lnSpc>
                <a:spcPts val="2682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Vista principal compras en tiempo real</a:t>
            </a:r>
          </a:p>
          <a:p>
            <a:pPr algn="l">
              <a:lnSpc>
                <a:spcPts val="2682"/>
              </a:lnSpc>
            </a:pPr>
            <a:endParaRPr lang="en-US" sz="1800">
              <a:solidFill>
                <a:srgbClr val="000000"/>
              </a:solidFill>
              <a:latin typeface="TT Chocolates"/>
              <a:ea typeface="TT Chocolates"/>
              <a:cs typeface="TT Chocolates"/>
              <a:sym typeface="TT Chocolate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749</Words>
  <Application>Microsoft Office PowerPoint</Application>
  <PresentationFormat>Personalizado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TT Chocolates Ultra-Bold</vt:lpstr>
      <vt:lpstr>TT Chocolates Bold</vt:lpstr>
      <vt:lpstr>Calibri</vt:lpstr>
      <vt:lpstr>Montserrat Bold</vt:lpstr>
      <vt:lpstr>TT Chocolates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aplicación móvil startup versátil fondo azul claro</dc:title>
  <cp:lastModifiedBy>PCXX</cp:lastModifiedBy>
  <cp:revision>3</cp:revision>
  <dcterms:created xsi:type="dcterms:W3CDTF">2006-08-16T00:00:00Z</dcterms:created>
  <dcterms:modified xsi:type="dcterms:W3CDTF">2024-09-23T18:41:35Z</dcterms:modified>
  <dc:identifier>DAGRVo5Qib8</dc:identifier>
</cp:coreProperties>
</file>