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UigxAR55f+HWGzz0LYOhEoRZ/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28700" y="3004200"/>
            <a:ext cx="107496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69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Presentación propuesta proyecto “ScanBUY”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28707" y="668904"/>
            <a:ext cx="10569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42" u="none" cap="none" strike="noStrike">
                <a:solidFill>
                  <a:schemeClr val="dk1"/>
                </a:solidFill>
              </a:rPr>
              <a:t>Proyecto Realizado GRUPO 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766610" y="8021582"/>
            <a:ext cx="9453842" cy="3919047"/>
          </a:xfrm>
          <a:custGeom>
            <a:rect b="b" l="l" r="r" t="t"/>
            <a:pathLst>
              <a:path extrusionOk="0" h="3919047" w="9453842">
                <a:moveTo>
                  <a:pt x="0" y="0"/>
                </a:moveTo>
                <a:lnTo>
                  <a:pt x="9453842" y="0"/>
                </a:lnTo>
                <a:lnTo>
                  <a:pt x="9453842" y="3919047"/>
                </a:lnTo>
                <a:lnTo>
                  <a:pt x="0" y="3919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-5400000">
            <a:off x="18557047" y="1675254"/>
            <a:ext cx="956758" cy="5979735"/>
          </a:xfrm>
          <a:custGeom>
            <a:rect b="b" l="l" r="r" t="t"/>
            <a:pathLst>
              <a:path extrusionOk="0" h="5979735" w="956758">
                <a:moveTo>
                  <a:pt x="0" y="0"/>
                </a:moveTo>
                <a:lnTo>
                  <a:pt x="956758" y="0"/>
                </a:lnTo>
                <a:lnTo>
                  <a:pt x="956758" y="5979735"/>
                </a:lnTo>
                <a:lnTo>
                  <a:pt x="0" y="597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5139840" y="-873347"/>
            <a:ext cx="4133590" cy="4133590"/>
          </a:xfrm>
          <a:custGeom>
            <a:rect b="b" l="l" r="r" t="t"/>
            <a:pathLst>
              <a:path extrusionOk="0" h="4133590" w="4133590">
                <a:moveTo>
                  <a:pt x="0" y="0"/>
                </a:moveTo>
                <a:lnTo>
                  <a:pt x="4133590" y="0"/>
                </a:lnTo>
                <a:lnTo>
                  <a:pt x="4133590" y="4133590"/>
                </a:lnTo>
                <a:lnTo>
                  <a:pt x="0" y="4133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-5400000">
            <a:off x="18843977" y="3728579"/>
            <a:ext cx="858907" cy="5979735"/>
          </a:xfrm>
          <a:custGeom>
            <a:rect b="b" l="l" r="r" t="t"/>
            <a:pathLst>
              <a:path extrusionOk="0" h="5979735" w="858907">
                <a:moveTo>
                  <a:pt x="0" y="0"/>
                </a:moveTo>
                <a:lnTo>
                  <a:pt x="858907" y="0"/>
                </a:lnTo>
                <a:lnTo>
                  <a:pt x="858907" y="5979735"/>
                </a:lnTo>
                <a:lnTo>
                  <a:pt x="0" y="597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4246485" y="8021582"/>
            <a:ext cx="2608676" cy="3368008"/>
          </a:xfrm>
          <a:custGeom>
            <a:rect b="b" l="l" r="r" t="t"/>
            <a:pathLst>
              <a:path extrusionOk="0" h="3368008" w="2608676">
                <a:moveTo>
                  <a:pt x="0" y="0"/>
                </a:moveTo>
                <a:lnTo>
                  <a:pt x="2608675" y="0"/>
                </a:lnTo>
                <a:lnTo>
                  <a:pt x="2608675" y="3368008"/>
                </a:lnTo>
                <a:lnTo>
                  <a:pt x="0" y="3368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/>
          <p:nvPr/>
        </p:nvCxnSpPr>
        <p:spPr>
          <a:xfrm>
            <a:off x="9539694" y="3247563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/>
          <p:nvPr/>
        </p:nvCxnSpPr>
        <p:spPr>
          <a:xfrm>
            <a:off x="9539694" y="4183972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9539694" y="5120381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9539694" y="6056791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2"/>
          <p:cNvCxnSpPr/>
          <p:nvPr/>
        </p:nvCxnSpPr>
        <p:spPr>
          <a:xfrm>
            <a:off x="9539694" y="6993200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9539694" y="2310654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9539694" y="2454955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01. Introducción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539694" y="3385611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02. Problema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9539694" y="4333317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03. Definición del insight 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539694" y="5267490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04. Requerimientos de Alto Nivel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9539694" y="6203900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05. Visión del Producto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9539694" y="7976346"/>
            <a:ext cx="738997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9539694" y="7189281"/>
            <a:ext cx="7719606" cy="54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7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06. Épicas e Historias de Usuario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281867" y="1939095"/>
            <a:ext cx="7862133" cy="200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80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281867" y="4183972"/>
            <a:ext cx="3457161" cy="4080340"/>
          </a:xfrm>
          <a:custGeom>
            <a:rect b="b" l="l" r="r" t="t"/>
            <a:pathLst>
              <a:path extrusionOk="0" h="4080340" w="3457161">
                <a:moveTo>
                  <a:pt x="0" y="0"/>
                </a:moveTo>
                <a:lnTo>
                  <a:pt x="3457161" y="0"/>
                </a:lnTo>
                <a:lnTo>
                  <a:pt x="3457161" y="4080340"/>
                </a:lnTo>
                <a:lnTo>
                  <a:pt x="0" y="4080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2697006" y="5334165"/>
            <a:ext cx="5600124" cy="7404010"/>
          </a:xfrm>
          <a:custGeom>
            <a:rect b="b" l="l" r="r" t="t"/>
            <a:pathLst>
              <a:path extrusionOk="0" h="7404010" w="5600124">
                <a:moveTo>
                  <a:pt x="0" y="0"/>
                </a:moveTo>
                <a:lnTo>
                  <a:pt x="5600124" y="0"/>
                </a:lnTo>
                <a:lnTo>
                  <a:pt x="5600124" y="7404010"/>
                </a:lnTo>
                <a:lnTo>
                  <a:pt x="0" y="7404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-696440" y="1508177"/>
            <a:ext cx="20835606" cy="2785777"/>
            <a:chOff x="0" y="-47625"/>
            <a:chExt cx="5487567" cy="733703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5487567" cy="686078"/>
            </a:xfrm>
            <a:custGeom>
              <a:rect b="b" l="l" r="r" t="t"/>
              <a:pathLst>
                <a:path extrusionOk="0" h="686078" w="5487567">
                  <a:moveTo>
                    <a:pt x="0" y="0"/>
                  </a:moveTo>
                  <a:lnTo>
                    <a:pt x="5487567" y="0"/>
                  </a:lnTo>
                  <a:lnTo>
                    <a:pt x="5487567" y="686078"/>
                  </a:lnTo>
                  <a:lnTo>
                    <a:pt x="0" y="686078"/>
                  </a:lnTo>
                  <a:close/>
                </a:path>
              </a:pathLst>
            </a:custGeom>
            <a:solidFill>
              <a:srgbClr val="4E767D"/>
            </a:solidFill>
            <a:ln>
              <a:noFill/>
            </a:ln>
          </p:spPr>
        </p:sp>
        <p:sp>
          <p:nvSpPr>
            <p:cNvPr id="117" name="Google Shape;117;p3"/>
            <p:cNvSpPr txBox="1"/>
            <p:nvPr/>
          </p:nvSpPr>
          <p:spPr>
            <a:xfrm>
              <a:off x="0" y="-47625"/>
              <a:ext cx="5487567" cy="733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1443832" y="2563938"/>
            <a:ext cx="15400337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00" u="none" cap="none" strike="noStrike">
                <a:solidFill>
                  <a:srgbClr val="F0F6F5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802148" y="4953815"/>
            <a:ext cx="11248098" cy="3566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ésta primera parte reconoceremos como definir una Visión Inicial del Producto en Base a Requerimientos de Alto nivel.</a:t>
            </a:r>
            <a:endParaRPr/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Proyectaremos los requerimientos de alto nivel y definiremos la Visión inicial del producto.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 rot="413682">
            <a:off x="13962464" y="6074846"/>
            <a:ext cx="3280042" cy="3273272"/>
          </a:xfrm>
          <a:custGeom>
            <a:rect b="b" l="l" r="r" t="t"/>
            <a:pathLst>
              <a:path extrusionOk="0" h="3273272" w="3280042">
                <a:moveTo>
                  <a:pt x="0" y="0"/>
                </a:moveTo>
                <a:lnTo>
                  <a:pt x="3280042" y="0"/>
                </a:lnTo>
                <a:lnTo>
                  <a:pt x="3280042" y="3273272"/>
                </a:lnTo>
                <a:lnTo>
                  <a:pt x="0" y="32732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3151736" y="4629586"/>
            <a:ext cx="3357828" cy="5231743"/>
          </a:xfrm>
          <a:custGeom>
            <a:rect b="b" l="l" r="r" t="t"/>
            <a:pathLst>
              <a:path extrusionOk="0" h="5231743" w="3357828">
                <a:moveTo>
                  <a:pt x="0" y="0"/>
                </a:moveTo>
                <a:lnTo>
                  <a:pt x="3357828" y="0"/>
                </a:lnTo>
                <a:lnTo>
                  <a:pt x="3357828" y="5231744"/>
                </a:lnTo>
                <a:lnTo>
                  <a:pt x="0" y="5231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 flipH="1">
            <a:off x="-2863257" y="-613727"/>
            <a:ext cx="9751946" cy="2563471"/>
          </a:xfrm>
          <a:custGeom>
            <a:rect b="b" l="l" r="r" t="t"/>
            <a:pathLst>
              <a:path extrusionOk="0" h="2563471" w="9751946">
                <a:moveTo>
                  <a:pt x="9751946" y="0"/>
                </a:moveTo>
                <a:lnTo>
                  <a:pt x="0" y="0"/>
                </a:lnTo>
                <a:lnTo>
                  <a:pt x="0" y="2563471"/>
                </a:lnTo>
                <a:lnTo>
                  <a:pt x="9751946" y="2563471"/>
                </a:lnTo>
                <a:lnTo>
                  <a:pt x="9751946" y="0"/>
                </a:lnTo>
                <a:close/>
              </a:path>
            </a:pathLst>
          </a:custGeom>
          <a:blipFill rotWithShape="1">
            <a:blip r:embed="rId5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767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 flipH="1" rot="10800000">
            <a:off x="12461598" y="-60753"/>
            <a:ext cx="8288984" cy="2178906"/>
          </a:xfrm>
          <a:custGeom>
            <a:rect b="b" l="l" r="r" t="t"/>
            <a:pathLst>
              <a:path extrusionOk="0"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8" name="Google Shape;128;p4"/>
          <p:cNvGrpSpPr/>
          <p:nvPr/>
        </p:nvGrpSpPr>
        <p:grpSpPr>
          <a:xfrm>
            <a:off x="1028700" y="596382"/>
            <a:ext cx="16374040" cy="8913409"/>
            <a:chOff x="0" y="-47625"/>
            <a:chExt cx="4312504" cy="2347565"/>
          </a:xfrm>
        </p:grpSpPr>
        <p:sp>
          <p:nvSpPr>
            <p:cNvPr id="129" name="Google Shape;129;p4"/>
            <p:cNvSpPr/>
            <p:nvPr/>
          </p:nvSpPr>
          <p:spPr>
            <a:xfrm>
              <a:off x="0" y="0"/>
              <a:ext cx="4312504" cy="2299940"/>
            </a:xfrm>
            <a:custGeom>
              <a:rect b="b" l="l" r="r" t="t"/>
              <a:pathLst>
                <a:path extrusionOk="0" h="2299940" w="4312504">
                  <a:moveTo>
                    <a:pt x="0" y="0"/>
                  </a:moveTo>
                  <a:lnTo>
                    <a:pt x="4312504" y="0"/>
                  </a:lnTo>
                  <a:lnTo>
                    <a:pt x="4312504" y="2299940"/>
                  </a:lnTo>
                  <a:lnTo>
                    <a:pt x="0" y="2299940"/>
                  </a:lnTo>
                  <a:close/>
                </a:path>
              </a:pathLst>
            </a:custGeom>
            <a:solidFill>
              <a:srgbClr val="F0F6F5"/>
            </a:solidFill>
            <a:ln>
              <a:noFill/>
            </a:ln>
          </p:spPr>
        </p:sp>
        <p:sp>
          <p:nvSpPr>
            <p:cNvPr id="130" name="Google Shape;130;p4"/>
            <p:cNvSpPr txBox="1"/>
            <p:nvPr/>
          </p:nvSpPr>
          <p:spPr>
            <a:xfrm>
              <a:off x="0" y="-47625"/>
              <a:ext cx="4312504" cy="2347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 txBox="1"/>
          <p:nvPr/>
        </p:nvSpPr>
        <p:spPr>
          <a:xfrm>
            <a:off x="1430148" y="2388798"/>
            <a:ext cx="15649307" cy="136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9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391773" y="4752802"/>
            <a:ext cx="11141459" cy="2930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central radica en la ineficiencia y lentitud del proceso tradicional de compra en la automotora. El sistema actual que presenta la automotora es un tanto ineficiente en manejar la capacidad para realizar un seguimiento preciso y en tiempo real de las ventas y de los clientes, a su vez, la poca eficiencia de venta en caja provoca lentitud en las ventas y que las personas prefieran sitios más digitalizados para realizar sus compras.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-811960" y="7641457"/>
            <a:ext cx="3824759" cy="3859848"/>
          </a:xfrm>
          <a:custGeom>
            <a:rect b="b" l="l" r="r" t="t"/>
            <a:pathLst>
              <a:path extrusionOk="0" h="3859848" w="3824759">
                <a:moveTo>
                  <a:pt x="0" y="0"/>
                </a:moveTo>
                <a:lnTo>
                  <a:pt x="3824759" y="0"/>
                </a:lnTo>
                <a:lnTo>
                  <a:pt x="3824759" y="3859848"/>
                </a:lnTo>
                <a:lnTo>
                  <a:pt x="0" y="3859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15790644" y="-279825"/>
            <a:ext cx="3080752" cy="3103322"/>
          </a:xfrm>
          <a:custGeom>
            <a:rect b="b" l="l" r="r" t="t"/>
            <a:pathLst>
              <a:path extrusionOk="0" h="3103322" w="3080752">
                <a:moveTo>
                  <a:pt x="0" y="0"/>
                </a:moveTo>
                <a:lnTo>
                  <a:pt x="3080752" y="0"/>
                </a:lnTo>
                <a:lnTo>
                  <a:pt x="3080752" y="3103322"/>
                </a:lnTo>
                <a:lnTo>
                  <a:pt x="0" y="310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-1970515" y="-714114"/>
            <a:ext cx="6832222" cy="2832266"/>
          </a:xfrm>
          <a:custGeom>
            <a:rect b="b" l="l" r="r" t="t"/>
            <a:pathLst>
              <a:path extrusionOk="0" h="2832266" w="6832222">
                <a:moveTo>
                  <a:pt x="0" y="0"/>
                </a:moveTo>
                <a:lnTo>
                  <a:pt x="6832221" y="0"/>
                </a:lnTo>
                <a:lnTo>
                  <a:pt x="6832221" y="2832267"/>
                </a:lnTo>
                <a:lnTo>
                  <a:pt x="0" y="283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16606090" y="7217020"/>
            <a:ext cx="653210" cy="4082561"/>
          </a:xfrm>
          <a:custGeom>
            <a:rect b="b" l="l" r="r" t="t"/>
            <a:pathLst>
              <a:path extrusionOk="0" h="4082561" w="653210">
                <a:moveTo>
                  <a:pt x="0" y="0"/>
                </a:moveTo>
                <a:lnTo>
                  <a:pt x="653210" y="0"/>
                </a:lnTo>
                <a:lnTo>
                  <a:pt x="653210" y="4082560"/>
                </a:lnTo>
                <a:lnTo>
                  <a:pt x="0" y="4082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15496804" y="7217020"/>
            <a:ext cx="586404" cy="4082561"/>
          </a:xfrm>
          <a:custGeom>
            <a:rect b="b" l="l" r="r" t="t"/>
            <a:pathLst>
              <a:path extrusionOk="0" h="4082561" w="586404">
                <a:moveTo>
                  <a:pt x="0" y="0"/>
                </a:moveTo>
                <a:lnTo>
                  <a:pt x="586404" y="0"/>
                </a:lnTo>
                <a:lnTo>
                  <a:pt x="586404" y="4082560"/>
                </a:lnTo>
                <a:lnTo>
                  <a:pt x="0" y="4082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 flipH="1">
            <a:off x="-5860783" y="2668082"/>
            <a:ext cx="8288984" cy="2178906"/>
          </a:xfrm>
          <a:custGeom>
            <a:rect b="b" l="l" r="r" t="t"/>
            <a:pathLst>
              <a:path extrusionOk="0"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 flipH="1">
            <a:off x="7501660" y="8875500"/>
            <a:ext cx="8288984" cy="2178906"/>
          </a:xfrm>
          <a:custGeom>
            <a:rect b="b" l="l" r="r" t="t"/>
            <a:pathLst>
              <a:path extrusionOk="0"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 rot="413682">
            <a:off x="13569905" y="921380"/>
            <a:ext cx="3822749" cy="3814859"/>
          </a:xfrm>
          <a:custGeom>
            <a:rect b="b" l="l" r="r" t="t"/>
            <a:pathLst>
              <a:path extrusionOk="0" h="3814859" w="3822749">
                <a:moveTo>
                  <a:pt x="0" y="0"/>
                </a:moveTo>
                <a:lnTo>
                  <a:pt x="3822748" y="0"/>
                </a:lnTo>
                <a:lnTo>
                  <a:pt x="3822748" y="3814858"/>
                </a:lnTo>
                <a:lnTo>
                  <a:pt x="0" y="38148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>
            <a:off x="13051707" y="2264477"/>
            <a:ext cx="3834506" cy="6914683"/>
          </a:xfrm>
          <a:custGeom>
            <a:rect b="b" l="l" r="r" t="t"/>
            <a:pathLst>
              <a:path extrusionOk="0" h="6914683" w="3834506">
                <a:moveTo>
                  <a:pt x="0" y="0"/>
                </a:moveTo>
                <a:lnTo>
                  <a:pt x="3834506" y="0"/>
                </a:lnTo>
                <a:lnTo>
                  <a:pt x="3834506" y="6914682"/>
                </a:lnTo>
                <a:lnTo>
                  <a:pt x="0" y="6914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 rot="10800000">
            <a:off x="0" y="9435296"/>
            <a:ext cx="8288984" cy="2178906"/>
          </a:xfrm>
          <a:custGeom>
            <a:rect b="b" l="l" r="r" t="t"/>
            <a:pathLst>
              <a:path extrusionOk="0" h="2178906" w="8288984">
                <a:moveTo>
                  <a:pt x="0" y="0"/>
                </a:moveTo>
                <a:lnTo>
                  <a:pt x="8288984" y="0"/>
                </a:lnTo>
                <a:lnTo>
                  <a:pt x="8288984" y="2178906"/>
                </a:lnTo>
                <a:lnTo>
                  <a:pt x="0" y="2178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 txBox="1"/>
          <p:nvPr/>
        </p:nvSpPr>
        <p:spPr>
          <a:xfrm>
            <a:off x="345550" y="2264475"/>
            <a:ext cx="11981400" cy="7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6" u="none" cap="none" strike="noStrike">
                <a:solidFill>
                  <a:srgbClr val="05061C"/>
                </a:solidFill>
              </a:rPr>
              <a:t>NECESIDAD PRINCIPAL: </a:t>
            </a:r>
            <a:endParaRPr b="1"/>
          </a:p>
          <a:p>
            <a:pPr indent="-247943" lvl="1" marL="495886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2296"/>
              <a:buFont typeface="Arial"/>
              <a:buChar char="•"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MEJORA EN LA EFICIENCIA DE VENTAS Y AUTOMATIZACIÓN DEL PROCESO DE COMPRA</a:t>
            </a:r>
            <a:endParaRPr/>
          </a:p>
          <a:p>
            <a:pPr indent="-247943" lvl="1" marL="495886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2296"/>
              <a:buFont typeface="Arial"/>
              <a:buChar char="•"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MONITOREO DE VENTAS EN TIEMPO REAL</a:t>
            </a:r>
            <a:endParaRPr/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6" u="none" cap="none" strike="noStrike">
                <a:solidFill>
                  <a:srgbClr val="05061C"/>
                </a:solidFill>
              </a:rPr>
              <a:t>NECESIDADES SECUNDARIAS:</a:t>
            </a:r>
            <a:endParaRPr b="1"/>
          </a:p>
          <a:p>
            <a:pPr indent="-247943" lvl="1" marL="495886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2296"/>
              <a:buFont typeface="Arial"/>
              <a:buChar char="•"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AUMENTO EN EL CONTROL Y SEGUIMIENTO DE VENTAS.</a:t>
            </a:r>
            <a:endParaRPr/>
          </a:p>
          <a:p>
            <a:pPr indent="-247943" lvl="1" marL="495886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2296"/>
              <a:buFont typeface="Arial"/>
              <a:buChar char="•"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REDUCIR LA CARGA DE TRABAJO DEL PERSONAL</a:t>
            </a:r>
            <a:endParaRPr/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96" u="none" cap="none" strike="noStrike">
                <a:solidFill>
                  <a:srgbClr val="05061C"/>
                </a:solidFill>
              </a:rPr>
              <a:t>TIPO DE SOLUCIÓN:</a:t>
            </a:r>
            <a:endParaRPr b="1"/>
          </a:p>
          <a:p>
            <a:pPr indent="-247943" lvl="1" marL="495886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2296"/>
              <a:buFont typeface="Arial"/>
              <a:buChar char="•"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APLICACIÓN MÓVIL PARA COMPRAS AUTÓNOMAS CON ESCANEO DE CÓDIGOS DE BARRA, CARRITO DE COMPRAS Y PAGO</a:t>
            </a:r>
            <a:endParaRPr/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870075" y="524575"/>
            <a:ext cx="145314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94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DEFINICIÓN DEL INSIGHT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1484888" y="1197238"/>
            <a:ext cx="169455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5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2708702" y="4644828"/>
            <a:ext cx="1401460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SISTEMA DEBE PERMITIR ESCANEAR CÓDIGOS DE BARRA DE PRODUCTOS POR MEDIO DE LA CÁMARA DE LA APLICACIÓN.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>
            <a:off x="-2606944" y="100802"/>
            <a:ext cx="4782962" cy="1257286"/>
          </a:xfrm>
          <a:custGeom>
            <a:rect b="b" l="l" r="r" t="t"/>
            <a:pathLst>
              <a:path extrusionOk="0" h="1257286" w="4782962">
                <a:moveTo>
                  <a:pt x="0" y="0"/>
                </a:moveTo>
                <a:lnTo>
                  <a:pt x="4782962" y="0"/>
                </a:lnTo>
                <a:lnTo>
                  <a:pt x="4782962" y="1257286"/>
                </a:lnTo>
                <a:lnTo>
                  <a:pt x="0" y="1257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6"/>
          <p:cNvSpPr/>
          <p:nvPr/>
        </p:nvSpPr>
        <p:spPr>
          <a:xfrm rot="10800000">
            <a:off x="15431486" y="-670353"/>
            <a:ext cx="7716588" cy="2028441"/>
          </a:xfrm>
          <a:custGeom>
            <a:rect b="b" l="l" r="r" t="t"/>
            <a:pathLst>
              <a:path extrusionOk="0" h="2028441" w="7716588">
                <a:moveTo>
                  <a:pt x="0" y="0"/>
                </a:moveTo>
                <a:lnTo>
                  <a:pt x="7716588" y="0"/>
                </a:lnTo>
                <a:lnTo>
                  <a:pt x="7716588" y="2028441"/>
                </a:lnTo>
                <a:lnTo>
                  <a:pt x="0" y="2028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6"/>
          <p:cNvSpPr txBox="1"/>
          <p:nvPr/>
        </p:nvSpPr>
        <p:spPr>
          <a:xfrm>
            <a:off x="2734030" y="5960814"/>
            <a:ext cx="1401460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SISTEMA DEBE PERMITIR AGREGAR LOS PRODUCTOS ESCANEADOS AL CARRITO DE COMPRA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2759357" y="7142706"/>
            <a:ext cx="1401460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SISTEMA DEBE PERMITIR PAGAR LOS PRODUCTOS POR ALGÚN MEDIO DE PAGO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734030" y="8187446"/>
            <a:ext cx="1401460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SISTEMA DEBE PERMITIR SUPERVISAR A LAS COMPRAS ACTIVAS Y GENERAR REPORTES EN BASE A ESTA INFORMACIÓN.</a:t>
            </a:r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>
            <a:off x="1028700" y="4580713"/>
            <a:ext cx="1400948" cy="801350"/>
            <a:chOff x="0" y="-15349"/>
            <a:chExt cx="1867931" cy="1068466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0" y="-15349"/>
              <a:ext cx="1867931" cy="1068466"/>
              <a:chOff x="0" y="-9525"/>
              <a:chExt cx="1159187" cy="663061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0" y="0"/>
                <a:ext cx="1159187" cy="653536"/>
              </a:xfrm>
              <a:custGeom>
                <a:rect b="b" l="l" r="r" t="t"/>
                <a:pathLst>
                  <a:path extrusionOk="0" h="653536" w="1159187">
                    <a:moveTo>
                      <a:pt x="36367" y="0"/>
                    </a:moveTo>
                    <a:lnTo>
                      <a:pt x="1122820" y="0"/>
                    </a:lnTo>
                    <a:cubicBezTo>
                      <a:pt x="1142905" y="0"/>
                      <a:pt x="1159187" y="16282"/>
                      <a:pt x="1159187" y="36367"/>
                    </a:cubicBezTo>
                    <a:lnTo>
                      <a:pt x="1159187" y="617169"/>
                    </a:lnTo>
                    <a:cubicBezTo>
                      <a:pt x="1159187" y="637254"/>
                      <a:pt x="1142905" y="653536"/>
                      <a:pt x="1122820" y="653536"/>
                    </a:cubicBezTo>
                    <a:lnTo>
                      <a:pt x="36367" y="653536"/>
                    </a:lnTo>
                    <a:cubicBezTo>
                      <a:pt x="16282" y="653536"/>
                      <a:pt x="0" y="637254"/>
                      <a:pt x="0" y="617169"/>
                    </a:cubicBezTo>
                    <a:lnTo>
                      <a:pt x="0" y="36367"/>
                    </a:lnTo>
                    <a:cubicBezTo>
                      <a:pt x="0" y="16282"/>
                      <a:pt x="16282" y="0"/>
                      <a:pt x="36367" y="0"/>
                    </a:cubicBezTo>
                    <a:close/>
                  </a:path>
                </a:pathLst>
              </a:custGeom>
              <a:solidFill>
                <a:srgbClr val="6493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 txBox="1"/>
              <p:nvPr/>
            </p:nvSpPr>
            <p:spPr>
              <a:xfrm>
                <a:off x="0" y="-9525"/>
                <a:ext cx="1159187" cy="663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6"/>
            <p:cNvSpPr txBox="1"/>
            <p:nvPr/>
          </p:nvSpPr>
          <p:spPr>
            <a:xfrm>
              <a:off x="0" y="39796"/>
              <a:ext cx="1823846" cy="90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56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98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1054027" y="5761076"/>
            <a:ext cx="1400948" cy="801350"/>
            <a:chOff x="0" y="-15349"/>
            <a:chExt cx="1867931" cy="1068466"/>
          </a:xfrm>
        </p:grpSpPr>
        <p:grpSp>
          <p:nvGrpSpPr>
            <p:cNvPr id="166" name="Google Shape;166;p6"/>
            <p:cNvGrpSpPr/>
            <p:nvPr/>
          </p:nvGrpSpPr>
          <p:grpSpPr>
            <a:xfrm>
              <a:off x="0" y="-15349"/>
              <a:ext cx="1867931" cy="1068466"/>
              <a:chOff x="0" y="-9525"/>
              <a:chExt cx="1159187" cy="663061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0" y="0"/>
                <a:ext cx="1159187" cy="653536"/>
              </a:xfrm>
              <a:custGeom>
                <a:rect b="b" l="l" r="r" t="t"/>
                <a:pathLst>
                  <a:path extrusionOk="0" h="653536" w="1159187">
                    <a:moveTo>
                      <a:pt x="36367" y="0"/>
                    </a:moveTo>
                    <a:lnTo>
                      <a:pt x="1122820" y="0"/>
                    </a:lnTo>
                    <a:cubicBezTo>
                      <a:pt x="1142905" y="0"/>
                      <a:pt x="1159187" y="16282"/>
                      <a:pt x="1159187" y="36367"/>
                    </a:cubicBezTo>
                    <a:lnTo>
                      <a:pt x="1159187" y="617169"/>
                    </a:lnTo>
                    <a:cubicBezTo>
                      <a:pt x="1159187" y="637254"/>
                      <a:pt x="1142905" y="653536"/>
                      <a:pt x="1122820" y="653536"/>
                    </a:cubicBezTo>
                    <a:lnTo>
                      <a:pt x="36367" y="653536"/>
                    </a:lnTo>
                    <a:cubicBezTo>
                      <a:pt x="16282" y="653536"/>
                      <a:pt x="0" y="637254"/>
                      <a:pt x="0" y="617169"/>
                    </a:cubicBezTo>
                    <a:lnTo>
                      <a:pt x="0" y="36367"/>
                    </a:lnTo>
                    <a:cubicBezTo>
                      <a:pt x="0" y="16282"/>
                      <a:pt x="16282" y="0"/>
                      <a:pt x="36367" y="0"/>
                    </a:cubicBezTo>
                    <a:close/>
                  </a:path>
                </a:pathLst>
              </a:custGeom>
              <a:solidFill>
                <a:srgbClr val="6493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 txBox="1"/>
              <p:nvPr/>
            </p:nvSpPr>
            <p:spPr>
              <a:xfrm>
                <a:off x="0" y="-9525"/>
                <a:ext cx="1159187" cy="663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6"/>
            <p:cNvSpPr txBox="1"/>
            <p:nvPr/>
          </p:nvSpPr>
          <p:spPr>
            <a:xfrm>
              <a:off x="0" y="39796"/>
              <a:ext cx="1823846" cy="90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56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98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1054027" y="6942968"/>
            <a:ext cx="1400948" cy="801350"/>
            <a:chOff x="0" y="-15349"/>
            <a:chExt cx="1867931" cy="1068466"/>
          </a:xfrm>
        </p:grpSpPr>
        <p:grpSp>
          <p:nvGrpSpPr>
            <p:cNvPr id="171" name="Google Shape;171;p6"/>
            <p:cNvGrpSpPr/>
            <p:nvPr/>
          </p:nvGrpSpPr>
          <p:grpSpPr>
            <a:xfrm>
              <a:off x="0" y="-15349"/>
              <a:ext cx="1867931" cy="1068466"/>
              <a:chOff x="0" y="-9525"/>
              <a:chExt cx="1159187" cy="663061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0" y="0"/>
                <a:ext cx="1159187" cy="653536"/>
              </a:xfrm>
              <a:custGeom>
                <a:rect b="b" l="l" r="r" t="t"/>
                <a:pathLst>
                  <a:path extrusionOk="0" h="653536" w="1159187">
                    <a:moveTo>
                      <a:pt x="36367" y="0"/>
                    </a:moveTo>
                    <a:lnTo>
                      <a:pt x="1122820" y="0"/>
                    </a:lnTo>
                    <a:cubicBezTo>
                      <a:pt x="1142905" y="0"/>
                      <a:pt x="1159187" y="16282"/>
                      <a:pt x="1159187" y="36367"/>
                    </a:cubicBezTo>
                    <a:lnTo>
                      <a:pt x="1159187" y="617169"/>
                    </a:lnTo>
                    <a:cubicBezTo>
                      <a:pt x="1159187" y="637254"/>
                      <a:pt x="1142905" y="653536"/>
                      <a:pt x="1122820" y="653536"/>
                    </a:cubicBezTo>
                    <a:lnTo>
                      <a:pt x="36367" y="653536"/>
                    </a:lnTo>
                    <a:cubicBezTo>
                      <a:pt x="16282" y="653536"/>
                      <a:pt x="0" y="637254"/>
                      <a:pt x="0" y="617169"/>
                    </a:cubicBezTo>
                    <a:lnTo>
                      <a:pt x="0" y="36367"/>
                    </a:lnTo>
                    <a:cubicBezTo>
                      <a:pt x="0" y="16282"/>
                      <a:pt x="16282" y="0"/>
                      <a:pt x="36367" y="0"/>
                    </a:cubicBezTo>
                    <a:close/>
                  </a:path>
                </a:pathLst>
              </a:custGeom>
              <a:solidFill>
                <a:srgbClr val="6493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 txBox="1"/>
              <p:nvPr/>
            </p:nvSpPr>
            <p:spPr>
              <a:xfrm>
                <a:off x="0" y="-9525"/>
                <a:ext cx="1159187" cy="663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6"/>
            <p:cNvSpPr txBox="1"/>
            <p:nvPr/>
          </p:nvSpPr>
          <p:spPr>
            <a:xfrm>
              <a:off x="0" y="39796"/>
              <a:ext cx="1823846" cy="90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56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98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1028700" y="8123331"/>
            <a:ext cx="1400948" cy="801350"/>
            <a:chOff x="0" y="-15349"/>
            <a:chExt cx="1867931" cy="1068466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15349"/>
              <a:ext cx="1867931" cy="1068466"/>
              <a:chOff x="0" y="-9525"/>
              <a:chExt cx="1159187" cy="663061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1159187" cy="653536"/>
              </a:xfrm>
              <a:custGeom>
                <a:rect b="b" l="l" r="r" t="t"/>
                <a:pathLst>
                  <a:path extrusionOk="0" h="653536" w="1159187">
                    <a:moveTo>
                      <a:pt x="36367" y="0"/>
                    </a:moveTo>
                    <a:lnTo>
                      <a:pt x="1122820" y="0"/>
                    </a:lnTo>
                    <a:cubicBezTo>
                      <a:pt x="1142905" y="0"/>
                      <a:pt x="1159187" y="16282"/>
                      <a:pt x="1159187" y="36367"/>
                    </a:cubicBezTo>
                    <a:lnTo>
                      <a:pt x="1159187" y="617169"/>
                    </a:lnTo>
                    <a:cubicBezTo>
                      <a:pt x="1159187" y="637254"/>
                      <a:pt x="1142905" y="653536"/>
                      <a:pt x="1122820" y="653536"/>
                    </a:cubicBezTo>
                    <a:lnTo>
                      <a:pt x="36367" y="653536"/>
                    </a:lnTo>
                    <a:cubicBezTo>
                      <a:pt x="16282" y="653536"/>
                      <a:pt x="0" y="637254"/>
                      <a:pt x="0" y="617169"/>
                    </a:cubicBezTo>
                    <a:lnTo>
                      <a:pt x="0" y="36367"/>
                    </a:lnTo>
                    <a:cubicBezTo>
                      <a:pt x="0" y="16282"/>
                      <a:pt x="16282" y="0"/>
                      <a:pt x="36367" y="0"/>
                    </a:cubicBezTo>
                    <a:close/>
                  </a:path>
                </a:pathLst>
              </a:custGeom>
              <a:solidFill>
                <a:srgbClr val="6493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9525"/>
                <a:ext cx="1159187" cy="663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6"/>
            <p:cNvSpPr txBox="1"/>
            <p:nvPr/>
          </p:nvSpPr>
          <p:spPr>
            <a:xfrm>
              <a:off x="0" y="39796"/>
              <a:ext cx="1823846" cy="90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56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98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 rot="10800000">
            <a:off x="-2805621" y="8942007"/>
            <a:ext cx="8288984" cy="2178906"/>
          </a:xfrm>
          <a:custGeom>
            <a:rect b="b" l="l" r="r" t="t"/>
            <a:pathLst>
              <a:path extrusionOk="0" h="2178906" w="8288984">
                <a:moveTo>
                  <a:pt x="0" y="0"/>
                </a:moveTo>
                <a:lnTo>
                  <a:pt x="8288985" y="0"/>
                </a:lnTo>
                <a:lnTo>
                  <a:pt x="8288985" y="2178906"/>
                </a:lnTo>
                <a:lnTo>
                  <a:pt x="0" y="2178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7"/>
          <p:cNvSpPr txBox="1"/>
          <p:nvPr/>
        </p:nvSpPr>
        <p:spPr>
          <a:xfrm>
            <a:off x="1028700" y="4445289"/>
            <a:ext cx="8531793" cy="3203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Nuestra solución es una aplicación móvil diseñada para escanear los códigos de barra de los productos para luego poder pagarlos a través de la misma aplicación.</a:t>
            </a:r>
            <a:endParaRPr/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6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Principalmente esta aplicación esta dirigida a los clientes de alguna automotora para así optimizar los procesos de pago en caja. </a:t>
            </a:r>
            <a:endParaRPr/>
          </a:p>
          <a:p>
            <a:pPr indent="0" lvl="0" marL="0" marR="0" rtl="0" algn="l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6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7"/>
          <p:cNvGrpSpPr/>
          <p:nvPr/>
        </p:nvGrpSpPr>
        <p:grpSpPr>
          <a:xfrm>
            <a:off x="11404611" y="-718231"/>
            <a:ext cx="8817711" cy="11651603"/>
            <a:chOff x="0" y="-47625"/>
            <a:chExt cx="2322360" cy="3068735"/>
          </a:xfrm>
        </p:grpSpPr>
        <p:sp>
          <p:nvSpPr>
            <p:cNvPr id="187" name="Google Shape;187;p7"/>
            <p:cNvSpPr/>
            <p:nvPr/>
          </p:nvSpPr>
          <p:spPr>
            <a:xfrm>
              <a:off x="0" y="0"/>
              <a:ext cx="2322360" cy="3021110"/>
            </a:xfrm>
            <a:custGeom>
              <a:rect b="b" l="l" r="r" t="t"/>
              <a:pathLst>
                <a:path extrusionOk="0" h="3021110" w="2322360">
                  <a:moveTo>
                    <a:pt x="0" y="0"/>
                  </a:moveTo>
                  <a:lnTo>
                    <a:pt x="2322360" y="0"/>
                  </a:lnTo>
                  <a:lnTo>
                    <a:pt x="2322360" y="3021110"/>
                  </a:lnTo>
                  <a:lnTo>
                    <a:pt x="0" y="3021110"/>
                  </a:lnTo>
                  <a:close/>
                </a:path>
              </a:pathLst>
            </a:custGeom>
            <a:solidFill>
              <a:srgbClr val="4E767D"/>
            </a:solidFill>
            <a:ln>
              <a:noFill/>
            </a:ln>
          </p:spPr>
        </p:sp>
        <p:sp>
          <p:nvSpPr>
            <p:cNvPr id="188" name="Google Shape;188;p7"/>
            <p:cNvSpPr txBox="1"/>
            <p:nvPr/>
          </p:nvSpPr>
          <p:spPr>
            <a:xfrm>
              <a:off x="0" y="-47625"/>
              <a:ext cx="2322360" cy="3068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7"/>
          <p:cNvSpPr txBox="1"/>
          <p:nvPr/>
        </p:nvSpPr>
        <p:spPr>
          <a:xfrm>
            <a:off x="1028700" y="725573"/>
            <a:ext cx="9498942" cy="3277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00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VISIÓN DEL PRODUCTO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15098928" y="-845750"/>
            <a:ext cx="7130775" cy="1874450"/>
          </a:xfrm>
          <a:custGeom>
            <a:rect b="b" l="l" r="r" t="t"/>
            <a:pathLst>
              <a:path extrusionOk="0" h="1874450" w="7130775">
                <a:moveTo>
                  <a:pt x="0" y="0"/>
                </a:moveTo>
                <a:lnTo>
                  <a:pt x="7130775" y="0"/>
                </a:lnTo>
                <a:lnTo>
                  <a:pt x="7130775" y="1874450"/>
                </a:lnTo>
                <a:lnTo>
                  <a:pt x="0" y="1874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7"/>
          <p:cNvSpPr/>
          <p:nvPr/>
        </p:nvSpPr>
        <p:spPr>
          <a:xfrm>
            <a:off x="13025200" y="1740643"/>
            <a:ext cx="3834506" cy="6914683"/>
          </a:xfrm>
          <a:custGeom>
            <a:rect b="b" l="l" r="r" t="t"/>
            <a:pathLst>
              <a:path extrusionOk="0" h="6914683" w="3834506">
                <a:moveTo>
                  <a:pt x="0" y="0"/>
                </a:moveTo>
                <a:lnTo>
                  <a:pt x="3834506" y="0"/>
                </a:lnTo>
                <a:lnTo>
                  <a:pt x="3834506" y="6914682"/>
                </a:lnTo>
                <a:lnTo>
                  <a:pt x="0" y="6914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>
            <a:off x="6880469" y="2718224"/>
            <a:ext cx="4240941" cy="3506925"/>
          </a:xfrm>
          <a:custGeom>
            <a:rect b="b" l="l" r="r" t="t"/>
            <a:pathLst>
              <a:path extrusionOk="0" h="3506925" w="4240941">
                <a:moveTo>
                  <a:pt x="0" y="0"/>
                </a:moveTo>
                <a:lnTo>
                  <a:pt x="4240941" y="0"/>
                </a:lnTo>
                <a:lnTo>
                  <a:pt x="4240941" y="3506926"/>
                </a:lnTo>
                <a:lnTo>
                  <a:pt x="0" y="3506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082" r="-26829" t="0"/>
            </a:stretch>
          </a:blipFill>
          <a:ln>
            <a:noFill/>
          </a:ln>
        </p:spPr>
      </p:sp>
      <p:sp>
        <p:nvSpPr>
          <p:cNvPr id="197" name="Google Shape;197;p8"/>
          <p:cNvSpPr txBox="1"/>
          <p:nvPr/>
        </p:nvSpPr>
        <p:spPr>
          <a:xfrm>
            <a:off x="5961621" y="7307796"/>
            <a:ext cx="5989990" cy="2212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69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ÉPICAS E</a:t>
            </a:r>
            <a:endParaRPr/>
          </a:p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69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HISTORIAS DE USUARIO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11887623" y="995127"/>
            <a:ext cx="633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3. PROCESAMIENTO DE PAGOS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1788164" y="2244083"/>
            <a:ext cx="5062246" cy="52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 quiero poder pagar los productos que tengo en el carrito.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1939219" y="4126115"/>
            <a:ext cx="58194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4. MONITOREO Y ANÁLISIS DE COMPRA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11887623" y="5621198"/>
            <a:ext cx="50622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gerente quiero poder generar reportes de las ventas realizadas.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También me gustaría hacer reportes con la información recaudada para ver métricas respecto a las ventas.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administrador, quiero ver estadísticas de productos más vendidos para tomar decisiones informadas sobre el inventario.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651781" y="1000125"/>
            <a:ext cx="6558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9064" lvl="1" marL="678127" marR="0" rtl="0" algn="l">
              <a:lnSpc>
                <a:spcPct val="13003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40"/>
              <a:buFont typeface="Arial"/>
              <a:buAutoNum type="arabicPeriod"/>
            </a:pPr>
            <a:r>
              <a:rPr b="0" i="0" lang="en-US" sz="314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ESCANEO DE PRODUCTOS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99375" y="2012512"/>
            <a:ext cx="5062246" cy="186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cliente, quiero escanear el código de barras de un producto usando la cámara del la aplicación.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cliente, quiero ver los detalles del producto escaneado y decidir si quiero agregarlo al carro.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1061154" y="4855339"/>
            <a:ext cx="58194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2. GESTIÓN DEL CARRITO DE COMPRAS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899375" y="6225150"/>
            <a:ext cx="5062246" cy="1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 quiero poder ver los productos que tengo en el carrito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 quiero poder modificar el carrito en cualquier momento</a:t>
            </a:r>
            <a:endParaRPr/>
          </a:p>
          <a:p>
            <a:pPr indent="0" lvl="0" marL="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3" u="none" cap="none" strike="noStrike">
              <a:solidFill>
                <a:srgbClr val="0506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788164" y="2996762"/>
            <a:ext cx="5062246" cy="520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6020" lvl="1" marL="372040" marR="0" rtl="0" algn="l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Clr>
                <a:srgbClr val="05061C"/>
              </a:buClr>
              <a:buSzPts val="1723"/>
              <a:buFont typeface="Arial"/>
              <a:buChar char="•"/>
            </a:pPr>
            <a:r>
              <a:rPr b="0" i="0" lang="en-US" sz="1723" u="none" cap="none" strike="noStrike">
                <a:solidFill>
                  <a:srgbClr val="05061C"/>
                </a:solidFill>
                <a:latin typeface="Arial"/>
                <a:ea typeface="Arial"/>
                <a:cs typeface="Arial"/>
                <a:sym typeface="Arial"/>
              </a:rPr>
              <a:t>Como cliente quiero poder recibir una boleta para confirmar la transacción.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2490230" y="1950814"/>
            <a:ext cx="13389049" cy="4025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-6802679" y="446691"/>
            <a:ext cx="10471816" cy="1523173"/>
          </a:xfrm>
          <a:custGeom>
            <a:rect b="b" l="l" r="r" t="t"/>
            <a:pathLst>
              <a:path extrusionOk="0" h="1523173" w="10471816">
                <a:moveTo>
                  <a:pt x="0" y="0"/>
                </a:moveTo>
                <a:lnTo>
                  <a:pt x="10471817" y="0"/>
                </a:lnTo>
                <a:lnTo>
                  <a:pt x="10471817" y="1523173"/>
                </a:lnTo>
                <a:lnTo>
                  <a:pt x="0" y="15231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9"/>
          <p:cNvSpPr/>
          <p:nvPr/>
        </p:nvSpPr>
        <p:spPr>
          <a:xfrm>
            <a:off x="-888213" y="7868825"/>
            <a:ext cx="9453842" cy="3919047"/>
          </a:xfrm>
          <a:custGeom>
            <a:rect b="b" l="l" r="r" t="t"/>
            <a:pathLst>
              <a:path extrusionOk="0" h="3919047" w="9453842">
                <a:moveTo>
                  <a:pt x="0" y="0"/>
                </a:moveTo>
                <a:lnTo>
                  <a:pt x="9453843" y="0"/>
                </a:lnTo>
                <a:lnTo>
                  <a:pt x="9453843" y="3919047"/>
                </a:lnTo>
                <a:lnTo>
                  <a:pt x="0" y="3919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9"/>
          <p:cNvSpPr/>
          <p:nvPr/>
        </p:nvSpPr>
        <p:spPr>
          <a:xfrm>
            <a:off x="15440611" y="7734306"/>
            <a:ext cx="2487716" cy="5105388"/>
          </a:xfrm>
          <a:custGeom>
            <a:rect b="b" l="l" r="r" t="t"/>
            <a:pathLst>
              <a:path extrusionOk="0" h="5105388" w="2487716">
                <a:moveTo>
                  <a:pt x="0" y="0"/>
                </a:moveTo>
                <a:lnTo>
                  <a:pt x="2487716" y="0"/>
                </a:lnTo>
                <a:lnTo>
                  <a:pt x="2487716" y="5105388"/>
                </a:lnTo>
                <a:lnTo>
                  <a:pt x="0" y="5105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9"/>
          <p:cNvSpPr/>
          <p:nvPr/>
        </p:nvSpPr>
        <p:spPr>
          <a:xfrm>
            <a:off x="9184755" y="7734306"/>
            <a:ext cx="2633170" cy="3368008"/>
          </a:xfrm>
          <a:custGeom>
            <a:rect b="b" l="l" r="r" t="t"/>
            <a:pathLst>
              <a:path extrusionOk="0" h="3368008" w="2633170">
                <a:moveTo>
                  <a:pt x="0" y="0"/>
                </a:moveTo>
                <a:lnTo>
                  <a:pt x="2633170" y="0"/>
                </a:lnTo>
                <a:lnTo>
                  <a:pt x="2633170" y="3368008"/>
                </a:lnTo>
                <a:lnTo>
                  <a:pt x="0" y="3368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9"/>
          <p:cNvSpPr/>
          <p:nvPr/>
        </p:nvSpPr>
        <p:spPr>
          <a:xfrm>
            <a:off x="12212810" y="7868825"/>
            <a:ext cx="2608676" cy="3368008"/>
          </a:xfrm>
          <a:custGeom>
            <a:rect b="b" l="l" r="r" t="t"/>
            <a:pathLst>
              <a:path extrusionOk="0" h="3368008" w="2608676">
                <a:moveTo>
                  <a:pt x="0" y="0"/>
                </a:moveTo>
                <a:lnTo>
                  <a:pt x="2608676" y="0"/>
                </a:lnTo>
                <a:lnTo>
                  <a:pt x="2608676" y="3368008"/>
                </a:lnTo>
                <a:lnTo>
                  <a:pt x="0" y="3368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9"/>
          <p:cNvSpPr/>
          <p:nvPr/>
        </p:nvSpPr>
        <p:spPr>
          <a:xfrm>
            <a:off x="13517148" y="0"/>
            <a:ext cx="10471816" cy="1523173"/>
          </a:xfrm>
          <a:custGeom>
            <a:rect b="b" l="l" r="r" t="t"/>
            <a:pathLst>
              <a:path extrusionOk="0" h="1523173" w="10471816">
                <a:moveTo>
                  <a:pt x="0" y="0"/>
                </a:moveTo>
                <a:lnTo>
                  <a:pt x="10471817" y="0"/>
                </a:lnTo>
                <a:lnTo>
                  <a:pt x="10471817" y="1523173"/>
                </a:lnTo>
                <a:lnTo>
                  <a:pt x="0" y="15231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