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6" r:id="rId3"/>
    <p:sldId id="273" r:id="rId4"/>
    <p:sldId id="258" r:id="rId5"/>
    <p:sldId id="259" r:id="rId6"/>
    <p:sldId id="260" r:id="rId7"/>
    <p:sldId id="274" r:id="rId8"/>
    <p:sldId id="287" r:id="rId9"/>
    <p:sldId id="277" r:id="rId10"/>
    <p:sldId id="278" r:id="rId11"/>
    <p:sldId id="279" r:id="rId12"/>
    <p:sldId id="280" r:id="rId13"/>
    <p:sldId id="281" r:id="rId14"/>
    <p:sldId id="282" r:id="rId15"/>
    <p:sldId id="276" r:id="rId16"/>
    <p:sldId id="283" r:id="rId17"/>
    <p:sldId id="284" r:id="rId18"/>
    <p:sldId id="285" r:id="rId19"/>
    <p:sldId id="288" r:id="rId20"/>
    <p:sldId id="275" r:id="rId21"/>
    <p:sldId id="289" r:id="rId22"/>
    <p:sldId id="266" r:id="rId23"/>
    <p:sldId id="267" r:id="rId24"/>
    <p:sldId id="268" r:id="rId25"/>
    <p:sldId id="290" r:id="rId26"/>
    <p:sldId id="291" r:id="rId27"/>
    <p:sldId id="292" r:id="rId28"/>
    <p:sldId id="27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3.wmf"/><Relationship Id="rId1" Type="http://schemas.openxmlformats.org/officeDocument/2006/relationships/image" Target="../media/image1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E855-7491-4DC4-88BF-4DCC2178D7DB}" type="datetimeFigureOut">
              <a:rPr lang="zh-CN" altLang="en-US" smtClean="0"/>
              <a:t>2014/1/10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405-6517-4951-8947-EABF15EA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5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E855-7491-4DC4-88BF-4DCC2178D7DB}" type="datetimeFigureOut">
              <a:rPr lang="zh-CN" altLang="en-US" smtClean="0"/>
              <a:t>2014/1/10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405-6517-4951-8947-EABF15EA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3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E855-7491-4DC4-88BF-4DCC2178D7DB}" type="datetimeFigureOut">
              <a:rPr lang="zh-CN" altLang="en-US" smtClean="0"/>
              <a:t>2014/1/10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405-6517-4951-8947-EABF15EA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4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E855-7491-4DC4-88BF-4DCC2178D7DB}" type="datetimeFigureOut">
              <a:rPr lang="zh-CN" altLang="en-US" smtClean="0"/>
              <a:t>2014/1/10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405-6517-4951-8947-EABF15EA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1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E855-7491-4DC4-88BF-4DCC2178D7DB}" type="datetimeFigureOut">
              <a:rPr lang="zh-CN" altLang="en-US" smtClean="0"/>
              <a:t>2014/1/10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405-6517-4951-8947-EABF15EA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9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E855-7491-4DC4-88BF-4DCC2178D7DB}" type="datetimeFigureOut">
              <a:rPr lang="zh-CN" altLang="en-US" smtClean="0"/>
              <a:t>2014/1/10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405-6517-4951-8947-EABF15EA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E855-7491-4DC4-88BF-4DCC2178D7DB}" type="datetimeFigureOut">
              <a:rPr lang="zh-CN" altLang="en-US" smtClean="0"/>
              <a:t>2014/1/10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405-6517-4951-8947-EABF15EA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75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E855-7491-4DC4-88BF-4DCC2178D7DB}" type="datetimeFigureOut">
              <a:rPr lang="zh-CN" altLang="en-US" smtClean="0"/>
              <a:t>2014/1/10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405-6517-4951-8947-EABF15EA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E855-7491-4DC4-88BF-4DCC2178D7DB}" type="datetimeFigureOut">
              <a:rPr lang="zh-CN" altLang="en-US" smtClean="0"/>
              <a:t>2014/1/10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405-6517-4951-8947-EABF15EA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7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E855-7491-4DC4-88BF-4DCC2178D7DB}" type="datetimeFigureOut">
              <a:rPr lang="zh-CN" altLang="en-US" smtClean="0"/>
              <a:t>2014/1/10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405-6517-4951-8947-EABF15EA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86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E855-7491-4DC4-88BF-4DCC2178D7DB}" type="datetimeFigureOut">
              <a:rPr lang="zh-CN" altLang="en-US" smtClean="0"/>
              <a:t>2014/1/10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9405-6517-4951-8947-EABF15EA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0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0E855-7491-4DC4-88BF-4DCC2178D7DB}" type="datetimeFigureOut">
              <a:rPr lang="zh-CN" altLang="en-US" smtClean="0"/>
              <a:t>2014/1/10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9405-6517-4951-8947-EABF15EA5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9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6068" y="1729214"/>
            <a:ext cx="8231863" cy="1092690"/>
          </a:xfrm>
        </p:spPr>
        <p:txBody>
          <a:bodyPr/>
          <a:lstStyle/>
          <a:p>
            <a:pPr algn="l"/>
            <a:r>
              <a:rPr lang="en-US" altLang="zh-CN" dirty="0"/>
              <a:t>Accurate FFD </a:t>
            </a:r>
            <a:r>
              <a:rPr lang="zh-CN" altLang="en-US" dirty="0"/>
              <a:t>的曲面拟合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43000" y="4190515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/>
              <a:t>崔元敏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28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已知条件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已知一个曲面，其参数表示为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它先经过一次变换，记为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(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FFD</a:t>
            </a:r>
            <a:r>
              <a:rPr lang="zh-CN" altLang="en-US" dirty="0" smtClean="0"/>
              <a:t>中的嵌入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再经过一次变换，记为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FFD)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535545"/>
              </p:ext>
            </p:extLst>
          </p:nvPr>
        </p:nvGraphicFramePr>
        <p:xfrm>
          <a:off x="5738813" y="1443038"/>
          <a:ext cx="19272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Formula" r:id="rId3" imgW="882720" imgH="576720" progId="Equation.Ribbit">
                  <p:embed/>
                </p:oleObj>
              </mc:Choice>
              <mc:Fallback>
                <p:oleObj name="Formula" r:id="rId3" imgW="882720" imgH="5767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1443038"/>
                        <a:ext cx="1927225" cy="1257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504005"/>
              </p:ext>
            </p:extLst>
          </p:nvPr>
        </p:nvGraphicFramePr>
        <p:xfrm>
          <a:off x="4970463" y="2941638"/>
          <a:ext cx="2354262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Formula" r:id="rId5" imgW="1078560" imgH="576720" progId="Equation.Ribbit">
                  <p:embed/>
                </p:oleObj>
              </mc:Choice>
              <mc:Fallback>
                <p:oleObj name="Formula" r:id="rId5" imgW="1078560" imgH="5767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2941638"/>
                        <a:ext cx="2354262" cy="1257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300758"/>
              </p:ext>
            </p:extLst>
          </p:nvPr>
        </p:nvGraphicFramePr>
        <p:xfrm>
          <a:off x="4603750" y="4527550"/>
          <a:ext cx="2274888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Formula" r:id="rId7" imgW="1041480" imgH="576720" progId="Equation.Ribbit">
                  <p:embed/>
                </p:oleObj>
              </mc:Choice>
              <mc:Fallback>
                <p:oleObj name="Formula" r:id="rId7" imgW="1041480" imgH="5767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4527550"/>
                        <a:ext cx="2274888" cy="1257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63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</a:t>
            </a:r>
            <a:r>
              <a:rPr lang="zh-CN" altLang="en-US" dirty="0" smtClean="0"/>
              <a:t>曲面   方向的导矢为</a:t>
            </a:r>
            <a:endParaRPr lang="en-US" altLang="zh-CN" dirty="0" smtClean="0"/>
          </a:p>
          <a:p>
            <a:r>
              <a:rPr lang="zh-CN" altLang="en-US" dirty="0" smtClean="0"/>
              <a:t>求经过两次变换之后的导矢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873815"/>
              </p:ext>
            </p:extLst>
          </p:nvPr>
        </p:nvGraphicFramePr>
        <p:xfrm>
          <a:off x="2408238" y="1889125"/>
          <a:ext cx="1619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Formula" r:id="rId3" imgW="75240" imgH="160200" progId="Equation.Ribbit">
                  <p:embed/>
                </p:oleObj>
              </mc:Choice>
              <mc:Fallback>
                <p:oleObj name="Formula" r:id="rId3" imgW="75240" imgH="16020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1889125"/>
                        <a:ext cx="161925" cy="349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79855"/>
              </p:ext>
            </p:extLst>
          </p:nvPr>
        </p:nvGraphicFramePr>
        <p:xfrm>
          <a:off x="4809439" y="1737754"/>
          <a:ext cx="25669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Formula" r:id="rId5" imgW="1172520" imgH="242640" progId="Equation.Ribbit">
                  <p:embed/>
                </p:oleObj>
              </mc:Choice>
              <mc:Fallback>
                <p:oleObj name="Formula" r:id="rId5" imgW="1172520" imgH="2426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439" y="1737754"/>
                        <a:ext cx="2566988" cy="528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52986"/>
              </p:ext>
            </p:extLst>
          </p:nvPr>
        </p:nvGraphicFramePr>
        <p:xfrm>
          <a:off x="5235918" y="2383181"/>
          <a:ext cx="4000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Formula" r:id="rId7" imgW="181800" imgH="167760" progId="Equation.Ribbit">
                  <p:embed/>
                </p:oleObj>
              </mc:Choice>
              <mc:Fallback>
                <p:oleObj name="Formula" r:id="rId7" imgW="181800" imgH="1677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918" y="2383181"/>
                        <a:ext cx="400050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76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导矢的推导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05493"/>
            <a:ext cx="7886700" cy="5044733"/>
          </a:xfrm>
        </p:spPr>
        <p:txBody>
          <a:bodyPr/>
          <a:lstStyle/>
          <a:p>
            <a:r>
              <a:rPr lang="zh-CN" altLang="en-US" dirty="0"/>
              <a:t>根据</a:t>
            </a:r>
            <a:r>
              <a:rPr lang="zh-CN" altLang="en-US" dirty="0" smtClean="0"/>
              <a:t>链式法则，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同理，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由以上三式可得：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即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917365"/>
              </p:ext>
            </p:extLst>
          </p:nvPr>
        </p:nvGraphicFramePr>
        <p:xfrm>
          <a:off x="3348246" y="1270553"/>
          <a:ext cx="4992997" cy="743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Formula" r:id="rId3" imgW="1621800" imgH="242640" progId="Equation.Ribbit">
                  <p:embed/>
                </p:oleObj>
              </mc:Choice>
              <mc:Fallback>
                <p:oleObj name="Formula" r:id="rId3" imgW="1621800" imgH="2426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246" y="1270553"/>
                        <a:ext cx="4992997" cy="743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885442"/>
              </p:ext>
            </p:extLst>
          </p:nvPr>
        </p:nvGraphicFramePr>
        <p:xfrm>
          <a:off x="3348246" y="2325682"/>
          <a:ext cx="492918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Formula" r:id="rId5" imgW="1601640" imgH="242640" progId="Equation.Ribbit">
                  <p:embed/>
                </p:oleObj>
              </mc:Choice>
              <mc:Fallback>
                <p:oleObj name="Formula" r:id="rId5" imgW="1601640" imgH="2426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246" y="2325682"/>
                        <a:ext cx="4929187" cy="744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650916"/>
              </p:ext>
            </p:extLst>
          </p:nvPr>
        </p:nvGraphicFramePr>
        <p:xfrm>
          <a:off x="3311175" y="3102830"/>
          <a:ext cx="520858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Formula" r:id="rId7" imgW="1691640" imgH="242640" progId="Equation.Ribbit">
                  <p:embed/>
                </p:oleObj>
              </mc:Choice>
              <mc:Fallback>
                <p:oleObj name="Formula" r:id="rId7" imgW="1691640" imgH="2426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175" y="3102830"/>
                        <a:ext cx="5208587" cy="744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627448"/>
              </p:ext>
            </p:extLst>
          </p:nvPr>
        </p:nvGraphicFramePr>
        <p:xfrm>
          <a:off x="3610832" y="3839820"/>
          <a:ext cx="5437188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Formula" r:id="rId9" imgW="2226600" imgH="636480" progId="Equation.Ribbit">
                  <p:embed/>
                </p:oleObj>
              </mc:Choice>
              <mc:Fallback>
                <p:oleObj name="Formula" r:id="rId9" imgW="2226600" imgH="6364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832" y="3839820"/>
                        <a:ext cx="5437188" cy="1557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156292"/>
              </p:ext>
            </p:extLst>
          </p:nvPr>
        </p:nvGraphicFramePr>
        <p:xfrm>
          <a:off x="1545747" y="5407879"/>
          <a:ext cx="36544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Formula" r:id="rId11" imgW="1496160" imgH="235080" progId="Equation.Ribbit">
                  <p:embed/>
                </p:oleObj>
              </mc:Choice>
              <mc:Fallback>
                <p:oleObj name="Formula" r:id="rId11" imgW="1496160" imgH="2350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747" y="5407879"/>
                        <a:ext cx="3654425" cy="57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31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导矢的推导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05493"/>
            <a:ext cx="7886700" cy="5044733"/>
          </a:xfrm>
        </p:spPr>
        <p:txBody>
          <a:bodyPr/>
          <a:lstStyle/>
          <a:p>
            <a:r>
              <a:rPr lang="zh-CN" altLang="en-US" dirty="0"/>
              <a:t>同理可</a:t>
            </a:r>
            <a:r>
              <a:rPr lang="zh-CN" altLang="en-US" dirty="0" smtClean="0"/>
              <a:t>得：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由以上两式可得：</a:t>
            </a:r>
            <a:endParaRPr lang="en-US" altLang="zh-CN" dirty="0" smtClean="0"/>
          </a:p>
          <a:p>
            <a:r>
              <a:rPr lang="zh-CN" altLang="en-US" dirty="0"/>
              <a:t>得到</a:t>
            </a:r>
            <a:r>
              <a:rPr lang="zh-CN" altLang="en-US" dirty="0" smtClean="0"/>
              <a:t>结论：</a:t>
            </a:r>
            <a:endParaRPr lang="en-US" altLang="zh-CN" dirty="0" smtClean="0"/>
          </a:p>
          <a:p>
            <a:r>
              <a:rPr lang="zh-CN" altLang="en-US" dirty="0" smtClean="0"/>
              <a:t>同理，</a:t>
            </a:r>
            <a:endParaRPr lang="en-US" altLang="zh-CN" dirty="0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432524"/>
              </p:ext>
            </p:extLst>
          </p:nvPr>
        </p:nvGraphicFramePr>
        <p:xfrm>
          <a:off x="2607832" y="1328179"/>
          <a:ext cx="5316537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Formula" r:id="rId3" imgW="2178360" imgH="591840" progId="Equation.Ribbit">
                  <p:embed/>
                </p:oleObj>
              </mc:Choice>
              <mc:Fallback>
                <p:oleObj name="Formula" r:id="rId3" imgW="2178360" imgH="5918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832" y="1328179"/>
                        <a:ext cx="5316537" cy="1449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540337"/>
              </p:ext>
            </p:extLst>
          </p:nvPr>
        </p:nvGraphicFramePr>
        <p:xfrm>
          <a:off x="1552656" y="2840939"/>
          <a:ext cx="52435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Formula" r:id="rId5" imgW="2145240" imgH="251640" progId="Equation.Ribbit">
                  <p:embed/>
                </p:oleObj>
              </mc:Choice>
              <mc:Fallback>
                <p:oleObj name="Formula" r:id="rId5" imgW="2145240" imgH="2516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656" y="2840939"/>
                        <a:ext cx="5243513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476296"/>
              </p:ext>
            </p:extLst>
          </p:nvPr>
        </p:nvGraphicFramePr>
        <p:xfrm>
          <a:off x="3700376" y="3830295"/>
          <a:ext cx="40481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Formula" r:id="rId7" imgW="1656360" imgH="251640" progId="Equation.Ribbit">
                  <p:embed/>
                </p:oleObj>
              </mc:Choice>
              <mc:Fallback>
                <p:oleObj name="Formula" r:id="rId7" imgW="1656360" imgH="2516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376" y="3830295"/>
                        <a:ext cx="4048125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393133"/>
              </p:ext>
            </p:extLst>
          </p:nvPr>
        </p:nvGraphicFramePr>
        <p:xfrm>
          <a:off x="2576984" y="4452248"/>
          <a:ext cx="23209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Formula" r:id="rId9" imgW="950040" imgH="193320" progId="Equation.Ribbit">
                  <p:embed/>
                </p:oleObj>
              </mc:Choice>
              <mc:Fallback>
                <p:oleObj name="Formula" r:id="rId9" imgW="950040" imgH="1933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984" y="4452248"/>
                        <a:ext cx="2320925" cy="476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613692"/>
              </p:ext>
            </p:extLst>
          </p:nvPr>
        </p:nvGraphicFramePr>
        <p:xfrm>
          <a:off x="2587669" y="4959350"/>
          <a:ext cx="2384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Formula" r:id="rId11" imgW="974160" imgH="207360" progId="Equation.Ribbit">
                  <p:embed/>
                </p:oleObj>
              </mc:Choice>
              <mc:Fallback>
                <p:oleObj name="Formula" r:id="rId11" imgW="974160" imgH="2073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69" y="4959350"/>
                        <a:ext cx="2384425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83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法向的推导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法</a:t>
            </a:r>
            <a:r>
              <a:rPr lang="zh-CN" altLang="en-US" dirty="0" smtClean="0"/>
              <a:t>向通过导矢的叉乘得到：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915595"/>
              </p:ext>
            </p:extLst>
          </p:nvPr>
        </p:nvGraphicFramePr>
        <p:xfrm>
          <a:off x="1000125" y="2443206"/>
          <a:ext cx="48434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Formula" r:id="rId3" imgW="1981440" imgH="1103760" progId="Equation.Ribbit">
                  <p:embed/>
                </p:oleObj>
              </mc:Choice>
              <mc:Fallback>
                <p:oleObj name="Formula" r:id="rId3" imgW="1981440" imgH="11037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443206"/>
                        <a:ext cx="4843463" cy="2711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79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51815"/>
              </p:ext>
            </p:extLst>
          </p:nvPr>
        </p:nvGraphicFramePr>
        <p:xfrm>
          <a:off x="969404" y="1773581"/>
          <a:ext cx="25241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Formula" r:id="rId3" imgW="1033920" imgH="179280" progId="Equation.Ribbit">
                  <p:embed/>
                </p:oleObj>
              </mc:Choice>
              <mc:Fallback>
                <p:oleObj name="Formula" r:id="rId3" imgW="1033920" imgH="1792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404" y="1773581"/>
                        <a:ext cx="2524125" cy="441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54917"/>
              </p:ext>
            </p:extLst>
          </p:nvPr>
        </p:nvGraphicFramePr>
        <p:xfrm>
          <a:off x="4600575" y="1758950"/>
          <a:ext cx="33829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Formula" r:id="rId5" imgW="1383120" imgH="191880" progId="Equation.Ribbit">
                  <p:embed/>
                </p:oleObj>
              </mc:Choice>
              <mc:Fallback>
                <p:oleObj name="Formula" r:id="rId5" imgW="1383120" imgH="1918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1758950"/>
                        <a:ext cx="3382963" cy="471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19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Gain</a:t>
            </a:r>
            <a:r>
              <a:rPr lang="zh-CN" altLang="en-US" dirty="0" smtClean="0"/>
              <a:t>使用的嵌入公式是                   ，我上面推导时使用的是</a:t>
            </a:r>
            <a:r>
              <a:rPr lang="en-US" altLang="zh-CN" dirty="0" smtClean="0"/>
              <a:t>                  </a:t>
            </a:r>
            <a:r>
              <a:rPr lang="zh-CN" altLang="en-US" dirty="0" smtClean="0"/>
              <a:t>，二者互为逆变换</a:t>
            </a:r>
            <a:endParaRPr lang="en-US" altLang="zh-CN" dirty="0" smtClean="0"/>
          </a:p>
          <a:p>
            <a:r>
              <a:rPr lang="zh-CN" altLang="en-US" dirty="0" smtClean="0"/>
              <a:t>结论中的    用        替代可以得到和</a:t>
            </a:r>
            <a:r>
              <a:rPr lang="en-US" altLang="zh-CN" dirty="0" smtClean="0"/>
              <a:t>Gain</a:t>
            </a:r>
            <a:r>
              <a:rPr lang="zh-CN" altLang="en-US" dirty="0" smtClean="0"/>
              <a:t>一致的表示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推导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346284"/>
              </p:ext>
            </p:extLst>
          </p:nvPr>
        </p:nvGraphicFramePr>
        <p:xfrm>
          <a:off x="4572000" y="1871656"/>
          <a:ext cx="14287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Formula" r:id="rId3" imgW="684720" imgH="176760" progId="Equation.Ribbit">
                  <p:embed/>
                </p:oleObj>
              </mc:Choice>
              <mc:Fallback>
                <p:oleObj name="Formula" r:id="rId3" imgW="6847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871656"/>
                        <a:ext cx="1428750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736425"/>
              </p:ext>
            </p:extLst>
          </p:nvPr>
        </p:nvGraphicFramePr>
        <p:xfrm>
          <a:off x="2738780" y="2266258"/>
          <a:ext cx="14351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Formula" r:id="rId5" imgW="687240" imgH="176760" progId="Equation.Ribbit">
                  <p:embed/>
                </p:oleObj>
              </mc:Choice>
              <mc:Fallback>
                <p:oleObj name="Formula" r:id="rId5" imgW="68724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8780" y="2266258"/>
                        <a:ext cx="1435100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471841"/>
              </p:ext>
            </p:extLst>
          </p:nvPr>
        </p:nvGraphicFramePr>
        <p:xfrm>
          <a:off x="2416172" y="2785072"/>
          <a:ext cx="2127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Formula" r:id="rId7" imgW="87840" imgH="157680" progId="Equation.Ribbit">
                  <p:embed/>
                </p:oleObj>
              </mc:Choice>
              <mc:Fallback>
                <p:oleObj name="Formula" r:id="rId7" imgW="87840" imgH="1576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2" y="2785072"/>
                        <a:ext cx="212725" cy="385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157521"/>
              </p:ext>
            </p:extLst>
          </p:nvPr>
        </p:nvGraphicFramePr>
        <p:xfrm>
          <a:off x="3095969" y="2751799"/>
          <a:ext cx="549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Formula" r:id="rId9" imgW="226080" imgH="175320" progId="Equation.Ribbit">
                  <p:embed/>
                </p:oleObj>
              </mc:Choice>
              <mc:Fallback>
                <p:oleObj name="Formula" r:id="rId9" imgW="226080" imgH="1753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969" y="2751799"/>
                        <a:ext cx="549275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660060"/>
              </p:ext>
            </p:extLst>
          </p:nvPr>
        </p:nvGraphicFramePr>
        <p:xfrm>
          <a:off x="985495" y="3566896"/>
          <a:ext cx="3349625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Formula" r:id="rId11" imgW="1370520" imgH="995760" progId="Equation.Ribbit">
                  <p:embed/>
                </p:oleObj>
              </mc:Choice>
              <mc:Fallback>
                <p:oleObj name="Formula" r:id="rId11" imgW="1370520" imgH="9957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495" y="3566896"/>
                        <a:ext cx="3349625" cy="2444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86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50" y="1417851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206031"/>
              </p:ext>
            </p:extLst>
          </p:nvPr>
        </p:nvGraphicFramePr>
        <p:xfrm>
          <a:off x="1078557" y="1205126"/>
          <a:ext cx="4884738" cy="477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Formula" r:id="rId3" imgW="1996560" imgH="1938240" progId="Equation.Ribbit">
                  <p:embed/>
                </p:oleObj>
              </mc:Choice>
              <mc:Fallback>
                <p:oleObj name="Formula" r:id="rId3" imgW="1996560" imgH="19382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557" y="1205126"/>
                        <a:ext cx="4884738" cy="4776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16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舍弃掉标量，得到结论：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Gain</a:t>
            </a:r>
            <a:r>
              <a:rPr lang="zh-CN" altLang="en-US" dirty="0" smtClean="0"/>
              <a:t>的结果：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127481"/>
              </p:ext>
            </p:extLst>
          </p:nvPr>
        </p:nvGraphicFramePr>
        <p:xfrm>
          <a:off x="994718" y="2368801"/>
          <a:ext cx="2676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Formula" r:id="rId3" imgW="1094760" imgH="179280" progId="Equation.Ribbit">
                  <p:embed/>
                </p:oleObj>
              </mc:Choice>
              <mc:Fallback>
                <p:oleObj name="Formula" r:id="rId3" imgW="1094760" imgH="1792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718" y="2368801"/>
                        <a:ext cx="2676525" cy="441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039514"/>
              </p:ext>
            </p:extLst>
          </p:nvPr>
        </p:nvGraphicFramePr>
        <p:xfrm>
          <a:off x="4987469" y="2352925"/>
          <a:ext cx="32385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Formula" r:id="rId5" imgW="1323360" imgH="191880" progId="Equation.Ribbit">
                  <p:embed/>
                </p:oleObj>
              </mc:Choice>
              <mc:Fallback>
                <p:oleObj name="Formula" r:id="rId5" imgW="1323360" imgH="1918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469" y="2352925"/>
                        <a:ext cx="3238500" cy="47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403374"/>
              </p:ext>
            </p:extLst>
          </p:nvPr>
        </p:nvGraphicFramePr>
        <p:xfrm>
          <a:off x="1078730" y="3931568"/>
          <a:ext cx="2565932" cy="44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Formula" r:id="rId7" imgW="1033920" imgH="179280" progId="Equation.Ribbit">
                  <p:embed/>
                </p:oleObj>
              </mc:Choice>
              <mc:Fallback>
                <p:oleObj name="Formula" r:id="rId7" imgW="1033920" imgH="1792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8730" y="3931568"/>
                        <a:ext cx="2565932" cy="445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33187"/>
              </p:ext>
            </p:extLst>
          </p:nvPr>
        </p:nvGraphicFramePr>
        <p:xfrm>
          <a:off x="4485891" y="3931568"/>
          <a:ext cx="2941891" cy="47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Formula" r:id="rId9" imgW="1183680" imgH="191880" progId="Equation.Ribbit">
                  <p:embed/>
                </p:oleObj>
              </mc:Choice>
              <mc:Fallback>
                <p:oleObj name="Formula" r:id="rId9" imgW="1183680" imgH="1918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85891" y="3931568"/>
                        <a:ext cx="2941891" cy="477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31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6068" y="2679827"/>
            <a:ext cx="8231863" cy="109269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改进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的求法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6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6068" y="2679827"/>
            <a:ext cx="8231863" cy="109269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改进高光效果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0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原来法向的求法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按照拟合次数计算相应数量的采样点的法向</a:t>
            </a:r>
            <a:endParaRPr lang="en-US" altLang="zh-CN" dirty="0"/>
          </a:p>
          <a:p>
            <a:r>
              <a:rPr lang="zh-CN" altLang="en-US" dirty="0"/>
              <a:t>近似认为</a:t>
            </a:r>
            <a:r>
              <a:rPr lang="zh-CN" altLang="en-US" dirty="0" smtClean="0"/>
              <a:t>曲面的法向场是一个</a:t>
            </a:r>
            <a:r>
              <a:rPr lang="zh-CN" altLang="en-US" dirty="0"/>
              <a:t>低次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</a:t>
            </a:r>
            <a:r>
              <a:rPr lang="en-US" altLang="zh-CN" dirty="0" err="1" smtClean="0">
                <a:cs typeface="Times New Roman" panose="02020603050405020304" pitchFamily="18" charset="0"/>
              </a:rPr>
              <a:t>é</a:t>
            </a:r>
            <a:r>
              <a:rPr lang="en-US" altLang="zh-CN" dirty="0" err="1" smtClean="0"/>
              <a:t>zier</a:t>
            </a:r>
            <a:r>
              <a:rPr lang="zh-CN" altLang="en-US" dirty="0" smtClean="0"/>
              <a:t>曲面</a:t>
            </a:r>
            <a:endParaRPr lang="en-US" altLang="zh-CN" dirty="0" smtClean="0"/>
          </a:p>
          <a:p>
            <a:r>
              <a:rPr lang="zh-CN" altLang="en-US" dirty="0" smtClean="0"/>
              <a:t>将采样得到的法向直接当做这个</a:t>
            </a:r>
            <a:r>
              <a:rPr lang="en-US" altLang="zh-CN" dirty="0" err="1" smtClean="0"/>
              <a:t>B</a:t>
            </a:r>
            <a:r>
              <a:rPr lang="en-US" altLang="zh-CN" dirty="0" err="1" smtClean="0">
                <a:cs typeface="Times New Roman" panose="02020603050405020304" pitchFamily="18" charset="0"/>
              </a:rPr>
              <a:t>ézier</a:t>
            </a:r>
            <a:r>
              <a:rPr lang="zh-CN" altLang="en-US" dirty="0" smtClean="0">
                <a:cs typeface="Times New Roman" panose="02020603050405020304" pitchFamily="18" charset="0"/>
              </a:rPr>
              <a:t>曲面片的控制顶点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9743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现在法向的求法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与坐标类似，使用带约束的拟合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12" y="2418148"/>
            <a:ext cx="4023278" cy="27276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74" y="2686158"/>
            <a:ext cx="3725114" cy="2191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35659" y="4930069"/>
            <a:ext cx="91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参数域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93956" y="4978371"/>
            <a:ext cx="129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控制顶点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244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法向</a:t>
            </a:r>
            <a:r>
              <a:rPr lang="zh-CN" altLang="en-US" dirty="0" smtClean="0"/>
              <a:t>误差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5" y="1373743"/>
            <a:ext cx="3810085" cy="367237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65" y="1373744"/>
            <a:ext cx="3810085" cy="3672371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61205" y="5211621"/>
            <a:ext cx="7886700" cy="132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r>
              <a:rPr lang="zh-CN" altLang="en-US" dirty="0" smtClean="0"/>
              <a:t>样条体</a:t>
            </a:r>
            <a:r>
              <a:rPr lang="en-US" altLang="zh-CN" dirty="0" smtClean="0"/>
              <a:t>2x2x2</a:t>
            </a:r>
            <a:r>
              <a:rPr lang="zh-CN" altLang="en-US" dirty="0" smtClean="0"/>
              <a:t>次，拟合次数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次，红色代表误差</a:t>
            </a:r>
            <a:r>
              <a:rPr lang="en-US" altLang="zh-CN" dirty="0" smtClean="0"/>
              <a:t>90°</a:t>
            </a:r>
            <a:r>
              <a:rPr lang="zh-CN" altLang="en-US" dirty="0"/>
              <a:t>，平均法向误差 </a:t>
            </a:r>
            <a:r>
              <a:rPr lang="en-US" altLang="zh-CN" dirty="0"/>
              <a:t>= </a:t>
            </a:r>
            <a:r>
              <a:rPr lang="en-US" altLang="zh-CN" dirty="0" smtClean="0"/>
              <a:t>8.62985°</a:t>
            </a:r>
            <a:r>
              <a:rPr lang="zh-CN" altLang="en-US" dirty="0" smtClean="0"/>
              <a:t>，最</a:t>
            </a:r>
            <a:r>
              <a:rPr lang="zh-CN" altLang="en-US" dirty="0"/>
              <a:t>大法向误差 </a:t>
            </a:r>
            <a:r>
              <a:rPr lang="en-US" altLang="zh-CN" dirty="0"/>
              <a:t>= </a:t>
            </a:r>
            <a:r>
              <a:rPr lang="en-US" altLang="zh-CN" dirty="0" smtClean="0"/>
              <a:t>87.406°</a:t>
            </a:r>
          </a:p>
        </p:txBody>
      </p:sp>
    </p:spTree>
    <p:extLst>
      <p:ext uri="{BB962C8B-B14F-4D97-AF65-F5344CB8AC3E}">
        <p14:creationId xmlns:p14="http://schemas.microsoft.com/office/powerpoint/2010/main" val="4200958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法向</a:t>
            </a:r>
            <a:r>
              <a:rPr lang="zh-CN" altLang="en-US" dirty="0" smtClean="0"/>
              <a:t>误差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1205" y="5211621"/>
            <a:ext cx="7886700" cy="132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r>
              <a:rPr lang="zh-CN" altLang="en-US" dirty="0" smtClean="0"/>
              <a:t>样条体</a:t>
            </a:r>
            <a:r>
              <a:rPr lang="en-US" altLang="zh-CN" dirty="0" smtClean="0"/>
              <a:t>2x2x2</a:t>
            </a:r>
            <a:r>
              <a:rPr lang="zh-CN" altLang="en-US" dirty="0" smtClean="0"/>
              <a:t>次，拟合次数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次，红色代表误差</a:t>
            </a:r>
            <a:r>
              <a:rPr lang="en-US" altLang="zh-CN" dirty="0" smtClean="0"/>
              <a:t>90°</a:t>
            </a:r>
            <a:r>
              <a:rPr lang="zh-CN" altLang="en-US" dirty="0"/>
              <a:t>，平均法向误差 </a:t>
            </a:r>
            <a:r>
              <a:rPr lang="en-US" altLang="zh-CN" dirty="0"/>
              <a:t>= </a:t>
            </a:r>
            <a:r>
              <a:rPr lang="en-US" altLang="zh-CN" dirty="0" smtClean="0"/>
              <a:t>6.22506°</a:t>
            </a:r>
            <a:r>
              <a:rPr lang="zh-CN" altLang="en-US" dirty="0" smtClean="0"/>
              <a:t>，最</a:t>
            </a:r>
            <a:r>
              <a:rPr lang="zh-CN" altLang="en-US" dirty="0"/>
              <a:t>大法向误差 </a:t>
            </a:r>
            <a:r>
              <a:rPr lang="en-US" altLang="zh-CN" dirty="0"/>
              <a:t>= </a:t>
            </a:r>
            <a:r>
              <a:rPr lang="en-US" altLang="zh-CN" dirty="0" smtClean="0"/>
              <a:t>70.058°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5" y="1367073"/>
            <a:ext cx="3869904" cy="37300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55" y="1367073"/>
            <a:ext cx="3869904" cy="37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48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法向</a:t>
            </a:r>
            <a:r>
              <a:rPr lang="zh-CN" altLang="en-US" dirty="0" smtClean="0"/>
              <a:t>误差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1205" y="5211621"/>
            <a:ext cx="7886700" cy="132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r>
              <a:rPr lang="zh-CN" altLang="en-US" dirty="0" smtClean="0"/>
              <a:t>样条体</a:t>
            </a:r>
            <a:r>
              <a:rPr lang="en-US" altLang="zh-CN" dirty="0" smtClean="0"/>
              <a:t>2x2x2</a:t>
            </a:r>
            <a:r>
              <a:rPr lang="zh-CN" altLang="en-US" dirty="0" smtClean="0"/>
              <a:t>次，拟合次数</a:t>
            </a:r>
            <a:r>
              <a:rPr lang="en-US" altLang="zh-CN" dirty="0"/>
              <a:t>5</a:t>
            </a:r>
            <a:r>
              <a:rPr lang="zh-CN" altLang="en-US" dirty="0" smtClean="0"/>
              <a:t>次，红色代表误差</a:t>
            </a:r>
            <a:r>
              <a:rPr lang="en-US" altLang="zh-CN" dirty="0" smtClean="0"/>
              <a:t>90°</a:t>
            </a:r>
            <a:r>
              <a:rPr lang="zh-CN" altLang="en-US" dirty="0"/>
              <a:t>，平均法向误差 </a:t>
            </a:r>
            <a:r>
              <a:rPr lang="en-US" altLang="zh-CN" dirty="0"/>
              <a:t>= </a:t>
            </a:r>
            <a:r>
              <a:rPr lang="en-US" altLang="zh-CN" dirty="0" smtClean="0"/>
              <a:t>4.86088</a:t>
            </a:r>
            <a:r>
              <a:rPr lang="en-US" altLang="zh-CN" dirty="0"/>
              <a:t>°</a:t>
            </a:r>
            <a:r>
              <a:rPr lang="zh-CN" altLang="en-US" dirty="0" smtClean="0"/>
              <a:t>，最</a:t>
            </a:r>
            <a:r>
              <a:rPr lang="zh-CN" altLang="en-US" dirty="0"/>
              <a:t>大法向误差 </a:t>
            </a:r>
            <a:r>
              <a:rPr lang="en-US" altLang="zh-CN" dirty="0"/>
              <a:t>= </a:t>
            </a:r>
            <a:r>
              <a:rPr lang="en-US" altLang="zh-CN" dirty="0" smtClean="0"/>
              <a:t>57.947°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7" y="1391059"/>
            <a:ext cx="3963833" cy="38205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60" y="1391059"/>
            <a:ext cx="3963834" cy="38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00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新算法法向误差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0" y="1357056"/>
            <a:ext cx="4228352" cy="40307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57" y="1357056"/>
            <a:ext cx="4228353" cy="4030718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61205" y="5372261"/>
            <a:ext cx="7886700" cy="132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r>
              <a:rPr lang="zh-CN" altLang="en-US" dirty="0" smtClean="0"/>
              <a:t>样条体</a:t>
            </a:r>
            <a:r>
              <a:rPr lang="en-US" altLang="zh-CN" dirty="0" smtClean="0"/>
              <a:t>2x2x2</a:t>
            </a:r>
            <a:r>
              <a:rPr lang="zh-CN" altLang="en-US" dirty="0" smtClean="0"/>
              <a:t>次，拟合</a:t>
            </a:r>
            <a:r>
              <a:rPr lang="zh-CN" altLang="en-US" dirty="0" smtClean="0"/>
              <a:t>次数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zh-CN" altLang="en-US" dirty="0" smtClean="0"/>
              <a:t>，红色代表误差</a:t>
            </a:r>
            <a:r>
              <a:rPr lang="en-US" altLang="zh-CN" dirty="0" smtClean="0"/>
              <a:t>90°</a:t>
            </a:r>
            <a:r>
              <a:rPr lang="zh-CN" altLang="en-US" dirty="0"/>
              <a:t>，平均法向误差 </a:t>
            </a:r>
            <a:r>
              <a:rPr lang="en-US" altLang="zh-CN" dirty="0"/>
              <a:t>= </a:t>
            </a:r>
            <a:r>
              <a:rPr lang="en-US" altLang="zh-CN" dirty="0"/>
              <a:t>0.000570784°</a:t>
            </a:r>
            <a:r>
              <a:rPr lang="zh-CN" altLang="en-US" dirty="0" smtClean="0"/>
              <a:t>，最</a:t>
            </a:r>
            <a:r>
              <a:rPr lang="zh-CN" altLang="en-US" dirty="0"/>
              <a:t>大法向误差 </a:t>
            </a:r>
            <a:r>
              <a:rPr lang="en-US" altLang="zh-CN" dirty="0"/>
              <a:t>= </a:t>
            </a:r>
            <a:r>
              <a:rPr lang="en-US" altLang="zh-CN" dirty="0" smtClean="0"/>
              <a:t>0.0409082°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9742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之前</a:t>
            </a:r>
            <a:r>
              <a:rPr lang="zh-CN" altLang="en-US" dirty="0" smtClean="0"/>
              <a:t>算法的高光效果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2" y="1479636"/>
            <a:ext cx="6282801" cy="510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55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现在算法的高光效果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6" y="1514647"/>
            <a:ext cx="4347749" cy="356535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757" y="1514647"/>
            <a:ext cx="4382107" cy="356535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19200" y="52705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现在算法的效果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32285" y="5257800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真实结果</a:t>
            </a:r>
          </a:p>
        </p:txBody>
      </p:sp>
    </p:spTree>
    <p:extLst>
      <p:ext uri="{BB962C8B-B14F-4D97-AF65-F5344CB8AC3E}">
        <p14:creationId xmlns:p14="http://schemas.microsoft.com/office/powerpoint/2010/main" val="708981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可以拟合两个方向的切向，最终的法向由切向叉乘得到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75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改进高光效果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9" y="1825625"/>
            <a:ext cx="4441362" cy="3552139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58" y="1834683"/>
            <a:ext cx="4413843" cy="35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6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光的错误效果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51" y="1391063"/>
            <a:ext cx="6654297" cy="53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高光的错误效果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7" y="1980400"/>
            <a:ext cx="8474428" cy="322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7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Pov</a:t>
            </a:r>
            <a:r>
              <a:rPr lang="en-US" altLang="zh-CN" dirty="0" smtClean="0"/>
              <a:t>-ray</a:t>
            </a:r>
            <a:r>
              <a:rPr lang="zh-CN" altLang="en-US" dirty="0" smtClean="0"/>
              <a:t>作为基准</a:t>
            </a:r>
            <a:endParaRPr lang="zh-CN" altLang="en-US" dirty="0"/>
          </a:p>
        </p:txBody>
      </p:sp>
      <p:pic>
        <p:nvPicPr>
          <p:cNvPr id="1026" name="Picture 2" descr="p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43" y="1390217"/>
            <a:ext cx="7337714" cy="520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93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最终效果</a:t>
            </a:r>
            <a:endParaRPr lang="zh-CN" altLang="en-US" dirty="0"/>
          </a:p>
        </p:txBody>
      </p:sp>
      <p:pic>
        <p:nvPicPr>
          <p:cNvPr id="2051" name="Picture 3" descr="my_b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42" y="2595271"/>
            <a:ext cx="4407258" cy="314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95271"/>
            <a:ext cx="4407258" cy="314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51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6068" y="2679827"/>
            <a:ext cx="8231863" cy="109269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导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矢和法向的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FFD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6273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矢和法向的</a:t>
            </a:r>
            <a:r>
              <a:rPr lang="en-US" altLang="zh-CN" dirty="0" smtClean="0"/>
              <a:t>FFD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James Gain, Neil A. </a:t>
            </a:r>
            <a:r>
              <a:rPr lang="en-US" altLang="zh-CN" dirty="0" smtClean="0"/>
              <a:t>Dodgson. Adaptive </a:t>
            </a:r>
            <a:r>
              <a:rPr lang="en-US" altLang="zh-CN" dirty="0"/>
              <a:t>Refinement and Decimation under Free-Form </a:t>
            </a:r>
            <a:r>
              <a:rPr lang="en-US" altLang="zh-CN" dirty="0" smtClean="0"/>
              <a:t>Deformation. </a:t>
            </a:r>
            <a:r>
              <a:rPr lang="en-US" altLang="zh-CN" dirty="0" err="1" smtClean="0"/>
              <a:t>Eurographics</a:t>
            </a:r>
            <a:r>
              <a:rPr lang="en-US" altLang="zh-CN" dirty="0" smtClean="0"/>
              <a:t> UK ’99, Cambridge.</a:t>
            </a:r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其中   是将模型嵌入中间体的函数                   的雅可比矩阵，  是变形函数                   的雅可比矩阵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770750"/>
              </p:ext>
            </p:extLst>
          </p:nvPr>
        </p:nvGraphicFramePr>
        <p:xfrm>
          <a:off x="1024409" y="3140075"/>
          <a:ext cx="216693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Formula" r:id="rId3" imgW="1033920" imgH="179280" progId="Equation.Ribbit">
                  <p:embed/>
                </p:oleObj>
              </mc:Choice>
              <mc:Fallback>
                <p:oleObj name="Formula" r:id="rId3" imgW="1033920" imgH="1792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4409" y="3140075"/>
                        <a:ext cx="2166938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507942"/>
              </p:ext>
            </p:extLst>
          </p:nvPr>
        </p:nvGraphicFramePr>
        <p:xfrm>
          <a:off x="4308475" y="3140075"/>
          <a:ext cx="27130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Formula" r:id="rId5" imgW="1293120" imgH="191880" progId="Equation.Ribbit">
                  <p:embed/>
                </p:oleObj>
              </mc:Choice>
              <mc:Fallback>
                <p:oleObj name="Formula" r:id="rId5" imgW="1293120" imgH="1918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8475" y="3140075"/>
                        <a:ext cx="2713038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024409" y="384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707360"/>
              </p:ext>
            </p:extLst>
          </p:nvPr>
        </p:nvGraphicFramePr>
        <p:xfrm>
          <a:off x="2967208" y="4549774"/>
          <a:ext cx="3250771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Formula" r:id="rId7" imgW="1490980" imgH="662940" progId="Equation.Ribbit">
                  <p:embed/>
                </p:oleObj>
              </mc:Choice>
              <mc:Fallback>
                <p:oleObj name="Formula" r:id="rId7" imgW="1490980" imgH="662940" progId="Equation.Ribbit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208" y="4549774"/>
                        <a:ext cx="3250771" cy="1449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341423"/>
              </p:ext>
            </p:extLst>
          </p:nvPr>
        </p:nvGraphicFramePr>
        <p:xfrm>
          <a:off x="1685925" y="3683794"/>
          <a:ext cx="1825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Formula" r:id="rId9" imgW="87840" imgH="157680" progId="Equation.Ribbit">
                  <p:embed/>
                </p:oleObj>
              </mc:Choice>
              <mc:Fallback>
                <p:oleObj name="Formula" r:id="rId9" imgW="87840" imgH="157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5925" y="3683794"/>
                        <a:ext cx="182563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67798"/>
              </p:ext>
            </p:extLst>
          </p:nvPr>
        </p:nvGraphicFramePr>
        <p:xfrm>
          <a:off x="6217979" y="3669506"/>
          <a:ext cx="14287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Formula" r:id="rId11" imgW="684720" imgH="176760" progId="Equation.Ribbit">
                  <p:embed/>
                </p:oleObj>
              </mc:Choice>
              <mc:Fallback>
                <p:oleObj name="Formula" r:id="rId11" imgW="6847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17979" y="3669506"/>
                        <a:ext cx="1428750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645434"/>
              </p:ext>
            </p:extLst>
          </p:nvPr>
        </p:nvGraphicFramePr>
        <p:xfrm>
          <a:off x="2651125" y="4029075"/>
          <a:ext cx="1825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Formula" r:id="rId13" imgW="87840" imgH="180360" progId="Equation.Ribbit">
                  <p:embed/>
                </p:oleObj>
              </mc:Choice>
              <mc:Fallback>
                <p:oleObj name="Formula" r:id="rId13" imgW="87840" imgH="180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51125" y="4029075"/>
                        <a:ext cx="182563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096439"/>
              </p:ext>
            </p:extLst>
          </p:nvPr>
        </p:nvGraphicFramePr>
        <p:xfrm>
          <a:off x="4711700" y="4038600"/>
          <a:ext cx="1428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Formula" r:id="rId15" imgW="684720" imgH="190800" progId="Equation.Ribbit">
                  <p:embed/>
                </p:oleObj>
              </mc:Choice>
              <mc:Fallback>
                <p:oleObj name="Formula" r:id="rId15" imgW="684720" imgH="1908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11700" y="4038600"/>
                        <a:ext cx="14287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67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497</Words>
  <Application>Microsoft Office PowerPoint</Application>
  <PresentationFormat>全屏显示(4:3)</PresentationFormat>
  <Paragraphs>83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Formula</vt:lpstr>
      <vt:lpstr>Accurate FFD 的曲面拟合</vt:lpstr>
      <vt:lpstr>改进高光效果</vt:lpstr>
      <vt:lpstr>改进高光效果</vt:lpstr>
      <vt:lpstr>高光的错误效果</vt:lpstr>
      <vt:lpstr>高光的错误效果</vt:lpstr>
      <vt:lpstr>使用Pov-ray作为基准</vt:lpstr>
      <vt:lpstr>最终效果</vt:lpstr>
      <vt:lpstr>导矢和法向的FFD结果</vt:lpstr>
      <vt:lpstr>导矢和法向的FFD结果</vt:lpstr>
      <vt:lpstr>已知条件</vt:lpstr>
      <vt:lpstr>目标</vt:lpstr>
      <vt:lpstr>导矢的推导</vt:lpstr>
      <vt:lpstr>导矢的推导</vt:lpstr>
      <vt:lpstr>法向的推导</vt:lpstr>
      <vt:lpstr>结论</vt:lpstr>
      <vt:lpstr>推导</vt:lpstr>
      <vt:lpstr>推导</vt:lpstr>
      <vt:lpstr>结论</vt:lpstr>
      <vt:lpstr>改进法向的求法</vt:lpstr>
      <vt:lpstr>原来法向的求法</vt:lpstr>
      <vt:lpstr>现在法向的求法</vt:lpstr>
      <vt:lpstr>法向误差</vt:lpstr>
      <vt:lpstr>法向误差</vt:lpstr>
      <vt:lpstr>法向误差</vt:lpstr>
      <vt:lpstr>新算法法向误差</vt:lpstr>
      <vt:lpstr>之前算法的高光效果</vt:lpstr>
      <vt:lpstr>现在算法的高光效果</vt:lpstr>
      <vt:lpstr>下一步工作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Accurate FFD 的曲面拟合</dc:title>
  <dc:creator>崔元敏</dc:creator>
  <cp:lastModifiedBy>崔元敏</cp:lastModifiedBy>
  <cp:revision>61</cp:revision>
  <dcterms:created xsi:type="dcterms:W3CDTF">2013-12-12T19:36:22Z</dcterms:created>
  <dcterms:modified xsi:type="dcterms:W3CDTF">2014-01-09T18:23:38Z</dcterms:modified>
</cp:coreProperties>
</file>