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9"/>
  </p:notesMasterIdLst>
  <p:sldIdLst>
    <p:sldId id="273" r:id="rId2"/>
    <p:sldId id="256" r:id="rId3"/>
    <p:sldId id="260" r:id="rId4"/>
    <p:sldId id="257" r:id="rId5"/>
    <p:sldId id="275" r:id="rId6"/>
    <p:sldId id="272" r:id="rId7"/>
    <p:sldId id="261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4F"/>
    <a:srgbClr val="FFAF79"/>
    <a:srgbClr val="FF66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03" autoAdjust="0"/>
    <p:restoredTop sz="84914" autoAdjust="0"/>
  </p:normalViewPr>
  <p:slideViewPr>
    <p:cSldViewPr>
      <p:cViewPr varScale="1">
        <p:scale>
          <a:sx n="99" d="100"/>
          <a:sy n="99" d="100"/>
        </p:scale>
        <p:origin x="-7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2B73543-3B43-4955-A2FA-1EE4FAFB981C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B6CB9F-CCF0-433A-8ACB-4C0C8DF65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5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6CB9F-CCF0-433A-8ACB-4C0C8DF65F1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13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6CB9F-CCF0-433A-8ACB-4C0C8DF65F1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19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82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9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13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18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63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407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40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856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17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62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7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9D18-505C-4222-A747-41200A7D347B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9FC2-9694-4FB1-963F-43934D0FB7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4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108"/>
            <a:ext cx="10703122" cy="712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רשים זרימה: מחבר 11"/>
          <p:cNvSpPr/>
          <p:nvPr/>
        </p:nvSpPr>
        <p:spPr>
          <a:xfrm>
            <a:off x="6228458" y="2060848"/>
            <a:ext cx="2304256" cy="22322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We’ve got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a thing</a:t>
            </a:r>
            <a:endParaRPr lang="he-IL" sz="2800" b="1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3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3" y="-99392"/>
            <a:ext cx="3896140" cy="695739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AutoShape 2" descr="https://lh3.googleusercontent.com/CxvYJDH_pT_hCVzJ4E3F5AdW0APkLndkntwWhLoxcVmBqBo8k7f8Ct1UnxIXAQM8UkSR=h900-rw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https://lh3.googleusercontent.com/CxvYJDH_pT_hCVzJ4E3F5AdW0APkLndkntwWhLoxcVmBqBo8k7f8Ct1UnxIXAQM8UkSR=h900-rw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6" descr="https://lh3.googleusercontent.com/CxvYJDH_pT_hCVzJ4E3F5AdW0APkLndkntwWhLoxcVmBqBo8k7f8Ct1UnxIXAQM8UkSR=h900-rw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080363" y="3429000"/>
            <a:ext cx="45610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sz="2400" dirty="0" smtClean="0"/>
              <a:t>ובקיצור, סידור מערכת שינויים שתהיה </a:t>
            </a:r>
            <a:r>
              <a:rPr lang="he-IL" sz="2400" dirty="0" smtClean="0">
                <a:solidFill>
                  <a:srgbClr val="FF0000"/>
                </a:solidFill>
              </a:rPr>
              <a:t>יותר טובה, יעילה, ואוטומטית </a:t>
            </a:r>
            <a:r>
              <a:rPr lang="he-IL" sz="2400" dirty="0" smtClean="0"/>
              <a:t>מהמערכת של שחר אלוני</a:t>
            </a:r>
            <a:endParaRPr lang="he-IL" sz="2400" dirty="0"/>
          </a:p>
        </p:txBody>
      </p:sp>
      <p:grpSp>
        <p:nvGrpSpPr>
          <p:cNvPr id="1055" name="קבוצה 1054"/>
          <p:cNvGrpSpPr/>
          <p:nvPr/>
        </p:nvGrpSpPr>
        <p:grpSpPr>
          <a:xfrm>
            <a:off x="652358" y="3104281"/>
            <a:ext cx="2119442" cy="1116807"/>
            <a:chOff x="652358" y="3104281"/>
            <a:chExt cx="2119442" cy="1116807"/>
          </a:xfrm>
        </p:grpSpPr>
        <p:cxnSp>
          <p:nvCxnSpPr>
            <p:cNvPr id="13" name="מחבר מעוקל 12"/>
            <p:cNvCxnSpPr/>
            <p:nvPr/>
          </p:nvCxnSpPr>
          <p:spPr>
            <a:xfrm rot="5400000">
              <a:off x="2231740" y="3681028"/>
              <a:ext cx="576064" cy="504056"/>
            </a:xfrm>
            <a:prstGeom prst="curvedConnector3">
              <a:avLst>
                <a:gd name="adj1" fmla="val 31225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מעוקל 14"/>
            <p:cNvCxnSpPr/>
            <p:nvPr/>
          </p:nvCxnSpPr>
          <p:spPr>
            <a:xfrm rot="16200000" flipV="1">
              <a:off x="791580" y="3825044"/>
              <a:ext cx="504057" cy="14401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 descr="תוצאת תמונה עבור ‪crown emoji‬‏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80243">
              <a:off x="2420833" y="3351967"/>
              <a:ext cx="324719" cy="32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7" descr="תוצאת תמונה עבור ‪crown emoji‬‏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136555"/>
              <a:ext cx="324719" cy="32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7" descr="תוצאת תמונה עבור ‪crown emoji‬‏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764" y="3104281"/>
              <a:ext cx="324719" cy="32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7" descr="תוצאת תמונה עבור ‪crown emoji‬‏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2367">
              <a:off x="652358" y="3347196"/>
              <a:ext cx="324719" cy="324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9" name="קבוצה 1048"/>
          <p:cNvGrpSpPr/>
          <p:nvPr/>
        </p:nvGrpSpPr>
        <p:grpSpPr>
          <a:xfrm>
            <a:off x="5048461" y="739447"/>
            <a:ext cx="2631530" cy="2469766"/>
            <a:chOff x="6444208" y="239154"/>
            <a:chExt cx="2631530" cy="2469766"/>
          </a:xfrm>
        </p:grpSpPr>
        <p:sp>
          <p:nvSpPr>
            <p:cNvPr id="19" name="משושה 18"/>
            <p:cNvSpPr/>
            <p:nvPr/>
          </p:nvSpPr>
          <p:spPr>
            <a:xfrm rot="20438599">
              <a:off x="6495656" y="548353"/>
              <a:ext cx="2521925" cy="1851035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2000" b="1" dirty="0" smtClean="0">
                  <a:latin typeface="Lucida Calligraphy" panose="03010101010101010101" pitchFamily="66" charset="0"/>
                </a:rPr>
                <a:t>Optimal Arrange Of Lessons</a:t>
              </a:r>
              <a:endParaRPr lang="he-IL" sz="2000" b="1" dirty="0">
                <a:latin typeface="Lucida Calligraphy" panose="03010101010101010101" pitchFamily="66" charset="0"/>
              </a:endParaRPr>
            </a:p>
          </p:txBody>
        </p:sp>
        <p:cxnSp>
          <p:nvCxnSpPr>
            <p:cNvPr id="21" name="מחבר ישר 20"/>
            <p:cNvCxnSpPr/>
            <p:nvPr/>
          </p:nvCxnSpPr>
          <p:spPr>
            <a:xfrm flipH="1">
              <a:off x="6444208" y="908720"/>
              <a:ext cx="144016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/>
            <p:cNvCxnSpPr/>
            <p:nvPr/>
          </p:nvCxnSpPr>
          <p:spPr>
            <a:xfrm flipV="1">
              <a:off x="6660232" y="239154"/>
              <a:ext cx="1557667" cy="5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מחבר ישר 1026"/>
            <p:cNvCxnSpPr/>
            <p:nvPr/>
          </p:nvCxnSpPr>
          <p:spPr>
            <a:xfrm flipH="1" flipV="1">
              <a:off x="8316416" y="312737"/>
              <a:ext cx="683122" cy="667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מחבר ישר 1031"/>
            <p:cNvCxnSpPr/>
            <p:nvPr/>
          </p:nvCxnSpPr>
          <p:spPr>
            <a:xfrm flipH="1">
              <a:off x="8923338" y="1052736"/>
              <a:ext cx="15240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מחבר ישר 1035"/>
            <p:cNvCxnSpPr/>
            <p:nvPr/>
          </p:nvCxnSpPr>
          <p:spPr>
            <a:xfrm>
              <a:off x="6516216" y="1988840"/>
              <a:ext cx="72008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מחבר ישר 1042"/>
            <p:cNvCxnSpPr/>
            <p:nvPr/>
          </p:nvCxnSpPr>
          <p:spPr>
            <a:xfrm flipH="1">
              <a:off x="7380312" y="2204864"/>
              <a:ext cx="144016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3" name="Picture 24" descr="תוצאת תמונה עבור ‪checked‬‏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50" y="4598794"/>
            <a:ext cx="2761319" cy="225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3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תוצאת תמונה עבור ‪waking up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207" y="0"/>
            <a:ext cx="9386943" cy="68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קבוצה 12"/>
          <p:cNvGrpSpPr/>
          <p:nvPr/>
        </p:nvGrpSpPr>
        <p:grpSpPr>
          <a:xfrm>
            <a:off x="35496" y="3501008"/>
            <a:ext cx="3493893" cy="3247699"/>
            <a:chOff x="2051720" y="2852936"/>
            <a:chExt cx="3312368" cy="3024336"/>
          </a:xfrm>
        </p:grpSpPr>
        <p:grpSp>
          <p:nvGrpSpPr>
            <p:cNvPr id="12" name="קבוצה 11"/>
            <p:cNvGrpSpPr/>
            <p:nvPr/>
          </p:nvGrpSpPr>
          <p:grpSpPr>
            <a:xfrm>
              <a:off x="2051720" y="2852936"/>
              <a:ext cx="3312368" cy="3024336"/>
              <a:chOff x="2051720" y="2852936"/>
              <a:chExt cx="3312368" cy="3024336"/>
            </a:xfrm>
          </p:grpSpPr>
          <p:grpSp>
            <p:nvGrpSpPr>
              <p:cNvPr id="10" name="קבוצה 9"/>
              <p:cNvGrpSpPr/>
              <p:nvPr/>
            </p:nvGrpSpPr>
            <p:grpSpPr>
              <a:xfrm>
                <a:off x="2051720" y="2852936"/>
                <a:ext cx="3240360" cy="3024336"/>
                <a:chOff x="2051720" y="2852936"/>
                <a:chExt cx="3240360" cy="3024336"/>
              </a:xfrm>
            </p:grpSpPr>
            <p:grpSp>
              <p:nvGrpSpPr>
                <p:cNvPr id="8" name="קבוצה 7"/>
                <p:cNvGrpSpPr/>
                <p:nvPr/>
              </p:nvGrpSpPr>
              <p:grpSpPr>
                <a:xfrm>
                  <a:off x="2051720" y="2852936"/>
                  <a:ext cx="3240360" cy="3024336"/>
                  <a:chOff x="5236012" y="2564904"/>
                  <a:chExt cx="3240360" cy="3024336"/>
                </a:xfrm>
              </p:grpSpPr>
              <p:sp>
                <p:nvSpPr>
                  <p:cNvPr id="6" name="טבעת 5"/>
                  <p:cNvSpPr/>
                  <p:nvPr/>
                </p:nvSpPr>
                <p:spPr>
                  <a:xfrm rot="10800000">
                    <a:off x="5236012" y="2564904"/>
                    <a:ext cx="3240360" cy="3024336"/>
                  </a:xfrm>
                  <a:prstGeom prst="blockArc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קשת מלאה 3"/>
                  <p:cNvSpPr/>
                  <p:nvPr/>
                </p:nvSpPr>
                <p:spPr>
                  <a:xfrm>
                    <a:off x="5236012" y="2564904"/>
                    <a:ext cx="3240360" cy="3024336"/>
                  </a:xfrm>
                  <a:prstGeom prst="blockArc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3808" y="3601756"/>
                  <a:ext cx="1656184" cy="1520713"/>
                </a:xfrm>
                <a:prstGeom prst="ellipse">
                  <a:avLst/>
                </a:prstGeom>
                <a:ln w="63500" cap="rnd">
                  <a:solidFill>
                    <a:srgbClr val="333333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4" name="TextBox 13"/>
              <p:cNvSpPr txBox="1"/>
              <p:nvPr/>
            </p:nvSpPr>
            <p:spPr>
              <a:xfrm>
                <a:off x="3923928" y="3193812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/>
                  <a:t>N</a:t>
                </a:r>
                <a:endParaRPr lang="he-IL" sz="28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83968" y="3501008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/>
                  <a:t>T</a:t>
                </a:r>
                <a:endParaRPr lang="he-IL" sz="2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427984" y="3861048"/>
                <a:ext cx="936104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/>
                  <a:t>S</a:t>
                </a:r>
                <a:endParaRPr lang="he-IL" sz="2800" b="1" dirty="0" smtClean="0"/>
              </a:p>
              <a:p>
                <a:pPr algn="ctr"/>
                <a:endParaRPr lang="he-IL" sz="2800" b="1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59832" y="2977788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/>
                  <a:t>D</a:t>
                </a:r>
                <a:endParaRPr lang="he-IL" sz="2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83937" y="3399805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/>
                  <a:t>T</a:t>
                </a:r>
                <a:endParaRPr lang="he-IL" sz="2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27784" y="3078536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/>
                  <a:t>U</a:t>
                </a:r>
                <a:endParaRPr lang="he-IL" sz="28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9026" y="3752088"/>
                <a:ext cx="69478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/>
                  <a:t>S</a:t>
                </a:r>
                <a:endParaRPr lang="he-IL" sz="28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55976" y="4581128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T</a:t>
                </a:r>
                <a:endParaRPr lang="he-IL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95736" y="4652314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F</a:t>
                </a:r>
                <a:endParaRPr lang="he-IL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27784" y="4994012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I</a:t>
                </a:r>
                <a:endParaRPr lang="he-IL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75856" y="5210036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R</a:t>
                </a:r>
                <a:endParaRPr lang="he-IL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5936" y="4994012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</a:rPr>
                  <a:t>S</a:t>
                </a:r>
                <a:endParaRPr lang="he-IL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491880" y="2996952"/>
              <a:ext cx="8640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 smtClean="0"/>
                <a:t>E</a:t>
              </a:r>
              <a:endParaRPr lang="he-IL" sz="2800" b="1" dirty="0"/>
            </a:p>
          </p:txBody>
        </p:sp>
      </p:grpSp>
      <p:sp>
        <p:nvSpPr>
          <p:cNvPr id="30" name="מלבן מעוגל 29"/>
          <p:cNvSpPr/>
          <p:nvPr/>
        </p:nvSpPr>
        <p:spPr>
          <a:xfrm>
            <a:off x="3635896" y="0"/>
            <a:ext cx="5616624" cy="908720"/>
          </a:xfrm>
          <a:prstGeom prst="roundRect">
            <a:avLst/>
          </a:prstGeom>
          <a:solidFill>
            <a:srgbClr val="FFAF7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פעם וויתרתם על לקום יותר מאוחר?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2056" name="Picture 8" descr="תמונה קשורה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" y="116632"/>
            <a:ext cx="2658396" cy="18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פינה מקופלת 2048"/>
          <p:cNvSpPr/>
          <p:nvPr/>
        </p:nvSpPr>
        <p:spPr>
          <a:xfrm>
            <a:off x="6534291" y="1364249"/>
            <a:ext cx="1872208" cy="2136759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רצינו ליצור מערכת שינויים שתטיב עם התלמידים, כיוון שהמערכת שקיימת כיום אינה עושה זאת. 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54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תוצאת תמונה עבור בינה מלאכותית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719" cy="686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 מעוגל 8"/>
          <p:cNvSpPr/>
          <p:nvPr/>
        </p:nvSpPr>
        <p:spPr>
          <a:xfrm>
            <a:off x="1907704" y="2204864"/>
            <a:ext cx="5688632" cy="2232248"/>
          </a:xfrm>
          <a:prstGeom prst="round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200" u="sng" dirty="0" smtClean="0">
                <a:solidFill>
                  <a:schemeClr val="tx1"/>
                </a:solidFill>
              </a:rPr>
              <a:t>בינה מלאכותית: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he-IL" sz="2400" dirty="0" smtClean="0">
                <a:solidFill>
                  <a:schemeClr val="tx1"/>
                </a:solidFill>
              </a:rPr>
              <a:t>העברת שעות קצה לשעות החלון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he-IL" sz="2400" dirty="0" smtClean="0">
                <a:solidFill>
                  <a:schemeClr val="tx1"/>
                </a:solidFill>
              </a:rPr>
              <a:t>התחשבות במערכת השעות של התלמידים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he-IL" sz="2400" dirty="0" smtClean="0">
                <a:solidFill>
                  <a:schemeClr val="tx1"/>
                </a:solidFill>
              </a:rPr>
              <a:t>התחשבות במערכת השעות של המורים</a:t>
            </a:r>
          </a:p>
          <a:p>
            <a:pPr algn="ctr"/>
            <a:endParaRPr lang="he-IL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434" name="Picture 2" descr="תוצאת תמונה עבור בינה מלאכותית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664" cy="109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0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תמונה קשור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"/>
          <a:stretch/>
        </p:blipFill>
        <p:spPr bwMode="auto">
          <a:xfrm>
            <a:off x="-24332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מלבן מעוגל 24"/>
          <p:cNvSpPr/>
          <p:nvPr/>
        </p:nvSpPr>
        <p:spPr>
          <a:xfrm>
            <a:off x="-324544" y="0"/>
            <a:ext cx="9649072" cy="7647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903451" y="120742"/>
            <a:ext cx="74888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What did we do </a:t>
            </a:r>
            <a:endParaRPr lang="he-IL" sz="2800" b="1" dirty="0">
              <a:latin typeface="Algerian" panose="04020705040A02060702" pitchFamily="82" charset="0"/>
            </a:endParaRPr>
          </a:p>
        </p:txBody>
      </p:sp>
      <p:grpSp>
        <p:nvGrpSpPr>
          <p:cNvPr id="49" name="קבוצה 48"/>
          <p:cNvGrpSpPr/>
          <p:nvPr/>
        </p:nvGrpSpPr>
        <p:grpSpPr>
          <a:xfrm>
            <a:off x="1491225" y="1340768"/>
            <a:ext cx="5542808" cy="1138884"/>
            <a:chOff x="1491225" y="1340768"/>
            <a:chExt cx="5542808" cy="1138884"/>
          </a:xfrm>
        </p:grpSpPr>
        <p:cxnSp>
          <p:nvCxnSpPr>
            <p:cNvPr id="8" name="מחבר חץ ישר 7"/>
            <p:cNvCxnSpPr/>
            <p:nvPr/>
          </p:nvCxnSpPr>
          <p:spPr>
            <a:xfrm>
              <a:off x="4355976" y="1340768"/>
              <a:ext cx="1296144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מחבר חץ ישר 9"/>
            <p:cNvCxnSpPr/>
            <p:nvPr/>
          </p:nvCxnSpPr>
          <p:spPr>
            <a:xfrm flipH="1">
              <a:off x="3347864" y="1340768"/>
              <a:ext cx="1008112" cy="6518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פינה מקופלת 28"/>
            <p:cNvSpPr/>
            <p:nvPr/>
          </p:nvSpPr>
          <p:spPr>
            <a:xfrm>
              <a:off x="4657768" y="2038312"/>
              <a:ext cx="2376265" cy="441340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Bell MT" panose="02020503060305020303" pitchFamily="18" charset="0"/>
                </a:rPr>
                <a:t>Communication  team</a:t>
              </a:r>
              <a:endParaRPr lang="he-IL" dirty="0" smtClean="0">
                <a:latin typeface="Bell MT" panose="02020503060305020303" pitchFamily="18" charset="0"/>
              </a:endParaRPr>
            </a:p>
          </p:txBody>
        </p:sp>
        <p:sp>
          <p:nvSpPr>
            <p:cNvPr id="34" name="פינה מקופלת 33"/>
            <p:cNvSpPr/>
            <p:nvPr/>
          </p:nvSpPr>
          <p:spPr>
            <a:xfrm>
              <a:off x="1491225" y="1992578"/>
              <a:ext cx="2376265" cy="441340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Bell MT" panose="02020503060305020303" pitchFamily="18" charset="0"/>
                </a:rPr>
                <a:t>System Team</a:t>
              </a:r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1304637" y="2492896"/>
            <a:ext cx="6521483" cy="2704797"/>
            <a:chOff x="1304637" y="2492896"/>
            <a:chExt cx="6521483" cy="2704797"/>
          </a:xfrm>
        </p:grpSpPr>
        <p:cxnSp>
          <p:nvCxnSpPr>
            <p:cNvPr id="17" name="מחבר חץ ישר 16"/>
            <p:cNvCxnSpPr/>
            <p:nvPr/>
          </p:nvCxnSpPr>
          <p:spPr>
            <a:xfrm>
              <a:off x="5722841" y="2641558"/>
              <a:ext cx="505343" cy="12194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flipH="1">
              <a:off x="2537774" y="2492896"/>
              <a:ext cx="306034" cy="13560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פינה מקופלת 31"/>
            <p:cNvSpPr/>
            <p:nvPr/>
          </p:nvSpPr>
          <p:spPr>
            <a:xfrm>
              <a:off x="4657768" y="3901549"/>
              <a:ext cx="3168352" cy="1224136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l" rtl="0"/>
              <a:r>
                <a:rPr lang="en-US" dirty="0" smtClean="0">
                  <a:latin typeface="Bell MT" panose="02020503060305020303" pitchFamily="18" charset="0"/>
                </a:rPr>
                <a:t>Build</a:t>
              </a:r>
              <a:r>
                <a:rPr lang="en-US" dirty="0" smtClean="0">
                  <a:latin typeface="Bell MT" panose="02020503060305020303" pitchFamily="18" charset="0"/>
                </a:rPr>
                <a:t>ing</a:t>
              </a:r>
              <a:r>
                <a:rPr lang="en-US" dirty="0" smtClean="0">
                  <a:latin typeface="Bell MT" panose="02020503060305020303" pitchFamily="18" charset="0"/>
                </a:rPr>
                <a:t> a bot that can communicate with the teachers and manage the information</a:t>
              </a:r>
              <a:endParaRPr lang="he-IL" dirty="0" smtClean="0">
                <a:latin typeface="Bell MT" panose="02020503060305020303" pitchFamily="18" charset="0"/>
              </a:endParaRPr>
            </a:p>
          </p:txBody>
        </p:sp>
        <p:sp>
          <p:nvSpPr>
            <p:cNvPr id="35" name="פינה מקופלת 34"/>
            <p:cNvSpPr/>
            <p:nvPr/>
          </p:nvSpPr>
          <p:spPr>
            <a:xfrm>
              <a:off x="1304637" y="3901549"/>
              <a:ext cx="2772308" cy="1296144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just" rtl="0"/>
              <a:r>
                <a:rPr lang="en-US" dirty="0" smtClean="0">
                  <a:latin typeface="Bell MT" panose="02020503060305020303" pitchFamily="18" charset="0"/>
                </a:rPr>
                <a:t>Writing a system that considers the students’</a:t>
              </a:r>
            </a:p>
            <a:p>
              <a:pPr algn="just" rtl="0"/>
              <a:r>
                <a:rPr lang="en-US" dirty="0" smtClean="0">
                  <a:latin typeface="Bell MT" panose="02020503060305020303" pitchFamily="18" charset="0"/>
                </a:rPr>
                <a:t>Schedule and the teacher’s schedule</a:t>
              </a:r>
              <a:endParaRPr lang="he-IL" dirty="0" smtClean="0"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80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תוצאת תמונה עבור ‪black deck background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01998"/>
            <a:ext cx="9252520" cy="765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תוצאת תמונה עבור טלגרם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35" t="17585" r="28506" b="18108"/>
          <a:stretch/>
        </p:blipFill>
        <p:spPr bwMode="auto">
          <a:xfrm>
            <a:off x="717755" y="404664"/>
            <a:ext cx="2743200" cy="2771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5" r="20805"/>
          <a:stretch/>
        </p:blipFill>
        <p:spPr bwMode="auto">
          <a:xfrm>
            <a:off x="-1" y="4149080"/>
            <a:ext cx="9252521" cy="128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תוצאת תמונה עבור ‪how did we do it‬‏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3586527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6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תוצאת תמונה עבור יתרונ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914400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9630" y="2348880"/>
            <a:ext cx="8229600" cy="4065314"/>
          </a:xfrm>
        </p:spPr>
        <p:txBody>
          <a:bodyPr/>
          <a:lstStyle/>
          <a:p>
            <a:pPr algn="just" rtl="0">
              <a:buFont typeface="Wingdings" panose="05000000000000000000" pitchFamily="2" charset="2"/>
              <a:buChar char="v"/>
            </a:pPr>
            <a:r>
              <a:rPr lang="he-IL" dirty="0" smtClean="0"/>
              <a:t> 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Flexibility in the teacher's schedule </a:t>
            </a:r>
          </a:p>
          <a:p>
            <a:pPr algn="just" rtl="0">
              <a:buFont typeface="Wingdings" panose="05000000000000000000" pitchFamily="2" charset="2"/>
              <a:buChar char="v"/>
            </a:pP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Giving the teacher the possibility to change the system by personal preferences </a:t>
            </a:r>
          </a:p>
          <a:p>
            <a:pPr algn="just" rtl="0">
              <a:buFont typeface="Wingdings" panose="05000000000000000000" pitchFamily="2" charset="2"/>
              <a:buChar char="v"/>
            </a:pP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Changing the schedule in real time</a:t>
            </a:r>
            <a:endParaRPr lang="he-IL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8" name="קבוצה 7"/>
          <p:cNvGrpSpPr/>
          <p:nvPr/>
        </p:nvGrpSpPr>
        <p:grpSpPr>
          <a:xfrm>
            <a:off x="780138" y="0"/>
            <a:ext cx="2781132" cy="2407479"/>
            <a:chOff x="6444208" y="239154"/>
            <a:chExt cx="2631530" cy="2469766"/>
          </a:xfrm>
        </p:grpSpPr>
        <p:sp>
          <p:nvSpPr>
            <p:cNvPr id="9" name="משושה 8"/>
            <p:cNvSpPr/>
            <p:nvPr/>
          </p:nvSpPr>
          <p:spPr>
            <a:xfrm rot="20438599">
              <a:off x="6495656" y="548353"/>
              <a:ext cx="2521925" cy="1851035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2000" b="1" dirty="0" smtClean="0">
                  <a:latin typeface="Lucida Calligraphy" panose="03010101010101010101" pitchFamily="66" charset="0"/>
                </a:rPr>
                <a:t>System Advantages</a:t>
              </a:r>
              <a:endParaRPr lang="he-IL" sz="2000" b="1" dirty="0">
                <a:latin typeface="Lucida Calligraphy" panose="03010101010101010101" pitchFamily="66" charset="0"/>
              </a:endParaRPr>
            </a:p>
          </p:txBody>
        </p:sp>
        <p:cxnSp>
          <p:nvCxnSpPr>
            <p:cNvPr id="10" name="מחבר ישר 9"/>
            <p:cNvCxnSpPr/>
            <p:nvPr/>
          </p:nvCxnSpPr>
          <p:spPr>
            <a:xfrm flipH="1">
              <a:off x="6444208" y="908720"/>
              <a:ext cx="144016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>
            <a:xfrm flipV="1">
              <a:off x="6660232" y="239154"/>
              <a:ext cx="1557667" cy="5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>
            <a:xfrm flipH="1" flipV="1">
              <a:off x="8316416" y="312737"/>
              <a:ext cx="683122" cy="667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H="1">
              <a:off x="8923338" y="1052736"/>
              <a:ext cx="15240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>
              <a:off x="6516216" y="1988840"/>
              <a:ext cx="72008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/>
            <p:nvPr/>
          </p:nvCxnSpPr>
          <p:spPr>
            <a:xfrm flipH="1">
              <a:off x="7380312" y="2204864"/>
              <a:ext cx="144016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16" name="Picture 4" descr="תוצאת תמונה עבור יתרונו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15047" cy="23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4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142</Words>
  <Application>Microsoft Office PowerPoint</Application>
  <PresentationFormat>‫הצגה על המסך (4:3)</PresentationFormat>
  <Paragraphs>35</Paragraphs>
  <Slides>7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סידור אופטימלי של שעות</dc:title>
  <dc:creator>Administrator</dc:creator>
  <cp:lastModifiedBy>Administrator</cp:lastModifiedBy>
  <cp:revision>32</cp:revision>
  <dcterms:created xsi:type="dcterms:W3CDTF">2017-12-19T06:55:21Z</dcterms:created>
  <dcterms:modified xsi:type="dcterms:W3CDTF">2017-12-19T12:17:19Z</dcterms:modified>
</cp:coreProperties>
</file>