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  <p:sldMasterId id="2147484744" r:id="rId2"/>
    <p:sldMasterId id="2147484745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59" r:id="rId7"/>
    <p:sldId id="286" r:id="rId8"/>
    <p:sldId id="293" r:id="rId9"/>
    <p:sldId id="294" r:id="rId10"/>
    <p:sldId id="282" r:id="rId11"/>
    <p:sldId id="297" r:id="rId12"/>
    <p:sldId id="261" r:id="rId13"/>
    <p:sldId id="298" r:id="rId14"/>
    <p:sldId id="270" r:id="rId15"/>
    <p:sldId id="299" r:id="rId16"/>
    <p:sldId id="271" r:id="rId17"/>
    <p:sldId id="300" r:id="rId18"/>
    <p:sldId id="296" r:id="rId19"/>
    <p:sldId id="301" r:id="rId20"/>
    <p:sldId id="302" r:id="rId21"/>
    <p:sldId id="29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6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5244" autoAdjust="0"/>
  </p:normalViewPr>
  <p:slideViewPr>
    <p:cSldViewPr snapToGrid="0" snapToObjects="1">
      <p:cViewPr varScale="1">
        <p:scale>
          <a:sx n="45" d="100"/>
          <a:sy n="45" d="100"/>
        </p:scale>
        <p:origin x="62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-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-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79" r:id="rId2"/>
    <p:sldLayoutId id="2147484680" r:id="rId3"/>
    <p:sldLayoutId id="2147484681" r:id="rId4"/>
    <p:sldLayoutId id="2147484682" r:id="rId5"/>
    <p:sldLayoutId id="2147484683" r:id="rId6"/>
    <p:sldLayoutId id="2147484684" r:id="rId7"/>
    <p:sldLayoutId id="2147484685" r:id="rId8"/>
    <p:sldLayoutId id="2147484686" r:id="rId9"/>
    <p:sldLayoutId id="2147484687" r:id="rId10"/>
    <p:sldLayoutId id="214748468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11885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brisbane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7974330" y="5127625"/>
            <a:ext cx="2773045" cy="899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latinLnBrk="0">
              <a:buFontTx/>
              <a:buNone/>
            </a:pPr>
            <a:endParaRPr lang="ko-KR" altLang="en-US" dirty="0"/>
          </a:p>
          <a:p>
            <a:pPr marL="0" indent="0" algn="r" latinLnBrk="0">
              <a:buFontTx/>
              <a:buNone/>
            </a:pPr>
            <a:r>
              <a:rPr lang="ko-KR" altLang="en-US" dirty="0" err="1"/>
              <a:t>김신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63575" y="365125"/>
            <a:ext cx="10690860" cy="4946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/>
              <a:t>Site map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422749-099C-4E41-BEF3-369F81FFF2AE}"/>
              </a:ext>
            </a:extLst>
          </p:cNvPr>
          <p:cNvSpPr/>
          <p:nvPr/>
        </p:nvSpPr>
        <p:spPr>
          <a:xfrm>
            <a:off x="1015010" y="3419514"/>
            <a:ext cx="1260629" cy="71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brisbane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AE45D8-8141-437A-9F27-C9C9679CBDF6}"/>
              </a:ext>
            </a:extLst>
          </p:cNvPr>
          <p:cNvSpPr/>
          <p:nvPr/>
        </p:nvSpPr>
        <p:spPr>
          <a:xfrm>
            <a:off x="2755945" y="2709300"/>
            <a:ext cx="1410635" cy="71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09765A-42AE-4959-9D00-1639ADBEF5F3}"/>
              </a:ext>
            </a:extLst>
          </p:cNvPr>
          <p:cNvSpPr/>
          <p:nvPr/>
        </p:nvSpPr>
        <p:spPr>
          <a:xfrm>
            <a:off x="2755946" y="4131207"/>
            <a:ext cx="1410635" cy="71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BBC0A-A0D2-4ADF-AE5A-C0B6B99DE7FD}"/>
              </a:ext>
            </a:extLst>
          </p:cNvPr>
          <p:cNvSpPr/>
          <p:nvPr/>
        </p:nvSpPr>
        <p:spPr>
          <a:xfrm>
            <a:off x="4856994" y="5122414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FAQ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88F804-929F-4465-8F6F-355E71A7A6E5}"/>
              </a:ext>
            </a:extLst>
          </p:cNvPr>
          <p:cNvSpPr/>
          <p:nvPr/>
        </p:nvSpPr>
        <p:spPr>
          <a:xfrm>
            <a:off x="4856995" y="4591233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Q&amp;A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E4BC5A-27F0-4E0F-A80D-EAE3377760A8}"/>
              </a:ext>
            </a:extLst>
          </p:cNvPr>
          <p:cNvSpPr/>
          <p:nvPr/>
        </p:nvSpPr>
        <p:spPr>
          <a:xfrm>
            <a:off x="4856995" y="4060052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E1B929-24D0-41B2-B843-C41262BE76F9}"/>
              </a:ext>
            </a:extLst>
          </p:cNvPr>
          <p:cNvSpPr/>
          <p:nvPr/>
        </p:nvSpPr>
        <p:spPr>
          <a:xfrm>
            <a:off x="4856993" y="2555425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AC767-398F-4220-8796-D1F34DE6CDE9}"/>
              </a:ext>
            </a:extLst>
          </p:cNvPr>
          <p:cNvSpPr/>
          <p:nvPr/>
        </p:nvSpPr>
        <p:spPr>
          <a:xfrm>
            <a:off x="4856993" y="3098442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회원탈퇴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FD6E8F-7E76-4A95-AB87-C47DA50D1327}"/>
              </a:ext>
            </a:extLst>
          </p:cNvPr>
          <p:cNvSpPr/>
          <p:nvPr/>
        </p:nvSpPr>
        <p:spPr>
          <a:xfrm>
            <a:off x="4856993" y="1488624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회원가입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601F7-B716-4EB4-BFFB-CCC77CADFE12}"/>
              </a:ext>
            </a:extLst>
          </p:cNvPr>
          <p:cNvSpPr/>
          <p:nvPr/>
        </p:nvSpPr>
        <p:spPr>
          <a:xfrm>
            <a:off x="4856993" y="2018326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5834F4-0C88-4EB0-A87E-74B4A25B0F0B}"/>
              </a:ext>
            </a:extLst>
          </p:cNvPr>
          <p:cNvSpPr/>
          <p:nvPr/>
        </p:nvSpPr>
        <p:spPr>
          <a:xfrm>
            <a:off x="4856995" y="5653595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78BDB-70BB-4CC5-80E7-7ABAC2507EB4}"/>
              </a:ext>
            </a:extLst>
          </p:cNvPr>
          <p:cNvSpPr/>
          <p:nvPr/>
        </p:nvSpPr>
        <p:spPr>
          <a:xfrm>
            <a:off x="6958038" y="1774595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로그아웃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FF0EE-F355-474D-A176-0C618F8C6D38}"/>
              </a:ext>
            </a:extLst>
          </p:cNvPr>
          <p:cNvSpPr/>
          <p:nvPr/>
        </p:nvSpPr>
        <p:spPr>
          <a:xfrm>
            <a:off x="6958037" y="2360116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90135C-F603-40BE-8B70-43316AB0AC21}"/>
              </a:ext>
            </a:extLst>
          </p:cNvPr>
          <p:cNvSpPr/>
          <p:nvPr/>
        </p:nvSpPr>
        <p:spPr>
          <a:xfrm>
            <a:off x="6958038" y="4060052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공지글작성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72B8C7-4AB5-4975-8484-62FFE51D8655}"/>
              </a:ext>
            </a:extLst>
          </p:cNvPr>
          <p:cNvSpPr/>
          <p:nvPr/>
        </p:nvSpPr>
        <p:spPr>
          <a:xfrm>
            <a:off x="6958038" y="4591232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질문 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C64A25-8497-41C9-A7EA-130563BA8BDE}"/>
              </a:ext>
            </a:extLst>
          </p:cNvPr>
          <p:cNvSpPr/>
          <p:nvPr/>
        </p:nvSpPr>
        <p:spPr>
          <a:xfrm>
            <a:off x="6958036" y="5122412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자주하는질문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364490-5ADA-4187-865B-CD029E504B22}"/>
              </a:ext>
            </a:extLst>
          </p:cNvPr>
          <p:cNvSpPr/>
          <p:nvPr/>
        </p:nvSpPr>
        <p:spPr>
          <a:xfrm>
            <a:off x="6958038" y="5658031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게시글작성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19E86B-D052-4D7B-99AA-B6C9BCF27238}"/>
              </a:ext>
            </a:extLst>
          </p:cNvPr>
          <p:cNvSpPr/>
          <p:nvPr/>
        </p:nvSpPr>
        <p:spPr>
          <a:xfrm>
            <a:off x="9059084" y="2360115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메인글작성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A62B1-FA76-4333-B1B7-5F727891FB72}"/>
              </a:ext>
            </a:extLst>
          </p:cNvPr>
          <p:cNvSpPr/>
          <p:nvPr/>
        </p:nvSpPr>
        <p:spPr>
          <a:xfrm>
            <a:off x="9059084" y="4060052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답글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F6E128-88C4-4635-8096-5B4F6A21EE93}"/>
              </a:ext>
            </a:extLst>
          </p:cNvPr>
          <p:cNvSpPr/>
          <p:nvPr/>
        </p:nvSpPr>
        <p:spPr>
          <a:xfrm>
            <a:off x="9059084" y="4586791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답글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E28499-4ABF-473A-8B24-5B554B6A82D2}"/>
              </a:ext>
            </a:extLst>
          </p:cNvPr>
          <p:cNvSpPr/>
          <p:nvPr/>
        </p:nvSpPr>
        <p:spPr>
          <a:xfrm>
            <a:off x="9059084" y="5122414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답글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3E7FC-5EA4-483C-9704-7549E731337D}"/>
              </a:ext>
            </a:extLst>
          </p:cNvPr>
          <p:cNvSpPr/>
          <p:nvPr/>
        </p:nvSpPr>
        <p:spPr>
          <a:xfrm>
            <a:off x="9059083" y="5653594"/>
            <a:ext cx="1410635" cy="390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답글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2AFFA80-9873-4822-9B48-D641BCFC00B7}"/>
              </a:ext>
            </a:extLst>
          </p:cNvPr>
          <p:cNvSpPr/>
          <p:nvPr/>
        </p:nvSpPr>
        <p:spPr>
          <a:xfrm rot="19481588">
            <a:off x="2283415" y="3198486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7DD7AD8-A009-4979-96D3-50CE0C576DEB}"/>
              </a:ext>
            </a:extLst>
          </p:cNvPr>
          <p:cNvSpPr/>
          <p:nvPr/>
        </p:nvSpPr>
        <p:spPr>
          <a:xfrm rot="2810856">
            <a:off x="2269397" y="4235155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2E6F1E4-9D01-4678-942D-065C5C83A834}"/>
              </a:ext>
            </a:extLst>
          </p:cNvPr>
          <p:cNvSpPr/>
          <p:nvPr/>
        </p:nvSpPr>
        <p:spPr>
          <a:xfrm rot="19368303">
            <a:off x="4273712" y="2476387"/>
            <a:ext cx="476142" cy="153267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2E1C368-75F9-4CA6-9546-5755E9B8A816}"/>
              </a:ext>
            </a:extLst>
          </p:cNvPr>
          <p:cNvSpPr/>
          <p:nvPr/>
        </p:nvSpPr>
        <p:spPr>
          <a:xfrm rot="20412782">
            <a:off x="4273713" y="2836854"/>
            <a:ext cx="476142" cy="153267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FA205BF-01EF-43AF-8519-3DBCE66E77A0}"/>
              </a:ext>
            </a:extLst>
          </p:cNvPr>
          <p:cNvSpPr/>
          <p:nvPr/>
        </p:nvSpPr>
        <p:spPr>
          <a:xfrm>
            <a:off x="4256886" y="3217116"/>
            <a:ext cx="476142" cy="153267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01CCA8F-7D84-4776-A640-EB998A4E2BCC}"/>
              </a:ext>
            </a:extLst>
          </p:cNvPr>
          <p:cNvSpPr/>
          <p:nvPr/>
        </p:nvSpPr>
        <p:spPr>
          <a:xfrm rot="18527211">
            <a:off x="4232623" y="2055932"/>
            <a:ext cx="476142" cy="153267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B206071-9BA0-4996-B9E3-861610A24644}"/>
              </a:ext>
            </a:extLst>
          </p:cNvPr>
          <p:cNvGrpSpPr/>
          <p:nvPr/>
        </p:nvGrpSpPr>
        <p:grpSpPr>
          <a:xfrm flipV="1">
            <a:off x="4265807" y="4173166"/>
            <a:ext cx="492969" cy="1617368"/>
            <a:chOff x="4278846" y="4103695"/>
            <a:chExt cx="492969" cy="1475888"/>
          </a:xfrm>
        </p:grpSpPr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00B2D73B-ED6B-428B-A2F6-39C5D3C83699}"/>
                </a:ext>
              </a:extLst>
            </p:cNvPr>
            <p:cNvSpPr/>
            <p:nvPr/>
          </p:nvSpPr>
          <p:spPr>
            <a:xfrm rot="19368303">
              <a:off x="4295672" y="4685587"/>
              <a:ext cx="476142" cy="153267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5744076F-04D8-46F9-899A-182DD05E362C}"/>
                </a:ext>
              </a:extLst>
            </p:cNvPr>
            <p:cNvSpPr/>
            <p:nvPr/>
          </p:nvSpPr>
          <p:spPr>
            <a:xfrm rot="20412782">
              <a:off x="4295673" y="5046054"/>
              <a:ext cx="476142" cy="153267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9212D5B2-8985-4E09-941D-A7A342322375}"/>
                </a:ext>
              </a:extLst>
            </p:cNvPr>
            <p:cNvSpPr/>
            <p:nvPr/>
          </p:nvSpPr>
          <p:spPr>
            <a:xfrm>
              <a:off x="4278846" y="5426316"/>
              <a:ext cx="476142" cy="153267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9D7E1A19-19CD-48A6-8CA4-BD39E8540469}"/>
                </a:ext>
              </a:extLst>
            </p:cNvPr>
            <p:cNvSpPr/>
            <p:nvPr/>
          </p:nvSpPr>
          <p:spPr>
            <a:xfrm rot="18527211">
              <a:off x="4254583" y="4265132"/>
              <a:ext cx="476142" cy="153267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586E3BF2-3E92-4E12-BC51-E985E65570AC}"/>
              </a:ext>
            </a:extLst>
          </p:cNvPr>
          <p:cNvSpPr/>
          <p:nvPr/>
        </p:nvSpPr>
        <p:spPr>
          <a:xfrm rot="20573656">
            <a:off x="6438272" y="1958722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1CAA11D-3D78-42F3-8EBF-E61B33C8379B}"/>
              </a:ext>
            </a:extLst>
          </p:cNvPr>
          <p:cNvSpPr/>
          <p:nvPr/>
        </p:nvSpPr>
        <p:spPr>
          <a:xfrm rot="1203635">
            <a:off x="6438273" y="2342399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CEF2647-C0CC-4E37-A095-F9296132FD17}"/>
              </a:ext>
            </a:extLst>
          </p:cNvPr>
          <p:cNvSpPr/>
          <p:nvPr/>
        </p:nvSpPr>
        <p:spPr>
          <a:xfrm>
            <a:off x="8540539" y="2486477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F59A876-2B55-4E79-8777-51D93249167F}"/>
              </a:ext>
            </a:extLst>
          </p:cNvPr>
          <p:cNvSpPr/>
          <p:nvPr/>
        </p:nvSpPr>
        <p:spPr>
          <a:xfrm>
            <a:off x="6438272" y="4173166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5690BA6-C6BA-4A8D-A8C5-A5D320D2AC08}"/>
              </a:ext>
            </a:extLst>
          </p:cNvPr>
          <p:cNvSpPr/>
          <p:nvPr/>
        </p:nvSpPr>
        <p:spPr>
          <a:xfrm>
            <a:off x="6438272" y="4708335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C36DF7E-4126-4E1F-8CD0-76ECC0E858EF}"/>
              </a:ext>
            </a:extLst>
          </p:cNvPr>
          <p:cNvSpPr/>
          <p:nvPr/>
        </p:nvSpPr>
        <p:spPr>
          <a:xfrm>
            <a:off x="6438272" y="5243504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AE28CD7-8D62-49DF-81BD-6DFF415DC921}"/>
              </a:ext>
            </a:extLst>
          </p:cNvPr>
          <p:cNvSpPr/>
          <p:nvPr/>
        </p:nvSpPr>
        <p:spPr>
          <a:xfrm>
            <a:off x="6438272" y="5752605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6B2BDF8B-1F16-4393-9938-95858FACFADE}"/>
              </a:ext>
            </a:extLst>
          </p:cNvPr>
          <p:cNvSpPr/>
          <p:nvPr/>
        </p:nvSpPr>
        <p:spPr>
          <a:xfrm>
            <a:off x="8540539" y="4188817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0EA49636-D9A8-479C-BCE5-51BB49AAE375}"/>
              </a:ext>
            </a:extLst>
          </p:cNvPr>
          <p:cNvSpPr/>
          <p:nvPr/>
        </p:nvSpPr>
        <p:spPr>
          <a:xfrm>
            <a:off x="8540539" y="4708335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8F4719E-2968-4C7F-9D84-48D6E0A4B7E5}"/>
              </a:ext>
            </a:extLst>
          </p:cNvPr>
          <p:cNvSpPr/>
          <p:nvPr/>
        </p:nvSpPr>
        <p:spPr>
          <a:xfrm>
            <a:off x="8540539" y="5243504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824C2E9-F349-4E16-82DA-7530ACB11B03}"/>
              </a:ext>
            </a:extLst>
          </p:cNvPr>
          <p:cNvSpPr/>
          <p:nvPr/>
        </p:nvSpPr>
        <p:spPr>
          <a:xfrm>
            <a:off x="8540539" y="5782359"/>
            <a:ext cx="346678" cy="133086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01295"/>
            <a:ext cx="3619500" cy="705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/>
              <a:t>Database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C50B76-EE8D-456B-9B65-0CD69D33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27" y="906780"/>
            <a:ext cx="4905303" cy="54629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8C7AF3-FEC8-4C19-BA53-4CFC1A9050FE}"/>
              </a:ext>
            </a:extLst>
          </p:cNvPr>
          <p:cNvSpPr/>
          <p:nvPr/>
        </p:nvSpPr>
        <p:spPr>
          <a:xfrm>
            <a:off x="960027" y="971550"/>
            <a:ext cx="1564098" cy="1400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678184-61A8-4E3B-80E5-02AAEA197A4E}"/>
              </a:ext>
            </a:extLst>
          </p:cNvPr>
          <p:cNvSpPr/>
          <p:nvPr/>
        </p:nvSpPr>
        <p:spPr>
          <a:xfrm>
            <a:off x="2592529" y="971550"/>
            <a:ext cx="1564098" cy="8048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 0">
            <a:extLst>
              <a:ext uri="{FF2B5EF4-FFF2-40B4-BE49-F238E27FC236}">
                <a16:creationId xmlns:a16="http://schemas.microsoft.com/office/drawing/2014/main" id="{E12AE7CF-808D-4644-979D-6B9F32ECEEBF}"/>
              </a:ext>
            </a:extLst>
          </p:cNvPr>
          <p:cNvSpPr txBox="1">
            <a:spLocks/>
          </p:cNvSpPr>
          <p:nvPr/>
        </p:nvSpPr>
        <p:spPr>
          <a:xfrm>
            <a:off x="6498590" y="1175385"/>
            <a:ext cx="5353966" cy="83099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en-US" altLang="ko-KR" sz="12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board_reply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main 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테이블 추가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- </a:t>
            </a:r>
            <a:r>
              <a:rPr lang="en-US" altLang="ko-KR" sz="12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board_reply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: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notice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의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댓글 </a:t>
            </a:r>
            <a:r>
              <a:rPr lang="ko-KR" altLang="en-US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글번호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작성자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댓글내용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등록일이 저장된다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- 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main 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메인 페이지의 상세메뉴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메뉴 별 글내용이 저장된다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3" name="Rect 0">
            <a:extLst>
              <a:ext uri="{FF2B5EF4-FFF2-40B4-BE49-F238E27FC236}">
                <a16:creationId xmlns:a16="http://schemas.microsoft.com/office/drawing/2014/main" id="{52109EF2-FF5A-407C-94C6-0C4A3AF375F1}"/>
              </a:ext>
            </a:extLst>
          </p:cNvPr>
          <p:cNvSpPr txBox="1">
            <a:spLocks/>
          </p:cNvSpPr>
          <p:nvPr/>
        </p:nvSpPr>
        <p:spPr>
          <a:xfrm>
            <a:off x="6498590" y="4501515"/>
            <a:ext cx="2904449" cy="101566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</a:t>
            </a:r>
            <a:r>
              <a:rPr lang="en-US" altLang="ko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menu varchar(20) not null primary key,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text not null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id="{51850AC8-86AE-4CD7-A33D-3FFD841D148B}"/>
              </a:ext>
            </a:extLst>
          </p:cNvPr>
          <p:cNvSpPr txBox="1">
            <a:spLocks/>
          </p:cNvSpPr>
          <p:nvPr/>
        </p:nvSpPr>
        <p:spPr>
          <a:xfrm>
            <a:off x="6498590" y="2371725"/>
            <a:ext cx="5348772" cy="193899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</a:t>
            </a:r>
            <a:r>
              <a:rPr lang="en-US" altLang="ko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board_reply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int(8) not null </a:t>
            </a:r>
            <a:r>
              <a:rPr lang="en-US" altLang="ko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auto_increment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primary key,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pt-BR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int(8) default 0,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writer varchar(28) not null,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 text not null,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regdate</a:t>
            </a:r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datetime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board_reply</a:t>
            </a:r>
            <a:r>
              <a:rPr lang="en-US" altLang="ko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add foreign key (num) references notice(num);</a:t>
            </a:r>
            <a:endParaRPr lang="ko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49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3600" dirty="0">
                <a:solidFill>
                  <a:srgbClr val="000000"/>
                </a:solidFill>
                <a:latin typeface="Calibri Light" charset="0"/>
                <a:ea typeface="맑은 고딕" charset="0"/>
              </a:rPr>
              <a:t>테스트 관리</a:t>
            </a: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498590" y="1175385"/>
            <a:ext cx="5101076" cy="83099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차 배포 후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각자 맡은 부분에 대한 블랙박스 테스트 진행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-</a:t>
            </a:r>
            <a:r>
              <a:rPr 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블랙 박스 테스트 후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테스트 결과를 기반으로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프로그램 기능 안정화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</a:p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-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각종 예외 상황 대비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6527165" y="2491740"/>
            <a:ext cx="5270995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기능 추가로 인해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) 1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차 배포 시에 없었던 새로운 오류들을 잡을 수 있었다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ex)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없는 아이디로 로그인 시도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498590" y="4851618"/>
            <a:ext cx="4943982" cy="83099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기타</a:t>
            </a:r>
            <a:endParaRPr lang="en-US" altLang="ko-KR" sz="12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2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차 배포 후 프로그램 수정 중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일부 파일이 삭제된 이슈가 있었는데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테스트 관리 문서를 참고하여 빠르게 복구할 수 있었다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A0D56B-52FE-4C8F-AC1E-8DAE23D2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3" y="2798706"/>
            <a:ext cx="5205727" cy="3538594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B64570-316C-4AD9-8BEF-7DBCB4D1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4" y="1257313"/>
            <a:ext cx="5205727" cy="341944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17" name="Rect 0">
            <a:extLst>
              <a:ext uri="{FF2B5EF4-FFF2-40B4-BE49-F238E27FC236}">
                <a16:creationId xmlns:a16="http://schemas.microsoft.com/office/drawing/2014/main" id="{F56772FC-1B5C-4B1B-8133-E0C6FF443E8D}"/>
              </a:ext>
            </a:extLst>
          </p:cNvPr>
          <p:cNvSpPr txBox="1">
            <a:spLocks/>
          </p:cNvSpPr>
          <p:nvPr/>
        </p:nvSpPr>
        <p:spPr>
          <a:xfrm>
            <a:off x="6527165" y="3534092"/>
            <a:ext cx="5205727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이전 프로젝트에서 발견하지 못한 오류를 잡을 수 있었다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ex)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주소 정보가 없는 사용자의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내정보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수정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페이지 접근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ex)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공백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스페이스 바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입력 시 유효성 체크 문제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페이지</a:t>
            </a:r>
            <a:r>
              <a:rPr sz="3600">
                <a:solidFill>
                  <a:srgbClr val="000000"/>
                </a:solidFill>
                <a:latin typeface="Calibri Light" charset="0"/>
                <a:ea typeface="Calibri Light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구성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1197610"/>
            <a:ext cx="4975860" cy="5411470"/>
          </a:xfrm>
          <a:prstGeom prst="rect">
            <a:avLst/>
          </a:prstGeom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>
            <a:off x="6498590" y="1175385"/>
            <a:ext cx="4930775" cy="1016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및 </a:t>
            </a:r>
            <a:r>
              <a:rPr sz="12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회원관리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메뉴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-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안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했을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때 :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’,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회원가입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버튼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표시됨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-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했을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때 :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’,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회원정보변경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’,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회원가입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버튼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표시됨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498590" y="2643505"/>
            <a:ext cx="3604260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메인 페이지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및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게시판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메뉴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- 홈으로, 게시판, 공지사항, 자주 묻는 질문, Q&amp;A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6498590" y="3968115"/>
            <a:ext cx="116332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페이지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내용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498590" y="6159500"/>
            <a:ext cx="819785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바닥글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438275" y="1310005"/>
            <a:ext cx="1622560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채팅 프로그램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240055" y="1780307"/>
            <a:ext cx="4339650" cy="83099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우측 하단의 아이콘을 클릭하면 채팅창이 열린다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관리자가 채팅 프로그램에 로그인한 경우 실시간으로 </a:t>
            </a: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채팅이 가능하고 로그아웃한 경우는 이메일을 보낼 수 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DE291-FB69-4A6E-9340-634B05B5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801172"/>
            <a:ext cx="5301324" cy="35399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A4BAA7-C811-41B8-95B2-BB7F35A74DB3}"/>
              </a:ext>
            </a:extLst>
          </p:cNvPr>
          <p:cNvSpPr/>
          <p:nvPr/>
        </p:nvSpPr>
        <p:spPr>
          <a:xfrm>
            <a:off x="5450682" y="5776629"/>
            <a:ext cx="579622" cy="561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86E37-9B1A-438E-9527-656109E4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05" y="2801172"/>
            <a:ext cx="5199166" cy="3539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6770157" y="1746676"/>
            <a:ext cx="1160895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회원 가입</a:t>
            </a:r>
            <a:endParaRPr lang="ko-KR" altLang="en-US" sz="18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770157" y="2289601"/>
            <a:ext cx="4545543" cy="101566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필수 입력 사항 표시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Placeholder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아이디 중복 체크 수정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993D4-6AF9-4BB5-AF23-F9681598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26" y="1746676"/>
            <a:ext cx="5476831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5" y="3838020"/>
            <a:ext cx="4090670" cy="2498009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05" y="859155"/>
            <a:ext cx="5046345" cy="5476875"/>
          </a:xfrm>
          <a:prstGeom prst="rect">
            <a:avLst/>
          </a:prstGeom>
          <a:noFill/>
        </p:spPr>
      </p:pic>
      <p:sp>
        <p:nvSpPr>
          <p:cNvPr id="13" name="Rect 0"/>
          <p:cNvSpPr txBox="1">
            <a:spLocks/>
          </p:cNvSpPr>
          <p:nvPr/>
        </p:nvSpPr>
        <p:spPr>
          <a:xfrm>
            <a:off x="1438275" y="1271905"/>
            <a:ext cx="1899879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lang="en-US" altLang="ko-KR" sz="18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/</a:t>
            </a:r>
            <a:r>
              <a:rPr lang="ko-KR" altLang="en-US" sz="18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562735" y="1704975"/>
            <a:ext cx="4182555" cy="2123658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사이트에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접근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하면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입력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양식이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가장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먼저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보인다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로그인 성공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’, 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비밀번호 틀림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’, 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없는 아이디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에 따라 </a:t>
            </a: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다른 알림 메시지가 나오도록 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후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각각의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아이콘을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선택하면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endParaRPr 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해당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정보들을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불러올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수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있다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>
              <a:buClr>
                <a:srgbClr val="000000"/>
              </a:buClr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 시 세션 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en-US" altLang="ko-KR" sz="12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memId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‘name’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가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무효화된다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 시 다시 로그인 페이지로 돌아간다</a:t>
            </a:r>
            <a:r>
              <a:rPr lang="en-US" altLang="ko-KR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F1299A-DAE4-44B5-AB4C-3933351E962E}"/>
              </a:ext>
            </a:extLst>
          </p:cNvPr>
          <p:cNvSpPr/>
          <p:nvPr/>
        </p:nvSpPr>
        <p:spPr>
          <a:xfrm>
            <a:off x="9788801" y="819150"/>
            <a:ext cx="517249" cy="23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E90217-A8AB-45BE-8568-8D61CF1CB655}"/>
              </a:ext>
            </a:extLst>
          </p:cNvPr>
          <p:cNvSpPr/>
          <p:nvPr/>
        </p:nvSpPr>
        <p:spPr>
          <a:xfrm>
            <a:off x="4981704" y="3798139"/>
            <a:ext cx="399922" cy="23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0128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49580" y="4201160"/>
            <a:ext cx="3156633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회원 정보 변경 </a:t>
            </a:r>
            <a:r>
              <a:rPr lang="en-US" altLang="ko-KR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내 정보 수정</a:t>
            </a:r>
            <a:endParaRPr lang="ko-KR" altLang="en-US" sz="18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249580" y="4584462"/>
            <a:ext cx="3470822" cy="1200329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필수 입력 정보 표시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우편번호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주소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en-US" altLang="ko-KR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설정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</a:p>
          <a:p>
            <a:pPr algn="l" defTabSz="914400" rtl="0" eaLnBrk="1" latinLnBrk="0" hangingPunct="1"/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API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를 통해서만 데이터를 불러올 수 있도록 함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/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/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FB45F-F241-47D6-832A-75CCF28E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81" y="1642111"/>
            <a:ext cx="5394843" cy="43776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5A7732-44A2-4702-A333-8ADD8B59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57" y="2654507"/>
            <a:ext cx="4815285" cy="1270219"/>
          </a:xfrm>
          <a:prstGeom prst="rect">
            <a:avLst/>
          </a:prstGeom>
        </p:spPr>
      </p:pic>
      <p:sp>
        <p:nvSpPr>
          <p:cNvPr id="16" name="Rect 0">
            <a:extLst>
              <a:ext uri="{FF2B5EF4-FFF2-40B4-BE49-F238E27FC236}">
                <a16:creationId xmlns:a16="http://schemas.microsoft.com/office/drawing/2014/main" id="{8BF8D313-A3A5-4323-947C-00CCC4EA10B9}"/>
              </a:ext>
            </a:extLst>
          </p:cNvPr>
          <p:cNvSpPr txBox="1">
            <a:spLocks/>
          </p:cNvSpPr>
          <p:nvPr/>
        </p:nvSpPr>
        <p:spPr>
          <a:xfrm>
            <a:off x="1207556" y="1698921"/>
            <a:ext cx="1675459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회원 정보 변경</a:t>
            </a:r>
            <a:endParaRPr lang="ko-KR" altLang="en-US" sz="18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7" name="Rect 0">
            <a:extLst>
              <a:ext uri="{FF2B5EF4-FFF2-40B4-BE49-F238E27FC236}">
                <a16:creationId xmlns:a16="http://schemas.microsoft.com/office/drawing/2014/main" id="{C817B5EE-75F0-4C5D-A0B0-8534628D5C11}"/>
              </a:ext>
            </a:extLst>
          </p:cNvPr>
          <p:cNvSpPr txBox="1">
            <a:spLocks/>
          </p:cNvSpPr>
          <p:nvPr/>
        </p:nvSpPr>
        <p:spPr>
          <a:xfrm>
            <a:off x="1207557" y="2234774"/>
            <a:ext cx="4545543" cy="27699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latinLnBrk="0"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주소 정보 </a:t>
            </a:r>
            <a:r>
              <a:rPr lang="ko-KR" altLang="en-US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미입력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시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내 정보 수정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페이지 에러  해결함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92D87-A1BD-4FC1-8B97-6B07687382A9}"/>
              </a:ext>
            </a:extLst>
          </p:cNvPr>
          <p:cNvSpPr/>
          <p:nvPr/>
        </p:nvSpPr>
        <p:spPr>
          <a:xfrm>
            <a:off x="3102252" y="3171840"/>
            <a:ext cx="579622" cy="342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6983630" y="1296035"/>
            <a:ext cx="2872902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회원 정보 변경 </a:t>
            </a:r>
            <a:r>
              <a:rPr lang="en-US" altLang="ko-KR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회원 탈퇴</a:t>
            </a:r>
            <a:endParaRPr lang="ko-KR" altLang="en-US" sz="18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983630" y="1879362"/>
            <a:ext cx="4798108" cy="101566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로그인한 사용자의 비밀번호가 입력한 암호와 일치하면 탈퇴 된다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탈퇴와 동시에 세션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en-US" altLang="ko-KR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memId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‘name’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이 무효화된다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/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algn="l" defTabSz="914400" rtl="0" eaLnBrk="1" latinLnBrk="0" hangingPunct="1"/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1B0FA5-B44F-4F28-AE4F-90C6AF14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296035"/>
            <a:ext cx="5638909" cy="36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438275" y="1310005"/>
            <a:ext cx="139255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메인</a:t>
            </a:r>
            <a:r>
              <a:rPr sz="18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800" b="1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페이지</a:t>
            </a:r>
            <a:endParaRPr lang="ko-KR" altLang="en-US" sz="1800" b="1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8812070" y="1786254"/>
            <a:ext cx="3046555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관리자용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글 편집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버튼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다른 아이디로 접근할 시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접근 권한이 없습니다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라는 문구가 보인다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원하는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메뉴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를 누르고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글 편집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버튼을 누르면 메뉴에 해당하는 글을 등록하거나 편집할 수 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등록된 글이 없을 때는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등록된 글이 없습니다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라는 글이 표시된다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글 등록 및 편집은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‘WYSIWYG’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을 활용하여 글의 모양이나 서식이 글 내용 보기에 그대로 반영될 수 있도록 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이미지 아이콘 선택 후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파일을 선택하면 커서 위치에 이미지가 삽입 되도록 구현했다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5DA71-69A0-4BC3-AF07-56FFA969A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4770525" y="1791969"/>
            <a:ext cx="3904845" cy="4678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F9F2C4-E612-4FB2-A29C-B3B1D3B4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1791969"/>
            <a:ext cx="3904845" cy="4678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659AF2-6AF5-48DB-9B90-B289446846CC}"/>
              </a:ext>
            </a:extLst>
          </p:cNvPr>
          <p:cNvSpPr/>
          <p:nvPr/>
        </p:nvSpPr>
        <p:spPr>
          <a:xfrm>
            <a:off x="3905250" y="5848350"/>
            <a:ext cx="4241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978AFD-ABB4-4004-AC1A-D79413D0EC06}"/>
              </a:ext>
            </a:extLst>
          </p:cNvPr>
          <p:cNvSpPr/>
          <p:nvPr/>
        </p:nvSpPr>
        <p:spPr>
          <a:xfrm>
            <a:off x="7872412" y="2722173"/>
            <a:ext cx="27622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AE44F4-9D0F-476F-B767-E3C01511C546}"/>
              </a:ext>
            </a:extLst>
          </p:cNvPr>
          <p:cNvSpPr/>
          <p:nvPr/>
        </p:nvSpPr>
        <p:spPr>
          <a:xfrm>
            <a:off x="1235710" y="2245359"/>
            <a:ext cx="612140" cy="402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47C894-F4B8-48C6-BF51-6BA8CFBD7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555" y="520700"/>
            <a:ext cx="3534815" cy="178787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856AC1-2D8F-49C5-87AE-C7567B1720C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010524" y="2308579"/>
            <a:ext cx="1" cy="413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87C443-FB2E-4345-94A5-05BF85F06193}"/>
              </a:ext>
            </a:extLst>
          </p:cNvPr>
          <p:cNvSpPr/>
          <p:nvPr/>
        </p:nvSpPr>
        <p:spPr>
          <a:xfrm>
            <a:off x="6086474" y="1098233"/>
            <a:ext cx="524105" cy="2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AE7327-8307-47CC-8F34-5FED64BEDD7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348527" y="1319531"/>
            <a:ext cx="0" cy="2811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6703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22630" y="335915"/>
            <a:ext cx="2679065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879715" y="1289050"/>
            <a:ext cx="3014345" cy="46901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55000" lnSpcReduction="20000"/>
          </a:bodyPr>
          <a:lstStyle/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en-US" sz="3600" dirty="0"/>
              <a:t>1. 목표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ko-KR" altLang="en-US" sz="3600" dirty="0"/>
              <a:t>2. 개발환경</a:t>
            </a:r>
            <a:endParaRPr lang="en-US" altLang="ko-KR" sz="3600" dirty="0"/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준비 사항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3600" dirty="0"/>
              <a:t>4</a:t>
            </a:r>
            <a:r>
              <a:rPr lang="ko-KR" altLang="en-US" sz="3600" dirty="0"/>
              <a:t>. 프로젝트 구성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3600" dirty="0"/>
              <a:t>5</a:t>
            </a:r>
            <a:r>
              <a:rPr lang="ko-KR" altLang="en-US" sz="3600" dirty="0"/>
              <a:t>. </a:t>
            </a:r>
            <a:r>
              <a:rPr lang="ko-KR" altLang="en-US" sz="3600" dirty="0" err="1"/>
              <a:t>Database</a:t>
            </a:r>
            <a:endParaRPr lang="ko-KR" altLang="en-US" sz="3600" dirty="0"/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3600" dirty="0"/>
              <a:t>6</a:t>
            </a:r>
            <a:r>
              <a:rPr lang="ko-KR" altLang="en-US" sz="3600" dirty="0"/>
              <a:t>. 페이지 구성</a:t>
            </a:r>
          </a:p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3600" dirty="0"/>
              <a:t>7</a:t>
            </a:r>
            <a:r>
              <a:rPr lang="ko-KR" altLang="en-US" sz="3600" dirty="0"/>
              <a:t>. 서비스 화면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" y="1327785"/>
            <a:ext cx="5575300" cy="4755515"/>
          </a:xfrm>
          <a:prstGeom prst="rect">
            <a:avLst/>
          </a:prstGeom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6915785" y="1327785"/>
            <a:ext cx="87757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리스트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960235" y="2068195"/>
            <a:ext cx="4859655" cy="36017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Q&amp;A  글 목록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최신순 정렬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 번호, 카테고리, 글 제목, 작성자, 조회수, 작성일을 보여준다.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비밀 글, 인기 글, 답글 여부를 알 수 있는 아이콘을 글제목에 삽입.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 수정 시 작성일에 [수정일] 머리말 추가.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글제목을 누르면 글 내용 보기로 이동.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글쓰기 누르면 글 작성 페이지로 이동.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페이지 처리.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카테고리별 정렬 가능.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45" y="1197610"/>
            <a:ext cx="4834890" cy="14211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45" y="2687955"/>
            <a:ext cx="4136390" cy="364998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6889115" y="1866265"/>
            <a:ext cx="322770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[카테고리별 정렬 예시 사진]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글 그룹에 따라 최신순으로 정렬되지만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답글의 경우 원글 아래로 내려가게 하였다.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942455" y="3399790"/>
            <a:ext cx="363791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비밀글 클릭 시 비밀 글 알림 창과 함께 접근 제한.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글 작성자와 관리자는 제한 없이 열람 가능하다.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191260"/>
            <a:ext cx="5215890" cy="514667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7101840" y="1327785"/>
            <a:ext cx="144526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 내용 보기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7172960" y="2068195"/>
            <a:ext cx="4571365" cy="304698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제목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작성일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작성자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카테고리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조회수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내용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열람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리스트와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마찬가지로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최초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등록일과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최근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수정일을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비교하여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값이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같지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않으면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[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수정일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]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머리말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추가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리스트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글쓰기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삭제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답글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쓰기로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분기하는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지점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삭제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버튼을 클릭하면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게시물을 삭제하려면 확인을 눌러주세요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라는 </a:t>
            </a:r>
            <a:r>
              <a:rPr lang="ko-KR" altLang="en-US" sz="1200" b="1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확인 메시지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가 나타난다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을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누르면 글 삭제 후 리스트로 이동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 </a:t>
            </a:r>
          </a:p>
          <a:p>
            <a:pPr algn="l" defTabSz="914400" rtl="0" eaLnBrk="1" latinLnBrk="0" hangingPunct="1"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‘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’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를 누르면 글 내용 보기 페이지에 머무른다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</a:t>
            </a:r>
            <a:endParaRPr lang="en-US" altLang="ko-KR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7157085" y="3629025"/>
            <a:ext cx="93091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 삭제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D712A6-D258-4745-9AD2-815EFD59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60" y="5396228"/>
            <a:ext cx="4285615" cy="941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85595"/>
            <a:ext cx="5655310" cy="953135"/>
          </a:xfrm>
          <a:prstGeom prst="rect">
            <a:avLst/>
          </a:prstGeom>
          <a:noFill/>
        </p:spPr>
      </p:pic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30" y="2827020"/>
            <a:ext cx="5480050" cy="831215"/>
          </a:xfrm>
          <a:prstGeom prst="rect">
            <a:avLst/>
          </a:prstGeom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0" y="3947160"/>
            <a:ext cx="5426710" cy="747395"/>
          </a:xfrm>
          <a:prstGeom prst="rect">
            <a:avLst/>
          </a:prstGeom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7072630" y="1724025"/>
            <a:ext cx="387540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리스트와 글쓰기 기능은 모든 사람이 접근할 수 있다.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로그인 유무와 관계없음.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090410" y="3152140"/>
            <a:ext cx="470916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 작성자는 글 수정, 글 삭제, 답글 쓰기 기능까지 수행할 수 있다.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7108190" y="4378325"/>
            <a:ext cx="433705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관리자가 일반 회원의 글을 열람할 때 답글 쓰기가 허용된다.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글 수정, 글 삭제는 제한됨.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95" y="4974590"/>
            <a:ext cx="4288790" cy="1233805"/>
          </a:xfrm>
          <a:prstGeom prst="rect">
            <a:avLst/>
          </a:prstGeom>
          <a:noFill/>
        </p:spPr>
      </p:pic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0" y="1197610"/>
            <a:ext cx="4975225" cy="5010785"/>
          </a:xfrm>
          <a:prstGeom prst="rect">
            <a:avLst/>
          </a:prstGeom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>
            <a:off x="6817995" y="1327785"/>
            <a:ext cx="93091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 쓰기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666865" y="2077085"/>
            <a:ext cx="5460032" cy="24929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제목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카테고리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글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내용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공개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범위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입력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후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저장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세션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memId’를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작성자로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저장한다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/>
              <a:buChar char="•"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하지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않은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사용자가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글쓰기에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접근할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경우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로그인’과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‘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글목록’으로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분기하는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화면을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보여준다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(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글쓰기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도중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로그아웃을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하면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곧바로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페이지로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이동</a:t>
            </a:r>
            <a:r>
              <a:rPr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)</a:t>
            </a:r>
            <a:endParaRPr 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글제목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글내용에 공백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스페이스바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입력이 있을 경우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글 등록 불가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</a:p>
          <a:p>
            <a:pPr latinLnBrk="0"/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(</a:t>
            </a:r>
            <a:r>
              <a:rPr lang="en-US" altLang="ko-KR" sz="12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Jquery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trim()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을 이용하여 유효성 체크 수정</a:t>
            </a:r>
            <a:r>
              <a:rPr lang="en-US" altLang="ko-KR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.)</a:t>
            </a:r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</a:t>
            </a:r>
          </a:p>
          <a:p>
            <a:pPr latinLnBrk="0"/>
            <a:r>
              <a:rPr lang="ko-KR" altLang="en-US" sz="12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197610"/>
            <a:ext cx="4989830" cy="508635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116141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답글 쓰기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666865" y="2059305"/>
            <a:ext cx="4599305" cy="1385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[답글], [문의 사항], [답변] 머리말과 함께,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원글의 내용에 답변을 덧붙여 저장한다.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 작성 페이지를 열었을 때,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드롭 박스, 라디오 버튼의 기본값이 원글 정보와 같도록 했다.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(if 태그 활용)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4041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70" y="1197610"/>
            <a:ext cx="4990465" cy="5074285"/>
          </a:xfrm>
          <a:prstGeom prst="rect">
            <a:avLst/>
          </a:prstGeom>
          <a:noFill/>
        </p:spPr>
      </p:pic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30" y="4933315"/>
            <a:ext cx="4680585" cy="1338580"/>
          </a:xfrm>
          <a:prstGeom prst="rect">
            <a:avLst/>
          </a:prstGeom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>
            <a:off x="6675755" y="1327785"/>
            <a:ext cx="93091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 수정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6640195" y="2094865"/>
            <a:ext cx="4492625" cy="1385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원글의 내용을 수정하여 저장한다.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 작성 페이지를 열었을 때,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드롭 박스, 라디오 버튼의 기본값이 원글 정보와 같도록 했다.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 작성, 답글과 마찬가지로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로그인하지 않은 사용자의 접근을 제한했다.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-326390" y="479425"/>
            <a:ext cx="3619500" cy="4699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Calibri Light" charset="0"/>
                <a:ea typeface="맑은 고딕" charset="0"/>
                <a:cs typeface="+mj-cs"/>
              </a:rPr>
              <a:t>마치며...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11564" y="2735224"/>
            <a:ext cx="11456035" cy="38017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10000"/>
          </a:bodyPr>
          <a:lstStyle/>
          <a:p>
            <a:pPr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libri" charset="0"/>
                <a:ea typeface="맑은 고딕" charset="0"/>
                <a:cs typeface="+mn-cs"/>
              </a:rPr>
              <a:t> 김 신</a:t>
            </a:r>
          </a:p>
          <a:p>
            <a:pPr marL="228600" indent="-228600" latinLnBrk="0">
              <a:lnSpc>
                <a:spcPct val="150000"/>
              </a:lnSpc>
              <a:buFontTx/>
              <a:buNone/>
            </a:pPr>
            <a:r>
              <a:rPr lang="ko-KR" altLang="en-US" sz="2000" dirty="0">
                <a:latin typeface="Calibri" charset="0"/>
                <a:ea typeface="맑은 고딕" charset="0"/>
                <a:cs typeface="+mn-cs"/>
              </a:rPr>
              <a:t>    </a:t>
            </a:r>
            <a:r>
              <a:rPr lang="ko-KR" altLang="en-US" sz="1600" dirty="0">
                <a:latin typeface="Calibri" charset="0"/>
                <a:ea typeface="맑은 고딕" charset="0"/>
                <a:cs typeface="+mn-cs"/>
              </a:rPr>
              <a:t>  프로젝트 </a:t>
            </a:r>
            <a:r>
              <a:rPr lang="ko-KR" altLang="en-US" sz="1600" dirty="0">
                <a:latin typeface="Calibri" charset="0"/>
                <a:ea typeface="맑은 고딕" charset="0"/>
              </a:rPr>
              <a:t>주제부터</a:t>
            </a:r>
            <a:r>
              <a:rPr lang="en-US" altLang="ko-KR" sz="1600" dirty="0">
                <a:latin typeface="Calibri" charset="0"/>
                <a:ea typeface="맑은 고딕" charset="0"/>
              </a:rPr>
              <a:t> </a:t>
            </a:r>
            <a:r>
              <a:rPr lang="ko-KR" altLang="en-US" sz="1600" dirty="0">
                <a:latin typeface="Calibri" charset="0"/>
                <a:ea typeface="맑은 고딕" charset="0"/>
              </a:rPr>
              <a:t>디자인까지 새롭게 만들어야 했던 지난 프로젝트와 달리</a:t>
            </a:r>
            <a:r>
              <a:rPr lang="en-US" altLang="ko-KR" sz="1600" dirty="0">
                <a:latin typeface="Calibri" charset="0"/>
                <a:ea typeface="맑은 고딕" charset="0"/>
              </a:rPr>
              <a:t>, </a:t>
            </a:r>
            <a:r>
              <a:rPr lang="ko-KR" altLang="en-US" sz="1600" dirty="0">
                <a:latin typeface="Calibri" charset="0"/>
                <a:ea typeface="맑은 고딕" charset="0"/>
              </a:rPr>
              <a:t> 기존의 프로젝트를 </a:t>
            </a:r>
            <a:r>
              <a:rPr lang="en-US" altLang="ko-KR" sz="1600" dirty="0">
                <a:latin typeface="Calibri" charset="0"/>
                <a:ea typeface="맑은 고딕" charset="0"/>
              </a:rPr>
              <a:t>Spring</a:t>
            </a:r>
            <a:r>
              <a:rPr lang="ko-KR" altLang="en-US" sz="1600" dirty="0">
                <a:latin typeface="Calibri" charset="0"/>
                <a:ea typeface="맑은 고딕" charset="0"/>
              </a:rPr>
              <a:t>으로 옮겨오는 작업을 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또한 개발 시간도 넉넉히 주어졌던 덕분에 조금 다른 차원의 문제에 눈을 돌릴 수 있었습니다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지난 팀 프로젝트 이후 의사소통에 대한 이슈는 저에게 큰 고민거리였습니다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업무의 방향성</a:t>
            </a:r>
            <a:r>
              <a:rPr lang="en-US" altLang="ko-KR" sz="1600" dirty="0">
                <a:latin typeface="Calibri" charset="0"/>
                <a:ea typeface="맑은 고딕" charset="0"/>
              </a:rPr>
              <a:t>, </a:t>
            </a:r>
            <a:r>
              <a:rPr lang="ko-KR" altLang="en-US" sz="1600" dirty="0">
                <a:latin typeface="Calibri" charset="0"/>
                <a:ea typeface="맑은 고딕" charset="0"/>
              </a:rPr>
              <a:t>개개인의 목표</a:t>
            </a:r>
            <a:r>
              <a:rPr lang="en-US" altLang="ko-KR" sz="1600" dirty="0">
                <a:latin typeface="Calibri" charset="0"/>
                <a:ea typeface="맑은 고딕" charset="0"/>
              </a:rPr>
              <a:t>, </a:t>
            </a:r>
            <a:r>
              <a:rPr lang="ko-KR" altLang="en-US" sz="1600" dirty="0">
                <a:latin typeface="Calibri" charset="0"/>
                <a:ea typeface="맑은 고딕" charset="0"/>
              </a:rPr>
              <a:t>팀원들의 업무 현황</a:t>
            </a:r>
            <a:r>
              <a:rPr lang="en-US" altLang="ko-KR" sz="1600" dirty="0">
                <a:latin typeface="Calibri" charset="0"/>
                <a:ea typeface="맑은 고딕" charset="0"/>
              </a:rPr>
              <a:t> </a:t>
            </a:r>
          </a:p>
          <a:p>
            <a:pPr marL="228600" indent="-228600" latinLnBrk="0">
              <a:lnSpc>
                <a:spcPct val="150000"/>
              </a:lnSpc>
              <a:buFontTx/>
              <a:buNone/>
            </a:pPr>
            <a:r>
              <a:rPr lang="en-US" altLang="ko-KR" sz="1600" dirty="0">
                <a:latin typeface="Calibri" charset="0"/>
                <a:ea typeface="맑은 고딕" charset="0"/>
              </a:rPr>
              <a:t>     </a:t>
            </a:r>
            <a:r>
              <a:rPr lang="ko-KR" altLang="en-US" sz="1600" dirty="0">
                <a:latin typeface="Calibri" charset="0"/>
                <a:ea typeface="맑은 고딕" charset="0"/>
              </a:rPr>
              <a:t>등을 충분히 논의하고 소통하기 위해 어떤 것들을 하면 좋을까 생각했습니다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그러다가 </a:t>
            </a:r>
            <a:r>
              <a:rPr lang="en-US" altLang="ko-KR" sz="1600" dirty="0">
                <a:latin typeface="Calibri" charset="0"/>
                <a:ea typeface="맑은 고딕" charset="0"/>
              </a:rPr>
              <a:t>‘</a:t>
            </a:r>
            <a:r>
              <a:rPr lang="ko-KR" altLang="en-US" sz="1600" dirty="0">
                <a:latin typeface="Calibri" charset="0"/>
                <a:ea typeface="맑은 고딕" charset="0"/>
              </a:rPr>
              <a:t>문서화</a:t>
            </a:r>
            <a:r>
              <a:rPr lang="en-US" altLang="ko-KR" sz="1600" dirty="0">
                <a:latin typeface="Calibri" charset="0"/>
                <a:ea typeface="맑은 고딕" charset="0"/>
              </a:rPr>
              <a:t>’</a:t>
            </a:r>
            <a:r>
              <a:rPr lang="ko-KR" altLang="en-US" sz="1600" dirty="0">
                <a:latin typeface="Calibri" charset="0"/>
                <a:ea typeface="맑은 고딕" charset="0"/>
              </a:rPr>
              <a:t>라는 키워드가 떠올랐습니다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</a:p>
          <a:p>
            <a:pPr marL="228600" indent="-228600" latinLnBrk="0">
              <a:lnSpc>
                <a:spcPct val="150000"/>
              </a:lnSpc>
              <a:buFontTx/>
              <a:buNone/>
            </a:pPr>
            <a:r>
              <a:rPr lang="en-US" altLang="ko-KR" sz="1600" dirty="0">
                <a:latin typeface="Calibri" charset="0"/>
                <a:ea typeface="맑은 고딕" charset="0"/>
              </a:rPr>
              <a:t>     </a:t>
            </a:r>
            <a:r>
              <a:rPr lang="ko-KR" altLang="en-US" sz="1600" dirty="0">
                <a:latin typeface="Calibri" charset="0"/>
                <a:ea typeface="맑은 고딕" charset="0"/>
              </a:rPr>
              <a:t>자유롭게 의견을 나누기 힘들다면 선택지를 고를 수 있는 설문 조사를  진행하여 팀원들과 설문 결과를 공유했습니다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또한 암묵적으로 약속하던 파일명</a:t>
            </a:r>
            <a:r>
              <a:rPr lang="en-US" altLang="ko-KR" sz="1600" dirty="0">
                <a:latin typeface="Calibri" charset="0"/>
                <a:ea typeface="맑은 고딕" charset="0"/>
              </a:rPr>
              <a:t>, </a:t>
            </a:r>
            <a:r>
              <a:rPr lang="ko-KR" altLang="en-US" sz="1600" dirty="0">
                <a:latin typeface="Calibri" charset="0"/>
                <a:ea typeface="맑은 고딕" charset="0"/>
              </a:rPr>
              <a:t>패키지명 등을 확실하게 명세하기 위해</a:t>
            </a:r>
            <a:r>
              <a:rPr lang="en-US" altLang="ko-KR" sz="1600" dirty="0">
                <a:latin typeface="Calibri" charset="0"/>
                <a:ea typeface="맑은 고딕" charset="0"/>
              </a:rPr>
              <a:t>, ‘</a:t>
            </a:r>
            <a:r>
              <a:rPr lang="ko-KR" altLang="en-US" sz="1600" dirty="0">
                <a:latin typeface="Calibri" charset="0"/>
                <a:ea typeface="맑은 고딕" charset="0"/>
              </a:rPr>
              <a:t>명칭 통일안</a:t>
            </a:r>
            <a:r>
              <a:rPr lang="en-US" altLang="ko-KR" sz="1600" dirty="0">
                <a:latin typeface="Calibri" charset="0"/>
                <a:ea typeface="맑은 고딕" charset="0"/>
              </a:rPr>
              <a:t>’</a:t>
            </a:r>
            <a:r>
              <a:rPr lang="ko-KR" altLang="en-US" sz="1600" dirty="0">
                <a:latin typeface="Calibri" charset="0"/>
                <a:ea typeface="맑은 고딕" charset="0"/>
              </a:rPr>
              <a:t>을 제작하여 팀원들에게 배포했습니다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그리고 작성된 문서들을 카카오톡 게시판에 게재하여 언제든 편하게 열람할 수 있도록 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이러한 작업들이 쌓이다 보니</a:t>
            </a:r>
            <a:r>
              <a:rPr lang="en-US" altLang="ko-KR" sz="1600" dirty="0">
                <a:latin typeface="Calibri" charset="0"/>
                <a:ea typeface="맑은 고딕" charset="0"/>
              </a:rPr>
              <a:t>, </a:t>
            </a:r>
            <a:r>
              <a:rPr lang="ko-KR" altLang="en-US" sz="1600" dirty="0">
                <a:latin typeface="Calibri" charset="0"/>
                <a:ea typeface="맑은 고딕" charset="0"/>
              </a:rPr>
              <a:t>저 스스로도 업무 시간이 단축되고 의사소통이 잘 되고 있는지에 대한 불안도 해소되었습니다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 </a:t>
            </a:r>
            <a:r>
              <a:rPr lang="ko-KR" altLang="en-US" sz="1600" dirty="0">
                <a:latin typeface="Calibri" charset="0"/>
                <a:ea typeface="맑은 고딕" charset="0"/>
              </a:rPr>
              <a:t>저의 이러한 노력들을 믿고 함께해준 팀원들에게 감사하다는 말을 전합니다</a:t>
            </a:r>
            <a:r>
              <a:rPr lang="en-US" altLang="ko-KR" sz="1600" dirty="0">
                <a:latin typeface="Calibri" charset="0"/>
                <a:ea typeface="맑은 고딕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077595" y="571500"/>
            <a:ext cx="1985010" cy="8655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목표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416685" y="2420620"/>
            <a:ext cx="9944100" cy="33464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게시판기능과 회원관리 기능을 구현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뷰와 기능 매치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사이트의 데이터를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연동하여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데이터 관리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페이지 구축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indent="-742950">
              <a:buFontTx/>
              <a:buChar char="-"/>
            </a:pPr>
            <a:endParaRPr lang="en-US" altLang="ko-KR" dirty="0">
              <a:solidFill>
                <a:srgbClr val="496F74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12495" y="368300"/>
            <a:ext cx="2761615" cy="12052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000"/>
              <a:t>개발환경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674110" y="1366520"/>
            <a:ext cx="7907655" cy="5179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lnSpc>
                <a:spcPct val="150000"/>
              </a:lnSpc>
              <a:buFont typeface="맑은 고딕"/>
              <a:buChar char="•"/>
            </a:pPr>
            <a:r>
              <a:rPr lang="ko-KR" altLang="en-US" dirty="0"/>
              <a:t>운영체제		Windows10</a:t>
            </a:r>
          </a:p>
          <a:p>
            <a:pPr marL="228600" indent="-228600" latinLnBrk="0">
              <a:lnSpc>
                <a:spcPct val="150000"/>
              </a:lnSpc>
              <a:buFont typeface="맑은 고딕"/>
              <a:buChar char="•"/>
            </a:pPr>
            <a:r>
              <a:rPr lang="ko-KR" altLang="en-US" dirty="0" err="1"/>
              <a:t>개발툴</a:t>
            </a:r>
            <a:r>
              <a:rPr lang="ko-KR" altLang="en-US" dirty="0"/>
              <a:t> 		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Tool Suite 3</a:t>
            </a:r>
            <a:endParaRPr lang="ko-KR" altLang="en-US" dirty="0"/>
          </a:p>
          <a:p>
            <a:pPr marL="228600" indent="-228600" latinLnBrk="0">
              <a:lnSpc>
                <a:spcPct val="150000"/>
              </a:lnSpc>
              <a:buFont typeface="맑은 고딕"/>
              <a:buChar char="•"/>
            </a:pPr>
            <a:r>
              <a:rPr lang="ko-KR" altLang="en-US" dirty="0"/>
              <a:t>WAS		Apache </a:t>
            </a:r>
            <a:r>
              <a:rPr lang="ko-KR" altLang="en-US" dirty="0" err="1"/>
              <a:t>Tomcat</a:t>
            </a:r>
            <a:endParaRPr lang="ko-KR" altLang="en-US" dirty="0"/>
          </a:p>
          <a:p>
            <a:pPr marL="228600" indent="-228600" latinLnBrk="0">
              <a:lnSpc>
                <a:spcPct val="150000"/>
              </a:lnSpc>
              <a:buFont typeface="맑은 고딕"/>
              <a:buChar char="•"/>
            </a:pPr>
            <a:r>
              <a:rPr lang="ko-KR" altLang="en-US" dirty="0"/>
              <a:t>개발언어		</a:t>
            </a:r>
            <a:r>
              <a:rPr lang="ko-KR" altLang="en-US" dirty="0" err="1"/>
              <a:t>Java</a:t>
            </a:r>
            <a:r>
              <a:rPr lang="ko-KR" altLang="en-US" dirty="0"/>
              <a:t>, </a:t>
            </a:r>
            <a:r>
              <a:rPr lang="ko-KR" altLang="en-US" dirty="0" err="1"/>
              <a:t>JavaScript</a:t>
            </a:r>
            <a:r>
              <a:rPr lang="ko-KR" altLang="en-US" dirty="0"/>
              <a:t>, JSP, </a:t>
            </a:r>
            <a:r>
              <a:rPr lang="ko-KR" altLang="en-US" dirty="0" err="1"/>
              <a:t>Jquery,Ajax</a:t>
            </a:r>
            <a:r>
              <a:rPr lang="en-US" altLang="ko-KR" dirty="0"/>
              <a:t>,</a:t>
            </a: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ko-KR" dirty="0"/>
              <a:t>                                  HTML,CSS,XML, EL, JSTL </a:t>
            </a:r>
            <a:endParaRPr lang="ko-KR" altLang="en-US" dirty="0"/>
          </a:p>
          <a:p>
            <a:pPr marL="228600" indent="-228600" latinLnBrk="0">
              <a:lnSpc>
                <a:spcPct val="150000"/>
              </a:lnSpc>
              <a:buFont typeface="맑은 고딕"/>
              <a:buChar char="•"/>
            </a:pPr>
            <a:r>
              <a:rPr lang="ko-KR" altLang="en-US" dirty="0" err="1"/>
              <a:t>Database</a:t>
            </a:r>
            <a:r>
              <a:rPr lang="ko-KR" altLang="en-US" dirty="0"/>
              <a:t>		</a:t>
            </a:r>
            <a:r>
              <a:rPr lang="ko-KR" altLang="en-US" dirty="0" err="1"/>
              <a:t>MySQL</a:t>
            </a:r>
            <a:r>
              <a:rPr lang="en-US" altLang="ko-KR" dirty="0"/>
              <a:t> </a:t>
            </a:r>
          </a:p>
          <a:p>
            <a:pPr marL="228600" indent="-228600" latinLnBrk="0">
              <a:lnSpc>
                <a:spcPct val="150000"/>
              </a:lnSpc>
              <a:buFont typeface="맑은 고딕"/>
              <a:buChar char="•"/>
            </a:pPr>
            <a:r>
              <a:rPr lang="ko-KR" altLang="en-US" dirty="0" err="1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ORM    </a:t>
            </a:r>
            <a:r>
              <a:rPr lang="en-US" altLang="ko-KR" dirty="0" err="1"/>
              <a:t>Mybatis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Yu Jeong-hyeon/AppData/Roaming/PolarisOffice/ETemp/23628_14945104/fImage430113227490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0975" y="3207385"/>
            <a:ext cx="1319530" cy="1726565"/>
          </a:xfrm>
          <a:prstGeom prst="rect">
            <a:avLst/>
          </a:prstGeom>
          <a:noFill/>
        </p:spPr>
      </p:pic>
      <p:pic>
        <p:nvPicPr>
          <p:cNvPr id="3" name="그림 3" descr="C:/Users/Yu Jeong-hyeon/AppData/Roaming/PolarisOffice/ETemp/23628_14945104/fImage433595294606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25160" y="1125855"/>
            <a:ext cx="1296670" cy="1748790"/>
          </a:xfrm>
          <a:prstGeom prst="rect">
            <a:avLst/>
          </a:prstGeom>
          <a:noFill/>
        </p:spPr>
      </p:pic>
      <p:pic>
        <p:nvPicPr>
          <p:cNvPr id="5" name="그림 5" descr="C:/Users/Yu Jeong-hyeon/AppData/Roaming/PolarisOffice/ETemp/23628_14945104/fImage467648296607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77305" y="2651125"/>
            <a:ext cx="1335405" cy="1804670"/>
          </a:xfrm>
          <a:prstGeom prst="rect">
            <a:avLst/>
          </a:prstGeom>
          <a:noFill/>
        </p:spPr>
      </p:pic>
      <p:pic>
        <p:nvPicPr>
          <p:cNvPr id="6" name="그림 6" descr="C:/Users/Yu Jeong-hyeon/AppData/Roaming/PolarisOffice/ETemp/23628_14945104/fImage3796382979693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6170" y="1692910"/>
            <a:ext cx="1287145" cy="1685290"/>
          </a:xfrm>
          <a:prstGeom prst="rect">
            <a:avLst/>
          </a:prstGeom>
          <a:noFill/>
        </p:spPr>
      </p:pic>
      <p:pic>
        <p:nvPicPr>
          <p:cNvPr id="8" name="그림 9" descr="C:/Users/Yu Jeong-hyeon/AppData/Roaming/PolarisOffice/ETemp/23628_14945104/fImage2299134089636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4601845"/>
            <a:ext cx="2313305" cy="1629410"/>
          </a:xfrm>
          <a:prstGeom prst="rect">
            <a:avLst/>
          </a:prstGeom>
          <a:noFill/>
        </p:spPr>
      </p:pic>
      <p:pic>
        <p:nvPicPr>
          <p:cNvPr id="9" name="그림 10" descr="C:/Users/Yu Jeong-hyeon/AppData/Roaming/PolarisOffice/ETemp/23628_14945104/fImage1906914096094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85" y="1438910"/>
            <a:ext cx="2276475" cy="1605915"/>
          </a:xfrm>
          <a:prstGeom prst="rect">
            <a:avLst/>
          </a:prstGeom>
          <a:noFill/>
        </p:spPr>
      </p:pic>
      <p:pic>
        <p:nvPicPr>
          <p:cNvPr id="10" name="그림 11" descr="C:/Users/Yu Jeong-hyeon/AppData/Roaming/PolarisOffice/ETemp/23628_14945104/fImage1873214102111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25" y="3362325"/>
            <a:ext cx="2265680" cy="1589405"/>
          </a:xfrm>
          <a:prstGeom prst="rect">
            <a:avLst/>
          </a:prstGeom>
          <a:noFill/>
        </p:spPr>
      </p:pic>
      <p:pic>
        <p:nvPicPr>
          <p:cNvPr id="11" name="그림 12" descr="C:/Users/Yu Jeong-hyeon/AppData/Roaming/PolarisOffice/ETemp/23628_14945104/fImage640014117661.jpe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2296795"/>
            <a:ext cx="1263015" cy="1764665"/>
          </a:xfrm>
          <a:prstGeom prst="rect">
            <a:avLst/>
          </a:prstGeom>
          <a:noFill/>
        </p:spPr>
      </p:pic>
      <p:pic>
        <p:nvPicPr>
          <p:cNvPr id="4" name="그림 4" descr="C:/Users/Yu Jeong-hyeon/AppData/Roaming/PolarisOffice/ETemp/23628_14945104/fImage4682482951729.jpe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2320" y="4717415"/>
            <a:ext cx="1311910" cy="17799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0C91C9-31B8-453B-AA24-FDDD8454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7" y="891886"/>
            <a:ext cx="4083919" cy="5569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E85CB-EE9A-4C99-8415-A3051A1EF31A}"/>
              </a:ext>
            </a:extLst>
          </p:cNvPr>
          <p:cNvSpPr txBox="1"/>
          <p:nvPr/>
        </p:nvSpPr>
        <p:spPr>
          <a:xfrm>
            <a:off x="5437632" y="891886"/>
            <a:ext cx="616226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[Spring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사전 설문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프로젝트에서 나의 목표는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코드에 약간의 변화를 주고 싶어요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코드에 약간의 변화를 주고 싶어요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기초복습과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마리의 토끼를 다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잡고싶어요</a:t>
            </a:r>
            <a:endParaRPr lang="ko-KR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----------------------------------------------------------------------------------------------------------------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목표를 달성하기 위해 꼭 필요한 것이 있다면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학습 내용 복습과 원활한 의사소통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원활한 의사소통과 적절한 업무 분배가 필요합니다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 복습</a:t>
            </a:r>
          </a:p>
          <a:p>
            <a:r>
              <a:rPr lang="en-US" altLang="ko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----------------------------------------------------------------------------------------------------------------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팀 프로젝트에서 협업을 하며 프로젝트에서 아쉬웠던 점이 있나요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점을 보완하면 좋을까요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팀원들이 어떤 기능을 구현하고자 하는지 어떤 부분에 변화를 주고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싶은지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충분히 이해하고 진행하지 못한 점이 아쉬웠습니다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팀원간에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업무 진행 상황을 충분히 공유하지 못했던 것이 아쉽습니다</a:t>
            </a:r>
            <a:endParaRPr lang="en-US" altLang="ko-KR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보안할 점은 없어요</a:t>
            </a:r>
          </a:p>
          <a:p>
            <a:r>
              <a:rPr lang="en-US" altLang="ko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----------------------------------------------------------------------------------------------------------------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프로젝트에서 자신이 구현한 기능을 되돌아보고 다시 보강이 필요한 부분이 있다면 적어주세요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보강하지 않아도 되니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아쉬웠던 부분을 솔직하게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적어주시면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만족합니다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~.</a:t>
            </a:r>
          </a:p>
          <a:p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 삭제 버튼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알림 메세지가 뜨도록 하고싶습니다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팀에서  공부를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안해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조금더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재미있게 할 수 있는 것을 못해 </a:t>
            </a:r>
            <a:endParaRPr lang="en-US" altLang="ko-KR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스스로에게 공부의 필요성이  동기부여가 </a:t>
            </a:r>
            <a:r>
              <a:rPr lang="ko-KR" altLang="en-US" sz="1000" b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되었슴니다</a:t>
            </a:r>
            <a:r>
              <a:rPr lang="en-US" altLang="ko" sz="10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" altLang="en-US" sz="10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C404A1-0B1F-4FF0-AD08-F99335470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2898140" cy="4953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 dirty="0"/>
              <a:t>프로젝트 준비</a:t>
            </a:r>
          </a:p>
        </p:txBody>
      </p:sp>
    </p:spTree>
    <p:extLst>
      <p:ext uri="{BB962C8B-B14F-4D97-AF65-F5344CB8AC3E}">
        <p14:creationId xmlns:p14="http://schemas.microsoft.com/office/powerpoint/2010/main" val="310805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F532A-FDCD-42D0-A778-A390DD13B786}"/>
              </a:ext>
            </a:extLst>
          </p:cNvPr>
          <p:cNvSpPr txBox="1"/>
          <p:nvPr/>
        </p:nvSpPr>
        <p:spPr>
          <a:xfrm>
            <a:off x="816472" y="1031775"/>
            <a:ext cx="249462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[</a:t>
            </a:r>
            <a:r>
              <a:rPr lang="en-US" altLang="ko-KR" sz="1300" b="1" dirty="0" err="1"/>
              <a:t>mybatis</a:t>
            </a:r>
            <a:r>
              <a:rPr lang="en-US" altLang="ko-KR" sz="1300" b="1" dirty="0"/>
              <a:t>]</a:t>
            </a:r>
          </a:p>
          <a:p>
            <a:r>
              <a:rPr lang="en-US" altLang="ko-KR" sz="1300" dirty="0"/>
              <a:t>/</a:t>
            </a:r>
            <a:r>
              <a:rPr lang="en-US" altLang="ko-KR" sz="1300" dirty="0" err="1"/>
              <a:t>mybatis</a:t>
            </a:r>
            <a:r>
              <a:rPr lang="en-US" altLang="ko-KR" sz="1300" dirty="0"/>
              <a:t>/member.xml</a:t>
            </a:r>
          </a:p>
          <a:p>
            <a:r>
              <a:rPr lang="en-US" altLang="ko-KR" sz="1300" dirty="0"/>
              <a:t>/</a:t>
            </a:r>
            <a:r>
              <a:rPr lang="en-US" altLang="ko-KR" sz="1300" dirty="0" err="1"/>
              <a:t>mybatis</a:t>
            </a:r>
            <a:r>
              <a:rPr lang="en-US" altLang="ko-KR" sz="1300" dirty="0"/>
              <a:t>/board.xml</a:t>
            </a:r>
          </a:p>
          <a:p>
            <a:r>
              <a:rPr lang="en-US" altLang="ko-KR" sz="1300" dirty="0"/>
              <a:t>/</a:t>
            </a:r>
            <a:r>
              <a:rPr lang="en-US" altLang="ko-KR" sz="1300" dirty="0" err="1"/>
              <a:t>mybatis</a:t>
            </a:r>
            <a:r>
              <a:rPr lang="en-US" altLang="ko-KR" sz="1300" dirty="0"/>
              <a:t>/notice.xml</a:t>
            </a:r>
          </a:p>
          <a:p>
            <a:r>
              <a:rPr lang="en-US" altLang="ko-KR" sz="1300" dirty="0"/>
              <a:t>/</a:t>
            </a:r>
            <a:r>
              <a:rPr lang="en-US" altLang="ko-KR" sz="1300" dirty="0" err="1"/>
              <a:t>mybatis</a:t>
            </a:r>
            <a:r>
              <a:rPr lang="en-US" altLang="ko-KR" sz="1300" dirty="0"/>
              <a:t>/faq.xml</a:t>
            </a:r>
          </a:p>
          <a:p>
            <a:r>
              <a:rPr lang="en-US" altLang="ko-KR" sz="1300" dirty="0"/>
              <a:t>/</a:t>
            </a:r>
            <a:r>
              <a:rPr lang="en-US" altLang="ko-KR" sz="1300" dirty="0" err="1"/>
              <a:t>mybatis</a:t>
            </a:r>
            <a:r>
              <a:rPr lang="en-US" altLang="ko-KR" sz="1300" dirty="0"/>
              <a:t>/qna.xml</a:t>
            </a:r>
          </a:p>
          <a:p>
            <a:endParaRPr lang="en-US" altLang="ko-KR" sz="1300" dirty="0"/>
          </a:p>
          <a:p>
            <a:r>
              <a:rPr lang="en-US" altLang="ko-KR" sz="1300" dirty="0"/>
              <a:t>&lt;namespace&gt; </a:t>
            </a:r>
          </a:p>
          <a:p>
            <a:r>
              <a:rPr lang="en-US" altLang="ko-KR" sz="1300" dirty="0"/>
              <a:t>board.xml - board</a:t>
            </a:r>
          </a:p>
          <a:p>
            <a:r>
              <a:rPr lang="en-US" altLang="ko-KR" sz="1300" dirty="0"/>
              <a:t>member.xml - member</a:t>
            </a:r>
          </a:p>
          <a:p>
            <a:r>
              <a:rPr lang="en-US" altLang="ko-KR" sz="1300" dirty="0"/>
              <a:t>faq.xml - </a:t>
            </a:r>
            <a:r>
              <a:rPr lang="en-US" altLang="ko-KR" sz="1300" dirty="0" err="1"/>
              <a:t>faq</a:t>
            </a:r>
            <a:endParaRPr lang="en-US" altLang="ko-KR" sz="1300" dirty="0"/>
          </a:p>
          <a:p>
            <a:r>
              <a:rPr lang="en-US" altLang="ko-KR" sz="1300" dirty="0"/>
              <a:t>notice.xml - notice</a:t>
            </a:r>
          </a:p>
          <a:p>
            <a:r>
              <a:rPr lang="en-US" altLang="ko-KR" sz="1300" dirty="0"/>
              <a:t>qna.xml - </a:t>
            </a:r>
            <a:r>
              <a:rPr lang="en-US" altLang="ko-KR" sz="1300" dirty="0" err="1"/>
              <a:t>qna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b="1" dirty="0"/>
              <a:t>[tiles]</a:t>
            </a:r>
          </a:p>
          <a:p>
            <a:r>
              <a:rPr lang="en-US" altLang="ko-KR" sz="1300" dirty="0"/>
              <a:t>views/module/</a:t>
            </a:r>
            <a:r>
              <a:rPr lang="en-US" altLang="ko-KR" sz="1300" dirty="0" err="1"/>
              <a:t>layout.jsp</a:t>
            </a:r>
            <a:endParaRPr lang="en-US" altLang="ko-KR" sz="1300" dirty="0"/>
          </a:p>
          <a:p>
            <a:r>
              <a:rPr lang="en-US" altLang="ko-KR" sz="1300" dirty="0"/>
              <a:t>views/module/</a:t>
            </a:r>
            <a:r>
              <a:rPr lang="en-US" altLang="ko-KR" sz="1300" dirty="0" err="1"/>
              <a:t>top.jsp</a:t>
            </a:r>
            <a:endParaRPr lang="en-US" altLang="ko-KR" sz="1300" dirty="0"/>
          </a:p>
          <a:p>
            <a:r>
              <a:rPr lang="en-US" altLang="ko-KR" sz="1300" dirty="0"/>
              <a:t>views/module/</a:t>
            </a:r>
            <a:r>
              <a:rPr lang="en-US" altLang="ko-KR" sz="1300" dirty="0" err="1"/>
              <a:t>side.jsp</a:t>
            </a:r>
            <a:endParaRPr lang="en-US" altLang="ko-KR" sz="1300" dirty="0"/>
          </a:p>
          <a:p>
            <a:r>
              <a:rPr lang="en-US" altLang="ko-KR" sz="1300" dirty="0"/>
              <a:t>views/member/</a:t>
            </a:r>
            <a:r>
              <a:rPr lang="en-US" altLang="ko-KR" sz="1300" dirty="0" err="1"/>
              <a:t>main.jsp</a:t>
            </a:r>
            <a:endParaRPr lang="en-US" altLang="ko-KR" sz="1300" dirty="0"/>
          </a:p>
          <a:p>
            <a:r>
              <a:rPr lang="en-US" altLang="ko-KR" sz="1300" dirty="0"/>
              <a:t>views/module/</a:t>
            </a:r>
            <a:r>
              <a:rPr lang="en-US" altLang="ko-KR" sz="1300" dirty="0" err="1"/>
              <a:t>footer.jsp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b="1" dirty="0"/>
              <a:t>[model]</a:t>
            </a:r>
          </a:p>
          <a:p>
            <a:r>
              <a:rPr lang="en-US" altLang="ko-KR" sz="1300" dirty="0"/>
              <a:t>model.board.BoardDto.java</a:t>
            </a:r>
          </a:p>
          <a:p>
            <a:r>
              <a:rPr lang="en-US" altLang="ko-KR" sz="1300" dirty="0"/>
              <a:t>model.member.MemberDto.java</a:t>
            </a:r>
          </a:p>
          <a:p>
            <a:r>
              <a:rPr lang="en-US" altLang="ko-KR" sz="1300" dirty="0"/>
              <a:t>model.faq.FaqDto.java</a:t>
            </a:r>
          </a:p>
          <a:p>
            <a:r>
              <a:rPr lang="en-US" altLang="ko-KR" sz="1300" dirty="0"/>
              <a:t>model.qna.QnaDto.java</a:t>
            </a:r>
          </a:p>
          <a:p>
            <a:r>
              <a:rPr lang="en-US" altLang="ko-KR" sz="1300" dirty="0"/>
              <a:t>model.notice.NoticeDto.java</a:t>
            </a:r>
          </a:p>
          <a:p>
            <a:endParaRPr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850B-E624-4477-B1D1-CB0ACE748AF7}"/>
              </a:ext>
            </a:extLst>
          </p:cNvPr>
          <p:cNvSpPr txBox="1"/>
          <p:nvPr/>
        </p:nvSpPr>
        <p:spPr>
          <a:xfrm>
            <a:off x="3311097" y="1031775"/>
            <a:ext cx="233589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[controller]</a:t>
            </a:r>
          </a:p>
          <a:p>
            <a:r>
              <a:rPr lang="en-US" altLang="ko-KR" sz="1300" dirty="0"/>
              <a:t>BoardController.java</a:t>
            </a:r>
          </a:p>
          <a:p>
            <a:r>
              <a:rPr lang="en-US" altLang="ko-KR" sz="1300" dirty="0"/>
              <a:t>MemberController.java</a:t>
            </a:r>
          </a:p>
          <a:p>
            <a:r>
              <a:rPr lang="en-US" altLang="ko-KR" sz="1300" dirty="0"/>
              <a:t>NoticeController.java</a:t>
            </a:r>
          </a:p>
          <a:p>
            <a:r>
              <a:rPr lang="en-US" altLang="ko-KR" sz="1300" dirty="0"/>
              <a:t>FaqController.java</a:t>
            </a:r>
          </a:p>
          <a:p>
            <a:r>
              <a:rPr lang="en-US" altLang="ko-KR" sz="1300" dirty="0"/>
              <a:t>QnaController.java</a:t>
            </a:r>
          </a:p>
          <a:p>
            <a:endParaRPr lang="en-US" altLang="ko-KR" sz="1300" dirty="0"/>
          </a:p>
          <a:p>
            <a:r>
              <a:rPr lang="en-US" altLang="ko-KR" sz="1300" b="1" dirty="0"/>
              <a:t>[views]</a:t>
            </a:r>
          </a:p>
          <a:p>
            <a:r>
              <a:rPr lang="en-US" altLang="ko-KR" sz="1300" dirty="0"/>
              <a:t>---</a:t>
            </a:r>
            <a:r>
              <a:rPr lang="ko-KR" altLang="en-US" sz="1300" dirty="0"/>
              <a:t>파일명 대소문자 주의</a:t>
            </a:r>
            <a:r>
              <a:rPr lang="en-US" altLang="ko-KR" sz="1300" dirty="0"/>
              <a:t>!!!-----</a:t>
            </a:r>
          </a:p>
          <a:p>
            <a:r>
              <a:rPr lang="ko-KR" altLang="en-US" sz="1300" dirty="0"/>
              <a:t>예시</a:t>
            </a:r>
            <a:r>
              <a:rPr lang="en-US" altLang="ko-KR" sz="1300" dirty="0"/>
              <a:t>)</a:t>
            </a:r>
          </a:p>
          <a:p>
            <a:r>
              <a:rPr lang="ko-KR" altLang="en-US" sz="1300" dirty="0" err="1"/>
              <a:t>폴더명</a:t>
            </a:r>
            <a:r>
              <a:rPr lang="en-US" altLang="ko-KR" sz="1300" dirty="0"/>
              <a:t>:board</a:t>
            </a:r>
          </a:p>
          <a:p>
            <a:r>
              <a:rPr lang="ko-KR" altLang="en-US" sz="1300" dirty="0"/>
              <a:t>예시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 err="1"/>
              <a:t>jsp</a:t>
            </a:r>
            <a:r>
              <a:rPr lang="ko-KR" altLang="en-US" sz="1300" dirty="0"/>
              <a:t>명</a:t>
            </a:r>
            <a:r>
              <a:rPr lang="en-US" altLang="ko-KR" sz="1300" dirty="0"/>
              <a:t>: </a:t>
            </a:r>
          </a:p>
          <a:p>
            <a:r>
              <a:rPr lang="en-US" altLang="ko-KR" sz="1300" dirty="0" err="1"/>
              <a:t>boardContent.jsp</a:t>
            </a:r>
            <a:endParaRPr lang="en-US" altLang="ko-KR" sz="1300" dirty="0"/>
          </a:p>
          <a:p>
            <a:r>
              <a:rPr lang="en-US" altLang="ko-KR" sz="1300" dirty="0" err="1"/>
              <a:t>boardList.jsp</a:t>
            </a:r>
            <a:endParaRPr lang="en-US" altLang="ko-KR" sz="1300" dirty="0"/>
          </a:p>
          <a:p>
            <a:r>
              <a:rPr lang="en-US" altLang="ko-KR" sz="1300" dirty="0" err="1"/>
              <a:t>boardUpdate.jsp</a:t>
            </a:r>
            <a:endParaRPr lang="en-US" altLang="ko-KR" sz="1300" dirty="0"/>
          </a:p>
          <a:p>
            <a:r>
              <a:rPr lang="en-US" altLang="ko-KR" sz="1300" dirty="0" err="1"/>
              <a:t>boardWriteForm.jsp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b="1" dirty="0"/>
              <a:t>[mapper id]</a:t>
            </a:r>
          </a:p>
          <a:p>
            <a:r>
              <a:rPr lang="ko-KR" altLang="en-US" sz="1300" dirty="0"/>
              <a:t>예시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 err="1"/>
              <a:t>insertQnaArticle</a:t>
            </a:r>
            <a:endParaRPr lang="en-US" altLang="ko-KR" sz="1300" dirty="0"/>
          </a:p>
          <a:p>
            <a:r>
              <a:rPr lang="en-US" altLang="ko-KR" sz="1300" dirty="0" err="1"/>
              <a:t>getQnaList</a:t>
            </a:r>
            <a:r>
              <a:rPr lang="en-US" altLang="ko-KR" sz="1300" dirty="0"/>
              <a:t> 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B8796-9E63-4165-B575-18240FC0525C}"/>
              </a:ext>
            </a:extLst>
          </p:cNvPr>
          <p:cNvSpPr txBox="1"/>
          <p:nvPr/>
        </p:nvSpPr>
        <p:spPr>
          <a:xfrm>
            <a:off x="6049314" y="1031775"/>
            <a:ext cx="566033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참고사항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Dto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까지 넣어뒀습니다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veiw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는 따로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안넣어뒀으니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폴더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생성후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파일 명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신경써서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생성해주시면 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mybatis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/*.xml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namespace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까지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만들어두었으니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내용만 채우시면 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이미지 파일은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/main/webapp/resources/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imgs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안에 있습니다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파일과 자바스크립트 파일도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/main/webapp/resources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에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qna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혹은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notice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혹은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qna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폴더 생성 후 붙여넣기 하시면 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설정하는 법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/main/webapp/resources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아래에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qna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혹은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notice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혹은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qna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폴더 생성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!!</a:t>
            </a: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폴더 안에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파일 붙여넣기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jsp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에서 사용하려면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&lt;link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="resources/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qna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/style.css"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rel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="stylesheet" type="text/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&lt;script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="resources/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qna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자바스크립트파일명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 type="text/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"&gt;&lt;/script&gt;</a:t>
            </a:r>
          </a:p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입력하면 된다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</a:t>
            </a:r>
          </a:p>
          <a:p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layout.jsp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side.jsp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top.jsp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&lt;%@ include file="./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header.jsp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 %&gt;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Views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&lt;%@ include file="../module/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header.jsp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" %&gt;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9ABC15-A91B-415F-A464-7A6AB5D01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34" y="323850"/>
            <a:ext cx="6356763" cy="4953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 dirty="0"/>
              <a:t>프로젝트 명칭 통일안 및 참고사항</a:t>
            </a:r>
          </a:p>
        </p:txBody>
      </p:sp>
    </p:spTree>
    <p:extLst>
      <p:ext uri="{BB962C8B-B14F-4D97-AF65-F5344CB8AC3E}">
        <p14:creationId xmlns:p14="http://schemas.microsoft.com/office/powerpoint/2010/main" val="27617846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 bwMode="auto">
          <a:xfrm>
            <a:off x="495301" y="2061397"/>
            <a:ext cx="3414506" cy="43774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9153728" y="1008794"/>
            <a:ext cx="2466772" cy="1830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269229" y="996956"/>
            <a:ext cx="1924596" cy="54392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 bwMode="auto">
          <a:xfrm>
            <a:off x="3626500" y="1291714"/>
            <a:ext cx="1618463" cy="467238"/>
          </a:xfrm>
          <a:prstGeom prst="rightArrow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5381359" y="3184744"/>
            <a:ext cx="1891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     Front Controller</a:t>
            </a:r>
          </a:p>
          <a:p>
            <a:r>
              <a:rPr lang="en-US" altLang="ko-KR" sz="1400" dirty="0"/>
              <a:t>[ </a:t>
            </a:r>
            <a:r>
              <a:rPr lang="en-US" altLang="ko-KR" sz="1400" dirty="0" err="1"/>
              <a:t>DispatcherServlet</a:t>
            </a:r>
            <a:r>
              <a:rPr lang="en-US" altLang="ko-KR" sz="1400" dirty="0"/>
              <a:t> ]</a:t>
            </a:r>
            <a:endParaRPr lang="ko-KR" altLang="en-US" sz="1400" dirty="0"/>
          </a:p>
        </p:txBody>
      </p:sp>
      <p:sp>
        <p:nvSpPr>
          <p:cNvPr id="44" name="TextBox 22"/>
          <p:cNvSpPr txBox="1"/>
          <p:nvPr/>
        </p:nvSpPr>
        <p:spPr>
          <a:xfrm>
            <a:off x="9952739" y="1079013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45" name="TextBox 22"/>
          <p:cNvSpPr txBox="1"/>
          <p:nvPr/>
        </p:nvSpPr>
        <p:spPr>
          <a:xfrm>
            <a:off x="3878654" y="989269"/>
            <a:ext cx="101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FF3300"/>
                </a:solidFill>
              </a:rPr>
              <a:t>1.  Request</a:t>
            </a:r>
            <a:endParaRPr lang="ko-KR" altLang="en-US" sz="1400" dirty="0">
              <a:solidFill>
                <a:srgbClr val="FF33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 bwMode="auto">
          <a:xfrm flipV="1">
            <a:off x="7203350" y="1420368"/>
            <a:ext cx="1776549" cy="8707"/>
          </a:xfrm>
          <a:prstGeom prst="straightConnector1">
            <a:avLst/>
          </a:prstGeom>
          <a:solidFill>
            <a:schemeClr val="bg2"/>
          </a:solidFill>
          <a:ln w="34925">
            <a:solidFill>
              <a:srgbClr val="FF33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22"/>
          <p:cNvSpPr txBox="1"/>
          <p:nvPr/>
        </p:nvSpPr>
        <p:spPr>
          <a:xfrm>
            <a:off x="7358043" y="1082105"/>
            <a:ext cx="165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FF3300"/>
                </a:solidFill>
              </a:rPr>
              <a:t>2. Annotation</a:t>
            </a:r>
            <a:endParaRPr lang="ko-KR" altLang="en-US" sz="1400" dirty="0">
              <a:solidFill>
                <a:srgbClr val="FF33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 bwMode="auto">
          <a:xfrm flipH="1">
            <a:off x="7218573" y="1897218"/>
            <a:ext cx="1920080" cy="4516"/>
          </a:xfrm>
          <a:prstGeom prst="straightConnector1">
            <a:avLst/>
          </a:prstGeom>
          <a:solidFill>
            <a:schemeClr val="bg2"/>
          </a:solidFill>
          <a:ln w="34925">
            <a:solidFill>
              <a:srgbClr val="FF33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직사각형 57"/>
          <p:cNvSpPr/>
          <p:nvPr/>
        </p:nvSpPr>
        <p:spPr bwMode="auto">
          <a:xfrm>
            <a:off x="7499754" y="2065435"/>
            <a:ext cx="1409659" cy="272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Box 22"/>
          <p:cNvSpPr txBox="1"/>
          <p:nvPr/>
        </p:nvSpPr>
        <p:spPr>
          <a:xfrm>
            <a:off x="7522009" y="2067303"/>
            <a:ext cx="199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ModelAndView</a:t>
            </a:r>
            <a:endParaRPr lang="ko-KR" altLang="en-US" sz="1400" dirty="0"/>
          </a:p>
        </p:txBody>
      </p:sp>
      <p:sp>
        <p:nvSpPr>
          <p:cNvPr id="61" name="TextBox 22"/>
          <p:cNvSpPr txBox="1"/>
          <p:nvPr/>
        </p:nvSpPr>
        <p:spPr>
          <a:xfrm>
            <a:off x="2012391" y="2119800"/>
            <a:ext cx="564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View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 bwMode="auto">
          <a:xfrm flipH="1">
            <a:off x="3921324" y="3486151"/>
            <a:ext cx="1313072" cy="0"/>
          </a:xfrm>
          <a:prstGeom prst="straightConnector1">
            <a:avLst/>
          </a:prstGeom>
          <a:solidFill>
            <a:schemeClr val="bg2"/>
          </a:solidFill>
          <a:ln w="34925">
            <a:solidFill>
              <a:srgbClr val="FF33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직사각형 66"/>
          <p:cNvSpPr/>
          <p:nvPr/>
        </p:nvSpPr>
        <p:spPr bwMode="auto">
          <a:xfrm>
            <a:off x="9144543" y="4901737"/>
            <a:ext cx="2497528" cy="945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9874666" y="5217021"/>
            <a:ext cx="127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ViewResolver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7212602" y="5324747"/>
            <a:ext cx="1802674" cy="0"/>
          </a:xfrm>
          <a:prstGeom prst="straightConnector1">
            <a:avLst/>
          </a:prstGeom>
          <a:solidFill>
            <a:schemeClr val="bg2"/>
          </a:solidFill>
          <a:ln w="34925">
            <a:solidFill>
              <a:srgbClr val="FF33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22"/>
          <p:cNvSpPr txBox="1"/>
          <p:nvPr/>
        </p:nvSpPr>
        <p:spPr>
          <a:xfrm>
            <a:off x="7231124" y="2035023"/>
            <a:ext cx="38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3300"/>
                </a:solidFill>
              </a:rPr>
              <a:t>3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81" name="TextBox 22"/>
          <p:cNvSpPr txBox="1"/>
          <p:nvPr/>
        </p:nvSpPr>
        <p:spPr>
          <a:xfrm>
            <a:off x="7225429" y="4740057"/>
            <a:ext cx="1706845" cy="5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4"/>
            </a:pPr>
            <a:r>
              <a:rPr lang="en-US" altLang="ko-KR" sz="1400" dirty="0">
                <a:solidFill>
                  <a:srgbClr val="FF3300"/>
                </a:solidFill>
              </a:rPr>
              <a:t>View </a:t>
            </a:r>
            <a:r>
              <a:rPr lang="ko-KR" altLang="en-US" sz="1400" dirty="0">
                <a:solidFill>
                  <a:srgbClr val="FF3300"/>
                </a:solidFill>
              </a:rPr>
              <a:t>객체를 </a:t>
            </a:r>
            <a:br>
              <a:rPr lang="en-US" altLang="ko-KR" sz="1400" dirty="0">
                <a:solidFill>
                  <a:srgbClr val="FF3300"/>
                </a:solidFill>
              </a:rPr>
            </a:br>
            <a:r>
              <a:rPr lang="ko-KR" altLang="en-US" sz="1400" dirty="0">
                <a:solidFill>
                  <a:srgbClr val="FF3300"/>
                </a:solidFill>
              </a:rPr>
              <a:t>찾기 위한 질의 </a:t>
            </a:r>
          </a:p>
        </p:txBody>
      </p:sp>
      <p:cxnSp>
        <p:nvCxnSpPr>
          <p:cNvPr id="95" name="직선 화살표 연결선 94"/>
          <p:cNvCxnSpPr/>
          <p:nvPr/>
        </p:nvCxnSpPr>
        <p:spPr bwMode="auto">
          <a:xfrm flipH="1">
            <a:off x="7329660" y="5646803"/>
            <a:ext cx="1819932" cy="8871"/>
          </a:xfrm>
          <a:prstGeom prst="straightConnector1">
            <a:avLst/>
          </a:prstGeom>
          <a:solidFill>
            <a:schemeClr val="bg2"/>
          </a:solidFill>
          <a:ln w="34925">
            <a:solidFill>
              <a:srgbClr val="FF3300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22"/>
          <p:cNvSpPr txBox="1"/>
          <p:nvPr/>
        </p:nvSpPr>
        <p:spPr>
          <a:xfrm>
            <a:off x="7329660" y="5760593"/>
            <a:ext cx="222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ko-KR" sz="1400" dirty="0">
                <a:solidFill>
                  <a:srgbClr val="FF3300"/>
                </a:solidFill>
              </a:rPr>
              <a:t>5. View </a:t>
            </a:r>
            <a:r>
              <a:rPr lang="ko-KR" altLang="en-US" sz="1400" dirty="0">
                <a:solidFill>
                  <a:srgbClr val="FF3300"/>
                </a:solidFill>
              </a:rPr>
              <a:t>객체를</a:t>
            </a:r>
            <a:r>
              <a:rPr lang="en-US" altLang="ko-KR" sz="1400" dirty="0">
                <a:solidFill>
                  <a:srgbClr val="FF3300"/>
                </a:solidFill>
              </a:rPr>
              <a:t> </a:t>
            </a:r>
            <a:r>
              <a:rPr lang="ko-KR" altLang="en-US" sz="1400" dirty="0">
                <a:solidFill>
                  <a:srgbClr val="FF3300"/>
                </a:solidFill>
              </a:rPr>
              <a:t>반환</a:t>
            </a:r>
          </a:p>
        </p:txBody>
      </p:sp>
      <p:sp>
        <p:nvSpPr>
          <p:cNvPr id="101" name="TextBox 22"/>
          <p:cNvSpPr txBox="1"/>
          <p:nvPr/>
        </p:nvSpPr>
        <p:spPr>
          <a:xfrm>
            <a:off x="3845848" y="2895753"/>
            <a:ext cx="142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 altLang="ko-KR" sz="1400" dirty="0">
                <a:solidFill>
                  <a:srgbClr val="FF3300"/>
                </a:solidFill>
              </a:rPr>
              <a:t>6. Model </a:t>
            </a:r>
            <a:r>
              <a:rPr lang="ko-KR" altLang="en-US" sz="1400" dirty="0">
                <a:solidFill>
                  <a:srgbClr val="FF3300"/>
                </a:solidFill>
              </a:rPr>
              <a:t>객체를 </a:t>
            </a:r>
            <a:endParaRPr lang="en-US" altLang="ko-KR" sz="1400" dirty="0">
              <a:solidFill>
                <a:srgbClr val="FF3300"/>
              </a:solidFill>
            </a:endParaRPr>
          </a:p>
          <a:p>
            <a:pPr marL="342900" indent="-342900" algn="ctr"/>
            <a:r>
              <a:rPr lang="ko-KR" altLang="en-US" sz="1400" dirty="0">
                <a:solidFill>
                  <a:srgbClr val="FF3300"/>
                </a:solidFill>
              </a:rPr>
              <a:t>전달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C881A5-0FE4-4C47-A8DF-7559374D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4" y="2465679"/>
            <a:ext cx="1766511" cy="3884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4515C-A4F9-4C6A-ACF2-BFA7FC59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63" y="2585863"/>
            <a:ext cx="1468894" cy="318502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7A37E9AB-C7BE-4026-B6F7-B7485179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2898140" cy="4953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 dirty="0"/>
              <a:t>프로젝트 구성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C1FF97-1083-4894-960D-A8CAD168B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570" y="1388233"/>
            <a:ext cx="1613398" cy="134818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2EC00-3ED5-4711-A065-61F4F72FF4C9}"/>
              </a:ext>
            </a:extLst>
          </p:cNvPr>
          <p:cNvSpPr/>
          <p:nvPr/>
        </p:nvSpPr>
        <p:spPr bwMode="auto">
          <a:xfrm>
            <a:off x="9153728" y="2932844"/>
            <a:ext cx="2466772" cy="1830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76A2D744-A917-43E5-A785-4DB58EA035E9}"/>
              </a:ext>
            </a:extLst>
          </p:cNvPr>
          <p:cNvSpPr txBox="1"/>
          <p:nvPr/>
        </p:nvSpPr>
        <p:spPr>
          <a:xfrm>
            <a:off x="10047989" y="300306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Model</a:t>
            </a:r>
            <a:endParaRPr lang="ko-KR" altLang="en-US" sz="14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01CCF13-4DC7-466C-BD23-981292CE4F08}"/>
              </a:ext>
            </a:extLst>
          </p:cNvPr>
          <p:cNvCxnSpPr>
            <a:cxnSpLocks/>
          </p:cNvCxnSpPr>
          <p:nvPr/>
        </p:nvCxnSpPr>
        <p:spPr>
          <a:xfrm>
            <a:off x="7800975" y="2376080"/>
            <a:ext cx="1337678" cy="780871"/>
          </a:xfrm>
          <a:prstGeom prst="bentConnector3">
            <a:avLst>
              <a:gd name="adj1" fmla="val 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B3F9BDA8-EA09-4714-8923-510472575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383" y="3400216"/>
            <a:ext cx="1161841" cy="121435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A5FC6-D83B-4625-9B68-40FA33544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1870" y="3391517"/>
            <a:ext cx="1161841" cy="1194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7A37E9AB-C7BE-4026-B6F7-B7485179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2898140" cy="4953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 dirty="0"/>
              <a:t>프로젝트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7F197-C3D9-4D02-96A2-CCFB6F88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6" y="1066800"/>
            <a:ext cx="1895031" cy="4045161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1C676B-E9C0-482B-8259-FB1836E0E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431" y="1066800"/>
            <a:ext cx="1851298" cy="2682196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C17119-BD09-4A0E-9325-D0FA14CF8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438" y="1066801"/>
            <a:ext cx="2164707" cy="482503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B5676-3A19-4D5F-88E2-DAC8D2328D8D}"/>
              </a:ext>
            </a:extLst>
          </p:cNvPr>
          <p:cNvSpPr txBox="1"/>
          <p:nvPr/>
        </p:nvSpPr>
        <p:spPr>
          <a:xfrm>
            <a:off x="10057462" y="1444578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resources : </a:t>
            </a:r>
          </a:p>
          <a:p>
            <a:r>
              <a:rPr lang="ko-KR" altLang="en-US" sz="1200" dirty="0"/>
              <a:t>이미지 파일</a:t>
            </a:r>
            <a:r>
              <a:rPr lang="en-US" altLang="ko-KR" sz="1200" dirty="0"/>
              <a:t>, CSS,</a:t>
            </a:r>
            <a:r>
              <a:rPr lang="ko-KR" altLang="en-US" sz="1200" dirty="0"/>
              <a:t> </a:t>
            </a:r>
            <a:r>
              <a:rPr lang="en-US" altLang="ko-KR" sz="1200" dirty="0"/>
              <a:t>JS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8360D-0D61-4722-AF29-F4B4D6712BAF}"/>
              </a:ext>
            </a:extLst>
          </p:cNvPr>
          <p:cNvSpPr txBox="1"/>
          <p:nvPr/>
        </p:nvSpPr>
        <p:spPr>
          <a:xfrm>
            <a:off x="10051519" y="2967335"/>
            <a:ext cx="152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servlet-context.xml : </a:t>
            </a:r>
          </a:p>
          <a:p>
            <a:r>
              <a:rPr lang="en-US" altLang="ko-KR" sz="1200" dirty="0" err="1"/>
              <a:t>ViewResolver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AD5470-DCD2-4755-B365-D63C58FFE6D4}"/>
              </a:ext>
            </a:extLst>
          </p:cNvPr>
          <p:cNvSpPr txBox="1"/>
          <p:nvPr/>
        </p:nvSpPr>
        <p:spPr>
          <a:xfrm>
            <a:off x="10046404" y="5055683"/>
            <a:ext cx="128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web.xml : </a:t>
            </a:r>
          </a:p>
          <a:p>
            <a:r>
              <a:rPr lang="en-US" altLang="ko-KR" sz="1200" dirty="0" err="1"/>
              <a:t>DispatcherServlet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0F4AF-D623-4220-9ADC-F6AB71DA12B2}"/>
              </a:ext>
            </a:extLst>
          </p:cNvPr>
          <p:cNvSpPr txBox="1"/>
          <p:nvPr/>
        </p:nvSpPr>
        <p:spPr>
          <a:xfrm>
            <a:off x="10046404" y="5580278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pom.xml : </a:t>
            </a:r>
          </a:p>
          <a:p>
            <a:r>
              <a:rPr lang="ko-KR" altLang="en-US" sz="1200" dirty="0"/>
              <a:t>라이브러리 등록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38AE98-1051-48A0-8E31-07707B001EF0}"/>
              </a:ext>
            </a:extLst>
          </p:cNvPr>
          <p:cNvSpPr txBox="1"/>
          <p:nvPr/>
        </p:nvSpPr>
        <p:spPr>
          <a:xfrm>
            <a:off x="10058833" y="3429000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root-context.xml : </a:t>
            </a:r>
          </a:p>
          <a:p>
            <a:r>
              <a:rPr lang="en-US" altLang="ko-KR" sz="1200" dirty="0"/>
              <a:t>DB </a:t>
            </a:r>
            <a:r>
              <a:rPr lang="ko-KR" altLang="en-US" sz="1200" dirty="0"/>
              <a:t>연결</a:t>
            </a:r>
            <a:r>
              <a:rPr lang="en-US" altLang="ko-KR" sz="1200" dirty="0"/>
              <a:t>,</a:t>
            </a:r>
            <a:r>
              <a:rPr lang="ko-KR" altLang="en-US" sz="1200" dirty="0"/>
              <a:t>커넥션 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78948-4B35-4646-A91A-8DB8BADB74F2}"/>
              </a:ext>
            </a:extLst>
          </p:cNvPr>
          <p:cNvSpPr txBox="1"/>
          <p:nvPr/>
        </p:nvSpPr>
        <p:spPr>
          <a:xfrm>
            <a:off x="10046404" y="459401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tiles-def.xml : </a:t>
            </a:r>
          </a:p>
          <a:p>
            <a:r>
              <a:rPr lang="ko-KR" altLang="en-US" sz="1200" dirty="0"/>
              <a:t>타일 속성 정의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6DF0C0-CAF3-4B1A-8E92-2AA0E5C1DC5D}"/>
              </a:ext>
            </a:extLst>
          </p:cNvPr>
          <p:cNvSpPr txBox="1"/>
          <p:nvPr/>
        </p:nvSpPr>
        <p:spPr>
          <a:xfrm>
            <a:off x="2529784" y="1308288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co.kr.brisbane</a:t>
            </a:r>
            <a:r>
              <a:rPr lang="en-US" altLang="ko-KR" sz="1200" b="1" dirty="0"/>
              <a:t> : </a:t>
            </a:r>
          </a:p>
          <a:p>
            <a:r>
              <a:rPr lang="ko-KR" altLang="en-US" sz="1200" dirty="0"/>
              <a:t>컨트롤러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50EDB1-C54D-4953-8E03-76424C203221}"/>
              </a:ext>
            </a:extLst>
          </p:cNvPr>
          <p:cNvSpPr txBox="1"/>
          <p:nvPr/>
        </p:nvSpPr>
        <p:spPr>
          <a:xfrm>
            <a:off x="2564604" y="266083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model.* : </a:t>
            </a:r>
          </a:p>
          <a:p>
            <a:r>
              <a:rPr lang="ko-KR" altLang="en-US" sz="1200" dirty="0"/>
              <a:t>모델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925C74-3745-41D5-8F4D-62D4F07A0F1D}"/>
              </a:ext>
            </a:extLst>
          </p:cNvPr>
          <p:cNvSpPr txBox="1"/>
          <p:nvPr/>
        </p:nvSpPr>
        <p:spPr>
          <a:xfrm>
            <a:off x="6652172" y="347761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/>
              <a:t>views : </a:t>
            </a:r>
          </a:p>
          <a:p>
            <a:pPr algn="r"/>
            <a:r>
              <a:rPr lang="ko-KR" altLang="en-US" sz="1200" dirty="0"/>
              <a:t>뷰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3528BA-EF11-4BAD-97B6-365B9D8EDA0F}"/>
              </a:ext>
            </a:extLst>
          </p:cNvPr>
          <p:cNvSpPr txBox="1"/>
          <p:nvPr/>
        </p:nvSpPr>
        <p:spPr>
          <a:xfrm>
            <a:off x="5779197" y="113110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mybatis</a:t>
            </a:r>
            <a:r>
              <a:rPr lang="en-US" altLang="ko-KR" sz="1200" b="1" dirty="0"/>
              <a:t> : </a:t>
            </a:r>
          </a:p>
          <a:p>
            <a:r>
              <a:rPr lang="en-US" altLang="ko-KR" sz="1200" dirty="0"/>
              <a:t>CRUD</a:t>
            </a:r>
            <a:r>
              <a:rPr lang="ko-KR" altLang="en-US" sz="1200" dirty="0"/>
              <a:t> 태그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C7EF4E-CF7D-4FBB-B773-884512D1852F}"/>
              </a:ext>
            </a:extLst>
          </p:cNvPr>
          <p:cNvSpPr txBox="1"/>
          <p:nvPr/>
        </p:nvSpPr>
        <p:spPr>
          <a:xfrm>
            <a:off x="5769363" y="1968878"/>
            <a:ext cx="19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mybatis-config.xml : </a:t>
            </a:r>
          </a:p>
          <a:p>
            <a:r>
              <a:rPr lang="en-US" altLang="ko-KR" sz="1200" dirty="0" err="1"/>
              <a:t>mybatis</a:t>
            </a:r>
            <a:r>
              <a:rPr lang="ko-KR" altLang="en-US" sz="1200" dirty="0"/>
              <a:t>로 사용할 </a:t>
            </a:r>
            <a:r>
              <a:rPr lang="en-US" altLang="ko-KR" sz="1200" dirty="0"/>
              <a:t>xml </a:t>
            </a:r>
            <a:r>
              <a:rPr lang="ko-KR" altLang="en-US" sz="1200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15D51-F775-4048-849B-E8D4CC0D3FCF}"/>
              </a:ext>
            </a:extLst>
          </p:cNvPr>
          <p:cNvSpPr/>
          <p:nvPr/>
        </p:nvSpPr>
        <p:spPr>
          <a:xfrm>
            <a:off x="3964299" y="1222253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2C38D0D-2C1B-4995-9BF2-41956EA33606}"/>
              </a:ext>
            </a:extLst>
          </p:cNvPr>
          <p:cNvSpPr/>
          <p:nvPr/>
        </p:nvSpPr>
        <p:spPr>
          <a:xfrm>
            <a:off x="860216" y="1414866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6D5B25D-BE86-44B5-A08C-3920DD3245E5}"/>
              </a:ext>
            </a:extLst>
          </p:cNvPr>
          <p:cNvSpPr/>
          <p:nvPr/>
        </p:nvSpPr>
        <p:spPr>
          <a:xfrm>
            <a:off x="933450" y="2756088"/>
            <a:ext cx="647700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C114D18-1BC5-4FE0-B867-63648D2E2768}"/>
              </a:ext>
            </a:extLst>
          </p:cNvPr>
          <p:cNvSpPr/>
          <p:nvPr/>
        </p:nvSpPr>
        <p:spPr>
          <a:xfrm>
            <a:off x="4299238" y="2064128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ED2C5F-1A60-4084-892E-E847AE13C845}"/>
              </a:ext>
            </a:extLst>
          </p:cNvPr>
          <p:cNvSpPr/>
          <p:nvPr/>
        </p:nvSpPr>
        <p:spPr>
          <a:xfrm>
            <a:off x="8157756" y="1540620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06A2B-7CAF-45C0-84E9-6042899562A8}"/>
              </a:ext>
            </a:extLst>
          </p:cNvPr>
          <p:cNvSpPr/>
          <p:nvPr/>
        </p:nvSpPr>
        <p:spPr>
          <a:xfrm>
            <a:off x="8828026" y="3217424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D8D116-A309-4651-B2A1-FA275C55030B}"/>
              </a:ext>
            </a:extLst>
          </p:cNvPr>
          <p:cNvSpPr/>
          <p:nvPr/>
        </p:nvSpPr>
        <p:spPr>
          <a:xfrm>
            <a:off x="8595906" y="3378879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8F69F22-7D32-494D-9468-7877EBD6BBF0}"/>
              </a:ext>
            </a:extLst>
          </p:cNvPr>
          <p:cNvSpPr/>
          <p:nvPr/>
        </p:nvSpPr>
        <p:spPr>
          <a:xfrm>
            <a:off x="8311077" y="3540334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E742F9-722B-4AAA-BF3C-E7F824087D52}"/>
              </a:ext>
            </a:extLst>
          </p:cNvPr>
          <p:cNvSpPr/>
          <p:nvPr/>
        </p:nvSpPr>
        <p:spPr>
          <a:xfrm>
            <a:off x="8343318" y="4894228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77A90A-E49F-4D92-99E0-4205BB2AC429}"/>
              </a:ext>
            </a:extLst>
          </p:cNvPr>
          <p:cNvSpPr/>
          <p:nvPr/>
        </p:nvSpPr>
        <p:spPr>
          <a:xfrm>
            <a:off x="8342597" y="5055683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6C4BDC-9304-4EEF-B974-678F0CD2E09B}"/>
              </a:ext>
            </a:extLst>
          </p:cNvPr>
          <p:cNvSpPr/>
          <p:nvPr/>
        </p:nvSpPr>
        <p:spPr>
          <a:xfrm>
            <a:off x="7847095" y="5730384"/>
            <a:ext cx="1182946" cy="16145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Pages>30</Pages>
  <Words>1974</Words>
  <Characters>0</Characters>
  <Application>Microsoft Office PowerPoint</Application>
  <DocSecurity>0</DocSecurity>
  <PresentationFormat>와이드스크린</PresentationFormat>
  <Lines>0</Lines>
  <Paragraphs>387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HY헤드라인M</vt:lpstr>
      <vt:lpstr>맑은 고딕</vt:lpstr>
      <vt:lpstr>Arial</vt:lpstr>
      <vt:lpstr>Calibri</vt:lpstr>
      <vt:lpstr>Calibri Light</vt:lpstr>
      <vt:lpstr>theme default</vt:lpstr>
      <vt:lpstr>Office theme</vt:lpstr>
      <vt:lpstr>Office theme</vt:lpstr>
      <vt:lpstr>brisbane</vt:lpstr>
      <vt:lpstr>목차</vt:lpstr>
      <vt:lpstr>목표</vt:lpstr>
      <vt:lpstr>개발환경</vt:lpstr>
      <vt:lpstr>PowerPoint 프레젠테이션</vt:lpstr>
      <vt:lpstr>프로젝트 준비</vt:lpstr>
      <vt:lpstr>프로젝트 명칭 통일안 및 참고사항</vt:lpstr>
      <vt:lpstr>프로젝트 구성</vt:lpstr>
      <vt:lpstr>프로젝트 구성</vt:lpstr>
      <vt:lpstr>Site map</vt:lpstr>
      <vt:lpstr>Database</vt:lpstr>
      <vt:lpstr>테스트 관리</vt:lpstr>
      <vt:lpstr>페이지 구성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마치며...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dbwjdgus1318</dc:creator>
  <cp:lastModifiedBy>kim shin</cp:lastModifiedBy>
  <cp:revision>85</cp:revision>
  <dcterms:modified xsi:type="dcterms:W3CDTF">2021-03-22T06:16:26Z</dcterms:modified>
  <cp:version>9.102.62.42430</cp:version>
</cp:coreProperties>
</file>