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32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17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303" r:id="rId20"/>
    <p:sldId id="274" r:id="rId21"/>
    <p:sldId id="275" r:id="rId22"/>
    <p:sldId id="276" r:id="rId23"/>
    <p:sldId id="277" r:id="rId24"/>
    <p:sldId id="278" r:id="rId25"/>
    <p:sldId id="279" r:id="rId26"/>
    <p:sldId id="304" r:id="rId27"/>
    <p:sldId id="305" r:id="rId28"/>
    <p:sldId id="281" r:id="rId29"/>
    <p:sldId id="282" r:id="rId30"/>
    <p:sldId id="283" r:id="rId31"/>
    <p:sldId id="284" r:id="rId32"/>
    <p:sldId id="306" r:id="rId33"/>
    <p:sldId id="285" r:id="rId34"/>
    <p:sldId id="286" r:id="rId35"/>
    <p:sldId id="287" r:id="rId36"/>
    <p:sldId id="288" r:id="rId37"/>
    <p:sldId id="307" r:id="rId38"/>
    <p:sldId id="289" r:id="rId39"/>
    <p:sldId id="310" r:id="rId40"/>
    <p:sldId id="290" r:id="rId41"/>
    <p:sldId id="311" r:id="rId42"/>
    <p:sldId id="291" r:id="rId43"/>
    <p:sldId id="312" r:id="rId44"/>
    <p:sldId id="292" r:id="rId45"/>
    <p:sldId id="293" r:id="rId46"/>
    <p:sldId id="294" r:id="rId47"/>
    <p:sldId id="313" r:id="rId48"/>
    <p:sldId id="295" r:id="rId49"/>
    <p:sldId id="296" r:id="rId50"/>
    <p:sldId id="314" r:id="rId51"/>
    <p:sldId id="315" r:id="rId52"/>
    <p:sldId id="297" r:id="rId53"/>
    <p:sldId id="316" r:id="rId54"/>
    <p:sldId id="299" r:id="rId55"/>
    <p:sldId id="298" r:id="rId56"/>
    <p:sldId id="31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5"/>
    <p:restoredTop sz="81333"/>
  </p:normalViewPr>
  <p:slideViewPr>
    <p:cSldViewPr snapToObjects="1">
      <p:cViewPr varScale="1">
        <p:scale>
          <a:sx n="105" d="100"/>
          <a:sy n="105" d="100"/>
        </p:scale>
        <p:origin x="29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Princeton COS</a:t>
            </a:r>
            <a:r>
              <a:rPr lang="en-US" baseline="0" dirty="0" smtClean="0"/>
              <a:t> 561 Advanced Computer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“lots of platforms” is relevant to the course, where we will leverage these platforms to Do Great Things.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1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next few slides have an element of truth in them.  These are perfectly reasonable ways to think of networking as a “domain” rather than a “discipline”.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next few slides have an element of truth in them.  These are perfectly reasonable ways to think of networking as a “domain” rather than a “discipline”.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66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Abstract Internet Printing Protocol/NV (IPP/NV)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Trivial File Transfer Protocol (TFTP)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5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next few slides have an element of truth in them.  These are perfectly reasonable ways to think of networking as a “domain” rather than a “discipline”.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8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next few slides have an element of truth in them.  These are perfectly reasonable ways to think of networking as a “domain” rather than a “discipline”.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7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Keep  this in mind when you write your papers, so the readers (and reviewers) decide to read further…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4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Most have three or four letters, except IP has just two.  But IP is special, as it is the center of the known universe.</a:t>
            </a:r>
          </a:p>
          <a:p>
            <a:endParaRPr lang="en-US" b="0" dirty="0" smtClean="0"/>
          </a:p>
          <a:p>
            <a:r>
              <a:rPr lang="en-US" b="0" dirty="0" smtClean="0"/>
              <a:t>Red: network layer</a:t>
            </a:r>
          </a:p>
          <a:p>
            <a:r>
              <a:rPr lang="en-US" b="0" dirty="0" smtClean="0"/>
              <a:t>Green: transport layer</a:t>
            </a:r>
          </a:p>
          <a:p>
            <a:r>
              <a:rPr lang="en-US" b="0" dirty="0" smtClean="0"/>
              <a:t>Purple: application layer</a:t>
            </a:r>
          </a:p>
          <a:p>
            <a:r>
              <a:rPr lang="en-US" b="0" dirty="0" smtClean="0"/>
              <a:t>Blue: routing</a:t>
            </a:r>
          </a:p>
          <a:p>
            <a:r>
              <a:rPr lang="en-US" b="0" dirty="0" smtClean="0"/>
              <a:t>Yellow: enterprise/edge networks</a:t>
            </a:r>
          </a:p>
          <a:p>
            <a:r>
              <a:rPr lang="en-US" b="0" dirty="0" smtClean="0"/>
              <a:t>Black: other stuff</a:t>
            </a:r>
          </a:p>
          <a:p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WAP: Wireless Application Protocol</a:t>
            </a:r>
          </a:p>
          <a:p>
            <a:r>
              <a:rPr lang="en-US" b="0" dirty="0" smtClean="0"/>
              <a:t>SIP: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Initiation Protocol</a:t>
            </a:r>
            <a:endParaRPr lang="en-US" b="0" dirty="0" smtClean="0"/>
          </a:p>
          <a:p>
            <a:r>
              <a:rPr lang="en-US" b="0" dirty="0" smtClean="0"/>
              <a:t>PPP: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Point-to-Point Protocol</a:t>
            </a:r>
            <a:endParaRPr lang="en-US" b="0" dirty="0" smtClean="0"/>
          </a:p>
          <a:p>
            <a:r>
              <a:rPr lang="en-US" b="0" dirty="0" smtClean="0"/>
              <a:t>IPX: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Internetwork Packet Exchange</a:t>
            </a:r>
            <a:endParaRPr lang="en-US" b="0" dirty="0" smtClean="0"/>
          </a:p>
          <a:p>
            <a:r>
              <a:rPr lang="en-US" b="0" dirty="0" smtClean="0"/>
              <a:t>HIP: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Identity Protocol (HIP)</a:t>
            </a:r>
            <a:endParaRPr lang="en-US" b="0" dirty="0" smtClean="0"/>
          </a:p>
          <a:p>
            <a:r>
              <a:rPr lang="en-US" b="0" dirty="0" smtClean="0"/>
              <a:t>IGMP: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Group Management Protocol, multicast</a:t>
            </a:r>
            <a:endParaRPr lang="en-US" b="0" dirty="0" smtClean="0"/>
          </a:p>
          <a:p>
            <a:r>
              <a:rPr lang="en-US" b="0" dirty="0" smtClean="0"/>
              <a:t>ICMP: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Control Message Protocol, e.g., ping, traceroute</a:t>
            </a:r>
            <a:endParaRPr lang="en-US" b="0" dirty="0" smtClean="0"/>
          </a:p>
          <a:p>
            <a:r>
              <a:rPr lang="en-US" b="0" dirty="0" smtClean="0"/>
              <a:t>RTP: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Transport Protocol</a:t>
            </a:r>
            <a:endParaRPr lang="en-US" b="0" dirty="0" smtClean="0"/>
          </a:p>
          <a:p>
            <a:r>
              <a:rPr lang="en-US" b="0" dirty="0" smtClean="0"/>
              <a:t>PIM: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Protocol-Independent Multicast</a:t>
            </a:r>
            <a:endParaRPr lang="en-US" b="0" dirty="0" smtClean="0"/>
          </a:p>
          <a:p>
            <a:r>
              <a:rPr lang="en-US" b="0" dirty="0" smtClean="0"/>
              <a:t>RED: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early detection</a:t>
            </a:r>
            <a:endParaRPr lang="en-US" b="0" dirty="0" smtClean="0"/>
          </a:p>
          <a:p>
            <a:r>
              <a:rPr lang="en-US" b="0" dirty="0" smtClean="0"/>
              <a:t>RTCP: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RTP Control Protocol (RTCP)</a:t>
            </a:r>
            <a:endParaRPr lang="en-US" b="0" dirty="0" smtClean="0"/>
          </a:p>
          <a:p>
            <a:r>
              <a:rPr lang="en-US" b="0" dirty="0" smtClean="0"/>
              <a:t>RIP: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Information Protocol</a:t>
            </a:r>
            <a:endParaRPr lang="en-US" b="0" dirty="0" smtClean="0"/>
          </a:p>
          <a:p>
            <a:r>
              <a:rPr lang="en-US" b="0" dirty="0" smtClean="0"/>
              <a:t>SMTP: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Mail Transfer Protocol</a:t>
            </a:r>
            <a:endParaRPr lang="en-US" b="0" dirty="0" smtClean="0"/>
          </a:p>
          <a:p>
            <a:r>
              <a:rPr lang="en-US" b="0" dirty="0" smtClean="0"/>
              <a:t>RTSP: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Time Streaming Protocol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BFD: Bidirectional Forwarding Detection</a:t>
            </a:r>
          </a:p>
          <a:p>
            <a:r>
              <a:rPr lang="en-US" b="0" dirty="0" smtClean="0"/>
              <a:t>CIDR: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Classless Inter-Domain Routing</a:t>
            </a:r>
            <a:endParaRPr lang="en-US" b="0" dirty="0" smtClean="0"/>
          </a:p>
          <a:p>
            <a:r>
              <a:rPr lang="en-US" b="0" dirty="0" smtClean="0"/>
              <a:t>NNTP: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News Transfer Protocol</a:t>
            </a:r>
            <a:endParaRPr lang="en-US" b="0" dirty="0" smtClean="0"/>
          </a:p>
          <a:p>
            <a:r>
              <a:rPr lang="en-US" b="0" dirty="0" smtClean="0"/>
              <a:t>STUN: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Traversal Utilities for NAT</a:t>
            </a:r>
            <a:endParaRPr lang="en-US" b="0" dirty="0" smtClean="0"/>
          </a:p>
          <a:p>
            <a:r>
              <a:rPr lang="en-US" b="0" dirty="0" smtClean="0"/>
              <a:t>VTP: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VLAN Trunk Protocol</a:t>
            </a:r>
            <a:endParaRPr lang="en-US" b="0" dirty="0" smtClean="0"/>
          </a:p>
          <a:p>
            <a:r>
              <a:rPr lang="en-US" b="0" dirty="0" smtClean="0"/>
              <a:t>POP: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Office Protocol</a:t>
            </a:r>
            <a:endParaRPr lang="en-US" b="0" dirty="0" smtClean="0"/>
          </a:p>
          <a:p>
            <a:r>
              <a:rPr lang="en-US" b="0" dirty="0" smtClean="0"/>
              <a:t>LISP:</a:t>
            </a:r>
            <a:r>
              <a:rPr lang="en-US" b="0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Locator/ID Separation Protocol</a:t>
            </a:r>
            <a:endParaRPr lang="en-US" b="0" dirty="0" smtClean="0"/>
          </a:p>
          <a:p>
            <a:r>
              <a:rPr lang="en-US" b="0" dirty="0" smtClean="0"/>
              <a:t>TFTP: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File Transfer Protocol</a:t>
            </a:r>
            <a:endParaRPr lang="en-US" b="0" dirty="0" smtClean="0"/>
          </a:p>
          <a:p>
            <a:r>
              <a:rPr lang="en-US" b="0" dirty="0" smtClean="0"/>
              <a:t>LDP: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Distribution Protocol</a:t>
            </a:r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 formats have gotten more colorful in recent years, but they are still awfully boring. </a:t>
            </a:r>
            <a:r>
              <a:rPr lang="en-US" dirty="0" err="1" smtClean="0"/>
              <a:t>Zzzzz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Have you seen the </a:t>
            </a:r>
            <a:r>
              <a:rPr lang="en-US" dirty="0" err="1" smtClean="0"/>
              <a:t>lego</a:t>
            </a:r>
            <a:r>
              <a:rPr lang="en-US" dirty="0" smtClean="0"/>
              <a:t> version of the IP and TCP header?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yourself what is the real difference between these components?  Do we need to think of them as distinct?  </a:t>
            </a:r>
          </a:p>
          <a:p>
            <a:r>
              <a:rPr lang="en-US" dirty="0" smtClean="0"/>
              <a:t>Can a common piece of hardware support many of these functions? </a:t>
            </a:r>
          </a:p>
          <a:p>
            <a:r>
              <a:rPr lang="en-US" dirty="0" smtClean="0"/>
              <a:t>Do ever need to do more than one of these functions at the same time and place?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 smtClean="0"/>
              <a:t>nslookup</a:t>
            </a:r>
            <a:r>
              <a:rPr lang="en-US" b="0" dirty="0" smtClean="0"/>
              <a:t>: for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dns</a:t>
            </a:r>
            <a:endParaRPr lang="en-US" b="0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(Network Mapper):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scanner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-Aware Topology control, reduce energy consumption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RANCID (The Really Awesome New Cisco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Differ): manage configurations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network monitoring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dig: domain information groper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NDT: Network Diagnostic Tool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Mrtg:Multi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Router Traffic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tool to monitor the traffic load on network links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 smtClean="0"/>
              <a:t>nslookup</a:t>
            </a:r>
            <a:r>
              <a:rPr lang="en-US" b="0" dirty="0" smtClean="0"/>
              <a:t>: for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dns</a:t>
            </a:r>
            <a:endParaRPr lang="en-US" b="0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(Network Mapper):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scanner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-Aware Topology control, reduce energy consumption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RANCID (The Really Awesome New Cisco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Differ): manage configurations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network monitoring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dig: domain information groper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NDT: Network Diagnostic Tool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Mrtg:Multi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Router Traffic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tool to monitor the traffic load on network links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the next few slides have an element of truth in them.  These are perfectly reasonable ways to think of networking as a “domain” rather than a “discipline”.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1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next few slides take the critiques in the previous slides and give them a positive spin.  It’s not that the earlier slides were wrong, so much as there being an upside to all this…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point about widely-read papers is meant to be somewhat glib.  High citation count doesn’t necessary mean important or deep – just that the field is large (and perhaps, as is true in networking, interdisciplinary).  Or, maybe the networking field is just a large cult, where we all cite each others. ;)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3" Type="http://schemas.openxmlformats.org/officeDocument/2006/relationships/image" Target="../media/image1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EN.601.714</a:t>
            </a:r>
            <a:br>
              <a:rPr lang="en-US" sz="4800" dirty="0" smtClean="0"/>
            </a:br>
            <a:r>
              <a:rPr lang="en-US" sz="4800" dirty="0" smtClean="0"/>
              <a:t>Advanced Computer Networks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Fall 201</a:t>
            </a:r>
            <a:r>
              <a:rPr lang="en-US" altLang="zh-CN" b="0" dirty="0" smtClean="0"/>
              <a:t>9</a:t>
            </a:r>
            <a:r>
              <a:rPr lang="en-US" b="0" dirty="0" smtClean="0"/>
              <a:t> (</a:t>
            </a:r>
            <a:r>
              <a:rPr lang="en-US" b="0" dirty="0" err="1" smtClean="0"/>
              <a:t>TTh</a:t>
            </a:r>
            <a:r>
              <a:rPr lang="en-US" b="0" dirty="0" smtClean="0"/>
              <a:t> 1:30-2:45 in </a:t>
            </a:r>
            <a:r>
              <a:rPr lang="en-US" altLang="zh-CN" b="0" dirty="0" err="1" smtClean="0"/>
              <a:t>Hodson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316</a:t>
            </a:r>
            <a:r>
              <a:rPr lang="en-US" altLang="zh-CN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Ton of Tools?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200150" y="243840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traceroute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4535488" y="2209800"/>
            <a:ext cx="132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nslookup</a:t>
            </a: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3616325" y="48768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ping</a:t>
            </a: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5749925" y="3657600"/>
            <a:ext cx="1181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ipconfig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1216025" y="403860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rancid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987675" y="3657600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whois</a:t>
            </a: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5783263" y="1524000"/>
            <a:ext cx="126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tcpdump</a:t>
            </a:r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4659313" y="5562600"/>
            <a:ext cx="1382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wireshark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219200" y="56388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NDT</a:t>
            </a: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6270625" y="5105400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iperf</a:t>
            </a:r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2438400" y="5943600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dummynet</a:t>
            </a:r>
          </a:p>
        </p:txBody>
      </p: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2743200" y="175260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syslog</a:t>
            </a:r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6951663" y="2819400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trat</a:t>
            </a: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3886200" y="30480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snort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7489825" y="4648200"/>
            <a:ext cx="59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bro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685800" y="15240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arpwatch</a:t>
            </a: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7162800" y="59436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mrtg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73088" y="3352800"/>
            <a:ext cx="868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nmap</a:t>
            </a:r>
          </a:p>
        </p:txBody>
      </p:sp>
      <p:sp>
        <p:nvSpPr>
          <p:cNvPr id="45" name="TextBox 21"/>
          <p:cNvSpPr txBox="1">
            <a:spLocks noChangeArrowheads="1"/>
          </p:cNvSpPr>
          <p:nvPr/>
        </p:nvSpPr>
        <p:spPr bwMode="auto">
          <a:xfrm>
            <a:off x="4572000" y="426720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ntop</a:t>
            </a:r>
          </a:p>
        </p:txBody>
      </p:sp>
      <p:sp>
        <p:nvSpPr>
          <p:cNvPr id="46" name="TextBox 22"/>
          <p:cNvSpPr txBox="1">
            <a:spLocks noChangeArrowheads="1"/>
          </p:cNvSpPr>
          <p:nvPr/>
        </p:nvSpPr>
        <p:spPr bwMode="auto">
          <a:xfrm>
            <a:off x="762000" y="48768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dig</a:t>
            </a:r>
          </a:p>
        </p:txBody>
      </p:sp>
      <p:sp>
        <p:nvSpPr>
          <p:cNvPr id="47" name="TextBox 23"/>
          <p:cNvSpPr txBox="1">
            <a:spLocks noChangeArrowheads="1"/>
          </p:cNvSpPr>
          <p:nvPr/>
        </p:nvSpPr>
        <p:spPr bwMode="auto">
          <a:xfrm>
            <a:off x="7315200" y="1981200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wget</a:t>
            </a:r>
          </a:p>
        </p:txBody>
      </p:sp>
      <p:sp>
        <p:nvSpPr>
          <p:cNvPr id="48" name="TextBox 24"/>
          <p:cNvSpPr txBox="1">
            <a:spLocks noChangeArrowheads="1"/>
          </p:cNvSpPr>
          <p:nvPr/>
        </p:nvSpPr>
        <p:spPr bwMode="auto">
          <a:xfrm>
            <a:off x="1828800" y="4724400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net-snmp</a:t>
            </a:r>
          </a:p>
        </p:txBody>
      </p:sp>
    </p:spTree>
    <p:extLst>
      <p:ext uri="{BB962C8B-B14F-4D97-AF65-F5344CB8AC3E}">
        <p14:creationId xmlns:p14="http://schemas.microsoft.com/office/powerpoint/2010/main" val="9314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Ton of Tools?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1200150" y="243840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traceroute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4535488" y="2209800"/>
            <a:ext cx="132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nslookup</a:t>
            </a: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3616325" y="48768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ping</a:t>
            </a: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5749925" y="3657600"/>
            <a:ext cx="1181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ipconfig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1061327" y="4038600"/>
            <a:ext cx="1263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rancid</a:t>
            </a:r>
            <a:endParaRPr kumimoji="0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Helvetica" charset="0"/>
              <a:ea typeface="Arial" charset="0"/>
              <a:cs typeface="Arial" charset="0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987675" y="3657600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whois</a:t>
            </a: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5783263" y="1524000"/>
            <a:ext cx="126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tcpdump</a:t>
            </a:r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4659313" y="5562600"/>
            <a:ext cx="1382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wireshark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219200" y="56388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NDT</a:t>
            </a:r>
          </a:p>
        </p:txBody>
      </p:sp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6270625" y="5105400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iperf</a:t>
            </a:r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2438400" y="5943600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dummynet</a:t>
            </a:r>
          </a:p>
        </p:txBody>
      </p: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2743200" y="175260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syslog</a:t>
            </a:r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6951663" y="2819400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trat</a:t>
            </a: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3886200" y="30480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snort</a:t>
            </a:r>
          </a:p>
        </p:txBody>
      </p:sp>
      <p:sp>
        <p:nvSpPr>
          <p:cNvPr id="41" name="TextBox 17"/>
          <p:cNvSpPr txBox="1">
            <a:spLocks noChangeArrowheads="1"/>
          </p:cNvSpPr>
          <p:nvPr/>
        </p:nvSpPr>
        <p:spPr bwMode="auto">
          <a:xfrm>
            <a:off x="7489825" y="4648200"/>
            <a:ext cx="59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bro</a:t>
            </a: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685800" y="15240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arpwatch</a:t>
            </a:r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7162800" y="59436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mrtg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73088" y="3352800"/>
            <a:ext cx="868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nmap</a:t>
            </a:r>
          </a:p>
        </p:txBody>
      </p:sp>
      <p:sp>
        <p:nvSpPr>
          <p:cNvPr id="45" name="TextBox 21"/>
          <p:cNvSpPr txBox="1">
            <a:spLocks noChangeArrowheads="1"/>
          </p:cNvSpPr>
          <p:nvPr/>
        </p:nvSpPr>
        <p:spPr bwMode="auto">
          <a:xfrm>
            <a:off x="4572000" y="426720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ntop</a:t>
            </a:r>
          </a:p>
        </p:txBody>
      </p:sp>
      <p:sp>
        <p:nvSpPr>
          <p:cNvPr id="46" name="TextBox 22"/>
          <p:cNvSpPr txBox="1">
            <a:spLocks noChangeArrowheads="1"/>
          </p:cNvSpPr>
          <p:nvPr/>
        </p:nvSpPr>
        <p:spPr bwMode="auto">
          <a:xfrm>
            <a:off x="762000" y="48768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dig</a:t>
            </a:r>
          </a:p>
        </p:txBody>
      </p:sp>
      <p:sp>
        <p:nvSpPr>
          <p:cNvPr id="47" name="TextBox 23"/>
          <p:cNvSpPr txBox="1">
            <a:spLocks noChangeArrowheads="1"/>
          </p:cNvSpPr>
          <p:nvPr/>
        </p:nvSpPr>
        <p:spPr bwMode="auto">
          <a:xfrm>
            <a:off x="7315200" y="1981200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wget</a:t>
            </a:r>
          </a:p>
        </p:txBody>
      </p:sp>
      <p:sp>
        <p:nvSpPr>
          <p:cNvPr id="48" name="TextBox 24"/>
          <p:cNvSpPr txBox="1">
            <a:spLocks noChangeArrowheads="1"/>
          </p:cNvSpPr>
          <p:nvPr/>
        </p:nvSpPr>
        <p:spPr bwMode="auto">
          <a:xfrm>
            <a:off x="1828800" y="4724400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net-snmp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313" y="4703743"/>
            <a:ext cx="6007478" cy="523220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Really Awesome New Cisco </a:t>
            </a:r>
            <a:r>
              <a:rPr lang="en-US" sz="2800" dirty="0" err="1" smtClean="0">
                <a:solidFill>
                  <a:schemeClr val="bg1"/>
                </a:solidFill>
              </a:rPr>
              <a:t>config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Differ</a:t>
            </a:r>
          </a:p>
        </p:txBody>
      </p:sp>
    </p:spTree>
    <p:extLst>
      <p:ext uri="{BB962C8B-B14F-4D97-AF65-F5344CB8AC3E}">
        <p14:creationId xmlns:p14="http://schemas.microsoft.com/office/powerpoint/2010/main" val="2494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6837"/>
            <a:ext cx="7886700" cy="1325563"/>
          </a:xfrm>
        </p:spPr>
        <p:txBody>
          <a:bodyPr/>
          <a:lstStyle/>
          <a:p>
            <a:pPr algn="ctr"/>
            <a:r>
              <a:rPr lang="en-US" smtClean="0"/>
              <a:t>An Application Domain?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Domain for Theory?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Algorithms and data </a:t>
            </a:r>
            <a:r>
              <a:rPr lang="en-US" b="0" dirty="0" smtClean="0"/>
              <a:t>structures</a:t>
            </a:r>
          </a:p>
          <a:p>
            <a:r>
              <a:rPr lang="en-US" b="0" dirty="0" smtClean="0"/>
              <a:t>Control theory</a:t>
            </a:r>
          </a:p>
          <a:p>
            <a:r>
              <a:rPr lang="en-US" b="0" dirty="0" smtClean="0"/>
              <a:t>Queuing theory</a:t>
            </a:r>
          </a:p>
          <a:p>
            <a:r>
              <a:rPr lang="en-US" b="0" dirty="0" smtClean="0"/>
              <a:t>Optimization theory</a:t>
            </a:r>
          </a:p>
          <a:p>
            <a:r>
              <a:rPr lang="en-US" b="0" dirty="0" smtClean="0"/>
              <a:t>Game </a:t>
            </a:r>
            <a:r>
              <a:rPr lang="en-US" b="0" dirty="0"/>
              <a:t>theory and mechanism </a:t>
            </a:r>
            <a:r>
              <a:rPr lang="en-US" b="0" dirty="0" smtClean="0"/>
              <a:t>design</a:t>
            </a:r>
          </a:p>
          <a:p>
            <a:r>
              <a:rPr lang="en-US" b="0" dirty="0" smtClean="0"/>
              <a:t>Formal methods</a:t>
            </a:r>
          </a:p>
          <a:p>
            <a:r>
              <a:rPr lang="en-US" b="0" dirty="0" smtClean="0"/>
              <a:t>Information theory</a:t>
            </a:r>
          </a:p>
          <a:p>
            <a:r>
              <a:rPr lang="en-US" b="0" dirty="0" smtClean="0"/>
              <a:t>Cryptography</a:t>
            </a:r>
          </a:p>
          <a:p>
            <a:r>
              <a:rPr lang="en-US" b="0" dirty="0" smtClean="0"/>
              <a:t>Programming languages</a:t>
            </a:r>
          </a:p>
          <a:p>
            <a:r>
              <a:rPr lang="en-US" b="0" dirty="0" smtClean="0"/>
              <a:t>Graph </a:t>
            </a:r>
            <a:r>
              <a:rPr lang="en-US" b="0" dirty="0"/>
              <a:t>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Domain for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Distributed </a:t>
            </a:r>
            <a:r>
              <a:rPr lang="en-US" b="0" dirty="0" smtClean="0"/>
              <a:t>systems</a:t>
            </a:r>
          </a:p>
          <a:p>
            <a:r>
              <a:rPr lang="en-US" b="0" dirty="0" smtClean="0"/>
              <a:t>Operating systems</a:t>
            </a:r>
          </a:p>
          <a:p>
            <a:r>
              <a:rPr lang="en-US" b="0" dirty="0" smtClean="0"/>
              <a:t>Computer architecture</a:t>
            </a:r>
          </a:p>
          <a:p>
            <a:r>
              <a:rPr lang="en-US" b="0" dirty="0" smtClean="0"/>
              <a:t>Software engineering</a:t>
            </a:r>
          </a:p>
          <a:p>
            <a:r>
              <a:rPr lang="is-IS" b="0" dirty="0" smtClean="0"/>
              <a:t>…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 in Entrepreneurship?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Identify a need or desirable </a:t>
            </a:r>
            <a:r>
              <a:rPr lang="en-US" b="0" dirty="0" smtClean="0"/>
              <a:t>capability</a:t>
            </a:r>
          </a:p>
          <a:p>
            <a:pPr lvl="1"/>
            <a:r>
              <a:rPr lang="en-US" b="0" dirty="0" smtClean="0"/>
              <a:t>Whether </a:t>
            </a:r>
            <a:r>
              <a:rPr lang="en-US" b="0" dirty="0"/>
              <a:t>previously known or </a:t>
            </a:r>
            <a:r>
              <a:rPr lang="en-US" b="0" dirty="0" smtClean="0"/>
              <a:t>not</a:t>
            </a:r>
          </a:p>
          <a:p>
            <a:r>
              <a:rPr lang="en-US" b="0" dirty="0" smtClean="0"/>
              <a:t>Invent </a:t>
            </a:r>
            <a:r>
              <a:rPr lang="en-US" b="0" dirty="0"/>
              <a:t>a new feature or system that provides </a:t>
            </a:r>
            <a:r>
              <a:rPr lang="en-US" b="0" dirty="0" smtClean="0"/>
              <a:t>it</a:t>
            </a:r>
          </a:p>
          <a:p>
            <a:r>
              <a:rPr lang="en-US" b="0" dirty="0" smtClean="0"/>
              <a:t>Determine </a:t>
            </a:r>
            <a:r>
              <a:rPr lang="en-US" b="0" dirty="0"/>
              <a:t>how it fits in the existing </a:t>
            </a:r>
            <a:r>
              <a:rPr lang="en-US" b="0" dirty="0" smtClean="0"/>
              <a:t>network</a:t>
            </a:r>
          </a:p>
          <a:p>
            <a:r>
              <a:rPr lang="en-US" b="0" dirty="0" smtClean="0"/>
              <a:t>Build </a:t>
            </a:r>
            <a:r>
              <a:rPr lang="en-US" b="0" dirty="0"/>
              <a:t>and/or evaluate your </a:t>
            </a:r>
            <a:r>
              <a:rPr lang="en-US" b="0" dirty="0" smtClean="0"/>
              <a:t>solution</a:t>
            </a:r>
          </a:p>
          <a:p>
            <a:r>
              <a:rPr lang="en-US" b="0" dirty="0" smtClean="0"/>
              <a:t>Pitch </a:t>
            </a:r>
            <a:r>
              <a:rPr lang="en-US" b="0" dirty="0"/>
              <a:t>or $ell the problem and solution to </a:t>
            </a:r>
            <a:r>
              <a:rPr lang="en-US" b="0" dirty="0" smtClean="0"/>
              <a:t>others</a:t>
            </a:r>
          </a:p>
          <a:p>
            <a:pPr lvl="1"/>
            <a:r>
              <a:rPr lang="en-US" b="0" dirty="0" smtClean="0"/>
              <a:t>Whether </a:t>
            </a:r>
            <a:r>
              <a:rPr lang="en-US" b="0" dirty="0"/>
              <a:t>to investors or a program </a:t>
            </a:r>
            <a:r>
              <a:rPr lang="en-US" b="0" dirty="0" smtClean="0"/>
              <a:t>committee</a:t>
            </a:r>
          </a:p>
          <a:p>
            <a:r>
              <a:rPr lang="en-US" b="0" dirty="0" smtClean="0"/>
              <a:t>Bask </a:t>
            </a:r>
            <a:r>
              <a:rPr lang="en-US" b="0" dirty="0"/>
              <a:t>in glory, or lick your wounds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Now That I’ve</a:t>
            </a:r>
            <a:br>
              <a:rPr lang="en-US" dirty="0" smtClean="0"/>
            </a:br>
            <a:r>
              <a:rPr lang="en-US" dirty="0" smtClean="0"/>
              <a:t>Bummed You Out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170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Or, Why Should You Stay in This Class,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nd This Field?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is Networking Cool?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Tangible, relates to </a:t>
            </a:r>
            <a:r>
              <a:rPr lang="en-US" dirty="0" smtClean="0"/>
              <a:t>reality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measure/build things (we do “love our artifacts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truly </a:t>
            </a:r>
            <a:r>
              <a:rPr lang="en-US" dirty="0" smtClean="0"/>
              <a:t>make far-reaching changes </a:t>
            </a:r>
            <a:r>
              <a:rPr lang="en-US" dirty="0"/>
              <a:t>in the real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Inherently interdisciplinary</a:t>
            </a:r>
          </a:p>
          <a:p>
            <a:pPr lvl="1"/>
            <a:r>
              <a:rPr lang="en-US" dirty="0" smtClean="0"/>
              <a:t>Well-motivated </a:t>
            </a:r>
            <a:r>
              <a:rPr lang="en-US" dirty="0"/>
              <a:t>problems + rigorous solution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Interplay </a:t>
            </a:r>
            <a:r>
              <a:rPr lang="en-US" dirty="0"/>
              <a:t>with policy, economics, and social </a:t>
            </a:r>
            <a:r>
              <a:rPr lang="en-US" dirty="0" smtClean="0"/>
              <a:t>sciences</a:t>
            </a:r>
          </a:p>
          <a:p>
            <a:r>
              <a:rPr lang="en-US" dirty="0" smtClean="0"/>
              <a:t>Widely-read papers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of the most cited papers in CS are in </a:t>
            </a:r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Congestion </a:t>
            </a:r>
            <a:r>
              <a:rPr lang="en-US" dirty="0"/>
              <a:t>control, distributed hash tables, resource reservation, </a:t>
            </a:r>
            <a:r>
              <a:rPr lang="en-US" dirty="0" smtClean="0"/>
              <a:t>multimedia </a:t>
            </a:r>
            <a:r>
              <a:rPr lang="en-US" dirty="0"/>
              <a:t>protocols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is Networking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Young, relatively immature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Great </a:t>
            </a:r>
            <a:r>
              <a:rPr lang="en-US" dirty="0"/>
              <a:t>if you like to make order out of </a:t>
            </a:r>
            <a:r>
              <a:rPr lang="en-US" dirty="0" smtClean="0"/>
              <a:t>chaos</a:t>
            </a:r>
          </a:p>
          <a:p>
            <a:pPr lvl="1"/>
            <a:r>
              <a:rPr lang="en-US" dirty="0" smtClean="0"/>
              <a:t>Tremendous </a:t>
            </a:r>
            <a:r>
              <a:rPr lang="en-US" dirty="0"/>
              <a:t>intellectual progress is still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help decide what networking really </a:t>
            </a:r>
            <a:r>
              <a:rPr lang="en-US" dirty="0" smtClean="0"/>
              <a:t>is</a:t>
            </a:r>
          </a:p>
          <a:p>
            <a:r>
              <a:rPr lang="en-US" dirty="0" smtClean="0"/>
              <a:t>Defining </a:t>
            </a:r>
            <a:r>
              <a:rPr lang="en-US" dirty="0"/>
              <a:t>the problem is a big part of the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Recognizing </a:t>
            </a:r>
            <a:r>
              <a:rPr lang="en-US" dirty="0"/>
              <a:t>a need, formulating a well-defined </a:t>
            </a:r>
            <a:r>
              <a:rPr lang="en-US" dirty="0" smtClean="0"/>
              <a:t>problem</a:t>
            </a:r>
          </a:p>
          <a:p>
            <a:pPr lvl="1"/>
            <a:r>
              <a:rPr lang="is-IS" dirty="0" smtClean="0"/>
              <a:t>… </a:t>
            </a:r>
            <a:r>
              <a:rPr lang="en-US" dirty="0" smtClean="0"/>
              <a:t>is </a:t>
            </a:r>
            <a:r>
              <a:rPr lang="en-US" dirty="0"/>
              <a:t>at least as important as solving the </a:t>
            </a:r>
            <a:r>
              <a:rPr lang="en-US" dirty="0" smtClean="0"/>
              <a:t>problem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Lots </a:t>
            </a:r>
            <a:r>
              <a:rPr lang="en-US" dirty="0"/>
              <a:t>of platforms for building your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Programmability</a:t>
            </a:r>
            <a:r>
              <a:rPr lang="en-US" dirty="0"/>
              <a:t>: Click, </a:t>
            </a:r>
            <a:r>
              <a:rPr lang="en-US" dirty="0" err="1" smtClean="0"/>
              <a:t>OpenFlow</a:t>
            </a:r>
            <a:r>
              <a:rPr lang="en-US" dirty="0" smtClean="0"/>
              <a:t>/P4/NOX/</a:t>
            </a:r>
            <a:r>
              <a:rPr lang="en-US" dirty="0" err="1" smtClean="0"/>
              <a:t>Mininet</a:t>
            </a:r>
            <a:r>
              <a:rPr lang="en-US" dirty="0" smtClean="0"/>
              <a:t>, </a:t>
            </a:r>
            <a:r>
              <a:rPr lang="en-US" dirty="0" err="1" smtClean="0"/>
              <a:t>NetFPGA</a:t>
            </a:r>
            <a:endParaRPr lang="en-US" dirty="0" smtClean="0"/>
          </a:p>
          <a:p>
            <a:pPr lvl="1"/>
            <a:r>
              <a:rPr lang="en-US" dirty="0" smtClean="0"/>
              <a:t>Routing </a:t>
            </a:r>
            <a:r>
              <a:rPr lang="en-US" dirty="0"/>
              <a:t>software: Quagga, XORP, </a:t>
            </a:r>
            <a:r>
              <a:rPr lang="en-US" dirty="0" smtClean="0"/>
              <a:t>Bird, </a:t>
            </a:r>
            <a:r>
              <a:rPr lang="en-US" dirty="0" err="1" smtClean="0"/>
              <a:t>ExaBGP</a:t>
            </a:r>
            <a:endParaRPr lang="en-US" dirty="0" smtClean="0"/>
          </a:p>
          <a:p>
            <a:pPr lvl="1"/>
            <a:r>
              <a:rPr lang="en-US" dirty="0" err="1" smtClean="0"/>
              <a:t>Testbeds</a:t>
            </a:r>
            <a:r>
              <a:rPr lang="en-US" dirty="0"/>
              <a:t>: </a:t>
            </a:r>
            <a:r>
              <a:rPr lang="en-US" dirty="0" err="1"/>
              <a:t>Emulab</a:t>
            </a:r>
            <a:r>
              <a:rPr lang="en-US" dirty="0"/>
              <a:t>, </a:t>
            </a:r>
            <a:r>
              <a:rPr lang="en-US" dirty="0" err="1"/>
              <a:t>PlanetLab</a:t>
            </a:r>
            <a:r>
              <a:rPr lang="en-US" dirty="0"/>
              <a:t>, Orbit, GENI,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Measurements</a:t>
            </a:r>
            <a:r>
              <a:rPr lang="en-US" dirty="0"/>
              <a:t>: </a:t>
            </a:r>
            <a:r>
              <a:rPr lang="en-US" dirty="0" err="1"/>
              <a:t>RouteViews</a:t>
            </a:r>
            <a:r>
              <a:rPr lang="en-US" dirty="0"/>
              <a:t>, traceroute, Internet2,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But, That Doesn’t Say What Networking Really </a:t>
            </a:r>
            <a:r>
              <a:rPr lang="en-US" i="1" dirty="0" smtClean="0"/>
              <a:t>Is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170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Or, What Will This Course Be About?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Instructor: Xin Jin</a:t>
            </a:r>
          </a:p>
          <a:p>
            <a:pPr lvl="1"/>
            <a:r>
              <a:rPr lang="en-US" dirty="0" smtClean="0"/>
              <a:t>Research areas: computer networks, distributed systems</a:t>
            </a:r>
          </a:p>
          <a:p>
            <a:pPr lvl="1"/>
            <a:r>
              <a:rPr lang="en-US" dirty="0" smtClean="0"/>
              <a:t>Current research projects: programmable networks, </a:t>
            </a:r>
            <a:r>
              <a:rPr lang="en-US" altLang="zh-CN" dirty="0" smtClean="0"/>
              <a:t>AI-driven</a:t>
            </a:r>
            <a:r>
              <a:rPr lang="en-US" dirty="0" smtClean="0"/>
              <a:t> networking, big data analytics systems</a:t>
            </a:r>
          </a:p>
          <a:p>
            <a:pPr lvl="1"/>
            <a:r>
              <a:rPr lang="en-US" dirty="0" smtClean="0"/>
              <a:t>Cool research projects available for project students, e.g., undergraduate research, master thesis, PhD qualifying projects</a:t>
            </a:r>
          </a:p>
          <a:p>
            <a:endParaRPr lang="en-US" dirty="0" smtClean="0"/>
          </a:p>
          <a:p>
            <a:r>
              <a:rPr lang="en-US" dirty="0" smtClean="0"/>
              <a:t>Office hour: </a:t>
            </a:r>
            <a:r>
              <a:rPr lang="en-US" b="0" dirty="0"/>
              <a:t>Tuesday </a:t>
            </a:r>
            <a:r>
              <a:rPr lang="en-US" b="0" dirty="0" smtClean="0"/>
              <a:t>2:45-3:45pm, </a:t>
            </a:r>
            <a:r>
              <a:rPr lang="en-US" b="0" dirty="0"/>
              <a:t>Malone 233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Take on Defining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and operate components and </a:t>
            </a:r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may </a:t>
            </a:r>
            <a:r>
              <a:rPr lang="en-US" dirty="0" smtClean="0"/>
              <a:t>solve </a:t>
            </a:r>
            <a:r>
              <a:rPr lang="en-US" dirty="0"/>
              <a:t>well-defined engineering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may can be used and combined in many </a:t>
            </a:r>
            <a:r>
              <a:rPr lang="en-US" dirty="0" smtClean="0"/>
              <a:t>ways</a:t>
            </a:r>
          </a:p>
          <a:p>
            <a:r>
              <a:rPr lang="en-US" dirty="0" smtClean="0"/>
              <a:t>Definition </a:t>
            </a:r>
            <a:r>
              <a:rPr lang="en-US" dirty="0"/>
              <a:t>and placement of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to do, and where to do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The </a:t>
            </a:r>
            <a:r>
              <a:rPr lang="en-US" dirty="0"/>
              <a:t>“division of labor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the host, network, and management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Across </a:t>
            </a:r>
            <a:r>
              <a:rPr lang="en-US" dirty="0"/>
              <a:t>multiple concurrent protocols and </a:t>
            </a:r>
            <a:r>
              <a:rPr lang="en-US" dirty="0" smtClean="0"/>
              <a:t>mechanisms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makes a good division of labor</a:t>
            </a:r>
            <a:r>
              <a:rPr lang="en-US" dirty="0" smtClean="0"/>
              <a:t>?</a:t>
            </a:r>
          </a:p>
          <a:p>
            <a:r>
              <a:rPr lang="en-US" dirty="0" smtClean="0"/>
              <a:t>Goal: search for general principles</a:t>
            </a:r>
          </a:p>
          <a:p>
            <a:pPr lvl="1"/>
            <a:r>
              <a:rPr lang="en-US" dirty="0" smtClean="0"/>
              <a:t>Of protocol and system design, evaluation, and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excites me about </a:t>
            </a:r>
            <a:r>
              <a:rPr lang="en-US" sz="4000" smtClean="0"/>
              <a:t>networking research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introduction of new </a:t>
            </a:r>
            <a:r>
              <a:rPr lang="en-US" dirty="0" smtClean="0"/>
              <a:t>network functionality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design of algorithms, protocols, and data structures that offer better performance, robustness, security, </a:t>
            </a:r>
            <a:r>
              <a:rPr lang="en-US" dirty="0" smtClean="0"/>
              <a:t>assurance,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art of </a:t>
            </a:r>
            <a:r>
              <a:rPr lang="en-US" dirty="0" smtClean="0"/>
              <a:t>system design </a:t>
            </a:r>
            <a:r>
              <a:rPr lang="en-US" dirty="0"/>
              <a:t>for cleaner abstractions and easier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Course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86750" cy="4727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classics:  Know from </a:t>
            </a:r>
            <a:r>
              <a:rPr lang="en-US" dirty="0" smtClean="0"/>
              <a:t>whence you came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problems were being solved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were underlying assumptions that motivated </a:t>
            </a:r>
            <a:r>
              <a:rPr lang="en-US" dirty="0" smtClean="0"/>
              <a:t>the solutions?</a:t>
            </a:r>
          </a:p>
          <a:p>
            <a:pPr lvl="1"/>
            <a:endParaRPr lang="en-US" dirty="0"/>
          </a:p>
          <a:p>
            <a:r>
              <a:rPr lang="en-US" dirty="0" smtClean="0"/>
              <a:t>… </a:t>
            </a:r>
            <a:r>
              <a:rPr lang="en-US" dirty="0"/>
              <a:t>Applied to modern </a:t>
            </a:r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Datacenters </a:t>
            </a:r>
            <a:r>
              <a:rPr lang="en-US" dirty="0"/>
              <a:t>as today’s warehouse </a:t>
            </a:r>
            <a:r>
              <a:rPr lang="en-US" dirty="0" smtClean="0"/>
              <a:t>computing</a:t>
            </a:r>
          </a:p>
          <a:p>
            <a:pPr lvl="2"/>
            <a:r>
              <a:rPr lang="en-US" dirty="0" smtClean="0"/>
              <a:t>New settings -&gt; new </a:t>
            </a:r>
            <a:r>
              <a:rPr lang="en-US" dirty="0"/>
              <a:t>problems and </a:t>
            </a: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Software-defined networking and programmable networks</a:t>
            </a:r>
          </a:p>
          <a:p>
            <a:pPr lvl="2"/>
            <a:r>
              <a:rPr lang="en-US" dirty="0" smtClean="0"/>
              <a:t>Remove </a:t>
            </a:r>
            <a:r>
              <a:rPr lang="en-US" dirty="0"/>
              <a:t>legacy artifacts, provide more freedom to directly configure/program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Networking meets AI</a:t>
            </a:r>
          </a:p>
          <a:p>
            <a:pPr lvl="2"/>
            <a:r>
              <a:rPr lang="en-US" dirty="0" smtClean="0"/>
              <a:t>AI for networking, and Networking for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Classics</a:t>
            </a:r>
          </a:p>
          <a:p>
            <a:r>
              <a:rPr lang="en-US" b="0" dirty="0" smtClean="0"/>
              <a:t>Datacenter Networking</a:t>
            </a:r>
          </a:p>
          <a:p>
            <a:r>
              <a:rPr lang="en-US" b="0" dirty="0" smtClean="0"/>
              <a:t>Software-Defined Networking</a:t>
            </a:r>
          </a:p>
          <a:p>
            <a:r>
              <a:rPr lang="en-US" b="0" dirty="0" smtClean="0"/>
              <a:t>Programmable Networks</a:t>
            </a:r>
          </a:p>
          <a:p>
            <a:r>
              <a:rPr lang="en-US" b="0" dirty="0" smtClean="0"/>
              <a:t>Networking Meets AI</a:t>
            </a:r>
          </a:p>
          <a:p>
            <a:r>
              <a:rPr lang="en-US" b="0" dirty="0" err="1" smtClean="0"/>
              <a:t>Middleboxes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729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and analyzing research papers (20%)</a:t>
            </a:r>
          </a:p>
          <a:p>
            <a:pPr lvl="1"/>
            <a:r>
              <a:rPr lang="en-US" dirty="0" smtClean="0"/>
              <a:t>Design and evaluation of network protocols and systems</a:t>
            </a:r>
          </a:p>
          <a:p>
            <a:pPr lvl="1"/>
            <a:r>
              <a:rPr lang="en-US" dirty="0" smtClean="0"/>
              <a:t>Each student reviews 1 paper/class, submit reviews before the class</a:t>
            </a:r>
          </a:p>
          <a:p>
            <a:r>
              <a:rPr lang="en-US" dirty="0" smtClean="0"/>
              <a:t>Classroom time: lectures and discussions (20%)</a:t>
            </a:r>
          </a:p>
          <a:p>
            <a:pPr lvl="1"/>
            <a:r>
              <a:rPr lang="en-US" dirty="0" smtClean="0"/>
              <a:t>Lectures on classics and background materials</a:t>
            </a:r>
          </a:p>
          <a:p>
            <a:pPr lvl="1"/>
            <a:r>
              <a:rPr lang="en-US" dirty="0" smtClean="0"/>
              <a:t>Discussion and debate about research papers</a:t>
            </a:r>
          </a:p>
          <a:p>
            <a:pPr lvl="2"/>
            <a:r>
              <a:rPr lang="en-US" dirty="0" smtClean="0"/>
              <a:t>Introduction (5min): overview and background of the papers</a:t>
            </a:r>
          </a:p>
          <a:p>
            <a:pPr lvl="2"/>
            <a:r>
              <a:rPr lang="en-US" dirty="0" smtClean="0"/>
              <a:t>Paper presentation (30min x 2): students give presentations with short QA; two papers each class, with optional readings</a:t>
            </a:r>
          </a:p>
          <a:p>
            <a:pPr lvl="2"/>
            <a:r>
              <a:rPr lang="en-US" dirty="0" smtClean="0"/>
              <a:t>Open discussion (10min): summaries</a:t>
            </a:r>
            <a:r>
              <a:rPr lang="en-US" dirty="0"/>
              <a:t>, critiques, and comparisons of the </a:t>
            </a:r>
            <a:r>
              <a:rPr lang="en-US" dirty="0" smtClean="0"/>
              <a:t>papers</a:t>
            </a:r>
          </a:p>
          <a:p>
            <a:r>
              <a:rPr lang="en-US" dirty="0" smtClean="0"/>
              <a:t>Programming </a:t>
            </a:r>
            <a:r>
              <a:rPr lang="en-US" dirty="0"/>
              <a:t>assignments (20%)</a:t>
            </a:r>
          </a:p>
          <a:p>
            <a:pPr lvl="1"/>
            <a:r>
              <a:rPr lang="en-US" dirty="0"/>
              <a:t>TCP performance and </a:t>
            </a:r>
            <a:r>
              <a:rPr lang="en-US" dirty="0" smtClean="0"/>
              <a:t>programmable networks</a:t>
            </a:r>
            <a:endParaRPr lang="en-US" dirty="0"/>
          </a:p>
          <a:p>
            <a:pPr lvl="1"/>
            <a:r>
              <a:rPr lang="en-US" dirty="0"/>
              <a:t>Understanding network protocols </a:t>
            </a:r>
            <a:r>
              <a:rPr lang="en-US" dirty="0" smtClean="0"/>
              <a:t>empirically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56151"/>
          </a:xfrm>
        </p:spPr>
        <p:txBody>
          <a:bodyPr>
            <a:normAutofit/>
          </a:bodyPr>
          <a:lstStyle/>
          <a:p>
            <a:r>
              <a:rPr lang="en-US" dirty="0" smtClean="0"/>
              <a:t>Final research project (40%)</a:t>
            </a:r>
          </a:p>
          <a:p>
            <a:pPr lvl="1"/>
            <a:r>
              <a:rPr lang="en-US" b="0" dirty="0" smtClean="0"/>
              <a:t>Topic: </a:t>
            </a:r>
            <a:r>
              <a:rPr lang="en-US" dirty="0"/>
              <a:t> reproduce a paper discussed in class, or novel research with a system-building component</a:t>
            </a:r>
            <a:endParaRPr lang="en-US" b="0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work alone or in </a:t>
            </a:r>
            <a:r>
              <a:rPr lang="en-US" dirty="0" smtClean="0"/>
              <a:t>groups of two students</a:t>
            </a:r>
            <a:endParaRPr lang="en-US" dirty="0"/>
          </a:p>
          <a:p>
            <a:pPr lvl="1"/>
            <a:r>
              <a:rPr lang="en-US" dirty="0"/>
              <a:t>Must involve writing some software</a:t>
            </a:r>
          </a:p>
          <a:p>
            <a:pPr lvl="1"/>
            <a:r>
              <a:rPr lang="en-US" b="0" dirty="0"/>
              <a:t>Can overlap with other projects, with permission</a:t>
            </a:r>
          </a:p>
          <a:p>
            <a:pPr lvl="2"/>
            <a:r>
              <a:rPr lang="en-US" dirty="0"/>
              <a:t>Undergraduate research projects</a:t>
            </a:r>
          </a:p>
          <a:p>
            <a:pPr lvl="2"/>
            <a:r>
              <a:rPr lang="en-US" dirty="0"/>
              <a:t>PhD qualifying research projects</a:t>
            </a:r>
          </a:p>
          <a:p>
            <a:pPr lvl="1"/>
            <a:r>
              <a:rPr lang="en-US" b="0" dirty="0"/>
              <a:t>Deliverables</a:t>
            </a:r>
          </a:p>
          <a:p>
            <a:pPr lvl="2"/>
            <a:r>
              <a:rPr lang="en-US" dirty="0"/>
              <a:t>Two-page short proposal: </a:t>
            </a:r>
            <a:r>
              <a:rPr lang="en-US" dirty="0" smtClean="0"/>
              <a:t>Oct 20</a:t>
            </a:r>
            <a:endParaRPr lang="en-US" dirty="0"/>
          </a:p>
          <a:p>
            <a:pPr lvl="2"/>
            <a:r>
              <a:rPr lang="en-US" dirty="0"/>
              <a:t>Project presentation: Dec </a:t>
            </a:r>
            <a:r>
              <a:rPr lang="en-US" dirty="0" smtClean="0"/>
              <a:t>5 </a:t>
            </a:r>
            <a:r>
              <a:rPr lang="en-US" dirty="0"/>
              <a:t>(last class)</a:t>
            </a:r>
          </a:p>
          <a:p>
            <a:pPr lvl="2"/>
            <a:r>
              <a:rPr lang="en-US" dirty="0"/>
              <a:t>Six-page final report: Dec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25</a:t>
            </a:fld>
            <a:endParaRPr 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219200" y="605028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altLang="en-US" b="1" dirty="0" smtClean="0">
                <a:solidFill>
                  <a:schemeClr val="tx1"/>
                </a:solidFill>
                <a:latin typeface="+mn-lt"/>
              </a:rPr>
              <a:t>goal is learning, not grades</a:t>
            </a:r>
            <a:endParaRPr lang="en-US" alt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3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Getting Started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3600" y="3170237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Best-effort packet delivery </a:t>
            </a:r>
            <a:r>
              <a:rPr lang="en-US" sz="2400" dirty="0" smtClean="0">
                <a:solidFill>
                  <a:schemeClr val="tx1"/>
                </a:solidFill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Modularity </a:t>
            </a:r>
            <a:r>
              <a:rPr lang="en-US" sz="2400" dirty="0">
                <a:solidFill>
                  <a:schemeClr val="tx1"/>
                </a:solidFill>
              </a:rPr>
              <a:t>through </a:t>
            </a:r>
            <a:r>
              <a:rPr lang="en-US" sz="2400" dirty="0" smtClean="0">
                <a:solidFill>
                  <a:schemeClr val="tx1"/>
                </a:solidFill>
              </a:rPr>
              <a:t>layering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Directories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routing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Data</a:t>
            </a:r>
            <a:r>
              <a:rPr lang="en-US" sz="2400" dirty="0">
                <a:solidFill>
                  <a:schemeClr val="tx1"/>
                </a:solidFill>
              </a:rPr>
              <a:t>, control, and management planes</a:t>
            </a:r>
          </a:p>
        </p:txBody>
      </p:sp>
    </p:spTree>
    <p:extLst>
      <p:ext uri="{BB962C8B-B14F-4D97-AF65-F5344CB8AC3E}">
        <p14:creationId xmlns:p14="http://schemas.microsoft.com/office/powerpoint/2010/main" val="19380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68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Best-Effort Packet-Delivery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3067920" y="4876800"/>
            <a:ext cx="3055068" cy="184467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Host-Network 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2262"/>
            <a:ext cx="7886700" cy="4351338"/>
          </a:xfrm>
        </p:spPr>
        <p:txBody>
          <a:bodyPr/>
          <a:lstStyle/>
          <a:p>
            <a:r>
              <a:rPr lang="en-US" dirty="0"/>
              <a:t>Packet </a:t>
            </a:r>
            <a:r>
              <a:rPr lang="en-US" dirty="0" smtClean="0"/>
              <a:t>switching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messages into a sequence of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Headers </a:t>
            </a:r>
            <a:r>
              <a:rPr lang="en-US" dirty="0"/>
              <a:t>with source and destination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Best-effort delivery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may be </a:t>
            </a:r>
            <a:r>
              <a:rPr lang="en-US" dirty="0" smtClean="0"/>
              <a:t>lost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may be </a:t>
            </a:r>
            <a:r>
              <a:rPr lang="en-US" dirty="0" smtClean="0"/>
              <a:t>corrupted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may be delivered out of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28</a:t>
            </a:fld>
            <a:endParaRPr lang="en-US"/>
          </a:p>
        </p:txBody>
      </p:sp>
      <p:pic>
        <p:nvPicPr>
          <p:cNvPr id="22" name="Picture 4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5302250"/>
            <a:ext cx="17303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4" name="Line 6"/>
          <p:cNvSpPr>
            <a:spLocks noChangeShapeType="1"/>
          </p:cNvSpPr>
          <p:nvPr/>
        </p:nvSpPr>
        <p:spPr bwMode="auto">
          <a:xfrm flipV="1">
            <a:off x="1714500" y="5959475"/>
            <a:ext cx="1344613" cy="158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6122988" y="5811838"/>
            <a:ext cx="10953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-128"/>
              <a:cs typeface="Arial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33400" y="4648200"/>
            <a:ext cx="727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host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772400" y="4800600"/>
            <a:ext cx="727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host</a:t>
            </a:r>
          </a:p>
        </p:txBody>
      </p:sp>
      <p:pic>
        <p:nvPicPr>
          <p:cNvPr id="28" name="Picture 10" descr="MCj029572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4763"/>
            <a:ext cx="19288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765061" y="5527675"/>
            <a:ext cx="1401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network</a:t>
            </a: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089150" y="5421313"/>
            <a:ext cx="327025" cy="457200"/>
            <a:chOff x="4505" y="1615"/>
            <a:chExt cx="206" cy="288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2584450" y="5426075"/>
            <a:ext cx="327025" cy="457200"/>
            <a:chOff x="4505" y="1615"/>
            <a:chExt cx="206" cy="288"/>
          </a:xfrm>
        </p:grpSpPr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438900" y="5280025"/>
            <a:ext cx="327025" cy="457200"/>
            <a:chOff x="4505" y="1615"/>
            <a:chExt cx="206" cy="288"/>
          </a:xfrm>
        </p:grpSpPr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8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Host-Network Interface: Why Packets?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2262"/>
            <a:ext cx="7886700" cy="4351338"/>
          </a:xfrm>
        </p:spPr>
        <p:txBody>
          <a:bodyPr/>
          <a:lstStyle/>
          <a:p>
            <a:r>
              <a:rPr lang="en-US" dirty="0"/>
              <a:t>Data traffic is </a:t>
            </a:r>
            <a:r>
              <a:rPr lang="en-US" dirty="0" err="1" smtClean="0"/>
              <a:t>bursty</a:t>
            </a:r>
            <a:endParaRPr lang="en-US" dirty="0" smtClean="0"/>
          </a:p>
          <a:p>
            <a:pPr lvl="1"/>
            <a:r>
              <a:rPr lang="en-US" dirty="0" smtClean="0"/>
              <a:t>Logging </a:t>
            </a:r>
            <a:r>
              <a:rPr lang="en-US" dirty="0"/>
              <a:t>in to remote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Exchanging </a:t>
            </a:r>
            <a:r>
              <a:rPr lang="en-US" dirty="0"/>
              <a:t>e-mail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Don’t </a:t>
            </a:r>
            <a:r>
              <a:rPr lang="en-US" dirty="0"/>
              <a:t>want to waste </a:t>
            </a:r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traffic exchanged during idle </a:t>
            </a:r>
            <a:r>
              <a:rPr lang="en-US" dirty="0" smtClean="0"/>
              <a:t>periods</a:t>
            </a:r>
          </a:p>
          <a:p>
            <a:r>
              <a:rPr lang="en-US" dirty="0" smtClean="0"/>
              <a:t>Better </a:t>
            </a:r>
            <a:r>
              <a:rPr lang="en-US" dirty="0"/>
              <a:t>to allow </a:t>
            </a:r>
            <a:r>
              <a:rPr lang="en-US" dirty="0" smtClean="0"/>
              <a:t>multiplexing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transfers share access to same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Packets </a:t>
            </a:r>
            <a:r>
              <a:rPr lang="en-US" dirty="0"/>
              <a:t>can be delivered by most </a:t>
            </a:r>
            <a:r>
              <a:rPr lang="en-US" dirty="0" smtClean="0"/>
              <a:t>anything</a:t>
            </a:r>
          </a:p>
          <a:p>
            <a:pPr lvl="1"/>
            <a:r>
              <a:rPr lang="en-US" dirty="0" smtClean="0"/>
              <a:t>RFC </a:t>
            </a:r>
            <a:r>
              <a:rPr lang="en-US" dirty="0"/>
              <a:t>1149: IP Datagrams over Avian Carriers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5" descr="180px-Homing_pige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46237"/>
            <a:ext cx="2174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The Internet: An Exciting Time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 of the most influential inventions</a:t>
            </a:r>
          </a:p>
          <a:p>
            <a:pPr lvl="1"/>
            <a:r>
              <a:rPr lang="en-US" dirty="0" smtClean="0"/>
              <a:t>A research experiment that escaped from the lab</a:t>
            </a:r>
          </a:p>
          <a:p>
            <a:pPr lvl="1"/>
            <a:r>
              <a:rPr lang="is-IS" dirty="0" smtClean="0"/>
              <a:t>… to be a global communications infrastructure</a:t>
            </a:r>
          </a:p>
          <a:p>
            <a:r>
              <a:rPr lang="is-IS" b="1" dirty="0" smtClean="0"/>
              <a:t>Even wider reach</a:t>
            </a:r>
          </a:p>
          <a:p>
            <a:pPr lvl="1"/>
            <a:r>
              <a:rPr lang="is-IS" dirty="0" smtClean="0"/>
              <a:t>Today: more than 3 billion users</a:t>
            </a:r>
          </a:p>
          <a:p>
            <a:pPr lvl="1"/>
            <a:r>
              <a:rPr lang="is-IS" dirty="0" smtClean="0"/>
              <a:t>Tomorrow: more users, computers, things, ...</a:t>
            </a:r>
          </a:p>
          <a:p>
            <a:r>
              <a:rPr lang="is-IS" b="1" dirty="0" smtClean="0"/>
              <a:t>Near-constant innovation</a:t>
            </a:r>
          </a:p>
          <a:p>
            <a:pPr lvl="1"/>
            <a:r>
              <a:rPr lang="is-IS" dirty="0" smtClean="0"/>
              <a:t>Apps: Web, P2P, search, social networks, ...</a:t>
            </a:r>
          </a:p>
          <a:p>
            <a:pPr lvl="1"/>
            <a:r>
              <a:rPr lang="is-IS" dirty="0" smtClean="0"/>
              <a:t>Links: optics, WiFi, cellular, satellite,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Host-Network Interface: Why </a:t>
            </a:r>
            <a:r>
              <a:rPr lang="en-US" sz="3600" smtClean="0"/>
              <a:t>Best-Effort?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having to say you’re sorry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reserve bandwidth and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do error detection &amp; </a:t>
            </a:r>
            <a:r>
              <a:rPr lang="en-US" dirty="0" smtClean="0"/>
              <a:t>correction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remember from one packet to </a:t>
            </a:r>
            <a:r>
              <a:rPr lang="en-US" dirty="0" smtClean="0"/>
              <a:t>next</a:t>
            </a:r>
          </a:p>
          <a:p>
            <a:r>
              <a:rPr lang="en-US" dirty="0" smtClean="0"/>
              <a:t>Easier </a:t>
            </a:r>
            <a:r>
              <a:rPr lang="en-US" dirty="0"/>
              <a:t>to survive </a:t>
            </a:r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Transient </a:t>
            </a:r>
            <a:r>
              <a:rPr lang="en-US" dirty="0"/>
              <a:t>disruptions are okay during </a:t>
            </a:r>
            <a:r>
              <a:rPr lang="en-US" dirty="0" smtClean="0"/>
              <a:t>failover</a:t>
            </a:r>
          </a:p>
          <a:p>
            <a:r>
              <a:rPr lang="en-US" dirty="0" smtClean="0"/>
              <a:t>Can </a:t>
            </a:r>
            <a:r>
              <a:rPr lang="en-US" dirty="0"/>
              <a:t>run on nearly any link </a:t>
            </a:r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Greater </a:t>
            </a:r>
            <a:r>
              <a:rPr lang="en-US" dirty="0"/>
              <a:t>interoperability and 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But, </a:t>
            </a:r>
            <a:r>
              <a:rPr lang="en-US" i="1" dirty="0"/>
              <a:t>applications</a:t>
            </a:r>
            <a:r>
              <a:rPr lang="en-US" dirty="0"/>
              <a:t> want efficient, accurate transfer of data in order, in a timely </a:t>
            </a:r>
            <a:r>
              <a:rPr lang="en-US" dirty="0" smtClean="0"/>
              <a:t>fashion</a:t>
            </a:r>
          </a:p>
          <a:p>
            <a:pPr lvl="1"/>
            <a:r>
              <a:rPr lang="en-US" dirty="0" smtClean="0"/>
              <a:t>Let </a:t>
            </a:r>
            <a:r>
              <a:rPr lang="en-US" dirty="0"/>
              <a:t>the end hosts handle all of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An example of the “end-to-end argument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Transport </a:t>
            </a:r>
            <a:r>
              <a:rPr lang="en-US" dirty="0"/>
              <a:t>layer can optionally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and retransmit lost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Put </a:t>
            </a:r>
            <a:r>
              <a:rPr lang="en-US" dirty="0"/>
              <a:t>out-of-order packets back in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and handle corrupted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Avoid </a:t>
            </a:r>
            <a:r>
              <a:rPr lang="en-US" dirty="0"/>
              <a:t>overloading the </a:t>
            </a:r>
            <a:r>
              <a:rPr lang="en-US" dirty="0" smtClean="0"/>
              <a:t>receiver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insert your requirement here&gt;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6837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Modularity Through Layering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Protocol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33</a:t>
            </a:fld>
            <a:endParaRPr lang="en-US"/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2643188" y="2052638"/>
            <a:ext cx="4800600" cy="2438400"/>
            <a:chOff x="2133600" y="4267200"/>
            <a:chExt cx="4800600" cy="24384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2133600" y="6096000"/>
              <a:ext cx="4800600" cy="609600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Best-effort </a:t>
              </a: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local </a:t>
              </a: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packet delivery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133600" y="5487988"/>
              <a:ext cx="4800600" cy="608012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Best-effort </a:t>
              </a: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global </a:t>
              </a: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packet delivery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133600" y="4878388"/>
              <a:ext cx="27432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Reliable streams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133600" y="4267200"/>
              <a:ext cx="4800600" cy="611188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Applications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876800" y="4876800"/>
              <a:ext cx="20574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Arial" charset="0"/>
                </a:rPr>
                <a:t>Messages</a:t>
              </a:r>
            </a:p>
          </p:txBody>
        </p:sp>
      </p:grp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1736725" y="4033838"/>
            <a:ext cx="82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Link</a:t>
            </a: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1223963" y="3373438"/>
            <a:ext cx="1338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Network</a:t>
            </a: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042988" y="2713038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Transport</a:t>
            </a:r>
          </a:p>
        </p:txBody>
      </p: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838200" y="20526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001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Suite: End Hosts vs.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34</a:t>
            </a:fld>
            <a:endParaRPr lang="en-US"/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693738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703263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806450" y="1839913"/>
            <a:ext cx="674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HTTP</a:t>
            </a: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890588" y="3030538"/>
            <a:ext cx="53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TCP</a:t>
            </a:r>
          </a:p>
        </p:txBody>
      </p: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688975" y="4119563"/>
            <a:ext cx="914400" cy="582612"/>
            <a:chOff x="323" y="2664"/>
            <a:chExt cx="576" cy="367"/>
          </a:xfrm>
        </p:grpSpPr>
        <p:sp>
          <p:nvSpPr>
            <p:cNvPr id="7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endParaRPr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27" cy="23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IP</a:t>
              </a:r>
            </a:p>
          </p:txBody>
        </p:sp>
      </p:grpSp>
      <p:sp>
        <p:nvSpPr>
          <p:cNvPr id="81" name="Rectangle 11"/>
          <p:cNvSpPr>
            <a:spLocks noChangeArrowheads="1"/>
          </p:cNvSpPr>
          <p:nvPr/>
        </p:nvSpPr>
        <p:spPr bwMode="auto">
          <a:xfrm>
            <a:off x="669925" y="5349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665204" y="5387975"/>
            <a:ext cx="9238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Ethernet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interface</a:t>
            </a: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>
            <a:off x="1147763" y="2314575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1147763" y="3521075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85" name="Line 15"/>
          <p:cNvSpPr>
            <a:spLocks noChangeShapeType="1"/>
          </p:cNvSpPr>
          <p:nvPr/>
        </p:nvSpPr>
        <p:spPr bwMode="auto">
          <a:xfrm>
            <a:off x="1147763" y="4713288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86" name="Rectangle 16"/>
          <p:cNvSpPr>
            <a:spLocks noChangeArrowheads="1"/>
          </p:cNvSpPr>
          <p:nvPr/>
        </p:nvSpPr>
        <p:spPr bwMode="auto">
          <a:xfrm>
            <a:off x="538163" y="1538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7648575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8" name="Rectangle 18"/>
          <p:cNvSpPr>
            <a:spLocks noChangeArrowheads="1"/>
          </p:cNvSpPr>
          <p:nvPr/>
        </p:nvSpPr>
        <p:spPr bwMode="auto">
          <a:xfrm>
            <a:off x="7658100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7643813" y="4119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0" name="Rectangle 20"/>
          <p:cNvSpPr>
            <a:spLocks noChangeArrowheads="1"/>
          </p:cNvSpPr>
          <p:nvPr/>
        </p:nvSpPr>
        <p:spPr bwMode="auto">
          <a:xfrm>
            <a:off x="7659688" y="5310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1" name="Text Box 21"/>
          <p:cNvSpPr txBox="1">
            <a:spLocks noChangeArrowheads="1"/>
          </p:cNvSpPr>
          <p:nvPr/>
        </p:nvSpPr>
        <p:spPr bwMode="auto">
          <a:xfrm>
            <a:off x="7761288" y="1839913"/>
            <a:ext cx="674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HTTP</a:t>
            </a:r>
          </a:p>
        </p:txBody>
      </p: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7845425" y="3030538"/>
            <a:ext cx="53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TCP</a:t>
            </a:r>
          </a:p>
        </p:txBody>
      </p: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7940675" y="4235450"/>
            <a:ext cx="360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IP</a:t>
            </a: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7670841" y="5349875"/>
            <a:ext cx="9238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Ethernet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interface</a:t>
            </a:r>
          </a:p>
        </p:txBody>
      </p:sp>
      <p:sp>
        <p:nvSpPr>
          <p:cNvPr id="95" name="Line 25"/>
          <p:cNvSpPr>
            <a:spLocks noChangeShapeType="1"/>
          </p:cNvSpPr>
          <p:nvPr/>
        </p:nvSpPr>
        <p:spPr bwMode="auto">
          <a:xfrm>
            <a:off x="8102600" y="2314575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>
            <a:off x="8102600" y="3521075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97" name="Line 27"/>
          <p:cNvSpPr>
            <a:spLocks noChangeShapeType="1"/>
          </p:cNvSpPr>
          <p:nvPr/>
        </p:nvSpPr>
        <p:spPr bwMode="auto">
          <a:xfrm>
            <a:off x="8102600" y="4713288"/>
            <a:ext cx="0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98" name="Rectangle 28"/>
          <p:cNvSpPr>
            <a:spLocks noChangeArrowheads="1"/>
          </p:cNvSpPr>
          <p:nvPr/>
        </p:nvSpPr>
        <p:spPr bwMode="auto">
          <a:xfrm>
            <a:off x="7493000" y="1538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9" name="Line 29"/>
          <p:cNvSpPr>
            <a:spLocks noChangeShapeType="1"/>
          </p:cNvSpPr>
          <p:nvPr/>
        </p:nvSpPr>
        <p:spPr bwMode="auto">
          <a:xfrm>
            <a:off x="1139825" y="5935663"/>
            <a:ext cx="0" cy="3730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00" name="Line 30"/>
          <p:cNvSpPr>
            <a:spLocks noChangeShapeType="1"/>
          </p:cNvSpPr>
          <p:nvPr/>
        </p:nvSpPr>
        <p:spPr bwMode="auto">
          <a:xfrm>
            <a:off x="808038" y="6308725"/>
            <a:ext cx="2327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grpSp>
        <p:nvGrpSpPr>
          <p:cNvPr id="101" name="Group 31"/>
          <p:cNvGrpSpPr>
            <a:grpSpLocks/>
          </p:cNvGrpSpPr>
          <p:nvPr/>
        </p:nvGrpSpPr>
        <p:grpSpPr bwMode="auto">
          <a:xfrm>
            <a:off x="2905125" y="4148138"/>
            <a:ext cx="914400" cy="582612"/>
            <a:chOff x="323" y="2664"/>
            <a:chExt cx="576" cy="367"/>
          </a:xfrm>
        </p:grpSpPr>
        <p:sp>
          <p:nvSpPr>
            <p:cNvPr id="102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3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27" cy="23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IP</a:t>
              </a:r>
            </a:p>
          </p:txBody>
        </p:sp>
      </p:grpSp>
      <p:grpSp>
        <p:nvGrpSpPr>
          <p:cNvPr id="104" name="Group 34"/>
          <p:cNvGrpSpPr>
            <a:grpSpLocks/>
          </p:cNvGrpSpPr>
          <p:nvPr/>
        </p:nvGrpSpPr>
        <p:grpSpPr bwMode="auto">
          <a:xfrm>
            <a:off x="5549900" y="4148138"/>
            <a:ext cx="914400" cy="582612"/>
            <a:chOff x="323" y="2664"/>
            <a:chExt cx="576" cy="367"/>
          </a:xfrm>
        </p:grpSpPr>
        <p:sp>
          <p:nvSpPr>
            <p:cNvPr id="105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endParaRPr>
            </a:p>
          </p:txBody>
        </p:sp>
        <p:sp>
          <p:nvSpPr>
            <p:cNvPr id="106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27" cy="23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IP</a:t>
              </a:r>
            </a:p>
          </p:txBody>
        </p:sp>
      </p:grpSp>
      <p:sp>
        <p:nvSpPr>
          <p:cNvPr id="107" name="Rectangle 38"/>
          <p:cNvSpPr>
            <a:spLocks noChangeArrowheads="1"/>
          </p:cNvSpPr>
          <p:nvPr/>
        </p:nvSpPr>
        <p:spPr bwMode="auto">
          <a:xfrm>
            <a:off x="2306638" y="5349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8" name="Text Box 39"/>
          <p:cNvSpPr txBox="1">
            <a:spLocks noChangeArrowheads="1"/>
          </p:cNvSpPr>
          <p:nvPr/>
        </p:nvSpPr>
        <p:spPr bwMode="auto">
          <a:xfrm>
            <a:off x="2293979" y="5349875"/>
            <a:ext cx="9238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Ethernet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interface</a:t>
            </a:r>
          </a:p>
        </p:txBody>
      </p:sp>
      <p:grpSp>
        <p:nvGrpSpPr>
          <p:cNvPr id="109" name="Group 40"/>
          <p:cNvGrpSpPr>
            <a:grpSpLocks/>
          </p:cNvGrpSpPr>
          <p:nvPr/>
        </p:nvGrpSpPr>
        <p:grpSpPr bwMode="auto">
          <a:xfrm>
            <a:off x="6205538" y="5324475"/>
            <a:ext cx="931712" cy="606425"/>
            <a:chOff x="323" y="3421"/>
            <a:chExt cx="592" cy="367"/>
          </a:xfrm>
        </p:grpSpPr>
        <p:sp>
          <p:nvSpPr>
            <p:cNvPr id="110" name="Rectangle 41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endParaRPr>
            </a:p>
          </p:txBody>
        </p:sp>
        <p:sp>
          <p:nvSpPr>
            <p:cNvPr id="111" name="Text Box 42"/>
            <p:cNvSpPr txBox="1">
              <a:spLocks noChangeArrowheads="1"/>
            </p:cNvSpPr>
            <p:nvPr/>
          </p:nvSpPr>
          <p:spPr bwMode="auto">
            <a:xfrm>
              <a:off x="323" y="3429"/>
              <a:ext cx="592" cy="32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Ethernet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interface</a:t>
              </a:r>
            </a:p>
          </p:txBody>
        </p:sp>
      </p:grpSp>
      <p:sp>
        <p:nvSpPr>
          <p:cNvPr id="112" name="Line 43"/>
          <p:cNvSpPr>
            <a:spLocks noChangeShapeType="1"/>
          </p:cNvSpPr>
          <p:nvPr/>
        </p:nvSpPr>
        <p:spPr bwMode="auto">
          <a:xfrm flipH="1">
            <a:off x="2744788" y="5964238"/>
            <a:ext cx="1587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13" name="Line 44"/>
          <p:cNvSpPr>
            <a:spLocks noChangeShapeType="1"/>
          </p:cNvSpPr>
          <p:nvPr/>
        </p:nvSpPr>
        <p:spPr bwMode="auto">
          <a:xfrm flipH="1">
            <a:off x="2725738" y="4727575"/>
            <a:ext cx="541337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14" name="Line 45"/>
          <p:cNvSpPr>
            <a:spLocks noChangeShapeType="1"/>
          </p:cNvSpPr>
          <p:nvPr/>
        </p:nvSpPr>
        <p:spPr bwMode="auto">
          <a:xfrm>
            <a:off x="3529013" y="4741863"/>
            <a:ext cx="541337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15" name="Rectangle 46"/>
          <p:cNvSpPr>
            <a:spLocks noChangeArrowheads="1"/>
          </p:cNvSpPr>
          <p:nvPr/>
        </p:nvSpPr>
        <p:spPr bwMode="auto">
          <a:xfrm>
            <a:off x="3614738" y="5324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6" name="Text Box 47"/>
          <p:cNvSpPr txBox="1">
            <a:spLocks noChangeArrowheads="1"/>
          </p:cNvSpPr>
          <p:nvPr/>
        </p:nvSpPr>
        <p:spPr bwMode="auto">
          <a:xfrm>
            <a:off x="3622716" y="5349875"/>
            <a:ext cx="9238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SONET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interface</a:t>
            </a:r>
          </a:p>
        </p:txBody>
      </p:sp>
      <p:sp>
        <p:nvSpPr>
          <p:cNvPr id="117" name="Rectangle 48"/>
          <p:cNvSpPr>
            <a:spLocks noChangeArrowheads="1"/>
          </p:cNvSpPr>
          <p:nvPr/>
        </p:nvSpPr>
        <p:spPr bwMode="auto">
          <a:xfrm>
            <a:off x="4889500" y="5337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8" name="Text Box 49"/>
          <p:cNvSpPr txBox="1">
            <a:spLocks noChangeArrowheads="1"/>
          </p:cNvSpPr>
          <p:nvPr/>
        </p:nvSpPr>
        <p:spPr bwMode="auto">
          <a:xfrm>
            <a:off x="4889541" y="5387975"/>
            <a:ext cx="92384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SONET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+mn-lt"/>
              </a:rPr>
              <a:t>interface</a:t>
            </a:r>
          </a:p>
        </p:txBody>
      </p:sp>
      <p:sp>
        <p:nvSpPr>
          <p:cNvPr id="119" name="Line 50"/>
          <p:cNvSpPr>
            <a:spLocks noChangeShapeType="1"/>
          </p:cNvSpPr>
          <p:nvPr/>
        </p:nvSpPr>
        <p:spPr bwMode="auto">
          <a:xfrm flipH="1">
            <a:off x="6680200" y="5924550"/>
            <a:ext cx="0" cy="360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0" name="Line 51"/>
          <p:cNvSpPr>
            <a:spLocks noChangeShapeType="1"/>
          </p:cNvSpPr>
          <p:nvPr/>
        </p:nvSpPr>
        <p:spPr bwMode="auto">
          <a:xfrm flipH="1">
            <a:off x="6223000" y="6270625"/>
            <a:ext cx="2327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1" name="Line 52"/>
          <p:cNvSpPr>
            <a:spLocks noChangeShapeType="1"/>
          </p:cNvSpPr>
          <p:nvPr/>
        </p:nvSpPr>
        <p:spPr bwMode="auto">
          <a:xfrm>
            <a:off x="8132763" y="5927725"/>
            <a:ext cx="1587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2" name="Line 53"/>
          <p:cNvSpPr>
            <a:spLocks noChangeShapeType="1"/>
          </p:cNvSpPr>
          <p:nvPr/>
        </p:nvSpPr>
        <p:spPr bwMode="auto">
          <a:xfrm flipH="1">
            <a:off x="5302250" y="4754563"/>
            <a:ext cx="541338" cy="622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3" name="Line 54"/>
          <p:cNvSpPr>
            <a:spLocks noChangeShapeType="1"/>
          </p:cNvSpPr>
          <p:nvPr/>
        </p:nvSpPr>
        <p:spPr bwMode="auto">
          <a:xfrm>
            <a:off x="6119813" y="4754563"/>
            <a:ext cx="52705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4" name="Rectangle 55"/>
          <p:cNvSpPr>
            <a:spLocks noChangeArrowheads="1"/>
          </p:cNvSpPr>
          <p:nvPr/>
        </p:nvSpPr>
        <p:spPr bwMode="auto">
          <a:xfrm>
            <a:off x="2144713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5" name="Rectangle 56"/>
          <p:cNvSpPr>
            <a:spLocks noChangeArrowheads="1"/>
          </p:cNvSpPr>
          <p:nvPr/>
        </p:nvSpPr>
        <p:spPr bwMode="auto">
          <a:xfrm>
            <a:off x="4776788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6" name="Line 57"/>
          <p:cNvSpPr>
            <a:spLocks noChangeShapeType="1"/>
          </p:cNvSpPr>
          <p:nvPr/>
        </p:nvSpPr>
        <p:spPr bwMode="auto">
          <a:xfrm flipH="1">
            <a:off x="4054475" y="5943600"/>
            <a:ext cx="1588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7" name="Line 58"/>
          <p:cNvSpPr>
            <a:spLocks noChangeShapeType="1"/>
          </p:cNvSpPr>
          <p:nvPr/>
        </p:nvSpPr>
        <p:spPr bwMode="auto">
          <a:xfrm flipH="1">
            <a:off x="5314950" y="5938838"/>
            <a:ext cx="1588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8" name="Line 59"/>
          <p:cNvSpPr>
            <a:spLocks noChangeShapeType="1"/>
          </p:cNvSpPr>
          <p:nvPr/>
        </p:nvSpPr>
        <p:spPr bwMode="auto">
          <a:xfrm>
            <a:off x="4071938" y="6270625"/>
            <a:ext cx="1246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29" name="Text Box 60"/>
          <p:cNvSpPr txBox="1">
            <a:spLocks noChangeArrowheads="1"/>
          </p:cNvSpPr>
          <p:nvPr/>
        </p:nvSpPr>
        <p:spPr bwMode="auto">
          <a:xfrm>
            <a:off x="860425" y="1162050"/>
            <a:ext cx="600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+mn-lt"/>
              </a:rPr>
              <a:t>host</a:t>
            </a:r>
          </a:p>
        </p:txBody>
      </p:sp>
      <p:sp>
        <p:nvSpPr>
          <p:cNvPr id="130" name="Text Box 61"/>
          <p:cNvSpPr txBox="1">
            <a:spLocks noChangeArrowheads="1"/>
          </p:cNvSpPr>
          <p:nvPr/>
        </p:nvSpPr>
        <p:spPr bwMode="auto">
          <a:xfrm>
            <a:off x="7815263" y="1147763"/>
            <a:ext cx="6004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  <a:latin typeface="+mn-lt"/>
              </a:rPr>
              <a:t>host</a:t>
            </a:r>
          </a:p>
        </p:txBody>
      </p:sp>
      <p:sp>
        <p:nvSpPr>
          <p:cNvPr id="131" name="Text Box 62"/>
          <p:cNvSpPr txBox="1">
            <a:spLocks noChangeArrowheads="1"/>
          </p:cNvSpPr>
          <p:nvPr/>
        </p:nvSpPr>
        <p:spPr bwMode="auto">
          <a:xfrm>
            <a:off x="2981325" y="35448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router</a:t>
            </a:r>
          </a:p>
        </p:txBody>
      </p:sp>
      <p:sp>
        <p:nvSpPr>
          <p:cNvPr id="132" name="Text Box 63"/>
          <p:cNvSpPr txBox="1">
            <a:spLocks noChangeArrowheads="1"/>
          </p:cNvSpPr>
          <p:nvPr/>
        </p:nvSpPr>
        <p:spPr bwMode="auto">
          <a:xfrm>
            <a:off x="5611813" y="355917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router</a:t>
            </a:r>
          </a:p>
        </p:txBody>
      </p:sp>
      <p:sp>
        <p:nvSpPr>
          <p:cNvPr id="133" name="Line 64"/>
          <p:cNvSpPr>
            <a:spLocks noChangeShapeType="1"/>
          </p:cNvSpPr>
          <p:nvPr/>
        </p:nvSpPr>
        <p:spPr bwMode="auto">
          <a:xfrm>
            <a:off x="1619250" y="2036763"/>
            <a:ext cx="60404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34" name="Line 65"/>
          <p:cNvSpPr>
            <a:spLocks noChangeShapeType="1"/>
          </p:cNvSpPr>
          <p:nvPr/>
        </p:nvSpPr>
        <p:spPr bwMode="auto">
          <a:xfrm>
            <a:off x="1647825" y="3227388"/>
            <a:ext cx="60404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35" name="Text Box 66"/>
          <p:cNvSpPr txBox="1">
            <a:spLocks noChangeArrowheads="1"/>
          </p:cNvSpPr>
          <p:nvPr/>
        </p:nvSpPr>
        <p:spPr bwMode="auto">
          <a:xfrm>
            <a:off x="4005263" y="1668463"/>
            <a:ext cx="1406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>
                <a:solidFill>
                  <a:srgbClr val="FF9900"/>
                </a:solidFill>
                <a:latin typeface="+mn-lt"/>
              </a:rPr>
              <a:t>HTTP message</a:t>
            </a:r>
          </a:p>
        </p:txBody>
      </p:sp>
      <p:sp>
        <p:nvSpPr>
          <p:cNvPr id="136" name="Text Box 67"/>
          <p:cNvSpPr txBox="1">
            <a:spLocks noChangeArrowheads="1"/>
          </p:cNvSpPr>
          <p:nvPr/>
        </p:nvSpPr>
        <p:spPr bwMode="auto">
          <a:xfrm>
            <a:off x="4103688" y="2873375"/>
            <a:ext cx="12765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>
                <a:solidFill>
                  <a:srgbClr val="FF9900"/>
                </a:solidFill>
                <a:latin typeface="+mn-lt"/>
              </a:rPr>
              <a:t>TCP segment</a:t>
            </a:r>
          </a:p>
        </p:txBody>
      </p: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1620838" y="4432300"/>
            <a:ext cx="13017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38" name="Line 69"/>
          <p:cNvSpPr>
            <a:spLocks noChangeShapeType="1"/>
          </p:cNvSpPr>
          <p:nvPr/>
        </p:nvSpPr>
        <p:spPr bwMode="auto">
          <a:xfrm flipV="1">
            <a:off x="3851275" y="4446588"/>
            <a:ext cx="17446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39" name="Line 70"/>
          <p:cNvSpPr>
            <a:spLocks noChangeShapeType="1"/>
          </p:cNvSpPr>
          <p:nvPr/>
        </p:nvSpPr>
        <p:spPr bwMode="auto">
          <a:xfrm flipV="1">
            <a:off x="6469063" y="4432300"/>
            <a:ext cx="1176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140" name="Text Box 71"/>
          <p:cNvSpPr txBox="1">
            <a:spLocks noChangeArrowheads="1"/>
          </p:cNvSpPr>
          <p:nvPr/>
        </p:nvSpPr>
        <p:spPr bwMode="auto">
          <a:xfrm>
            <a:off x="1776413" y="4105275"/>
            <a:ext cx="9569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>
                <a:solidFill>
                  <a:srgbClr val="FF9900"/>
                </a:solidFill>
                <a:latin typeface="+mn-lt"/>
              </a:rPr>
              <a:t>IP packet</a:t>
            </a:r>
          </a:p>
        </p:txBody>
      </p:sp>
      <p:sp>
        <p:nvSpPr>
          <p:cNvPr id="141" name="Text Box 72"/>
          <p:cNvSpPr txBox="1">
            <a:spLocks noChangeArrowheads="1"/>
          </p:cNvSpPr>
          <p:nvPr/>
        </p:nvSpPr>
        <p:spPr bwMode="auto">
          <a:xfrm>
            <a:off x="6597650" y="4133850"/>
            <a:ext cx="9569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>
                <a:solidFill>
                  <a:srgbClr val="FF9900"/>
                </a:solidFill>
                <a:latin typeface="+mn-lt"/>
              </a:rPr>
              <a:t>IP packet</a:t>
            </a:r>
          </a:p>
        </p:txBody>
      </p:sp>
      <p:sp>
        <p:nvSpPr>
          <p:cNvPr id="142" name="Text Box 73"/>
          <p:cNvSpPr txBox="1">
            <a:spLocks noChangeArrowheads="1"/>
          </p:cNvSpPr>
          <p:nvPr/>
        </p:nvSpPr>
        <p:spPr bwMode="auto">
          <a:xfrm>
            <a:off x="4200525" y="4119563"/>
            <a:ext cx="9569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1">
                <a:solidFill>
                  <a:srgbClr val="FF9900"/>
                </a:solidFill>
                <a:latin typeface="+mn-lt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5920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“Narrow Waist” of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35</a:t>
            </a:fld>
            <a:endParaRPr lang="en-US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533400" y="1752600"/>
            <a:ext cx="8077200" cy="38100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777777">
                <a:alpha val="74997"/>
              </a:srgbClr>
            </a:outerShdw>
          </a:effec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/>
            </a:endParaRP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971800" y="3810000"/>
            <a:ext cx="2819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4" name="Arc 5"/>
          <p:cNvSpPr>
            <a:spLocks/>
          </p:cNvSpPr>
          <p:nvPr/>
        </p:nvSpPr>
        <p:spPr bwMode="auto">
          <a:xfrm>
            <a:off x="6553200" y="3767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rgbClr val="F47A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5" name="Arc 6"/>
          <p:cNvSpPr>
            <a:spLocks/>
          </p:cNvSpPr>
          <p:nvPr/>
        </p:nvSpPr>
        <p:spPr bwMode="auto">
          <a:xfrm>
            <a:off x="5373688" y="3767138"/>
            <a:ext cx="1181100" cy="13462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rgbClr val="F47A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6" name="Arc 7"/>
          <p:cNvSpPr>
            <a:spLocks/>
          </p:cNvSpPr>
          <p:nvPr/>
        </p:nvSpPr>
        <p:spPr bwMode="auto">
          <a:xfrm rot="10800000">
            <a:off x="6543675" y="1981200"/>
            <a:ext cx="1230313" cy="167798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rgbClr val="F47A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7" name="Arc 8"/>
          <p:cNvSpPr>
            <a:spLocks/>
          </p:cNvSpPr>
          <p:nvPr/>
        </p:nvSpPr>
        <p:spPr bwMode="auto">
          <a:xfrm rot="10800000">
            <a:off x="5334000" y="1981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rgbClr val="F47A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V="1">
            <a:off x="5326063" y="1981200"/>
            <a:ext cx="2435225" cy="0"/>
          </a:xfrm>
          <a:prstGeom prst="line">
            <a:avLst/>
          </a:prstGeom>
          <a:noFill/>
          <a:ln w="76200">
            <a:solidFill>
              <a:srgbClr val="F47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 flipV="1">
            <a:off x="5326063" y="5100638"/>
            <a:ext cx="2359025" cy="0"/>
          </a:xfrm>
          <a:prstGeom prst="line">
            <a:avLst/>
          </a:prstGeom>
          <a:noFill/>
          <a:ln w="76200">
            <a:solidFill>
              <a:srgbClr val="F47A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  <a:cs typeface="Arial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6400800" y="3584575"/>
            <a:ext cx="304800" cy="217488"/>
          </a:xfrm>
          <a:prstGeom prst="rect">
            <a:avLst/>
          </a:prstGeom>
          <a:solidFill>
            <a:srgbClr val="F47A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5935666" y="2819397"/>
            <a:ext cx="1150938" cy="366646"/>
            <a:chOff x="3739" y="2290"/>
            <a:chExt cx="725" cy="241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739" y="2290"/>
              <a:ext cx="38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43" tIns="44430" rIns="90443" bIns="44430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UDP</a:t>
              </a: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23" y="2290"/>
              <a:ext cx="34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43" tIns="44430" rIns="90443" bIns="44430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Arial" charset="0"/>
                </a:rPr>
                <a:t>TCP</a:t>
              </a:r>
            </a:p>
          </p:txBody>
        </p:sp>
      </p:grp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5954713" y="4144963"/>
            <a:ext cx="1077146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Data Link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6005513" y="4579938"/>
            <a:ext cx="952112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Physical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5783263" y="2182813"/>
            <a:ext cx="1365687" cy="36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Applications</a:t>
            </a: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5086350" y="5103813"/>
            <a:ext cx="2878965" cy="46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The Hourglass Model</a:t>
            </a: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3962400" y="3352800"/>
            <a:ext cx="1597025" cy="5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Waist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914400" y="2209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FTP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17526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HTTP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TFTP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2590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NV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1295400" y="2895600"/>
            <a:ext cx="685800" cy="3810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TCP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3048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UDP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2209800" y="3657600"/>
            <a:ext cx="685800" cy="3810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IP</a:t>
            </a: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838200" y="4419600"/>
            <a:ext cx="685800" cy="3810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NET</a:t>
            </a:r>
            <a:r>
              <a:rPr kumimoji="0" lang="en-US" altLang="en-US" sz="2000" b="0" i="0" u="none" strike="noStrike" kern="0" cap="none" spc="0" normalizeH="0" baseline="-25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19812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NET</a:t>
            </a:r>
            <a:r>
              <a:rPr kumimoji="0" lang="en-US" altLang="en-US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2</a:t>
            </a: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35814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NET</a:t>
            </a:r>
            <a:r>
              <a:rPr kumimoji="0" lang="en-US" altLang="en-US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n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2743200" y="4419600"/>
            <a:ext cx="6858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…</a:t>
            </a:r>
            <a:endParaRPr kumimoji="0" lang="en-US" altLang="en-US" sz="2000" b="0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cxnSp>
        <p:nvCxnSpPr>
          <p:cNvPr id="70" name="AutoShape 32"/>
          <p:cNvCxnSpPr>
            <a:cxnSpLocks noChangeShapeType="1"/>
          </p:cNvCxnSpPr>
          <p:nvPr/>
        </p:nvCxnSpPr>
        <p:spPr bwMode="auto">
          <a:xfrm>
            <a:off x="1257300" y="2590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33"/>
          <p:cNvCxnSpPr>
            <a:cxnSpLocks noChangeShapeType="1"/>
          </p:cNvCxnSpPr>
          <p:nvPr/>
        </p:nvCxnSpPr>
        <p:spPr bwMode="auto">
          <a:xfrm flipH="1">
            <a:off x="1638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34"/>
          <p:cNvCxnSpPr>
            <a:cxnSpLocks noChangeShapeType="1"/>
          </p:cNvCxnSpPr>
          <p:nvPr/>
        </p:nvCxnSpPr>
        <p:spPr bwMode="auto">
          <a:xfrm>
            <a:off x="2933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35"/>
          <p:cNvCxnSpPr>
            <a:cxnSpLocks noChangeShapeType="1"/>
          </p:cNvCxnSpPr>
          <p:nvPr/>
        </p:nvCxnSpPr>
        <p:spPr bwMode="auto">
          <a:xfrm flipH="1">
            <a:off x="33528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36"/>
          <p:cNvCxnSpPr>
            <a:cxnSpLocks noChangeShapeType="1"/>
          </p:cNvCxnSpPr>
          <p:nvPr/>
        </p:nvCxnSpPr>
        <p:spPr bwMode="auto">
          <a:xfrm>
            <a:off x="1638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7"/>
          <p:cNvCxnSpPr>
            <a:cxnSpLocks noChangeShapeType="1"/>
          </p:cNvCxnSpPr>
          <p:nvPr/>
        </p:nvCxnSpPr>
        <p:spPr bwMode="auto">
          <a:xfrm flipH="1">
            <a:off x="2552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8"/>
          <p:cNvCxnSpPr>
            <a:cxnSpLocks noChangeShapeType="1"/>
          </p:cNvCxnSpPr>
          <p:nvPr/>
        </p:nvCxnSpPr>
        <p:spPr bwMode="auto">
          <a:xfrm>
            <a:off x="25527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39"/>
          <p:cNvCxnSpPr>
            <a:cxnSpLocks noChangeShapeType="1"/>
          </p:cNvCxnSpPr>
          <p:nvPr/>
        </p:nvCxnSpPr>
        <p:spPr bwMode="auto">
          <a:xfrm flipH="1">
            <a:off x="11811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40"/>
          <p:cNvCxnSpPr>
            <a:cxnSpLocks noChangeShapeType="1"/>
          </p:cNvCxnSpPr>
          <p:nvPr/>
        </p:nvCxnSpPr>
        <p:spPr bwMode="auto">
          <a:xfrm flipH="1">
            <a:off x="2324100" y="4038600"/>
            <a:ext cx="228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0"/>
          <p:cNvSpPr txBox="1">
            <a:spLocks noChangeArrowheads="1"/>
          </p:cNvSpPr>
          <p:nvPr/>
        </p:nvSpPr>
        <p:spPr bwMode="auto">
          <a:xfrm>
            <a:off x="1562100" y="5875977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defTabSz="912813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12813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12813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 defTabSz="912813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+mn-lt"/>
              </a:rPr>
              <a:t>The waist facilitates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0421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3" descr="MCj0304081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15" y="406316"/>
            <a:ext cx="1473994" cy="105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2" name="Rectangle 12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99" name="Rectangle 19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1" name="Rectangle 21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16002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 flipV="1">
            <a:off x="73914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>
            <a:off x="16002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73914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ea typeface="ＭＳ Ｐゴシック" charset="-128"/>
              <a:cs typeface="Arial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8" name="Rectangle 28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1" name="Rectangle 31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2" name="Rectangle 32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3" name="Rectangle 33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4" name="Rectangle 34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5" name="Rectangle 35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rgbClr val="F47A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6" name="Rectangle 36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  <a:cs typeface="Arial" charset="0"/>
            </a:endParaRPr>
          </a:p>
        </p:txBody>
      </p:sp>
      <p:sp>
        <p:nvSpPr>
          <p:cNvPr id="117" name="Text Box 37"/>
          <p:cNvSpPr txBox="1">
            <a:spLocks noChangeArrowheads="1"/>
          </p:cNvSpPr>
          <p:nvPr/>
        </p:nvSpPr>
        <p:spPr bwMode="auto">
          <a:xfrm>
            <a:off x="3722688" y="2895600"/>
            <a:ext cx="1297110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Get index.html</a:t>
            </a:r>
          </a:p>
        </p:txBody>
      </p:sp>
      <p:sp>
        <p:nvSpPr>
          <p:cNvPr id="118" name="Text Box 38"/>
          <p:cNvSpPr txBox="1">
            <a:spLocks noChangeArrowheads="1"/>
          </p:cNvSpPr>
          <p:nvPr/>
        </p:nvSpPr>
        <p:spPr bwMode="auto">
          <a:xfrm>
            <a:off x="3733800" y="3657600"/>
            <a:ext cx="1234593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Connection ID</a:t>
            </a:r>
          </a:p>
        </p:txBody>
      </p:sp>
      <p:sp>
        <p:nvSpPr>
          <p:cNvPr id="119" name="Text Box 39"/>
          <p:cNvSpPr txBox="1">
            <a:spLocks noChangeArrowheads="1"/>
          </p:cNvSpPr>
          <p:nvPr/>
        </p:nvSpPr>
        <p:spPr bwMode="auto">
          <a:xfrm>
            <a:off x="3617009" y="4343400"/>
            <a:ext cx="1635344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Source/Destination</a:t>
            </a:r>
          </a:p>
        </p:txBody>
      </p:sp>
      <p:sp>
        <p:nvSpPr>
          <p:cNvPr id="120" name="Text Box 40"/>
          <p:cNvSpPr txBox="1">
            <a:spLocks noChangeArrowheads="1"/>
          </p:cNvSpPr>
          <p:nvPr/>
        </p:nvSpPr>
        <p:spPr bwMode="auto">
          <a:xfrm>
            <a:off x="3810000" y="4800600"/>
            <a:ext cx="1127191" cy="30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Link Address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1066800" y="2057400"/>
            <a:ext cx="1010173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User A</a:t>
            </a:r>
          </a:p>
        </p:txBody>
      </p:sp>
      <p:sp>
        <p:nvSpPr>
          <p:cNvPr id="122" name="Text Box 42"/>
          <p:cNvSpPr txBox="1">
            <a:spLocks noChangeArrowheads="1"/>
          </p:cNvSpPr>
          <p:nvPr/>
        </p:nvSpPr>
        <p:spPr bwMode="auto">
          <a:xfrm>
            <a:off x="6884988" y="2057400"/>
            <a:ext cx="998951" cy="46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ＭＳ Ｐゴシック" charset="-128"/>
                <a:cs typeface="Arial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7032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68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Directories and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38</a:t>
            </a:fld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>
            <a:cxnSpLocks noChangeShapeType="1"/>
            <a:stCxn id="28" idx="7"/>
            <a:endCxn id="31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  <a:stCxn id="31" idx="5"/>
            <a:endCxn id="33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  <a:stCxn id="33" idx="6"/>
            <a:endCxn id="32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5" name="Straight Connector 34"/>
          <p:cNvCxnSpPr>
            <a:cxnSpLocks noChangeShapeType="1"/>
            <a:stCxn id="30" idx="6"/>
            <a:endCxn id="29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30" idx="4"/>
            <a:endCxn id="28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0"/>
          <p:cNvSpPr txBox="1">
            <a:spLocks noChangeArrowheads="1"/>
          </p:cNvSpPr>
          <p:nvPr/>
        </p:nvSpPr>
        <p:spPr bwMode="auto">
          <a:xfrm>
            <a:off x="4000003" y="2060575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+mn-lt"/>
              </a:rPr>
              <a:t>link</a:t>
            </a: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3721960" y="252412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session</a:t>
            </a:r>
          </a:p>
        </p:txBody>
      </p:sp>
      <p:sp>
        <p:nvSpPr>
          <p:cNvPr id="40" name="TextBox 35"/>
          <p:cNvSpPr txBox="1">
            <a:spLocks noChangeArrowheads="1"/>
          </p:cNvSpPr>
          <p:nvPr/>
        </p:nvSpPr>
        <p:spPr bwMode="auto">
          <a:xfrm>
            <a:off x="4572000" y="4733925"/>
            <a:ext cx="88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path</a:t>
            </a:r>
          </a:p>
        </p:txBody>
      </p:sp>
      <p:sp>
        <p:nvSpPr>
          <p:cNvPr id="41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4"/>
                </a:solidFill>
                <a:latin typeface="+mn-lt"/>
              </a:rPr>
              <a:t>name</a:t>
            </a:r>
          </a:p>
        </p:txBody>
      </p:sp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5"/>
                </a:solidFill>
                <a:latin typeface="+mn-lt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7089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Directories: Mapping </a:t>
            </a:r>
            <a:r>
              <a:rPr lang="en-US" sz="3600" dirty="0">
                <a:solidFill>
                  <a:schemeClr val="accent4"/>
                </a:solidFill>
              </a:rPr>
              <a:t>Name </a:t>
            </a:r>
            <a:r>
              <a:rPr lang="en-US" sz="3600" dirty="0">
                <a:solidFill>
                  <a:schemeClr val="tx1"/>
                </a:solidFill>
              </a:rPr>
              <a:t>to </a:t>
            </a:r>
            <a:r>
              <a:rPr lang="en-US" sz="3600" dirty="0">
                <a:solidFill>
                  <a:srgbClr val="0070C0"/>
                </a:solidFill>
              </a:rPr>
              <a:t>Address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39</a:t>
            </a:fld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>
            <a:cxnSpLocks noChangeShapeType="1"/>
            <a:stCxn id="28" idx="7"/>
            <a:endCxn id="31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  <a:stCxn id="31" idx="5"/>
            <a:endCxn id="33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  <a:stCxn id="33" idx="6"/>
            <a:endCxn id="32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5" name="Straight Connector 34"/>
          <p:cNvCxnSpPr>
            <a:cxnSpLocks noChangeShapeType="1"/>
            <a:stCxn id="30" idx="6"/>
            <a:endCxn id="29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30" idx="4"/>
            <a:endCxn id="28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0"/>
          <p:cNvSpPr txBox="1">
            <a:spLocks noChangeArrowheads="1"/>
          </p:cNvSpPr>
          <p:nvPr/>
        </p:nvSpPr>
        <p:spPr bwMode="auto">
          <a:xfrm>
            <a:off x="4000003" y="2060575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+mn-lt"/>
              </a:rPr>
              <a:t>link</a:t>
            </a: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3721960" y="252412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session</a:t>
            </a:r>
          </a:p>
        </p:txBody>
      </p:sp>
      <p:sp>
        <p:nvSpPr>
          <p:cNvPr id="40" name="TextBox 35"/>
          <p:cNvSpPr txBox="1">
            <a:spLocks noChangeArrowheads="1"/>
          </p:cNvSpPr>
          <p:nvPr/>
        </p:nvSpPr>
        <p:spPr bwMode="auto">
          <a:xfrm>
            <a:off x="4572000" y="4733925"/>
            <a:ext cx="88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path</a:t>
            </a:r>
          </a:p>
        </p:txBody>
      </p:sp>
      <p:sp>
        <p:nvSpPr>
          <p:cNvPr id="41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4"/>
                </a:solidFill>
                <a:latin typeface="+mn-lt"/>
              </a:rPr>
              <a:t>name</a:t>
            </a:r>
          </a:p>
        </p:txBody>
      </p:sp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5"/>
                </a:solidFill>
                <a:latin typeface="+mn-lt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7511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ways we do business</a:t>
            </a:r>
          </a:p>
          <a:p>
            <a:pPr lvl="1"/>
            <a:r>
              <a:rPr lang="en-US" dirty="0" smtClean="0"/>
              <a:t>E-commerce, advertising, cloud computing,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The way we communicate and socialize</a:t>
            </a:r>
          </a:p>
          <a:p>
            <a:pPr lvl="1"/>
            <a:r>
              <a:rPr lang="is-IS" dirty="0" smtClean="0"/>
              <a:t>E-mail, Facebook, Twitter, Instagram, ...</a:t>
            </a:r>
          </a:p>
          <a:p>
            <a:r>
              <a:rPr lang="is-IS" dirty="0" smtClean="0"/>
              <a:t>How we think about law</a:t>
            </a:r>
          </a:p>
          <a:p>
            <a:pPr lvl="1"/>
            <a:r>
              <a:rPr lang="is-IS" dirty="0" smtClean="0"/>
              <a:t>Interstate commerce? National boundaries?</a:t>
            </a:r>
          </a:p>
          <a:p>
            <a:r>
              <a:rPr lang="is-IS" dirty="0" smtClean="0"/>
              <a:t>The way we govern</a:t>
            </a:r>
          </a:p>
          <a:p>
            <a:pPr lvl="1"/>
            <a:r>
              <a:rPr lang="is-IS" dirty="0" smtClean="0"/>
              <a:t>E-voting and e-government</a:t>
            </a:r>
          </a:p>
          <a:p>
            <a:pPr lvl="1"/>
            <a:r>
              <a:rPr lang="is-IS" dirty="0" smtClean="0"/>
              <a:t>Censorship and wiretapping</a:t>
            </a:r>
          </a:p>
          <a:p>
            <a:r>
              <a:rPr lang="is-IS" dirty="0" smtClean="0"/>
              <a:t>The way we fight</a:t>
            </a:r>
          </a:p>
          <a:p>
            <a:pPr lvl="1"/>
            <a:r>
              <a:rPr lang="is-IS" dirty="0" smtClean="0"/>
              <a:t>Cyber-attacks, including nation-state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Simplistic </a:t>
            </a:r>
            <a:r>
              <a:rPr lang="en-US" dirty="0" smtClean="0"/>
              <a:t>designs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everyone (e.g., flooding in ARP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Tell </a:t>
            </a:r>
            <a:r>
              <a:rPr lang="en-US" dirty="0"/>
              <a:t>everyone (e.g., pushing /</a:t>
            </a:r>
            <a:r>
              <a:rPr lang="en-US" dirty="0" err="1"/>
              <a:t>etc</a:t>
            </a:r>
            <a:r>
              <a:rPr lang="en-US" dirty="0"/>
              <a:t>/hosts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Central directory</a:t>
            </a:r>
          </a:p>
          <a:p>
            <a:r>
              <a:rPr lang="en-US" dirty="0" smtClean="0"/>
              <a:t>Scalable </a:t>
            </a:r>
            <a:r>
              <a:rPr lang="en-US" dirty="0"/>
              <a:t>distributed </a:t>
            </a:r>
            <a:r>
              <a:rPr lang="en-US" dirty="0" smtClean="0"/>
              <a:t>designs</a:t>
            </a:r>
          </a:p>
          <a:p>
            <a:pPr lvl="1"/>
            <a:r>
              <a:rPr lang="en-US" dirty="0" smtClean="0"/>
              <a:t>Hierarchical </a:t>
            </a:r>
            <a:r>
              <a:rPr lang="en-US" dirty="0"/>
              <a:t>namespace (e.g., DNS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Flat </a:t>
            </a:r>
            <a:r>
              <a:rPr lang="en-US" dirty="0"/>
              <a:t>name space (e.g., Distributed Hash 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Routing: </a:t>
            </a:r>
            <a:r>
              <a:rPr lang="en-US" sz="3600" dirty="0">
                <a:solidFill>
                  <a:schemeClr val="tx1"/>
                </a:solidFill>
              </a:rPr>
              <a:t>Mapping </a:t>
            </a:r>
            <a:r>
              <a:rPr lang="en-US" sz="3600" dirty="0" smtClean="0">
                <a:solidFill>
                  <a:schemeClr val="accent4"/>
                </a:solidFill>
              </a:rPr>
              <a:t>Link </a:t>
            </a:r>
            <a:r>
              <a:rPr lang="en-US" sz="3600" dirty="0" smtClean="0">
                <a:solidFill>
                  <a:schemeClr val="tx1"/>
                </a:solidFill>
              </a:rPr>
              <a:t>to </a:t>
            </a:r>
            <a:r>
              <a:rPr lang="en-US" sz="3600" dirty="0" smtClean="0">
                <a:solidFill>
                  <a:srgbClr val="0070C0"/>
                </a:solidFill>
              </a:rPr>
              <a:t>Path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41</a:t>
            </a:fld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>
            <a:cxnSpLocks noChangeShapeType="1"/>
            <a:stCxn id="28" idx="7"/>
            <a:endCxn id="31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  <a:stCxn id="31" idx="5"/>
            <a:endCxn id="33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  <a:stCxn id="33" idx="6"/>
            <a:endCxn id="32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FFFFFF"/>
              </a:solidFill>
              <a:latin typeface="+mn-lt"/>
              <a:cs typeface="Arial"/>
            </a:endParaRPr>
          </a:p>
        </p:txBody>
      </p:sp>
      <p:cxnSp>
        <p:nvCxnSpPr>
          <p:cNvPr id="35" name="Straight Connector 34"/>
          <p:cNvCxnSpPr>
            <a:cxnSpLocks noChangeShapeType="1"/>
            <a:stCxn id="30" idx="6"/>
            <a:endCxn id="29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  <a:stCxn id="30" idx="4"/>
            <a:endCxn id="28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0"/>
          <p:cNvSpPr txBox="1">
            <a:spLocks noChangeArrowheads="1"/>
          </p:cNvSpPr>
          <p:nvPr/>
        </p:nvSpPr>
        <p:spPr bwMode="auto">
          <a:xfrm>
            <a:off x="4000003" y="2060575"/>
            <a:ext cx="726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4"/>
                </a:solidFill>
                <a:latin typeface="+mn-lt"/>
              </a:rPr>
              <a:t>link</a:t>
            </a:r>
          </a:p>
        </p:txBody>
      </p:sp>
      <p:sp>
        <p:nvSpPr>
          <p:cNvPr id="39" name="TextBox 31"/>
          <p:cNvSpPr txBox="1">
            <a:spLocks noChangeArrowheads="1"/>
          </p:cNvSpPr>
          <p:nvPr/>
        </p:nvSpPr>
        <p:spPr bwMode="auto">
          <a:xfrm>
            <a:off x="3721960" y="252412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session</a:t>
            </a:r>
          </a:p>
        </p:txBody>
      </p:sp>
      <p:sp>
        <p:nvSpPr>
          <p:cNvPr id="40" name="TextBox 35"/>
          <p:cNvSpPr txBox="1">
            <a:spLocks noChangeArrowheads="1"/>
          </p:cNvSpPr>
          <p:nvPr/>
        </p:nvSpPr>
        <p:spPr bwMode="auto">
          <a:xfrm>
            <a:off x="4572000" y="4733925"/>
            <a:ext cx="88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dirty="0">
                <a:solidFill>
                  <a:schemeClr val="accent5"/>
                </a:solidFill>
                <a:latin typeface="+mn-lt"/>
              </a:rPr>
              <a:t>path</a:t>
            </a:r>
          </a:p>
        </p:txBody>
      </p:sp>
      <p:sp>
        <p:nvSpPr>
          <p:cNvPr id="41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4"/>
                </a:solidFill>
                <a:latin typeface="+mn-lt"/>
              </a:rPr>
              <a:t>name</a:t>
            </a:r>
          </a:p>
        </p:txBody>
      </p:sp>
      <p:sp>
        <p:nvSpPr>
          <p:cNvPr id="42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chemeClr val="accent5"/>
                </a:solidFill>
                <a:latin typeface="+mn-lt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041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(e.g., Ethernet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tree that connects every pair of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Shortest </a:t>
            </a:r>
            <a:r>
              <a:rPr lang="en-US" dirty="0"/>
              <a:t>paths (e.g., OSPF, IS-IS, RIP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Shortest-path </a:t>
            </a:r>
            <a:r>
              <a:rPr lang="en-US" dirty="0"/>
              <a:t>tree rooted at each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Locally </a:t>
            </a:r>
            <a:r>
              <a:rPr lang="en-US" dirty="0"/>
              <a:t>optimal paths (e.g., BGP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node selects the best among its </a:t>
            </a:r>
            <a:r>
              <a:rPr lang="en-US" dirty="0" smtClean="0"/>
              <a:t>neighbors</a:t>
            </a:r>
          </a:p>
          <a:p>
            <a:r>
              <a:rPr lang="en-US" dirty="0" smtClean="0"/>
              <a:t>End-to-end </a:t>
            </a:r>
            <a:r>
              <a:rPr lang="en-US" dirty="0"/>
              <a:t>paths (e.g., source routing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node picks the best end-to-end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68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Data, Control, and</a:t>
            </a:r>
            <a:br>
              <a:rPr lang="en-US" dirty="0" smtClean="0"/>
            </a:br>
            <a:r>
              <a:rPr lang="en-US" dirty="0" smtClean="0"/>
              <a:t>Management Planes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ud 64"/>
          <p:cNvSpPr/>
          <p:nvPr/>
        </p:nvSpPr>
        <p:spPr>
          <a:xfrm>
            <a:off x="1200150" y="1676400"/>
            <a:ext cx="7105650" cy="36576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44</a:t>
            </a:fld>
            <a:endParaRPr lang="en-US"/>
          </a:p>
        </p:txBody>
      </p:sp>
      <p:cxnSp>
        <p:nvCxnSpPr>
          <p:cNvPr id="36" name="Straight Connector 13"/>
          <p:cNvCxnSpPr>
            <a:cxnSpLocks noChangeShapeType="1"/>
          </p:cNvCxnSpPr>
          <p:nvPr/>
        </p:nvCxnSpPr>
        <p:spPr bwMode="auto">
          <a:xfrm flipV="1">
            <a:off x="5029200" y="2362200"/>
            <a:ext cx="13716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15"/>
          <p:cNvCxnSpPr>
            <a:cxnSpLocks noChangeShapeType="1"/>
          </p:cNvCxnSpPr>
          <p:nvPr/>
        </p:nvCxnSpPr>
        <p:spPr bwMode="auto">
          <a:xfrm rot="10800000">
            <a:off x="4800600" y="3505200"/>
            <a:ext cx="15240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22"/>
          <p:cNvCxnSpPr>
            <a:cxnSpLocks noChangeShapeType="1"/>
          </p:cNvCxnSpPr>
          <p:nvPr/>
        </p:nvCxnSpPr>
        <p:spPr bwMode="auto">
          <a:xfrm rot="5400000">
            <a:off x="2400300" y="2933700"/>
            <a:ext cx="13716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24"/>
          <p:cNvCxnSpPr>
            <a:cxnSpLocks noChangeShapeType="1"/>
          </p:cNvCxnSpPr>
          <p:nvPr/>
        </p:nvCxnSpPr>
        <p:spPr bwMode="auto">
          <a:xfrm>
            <a:off x="3810000" y="2590800"/>
            <a:ext cx="7620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26"/>
          <p:cNvCxnSpPr>
            <a:cxnSpLocks noChangeShapeType="1"/>
          </p:cNvCxnSpPr>
          <p:nvPr/>
        </p:nvCxnSpPr>
        <p:spPr bwMode="auto">
          <a:xfrm>
            <a:off x="2743200" y="4114800"/>
            <a:ext cx="1600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28"/>
          <p:cNvCxnSpPr>
            <a:cxnSpLocks noChangeShapeType="1"/>
          </p:cNvCxnSpPr>
          <p:nvPr/>
        </p:nvCxnSpPr>
        <p:spPr bwMode="auto">
          <a:xfrm rot="5400000">
            <a:off x="5981701" y="3390900"/>
            <a:ext cx="175260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30"/>
          <p:cNvCxnSpPr>
            <a:cxnSpLocks noChangeShapeType="1"/>
          </p:cNvCxnSpPr>
          <p:nvPr/>
        </p:nvCxnSpPr>
        <p:spPr bwMode="auto">
          <a:xfrm rot="5400000">
            <a:off x="4114800" y="4038600"/>
            <a:ext cx="1143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33"/>
          <p:cNvCxnSpPr>
            <a:cxnSpLocks noChangeShapeType="1"/>
          </p:cNvCxnSpPr>
          <p:nvPr/>
        </p:nvCxnSpPr>
        <p:spPr bwMode="auto">
          <a:xfrm flipV="1">
            <a:off x="4876800" y="4495800"/>
            <a:ext cx="1752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35"/>
          <p:cNvCxnSpPr>
            <a:cxnSpLocks noChangeShapeType="1"/>
          </p:cNvCxnSpPr>
          <p:nvPr/>
        </p:nvCxnSpPr>
        <p:spPr bwMode="auto">
          <a:xfrm rot="10800000">
            <a:off x="1676400" y="1905000"/>
            <a:ext cx="16764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37"/>
          <p:cNvCxnSpPr>
            <a:cxnSpLocks noChangeShapeType="1"/>
          </p:cNvCxnSpPr>
          <p:nvPr/>
        </p:nvCxnSpPr>
        <p:spPr bwMode="auto">
          <a:xfrm flipV="1">
            <a:off x="6934200" y="1676400"/>
            <a:ext cx="11430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39"/>
          <p:cNvCxnSpPr>
            <a:cxnSpLocks noChangeShapeType="1"/>
          </p:cNvCxnSpPr>
          <p:nvPr/>
        </p:nvCxnSpPr>
        <p:spPr bwMode="auto">
          <a:xfrm>
            <a:off x="6858000" y="4419600"/>
            <a:ext cx="9906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1"/>
          <p:cNvCxnSpPr>
            <a:cxnSpLocks noChangeShapeType="1"/>
          </p:cNvCxnSpPr>
          <p:nvPr/>
        </p:nvCxnSpPr>
        <p:spPr bwMode="auto">
          <a:xfrm rot="5400000">
            <a:off x="1447800" y="4191000"/>
            <a:ext cx="9144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3"/>
          <p:cNvCxnSpPr>
            <a:cxnSpLocks noChangeShapeType="1"/>
          </p:cNvCxnSpPr>
          <p:nvPr/>
        </p:nvCxnSpPr>
        <p:spPr bwMode="auto">
          <a:xfrm rot="5400000">
            <a:off x="3771900" y="5067300"/>
            <a:ext cx="9144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5"/>
          <p:cNvCxnSpPr>
            <a:cxnSpLocks noChangeShapeType="1"/>
          </p:cNvCxnSpPr>
          <p:nvPr/>
        </p:nvCxnSpPr>
        <p:spPr bwMode="auto">
          <a:xfrm>
            <a:off x="4800600" y="4876800"/>
            <a:ext cx="9144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8"/>
          <p:cNvCxnSpPr>
            <a:cxnSpLocks noChangeShapeType="1"/>
          </p:cNvCxnSpPr>
          <p:nvPr/>
        </p:nvCxnSpPr>
        <p:spPr bwMode="auto">
          <a:xfrm flipV="1">
            <a:off x="3810000" y="1447800"/>
            <a:ext cx="10668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rot="10800000">
            <a:off x="609600" y="3657600"/>
            <a:ext cx="16002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2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148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958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06738"/>
            <a:ext cx="8397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12"/>
          <p:cNvGrpSpPr>
            <a:grpSpLocks/>
          </p:cNvGrpSpPr>
          <p:nvPr/>
        </p:nvGrpSpPr>
        <p:grpSpPr bwMode="auto">
          <a:xfrm>
            <a:off x="685800" y="3048000"/>
            <a:ext cx="327025" cy="457200"/>
            <a:chOff x="4505" y="1615"/>
            <a:chExt cx="206" cy="288"/>
          </a:xfrm>
        </p:grpSpPr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61" name="Group 12"/>
          <p:cNvGrpSpPr>
            <a:grpSpLocks/>
          </p:cNvGrpSpPr>
          <p:nvPr/>
        </p:nvGrpSpPr>
        <p:grpSpPr bwMode="auto">
          <a:xfrm>
            <a:off x="7848600" y="4343400"/>
            <a:ext cx="327025" cy="457200"/>
            <a:chOff x="4505" y="1615"/>
            <a:chExt cx="206" cy="288"/>
          </a:xfrm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rgbClr val="777777"/>
            </a:solidFill>
            <a:ln w="38100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63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rgbClr val="000066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400170" y="6015335"/>
            <a:ext cx="6343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Forward </a:t>
            </a:r>
            <a:r>
              <a:rPr lang="en-US" sz="2400" b="1" smtClean="0"/>
              <a:t>packets from the sender to the receiver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9330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into Data vs.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plane: </a:t>
            </a:r>
            <a:r>
              <a:rPr lang="en-US" dirty="0" smtClean="0"/>
              <a:t>packets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individual packets as they </a:t>
            </a:r>
            <a:r>
              <a:rPr lang="en-US" dirty="0" smtClean="0"/>
              <a:t>arrive</a:t>
            </a:r>
          </a:p>
          <a:p>
            <a:pPr lvl="1"/>
            <a:r>
              <a:rPr lang="en-US" dirty="0" smtClean="0"/>
              <a:t>Forward</a:t>
            </a:r>
            <a:r>
              <a:rPr lang="en-US" dirty="0"/>
              <a:t>, drop, or </a:t>
            </a:r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Mark</a:t>
            </a:r>
            <a:r>
              <a:rPr lang="en-US" dirty="0"/>
              <a:t>, shape, schedule, </a:t>
            </a:r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 </a:t>
            </a:r>
            <a:r>
              <a:rPr lang="en-US" dirty="0"/>
              <a:t>plane: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Track </a:t>
            </a:r>
            <a:r>
              <a:rPr lang="en-US" dirty="0"/>
              <a:t>changes in network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paths through the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Reserve </a:t>
            </a:r>
            <a:r>
              <a:rPr lang="en-US" dirty="0"/>
              <a:t>resources along a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7432" y="5946130"/>
            <a:ext cx="690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Motivated by need for high-speed </a:t>
            </a:r>
            <a:r>
              <a:rPr lang="en-US" sz="2400" b="1" smtClean="0"/>
              <a:t>packet forwarding</a:t>
            </a:r>
            <a:endParaRPr lang="en-US" sz="2400" b="1" dirty="0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 flipV="1">
            <a:off x="6324600" y="2590800"/>
            <a:ext cx="754063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30"/>
          <p:cNvSpPr>
            <a:spLocks noChangeShapeType="1"/>
          </p:cNvSpPr>
          <p:nvPr/>
        </p:nvSpPr>
        <p:spPr bwMode="auto">
          <a:xfrm>
            <a:off x="6477000" y="35052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>
            <a:off x="7467600" y="2667000"/>
            <a:ext cx="685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03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6016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016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2379663"/>
            <a:ext cx="581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7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>
          <a:xfrm>
            <a:off x="5486400" y="4343400"/>
            <a:ext cx="3657600" cy="2378076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Management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2468563"/>
          </a:xfrm>
        </p:spPr>
        <p:txBody>
          <a:bodyPr/>
          <a:lstStyle/>
          <a:p>
            <a:r>
              <a:rPr lang="en-US" dirty="0"/>
              <a:t>Making the network run </a:t>
            </a:r>
            <a:r>
              <a:rPr lang="en-US" i="1" dirty="0" smtClean="0"/>
              <a:t>well</a:t>
            </a:r>
          </a:p>
          <a:p>
            <a:pPr lvl="1"/>
            <a:r>
              <a:rPr lang="en-US" dirty="0" smtClean="0"/>
              <a:t>Traffic </a:t>
            </a:r>
            <a:r>
              <a:rPr lang="en-US" dirty="0"/>
              <a:t>reaches the right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Traffic </a:t>
            </a:r>
            <a:r>
              <a:rPr lang="en-US" dirty="0"/>
              <a:t>flows over short, uncongested </a:t>
            </a:r>
            <a:r>
              <a:rPr lang="en-US" dirty="0" smtClean="0"/>
              <a:t>paths</a:t>
            </a:r>
          </a:p>
          <a:p>
            <a:pPr lvl="1"/>
            <a:r>
              <a:rPr lang="en-US" dirty="0" smtClean="0"/>
              <a:t>Unwanted </a:t>
            </a:r>
            <a:r>
              <a:rPr lang="en-US" dirty="0"/>
              <a:t>traffic is </a:t>
            </a:r>
            <a:r>
              <a:rPr lang="en-US" dirty="0" smtClean="0"/>
              <a:t>discarded</a:t>
            </a:r>
          </a:p>
          <a:p>
            <a:pPr lvl="1"/>
            <a:r>
              <a:rPr lang="en-US" dirty="0" smtClean="0"/>
              <a:t>Failure </a:t>
            </a:r>
            <a:r>
              <a:rPr lang="en-US" dirty="0"/>
              <a:t>recovery happens </a:t>
            </a:r>
            <a:r>
              <a:rPr lang="en-US" dirty="0" smtClean="0"/>
              <a:t>quickly</a:t>
            </a:r>
          </a:p>
          <a:p>
            <a:pPr lvl="1"/>
            <a:r>
              <a:rPr lang="en-US" dirty="0" smtClean="0"/>
              <a:t>Routers </a:t>
            </a:r>
            <a:r>
              <a:rPr lang="en-US" dirty="0"/>
              <a:t>don’t run out of </a:t>
            </a:r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46</a:t>
            </a:fld>
            <a:endParaRPr lang="en-US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 flipV="1">
            <a:off x="6477000" y="4953000"/>
            <a:ext cx="754062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30"/>
          <p:cNvSpPr>
            <a:spLocks noChangeShapeType="1"/>
          </p:cNvSpPr>
          <p:nvPr/>
        </p:nvSpPr>
        <p:spPr bwMode="auto">
          <a:xfrm>
            <a:off x="6629400" y="5867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>
            <a:off x="7620000" y="5029200"/>
            <a:ext cx="685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03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715000"/>
            <a:ext cx="6016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15000"/>
            <a:ext cx="6016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7" y="4741863"/>
            <a:ext cx="581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19400"/>
            <a:ext cx="1143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urved Connector 13"/>
          <p:cNvCxnSpPr>
            <a:cxnSpLocks noChangeShapeType="1"/>
          </p:cNvCxnSpPr>
          <p:nvPr/>
        </p:nvCxnSpPr>
        <p:spPr bwMode="auto">
          <a:xfrm rot="5400000" flipH="1" flipV="1">
            <a:off x="5683250" y="3779838"/>
            <a:ext cx="1587500" cy="9144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16"/>
          <p:cNvCxnSpPr>
            <a:cxnSpLocks noChangeShapeType="1"/>
          </p:cNvCxnSpPr>
          <p:nvPr/>
        </p:nvCxnSpPr>
        <p:spPr bwMode="auto">
          <a:xfrm>
            <a:off x="8077200" y="3443288"/>
            <a:ext cx="762000" cy="1738312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628651" y="4068763"/>
            <a:ext cx="5148262" cy="210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control loop with the network</a:t>
            </a:r>
          </a:p>
          <a:p>
            <a:pPr lvl="1"/>
            <a:r>
              <a:rPr lang="en-US" dirty="0" smtClean="0"/>
              <a:t>Measure (sense): topology, traffic, performance, …</a:t>
            </a:r>
          </a:p>
          <a:p>
            <a:pPr lvl="1"/>
            <a:r>
              <a:rPr lang="en-US" dirty="0" smtClean="0"/>
              <a:t>Control (actuate): configure control and data 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7237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How to Read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1702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 May Think You Already Know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How To READ, But</a:t>
            </a:r>
            <a:r>
              <a:rPr lang="is-IS" sz="2400" dirty="0" smtClean="0">
                <a:solidFill>
                  <a:schemeClr val="tx1"/>
                </a:solidFill>
              </a:rPr>
              <a:t>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Spend a Lot of Time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Reading for grad </a:t>
            </a:r>
            <a:r>
              <a:rPr lang="en-US" b="0" dirty="0" smtClean="0"/>
              <a:t>classes</a:t>
            </a:r>
          </a:p>
          <a:p>
            <a:r>
              <a:rPr lang="en-US" b="0" dirty="0" smtClean="0"/>
              <a:t>Reviewing </a:t>
            </a:r>
            <a:r>
              <a:rPr lang="en-US" b="0" dirty="0"/>
              <a:t>conference </a:t>
            </a:r>
            <a:r>
              <a:rPr lang="en-US" b="0" dirty="0" smtClean="0"/>
              <a:t>submissions</a:t>
            </a:r>
          </a:p>
          <a:p>
            <a:r>
              <a:rPr lang="en-US" b="0" dirty="0" smtClean="0"/>
              <a:t>Giving </a:t>
            </a:r>
            <a:r>
              <a:rPr lang="en-US" b="0" dirty="0"/>
              <a:t>colleagues </a:t>
            </a:r>
            <a:r>
              <a:rPr lang="en-US" b="0" dirty="0" smtClean="0"/>
              <a:t>feedback</a:t>
            </a:r>
          </a:p>
          <a:p>
            <a:r>
              <a:rPr lang="en-US" b="0" dirty="0" smtClean="0"/>
              <a:t>Keeping </a:t>
            </a:r>
            <a:r>
              <a:rPr lang="en-US" b="0" dirty="0"/>
              <a:t>up with your </a:t>
            </a:r>
            <a:r>
              <a:rPr lang="en-US" b="0" dirty="0" smtClean="0"/>
              <a:t>field</a:t>
            </a:r>
          </a:p>
          <a:p>
            <a:r>
              <a:rPr lang="en-US" b="0" dirty="0" smtClean="0"/>
              <a:t>Staying </a:t>
            </a:r>
            <a:r>
              <a:rPr lang="en-US" b="0" dirty="0"/>
              <a:t>broadly </a:t>
            </a:r>
            <a:r>
              <a:rPr lang="en-US" b="0" dirty="0" smtClean="0"/>
              <a:t>educated</a:t>
            </a:r>
          </a:p>
          <a:p>
            <a:r>
              <a:rPr lang="en-US" b="0" dirty="0" smtClean="0"/>
              <a:t>Transitioning </a:t>
            </a:r>
            <a:r>
              <a:rPr lang="en-US" b="0" dirty="0"/>
              <a:t>into a new </a:t>
            </a:r>
            <a:r>
              <a:rPr lang="en-US" b="0" dirty="0" smtClean="0"/>
              <a:t>areas</a:t>
            </a:r>
          </a:p>
          <a:p>
            <a:r>
              <a:rPr lang="en-US" b="0" dirty="0" smtClean="0"/>
              <a:t>Learning </a:t>
            </a:r>
            <a:r>
              <a:rPr lang="en-US" b="0" dirty="0"/>
              <a:t>how to write better papers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2675" y="5801380"/>
            <a:ext cx="6538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It is worthwhile to learn to read </a:t>
            </a:r>
            <a:r>
              <a:rPr lang="en-US" sz="2800" b="1" i="1" dirty="0" smtClean="0"/>
              <a:t>effectively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053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Keshav’s</a:t>
            </a:r>
            <a:r>
              <a:rPr lang="en-US" sz="4000" dirty="0"/>
              <a:t> Three-Pass Approach: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ten-minute scan to get the general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Title</a:t>
            </a:r>
            <a:r>
              <a:rPr lang="en-US" dirty="0"/>
              <a:t>, abstract, and </a:t>
            </a:r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Section </a:t>
            </a:r>
            <a:r>
              <a:rPr lang="en-US" dirty="0"/>
              <a:t>and subsection </a:t>
            </a:r>
            <a:r>
              <a:rPr lang="en-US" dirty="0" smtClean="0"/>
              <a:t>titles</a:t>
            </a:r>
          </a:p>
          <a:p>
            <a:pPr lvl="1"/>
            <a:r>
              <a:rPr lang="en-US" dirty="0" smtClean="0"/>
              <a:t>Conclusion </a:t>
            </a:r>
            <a:r>
              <a:rPr lang="en-US" dirty="0"/>
              <a:t>and </a:t>
            </a:r>
            <a:r>
              <a:rPr lang="en-US" dirty="0" smtClean="0"/>
              <a:t>bibliography</a:t>
            </a:r>
          </a:p>
          <a:p>
            <a:r>
              <a:rPr lang="en-US" dirty="0" smtClean="0"/>
              <a:t>What </a:t>
            </a:r>
            <a:r>
              <a:rPr lang="en-US" dirty="0"/>
              <a:t>to learn: the five </a:t>
            </a:r>
            <a:r>
              <a:rPr lang="en-US" dirty="0" smtClean="0"/>
              <a:t>C’s</a:t>
            </a:r>
          </a:p>
          <a:p>
            <a:pPr lvl="1"/>
            <a:r>
              <a:rPr lang="en-US" dirty="0" smtClean="0"/>
              <a:t>Category</a:t>
            </a:r>
            <a:r>
              <a:rPr lang="en-US" dirty="0"/>
              <a:t>: What type of paper is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Context</a:t>
            </a:r>
            <a:r>
              <a:rPr lang="en-US" dirty="0"/>
              <a:t>: What body of work does it relate to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Correctness</a:t>
            </a:r>
            <a:r>
              <a:rPr lang="en-US" dirty="0"/>
              <a:t>: Do the assumptions seem valid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Contributions</a:t>
            </a:r>
            <a:r>
              <a:rPr lang="en-US" dirty="0"/>
              <a:t>: What are the main research contributions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Clarity</a:t>
            </a:r>
            <a:r>
              <a:rPr lang="en-US" dirty="0"/>
              <a:t>: Is the paper well-written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Decide </a:t>
            </a:r>
            <a:r>
              <a:rPr lang="en-US" dirty="0"/>
              <a:t>whether to read </a:t>
            </a:r>
            <a:r>
              <a:rPr lang="en-US" dirty="0" smtClean="0"/>
              <a:t>further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8237"/>
            <a:ext cx="78867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But,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Networking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Keshav’s</a:t>
            </a:r>
            <a:r>
              <a:rPr lang="en-US" sz="4000" dirty="0"/>
              <a:t> Three-Pass Approach: Step </a:t>
            </a:r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more careful, one-hour </a:t>
            </a:r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with greater care, but ignore details like </a:t>
            </a:r>
            <a:r>
              <a:rPr lang="en-US" dirty="0" smtClean="0"/>
              <a:t>proofs</a:t>
            </a:r>
          </a:p>
          <a:p>
            <a:pPr lvl="1"/>
            <a:r>
              <a:rPr lang="en-US" dirty="0" smtClean="0"/>
              <a:t>Figures</a:t>
            </a:r>
            <a:r>
              <a:rPr lang="en-US" dirty="0"/>
              <a:t>, diagrams, and </a:t>
            </a:r>
            <a:r>
              <a:rPr lang="en-US" dirty="0" smtClean="0"/>
              <a:t>illustrations</a:t>
            </a:r>
          </a:p>
          <a:p>
            <a:pPr lvl="1"/>
            <a:r>
              <a:rPr lang="en-US" dirty="0" smtClean="0"/>
              <a:t>Mark </a:t>
            </a:r>
            <a:r>
              <a:rPr lang="en-US" dirty="0"/>
              <a:t>relevant references for later </a:t>
            </a:r>
            <a:r>
              <a:rPr lang="en-US" dirty="0" smtClean="0"/>
              <a:t>reading</a:t>
            </a:r>
          </a:p>
          <a:p>
            <a:r>
              <a:rPr lang="en-US" dirty="0" smtClean="0"/>
              <a:t>Grasp </a:t>
            </a:r>
            <a:r>
              <a:rPr lang="en-US" dirty="0"/>
              <a:t>the content of the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able to summarize the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whether you can (or should) fully </a:t>
            </a:r>
            <a:r>
              <a:rPr lang="en-US" dirty="0" smtClean="0"/>
              <a:t>understand</a:t>
            </a:r>
          </a:p>
          <a:p>
            <a:r>
              <a:rPr lang="en-US" dirty="0" smtClean="0"/>
              <a:t>Decide </a:t>
            </a:r>
            <a:r>
              <a:rPr lang="en-US" dirty="0"/>
              <a:t>whether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Abandon </a:t>
            </a:r>
            <a:r>
              <a:rPr lang="en-US" dirty="0"/>
              <a:t>reading in greater </a:t>
            </a:r>
            <a:r>
              <a:rPr lang="en-US" dirty="0" smtClean="0"/>
              <a:t>depth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background material before proceeding </a:t>
            </a:r>
            <a:r>
              <a:rPr lang="en-US" dirty="0" smtClean="0"/>
              <a:t>further</a:t>
            </a:r>
          </a:p>
          <a:p>
            <a:pPr lvl="1"/>
            <a:r>
              <a:rPr lang="en-US" dirty="0" smtClean="0"/>
              <a:t>Persevere </a:t>
            </a:r>
            <a:r>
              <a:rPr lang="en-US" dirty="0"/>
              <a:t>and continue for a third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Keshav’s</a:t>
            </a:r>
            <a:r>
              <a:rPr lang="en-US" sz="4000" dirty="0"/>
              <a:t> Three-Pass Approach: Step </a:t>
            </a:r>
            <a:r>
              <a:rPr lang="en-US" sz="4000" dirty="0" smtClean="0"/>
              <a:t>3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Several-hour virtual re-implementation of the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Making </a:t>
            </a:r>
            <a:r>
              <a:rPr lang="en-US" dirty="0"/>
              <a:t>the same assumptions, recreate the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the paper’s innovations and its </a:t>
            </a:r>
            <a:r>
              <a:rPr lang="en-US" dirty="0" smtClean="0"/>
              <a:t>failings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and challenge every </a:t>
            </a:r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Think </a:t>
            </a:r>
            <a:r>
              <a:rPr lang="en-US" dirty="0"/>
              <a:t>how you would present the ideas </a:t>
            </a:r>
            <a:r>
              <a:rPr lang="en-US" dirty="0" smtClean="0"/>
              <a:t>yourself</a:t>
            </a:r>
          </a:p>
          <a:p>
            <a:pPr lvl="1"/>
            <a:r>
              <a:rPr lang="en-US" dirty="0" smtClean="0"/>
              <a:t>Jot </a:t>
            </a:r>
            <a:r>
              <a:rPr lang="en-US" dirty="0"/>
              <a:t>down ideas for future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When </a:t>
            </a:r>
            <a:r>
              <a:rPr lang="en-US" dirty="0"/>
              <a:t>should you read this carefully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Reviewing </a:t>
            </a:r>
            <a:r>
              <a:rPr lang="en-US" dirty="0"/>
              <a:t>for a conference or </a:t>
            </a:r>
            <a:r>
              <a:rPr lang="en-US" dirty="0" smtClean="0"/>
              <a:t>journal</a:t>
            </a:r>
          </a:p>
          <a:p>
            <a:pPr lvl="1"/>
            <a:r>
              <a:rPr lang="en-US" dirty="0" smtClean="0"/>
              <a:t>Giving </a:t>
            </a:r>
            <a:r>
              <a:rPr lang="en-US" dirty="0"/>
              <a:t>colleagues feedback on a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a paper closely related to your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Deeply </a:t>
            </a:r>
            <a:r>
              <a:rPr lang="en-US" dirty="0"/>
              <a:t>understanding a classic paper in the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Tips for Reading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at the right level for what you </a:t>
            </a:r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Work smarter, not harder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Read </a:t>
            </a:r>
            <a:r>
              <a:rPr lang="en-US" dirty="0"/>
              <a:t>at the right time of </a:t>
            </a:r>
            <a:r>
              <a:rPr lang="en-US" dirty="0" smtClean="0"/>
              <a:t>day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you are fresh, not </a:t>
            </a:r>
            <a:r>
              <a:rPr lang="en-US" dirty="0" smtClean="0"/>
              <a:t>sleepy</a:t>
            </a:r>
          </a:p>
          <a:p>
            <a:r>
              <a:rPr lang="en-US" dirty="0" smtClean="0"/>
              <a:t>Read </a:t>
            </a:r>
            <a:r>
              <a:rPr lang="en-US" dirty="0"/>
              <a:t>in the right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you are not distracted, and have enough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Read actively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a purpose (what is your goal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a pen or computer to take </a:t>
            </a:r>
            <a:r>
              <a:rPr lang="en-US" dirty="0" smtClean="0"/>
              <a:t>notes</a:t>
            </a:r>
          </a:p>
          <a:p>
            <a:r>
              <a:rPr lang="en-US" dirty="0" smtClean="0"/>
              <a:t>Read critically</a:t>
            </a:r>
          </a:p>
          <a:p>
            <a:pPr lvl="1"/>
            <a:r>
              <a:rPr lang="en-US" dirty="0" smtClean="0"/>
              <a:t>Think</a:t>
            </a:r>
            <a:r>
              <a:rPr lang="en-US" dirty="0"/>
              <a:t>, question, challenge, critique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sections in </a:t>
            </a:r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Paper strengths</a:t>
            </a:r>
          </a:p>
          <a:p>
            <a:pPr lvl="1"/>
            <a:r>
              <a:rPr lang="en-US" dirty="0" smtClean="0"/>
              <a:t>Paper weaknesses</a:t>
            </a:r>
          </a:p>
          <a:p>
            <a:pPr lvl="1"/>
            <a:r>
              <a:rPr lang="en-US" dirty="0" smtClean="0"/>
              <a:t>Detailed comments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Summary </a:t>
            </a:r>
            <a:r>
              <a:rPr lang="en-US" dirty="0"/>
              <a:t>(points in sentence or bullet </a:t>
            </a:r>
            <a:r>
              <a:rPr lang="en-US" dirty="0" smtClean="0"/>
              <a:t>form)</a:t>
            </a:r>
          </a:p>
          <a:p>
            <a:pPr lvl="1"/>
            <a:r>
              <a:rPr lang="en-US" dirty="0" smtClean="0"/>
              <a:t>1-2 </a:t>
            </a:r>
            <a:r>
              <a:rPr lang="en-US" dirty="0"/>
              <a:t>points:  What problem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1-2 </a:t>
            </a:r>
            <a:r>
              <a:rPr lang="en-US" dirty="0"/>
              <a:t>points:  Core novel ideas or technical </a:t>
            </a:r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3-5 </a:t>
            </a:r>
            <a:r>
              <a:rPr lang="en-US" dirty="0"/>
              <a:t>points: Summarize approach, mechanisms, </a:t>
            </a:r>
            <a:r>
              <a:rPr lang="en-US" dirty="0" smtClean="0"/>
              <a:t>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Strengths/Weaknesses</a:t>
            </a:r>
            <a:r>
              <a:rPr lang="en-US" dirty="0"/>
              <a:t>:  2-4 points </a:t>
            </a:r>
            <a:r>
              <a:rPr lang="en-US" dirty="0" smtClean="0"/>
              <a:t>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Detailed comments</a:t>
            </a:r>
          </a:p>
          <a:p>
            <a:pPr lvl="1"/>
            <a:r>
              <a:rPr lang="en-US" dirty="0" smtClean="0"/>
              <a:t>Longer </a:t>
            </a:r>
            <a:r>
              <a:rPr lang="en-US" dirty="0"/>
              <a:t>exposition. Be constructive.  Imagine conversation w/ authors:  What would you tell them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 May include</a:t>
            </a:r>
          </a:p>
          <a:p>
            <a:pPr lvl="2"/>
            <a:r>
              <a:rPr lang="en-US" dirty="0" smtClean="0"/>
              <a:t>Problem: What is it? Is it new? Is it real? Is it important?</a:t>
            </a:r>
            <a:endParaRPr lang="en-US" dirty="0"/>
          </a:p>
          <a:p>
            <a:pPr lvl="2"/>
            <a:r>
              <a:rPr lang="en-US" dirty="0" smtClean="0"/>
              <a:t>Solution: What is the technique(s)? Is it novel? How is it compared to past solutions? What is the intuition(s)?</a:t>
            </a:r>
          </a:p>
          <a:p>
            <a:pPr lvl="2"/>
            <a:r>
              <a:rPr lang="en-US" dirty="0" smtClean="0"/>
              <a:t>Implementation/evaluation: Does it have a real system prototype? Is the evaluation dataset(s) representative? </a:t>
            </a:r>
            <a:r>
              <a:rPr lang="en-US" dirty="0"/>
              <a:t>Does the evaluation cover all aspects? </a:t>
            </a:r>
            <a:endParaRPr lang="en-US" dirty="0" smtClean="0"/>
          </a:p>
          <a:p>
            <a:pPr lvl="2"/>
            <a:r>
              <a:rPr lang="en-US" dirty="0" smtClean="0"/>
              <a:t>Looking forward: Can you come up with a new/different/better solution? Can you find a new/related problem to solve?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Original </a:t>
            </a:r>
            <a:r>
              <a:rPr lang="en-US" dirty="0"/>
              <a:t>1974 paper proposing </a:t>
            </a:r>
            <a:r>
              <a:rPr lang="en-US" dirty="0" smtClean="0"/>
              <a:t>TCP/IP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1984 paper on the “end-to-end argument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(Submit reviews by next Monday)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Plethora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Acronyms?</a:t>
            </a:r>
            <a:endParaRPr lang="en-US" dirty="0"/>
          </a:p>
        </p:txBody>
      </p: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2770188" y="304800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BGP</a:t>
            </a: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5410200" y="34290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4114800" y="3200400"/>
            <a:ext cx="85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1371600" y="55626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5105400" y="16764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PPP</a:t>
            </a:r>
          </a:p>
        </p:txBody>
      </p:sp>
      <p:sp>
        <p:nvSpPr>
          <p:cNvPr id="53" name="TextBox 10"/>
          <p:cNvSpPr txBox="1">
            <a:spLocks noChangeArrowheads="1"/>
          </p:cNvSpPr>
          <p:nvPr/>
        </p:nvSpPr>
        <p:spPr bwMode="auto">
          <a:xfrm>
            <a:off x="565150" y="25146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OSPF</a:t>
            </a:r>
          </a:p>
        </p:txBody>
      </p:sp>
      <p:sp>
        <p:nvSpPr>
          <p:cNvPr id="54" name="TextBox 11"/>
          <p:cNvSpPr txBox="1">
            <a:spLocks noChangeArrowheads="1"/>
          </p:cNvSpPr>
          <p:nvPr/>
        </p:nvSpPr>
        <p:spPr bwMode="auto">
          <a:xfrm>
            <a:off x="6934200" y="5715000"/>
            <a:ext cx="91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DHCP</a:t>
            </a:r>
          </a:p>
        </p:txBody>
      </p:sp>
      <p:sp>
        <p:nvSpPr>
          <p:cNvPr id="55" name="TextBox 12"/>
          <p:cNvSpPr txBox="1">
            <a:spLocks noChangeArrowheads="1"/>
          </p:cNvSpPr>
          <p:nvPr/>
        </p:nvSpPr>
        <p:spPr bwMode="auto">
          <a:xfrm>
            <a:off x="6235700" y="38862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3309938" y="20574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UDP</a:t>
            </a:r>
          </a:p>
        </p:txBody>
      </p:sp>
      <p:sp>
        <p:nvSpPr>
          <p:cNvPr id="57" name="TextBox 14"/>
          <p:cNvSpPr txBox="1">
            <a:spLocks noChangeArrowheads="1"/>
          </p:cNvSpPr>
          <p:nvPr/>
        </p:nvSpPr>
        <p:spPr bwMode="auto">
          <a:xfrm>
            <a:off x="2133600" y="4343400"/>
            <a:ext cx="89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SMTP</a:t>
            </a:r>
          </a:p>
        </p:txBody>
      </p:sp>
      <p:sp>
        <p:nvSpPr>
          <p:cNvPr id="58" name="TextBox 15"/>
          <p:cNvSpPr txBox="1">
            <a:spLocks noChangeArrowheads="1"/>
          </p:cNvSpPr>
          <p:nvPr/>
        </p:nvSpPr>
        <p:spPr bwMode="auto">
          <a:xfrm>
            <a:off x="1966913" y="1828800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FTP</a:t>
            </a:r>
          </a:p>
        </p:txBody>
      </p:sp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3810000" y="548640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SSH</a:t>
            </a:r>
          </a:p>
        </p:txBody>
      </p:sp>
      <p:sp>
        <p:nvSpPr>
          <p:cNvPr id="60" name="TextBox 17"/>
          <p:cNvSpPr txBox="1">
            <a:spLocks noChangeArrowheads="1"/>
          </p:cNvSpPr>
          <p:nvPr/>
        </p:nvSpPr>
        <p:spPr bwMode="auto">
          <a:xfrm>
            <a:off x="7391400" y="16764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MAC</a:t>
            </a:r>
          </a:p>
        </p:txBody>
      </p:sp>
      <p:sp>
        <p:nvSpPr>
          <p:cNvPr id="61" name="TextBox 18"/>
          <p:cNvSpPr txBox="1">
            <a:spLocks noChangeArrowheads="1"/>
          </p:cNvSpPr>
          <p:nvPr/>
        </p:nvSpPr>
        <p:spPr bwMode="auto">
          <a:xfrm>
            <a:off x="3657600" y="3810000"/>
            <a:ext cx="42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62" name="TextBox 19"/>
          <p:cNvSpPr txBox="1">
            <a:spLocks noChangeArrowheads="1"/>
          </p:cNvSpPr>
          <p:nvPr/>
        </p:nvSpPr>
        <p:spPr bwMode="auto">
          <a:xfrm>
            <a:off x="700088" y="39624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RIP</a:t>
            </a:r>
          </a:p>
        </p:txBody>
      </p:sp>
      <p:sp>
        <p:nvSpPr>
          <p:cNvPr id="63" name="TextBox 21"/>
          <p:cNvSpPr txBox="1">
            <a:spLocks noChangeArrowheads="1"/>
          </p:cNvSpPr>
          <p:nvPr/>
        </p:nvSpPr>
        <p:spPr bwMode="auto">
          <a:xfrm>
            <a:off x="5791200" y="5105400"/>
            <a:ext cx="69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NAT</a:t>
            </a:r>
          </a:p>
        </p:txBody>
      </p:sp>
      <p:sp>
        <p:nvSpPr>
          <p:cNvPr id="64" name="TextBox 22"/>
          <p:cNvSpPr txBox="1">
            <a:spLocks noChangeArrowheads="1"/>
          </p:cNvSpPr>
          <p:nvPr/>
        </p:nvSpPr>
        <p:spPr bwMode="auto">
          <a:xfrm>
            <a:off x="6858000" y="4495800"/>
            <a:ext cx="811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CIDR</a:t>
            </a:r>
          </a:p>
        </p:txBody>
      </p:sp>
      <p:sp>
        <p:nvSpPr>
          <p:cNvPr id="65" name="TextBox 23"/>
          <p:cNvSpPr txBox="1">
            <a:spLocks noChangeArrowheads="1"/>
          </p:cNvSpPr>
          <p:nvPr/>
        </p:nvSpPr>
        <p:spPr bwMode="auto">
          <a:xfrm>
            <a:off x="2438400" y="6019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VLAN</a:t>
            </a:r>
          </a:p>
        </p:txBody>
      </p:sp>
      <p:sp>
        <p:nvSpPr>
          <p:cNvPr id="66" name="TextBox 24"/>
          <p:cNvSpPr txBox="1">
            <a:spLocks noChangeArrowheads="1"/>
          </p:cNvSpPr>
          <p:nvPr/>
        </p:nvSpPr>
        <p:spPr bwMode="auto">
          <a:xfrm>
            <a:off x="4953000" y="594360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VTP</a:t>
            </a:r>
          </a:p>
        </p:txBody>
      </p:sp>
      <p:sp>
        <p:nvSpPr>
          <p:cNvPr id="67" name="TextBox 25"/>
          <p:cNvSpPr txBox="1">
            <a:spLocks noChangeArrowheads="1"/>
          </p:cNvSpPr>
          <p:nvPr/>
        </p:nvSpPr>
        <p:spPr bwMode="auto">
          <a:xfrm>
            <a:off x="685800" y="4876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NNTP</a:t>
            </a:r>
          </a:p>
        </p:txBody>
      </p:sp>
      <p:sp>
        <p:nvSpPr>
          <p:cNvPr id="68" name="TextBox 26"/>
          <p:cNvSpPr txBox="1">
            <a:spLocks noChangeArrowheads="1"/>
          </p:cNvSpPr>
          <p:nvPr/>
        </p:nvSpPr>
        <p:spPr bwMode="auto">
          <a:xfrm>
            <a:off x="685800" y="61722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POP</a:t>
            </a:r>
          </a:p>
        </p:txBody>
      </p:sp>
      <p:sp>
        <p:nvSpPr>
          <p:cNvPr id="69" name="TextBox 27"/>
          <p:cNvSpPr txBox="1">
            <a:spLocks noChangeArrowheads="1"/>
          </p:cNvSpPr>
          <p:nvPr/>
        </p:nvSpPr>
        <p:spPr bwMode="auto">
          <a:xfrm>
            <a:off x="5715000" y="25146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IMAP</a:t>
            </a:r>
          </a:p>
        </p:txBody>
      </p:sp>
      <p:sp>
        <p:nvSpPr>
          <p:cNvPr id="70" name="TextBox 28"/>
          <p:cNvSpPr txBox="1">
            <a:spLocks noChangeArrowheads="1"/>
          </p:cNvSpPr>
          <p:nvPr/>
        </p:nvSpPr>
        <p:spPr bwMode="auto">
          <a:xfrm>
            <a:off x="1752600" y="34290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71" name="TextBox 29"/>
          <p:cNvSpPr txBox="1">
            <a:spLocks noChangeArrowheads="1"/>
          </p:cNvSpPr>
          <p:nvPr/>
        </p:nvSpPr>
        <p:spPr bwMode="auto">
          <a:xfrm>
            <a:off x="7315200" y="32004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72" name="TextBox 30"/>
          <p:cNvSpPr txBox="1">
            <a:spLocks noChangeArrowheads="1"/>
          </p:cNvSpPr>
          <p:nvPr/>
        </p:nvSpPr>
        <p:spPr bwMode="auto">
          <a:xfrm>
            <a:off x="2286000" y="5181600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SACK</a:t>
            </a:r>
          </a:p>
        </p:txBody>
      </p:sp>
      <p:sp>
        <p:nvSpPr>
          <p:cNvPr id="73" name="TextBox 31"/>
          <p:cNvSpPr txBox="1">
            <a:spLocks noChangeArrowheads="1"/>
          </p:cNvSpPr>
          <p:nvPr/>
        </p:nvSpPr>
        <p:spPr bwMode="auto">
          <a:xfrm>
            <a:off x="990600" y="1371600"/>
            <a:ext cx="925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SNMP</a:t>
            </a:r>
          </a:p>
        </p:txBody>
      </p:sp>
      <p:sp>
        <p:nvSpPr>
          <p:cNvPr id="74" name="TextBox 32"/>
          <p:cNvSpPr txBox="1">
            <a:spLocks noChangeArrowheads="1"/>
          </p:cNvSpPr>
          <p:nvPr/>
        </p:nvSpPr>
        <p:spPr bwMode="auto">
          <a:xfrm>
            <a:off x="5943600" y="61722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TFTP</a:t>
            </a:r>
          </a:p>
        </p:txBody>
      </p:sp>
      <p:sp>
        <p:nvSpPr>
          <p:cNvPr id="75" name="TextBox 33"/>
          <p:cNvSpPr txBox="1">
            <a:spLocks noChangeArrowheads="1"/>
          </p:cNvSpPr>
          <p:nvPr/>
        </p:nvSpPr>
        <p:spPr bwMode="auto">
          <a:xfrm>
            <a:off x="4725988" y="5029200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TLS</a:t>
            </a:r>
          </a:p>
        </p:txBody>
      </p:sp>
      <p:sp>
        <p:nvSpPr>
          <p:cNvPr id="76" name="TextBox 34"/>
          <p:cNvSpPr txBox="1">
            <a:spLocks noChangeArrowheads="1"/>
          </p:cNvSpPr>
          <p:nvPr/>
        </p:nvSpPr>
        <p:spPr bwMode="auto">
          <a:xfrm>
            <a:off x="2743200" y="12954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WAP</a:t>
            </a:r>
          </a:p>
        </p:txBody>
      </p:sp>
      <p:sp>
        <p:nvSpPr>
          <p:cNvPr id="77" name="TextBox 35"/>
          <p:cNvSpPr txBox="1">
            <a:spLocks noChangeArrowheads="1"/>
          </p:cNvSpPr>
          <p:nvPr/>
        </p:nvSpPr>
        <p:spPr bwMode="auto">
          <a:xfrm>
            <a:off x="4038600" y="15240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SIP</a:t>
            </a:r>
          </a:p>
        </p:txBody>
      </p:sp>
      <p:sp>
        <p:nvSpPr>
          <p:cNvPr id="78" name="TextBox 36"/>
          <p:cNvSpPr txBox="1">
            <a:spLocks noChangeArrowheads="1"/>
          </p:cNvSpPr>
          <p:nvPr/>
        </p:nvSpPr>
        <p:spPr bwMode="auto">
          <a:xfrm>
            <a:off x="6324600" y="14478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IPX</a:t>
            </a:r>
          </a:p>
        </p:txBody>
      </p:sp>
      <p:sp>
        <p:nvSpPr>
          <p:cNvPr id="79" name="TextBox 37"/>
          <p:cNvSpPr txBox="1">
            <a:spLocks noChangeArrowheads="1"/>
          </p:cNvSpPr>
          <p:nvPr/>
        </p:nvSpPr>
        <p:spPr bwMode="auto">
          <a:xfrm>
            <a:off x="7848600" y="5257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STUN</a:t>
            </a:r>
          </a:p>
        </p:txBody>
      </p:sp>
      <p:sp>
        <p:nvSpPr>
          <p:cNvPr id="80" name="TextBox 38"/>
          <p:cNvSpPr txBox="1">
            <a:spLocks noChangeArrowheads="1"/>
          </p:cNvSpPr>
          <p:nvPr/>
        </p:nvSpPr>
        <p:spPr bwMode="auto">
          <a:xfrm>
            <a:off x="1905000" y="2514600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RTP</a:t>
            </a:r>
          </a:p>
        </p:txBody>
      </p:sp>
      <p:sp>
        <p:nvSpPr>
          <p:cNvPr id="81" name="TextBox 39"/>
          <p:cNvSpPr txBox="1">
            <a:spLocks noChangeArrowheads="1"/>
          </p:cNvSpPr>
          <p:nvPr/>
        </p:nvSpPr>
        <p:spPr bwMode="auto">
          <a:xfrm>
            <a:off x="3505200" y="4572000"/>
            <a:ext cx="868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RTSP</a:t>
            </a:r>
          </a:p>
        </p:txBody>
      </p:sp>
      <p:sp>
        <p:nvSpPr>
          <p:cNvPr id="82" name="TextBox 41"/>
          <p:cNvSpPr txBox="1">
            <a:spLocks noChangeArrowheads="1"/>
          </p:cNvSpPr>
          <p:nvPr/>
        </p:nvSpPr>
        <p:spPr bwMode="auto">
          <a:xfrm>
            <a:off x="7696200" y="40386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RTCP</a:t>
            </a:r>
          </a:p>
        </p:txBody>
      </p:sp>
      <p:sp>
        <p:nvSpPr>
          <p:cNvPr id="83" name="TextBox 42"/>
          <p:cNvSpPr txBox="1">
            <a:spLocks noChangeArrowheads="1"/>
          </p:cNvSpPr>
          <p:nvPr/>
        </p:nvSpPr>
        <p:spPr bwMode="auto">
          <a:xfrm>
            <a:off x="533400" y="3276600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PIM</a:t>
            </a:r>
          </a:p>
        </p:txBody>
      </p:sp>
      <p:sp>
        <p:nvSpPr>
          <p:cNvPr id="84" name="TextBox 43"/>
          <p:cNvSpPr txBox="1">
            <a:spLocks noChangeArrowheads="1"/>
          </p:cNvSpPr>
          <p:nvPr/>
        </p:nvSpPr>
        <p:spPr bwMode="auto">
          <a:xfrm>
            <a:off x="6835775" y="2590800"/>
            <a:ext cx="83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IGMP</a:t>
            </a:r>
          </a:p>
        </p:txBody>
      </p:sp>
      <p:sp>
        <p:nvSpPr>
          <p:cNvPr id="85" name="TextBox 40"/>
          <p:cNvSpPr txBox="1">
            <a:spLocks noChangeArrowheads="1"/>
          </p:cNvSpPr>
          <p:nvPr/>
        </p:nvSpPr>
        <p:spPr bwMode="auto">
          <a:xfrm>
            <a:off x="4419600" y="24384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ICMP</a:t>
            </a:r>
          </a:p>
        </p:txBody>
      </p:sp>
      <p:sp>
        <p:nvSpPr>
          <p:cNvPr id="86" name="TextBox 41"/>
          <p:cNvSpPr txBox="1">
            <a:spLocks noChangeArrowheads="1"/>
          </p:cNvSpPr>
          <p:nvPr/>
        </p:nvSpPr>
        <p:spPr bwMode="auto">
          <a:xfrm>
            <a:off x="4648200" y="4038600"/>
            <a:ext cx="89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MPLS</a:t>
            </a:r>
          </a:p>
        </p:txBody>
      </p:sp>
      <p:sp>
        <p:nvSpPr>
          <p:cNvPr id="87" name="TextBox 29"/>
          <p:cNvSpPr txBox="1">
            <a:spLocks noChangeArrowheads="1"/>
          </p:cNvSpPr>
          <p:nvPr/>
        </p:nvSpPr>
        <p:spPr bwMode="auto">
          <a:xfrm>
            <a:off x="7862888" y="6096000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LDP</a:t>
            </a:r>
          </a:p>
        </p:txBody>
      </p:sp>
      <p:sp>
        <p:nvSpPr>
          <p:cNvPr id="88" name="TextBox 43"/>
          <p:cNvSpPr txBox="1">
            <a:spLocks noChangeArrowheads="1"/>
          </p:cNvSpPr>
          <p:nvPr/>
        </p:nvSpPr>
        <p:spPr bwMode="auto">
          <a:xfrm>
            <a:off x="8077200" y="23622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HIP</a:t>
            </a:r>
          </a:p>
        </p:txBody>
      </p:sp>
      <p:sp>
        <p:nvSpPr>
          <p:cNvPr id="89" name="TextBox 44"/>
          <p:cNvSpPr txBox="1">
            <a:spLocks noChangeArrowheads="1"/>
          </p:cNvSpPr>
          <p:nvPr/>
        </p:nvSpPr>
        <p:spPr bwMode="auto">
          <a:xfrm>
            <a:off x="4038600" y="61722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LISP</a:t>
            </a:r>
          </a:p>
        </p:txBody>
      </p:sp>
      <p:sp>
        <p:nvSpPr>
          <p:cNvPr id="90" name="TextBox 45"/>
          <p:cNvSpPr txBox="1">
            <a:spLocks noChangeArrowheads="1"/>
          </p:cNvSpPr>
          <p:nvPr/>
        </p:nvSpPr>
        <p:spPr bwMode="auto">
          <a:xfrm>
            <a:off x="609600" y="1905000"/>
            <a:ext cx="85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LLDP</a:t>
            </a:r>
          </a:p>
        </p:txBody>
      </p:sp>
      <p:sp>
        <p:nvSpPr>
          <p:cNvPr id="91" name="TextBox 46"/>
          <p:cNvSpPr txBox="1">
            <a:spLocks noChangeArrowheads="1"/>
          </p:cNvSpPr>
          <p:nvPr/>
        </p:nvSpPr>
        <p:spPr bwMode="auto">
          <a:xfrm>
            <a:off x="5562600" y="44958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BFD</a:t>
            </a:r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Formats?</a:t>
            </a:r>
            <a:endParaRPr lang="en-US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72" y="1271871"/>
            <a:ext cx="3767407" cy="238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2502"/>
            <a:ext cx="39624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05250"/>
            <a:ext cx="3917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82" y="3905250"/>
            <a:ext cx="3922713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Header Formats in Lego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5" descr="tcp-i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" r="-1389"/>
          <a:stretch>
            <a:fillRect/>
          </a:stretch>
        </p:blipFill>
        <p:spPr>
          <a:xfrm>
            <a:off x="1333500" y="1661192"/>
            <a:ext cx="6477000" cy="4201804"/>
          </a:xfrm>
        </p:spPr>
      </p:pic>
    </p:spTree>
    <p:extLst>
      <p:ext uri="{BB962C8B-B14F-4D97-AF65-F5344CB8AC3E}">
        <p14:creationId xmlns:p14="http://schemas.microsoft.com/office/powerpoint/2010/main" val="18870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Bunch of Boxes?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838200" y="1676400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7239000" y="1600200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1981200" y="4495800"/>
            <a:ext cx="113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Firewall</a:t>
            </a: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990600" y="4800600"/>
            <a:ext cx="69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NAT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4114800" y="1447800"/>
            <a:ext cx="1239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Load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balancer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4876800" y="4038600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DHCP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server</a:t>
            </a:r>
          </a:p>
        </p:txBody>
      </p:sp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2743200" y="5638800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DNS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server</a:t>
            </a: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5029200" y="289560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Bridge</a:t>
            </a:r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3657600" y="480060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Hub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7315200" y="2438400"/>
            <a:ext cx="128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Repeater</a:t>
            </a:r>
          </a:p>
        </p:txBody>
      </p: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4343400" y="5791200"/>
            <a:ext cx="1025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Base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station</a:t>
            </a:r>
          </a:p>
        </p:txBody>
      </p:sp>
      <p:sp>
        <p:nvSpPr>
          <p:cNvPr id="37" name="TextBox 15"/>
          <p:cNvSpPr txBox="1">
            <a:spLocks noChangeArrowheads="1"/>
          </p:cNvSpPr>
          <p:nvPr/>
        </p:nvSpPr>
        <p:spPr bwMode="auto">
          <a:xfrm>
            <a:off x="6934200" y="5791200"/>
            <a:ext cx="89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Proxy</a:t>
            </a: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533400" y="5715000"/>
            <a:ext cx="1554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WAN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accelerator</a:t>
            </a:r>
          </a:p>
        </p:txBody>
      </p: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1295400" y="2743200"/>
            <a:ext cx="1239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Gateway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3048000" y="2971800"/>
            <a:ext cx="1352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Intrusion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Detection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System</a:t>
            </a:r>
          </a:p>
        </p:txBody>
      </p:sp>
      <p:sp>
        <p:nvSpPr>
          <p:cNvPr id="41" name="TextBox 19"/>
          <p:cNvSpPr txBox="1">
            <a:spLocks noChangeArrowheads="1"/>
          </p:cNvSpPr>
          <p:nvPr/>
        </p:nvSpPr>
        <p:spPr bwMode="auto">
          <a:xfrm>
            <a:off x="6897688" y="4343400"/>
            <a:ext cx="1019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Packet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shaper</a:t>
            </a: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6324600" y="3048000"/>
            <a:ext cx="1296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Route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Reflector</a:t>
            </a:r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2286000" y="1524000"/>
            <a:ext cx="1311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Label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Switched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4" name="TextBox 22"/>
          <p:cNvSpPr txBox="1">
            <a:spLocks noChangeArrowheads="1"/>
          </p:cNvSpPr>
          <p:nvPr/>
        </p:nvSpPr>
        <p:spPr bwMode="auto">
          <a:xfrm>
            <a:off x="5410200" y="22098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Scrubber</a:t>
            </a:r>
          </a:p>
        </p:txBody>
      </p:sp>
      <p:sp>
        <p:nvSpPr>
          <p:cNvPr id="45" name="TextBox 23"/>
          <p:cNvSpPr txBox="1">
            <a:spLocks noChangeArrowheads="1"/>
          </p:cNvSpPr>
          <p:nvPr/>
        </p:nvSpPr>
        <p:spPr bwMode="auto">
          <a:xfrm>
            <a:off x="5486400" y="5181600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Packet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sniffer</a:t>
            </a: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457200" y="3276600"/>
            <a:ext cx="1466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Deep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Packet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Arial" charset="0"/>
                <a:cs typeface="Arial" charset="0"/>
              </a:rPr>
              <a:t>Inspection</a:t>
            </a:r>
          </a:p>
        </p:txBody>
      </p:sp>
    </p:spTree>
    <p:extLst>
      <p:ext uri="{BB962C8B-B14F-4D97-AF65-F5344CB8AC3E}">
        <p14:creationId xmlns:p14="http://schemas.microsoft.com/office/powerpoint/2010/main" val="11118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2797</Words>
  <Application>Microsoft Macintosh PowerPoint</Application>
  <PresentationFormat>On-screen Show (4:3)</PresentationFormat>
  <Paragraphs>681</Paragraphs>
  <Slides>56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Helvetica</vt:lpstr>
      <vt:lpstr>ＭＳ Ｐゴシック</vt:lpstr>
      <vt:lpstr>Times New Roman</vt:lpstr>
      <vt:lpstr>Wingdings</vt:lpstr>
      <vt:lpstr>宋体</vt:lpstr>
      <vt:lpstr>Office Theme</vt:lpstr>
      <vt:lpstr>EN.601.714 Advanced Computer Networks</vt:lpstr>
      <vt:lpstr>Introduction</vt:lpstr>
      <vt:lpstr>The Internet: An Exciting Time</vt:lpstr>
      <vt:lpstr>Transforming Everything</vt:lpstr>
      <vt:lpstr>But, What is Networking?</vt:lpstr>
      <vt:lpstr>A Plethora of Protocol Acronyms?</vt:lpstr>
      <vt:lpstr>A Heap of Header Formats?</vt:lpstr>
      <vt:lpstr>TCP/IP Header Formats in Lego</vt:lpstr>
      <vt:lpstr>A Big Bunch of Boxes?</vt:lpstr>
      <vt:lpstr>A Ton of Tools?</vt:lpstr>
      <vt:lpstr>A Ton of Tools?</vt:lpstr>
      <vt:lpstr>An Application Domain?</vt:lpstr>
      <vt:lpstr>Application Domain for Theory?</vt:lpstr>
      <vt:lpstr>Application Domain for Systems?</vt:lpstr>
      <vt:lpstr>An Exercise in Entrepreneurship?</vt:lpstr>
      <vt:lpstr>Now That I’ve Bummed You Out…</vt:lpstr>
      <vt:lpstr>So, Why is Networking Cool?</vt:lpstr>
      <vt:lpstr>So, Why is Networking Cool?</vt:lpstr>
      <vt:lpstr>But, That Doesn’t Say What Networking Really Is</vt:lpstr>
      <vt:lpstr>One Take on Defining Networking</vt:lpstr>
      <vt:lpstr>What excites me about networking research</vt:lpstr>
      <vt:lpstr>What Is This Course About?</vt:lpstr>
      <vt:lpstr>Syllabus</vt:lpstr>
      <vt:lpstr>Structure of the Course</vt:lpstr>
      <vt:lpstr>Structure of the Course</vt:lpstr>
      <vt:lpstr>Getting Started…</vt:lpstr>
      <vt:lpstr>Best-Effort Packet-Delivery Service</vt:lpstr>
      <vt:lpstr>Host-Network Division of Labor</vt:lpstr>
      <vt:lpstr>Host-Network Interface: Why Packets?</vt:lpstr>
      <vt:lpstr>Host-Network Interface: Why Best-Effort?</vt:lpstr>
      <vt:lpstr>Intermediate Transport Layer</vt:lpstr>
      <vt:lpstr>Modularity Through Layering</vt:lpstr>
      <vt:lpstr>IP Protocol Stack</vt:lpstr>
      <vt:lpstr>IP Suite: End Hosts vs. Routers</vt:lpstr>
      <vt:lpstr>The “Narrow Waist” of IP</vt:lpstr>
      <vt:lpstr>Layer Encapsulation</vt:lpstr>
      <vt:lpstr>Directories and Routing</vt:lpstr>
      <vt:lpstr>Relationship Between Layers</vt:lpstr>
      <vt:lpstr>Directories: Mapping Name to Address</vt:lpstr>
      <vt:lpstr>Types of Directories</vt:lpstr>
      <vt:lpstr>Routing: Mapping Link to Path</vt:lpstr>
      <vt:lpstr>Path Computation</vt:lpstr>
      <vt:lpstr>Data, Control, and Management Planes</vt:lpstr>
      <vt:lpstr>Inside the Network</vt:lpstr>
      <vt:lpstr>Split into Data vs. Control Plane</vt:lpstr>
      <vt:lpstr>Add the Management Plane</vt:lpstr>
      <vt:lpstr>How to Read</vt:lpstr>
      <vt:lpstr>You Spend a Lot of Time Reading</vt:lpstr>
      <vt:lpstr>Keshav’s Three-Pass Approach: Step 1</vt:lpstr>
      <vt:lpstr>Keshav’s Three-Pass Approach: Step 2</vt:lpstr>
      <vt:lpstr>Keshav’s Three-Pass Approach: Step 3</vt:lpstr>
      <vt:lpstr>Other Tips for Reading Papers</vt:lpstr>
      <vt:lpstr>How to write reviews</vt:lpstr>
      <vt:lpstr>How to write reviews</vt:lpstr>
      <vt:lpstr>For Next Time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167</cp:revision>
  <dcterms:created xsi:type="dcterms:W3CDTF">2017-09-02T14:15:58Z</dcterms:created>
  <dcterms:modified xsi:type="dcterms:W3CDTF">2019-09-05T01:05:52Z</dcterms:modified>
</cp:coreProperties>
</file>