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3" r:id="rId3"/>
    <p:sldId id="258" r:id="rId4"/>
    <p:sldId id="266" r:id="rId5"/>
    <p:sldId id="269" r:id="rId6"/>
    <p:sldId id="265" r:id="rId7"/>
    <p:sldId id="264" r:id="rId8"/>
    <p:sldId id="268" r:id="rId9"/>
    <p:sldId id="259" r:id="rId10"/>
    <p:sldId id="267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48"/>
    <a:srgbClr val="003E74"/>
    <a:srgbClr val="D4EFFC"/>
    <a:srgbClr val="9D9D9D"/>
    <a:srgbClr val="008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D24BA-7BAC-12E1-185C-54AAFB523EC1}" v="918" vWet="919" dt="2022-03-25T16:59:09.425"/>
    <p1510:client id="{1BA4E834-2DCD-7944-C5A7-5A481D41DFEE}" v="2" dt="2022-06-07T09:46:40.198"/>
    <p1510:client id="{922E7F4F-9B4D-4A8A-F710-D346E9AC7E18}" v="251" dt="2022-03-25T16:23:17.934"/>
    <p1510:client id="{ABC792FB-2CB6-A24B-B672-49FE52FF1621}" v="1723" dt="2022-03-25T17:02:39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EE2D-335A-3546-9D75-E17F32E16FE9}" type="datetime3">
              <a:rPr lang="en-GB" smtClean="0">
                <a:solidFill>
                  <a:srgbClr val="003E74"/>
                </a:solidFill>
              </a:rPr>
              <a:t>7 June, 2022</a:t>
            </a:fld>
            <a:endParaRPr lang="en-US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8D35C32B-10D1-1447-A35B-280119DE9D12}" type="datetime3">
              <a:rPr lang="en-GB" smtClean="0"/>
              <a:pPr/>
              <a:t>7 June, 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Introduce ourselves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7 June,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27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Create our own dataset to account for lack of computing power</a:t>
            </a:r>
          </a:p>
          <a:p>
            <a:r>
              <a:rPr lang="en-US"/>
              <a:t>Cropped time, used JPEG</a:t>
            </a:r>
          </a:p>
          <a:p>
            <a:endParaRPr lang="en-US"/>
          </a:p>
          <a:p>
            <a:r>
              <a:rPr lang="en-US"/>
              <a:t>If more time, don’t compress to JPEG</a:t>
            </a:r>
          </a:p>
          <a:p>
            <a:r>
              <a:rPr lang="en-US"/>
              <a:t>Expand hours slightly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7 June,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65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Exams</a:t>
            </a:r>
          </a:p>
          <a:p>
            <a:r>
              <a:rPr lang="en-US"/>
              <a:t>GPU - K80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7 June,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12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Exams</a:t>
            </a:r>
          </a:p>
          <a:p>
            <a:r>
              <a:rPr lang="en-US"/>
              <a:t>GPU - K80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7 June,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58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Exams</a:t>
            </a:r>
          </a:p>
          <a:p>
            <a:r>
              <a:rPr lang="en-US"/>
              <a:t>GPU - K80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7 June,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4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bg>
      <p:bgPr>
        <a:solidFill>
          <a:srgbClr val="D4EF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42832"/>
            <a:ext cx="6400800" cy="604513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96689"/>
            <a:ext cx="8229600" cy="1143000"/>
          </a:xfrm>
        </p:spPr>
        <p:txBody>
          <a:bodyPr/>
          <a:lstStyle>
            <a:lvl1pPr algn="l"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6340639" y="800593"/>
            <a:ext cx="2346162" cy="257244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None/>
              <a:defRPr sz="1200" b="0" kern="1200" baseline="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273580"/>
            <a:ext cx="6400800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/>
              <a:t>Click to edit author name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45089"/>
            <a:ext cx="3601176" cy="797761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545982"/>
            <a:ext cx="3601176" cy="2153335"/>
          </a:xfrm>
        </p:spPr>
        <p:txBody>
          <a:bodyPr/>
          <a:lstStyle>
            <a:lvl1pPr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522041"/>
            <a:ext cx="3601176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/>
              <a:t>Click to edit author name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546225"/>
            <a:ext cx="3930650" cy="4316413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 sz="1200"/>
            </a:lvl3pPr>
            <a:lvl4pPr>
              <a:buClr>
                <a:srgbClr val="002548"/>
              </a:buClr>
              <a:defRPr sz="1200"/>
            </a:lvl4pPr>
            <a:lvl5pPr>
              <a:buClr>
                <a:srgbClr val="002548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/>
              <a:t>Click to edit presentation title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/>
              <a:t>Click to edit presentation title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2346581"/>
            <a:ext cx="3950878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/>
              <a:t>Click to edit presentation title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2346581"/>
            <a:ext cx="3950878" cy="2797494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“Click to add a quote”</a:t>
            </a:r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346526"/>
            <a:ext cx="3951287" cy="64416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/>
              <a:t>Click to add quote attribution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/>
              <a:t>Click to edit presentation title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3" y="2346581"/>
            <a:ext cx="3951287" cy="2788292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caption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/>
              <a:t>Click to edit presentation title</a:t>
            </a:r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8229601" cy="364696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caption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/>
              <a:t>Click to edit presentation title</a:t>
            </a:r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3951287" cy="364696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caption</a:t>
            </a:r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3" y="1487908"/>
            <a:ext cx="3951287" cy="239545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3" y="4214645"/>
            <a:ext cx="3951287" cy="177604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/>
              <a:t>Click to edit presentation title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F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lege_Powerpoint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46581"/>
            <a:ext cx="8229600" cy="3644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3E7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xiv.org/abs/2003.0146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UK Satellite Imagery Nowcasting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Climate Hack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err="1"/>
              <a:t>Wuhao</a:t>
            </a:r>
            <a:r>
              <a:rPr lang="en-US"/>
              <a:t>, Horace, and Alby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25 March 2022</a:t>
            </a:r>
          </a:p>
        </p:txBody>
      </p:sp>
    </p:spTree>
    <p:extLst>
      <p:ext uri="{BB962C8B-B14F-4D97-AF65-F5344CB8AC3E}">
        <p14:creationId xmlns:p14="http://schemas.microsoft.com/office/powerpoint/2010/main" val="95432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CNN equivariant to warping and other possible transformations</a:t>
            </a:r>
          </a:p>
          <a:p>
            <a:r>
              <a:rPr lang="en-US"/>
              <a:t>Adversarial Training like GAN</a:t>
            </a:r>
          </a:p>
          <a:p>
            <a:r>
              <a:rPr lang="en-US"/>
              <a:t>Input augmentation</a:t>
            </a:r>
          </a:p>
          <a:p>
            <a:r>
              <a:rPr lang="en-US"/>
              <a:t>Hyperparameters Tuning</a:t>
            </a:r>
          </a:p>
          <a:p>
            <a:r>
              <a:rPr lang="en-US"/>
              <a:t>Use Uncompressed Raw Data</a:t>
            </a:r>
          </a:p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Climate Hack 2022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5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8919" y="3661077"/>
            <a:ext cx="8229600" cy="507556"/>
          </a:xfrm>
        </p:spPr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Climate Hack 2022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1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9154-D8AD-E445-8480-F5F44918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17450-BD8C-1143-995D-ADEAF36B3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/>
              <a:t>Compressed with JPEG</a:t>
            </a:r>
          </a:p>
          <a:p>
            <a:r>
              <a:rPr lang="en-US"/>
              <a:t>Cropped images to mainland UK</a:t>
            </a:r>
          </a:p>
          <a:p>
            <a:r>
              <a:rPr lang="en-US"/>
              <a:t>Filtered timestamps to 9am to 5pm</a:t>
            </a:r>
          </a:p>
          <a:p>
            <a:r>
              <a:rPr lang="en-US"/>
              <a:t>108GB -&gt; 2GB</a:t>
            </a:r>
          </a:p>
          <a:p>
            <a:endParaRPr lang="en-US"/>
          </a:p>
          <a:p>
            <a:r>
              <a:rPr lang="en-US"/>
              <a:t>Implemented custom </a:t>
            </a:r>
            <a:r>
              <a:rPr lang="en-US" err="1"/>
              <a:t>dataloader</a:t>
            </a:r>
            <a:r>
              <a:rPr lang="en-US"/>
              <a:t> for faster loading time</a:t>
            </a:r>
          </a:p>
          <a:p>
            <a:pPr lvl="1"/>
            <a:r>
              <a:rPr lang="en-US"/>
              <a:t>Load 10 batches per second</a:t>
            </a:r>
          </a:p>
          <a:p>
            <a:pPr lvl="1"/>
            <a:r>
              <a:rPr lang="en-US"/>
              <a:t>1 batch = 16 sequences of 12+24 images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90C7E-131E-BE43-99CE-CCBC5CD4AD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Climate Hack 2022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108DA-CD24-2D4C-B171-BC30AE841E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4517"/>
            <a:ext cx="8229600" cy="507556"/>
          </a:xfrm>
        </p:spPr>
        <p:txBody>
          <a:bodyPr/>
          <a:lstStyle/>
          <a:p>
            <a:r>
              <a:rPr lang="en-US"/>
              <a:t>CNN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7103"/>
            <a:ext cx="8229600" cy="477053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Autoencoder</a:t>
            </a:r>
          </a:p>
          <a:p>
            <a:pPr lvl="1"/>
            <a:r>
              <a:rPr lang="en-US"/>
              <a:t>5.2M parameters</a:t>
            </a:r>
          </a:p>
          <a:p>
            <a:pPr lvl="1"/>
            <a:r>
              <a:rPr lang="en-US"/>
              <a:t>Encoder: used first 4 blocks of </a:t>
            </a:r>
            <a:r>
              <a:rPr lang="en-US" err="1"/>
              <a:t>ConvNeXt</a:t>
            </a:r>
            <a:r>
              <a:rPr lang="en-US"/>
              <a:t>-T architecture</a:t>
            </a:r>
          </a:p>
          <a:p>
            <a:pPr lvl="2"/>
            <a:r>
              <a:rPr lang="en-US" sz="1600"/>
              <a:t>Simple and efficient architecture based </a:t>
            </a:r>
            <a:br>
              <a:rPr lang="en-US" sz="1600"/>
            </a:br>
            <a:r>
              <a:rPr lang="en-US" sz="1600"/>
              <a:t>on </a:t>
            </a:r>
            <a:r>
              <a:rPr lang="en-US" sz="1600" err="1"/>
              <a:t>ResNet</a:t>
            </a:r>
            <a:endParaRPr lang="en-US" sz="1600"/>
          </a:p>
          <a:p>
            <a:pPr lvl="2"/>
            <a:r>
              <a:rPr lang="en-US" sz="1600"/>
              <a:t>Pretrained on ImageNet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marL="914400" lvl="2" indent="0">
              <a:buNone/>
            </a:pPr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1"/>
            <a:r>
              <a:rPr lang="en-US"/>
              <a:t>Input: last 3 images of input sequence, concatenated as a single 3-channel image</a:t>
            </a:r>
          </a:p>
          <a:p>
            <a:pPr lvl="1"/>
            <a:r>
              <a:rPr lang="en-US"/>
              <a:t>Output: 24-channel image with each channel representing a different timestep</a:t>
            </a:r>
          </a:p>
          <a:p>
            <a:pPr lvl="1"/>
            <a:r>
              <a:rPr lang="en-US"/>
              <a:t>Achieves 0.777 score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Climate Hack 2022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5C72B2BB-BC5B-3AEB-47C8-A19D49A62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755" y="2655162"/>
            <a:ext cx="3510722" cy="1647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D0ADE8-2C72-D5AD-EFB9-4DDA60D58E38}"/>
              </a:ext>
            </a:extLst>
          </p:cNvPr>
          <p:cNvSpPr txBox="1"/>
          <p:nvPr/>
        </p:nvSpPr>
        <p:spPr>
          <a:xfrm>
            <a:off x="5191691" y="4238487"/>
            <a:ext cx="26990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https://arxiv.org/pdf/2201.03545.pdf</a:t>
            </a:r>
          </a:p>
        </p:txBody>
      </p:sp>
    </p:spTree>
    <p:extLst>
      <p:ext uri="{BB962C8B-B14F-4D97-AF65-F5344CB8AC3E}">
        <p14:creationId xmlns:p14="http://schemas.microsoft.com/office/powerpoint/2010/main" val="217918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4517"/>
            <a:ext cx="8229600" cy="507556"/>
          </a:xfrm>
        </p:spPr>
        <p:txBody>
          <a:bodyPr/>
          <a:lstStyle/>
          <a:p>
            <a:r>
              <a:rPr lang="en-US"/>
              <a:t>CNN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7103"/>
            <a:ext cx="8229600" cy="4770538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/>
              <a:t>Example predictions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Climate Hack 2022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8" descr="A picture containing text, electronics, display&#10;&#10;Description automatically generated">
            <a:extLst>
              <a:ext uri="{FF2B5EF4-FFF2-40B4-BE49-F238E27FC236}">
                <a16:creationId xmlns:a16="http://schemas.microsoft.com/office/drawing/2014/main" id="{7F654DE8-9833-CBAF-3FE1-DA8D2F1A9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085" y="2480061"/>
            <a:ext cx="4245114" cy="1055757"/>
          </a:xfrm>
          <a:prstGeom prst="rect">
            <a:avLst/>
          </a:prstGeom>
        </p:spPr>
      </p:pic>
      <p:pic>
        <p:nvPicPr>
          <p:cNvPr id="9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685C330C-E106-07D2-718C-ABC114AA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085" y="1359857"/>
            <a:ext cx="4256157" cy="1098512"/>
          </a:xfrm>
          <a:prstGeom prst="rect">
            <a:avLst/>
          </a:prstGeom>
        </p:spPr>
      </p:pic>
      <p:pic>
        <p:nvPicPr>
          <p:cNvPr id="10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D6E11E95-4469-F9C0-7C19-F8F68D96D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691" y="5025407"/>
            <a:ext cx="4253592" cy="1052615"/>
          </a:xfrm>
          <a:prstGeom prst="rect">
            <a:avLst/>
          </a:prstGeom>
        </p:spPr>
      </p:pic>
      <p:pic>
        <p:nvPicPr>
          <p:cNvPr id="11" name="Picture 11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C61FCC5A-6F5A-9AD6-04E0-42A262825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4691" y="3915193"/>
            <a:ext cx="4253593" cy="109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4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choice of density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0" tIns="0" rIns="0" bIns="0" rtlCol="0" anchor="t">
                <a:noAutofit/>
              </a:bodyPr>
              <a:lstStyle/>
              <a:p>
                <a:endParaRPr lang="en-US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: greedy local search and variance add up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−12: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: greedy local search and variance explode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+24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−12: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: End-to-end, hard to train</a:t>
                </a: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+12</m:t>
                        </m:r>
                      </m:sub>
                    </m:sSub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−3:</m:t>
                        </m:r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: Greedy with reasonable variance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+24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−3: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: Future direction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Climate Hack 2022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0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(x-small)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0" tIns="0" rIns="0" bIns="0" rtlCol="0" anchor="t">
                <a:noAutofit/>
              </a:bodyPr>
              <a:lstStyle/>
              <a:p>
                <a:r>
                  <a:rPr lang="en-US"/>
                  <a:t>20.4 Megabytes</a:t>
                </a:r>
              </a:p>
              <a:p>
                <a:r>
                  <a:rPr lang="en-US"/>
                  <a:t>Achieved 0.75 with 4 epochs of training</a:t>
                </a:r>
              </a:p>
              <a:p>
                <a:r>
                  <a:rPr lang="en-US"/>
                  <a:t>Residual Connection and Skip Connection</a:t>
                </a:r>
              </a:p>
              <a:p>
                <a:r>
                  <a:rPr lang="en-US"/>
                  <a:t>Multi-scale input to the temporal-wise CNN encoder</a:t>
                </a:r>
              </a:p>
              <a:p>
                <a:r>
                  <a:rPr lang="en-US"/>
                  <a:t>Encoder Density Function: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GB" b="0"/>
              </a:p>
              <a:p>
                <a:r>
                  <a:rPr lang="en-US"/>
                  <a:t>Conv3d Dynamics Model</a:t>
                </a:r>
              </a:p>
              <a:p>
                <a:r>
                  <a:rPr lang="en-US"/>
                  <a:t>Dynamics Model Density Function: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−3: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Climate Hack 2022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8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/>
              <a:t>Time Weighted MSE with MS-SSIM</a:t>
            </a:r>
          </a:p>
          <a:p>
            <a:r>
              <a:rPr lang="en-US"/>
              <a:t>Loss = alpha * Time Weighted MSE + gamma * MS-SSIM</a:t>
            </a:r>
          </a:p>
          <a:p>
            <a:r>
              <a:rPr lang="en-US"/>
              <a:t>Improve Quality of the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Climate Hack 2022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9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architectures we tried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75C1251A-1CDB-EA46-D365-162A2B243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3948" y="2964735"/>
            <a:ext cx="2782623" cy="3323365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Climate Hack 2022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B7D52-400F-8411-F7B4-F2B0C5E906FE}"/>
              </a:ext>
            </a:extLst>
          </p:cNvPr>
          <p:cNvSpPr txBox="1"/>
          <p:nvPr/>
        </p:nvSpPr>
        <p:spPr>
          <a:xfrm>
            <a:off x="424543" y="2115717"/>
            <a:ext cx="37229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/>
              <a:t>PhyDNet</a:t>
            </a:r>
            <a:r>
              <a:rPr lang="en-US" b="1"/>
              <a:t> </a:t>
            </a:r>
            <a:r>
              <a:rPr lang="en-US"/>
              <a:t>(</a:t>
            </a:r>
            <a:r>
              <a:rPr lang="en-US">
                <a:hlinkClick r:id="rId4"/>
              </a:rPr>
              <a:t>https://arxiv.org/abs/2003.01460</a:t>
            </a:r>
            <a:r>
              <a:rPr lang="en-US"/>
              <a:t>)</a:t>
            </a:r>
          </a:p>
          <a:p>
            <a:r>
              <a:rPr lang="en-US"/>
              <a:t>Achieved score of 0.72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853550-7C9A-4428-7AA1-63A4FEC393E3}"/>
              </a:ext>
            </a:extLst>
          </p:cNvPr>
          <p:cNvSpPr txBox="1"/>
          <p:nvPr/>
        </p:nvSpPr>
        <p:spPr>
          <a:xfrm>
            <a:off x="4897404" y="2045736"/>
            <a:ext cx="39678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Arial"/>
              </a:rPr>
              <a:t>Vision Transformer-based model</a:t>
            </a:r>
          </a:p>
          <a:p>
            <a:r>
              <a:rPr lang="en-US">
                <a:cs typeface="Arial"/>
              </a:rPr>
              <a:t>Achieved score of 0.62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3DAD0F-480D-C144-851A-28CBE78F4C64}"/>
              </a:ext>
            </a:extLst>
          </p:cNvPr>
          <p:cNvSpPr txBox="1"/>
          <p:nvPr/>
        </p:nvSpPr>
        <p:spPr>
          <a:xfrm>
            <a:off x="4897403" y="3955612"/>
            <a:ext cx="39678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Arial"/>
              </a:rPr>
              <a:t>Optical Flow</a:t>
            </a:r>
          </a:p>
          <a:p>
            <a:r>
              <a:rPr lang="en-US">
                <a:cs typeface="Arial"/>
              </a:rPr>
              <a:t>Achieved score of 0.70</a:t>
            </a:r>
          </a:p>
        </p:txBody>
      </p:sp>
    </p:spTree>
    <p:extLst>
      <p:ext uri="{BB962C8B-B14F-4D97-AF65-F5344CB8AC3E}">
        <p14:creationId xmlns:p14="http://schemas.microsoft.com/office/powerpoint/2010/main" val="20902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Time </a:t>
            </a:r>
          </a:p>
          <a:p>
            <a:r>
              <a:rPr lang="en-US"/>
              <a:t>Computational Power</a:t>
            </a:r>
          </a:p>
          <a:p>
            <a:r>
              <a:rPr lang="en-US"/>
              <a:t>Not equivariant to warping!</a:t>
            </a:r>
          </a:p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Climate Hack 2022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0172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11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Imperial College London Theme</vt:lpstr>
      <vt:lpstr>Climate Hack 2022</vt:lpstr>
      <vt:lpstr>Data Preprocessing</vt:lpstr>
      <vt:lpstr>CNN Model</vt:lpstr>
      <vt:lpstr>CNN Model</vt:lpstr>
      <vt:lpstr>The choice of density function</vt:lpstr>
      <vt:lpstr>Model (x-small)</vt:lpstr>
      <vt:lpstr>Loss Function</vt:lpstr>
      <vt:lpstr>Other architectures we tried</vt:lpstr>
      <vt:lpstr>Limitations</vt:lpstr>
      <vt:lpstr>Future Directions</vt:lpstr>
      <vt:lpstr>Thank you!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revision>4</cp:revision>
  <dcterms:created xsi:type="dcterms:W3CDTF">2017-02-16T14:49:58Z</dcterms:created>
  <dcterms:modified xsi:type="dcterms:W3CDTF">2022-06-07T09:47:32Z</dcterms:modified>
</cp:coreProperties>
</file>