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sldIdLst>
    <p:sldId id="256" r:id="rId2"/>
    <p:sldId id="275" r:id="rId3"/>
    <p:sldId id="257" r:id="rId4"/>
    <p:sldId id="278" r:id="rId5"/>
    <p:sldId id="277" r:id="rId6"/>
    <p:sldId id="271" r:id="rId7"/>
    <p:sldId id="301" r:id="rId8"/>
    <p:sldId id="295" r:id="rId9"/>
    <p:sldId id="269" r:id="rId10"/>
    <p:sldId id="282" r:id="rId11"/>
    <p:sldId id="268" r:id="rId12"/>
    <p:sldId id="288" r:id="rId13"/>
    <p:sldId id="289" r:id="rId14"/>
    <p:sldId id="266" r:id="rId15"/>
    <p:sldId id="290" r:id="rId16"/>
    <p:sldId id="302" r:id="rId17"/>
    <p:sldId id="292" r:id="rId18"/>
    <p:sldId id="267" r:id="rId19"/>
    <p:sldId id="287" r:id="rId20"/>
    <p:sldId id="283" r:id="rId21"/>
    <p:sldId id="286" r:id="rId22"/>
    <p:sldId id="274" r:id="rId23"/>
    <p:sldId id="262" r:id="rId24"/>
    <p:sldId id="279" r:id="rId25"/>
    <p:sldId id="281" r:id="rId26"/>
    <p:sldId id="264" r:id="rId27"/>
    <p:sldId id="291" r:id="rId28"/>
    <p:sldId id="294" r:id="rId29"/>
    <p:sldId id="272" r:id="rId30"/>
    <p:sldId id="285" r:id="rId31"/>
    <p:sldId id="296" r:id="rId32"/>
    <p:sldId id="297" r:id="rId33"/>
    <p:sldId id="299" r:id="rId34"/>
    <p:sldId id="300" r:id="rId35"/>
    <p:sldId id="303"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0DFB"/>
    <a:srgbClr val="FF73FD"/>
    <a:srgbClr val="F4D4FA"/>
    <a:srgbClr val="CC0099"/>
    <a:srgbClr val="FF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29CD8-40EB-8AFE-44C3-A318A0031397}" v="111" dt="2021-12-12T15:26:05.258"/>
    <p1510:client id="{5676775D-340F-0198-4722-1BE8FC066383}" v="1934" dt="2021-12-12T21:10:37.948"/>
    <p1510:client id="{5E5E28F8-09BE-BC43-BA26-0AEFA3426F80}" v="2224" dt="2021-12-12T21:08:54.385"/>
    <p1510:client id="{62420287-7D29-6423-8071-58EB8F17E5A6}" v="577" dt="2021-12-13T00:33:35.378"/>
    <p1510:client id="{C2B512A9-9B9B-A4EA-9D4B-460F6CD6C31C}" v="99" dt="2021-12-12T13:26:49.361"/>
    <p1510:client id="{D47B3FAA-357B-AD46-E5D9-9F83E8BD6ADB}" v="3" dt="2021-12-12T14:11:58.172"/>
    <p1510:client id="{E57EB975-C3D5-02A4-238C-22656CC8BCA4}" v="16" dt="2021-12-13T00:59:04.830"/>
    <p1510:client id="{EDB8B50F-9610-1E54-674D-F484F965B111}" v="1142" dt="2021-12-12T21:01:38.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785"/>
  </p:normalViewPr>
  <p:slideViewPr>
    <p:cSldViewPr snapToGrid="0">
      <p:cViewPr>
        <p:scale>
          <a:sx n="123" d="100"/>
          <a:sy n="123" d="100"/>
        </p:scale>
        <p:origin x="15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6C3D3-2E0B-4455-A77D-BE74F95B888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GB"/>
        </a:p>
      </dgm:t>
    </dgm:pt>
    <dgm:pt modelId="{DA07499F-27AA-42BB-B80D-60DFC8E1610C}">
      <dgm:prSet phldrT="[Text]"/>
      <dgm:spPr/>
      <dgm:t>
        <a:bodyPr/>
        <a:lstStyle/>
        <a:p>
          <a:r>
            <a:rPr lang="en-GB"/>
            <a:t>1.</a:t>
          </a:r>
        </a:p>
      </dgm:t>
    </dgm:pt>
    <dgm:pt modelId="{7AC6CC06-B390-47A3-ABC6-42FF871F61D5}" type="parTrans" cxnId="{F74B22DF-7947-4F1E-80C3-A57CC70B4409}">
      <dgm:prSet/>
      <dgm:spPr/>
      <dgm:t>
        <a:bodyPr/>
        <a:lstStyle/>
        <a:p>
          <a:endParaRPr lang="en-GB"/>
        </a:p>
      </dgm:t>
    </dgm:pt>
    <dgm:pt modelId="{6EBA2A93-180D-4DFD-B505-6C23E4C9C6F8}" type="sibTrans" cxnId="{F74B22DF-7947-4F1E-80C3-A57CC70B4409}">
      <dgm:prSet/>
      <dgm:spPr/>
      <dgm:t>
        <a:bodyPr/>
        <a:lstStyle/>
        <a:p>
          <a:endParaRPr lang="en-GB"/>
        </a:p>
      </dgm:t>
    </dgm:pt>
    <dgm:pt modelId="{B4F28301-3AD5-4994-A85A-7F715D4245DD}">
      <dgm:prSet phldrT="[Text]" custT="1"/>
      <dgm:spPr/>
      <dgm:t>
        <a:bodyPr/>
        <a:lstStyle/>
        <a:p>
          <a:pPr>
            <a:buNone/>
          </a:pPr>
          <a:r>
            <a:rPr lang="en-US" sz="2000">
              <a:latin typeface="+mn-lt"/>
              <a:cs typeface="Calibri"/>
            </a:rPr>
            <a:t>Summarize overall survival following breast cancer diagnosis, including median survival and five-year survival probability. </a:t>
          </a:r>
          <a:endParaRPr lang="en-GB" sz="2000">
            <a:latin typeface="+mn-lt"/>
          </a:endParaRPr>
        </a:p>
      </dgm:t>
    </dgm:pt>
    <dgm:pt modelId="{3A3F5EA5-3F4E-4492-87F5-9EFDA8A8C352}" type="parTrans" cxnId="{ED1BE905-0B40-4498-9EBA-355247E68F5C}">
      <dgm:prSet/>
      <dgm:spPr/>
      <dgm:t>
        <a:bodyPr/>
        <a:lstStyle/>
        <a:p>
          <a:endParaRPr lang="en-GB"/>
        </a:p>
      </dgm:t>
    </dgm:pt>
    <dgm:pt modelId="{D462ACE7-2697-4369-A9EF-36766B12C864}" type="sibTrans" cxnId="{ED1BE905-0B40-4498-9EBA-355247E68F5C}">
      <dgm:prSet/>
      <dgm:spPr/>
      <dgm:t>
        <a:bodyPr/>
        <a:lstStyle/>
        <a:p>
          <a:endParaRPr lang="en-GB"/>
        </a:p>
      </dgm:t>
    </dgm:pt>
    <dgm:pt modelId="{23D2E3F3-CBF9-46CA-91F3-170D7FCDB1E7}">
      <dgm:prSet phldrT="[Text]"/>
      <dgm:spPr/>
      <dgm:t>
        <a:bodyPr/>
        <a:lstStyle/>
        <a:p>
          <a:r>
            <a:rPr lang="en-GB"/>
            <a:t>2.</a:t>
          </a:r>
        </a:p>
      </dgm:t>
    </dgm:pt>
    <dgm:pt modelId="{BC585587-0077-46B4-976F-2004CA7296C4}" type="parTrans" cxnId="{B925240E-1FC8-48BA-AEA6-CA94EB590AE5}">
      <dgm:prSet/>
      <dgm:spPr/>
      <dgm:t>
        <a:bodyPr/>
        <a:lstStyle/>
        <a:p>
          <a:endParaRPr lang="en-GB"/>
        </a:p>
      </dgm:t>
    </dgm:pt>
    <dgm:pt modelId="{46C4DD4D-12F6-4EB9-8D2B-73B584E29158}" type="sibTrans" cxnId="{B925240E-1FC8-48BA-AEA6-CA94EB590AE5}">
      <dgm:prSet/>
      <dgm:spPr/>
      <dgm:t>
        <a:bodyPr/>
        <a:lstStyle/>
        <a:p>
          <a:endParaRPr lang="en-GB"/>
        </a:p>
      </dgm:t>
    </dgm:pt>
    <dgm:pt modelId="{CF344387-5B70-420A-A215-A0B9F51265DC}">
      <dgm:prSet phldrT="[Text]" custT="1"/>
      <dgm:spPr/>
      <dgm:t>
        <a:bodyPr/>
        <a:lstStyle/>
        <a:p>
          <a:pPr rtl="0">
            <a:buNone/>
          </a:pPr>
          <a:r>
            <a:rPr lang="en-US" sz="2000">
              <a:cs typeface="Calibri"/>
            </a:rPr>
            <a:t>Which baselines clinical prognostic indicators are most important prognostic indicators, including</a:t>
          </a:r>
          <a:r>
            <a:rPr lang="zh-CN" altLang="en-US" sz="2000">
              <a:cs typeface="Calibri"/>
            </a:rPr>
            <a:t> </a:t>
          </a:r>
          <a:r>
            <a:rPr lang="en-US" altLang="zh-CN" sz="2000">
              <a:cs typeface="Calibri"/>
            </a:rPr>
            <a:t>cellularity </a:t>
          </a:r>
          <a:r>
            <a:rPr lang="en-US" altLang="zh-CN" sz="2000">
              <a:latin typeface="Corbel" panose="020B0503020204020204"/>
              <a:cs typeface="Calibri"/>
            </a:rPr>
            <a:t>and </a:t>
          </a:r>
          <a:r>
            <a:rPr lang="en-US" sz="2000">
              <a:cs typeface="Calibri"/>
            </a:rPr>
            <a:t> tumor size</a:t>
          </a:r>
          <a:r>
            <a:rPr lang="en-US" sz="2000">
              <a:latin typeface="Corbel" panose="020B0503020204020204"/>
              <a:cs typeface="Calibri"/>
            </a:rPr>
            <a:t>?</a:t>
          </a:r>
          <a:endParaRPr lang="en-GB" sz="2000"/>
        </a:p>
      </dgm:t>
    </dgm:pt>
    <dgm:pt modelId="{452F91B8-32CF-475B-828E-5CEFA0903C9E}" type="parTrans" cxnId="{3C2E0333-88D1-4F87-8849-5C339825DB6E}">
      <dgm:prSet/>
      <dgm:spPr/>
      <dgm:t>
        <a:bodyPr/>
        <a:lstStyle/>
        <a:p>
          <a:endParaRPr lang="en-GB"/>
        </a:p>
      </dgm:t>
    </dgm:pt>
    <dgm:pt modelId="{43D218B2-7B5B-44A1-849B-9EB7F9FEC920}" type="sibTrans" cxnId="{3C2E0333-88D1-4F87-8849-5C339825DB6E}">
      <dgm:prSet/>
      <dgm:spPr/>
      <dgm:t>
        <a:bodyPr/>
        <a:lstStyle/>
        <a:p>
          <a:endParaRPr lang="en-GB"/>
        </a:p>
      </dgm:t>
    </dgm:pt>
    <dgm:pt modelId="{4CC564E8-1650-4275-AB64-B4120E6A22A0}">
      <dgm:prSet phldrT="[Text]"/>
      <dgm:spPr/>
      <dgm:t>
        <a:bodyPr/>
        <a:lstStyle/>
        <a:p>
          <a:r>
            <a:rPr lang="en-GB"/>
            <a:t>3.</a:t>
          </a:r>
        </a:p>
      </dgm:t>
    </dgm:pt>
    <dgm:pt modelId="{64B95197-A8FA-4F45-93C6-3A7794E3C015}" type="parTrans" cxnId="{F06C269E-70CB-4CD3-BE20-123B4280B651}">
      <dgm:prSet/>
      <dgm:spPr/>
      <dgm:t>
        <a:bodyPr/>
        <a:lstStyle/>
        <a:p>
          <a:endParaRPr lang="en-GB"/>
        </a:p>
      </dgm:t>
    </dgm:pt>
    <dgm:pt modelId="{188E1C9B-E26A-4841-9CC4-27D7F386B566}" type="sibTrans" cxnId="{F06C269E-70CB-4CD3-BE20-123B4280B651}">
      <dgm:prSet/>
      <dgm:spPr/>
      <dgm:t>
        <a:bodyPr/>
        <a:lstStyle/>
        <a:p>
          <a:endParaRPr lang="en-GB"/>
        </a:p>
      </dgm:t>
    </dgm:pt>
    <dgm:pt modelId="{6C285E5C-F942-4BDF-A322-BB54BF01B3EB}">
      <dgm:prSet phldrT="[Text]" custT="1"/>
      <dgm:spPr/>
      <dgm:t>
        <a:bodyPr/>
        <a:lstStyle/>
        <a:p>
          <a:pPr>
            <a:buNone/>
          </a:pPr>
          <a:r>
            <a:rPr lang="en-US" sz="2000" b="1">
              <a:cs typeface="Calibri"/>
            </a:rPr>
            <a:t>3.1.</a:t>
          </a:r>
          <a:r>
            <a:rPr lang="en-US" sz="2000">
              <a:cs typeface="Calibri"/>
            </a:rPr>
            <a:t> Is type of treatment associated with breast cancer survival? </a:t>
          </a:r>
          <a:endParaRPr lang="en-GB" sz="2000"/>
        </a:p>
      </dgm:t>
    </dgm:pt>
    <dgm:pt modelId="{1FFC678D-D3CE-44D8-A4A6-09F12408B6D8}" type="parTrans" cxnId="{C8BA83E2-315B-4C1D-A604-F278162C511A}">
      <dgm:prSet/>
      <dgm:spPr/>
      <dgm:t>
        <a:bodyPr/>
        <a:lstStyle/>
        <a:p>
          <a:endParaRPr lang="en-GB"/>
        </a:p>
      </dgm:t>
    </dgm:pt>
    <dgm:pt modelId="{AD3A0ACD-58D7-4FB0-A67C-1F5E371D2CF3}" type="sibTrans" cxnId="{C8BA83E2-315B-4C1D-A604-F278162C511A}">
      <dgm:prSet/>
      <dgm:spPr/>
      <dgm:t>
        <a:bodyPr/>
        <a:lstStyle/>
        <a:p>
          <a:endParaRPr lang="en-GB"/>
        </a:p>
      </dgm:t>
    </dgm:pt>
    <dgm:pt modelId="{C1C8392C-A325-4167-A201-F12A361AF56F}">
      <dgm:prSet phldrT="[Text]" custT="1"/>
      <dgm:spPr/>
      <dgm:t>
        <a:bodyPr/>
        <a:lstStyle/>
        <a:p>
          <a:pPr>
            <a:buNone/>
          </a:pPr>
          <a:r>
            <a:rPr lang="en-US" sz="2000" b="1">
              <a:cs typeface="Calibri" panose="020F0502020204030204"/>
            </a:rPr>
            <a:t>3.2.</a:t>
          </a:r>
          <a:r>
            <a:rPr lang="en-US" sz="2000">
              <a:cs typeface="Calibri"/>
            </a:rPr>
            <a:t> Are these associations likely to be causal or confounded by other prognostic characteristics influencing treatment type?</a:t>
          </a:r>
          <a:endParaRPr lang="en-GB" sz="2000"/>
        </a:p>
      </dgm:t>
    </dgm:pt>
    <dgm:pt modelId="{EA5FBDA2-FEEE-43F3-8C45-3BEC83D30619}" type="parTrans" cxnId="{F09D7F87-4087-47BA-B382-637CF922B763}">
      <dgm:prSet/>
      <dgm:spPr/>
      <dgm:t>
        <a:bodyPr/>
        <a:lstStyle/>
        <a:p>
          <a:endParaRPr lang="en-GB"/>
        </a:p>
      </dgm:t>
    </dgm:pt>
    <dgm:pt modelId="{A7DDF85E-6A7A-4DD1-9EE9-BEBC6F98C6DF}" type="sibTrans" cxnId="{F09D7F87-4087-47BA-B382-637CF922B763}">
      <dgm:prSet/>
      <dgm:spPr/>
      <dgm:t>
        <a:bodyPr/>
        <a:lstStyle/>
        <a:p>
          <a:endParaRPr lang="en-GB"/>
        </a:p>
      </dgm:t>
    </dgm:pt>
    <dgm:pt modelId="{0F75B0F8-AFF4-4ACF-ACD4-EB04F064EDEC}" type="pres">
      <dgm:prSet presAssocID="{7046C3D3-2E0B-4455-A77D-BE74F95B8880}" presName="vert0" presStyleCnt="0">
        <dgm:presLayoutVars>
          <dgm:dir/>
          <dgm:animOne val="branch"/>
          <dgm:animLvl val="lvl"/>
        </dgm:presLayoutVars>
      </dgm:prSet>
      <dgm:spPr/>
    </dgm:pt>
    <dgm:pt modelId="{085F9F46-F2FB-40FE-B799-1F2180D2711B}" type="pres">
      <dgm:prSet presAssocID="{DA07499F-27AA-42BB-B80D-60DFC8E1610C}" presName="thickLine" presStyleLbl="alignNode1" presStyleIdx="0" presStyleCnt="3"/>
      <dgm:spPr/>
    </dgm:pt>
    <dgm:pt modelId="{DECF566C-9328-40A2-9A2F-7AFC22883580}" type="pres">
      <dgm:prSet presAssocID="{DA07499F-27AA-42BB-B80D-60DFC8E1610C}" presName="horz1" presStyleCnt="0"/>
      <dgm:spPr/>
    </dgm:pt>
    <dgm:pt modelId="{71B7546B-61BB-4BDB-B8BC-13A689B4DE9C}" type="pres">
      <dgm:prSet presAssocID="{DA07499F-27AA-42BB-B80D-60DFC8E1610C}" presName="tx1" presStyleLbl="revTx" presStyleIdx="0" presStyleCnt="7"/>
      <dgm:spPr/>
    </dgm:pt>
    <dgm:pt modelId="{0B2F1A06-C9B1-44EC-83CE-A1C92071EAE1}" type="pres">
      <dgm:prSet presAssocID="{DA07499F-27AA-42BB-B80D-60DFC8E1610C}" presName="vert1" presStyleCnt="0"/>
      <dgm:spPr/>
    </dgm:pt>
    <dgm:pt modelId="{2DE3F3E9-5B03-40A6-B0FC-236AD57EB6BC}" type="pres">
      <dgm:prSet presAssocID="{B4F28301-3AD5-4994-A85A-7F715D4245DD}" presName="vertSpace2a" presStyleCnt="0"/>
      <dgm:spPr/>
    </dgm:pt>
    <dgm:pt modelId="{621B9B16-E05A-43DC-8382-7255AAB77333}" type="pres">
      <dgm:prSet presAssocID="{B4F28301-3AD5-4994-A85A-7F715D4245DD}" presName="horz2" presStyleCnt="0"/>
      <dgm:spPr/>
    </dgm:pt>
    <dgm:pt modelId="{AF665B44-D136-4256-B7DB-86C4D6456B4F}" type="pres">
      <dgm:prSet presAssocID="{B4F28301-3AD5-4994-A85A-7F715D4245DD}" presName="horzSpace2" presStyleCnt="0"/>
      <dgm:spPr/>
    </dgm:pt>
    <dgm:pt modelId="{4FB3E201-B263-431A-95D8-C6767A746FC0}" type="pres">
      <dgm:prSet presAssocID="{B4F28301-3AD5-4994-A85A-7F715D4245DD}" presName="tx2" presStyleLbl="revTx" presStyleIdx="1" presStyleCnt="7"/>
      <dgm:spPr/>
    </dgm:pt>
    <dgm:pt modelId="{A7582911-74F6-4B19-A883-949A0472EF10}" type="pres">
      <dgm:prSet presAssocID="{B4F28301-3AD5-4994-A85A-7F715D4245DD}" presName="vert2" presStyleCnt="0"/>
      <dgm:spPr/>
    </dgm:pt>
    <dgm:pt modelId="{F347AE94-34CE-41D1-AE4F-0BDBAD12E99B}" type="pres">
      <dgm:prSet presAssocID="{B4F28301-3AD5-4994-A85A-7F715D4245DD}" presName="thinLine2b" presStyleLbl="callout" presStyleIdx="0" presStyleCnt="4"/>
      <dgm:spPr/>
    </dgm:pt>
    <dgm:pt modelId="{8B8313A4-ACB8-46B7-98FF-252A5292966C}" type="pres">
      <dgm:prSet presAssocID="{B4F28301-3AD5-4994-A85A-7F715D4245DD}" presName="vertSpace2b" presStyleCnt="0"/>
      <dgm:spPr/>
    </dgm:pt>
    <dgm:pt modelId="{45836296-8B7E-422C-8838-DB8420B0976E}" type="pres">
      <dgm:prSet presAssocID="{23D2E3F3-CBF9-46CA-91F3-170D7FCDB1E7}" presName="thickLine" presStyleLbl="alignNode1" presStyleIdx="1" presStyleCnt="3"/>
      <dgm:spPr/>
    </dgm:pt>
    <dgm:pt modelId="{52F70426-D3E9-4A07-B921-E9E4E0B26251}" type="pres">
      <dgm:prSet presAssocID="{23D2E3F3-CBF9-46CA-91F3-170D7FCDB1E7}" presName="horz1" presStyleCnt="0"/>
      <dgm:spPr/>
    </dgm:pt>
    <dgm:pt modelId="{08FF5955-D4B5-463B-BC76-9B3F77CC1C82}" type="pres">
      <dgm:prSet presAssocID="{23D2E3F3-CBF9-46CA-91F3-170D7FCDB1E7}" presName="tx1" presStyleLbl="revTx" presStyleIdx="2" presStyleCnt="7"/>
      <dgm:spPr/>
    </dgm:pt>
    <dgm:pt modelId="{1A969F0E-8CFA-4247-A0FF-ADF3C919877B}" type="pres">
      <dgm:prSet presAssocID="{23D2E3F3-CBF9-46CA-91F3-170D7FCDB1E7}" presName="vert1" presStyleCnt="0"/>
      <dgm:spPr/>
    </dgm:pt>
    <dgm:pt modelId="{7358C118-592D-4E6C-882A-2B3469FA8F2A}" type="pres">
      <dgm:prSet presAssocID="{CF344387-5B70-420A-A215-A0B9F51265DC}" presName="vertSpace2a" presStyleCnt="0"/>
      <dgm:spPr/>
    </dgm:pt>
    <dgm:pt modelId="{AACEB793-75C3-4C14-B608-65579E140B34}" type="pres">
      <dgm:prSet presAssocID="{CF344387-5B70-420A-A215-A0B9F51265DC}" presName="horz2" presStyleCnt="0"/>
      <dgm:spPr/>
    </dgm:pt>
    <dgm:pt modelId="{056682D4-7393-4C96-94DA-012CD712D7FE}" type="pres">
      <dgm:prSet presAssocID="{CF344387-5B70-420A-A215-A0B9F51265DC}" presName="horzSpace2" presStyleCnt="0"/>
      <dgm:spPr/>
    </dgm:pt>
    <dgm:pt modelId="{C49225B1-6051-4002-806F-5AF302F06527}" type="pres">
      <dgm:prSet presAssocID="{CF344387-5B70-420A-A215-A0B9F51265DC}" presName="tx2" presStyleLbl="revTx" presStyleIdx="3" presStyleCnt="7"/>
      <dgm:spPr/>
    </dgm:pt>
    <dgm:pt modelId="{F0C47506-E12B-4444-970A-F3AC145F70D7}" type="pres">
      <dgm:prSet presAssocID="{CF344387-5B70-420A-A215-A0B9F51265DC}" presName="vert2" presStyleCnt="0"/>
      <dgm:spPr/>
    </dgm:pt>
    <dgm:pt modelId="{90AA532D-D05D-40B8-B8E1-868036A26D01}" type="pres">
      <dgm:prSet presAssocID="{CF344387-5B70-420A-A215-A0B9F51265DC}" presName="thinLine2b" presStyleLbl="callout" presStyleIdx="1" presStyleCnt="4"/>
      <dgm:spPr/>
    </dgm:pt>
    <dgm:pt modelId="{9733168C-6CC3-44B8-878B-AD7F81BCA683}" type="pres">
      <dgm:prSet presAssocID="{CF344387-5B70-420A-A215-A0B9F51265DC}" presName="vertSpace2b" presStyleCnt="0"/>
      <dgm:spPr/>
    </dgm:pt>
    <dgm:pt modelId="{DD9AF98A-FF82-4437-B6D9-9B0502301F72}" type="pres">
      <dgm:prSet presAssocID="{4CC564E8-1650-4275-AB64-B4120E6A22A0}" presName="thickLine" presStyleLbl="alignNode1" presStyleIdx="2" presStyleCnt="3"/>
      <dgm:spPr/>
    </dgm:pt>
    <dgm:pt modelId="{C2ECB222-4D35-4C82-A834-A16AC6774B40}" type="pres">
      <dgm:prSet presAssocID="{4CC564E8-1650-4275-AB64-B4120E6A22A0}" presName="horz1" presStyleCnt="0"/>
      <dgm:spPr/>
    </dgm:pt>
    <dgm:pt modelId="{0AEF04D8-940E-4294-BA7F-B8E82111280F}" type="pres">
      <dgm:prSet presAssocID="{4CC564E8-1650-4275-AB64-B4120E6A22A0}" presName="tx1" presStyleLbl="revTx" presStyleIdx="4" presStyleCnt="7"/>
      <dgm:spPr/>
    </dgm:pt>
    <dgm:pt modelId="{1188751B-A712-4D96-940D-56D779855DD4}" type="pres">
      <dgm:prSet presAssocID="{4CC564E8-1650-4275-AB64-B4120E6A22A0}" presName="vert1" presStyleCnt="0"/>
      <dgm:spPr/>
    </dgm:pt>
    <dgm:pt modelId="{743C49FA-80DB-4437-94DC-2C17242B32E9}" type="pres">
      <dgm:prSet presAssocID="{6C285E5C-F942-4BDF-A322-BB54BF01B3EB}" presName="vertSpace2a" presStyleCnt="0"/>
      <dgm:spPr/>
    </dgm:pt>
    <dgm:pt modelId="{EC3D225F-6D41-4B86-A022-ADF376FBFBE7}" type="pres">
      <dgm:prSet presAssocID="{6C285E5C-F942-4BDF-A322-BB54BF01B3EB}" presName="horz2" presStyleCnt="0"/>
      <dgm:spPr/>
    </dgm:pt>
    <dgm:pt modelId="{F026FE0F-779A-4D78-805D-21308A00E44F}" type="pres">
      <dgm:prSet presAssocID="{6C285E5C-F942-4BDF-A322-BB54BF01B3EB}" presName="horzSpace2" presStyleCnt="0"/>
      <dgm:spPr/>
    </dgm:pt>
    <dgm:pt modelId="{C36172A1-38E5-45FF-AAA3-5259C5F5EBDB}" type="pres">
      <dgm:prSet presAssocID="{6C285E5C-F942-4BDF-A322-BB54BF01B3EB}" presName="tx2" presStyleLbl="revTx" presStyleIdx="5" presStyleCnt="7"/>
      <dgm:spPr/>
    </dgm:pt>
    <dgm:pt modelId="{DA0BA2BB-5526-46EC-81AC-9DF3C59C283E}" type="pres">
      <dgm:prSet presAssocID="{6C285E5C-F942-4BDF-A322-BB54BF01B3EB}" presName="vert2" presStyleCnt="0"/>
      <dgm:spPr/>
    </dgm:pt>
    <dgm:pt modelId="{5E1062A4-EB6C-4AE5-B895-D42EE3809B72}" type="pres">
      <dgm:prSet presAssocID="{6C285E5C-F942-4BDF-A322-BB54BF01B3EB}" presName="thinLine2b" presStyleLbl="callout" presStyleIdx="2" presStyleCnt="4"/>
      <dgm:spPr/>
    </dgm:pt>
    <dgm:pt modelId="{7FCCACAB-9948-4F03-8247-8C0ACBE54ECD}" type="pres">
      <dgm:prSet presAssocID="{6C285E5C-F942-4BDF-A322-BB54BF01B3EB}" presName="vertSpace2b" presStyleCnt="0"/>
      <dgm:spPr/>
    </dgm:pt>
    <dgm:pt modelId="{5EDA56DC-F6C9-481D-9E10-240229D85E9B}" type="pres">
      <dgm:prSet presAssocID="{C1C8392C-A325-4167-A201-F12A361AF56F}" presName="horz2" presStyleCnt="0"/>
      <dgm:spPr/>
    </dgm:pt>
    <dgm:pt modelId="{3E06549A-D729-4E2B-911F-D009EB540497}" type="pres">
      <dgm:prSet presAssocID="{C1C8392C-A325-4167-A201-F12A361AF56F}" presName="horzSpace2" presStyleCnt="0"/>
      <dgm:spPr/>
    </dgm:pt>
    <dgm:pt modelId="{05A37DBE-6135-44B8-94F0-79326D8EB26B}" type="pres">
      <dgm:prSet presAssocID="{C1C8392C-A325-4167-A201-F12A361AF56F}" presName="tx2" presStyleLbl="revTx" presStyleIdx="6" presStyleCnt="7"/>
      <dgm:spPr/>
    </dgm:pt>
    <dgm:pt modelId="{62F6CA8B-41C7-4BA9-87C3-0AE0BC924546}" type="pres">
      <dgm:prSet presAssocID="{C1C8392C-A325-4167-A201-F12A361AF56F}" presName="vert2" presStyleCnt="0"/>
      <dgm:spPr/>
    </dgm:pt>
    <dgm:pt modelId="{E327246C-CF89-4E34-B559-C508CE5F9029}" type="pres">
      <dgm:prSet presAssocID="{C1C8392C-A325-4167-A201-F12A361AF56F}" presName="thinLine2b" presStyleLbl="callout" presStyleIdx="3" presStyleCnt="4"/>
      <dgm:spPr/>
    </dgm:pt>
    <dgm:pt modelId="{6BBF8357-C028-46CC-9ECB-1C4D694004D1}" type="pres">
      <dgm:prSet presAssocID="{C1C8392C-A325-4167-A201-F12A361AF56F}" presName="vertSpace2b" presStyleCnt="0"/>
      <dgm:spPr/>
    </dgm:pt>
  </dgm:ptLst>
  <dgm:cxnLst>
    <dgm:cxn modelId="{ED1BE905-0B40-4498-9EBA-355247E68F5C}" srcId="{DA07499F-27AA-42BB-B80D-60DFC8E1610C}" destId="{B4F28301-3AD5-4994-A85A-7F715D4245DD}" srcOrd="0" destOrd="0" parTransId="{3A3F5EA5-3F4E-4492-87F5-9EFDA8A8C352}" sibTransId="{D462ACE7-2697-4369-A9EF-36766B12C864}"/>
    <dgm:cxn modelId="{B925240E-1FC8-48BA-AEA6-CA94EB590AE5}" srcId="{7046C3D3-2E0B-4455-A77D-BE74F95B8880}" destId="{23D2E3F3-CBF9-46CA-91F3-170D7FCDB1E7}" srcOrd="1" destOrd="0" parTransId="{BC585587-0077-46B4-976F-2004CA7296C4}" sibTransId="{46C4DD4D-12F6-4EB9-8D2B-73B584E29158}"/>
    <dgm:cxn modelId="{492EF01A-3320-4E17-8929-7577596E433F}" type="presOf" srcId="{B4F28301-3AD5-4994-A85A-7F715D4245DD}" destId="{4FB3E201-B263-431A-95D8-C6767A746FC0}" srcOrd="0" destOrd="0" presId="urn:microsoft.com/office/officeart/2008/layout/LinedList"/>
    <dgm:cxn modelId="{508A0B28-EE89-4596-9F0B-521C3A2F985C}" type="presOf" srcId="{C1C8392C-A325-4167-A201-F12A361AF56F}" destId="{05A37DBE-6135-44B8-94F0-79326D8EB26B}" srcOrd="0" destOrd="0" presId="urn:microsoft.com/office/officeart/2008/layout/LinedList"/>
    <dgm:cxn modelId="{3C2E0333-88D1-4F87-8849-5C339825DB6E}" srcId="{23D2E3F3-CBF9-46CA-91F3-170D7FCDB1E7}" destId="{CF344387-5B70-420A-A215-A0B9F51265DC}" srcOrd="0" destOrd="0" parTransId="{452F91B8-32CF-475B-828E-5CEFA0903C9E}" sibTransId="{43D218B2-7B5B-44A1-849B-9EB7F9FEC920}"/>
    <dgm:cxn modelId="{2DE3BF67-7881-46DB-B796-169E3D159048}" type="presOf" srcId="{23D2E3F3-CBF9-46CA-91F3-170D7FCDB1E7}" destId="{08FF5955-D4B5-463B-BC76-9B3F77CC1C82}" srcOrd="0" destOrd="0" presId="urn:microsoft.com/office/officeart/2008/layout/LinedList"/>
    <dgm:cxn modelId="{13C3E747-52F6-439C-BBED-B41984B3A91D}" type="presOf" srcId="{CF344387-5B70-420A-A215-A0B9F51265DC}" destId="{C49225B1-6051-4002-806F-5AF302F06527}" srcOrd="0" destOrd="0" presId="urn:microsoft.com/office/officeart/2008/layout/LinedList"/>
    <dgm:cxn modelId="{9C286048-0E00-4209-B385-9C3B8565E621}" type="presOf" srcId="{DA07499F-27AA-42BB-B80D-60DFC8E1610C}" destId="{71B7546B-61BB-4BDB-B8BC-13A689B4DE9C}" srcOrd="0" destOrd="0" presId="urn:microsoft.com/office/officeart/2008/layout/LinedList"/>
    <dgm:cxn modelId="{F09D7F87-4087-47BA-B382-637CF922B763}" srcId="{4CC564E8-1650-4275-AB64-B4120E6A22A0}" destId="{C1C8392C-A325-4167-A201-F12A361AF56F}" srcOrd="1" destOrd="0" parTransId="{EA5FBDA2-FEEE-43F3-8C45-3BEC83D30619}" sibTransId="{A7DDF85E-6A7A-4DD1-9EE9-BEBC6F98C6DF}"/>
    <dgm:cxn modelId="{60735B89-B716-48D6-A0B2-F91DFCEFA4E2}" type="presOf" srcId="{6C285E5C-F942-4BDF-A322-BB54BF01B3EB}" destId="{C36172A1-38E5-45FF-AAA3-5259C5F5EBDB}" srcOrd="0" destOrd="0" presId="urn:microsoft.com/office/officeart/2008/layout/LinedList"/>
    <dgm:cxn modelId="{F06C269E-70CB-4CD3-BE20-123B4280B651}" srcId="{7046C3D3-2E0B-4455-A77D-BE74F95B8880}" destId="{4CC564E8-1650-4275-AB64-B4120E6A22A0}" srcOrd="2" destOrd="0" parTransId="{64B95197-A8FA-4F45-93C6-3A7794E3C015}" sibTransId="{188E1C9B-E26A-4841-9CC4-27D7F386B566}"/>
    <dgm:cxn modelId="{7B6D7BA7-1F0B-4A60-BA85-07C4FCF52B2D}" type="presOf" srcId="{4CC564E8-1650-4275-AB64-B4120E6A22A0}" destId="{0AEF04D8-940E-4294-BA7F-B8E82111280F}" srcOrd="0" destOrd="0" presId="urn:microsoft.com/office/officeart/2008/layout/LinedList"/>
    <dgm:cxn modelId="{F74B22DF-7947-4F1E-80C3-A57CC70B4409}" srcId="{7046C3D3-2E0B-4455-A77D-BE74F95B8880}" destId="{DA07499F-27AA-42BB-B80D-60DFC8E1610C}" srcOrd="0" destOrd="0" parTransId="{7AC6CC06-B390-47A3-ABC6-42FF871F61D5}" sibTransId="{6EBA2A93-180D-4DFD-B505-6C23E4C9C6F8}"/>
    <dgm:cxn modelId="{C8BA83E2-315B-4C1D-A604-F278162C511A}" srcId="{4CC564E8-1650-4275-AB64-B4120E6A22A0}" destId="{6C285E5C-F942-4BDF-A322-BB54BF01B3EB}" srcOrd="0" destOrd="0" parTransId="{1FFC678D-D3CE-44D8-A4A6-09F12408B6D8}" sibTransId="{AD3A0ACD-58D7-4FB0-A67C-1F5E371D2CF3}"/>
    <dgm:cxn modelId="{6D8BD0EC-5745-4AD6-AC8B-5B4D65715FC1}" type="presOf" srcId="{7046C3D3-2E0B-4455-A77D-BE74F95B8880}" destId="{0F75B0F8-AFF4-4ACF-ACD4-EB04F064EDEC}" srcOrd="0" destOrd="0" presId="urn:microsoft.com/office/officeart/2008/layout/LinedList"/>
    <dgm:cxn modelId="{AC7BDFBB-2081-4D47-99AA-7262C9A2BA6C}" type="presParOf" srcId="{0F75B0F8-AFF4-4ACF-ACD4-EB04F064EDEC}" destId="{085F9F46-F2FB-40FE-B799-1F2180D2711B}" srcOrd="0" destOrd="0" presId="urn:microsoft.com/office/officeart/2008/layout/LinedList"/>
    <dgm:cxn modelId="{0EE0DE36-C1D1-4E04-9304-B2D643C4D16B}" type="presParOf" srcId="{0F75B0F8-AFF4-4ACF-ACD4-EB04F064EDEC}" destId="{DECF566C-9328-40A2-9A2F-7AFC22883580}" srcOrd="1" destOrd="0" presId="urn:microsoft.com/office/officeart/2008/layout/LinedList"/>
    <dgm:cxn modelId="{1D7EFC90-CF56-45BF-A2C3-16C0DB46EE9E}" type="presParOf" srcId="{DECF566C-9328-40A2-9A2F-7AFC22883580}" destId="{71B7546B-61BB-4BDB-B8BC-13A689B4DE9C}" srcOrd="0" destOrd="0" presId="urn:microsoft.com/office/officeart/2008/layout/LinedList"/>
    <dgm:cxn modelId="{5106C4AE-D148-4AAD-9E0B-891E41F12480}" type="presParOf" srcId="{DECF566C-9328-40A2-9A2F-7AFC22883580}" destId="{0B2F1A06-C9B1-44EC-83CE-A1C92071EAE1}" srcOrd="1" destOrd="0" presId="urn:microsoft.com/office/officeart/2008/layout/LinedList"/>
    <dgm:cxn modelId="{94F45BA8-099E-4699-B56C-7889B1AB7507}" type="presParOf" srcId="{0B2F1A06-C9B1-44EC-83CE-A1C92071EAE1}" destId="{2DE3F3E9-5B03-40A6-B0FC-236AD57EB6BC}" srcOrd="0" destOrd="0" presId="urn:microsoft.com/office/officeart/2008/layout/LinedList"/>
    <dgm:cxn modelId="{5CEC34D1-855C-462A-9778-D0739BE33051}" type="presParOf" srcId="{0B2F1A06-C9B1-44EC-83CE-A1C92071EAE1}" destId="{621B9B16-E05A-43DC-8382-7255AAB77333}" srcOrd="1" destOrd="0" presId="urn:microsoft.com/office/officeart/2008/layout/LinedList"/>
    <dgm:cxn modelId="{71730E82-79C3-46C0-968A-473F9D5F3C2E}" type="presParOf" srcId="{621B9B16-E05A-43DC-8382-7255AAB77333}" destId="{AF665B44-D136-4256-B7DB-86C4D6456B4F}" srcOrd="0" destOrd="0" presId="urn:microsoft.com/office/officeart/2008/layout/LinedList"/>
    <dgm:cxn modelId="{134771CA-FF3F-4CDE-81C5-927834EA0D18}" type="presParOf" srcId="{621B9B16-E05A-43DC-8382-7255AAB77333}" destId="{4FB3E201-B263-431A-95D8-C6767A746FC0}" srcOrd="1" destOrd="0" presId="urn:microsoft.com/office/officeart/2008/layout/LinedList"/>
    <dgm:cxn modelId="{B070A62B-EBB0-4C5E-A5F6-67322A259C2E}" type="presParOf" srcId="{621B9B16-E05A-43DC-8382-7255AAB77333}" destId="{A7582911-74F6-4B19-A883-949A0472EF10}" srcOrd="2" destOrd="0" presId="urn:microsoft.com/office/officeart/2008/layout/LinedList"/>
    <dgm:cxn modelId="{982D32B0-DF36-4477-BECD-F8B02103F514}" type="presParOf" srcId="{0B2F1A06-C9B1-44EC-83CE-A1C92071EAE1}" destId="{F347AE94-34CE-41D1-AE4F-0BDBAD12E99B}" srcOrd="2" destOrd="0" presId="urn:microsoft.com/office/officeart/2008/layout/LinedList"/>
    <dgm:cxn modelId="{A7356113-3438-4A4E-8F7D-065842DF3AF9}" type="presParOf" srcId="{0B2F1A06-C9B1-44EC-83CE-A1C92071EAE1}" destId="{8B8313A4-ACB8-46B7-98FF-252A5292966C}" srcOrd="3" destOrd="0" presId="urn:microsoft.com/office/officeart/2008/layout/LinedList"/>
    <dgm:cxn modelId="{C3603EB4-1385-44CC-815B-0EEFA433DDB7}" type="presParOf" srcId="{0F75B0F8-AFF4-4ACF-ACD4-EB04F064EDEC}" destId="{45836296-8B7E-422C-8838-DB8420B0976E}" srcOrd="2" destOrd="0" presId="urn:microsoft.com/office/officeart/2008/layout/LinedList"/>
    <dgm:cxn modelId="{FF11A387-2462-4403-BA50-1E003581783E}" type="presParOf" srcId="{0F75B0F8-AFF4-4ACF-ACD4-EB04F064EDEC}" destId="{52F70426-D3E9-4A07-B921-E9E4E0B26251}" srcOrd="3" destOrd="0" presId="urn:microsoft.com/office/officeart/2008/layout/LinedList"/>
    <dgm:cxn modelId="{417BCB45-9F90-436E-BB2B-0F5026CED493}" type="presParOf" srcId="{52F70426-D3E9-4A07-B921-E9E4E0B26251}" destId="{08FF5955-D4B5-463B-BC76-9B3F77CC1C82}" srcOrd="0" destOrd="0" presId="urn:microsoft.com/office/officeart/2008/layout/LinedList"/>
    <dgm:cxn modelId="{94E9F29A-B19A-486D-9B68-7B70DDA5A548}" type="presParOf" srcId="{52F70426-D3E9-4A07-B921-E9E4E0B26251}" destId="{1A969F0E-8CFA-4247-A0FF-ADF3C919877B}" srcOrd="1" destOrd="0" presId="urn:microsoft.com/office/officeart/2008/layout/LinedList"/>
    <dgm:cxn modelId="{3919751C-6794-4005-BD2E-3E1F6EFCE438}" type="presParOf" srcId="{1A969F0E-8CFA-4247-A0FF-ADF3C919877B}" destId="{7358C118-592D-4E6C-882A-2B3469FA8F2A}" srcOrd="0" destOrd="0" presId="urn:microsoft.com/office/officeart/2008/layout/LinedList"/>
    <dgm:cxn modelId="{61792291-BA0C-4DDF-8F80-3237C7826617}" type="presParOf" srcId="{1A969F0E-8CFA-4247-A0FF-ADF3C919877B}" destId="{AACEB793-75C3-4C14-B608-65579E140B34}" srcOrd="1" destOrd="0" presId="urn:microsoft.com/office/officeart/2008/layout/LinedList"/>
    <dgm:cxn modelId="{700D6531-2A95-42E4-8B21-24C079BD2B64}" type="presParOf" srcId="{AACEB793-75C3-4C14-B608-65579E140B34}" destId="{056682D4-7393-4C96-94DA-012CD712D7FE}" srcOrd="0" destOrd="0" presId="urn:microsoft.com/office/officeart/2008/layout/LinedList"/>
    <dgm:cxn modelId="{78511245-6D1E-4D53-991E-3B279E227FAE}" type="presParOf" srcId="{AACEB793-75C3-4C14-B608-65579E140B34}" destId="{C49225B1-6051-4002-806F-5AF302F06527}" srcOrd="1" destOrd="0" presId="urn:microsoft.com/office/officeart/2008/layout/LinedList"/>
    <dgm:cxn modelId="{2E30ACFA-EC72-4550-A6AB-C09BB0EE619A}" type="presParOf" srcId="{AACEB793-75C3-4C14-B608-65579E140B34}" destId="{F0C47506-E12B-4444-970A-F3AC145F70D7}" srcOrd="2" destOrd="0" presId="urn:microsoft.com/office/officeart/2008/layout/LinedList"/>
    <dgm:cxn modelId="{ABE89FC8-C589-42C7-8A16-2930E74C1AB5}" type="presParOf" srcId="{1A969F0E-8CFA-4247-A0FF-ADF3C919877B}" destId="{90AA532D-D05D-40B8-B8E1-868036A26D01}" srcOrd="2" destOrd="0" presId="urn:microsoft.com/office/officeart/2008/layout/LinedList"/>
    <dgm:cxn modelId="{F27CB4CF-83C8-4F54-A57A-EF9B128B052D}" type="presParOf" srcId="{1A969F0E-8CFA-4247-A0FF-ADF3C919877B}" destId="{9733168C-6CC3-44B8-878B-AD7F81BCA683}" srcOrd="3" destOrd="0" presId="urn:microsoft.com/office/officeart/2008/layout/LinedList"/>
    <dgm:cxn modelId="{A2CEAC13-0B27-4D28-8C4E-414EBCE49004}" type="presParOf" srcId="{0F75B0F8-AFF4-4ACF-ACD4-EB04F064EDEC}" destId="{DD9AF98A-FF82-4437-B6D9-9B0502301F72}" srcOrd="4" destOrd="0" presId="urn:microsoft.com/office/officeart/2008/layout/LinedList"/>
    <dgm:cxn modelId="{1FA0C204-64E6-4020-9CEA-0AA4B44DEA1F}" type="presParOf" srcId="{0F75B0F8-AFF4-4ACF-ACD4-EB04F064EDEC}" destId="{C2ECB222-4D35-4C82-A834-A16AC6774B40}" srcOrd="5" destOrd="0" presId="urn:microsoft.com/office/officeart/2008/layout/LinedList"/>
    <dgm:cxn modelId="{91222812-FB83-4F82-9DD7-51BB2269B08C}" type="presParOf" srcId="{C2ECB222-4D35-4C82-A834-A16AC6774B40}" destId="{0AEF04D8-940E-4294-BA7F-B8E82111280F}" srcOrd="0" destOrd="0" presId="urn:microsoft.com/office/officeart/2008/layout/LinedList"/>
    <dgm:cxn modelId="{DAB9D3A1-4DCA-405B-942D-3FB223BC9A33}" type="presParOf" srcId="{C2ECB222-4D35-4C82-A834-A16AC6774B40}" destId="{1188751B-A712-4D96-940D-56D779855DD4}" srcOrd="1" destOrd="0" presId="urn:microsoft.com/office/officeart/2008/layout/LinedList"/>
    <dgm:cxn modelId="{F7E9BC04-861E-4ABF-AC6E-22D3382604A5}" type="presParOf" srcId="{1188751B-A712-4D96-940D-56D779855DD4}" destId="{743C49FA-80DB-4437-94DC-2C17242B32E9}" srcOrd="0" destOrd="0" presId="urn:microsoft.com/office/officeart/2008/layout/LinedList"/>
    <dgm:cxn modelId="{162824AD-D788-4BC9-B559-5D86B70288D0}" type="presParOf" srcId="{1188751B-A712-4D96-940D-56D779855DD4}" destId="{EC3D225F-6D41-4B86-A022-ADF376FBFBE7}" srcOrd="1" destOrd="0" presId="urn:microsoft.com/office/officeart/2008/layout/LinedList"/>
    <dgm:cxn modelId="{9815031A-7ABC-4588-B18A-330649FCFF73}" type="presParOf" srcId="{EC3D225F-6D41-4B86-A022-ADF376FBFBE7}" destId="{F026FE0F-779A-4D78-805D-21308A00E44F}" srcOrd="0" destOrd="0" presId="urn:microsoft.com/office/officeart/2008/layout/LinedList"/>
    <dgm:cxn modelId="{7D74E0E7-3D2A-432E-BFDA-AB0EBEBA92FA}" type="presParOf" srcId="{EC3D225F-6D41-4B86-A022-ADF376FBFBE7}" destId="{C36172A1-38E5-45FF-AAA3-5259C5F5EBDB}" srcOrd="1" destOrd="0" presId="urn:microsoft.com/office/officeart/2008/layout/LinedList"/>
    <dgm:cxn modelId="{56B4D53B-BD19-42C5-AC3A-31F67E33400F}" type="presParOf" srcId="{EC3D225F-6D41-4B86-A022-ADF376FBFBE7}" destId="{DA0BA2BB-5526-46EC-81AC-9DF3C59C283E}" srcOrd="2" destOrd="0" presId="urn:microsoft.com/office/officeart/2008/layout/LinedList"/>
    <dgm:cxn modelId="{127CAC53-34D8-4402-A1D6-DA496BA37BEF}" type="presParOf" srcId="{1188751B-A712-4D96-940D-56D779855DD4}" destId="{5E1062A4-EB6C-4AE5-B895-D42EE3809B72}" srcOrd="2" destOrd="0" presId="urn:microsoft.com/office/officeart/2008/layout/LinedList"/>
    <dgm:cxn modelId="{F1E195FE-B7A2-4BAA-AED2-645ECE661E4F}" type="presParOf" srcId="{1188751B-A712-4D96-940D-56D779855DD4}" destId="{7FCCACAB-9948-4F03-8247-8C0ACBE54ECD}" srcOrd="3" destOrd="0" presId="urn:microsoft.com/office/officeart/2008/layout/LinedList"/>
    <dgm:cxn modelId="{D2834129-48C5-4E10-9922-03B7E81D6A29}" type="presParOf" srcId="{1188751B-A712-4D96-940D-56D779855DD4}" destId="{5EDA56DC-F6C9-481D-9E10-240229D85E9B}" srcOrd="4" destOrd="0" presId="urn:microsoft.com/office/officeart/2008/layout/LinedList"/>
    <dgm:cxn modelId="{31D01EC1-1801-4105-AFB0-FB205B80037D}" type="presParOf" srcId="{5EDA56DC-F6C9-481D-9E10-240229D85E9B}" destId="{3E06549A-D729-4E2B-911F-D009EB540497}" srcOrd="0" destOrd="0" presId="urn:microsoft.com/office/officeart/2008/layout/LinedList"/>
    <dgm:cxn modelId="{568D9DEC-5BE2-4A4C-B597-655D860E2D88}" type="presParOf" srcId="{5EDA56DC-F6C9-481D-9E10-240229D85E9B}" destId="{05A37DBE-6135-44B8-94F0-79326D8EB26B}" srcOrd="1" destOrd="0" presId="urn:microsoft.com/office/officeart/2008/layout/LinedList"/>
    <dgm:cxn modelId="{5740B750-AF86-42CB-9581-5975AE975515}" type="presParOf" srcId="{5EDA56DC-F6C9-481D-9E10-240229D85E9B}" destId="{62F6CA8B-41C7-4BA9-87C3-0AE0BC924546}" srcOrd="2" destOrd="0" presId="urn:microsoft.com/office/officeart/2008/layout/LinedList"/>
    <dgm:cxn modelId="{D3E9DBB8-4EB8-4151-BDC4-64729447E0C3}" type="presParOf" srcId="{1188751B-A712-4D96-940D-56D779855DD4}" destId="{E327246C-CF89-4E34-B559-C508CE5F9029}" srcOrd="5" destOrd="0" presId="urn:microsoft.com/office/officeart/2008/layout/LinedList"/>
    <dgm:cxn modelId="{290DBBD6-C2B8-4179-9F4A-01DD57ABF665}" type="presParOf" srcId="{1188751B-A712-4D96-940D-56D779855DD4}" destId="{6BBF8357-C028-46CC-9ECB-1C4D694004D1}"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D43E41-6A18-4D06-B155-B0448F990A9A}" type="doc">
      <dgm:prSet loTypeId="urn:microsoft.com/office/officeart/2005/8/layout/process1" loCatId="process" qsTypeId="urn:microsoft.com/office/officeart/2005/8/quickstyle/simple2" qsCatId="simple" csTypeId="urn:microsoft.com/office/officeart/2005/8/colors/accent1_1" csCatId="accent1" phldr="1"/>
      <dgm:spPr/>
    </dgm:pt>
    <dgm:pt modelId="{F2D40472-90E9-4A80-A75A-26F99B247913}" type="pres">
      <dgm:prSet presAssocID="{01D43E41-6A18-4D06-B155-B0448F990A9A}" presName="Name0" presStyleCnt="0">
        <dgm:presLayoutVars>
          <dgm:dir/>
          <dgm:resizeHandles val="exact"/>
        </dgm:presLayoutVars>
      </dgm:prSet>
      <dgm:spPr/>
    </dgm:pt>
  </dgm:ptLst>
  <dgm:cxnLst>
    <dgm:cxn modelId="{3E2BFDE3-E21F-4CAD-AF06-AA24325963B8}" type="presOf" srcId="{01D43E41-6A18-4D06-B155-B0448F990A9A}" destId="{F2D40472-90E9-4A80-A75A-26F99B247913}"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EE5B9-4416-4643-B163-047008E4872C}"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GB"/>
        </a:p>
      </dgm:t>
    </dgm:pt>
    <dgm:pt modelId="{482C7651-13CE-4797-8705-5CFE6C25F389}">
      <dgm:prSet phldrT="[Text]"/>
      <dgm:spPr/>
      <dgm:t>
        <a:bodyPr/>
        <a:lstStyle/>
        <a:p>
          <a:pPr rtl="0">
            <a:defRPr b="1"/>
          </a:pPr>
          <a:r>
            <a:rPr lang="en-GB" b="0"/>
            <a:t>Checked for </a:t>
          </a:r>
          <a:r>
            <a:rPr lang="en-GB"/>
            <a:t>duplicates</a:t>
          </a:r>
        </a:p>
      </dgm:t>
    </dgm:pt>
    <dgm:pt modelId="{3F4D2F67-01E5-4EE3-A665-368085E4AE7A}" type="parTrans" cxnId="{383CD5A0-7736-4D18-819B-CD0D326697CE}">
      <dgm:prSet/>
      <dgm:spPr/>
      <dgm:t>
        <a:bodyPr/>
        <a:lstStyle/>
        <a:p>
          <a:endParaRPr lang="en-GB"/>
        </a:p>
      </dgm:t>
    </dgm:pt>
    <dgm:pt modelId="{1DE7D857-B5F8-4101-9CCD-EEEE504EF1AC}" type="sibTrans" cxnId="{383CD5A0-7736-4D18-819B-CD0D326697CE}">
      <dgm:prSet/>
      <dgm:spPr/>
      <dgm:t>
        <a:bodyPr/>
        <a:lstStyle/>
        <a:p>
          <a:endParaRPr lang="en-GB"/>
        </a:p>
      </dgm:t>
    </dgm:pt>
    <dgm:pt modelId="{1CC1938C-A0EA-4E55-AEFE-C1E4E3322CFC}">
      <dgm:prSet phldrT="[Text]"/>
      <dgm:spPr/>
      <dgm:t>
        <a:bodyPr/>
        <a:lstStyle/>
        <a:p>
          <a:r>
            <a:rPr lang="en-GB" b="1"/>
            <a:t>Removed </a:t>
          </a:r>
          <a:r>
            <a:rPr lang="en-GB"/>
            <a:t>the observations where the individual was diagnosed </a:t>
          </a:r>
          <a:r>
            <a:rPr lang="en-GB" b="1"/>
            <a:t>over the age of </a:t>
          </a:r>
          <a:r>
            <a:rPr lang="en-US" altLang="zh-CN" b="1"/>
            <a:t>80</a:t>
          </a:r>
          <a:endParaRPr lang="en-GB" b="1"/>
        </a:p>
      </dgm:t>
    </dgm:pt>
    <dgm:pt modelId="{2B9013A6-A77B-41B1-A8EB-20CD08846F95}" type="parTrans" cxnId="{F85F41C4-5624-449F-B304-954F4FCC860D}">
      <dgm:prSet/>
      <dgm:spPr/>
      <dgm:t>
        <a:bodyPr/>
        <a:lstStyle/>
        <a:p>
          <a:endParaRPr lang="en-GB"/>
        </a:p>
      </dgm:t>
    </dgm:pt>
    <dgm:pt modelId="{05706325-74FC-43E1-AE23-EF9439F9A4FA}" type="sibTrans" cxnId="{F85F41C4-5624-449F-B304-954F4FCC860D}">
      <dgm:prSet/>
      <dgm:spPr/>
      <dgm:t>
        <a:bodyPr/>
        <a:lstStyle/>
        <a:p>
          <a:endParaRPr lang="en-GB"/>
        </a:p>
      </dgm:t>
    </dgm:pt>
    <dgm:pt modelId="{A11460DE-79CE-408D-87C9-1D81F038D106}">
      <dgm:prSet phldrT="[Text]" phldr="0"/>
      <dgm:spPr/>
      <dgm:t>
        <a:bodyPr/>
        <a:lstStyle/>
        <a:p>
          <a:r>
            <a:rPr lang="en-GB" b="1">
              <a:latin typeface="Corbel"/>
            </a:rPr>
            <a:t>Releveled the vital status</a:t>
          </a:r>
          <a:r>
            <a:rPr lang="en-GB">
              <a:latin typeface="Corbel"/>
            </a:rPr>
            <a:t> variable, assigning 0 to those who don't die of breast cancer, and 1 to those that die of breast cancer</a:t>
          </a:r>
        </a:p>
      </dgm:t>
    </dgm:pt>
    <dgm:pt modelId="{86307715-D0E2-4B59-8175-B19B78813149}" type="parTrans" cxnId="{9B32A539-7352-4D87-AD4B-6F86271D422B}">
      <dgm:prSet/>
      <dgm:spPr/>
      <dgm:t>
        <a:bodyPr/>
        <a:lstStyle/>
        <a:p>
          <a:endParaRPr lang="en-GB"/>
        </a:p>
      </dgm:t>
    </dgm:pt>
    <dgm:pt modelId="{20C1E38D-4D18-4691-86C1-C7ED21453FB2}" type="sibTrans" cxnId="{9B32A539-7352-4D87-AD4B-6F86271D422B}">
      <dgm:prSet/>
      <dgm:spPr/>
      <dgm:t>
        <a:bodyPr/>
        <a:lstStyle/>
        <a:p>
          <a:endParaRPr lang="en-GB"/>
        </a:p>
      </dgm:t>
    </dgm:pt>
    <dgm:pt modelId="{76B1F279-F4CE-42E6-A750-483ADAF67EAF}">
      <dgm:prSet phldr="0"/>
      <dgm:spPr/>
      <dgm:t>
        <a:bodyPr/>
        <a:lstStyle/>
        <a:p>
          <a:pPr rtl="0"/>
          <a:r>
            <a:rPr lang="en-GB" b="0">
              <a:latin typeface="Corbel" panose="020B0503020204020204"/>
            </a:rPr>
            <a:t>Rows containing </a:t>
          </a:r>
          <a:r>
            <a:rPr lang="en-GB" b="1">
              <a:latin typeface="Corbel" panose="020B0503020204020204"/>
            </a:rPr>
            <a:t>missing values</a:t>
          </a:r>
          <a:r>
            <a:rPr lang="en-GB">
              <a:latin typeface="Corbel" panose="020B0503020204020204"/>
            </a:rPr>
            <a:t> for the exposure and outcome variables were </a:t>
          </a:r>
          <a:r>
            <a:rPr lang="en-GB" b="1">
              <a:latin typeface="Corbel" panose="020B0503020204020204"/>
            </a:rPr>
            <a:t>removed</a:t>
          </a:r>
          <a:r>
            <a:rPr lang="en-GB">
              <a:latin typeface="Corbel" panose="020B0503020204020204"/>
            </a:rPr>
            <a:t>, this was 84 rows</a:t>
          </a:r>
          <a:endParaRPr lang="en-GB"/>
        </a:p>
      </dgm:t>
    </dgm:pt>
    <dgm:pt modelId="{3B8CAAA0-43CB-4799-895E-4604A82586DD}" type="parTrans" cxnId="{6C94A380-8FFA-4132-A837-999FA3317183}">
      <dgm:prSet/>
      <dgm:spPr/>
      <dgm:t>
        <a:bodyPr/>
        <a:lstStyle/>
        <a:p>
          <a:endParaRPr lang="zh-CN" altLang="en-US"/>
        </a:p>
      </dgm:t>
    </dgm:pt>
    <dgm:pt modelId="{7E3693CD-F4AD-4AB1-80D7-543E14DE22AD}" type="sibTrans" cxnId="{6C94A380-8FFA-4132-A837-999FA3317183}">
      <dgm:prSet/>
      <dgm:spPr/>
      <dgm:t>
        <a:bodyPr/>
        <a:lstStyle/>
        <a:p>
          <a:endParaRPr lang="zh-CN" altLang="en-US"/>
        </a:p>
      </dgm:t>
    </dgm:pt>
    <dgm:pt modelId="{C917D20B-22B7-403D-96C7-F8729E297623}">
      <dgm:prSet phldr="0"/>
      <dgm:spPr/>
      <dgm:t>
        <a:bodyPr/>
        <a:lstStyle/>
        <a:p>
          <a:endParaRPr lang="en-GB">
            <a:latin typeface="Calibri Light" panose="020F0302020204030204"/>
          </a:endParaRPr>
        </a:p>
      </dgm:t>
    </dgm:pt>
    <dgm:pt modelId="{F90DEFAD-7634-4B1F-9238-84ACDD50E2AF}" type="parTrans" cxnId="{8C1A7B0B-A498-4018-99D6-06B22B83FE7A}">
      <dgm:prSet/>
      <dgm:spPr/>
    </dgm:pt>
    <dgm:pt modelId="{B0AFD079-74CC-4505-9D78-731E3AA31DF7}" type="sibTrans" cxnId="{8C1A7B0B-A498-4018-99D6-06B22B83FE7A}">
      <dgm:prSet/>
      <dgm:spPr/>
    </dgm:pt>
    <dgm:pt modelId="{4A769F52-1FA8-4CC2-92E0-A3A8A831C4BF}" type="pres">
      <dgm:prSet presAssocID="{96CEE5B9-4416-4643-B163-047008E4872C}" presName="Name0" presStyleCnt="0">
        <dgm:presLayoutVars>
          <dgm:dir/>
          <dgm:resizeHandles val="exact"/>
        </dgm:presLayoutVars>
      </dgm:prSet>
      <dgm:spPr/>
    </dgm:pt>
    <dgm:pt modelId="{011EC661-6911-4854-83D1-D0108B34A041}" type="pres">
      <dgm:prSet presAssocID="{482C7651-13CE-4797-8705-5CFE6C25F389}" presName="node" presStyleLbl="node1" presStyleIdx="0" presStyleCnt="4">
        <dgm:presLayoutVars>
          <dgm:bulletEnabled val="1"/>
        </dgm:presLayoutVars>
      </dgm:prSet>
      <dgm:spPr/>
    </dgm:pt>
    <dgm:pt modelId="{A3DD6736-E413-4A06-8F84-EDCFD44ACBA6}" type="pres">
      <dgm:prSet presAssocID="{1DE7D857-B5F8-4101-9CCD-EEEE504EF1AC}" presName="sibTrans" presStyleLbl="sibTrans2D1" presStyleIdx="0" presStyleCnt="3"/>
      <dgm:spPr/>
    </dgm:pt>
    <dgm:pt modelId="{6BF4D358-D183-4FDA-8402-928404F43FFA}" type="pres">
      <dgm:prSet presAssocID="{1DE7D857-B5F8-4101-9CCD-EEEE504EF1AC}" presName="connectorText" presStyleLbl="sibTrans2D1" presStyleIdx="0" presStyleCnt="3"/>
      <dgm:spPr/>
    </dgm:pt>
    <dgm:pt modelId="{8BAD6588-9D7B-46F3-8E00-CC19A01AF89E}" type="pres">
      <dgm:prSet presAssocID="{1CC1938C-A0EA-4E55-AEFE-C1E4E3322CFC}" presName="node" presStyleLbl="node1" presStyleIdx="1" presStyleCnt="4">
        <dgm:presLayoutVars>
          <dgm:bulletEnabled val="1"/>
        </dgm:presLayoutVars>
      </dgm:prSet>
      <dgm:spPr/>
    </dgm:pt>
    <dgm:pt modelId="{78A5C032-0D74-4277-82D8-886921F6B434}" type="pres">
      <dgm:prSet presAssocID="{05706325-74FC-43E1-AE23-EF9439F9A4FA}" presName="sibTrans" presStyleLbl="sibTrans2D1" presStyleIdx="1" presStyleCnt="3"/>
      <dgm:spPr/>
    </dgm:pt>
    <dgm:pt modelId="{6A8FAC54-2935-4252-BEA0-E13C47150ABA}" type="pres">
      <dgm:prSet presAssocID="{05706325-74FC-43E1-AE23-EF9439F9A4FA}" presName="connectorText" presStyleLbl="sibTrans2D1" presStyleIdx="1" presStyleCnt="3"/>
      <dgm:spPr/>
    </dgm:pt>
    <dgm:pt modelId="{3A8A996D-7715-4D43-8CDE-4B3C81810ECF}" type="pres">
      <dgm:prSet presAssocID="{76B1F279-F4CE-42E6-A750-483ADAF67EAF}" presName="node" presStyleLbl="node1" presStyleIdx="2" presStyleCnt="4">
        <dgm:presLayoutVars>
          <dgm:bulletEnabled val="1"/>
        </dgm:presLayoutVars>
      </dgm:prSet>
      <dgm:spPr/>
    </dgm:pt>
    <dgm:pt modelId="{7CCB4B05-33CD-4F40-BB8E-55F3EB0589A8}" type="pres">
      <dgm:prSet presAssocID="{7E3693CD-F4AD-4AB1-80D7-543E14DE22AD}" presName="sibTrans" presStyleLbl="sibTrans2D1" presStyleIdx="2" presStyleCnt="3"/>
      <dgm:spPr/>
    </dgm:pt>
    <dgm:pt modelId="{E6D4AA5C-7788-44FA-BD92-06BBBB7B6479}" type="pres">
      <dgm:prSet presAssocID="{7E3693CD-F4AD-4AB1-80D7-543E14DE22AD}" presName="connectorText" presStyleLbl="sibTrans2D1" presStyleIdx="2" presStyleCnt="3"/>
      <dgm:spPr/>
    </dgm:pt>
    <dgm:pt modelId="{1586C195-DBE4-4A82-AE7B-E0A638F51780}" type="pres">
      <dgm:prSet presAssocID="{A11460DE-79CE-408D-87C9-1D81F038D106}" presName="node" presStyleLbl="node1" presStyleIdx="3" presStyleCnt="4">
        <dgm:presLayoutVars>
          <dgm:bulletEnabled val="1"/>
        </dgm:presLayoutVars>
      </dgm:prSet>
      <dgm:spPr/>
    </dgm:pt>
  </dgm:ptLst>
  <dgm:cxnLst>
    <dgm:cxn modelId="{8C1A7B0B-A498-4018-99D6-06B22B83FE7A}" srcId="{A11460DE-79CE-408D-87C9-1D81F038D106}" destId="{C917D20B-22B7-403D-96C7-F8729E297623}" srcOrd="0" destOrd="0" parTransId="{F90DEFAD-7634-4B1F-9238-84ACDD50E2AF}" sibTransId="{B0AFD079-74CC-4505-9D78-731E3AA31DF7}"/>
    <dgm:cxn modelId="{FCAD562A-4716-5D42-B0EA-01E1F4FA0E95}" type="presOf" srcId="{05706325-74FC-43E1-AE23-EF9439F9A4FA}" destId="{78A5C032-0D74-4277-82D8-886921F6B434}" srcOrd="0" destOrd="0" presId="urn:microsoft.com/office/officeart/2005/8/layout/process1"/>
    <dgm:cxn modelId="{9B32A539-7352-4D87-AD4B-6F86271D422B}" srcId="{96CEE5B9-4416-4643-B163-047008E4872C}" destId="{A11460DE-79CE-408D-87C9-1D81F038D106}" srcOrd="3" destOrd="0" parTransId="{86307715-D0E2-4B59-8175-B19B78813149}" sibTransId="{20C1E38D-4D18-4691-86C1-C7ED21453FB2}"/>
    <dgm:cxn modelId="{3183F768-A6BE-0446-894A-61DC4714A4FE}" type="presOf" srcId="{7E3693CD-F4AD-4AB1-80D7-543E14DE22AD}" destId="{7CCB4B05-33CD-4F40-BB8E-55F3EB0589A8}" srcOrd="0" destOrd="0" presId="urn:microsoft.com/office/officeart/2005/8/layout/process1"/>
    <dgm:cxn modelId="{163DA175-59CF-6C42-85CC-44B0AEDC9EF3}" type="presOf" srcId="{76B1F279-F4CE-42E6-A750-483ADAF67EAF}" destId="{3A8A996D-7715-4D43-8CDE-4B3C81810ECF}" srcOrd="0" destOrd="0" presId="urn:microsoft.com/office/officeart/2005/8/layout/process1"/>
    <dgm:cxn modelId="{6C94A380-8FFA-4132-A837-999FA3317183}" srcId="{96CEE5B9-4416-4643-B163-047008E4872C}" destId="{76B1F279-F4CE-42E6-A750-483ADAF67EAF}" srcOrd="2" destOrd="0" parTransId="{3B8CAAA0-43CB-4799-895E-4604A82586DD}" sibTransId="{7E3693CD-F4AD-4AB1-80D7-543E14DE22AD}"/>
    <dgm:cxn modelId="{04381989-C59E-844A-8147-E92B692BBE4C}" type="presOf" srcId="{7E3693CD-F4AD-4AB1-80D7-543E14DE22AD}" destId="{E6D4AA5C-7788-44FA-BD92-06BBBB7B6479}" srcOrd="1" destOrd="0" presId="urn:microsoft.com/office/officeart/2005/8/layout/process1"/>
    <dgm:cxn modelId="{9C813B9C-B483-9446-AD4C-56472B149C1E}" type="presOf" srcId="{96CEE5B9-4416-4643-B163-047008E4872C}" destId="{4A769F52-1FA8-4CC2-92E0-A3A8A831C4BF}" srcOrd="0" destOrd="0" presId="urn:microsoft.com/office/officeart/2005/8/layout/process1"/>
    <dgm:cxn modelId="{383CD5A0-7736-4D18-819B-CD0D326697CE}" srcId="{96CEE5B9-4416-4643-B163-047008E4872C}" destId="{482C7651-13CE-4797-8705-5CFE6C25F389}" srcOrd="0" destOrd="0" parTransId="{3F4D2F67-01E5-4EE3-A665-368085E4AE7A}" sibTransId="{1DE7D857-B5F8-4101-9CCD-EEEE504EF1AC}"/>
    <dgm:cxn modelId="{BE9FAFB1-58D1-934E-8DE3-250F34A3EB5F}" type="presOf" srcId="{05706325-74FC-43E1-AE23-EF9439F9A4FA}" destId="{6A8FAC54-2935-4252-BEA0-E13C47150ABA}" srcOrd="1" destOrd="0" presId="urn:microsoft.com/office/officeart/2005/8/layout/process1"/>
    <dgm:cxn modelId="{F85F41C4-5624-449F-B304-954F4FCC860D}" srcId="{96CEE5B9-4416-4643-B163-047008E4872C}" destId="{1CC1938C-A0EA-4E55-AEFE-C1E4E3322CFC}" srcOrd="1" destOrd="0" parTransId="{2B9013A6-A77B-41B1-A8EB-20CD08846F95}" sibTransId="{05706325-74FC-43E1-AE23-EF9439F9A4FA}"/>
    <dgm:cxn modelId="{7FDEC4D3-4ADD-0049-8E1E-7FE7B9CED283}" type="presOf" srcId="{1DE7D857-B5F8-4101-9CCD-EEEE504EF1AC}" destId="{A3DD6736-E413-4A06-8F84-EDCFD44ACBA6}" srcOrd="0" destOrd="0" presId="urn:microsoft.com/office/officeart/2005/8/layout/process1"/>
    <dgm:cxn modelId="{EB2CB3D6-FB20-9444-B0F6-6AE0888F7282}" type="presOf" srcId="{A11460DE-79CE-408D-87C9-1D81F038D106}" destId="{1586C195-DBE4-4A82-AE7B-E0A638F51780}" srcOrd="0" destOrd="0" presId="urn:microsoft.com/office/officeart/2005/8/layout/process1"/>
    <dgm:cxn modelId="{2392BBD6-CFA5-5C42-BF4C-DA491D74625E}" type="presOf" srcId="{C917D20B-22B7-403D-96C7-F8729E297623}" destId="{1586C195-DBE4-4A82-AE7B-E0A638F51780}" srcOrd="0" destOrd="1" presId="urn:microsoft.com/office/officeart/2005/8/layout/process1"/>
    <dgm:cxn modelId="{82F5A9F0-ADFF-E44E-90D3-4B6192D8CAFF}" type="presOf" srcId="{1DE7D857-B5F8-4101-9CCD-EEEE504EF1AC}" destId="{6BF4D358-D183-4FDA-8402-928404F43FFA}" srcOrd="1" destOrd="0" presId="urn:microsoft.com/office/officeart/2005/8/layout/process1"/>
    <dgm:cxn modelId="{22BC76F3-590D-F740-BBAA-6B3A10EEA9D0}" type="presOf" srcId="{482C7651-13CE-4797-8705-5CFE6C25F389}" destId="{011EC661-6911-4854-83D1-D0108B34A041}" srcOrd="0" destOrd="0" presId="urn:microsoft.com/office/officeart/2005/8/layout/process1"/>
    <dgm:cxn modelId="{8F7C53FC-7240-7941-B475-F7FB139F8604}" type="presOf" srcId="{1CC1938C-A0EA-4E55-AEFE-C1E4E3322CFC}" destId="{8BAD6588-9D7B-46F3-8E00-CC19A01AF89E}" srcOrd="0" destOrd="0" presId="urn:microsoft.com/office/officeart/2005/8/layout/process1"/>
    <dgm:cxn modelId="{377E16B7-F450-FA47-9A19-FE1014E307D0}" type="presParOf" srcId="{4A769F52-1FA8-4CC2-92E0-A3A8A831C4BF}" destId="{011EC661-6911-4854-83D1-D0108B34A041}" srcOrd="0" destOrd="0" presId="urn:microsoft.com/office/officeart/2005/8/layout/process1"/>
    <dgm:cxn modelId="{94285176-509B-484C-8461-99F91029BFE2}" type="presParOf" srcId="{4A769F52-1FA8-4CC2-92E0-A3A8A831C4BF}" destId="{A3DD6736-E413-4A06-8F84-EDCFD44ACBA6}" srcOrd="1" destOrd="0" presId="urn:microsoft.com/office/officeart/2005/8/layout/process1"/>
    <dgm:cxn modelId="{028759F6-D28F-6D47-BE1A-B1417110FA35}" type="presParOf" srcId="{A3DD6736-E413-4A06-8F84-EDCFD44ACBA6}" destId="{6BF4D358-D183-4FDA-8402-928404F43FFA}" srcOrd="0" destOrd="0" presId="urn:microsoft.com/office/officeart/2005/8/layout/process1"/>
    <dgm:cxn modelId="{2FD15755-A5EF-034F-818A-F06EA40392B9}" type="presParOf" srcId="{4A769F52-1FA8-4CC2-92E0-A3A8A831C4BF}" destId="{8BAD6588-9D7B-46F3-8E00-CC19A01AF89E}" srcOrd="2" destOrd="0" presId="urn:microsoft.com/office/officeart/2005/8/layout/process1"/>
    <dgm:cxn modelId="{84202FB2-A076-F649-A991-8EAB3159785E}" type="presParOf" srcId="{4A769F52-1FA8-4CC2-92E0-A3A8A831C4BF}" destId="{78A5C032-0D74-4277-82D8-886921F6B434}" srcOrd="3" destOrd="0" presId="urn:microsoft.com/office/officeart/2005/8/layout/process1"/>
    <dgm:cxn modelId="{FDA4F1D0-9897-A84D-8F31-0D734ACFF5B6}" type="presParOf" srcId="{78A5C032-0D74-4277-82D8-886921F6B434}" destId="{6A8FAC54-2935-4252-BEA0-E13C47150ABA}" srcOrd="0" destOrd="0" presId="urn:microsoft.com/office/officeart/2005/8/layout/process1"/>
    <dgm:cxn modelId="{1200A401-5A3C-3E48-8475-DD3337792188}" type="presParOf" srcId="{4A769F52-1FA8-4CC2-92E0-A3A8A831C4BF}" destId="{3A8A996D-7715-4D43-8CDE-4B3C81810ECF}" srcOrd="4" destOrd="0" presId="urn:microsoft.com/office/officeart/2005/8/layout/process1"/>
    <dgm:cxn modelId="{60CCD72C-B9CE-8345-B49D-BFD2DEADECED}" type="presParOf" srcId="{4A769F52-1FA8-4CC2-92E0-A3A8A831C4BF}" destId="{7CCB4B05-33CD-4F40-BB8E-55F3EB0589A8}" srcOrd="5" destOrd="0" presId="urn:microsoft.com/office/officeart/2005/8/layout/process1"/>
    <dgm:cxn modelId="{27E0B416-6FC5-9144-82E7-58B4841EE4B2}" type="presParOf" srcId="{7CCB4B05-33CD-4F40-BB8E-55F3EB0589A8}" destId="{E6D4AA5C-7788-44FA-BD92-06BBBB7B6479}" srcOrd="0" destOrd="0" presId="urn:microsoft.com/office/officeart/2005/8/layout/process1"/>
    <dgm:cxn modelId="{A5A577AF-2851-264B-BB41-B7F4839DB6BB}" type="presParOf" srcId="{4A769F52-1FA8-4CC2-92E0-A3A8A831C4BF}" destId="{1586C195-DBE4-4A82-AE7B-E0A638F51780}"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BA3FE9-0C7A-4A19-8C2C-C47B5EB6E88E}" type="doc">
      <dgm:prSet loTypeId="urn:microsoft.com/office/officeart/2005/8/layout/hProcess9" loCatId="process" qsTypeId="urn:microsoft.com/office/officeart/2005/8/quickstyle/simple1" qsCatId="simple" csTypeId="urn:microsoft.com/office/officeart/2005/8/colors/accent1_2" csCatId="accent1" phldr="1"/>
      <dgm:spPr/>
    </dgm:pt>
    <dgm:pt modelId="{CEA6EC34-EA47-4EEC-B069-E56D3C1B5BE5}">
      <dgm:prSet phldrT="[Text]" phldr="0"/>
      <dgm:spPr/>
      <dgm:t>
        <a:bodyPr/>
        <a:lstStyle/>
        <a:p>
          <a:pPr rtl="0"/>
          <a:r>
            <a:rPr lang="en-US">
              <a:latin typeface="Corbel" panose="020B0503020204020204"/>
            </a:rPr>
            <a:t> Public health education on awareness of signs and symptoms.</a:t>
          </a:r>
          <a:endParaRPr lang="en-US"/>
        </a:p>
      </dgm:t>
    </dgm:pt>
    <dgm:pt modelId="{D153CA26-B79E-4CC7-A3DD-1D9CCA89D58E}" type="parTrans" cxnId="{31BA07CD-6E09-47F2-BF95-61486D40CD36}">
      <dgm:prSet/>
      <dgm:spPr/>
    </dgm:pt>
    <dgm:pt modelId="{A6F3EB31-273C-439B-A1BC-6071DC39FA11}" type="sibTrans" cxnId="{31BA07CD-6E09-47F2-BF95-61486D40CD36}">
      <dgm:prSet/>
      <dgm:spPr/>
    </dgm:pt>
    <dgm:pt modelId="{A81EB051-EBE0-4F52-BD10-06F7C15C3757}">
      <dgm:prSet phldrT="[Text]" phldr="0"/>
      <dgm:spPr/>
      <dgm:t>
        <a:bodyPr/>
        <a:lstStyle/>
        <a:p>
          <a:pPr rtl="0"/>
          <a:r>
            <a:rPr lang="en-US">
              <a:latin typeface="Corbel" panose="020B0503020204020204"/>
            </a:rPr>
            <a:t> Emphasis on the importance of early detection and treatment through consulting with medical practitioners. </a:t>
          </a:r>
          <a:endParaRPr lang="en-US"/>
        </a:p>
      </dgm:t>
    </dgm:pt>
    <dgm:pt modelId="{8D4790F4-10B9-4B3B-A209-D9DE8DF7EC6B}" type="parTrans" cxnId="{8EC6D935-7990-46B5-B2BF-DAF39F6553EA}">
      <dgm:prSet/>
      <dgm:spPr/>
    </dgm:pt>
    <dgm:pt modelId="{B7059091-66DC-4D8A-B2EC-7CD71CB2509F}" type="sibTrans" cxnId="{8EC6D935-7990-46B5-B2BF-DAF39F6553EA}">
      <dgm:prSet/>
      <dgm:spPr/>
    </dgm:pt>
    <dgm:pt modelId="{B06CF8B7-B705-447B-8341-DB0FA34034DB}">
      <dgm:prSet phldrT="[Text]" phldr="0"/>
      <dgm:spPr/>
      <dgm:t>
        <a:bodyPr/>
        <a:lstStyle/>
        <a:p>
          <a:pPr rtl="0"/>
          <a:r>
            <a:rPr lang="en-US">
              <a:latin typeface="Corbel" panose="020B0503020204020204"/>
            </a:rPr>
            <a:t> Combination of public and health worker education.  </a:t>
          </a:r>
          <a:endParaRPr lang="en-US"/>
        </a:p>
      </dgm:t>
    </dgm:pt>
    <dgm:pt modelId="{73D817A9-B447-4F96-BED6-E40B2311C309}" type="parTrans" cxnId="{E67AA83E-B4DE-4727-8D9B-0808DBA567C2}">
      <dgm:prSet/>
      <dgm:spPr/>
    </dgm:pt>
    <dgm:pt modelId="{69B466D0-3B08-417D-BE54-C789F7953514}" type="sibTrans" cxnId="{E67AA83E-B4DE-4727-8D9B-0808DBA567C2}">
      <dgm:prSet/>
      <dgm:spPr/>
    </dgm:pt>
    <dgm:pt modelId="{A547E906-DAD7-4D0E-87D3-0A4FD47DE5F4}">
      <dgm:prSet phldr="0"/>
      <dgm:spPr/>
      <dgm:t>
        <a:bodyPr/>
        <a:lstStyle/>
        <a:p>
          <a:pPr algn="l" rtl="0"/>
          <a:r>
            <a:rPr lang="en-US">
              <a:latin typeface="Calibri Light" panose="020F0302020204030204"/>
            </a:rPr>
            <a:t> Next Generation Sequencing in the implementation of cancer predictors </a:t>
          </a:r>
          <a:r>
            <a:rPr lang="en-US">
              <a:latin typeface="Calibri Light"/>
              <a:cs typeface="Calibri Light"/>
            </a:rPr>
            <a:t>and prognosticators. </a:t>
          </a:r>
          <a:endParaRPr lang="en-US">
            <a:latin typeface="Corbel" panose="020B0503020204020204"/>
          </a:endParaRPr>
        </a:p>
      </dgm:t>
    </dgm:pt>
    <dgm:pt modelId="{A523FB63-8D6F-4117-981B-3DD785715814}" type="parTrans" cxnId="{E33D3B50-1145-4AF1-AEC7-784F06EB0C8D}">
      <dgm:prSet/>
      <dgm:spPr/>
    </dgm:pt>
    <dgm:pt modelId="{F83EA5BF-0967-45F9-9CDC-ABAEBC5C023A}" type="sibTrans" cxnId="{E33D3B50-1145-4AF1-AEC7-784F06EB0C8D}">
      <dgm:prSet/>
      <dgm:spPr/>
    </dgm:pt>
    <dgm:pt modelId="{E308B3D9-DA88-48F4-B981-7DE59660154F}">
      <dgm:prSet phldr="0"/>
      <dgm:spPr/>
      <dgm:t>
        <a:bodyPr/>
        <a:lstStyle/>
        <a:p>
          <a:r>
            <a:rPr lang="en-US">
              <a:latin typeface="Corbel" panose="020B0503020204020204"/>
            </a:rPr>
            <a:t> Improves</a:t>
          </a:r>
          <a:r>
            <a:rPr lang="en-US"/>
            <a:t> the prediction of survival in breast cancer</a:t>
          </a:r>
          <a:r>
            <a:rPr lang="en-US">
              <a:latin typeface="Corbel" panose="020B0503020204020204"/>
            </a:rPr>
            <a:t> and better</a:t>
          </a:r>
          <a:r>
            <a:rPr lang="en-US"/>
            <a:t> diagnostic services.</a:t>
          </a:r>
          <a:br>
            <a:rPr lang="en-US"/>
          </a:br>
          <a:endParaRPr lang="en-US"/>
        </a:p>
      </dgm:t>
    </dgm:pt>
    <dgm:pt modelId="{8DB52CC2-91B6-478E-872E-F6262370AE85}" type="parTrans" cxnId="{2C8D79E5-452B-BB45-A188-3320408A5689}">
      <dgm:prSet/>
      <dgm:spPr/>
    </dgm:pt>
    <dgm:pt modelId="{9CF7BD22-EDFB-41CA-A87B-0AAC9947F267}" type="sibTrans" cxnId="{2C8D79E5-452B-BB45-A188-3320408A5689}">
      <dgm:prSet/>
      <dgm:spPr/>
    </dgm:pt>
    <dgm:pt modelId="{C338BBCC-E1E4-484F-BA25-941CEA729A65}" type="pres">
      <dgm:prSet presAssocID="{1ABA3FE9-0C7A-4A19-8C2C-C47B5EB6E88E}" presName="CompostProcess" presStyleCnt="0">
        <dgm:presLayoutVars>
          <dgm:dir/>
          <dgm:resizeHandles val="exact"/>
        </dgm:presLayoutVars>
      </dgm:prSet>
      <dgm:spPr/>
    </dgm:pt>
    <dgm:pt modelId="{DA5E27FA-C193-4DC5-9D1A-824CFA8A108F}" type="pres">
      <dgm:prSet presAssocID="{1ABA3FE9-0C7A-4A19-8C2C-C47B5EB6E88E}" presName="arrow" presStyleLbl="bgShp" presStyleIdx="0" presStyleCnt="1"/>
      <dgm:spPr/>
    </dgm:pt>
    <dgm:pt modelId="{6E33AD4D-9C58-4BA0-A84E-47CF656F57F4}" type="pres">
      <dgm:prSet presAssocID="{1ABA3FE9-0C7A-4A19-8C2C-C47B5EB6E88E}" presName="linearProcess" presStyleCnt="0"/>
      <dgm:spPr/>
    </dgm:pt>
    <dgm:pt modelId="{6A207B20-7402-41B6-AEB9-569D2D3CEF07}" type="pres">
      <dgm:prSet presAssocID="{CEA6EC34-EA47-4EEC-B069-E56D3C1B5BE5}" presName="textNode" presStyleLbl="node1" presStyleIdx="0" presStyleCnt="5">
        <dgm:presLayoutVars>
          <dgm:bulletEnabled val="1"/>
        </dgm:presLayoutVars>
      </dgm:prSet>
      <dgm:spPr/>
    </dgm:pt>
    <dgm:pt modelId="{36E16C5C-4DB7-4F4E-9AEA-E3F706FDDDF9}" type="pres">
      <dgm:prSet presAssocID="{A6F3EB31-273C-439B-A1BC-6071DC39FA11}" presName="sibTrans" presStyleCnt="0"/>
      <dgm:spPr/>
    </dgm:pt>
    <dgm:pt modelId="{6399AED8-3CA9-42E7-A0B0-E7B9D711DB55}" type="pres">
      <dgm:prSet presAssocID="{A81EB051-EBE0-4F52-BD10-06F7C15C3757}" presName="textNode" presStyleLbl="node1" presStyleIdx="1" presStyleCnt="5">
        <dgm:presLayoutVars>
          <dgm:bulletEnabled val="1"/>
        </dgm:presLayoutVars>
      </dgm:prSet>
      <dgm:spPr/>
    </dgm:pt>
    <dgm:pt modelId="{E14D26FB-F381-421E-9ED2-8E8049449A24}" type="pres">
      <dgm:prSet presAssocID="{B7059091-66DC-4D8A-B2EC-7CD71CB2509F}" presName="sibTrans" presStyleCnt="0"/>
      <dgm:spPr/>
    </dgm:pt>
    <dgm:pt modelId="{0897C15A-6DA8-4CF3-91B4-A77355637A2A}" type="pres">
      <dgm:prSet presAssocID="{B06CF8B7-B705-447B-8341-DB0FA34034DB}" presName="textNode" presStyleLbl="node1" presStyleIdx="2" presStyleCnt="5">
        <dgm:presLayoutVars>
          <dgm:bulletEnabled val="1"/>
        </dgm:presLayoutVars>
      </dgm:prSet>
      <dgm:spPr/>
    </dgm:pt>
    <dgm:pt modelId="{584DFFE1-0193-4B8D-BAD6-E6FD3FF41AB4}" type="pres">
      <dgm:prSet presAssocID="{69B466D0-3B08-417D-BE54-C789F7953514}" presName="sibTrans" presStyleCnt="0"/>
      <dgm:spPr/>
    </dgm:pt>
    <dgm:pt modelId="{04B31CC0-148D-4CEC-9CAC-2C47A83A67F2}" type="pres">
      <dgm:prSet presAssocID="{A547E906-DAD7-4D0E-87D3-0A4FD47DE5F4}" presName="textNode" presStyleLbl="node1" presStyleIdx="3" presStyleCnt="5">
        <dgm:presLayoutVars>
          <dgm:bulletEnabled val="1"/>
        </dgm:presLayoutVars>
      </dgm:prSet>
      <dgm:spPr/>
    </dgm:pt>
    <dgm:pt modelId="{F69E7C3E-BA41-457D-8E8A-1DC4C32DBE3E}" type="pres">
      <dgm:prSet presAssocID="{F83EA5BF-0967-45F9-9CDC-ABAEBC5C023A}" presName="sibTrans" presStyleCnt="0"/>
      <dgm:spPr/>
    </dgm:pt>
    <dgm:pt modelId="{36BD2EAC-4C4E-40A4-AC60-5F0EFD95DB29}" type="pres">
      <dgm:prSet presAssocID="{E308B3D9-DA88-48F4-B981-7DE59660154F}" presName="textNode" presStyleLbl="node1" presStyleIdx="4" presStyleCnt="5">
        <dgm:presLayoutVars>
          <dgm:bulletEnabled val="1"/>
        </dgm:presLayoutVars>
      </dgm:prSet>
      <dgm:spPr/>
    </dgm:pt>
  </dgm:ptLst>
  <dgm:cxnLst>
    <dgm:cxn modelId="{8EC6D935-7990-46B5-B2BF-DAF39F6553EA}" srcId="{1ABA3FE9-0C7A-4A19-8C2C-C47B5EB6E88E}" destId="{A81EB051-EBE0-4F52-BD10-06F7C15C3757}" srcOrd="1" destOrd="0" parTransId="{8D4790F4-10B9-4B3B-A209-D9DE8DF7EC6B}" sibTransId="{B7059091-66DC-4D8A-B2EC-7CD71CB2509F}"/>
    <dgm:cxn modelId="{E67AA83E-B4DE-4727-8D9B-0808DBA567C2}" srcId="{1ABA3FE9-0C7A-4A19-8C2C-C47B5EB6E88E}" destId="{B06CF8B7-B705-447B-8341-DB0FA34034DB}" srcOrd="2" destOrd="0" parTransId="{73D817A9-B447-4F96-BED6-E40B2311C309}" sibTransId="{69B466D0-3B08-417D-BE54-C789F7953514}"/>
    <dgm:cxn modelId="{E33D3B50-1145-4AF1-AEC7-784F06EB0C8D}" srcId="{1ABA3FE9-0C7A-4A19-8C2C-C47B5EB6E88E}" destId="{A547E906-DAD7-4D0E-87D3-0A4FD47DE5F4}" srcOrd="3" destOrd="0" parTransId="{A523FB63-8D6F-4117-981B-3DD785715814}" sibTransId="{F83EA5BF-0967-45F9-9CDC-ABAEBC5C023A}"/>
    <dgm:cxn modelId="{270FD375-7AEC-4B43-84B3-9B173EB238D2}" type="presOf" srcId="{A81EB051-EBE0-4F52-BD10-06F7C15C3757}" destId="{6399AED8-3CA9-42E7-A0B0-E7B9D711DB55}" srcOrd="0" destOrd="0" presId="urn:microsoft.com/office/officeart/2005/8/layout/hProcess9"/>
    <dgm:cxn modelId="{921E2157-0A20-421A-8AC3-047724AB0257}" type="presOf" srcId="{B06CF8B7-B705-447B-8341-DB0FA34034DB}" destId="{0897C15A-6DA8-4CF3-91B4-A77355637A2A}" srcOrd="0" destOrd="0" presId="urn:microsoft.com/office/officeart/2005/8/layout/hProcess9"/>
    <dgm:cxn modelId="{2949995A-2136-4FE1-9BF2-15C344044654}" type="presOf" srcId="{CEA6EC34-EA47-4EEC-B069-E56D3C1B5BE5}" destId="{6A207B20-7402-41B6-AEB9-569D2D3CEF07}" srcOrd="0" destOrd="0" presId="urn:microsoft.com/office/officeart/2005/8/layout/hProcess9"/>
    <dgm:cxn modelId="{7DB8CE88-C044-4233-8EF4-69C0E4FDF40E}" type="presOf" srcId="{1ABA3FE9-0C7A-4A19-8C2C-C47B5EB6E88E}" destId="{C338BBCC-E1E4-484F-BA25-941CEA729A65}" srcOrd="0" destOrd="0" presId="urn:microsoft.com/office/officeart/2005/8/layout/hProcess9"/>
    <dgm:cxn modelId="{16E6EEBD-9FD0-41D8-9D81-384104582569}" type="presOf" srcId="{A547E906-DAD7-4D0E-87D3-0A4FD47DE5F4}" destId="{04B31CC0-148D-4CEC-9CAC-2C47A83A67F2}" srcOrd="0" destOrd="0" presId="urn:microsoft.com/office/officeart/2005/8/layout/hProcess9"/>
    <dgm:cxn modelId="{31BA07CD-6E09-47F2-BF95-61486D40CD36}" srcId="{1ABA3FE9-0C7A-4A19-8C2C-C47B5EB6E88E}" destId="{CEA6EC34-EA47-4EEC-B069-E56D3C1B5BE5}" srcOrd="0" destOrd="0" parTransId="{D153CA26-B79E-4CC7-A3DD-1D9CCA89D58E}" sibTransId="{A6F3EB31-273C-439B-A1BC-6071DC39FA11}"/>
    <dgm:cxn modelId="{2C8D79E5-452B-BB45-A188-3320408A5689}" srcId="{1ABA3FE9-0C7A-4A19-8C2C-C47B5EB6E88E}" destId="{E308B3D9-DA88-48F4-B981-7DE59660154F}" srcOrd="4" destOrd="0" parTransId="{8DB52CC2-91B6-478E-872E-F6262370AE85}" sibTransId="{9CF7BD22-EDFB-41CA-A87B-0AAC9947F267}"/>
    <dgm:cxn modelId="{85E12CF6-31C5-C240-9D92-D92B1BDD8FC7}" type="presOf" srcId="{E308B3D9-DA88-48F4-B981-7DE59660154F}" destId="{36BD2EAC-4C4E-40A4-AC60-5F0EFD95DB29}" srcOrd="0" destOrd="0" presId="urn:microsoft.com/office/officeart/2005/8/layout/hProcess9"/>
    <dgm:cxn modelId="{6D1C42A1-5A9C-4ABC-82E4-15F1DC0480B9}" type="presParOf" srcId="{C338BBCC-E1E4-484F-BA25-941CEA729A65}" destId="{DA5E27FA-C193-4DC5-9D1A-824CFA8A108F}" srcOrd="0" destOrd="0" presId="urn:microsoft.com/office/officeart/2005/8/layout/hProcess9"/>
    <dgm:cxn modelId="{DD04C3AC-59A4-48D8-8A45-4C264D3D9FD3}" type="presParOf" srcId="{C338BBCC-E1E4-484F-BA25-941CEA729A65}" destId="{6E33AD4D-9C58-4BA0-A84E-47CF656F57F4}" srcOrd="1" destOrd="0" presId="urn:microsoft.com/office/officeart/2005/8/layout/hProcess9"/>
    <dgm:cxn modelId="{8B7880D8-F0D9-46D2-9D2A-5B5B81B74A6D}" type="presParOf" srcId="{6E33AD4D-9C58-4BA0-A84E-47CF656F57F4}" destId="{6A207B20-7402-41B6-AEB9-569D2D3CEF07}" srcOrd="0" destOrd="0" presId="urn:microsoft.com/office/officeart/2005/8/layout/hProcess9"/>
    <dgm:cxn modelId="{C5286CF9-0E5E-449E-81FD-D0BD1B262DC0}" type="presParOf" srcId="{6E33AD4D-9C58-4BA0-A84E-47CF656F57F4}" destId="{36E16C5C-4DB7-4F4E-9AEA-E3F706FDDDF9}" srcOrd="1" destOrd="0" presId="urn:microsoft.com/office/officeart/2005/8/layout/hProcess9"/>
    <dgm:cxn modelId="{F76248C6-0870-4C7B-B992-A394E87A5C89}" type="presParOf" srcId="{6E33AD4D-9C58-4BA0-A84E-47CF656F57F4}" destId="{6399AED8-3CA9-42E7-A0B0-E7B9D711DB55}" srcOrd="2" destOrd="0" presId="urn:microsoft.com/office/officeart/2005/8/layout/hProcess9"/>
    <dgm:cxn modelId="{0FAC867C-CB16-4EBC-84E5-F435CCDA8B01}" type="presParOf" srcId="{6E33AD4D-9C58-4BA0-A84E-47CF656F57F4}" destId="{E14D26FB-F381-421E-9ED2-8E8049449A24}" srcOrd="3" destOrd="0" presId="urn:microsoft.com/office/officeart/2005/8/layout/hProcess9"/>
    <dgm:cxn modelId="{96DFDB23-CB01-4410-AFEC-2D8A4C251EFB}" type="presParOf" srcId="{6E33AD4D-9C58-4BA0-A84E-47CF656F57F4}" destId="{0897C15A-6DA8-4CF3-91B4-A77355637A2A}" srcOrd="4" destOrd="0" presId="urn:microsoft.com/office/officeart/2005/8/layout/hProcess9"/>
    <dgm:cxn modelId="{71B773DC-C8F6-407F-9608-9C37D4192160}" type="presParOf" srcId="{6E33AD4D-9C58-4BA0-A84E-47CF656F57F4}" destId="{584DFFE1-0193-4B8D-BAD6-E6FD3FF41AB4}" srcOrd="5" destOrd="0" presId="urn:microsoft.com/office/officeart/2005/8/layout/hProcess9"/>
    <dgm:cxn modelId="{44ED8FC7-84E3-4ACA-AB94-24C8CFCECF23}" type="presParOf" srcId="{6E33AD4D-9C58-4BA0-A84E-47CF656F57F4}" destId="{04B31CC0-148D-4CEC-9CAC-2C47A83A67F2}" srcOrd="6" destOrd="0" presId="urn:microsoft.com/office/officeart/2005/8/layout/hProcess9"/>
    <dgm:cxn modelId="{4C12F430-2978-1549-AFF6-78A0BA83735C}" type="presParOf" srcId="{6E33AD4D-9C58-4BA0-A84E-47CF656F57F4}" destId="{F69E7C3E-BA41-457D-8E8A-1DC4C32DBE3E}" srcOrd="7" destOrd="0" presId="urn:microsoft.com/office/officeart/2005/8/layout/hProcess9"/>
    <dgm:cxn modelId="{0005BED4-A5C5-E648-9AA2-1616DBAC9C68}" type="presParOf" srcId="{6E33AD4D-9C58-4BA0-A84E-47CF656F57F4}" destId="{36BD2EAC-4C4E-40A4-AC60-5F0EFD95DB29}"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F9F46-F2FB-40FE-B799-1F2180D2711B}">
      <dsp:nvSpPr>
        <dsp:cNvPr id="0" name=""/>
        <dsp:cNvSpPr/>
      </dsp:nvSpPr>
      <dsp:spPr>
        <a:xfrm>
          <a:off x="0" y="2645"/>
          <a:ext cx="1041641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1B7546B-61BB-4BDB-B8BC-13A689B4DE9C}">
      <dsp:nvSpPr>
        <dsp:cNvPr id="0" name=""/>
        <dsp:cNvSpPr/>
      </dsp:nvSpPr>
      <dsp:spPr>
        <a:xfrm>
          <a:off x="0" y="2645"/>
          <a:ext cx="2083283"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GB" sz="6500" kern="1200"/>
            <a:t>1.</a:t>
          </a:r>
        </a:p>
      </dsp:txBody>
      <dsp:txXfrm>
        <a:off x="0" y="2645"/>
        <a:ext cx="2083283" cy="1804458"/>
      </dsp:txXfrm>
    </dsp:sp>
    <dsp:sp modelId="{4FB3E201-B263-431A-95D8-C6767A746FC0}">
      <dsp:nvSpPr>
        <dsp:cNvPr id="0" name=""/>
        <dsp:cNvSpPr/>
      </dsp:nvSpPr>
      <dsp:spPr>
        <a:xfrm>
          <a:off x="2239530" y="84586"/>
          <a:ext cx="8176888"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mn-lt"/>
              <a:cs typeface="Calibri"/>
            </a:rPr>
            <a:t>Summarize overall survival following breast cancer diagnosis, including median survival and five-year survival probability. </a:t>
          </a:r>
          <a:endParaRPr lang="en-GB" sz="2000" kern="1200">
            <a:latin typeface="+mn-lt"/>
          </a:endParaRPr>
        </a:p>
      </dsp:txBody>
      <dsp:txXfrm>
        <a:off x="2239530" y="84586"/>
        <a:ext cx="8176888" cy="1638814"/>
      </dsp:txXfrm>
    </dsp:sp>
    <dsp:sp modelId="{F347AE94-34CE-41D1-AE4F-0BDBAD12E99B}">
      <dsp:nvSpPr>
        <dsp:cNvPr id="0" name=""/>
        <dsp:cNvSpPr/>
      </dsp:nvSpPr>
      <dsp:spPr>
        <a:xfrm>
          <a:off x="2083283" y="1723401"/>
          <a:ext cx="8333135"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45836296-8B7E-422C-8838-DB8420B0976E}">
      <dsp:nvSpPr>
        <dsp:cNvPr id="0" name=""/>
        <dsp:cNvSpPr/>
      </dsp:nvSpPr>
      <dsp:spPr>
        <a:xfrm>
          <a:off x="0" y="1807104"/>
          <a:ext cx="1041641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8FF5955-D4B5-463B-BC76-9B3F77CC1C82}">
      <dsp:nvSpPr>
        <dsp:cNvPr id="0" name=""/>
        <dsp:cNvSpPr/>
      </dsp:nvSpPr>
      <dsp:spPr>
        <a:xfrm>
          <a:off x="0" y="1807104"/>
          <a:ext cx="2083283"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GB" sz="6500" kern="1200"/>
            <a:t>2.</a:t>
          </a:r>
        </a:p>
      </dsp:txBody>
      <dsp:txXfrm>
        <a:off x="0" y="1807104"/>
        <a:ext cx="2083283" cy="1804458"/>
      </dsp:txXfrm>
    </dsp:sp>
    <dsp:sp modelId="{C49225B1-6051-4002-806F-5AF302F06527}">
      <dsp:nvSpPr>
        <dsp:cNvPr id="0" name=""/>
        <dsp:cNvSpPr/>
      </dsp:nvSpPr>
      <dsp:spPr>
        <a:xfrm>
          <a:off x="2239530" y="1889045"/>
          <a:ext cx="8176888"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cs typeface="Calibri"/>
            </a:rPr>
            <a:t>Which baselines clinical prognostic indicators are most important prognostic indicators, including</a:t>
          </a:r>
          <a:r>
            <a:rPr lang="zh-CN" altLang="en-US" sz="2000" kern="1200">
              <a:cs typeface="Calibri"/>
            </a:rPr>
            <a:t> </a:t>
          </a:r>
          <a:r>
            <a:rPr lang="en-US" altLang="zh-CN" sz="2000" kern="1200">
              <a:cs typeface="Calibri"/>
            </a:rPr>
            <a:t>cellularity </a:t>
          </a:r>
          <a:r>
            <a:rPr lang="en-US" altLang="zh-CN" sz="2000" kern="1200">
              <a:latin typeface="Corbel" panose="020B0503020204020204"/>
              <a:cs typeface="Calibri"/>
            </a:rPr>
            <a:t>and </a:t>
          </a:r>
          <a:r>
            <a:rPr lang="en-US" sz="2000" kern="1200">
              <a:cs typeface="Calibri"/>
            </a:rPr>
            <a:t> tumor size</a:t>
          </a:r>
          <a:r>
            <a:rPr lang="en-US" sz="2000" kern="1200">
              <a:latin typeface="Corbel" panose="020B0503020204020204"/>
              <a:cs typeface="Calibri"/>
            </a:rPr>
            <a:t>?</a:t>
          </a:r>
          <a:endParaRPr lang="en-GB" sz="2000" kern="1200"/>
        </a:p>
      </dsp:txBody>
      <dsp:txXfrm>
        <a:off x="2239530" y="1889045"/>
        <a:ext cx="8176888" cy="1638814"/>
      </dsp:txXfrm>
    </dsp:sp>
    <dsp:sp modelId="{90AA532D-D05D-40B8-B8E1-868036A26D01}">
      <dsp:nvSpPr>
        <dsp:cNvPr id="0" name=""/>
        <dsp:cNvSpPr/>
      </dsp:nvSpPr>
      <dsp:spPr>
        <a:xfrm>
          <a:off x="2083283" y="3527859"/>
          <a:ext cx="8333135"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DD9AF98A-FF82-4437-B6D9-9B0502301F72}">
      <dsp:nvSpPr>
        <dsp:cNvPr id="0" name=""/>
        <dsp:cNvSpPr/>
      </dsp:nvSpPr>
      <dsp:spPr>
        <a:xfrm>
          <a:off x="0" y="3611562"/>
          <a:ext cx="1041641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AEF04D8-940E-4294-BA7F-B8E82111280F}">
      <dsp:nvSpPr>
        <dsp:cNvPr id="0" name=""/>
        <dsp:cNvSpPr/>
      </dsp:nvSpPr>
      <dsp:spPr>
        <a:xfrm>
          <a:off x="0" y="3611562"/>
          <a:ext cx="2083283"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GB" sz="6500" kern="1200"/>
            <a:t>3.</a:t>
          </a:r>
        </a:p>
      </dsp:txBody>
      <dsp:txXfrm>
        <a:off x="0" y="3611562"/>
        <a:ext cx="2083283" cy="1804458"/>
      </dsp:txXfrm>
    </dsp:sp>
    <dsp:sp modelId="{C36172A1-38E5-45FF-AAA3-5259C5F5EBDB}">
      <dsp:nvSpPr>
        <dsp:cNvPr id="0" name=""/>
        <dsp:cNvSpPr/>
      </dsp:nvSpPr>
      <dsp:spPr>
        <a:xfrm>
          <a:off x="2239530" y="3653502"/>
          <a:ext cx="8176888" cy="838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cs typeface="Calibri"/>
            </a:rPr>
            <a:t>3.1.</a:t>
          </a:r>
          <a:r>
            <a:rPr lang="en-US" sz="2000" kern="1200">
              <a:cs typeface="Calibri"/>
            </a:rPr>
            <a:t> Is type of treatment associated with breast cancer survival? </a:t>
          </a:r>
          <a:endParaRPr lang="en-GB" sz="2000" kern="1200"/>
        </a:p>
      </dsp:txBody>
      <dsp:txXfrm>
        <a:off x="2239530" y="3653502"/>
        <a:ext cx="8176888" cy="838791"/>
      </dsp:txXfrm>
    </dsp:sp>
    <dsp:sp modelId="{5E1062A4-EB6C-4AE5-B895-D42EE3809B72}">
      <dsp:nvSpPr>
        <dsp:cNvPr id="0" name=""/>
        <dsp:cNvSpPr/>
      </dsp:nvSpPr>
      <dsp:spPr>
        <a:xfrm>
          <a:off x="2083283" y="4492293"/>
          <a:ext cx="8333135"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5A37DBE-6135-44B8-94F0-79326D8EB26B}">
      <dsp:nvSpPr>
        <dsp:cNvPr id="0" name=""/>
        <dsp:cNvSpPr/>
      </dsp:nvSpPr>
      <dsp:spPr>
        <a:xfrm>
          <a:off x="2239530" y="4534233"/>
          <a:ext cx="8176888" cy="838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cs typeface="Calibri" panose="020F0502020204030204"/>
            </a:rPr>
            <a:t>3.2.</a:t>
          </a:r>
          <a:r>
            <a:rPr lang="en-US" sz="2000" kern="1200">
              <a:cs typeface="Calibri"/>
            </a:rPr>
            <a:t> Are these associations likely to be causal or confounded by other prognostic characteristics influencing treatment type?</a:t>
          </a:r>
          <a:endParaRPr lang="en-GB" sz="2000" kern="1200"/>
        </a:p>
      </dsp:txBody>
      <dsp:txXfrm>
        <a:off x="2239530" y="4534233"/>
        <a:ext cx="8176888" cy="838791"/>
      </dsp:txXfrm>
    </dsp:sp>
    <dsp:sp modelId="{E327246C-CF89-4E34-B559-C508CE5F9029}">
      <dsp:nvSpPr>
        <dsp:cNvPr id="0" name=""/>
        <dsp:cNvSpPr/>
      </dsp:nvSpPr>
      <dsp:spPr>
        <a:xfrm>
          <a:off x="2083283" y="5373024"/>
          <a:ext cx="8333135"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EC661-6911-4854-83D1-D0108B34A041}">
      <dsp:nvSpPr>
        <dsp:cNvPr id="0" name=""/>
        <dsp:cNvSpPr/>
      </dsp:nvSpPr>
      <dsp:spPr>
        <a:xfrm>
          <a:off x="4983" y="1429600"/>
          <a:ext cx="2178716" cy="2330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defRPr b="1"/>
          </a:pPr>
          <a:r>
            <a:rPr lang="en-GB" sz="1800" b="0" kern="1200"/>
            <a:t>Checked for </a:t>
          </a:r>
          <a:r>
            <a:rPr lang="en-GB" sz="1800" kern="1200"/>
            <a:t>duplicates</a:t>
          </a:r>
        </a:p>
      </dsp:txBody>
      <dsp:txXfrm>
        <a:off x="68795" y="1493412"/>
        <a:ext cx="2051092" cy="2203353"/>
      </dsp:txXfrm>
    </dsp:sp>
    <dsp:sp modelId="{A3DD6736-E413-4A06-8F84-EDCFD44ACBA6}">
      <dsp:nvSpPr>
        <dsp:cNvPr id="0" name=""/>
        <dsp:cNvSpPr/>
      </dsp:nvSpPr>
      <dsp:spPr>
        <a:xfrm>
          <a:off x="2401571" y="2324928"/>
          <a:ext cx="461887" cy="540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401571" y="2432992"/>
        <a:ext cx="323321" cy="324193"/>
      </dsp:txXfrm>
    </dsp:sp>
    <dsp:sp modelId="{8BAD6588-9D7B-46F3-8E00-CC19A01AF89E}">
      <dsp:nvSpPr>
        <dsp:cNvPr id="0" name=""/>
        <dsp:cNvSpPr/>
      </dsp:nvSpPr>
      <dsp:spPr>
        <a:xfrm>
          <a:off x="3055186" y="1429600"/>
          <a:ext cx="2178716" cy="2330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Removed </a:t>
          </a:r>
          <a:r>
            <a:rPr lang="en-GB" sz="1800" kern="1200"/>
            <a:t>the observations where the individual was diagnosed </a:t>
          </a:r>
          <a:r>
            <a:rPr lang="en-GB" sz="1800" b="1" kern="1200"/>
            <a:t>over the age of </a:t>
          </a:r>
          <a:r>
            <a:rPr lang="en-US" altLang="zh-CN" sz="1800" b="1" kern="1200"/>
            <a:t>80</a:t>
          </a:r>
          <a:endParaRPr lang="en-GB" sz="1800" b="1" kern="1200"/>
        </a:p>
      </dsp:txBody>
      <dsp:txXfrm>
        <a:off x="3118998" y="1493412"/>
        <a:ext cx="2051092" cy="2203353"/>
      </dsp:txXfrm>
    </dsp:sp>
    <dsp:sp modelId="{78A5C032-0D74-4277-82D8-886921F6B434}">
      <dsp:nvSpPr>
        <dsp:cNvPr id="0" name=""/>
        <dsp:cNvSpPr/>
      </dsp:nvSpPr>
      <dsp:spPr>
        <a:xfrm>
          <a:off x="5451775" y="2324928"/>
          <a:ext cx="461887" cy="540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451775" y="2432992"/>
        <a:ext cx="323321" cy="324193"/>
      </dsp:txXfrm>
    </dsp:sp>
    <dsp:sp modelId="{3A8A996D-7715-4D43-8CDE-4B3C81810ECF}">
      <dsp:nvSpPr>
        <dsp:cNvPr id="0" name=""/>
        <dsp:cNvSpPr/>
      </dsp:nvSpPr>
      <dsp:spPr>
        <a:xfrm>
          <a:off x="6105390" y="1429600"/>
          <a:ext cx="2178716" cy="2330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b="0" kern="1200">
              <a:latin typeface="Corbel" panose="020B0503020204020204"/>
            </a:rPr>
            <a:t>Rows containing </a:t>
          </a:r>
          <a:r>
            <a:rPr lang="en-GB" sz="1800" b="1" kern="1200">
              <a:latin typeface="Corbel" panose="020B0503020204020204"/>
            </a:rPr>
            <a:t>missing values</a:t>
          </a:r>
          <a:r>
            <a:rPr lang="en-GB" sz="1800" kern="1200">
              <a:latin typeface="Corbel" panose="020B0503020204020204"/>
            </a:rPr>
            <a:t> for the exposure and outcome variables were </a:t>
          </a:r>
          <a:r>
            <a:rPr lang="en-GB" sz="1800" b="1" kern="1200">
              <a:latin typeface="Corbel" panose="020B0503020204020204"/>
            </a:rPr>
            <a:t>removed</a:t>
          </a:r>
          <a:r>
            <a:rPr lang="en-GB" sz="1800" kern="1200">
              <a:latin typeface="Corbel" panose="020B0503020204020204"/>
            </a:rPr>
            <a:t>, this was 84 rows</a:t>
          </a:r>
          <a:endParaRPr lang="en-GB" sz="1800" kern="1200"/>
        </a:p>
      </dsp:txBody>
      <dsp:txXfrm>
        <a:off x="6169202" y="1493412"/>
        <a:ext cx="2051092" cy="2203353"/>
      </dsp:txXfrm>
    </dsp:sp>
    <dsp:sp modelId="{7CCB4B05-33CD-4F40-BB8E-55F3EB0589A8}">
      <dsp:nvSpPr>
        <dsp:cNvPr id="0" name=""/>
        <dsp:cNvSpPr/>
      </dsp:nvSpPr>
      <dsp:spPr>
        <a:xfrm>
          <a:off x="8501978" y="2324928"/>
          <a:ext cx="461887" cy="540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501978" y="2432992"/>
        <a:ext cx="323321" cy="324193"/>
      </dsp:txXfrm>
    </dsp:sp>
    <dsp:sp modelId="{1586C195-DBE4-4A82-AE7B-E0A638F51780}">
      <dsp:nvSpPr>
        <dsp:cNvPr id="0" name=""/>
        <dsp:cNvSpPr/>
      </dsp:nvSpPr>
      <dsp:spPr>
        <a:xfrm>
          <a:off x="9155594" y="1429600"/>
          <a:ext cx="2178716" cy="2330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a:latin typeface="Corbel"/>
            </a:rPr>
            <a:t>Releveled the vital status</a:t>
          </a:r>
          <a:r>
            <a:rPr lang="en-GB" sz="1800" kern="1200">
              <a:latin typeface="Corbel"/>
            </a:rPr>
            <a:t> variable, assigning 0 to those who don't die of breast cancer, and 1 to those that die of breast cancer</a:t>
          </a:r>
        </a:p>
        <a:p>
          <a:pPr marL="114300" lvl="1" indent="-114300" algn="l" defTabSz="622300">
            <a:lnSpc>
              <a:spcPct val="90000"/>
            </a:lnSpc>
            <a:spcBef>
              <a:spcPct val="0"/>
            </a:spcBef>
            <a:spcAft>
              <a:spcPct val="15000"/>
            </a:spcAft>
            <a:buChar char="•"/>
          </a:pPr>
          <a:endParaRPr lang="en-GB" sz="1400" kern="1200">
            <a:latin typeface="Calibri Light" panose="020F0302020204030204"/>
          </a:endParaRPr>
        </a:p>
      </dsp:txBody>
      <dsp:txXfrm>
        <a:off x="9219406" y="1493412"/>
        <a:ext cx="2051092" cy="2203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E27FA-C193-4DC5-9D1A-824CFA8A108F}">
      <dsp:nvSpPr>
        <dsp:cNvPr id="0" name=""/>
        <dsp:cNvSpPr/>
      </dsp:nvSpPr>
      <dsp:spPr>
        <a:xfrm>
          <a:off x="805622" y="0"/>
          <a:ext cx="9130388" cy="29874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07B20-7402-41B6-AEB9-569D2D3CEF07}">
      <dsp:nvSpPr>
        <dsp:cNvPr id="0" name=""/>
        <dsp:cNvSpPr/>
      </dsp:nvSpPr>
      <dsp:spPr>
        <a:xfrm>
          <a:off x="4720" y="896229"/>
          <a:ext cx="2063883" cy="11949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orbel" panose="020B0503020204020204"/>
            </a:rPr>
            <a:t> Public health education on awareness of signs and symptoms.</a:t>
          </a:r>
          <a:endParaRPr lang="en-US" sz="1200" kern="1200"/>
        </a:p>
      </dsp:txBody>
      <dsp:txXfrm>
        <a:off x="63054" y="954563"/>
        <a:ext cx="1947215" cy="1078304"/>
      </dsp:txXfrm>
    </dsp:sp>
    <dsp:sp modelId="{6399AED8-3CA9-42E7-A0B0-E7B9D711DB55}">
      <dsp:nvSpPr>
        <dsp:cNvPr id="0" name=""/>
        <dsp:cNvSpPr/>
      </dsp:nvSpPr>
      <dsp:spPr>
        <a:xfrm>
          <a:off x="2171797" y="896229"/>
          <a:ext cx="2063883" cy="11949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orbel" panose="020B0503020204020204"/>
            </a:rPr>
            <a:t> Emphasis on the importance of early detection and treatment through consulting with medical practitioners. </a:t>
          </a:r>
          <a:endParaRPr lang="en-US" sz="1200" kern="1200"/>
        </a:p>
      </dsp:txBody>
      <dsp:txXfrm>
        <a:off x="2230131" y="954563"/>
        <a:ext cx="1947215" cy="1078304"/>
      </dsp:txXfrm>
    </dsp:sp>
    <dsp:sp modelId="{0897C15A-6DA8-4CF3-91B4-A77355637A2A}">
      <dsp:nvSpPr>
        <dsp:cNvPr id="0" name=""/>
        <dsp:cNvSpPr/>
      </dsp:nvSpPr>
      <dsp:spPr>
        <a:xfrm>
          <a:off x="4338875" y="896229"/>
          <a:ext cx="2063883" cy="11949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orbel" panose="020B0503020204020204"/>
            </a:rPr>
            <a:t> Combination of public and health worker education.  </a:t>
          </a:r>
          <a:endParaRPr lang="en-US" sz="1200" kern="1200"/>
        </a:p>
      </dsp:txBody>
      <dsp:txXfrm>
        <a:off x="4397209" y="954563"/>
        <a:ext cx="1947215" cy="1078304"/>
      </dsp:txXfrm>
    </dsp:sp>
    <dsp:sp modelId="{04B31CC0-148D-4CEC-9CAC-2C47A83A67F2}">
      <dsp:nvSpPr>
        <dsp:cNvPr id="0" name=""/>
        <dsp:cNvSpPr/>
      </dsp:nvSpPr>
      <dsp:spPr>
        <a:xfrm>
          <a:off x="6505952" y="896229"/>
          <a:ext cx="2063883" cy="11949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 Next Generation Sequencing in the implementation of cancer predictors </a:t>
          </a:r>
          <a:r>
            <a:rPr lang="en-US" sz="1200" kern="1200">
              <a:latin typeface="Calibri Light"/>
              <a:cs typeface="Calibri Light"/>
            </a:rPr>
            <a:t>and prognosticators. </a:t>
          </a:r>
          <a:endParaRPr lang="en-US" sz="1200" kern="1200">
            <a:latin typeface="Corbel" panose="020B0503020204020204"/>
          </a:endParaRPr>
        </a:p>
      </dsp:txBody>
      <dsp:txXfrm>
        <a:off x="6564286" y="954563"/>
        <a:ext cx="1947215" cy="1078304"/>
      </dsp:txXfrm>
    </dsp:sp>
    <dsp:sp modelId="{36BD2EAC-4C4E-40A4-AC60-5F0EFD95DB29}">
      <dsp:nvSpPr>
        <dsp:cNvPr id="0" name=""/>
        <dsp:cNvSpPr/>
      </dsp:nvSpPr>
      <dsp:spPr>
        <a:xfrm>
          <a:off x="8673030" y="896229"/>
          <a:ext cx="2063883" cy="11949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rbel" panose="020B0503020204020204"/>
            </a:rPr>
            <a:t> Improves</a:t>
          </a:r>
          <a:r>
            <a:rPr lang="en-US" sz="1200" kern="1200"/>
            <a:t> the prediction of survival in breast cancer</a:t>
          </a:r>
          <a:r>
            <a:rPr lang="en-US" sz="1200" kern="1200">
              <a:latin typeface="Corbel" panose="020B0503020204020204"/>
            </a:rPr>
            <a:t> and better</a:t>
          </a:r>
          <a:r>
            <a:rPr lang="en-US" sz="1200" kern="1200"/>
            <a:t> diagnostic services.</a:t>
          </a:r>
          <a:br>
            <a:rPr lang="en-US" sz="1200" kern="1200"/>
          </a:br>
          <a:endParaRPr lang="en-US" sz="1200" kern="1200"/>
        </a:p>
      </dsp:txBody>
      <dsp:txXfrm>
        <a:off x="8731364" y="954563"/>
        <a:ext cx="1947215" cy="10783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AC025-246F-4250-A680-F4429EB6D761}" type="datetimeFigureOut">
              <a:rPr lang="en-US"/>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8B818-A85E-433B-A9E7-988A9323D49D}" type="slidenum">
              <a:rPr lang="en-US"/>
              <a:t>‹#›</a:t>
            </a:fld>
            <a:endParaRPr lang="en-US"/>
          </a:p>
        </p:txBody>
      </p:sp>
    </p:spTree>
    <p:extLst>
      <p:ext uri="{BB962C8B-B14F-4D97-AF65-F5344CB8AC3E}">
        <p14:creationId xmlns:p14="http://schemas.microsoft.com/office/powerpoint/2010/main" val="322651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B8B818-A85E-433B-A9E7-988A9323D49D}" type="slidenum">
              <a:rPr lang="en-US" smtClean="0"/>
              <a:t>2</a:t>
            </a:fld>
            <a:endParaRPr lang="en-US"/>
          </a:p>
        </p:txBody>
      </p:sp>
    </p:spTree>
    <p:extLst>
      <p:ext uri="{BB962C8B-B14F-4D97-AF65-F5344CB8AC3E}">
        <p14:creationId xmlns:p14="http://schemas.microsoft.com/office/powerpoint/2010/main" val="286654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a:t>
            </a:r>
            <a:r>
              <a:rPr lang="en-US" dirty="0" err="1">
                <a:cs typeface="Calibri"/>
              </a:rPr>
              <a:t>coef</a:t>
            </a:r>
            <a:r>
              <a:rPr lang="en-US" dirty="0">
                <a:cs typeface="Calibri"/>
              </a:rPr>
              <a:t>) represents hazard ratio.</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cs typeface="Calibri"/>
              </a:rPr>
              <a:t>Here the p-value is 0.27 which is not significant, thus we can assume the proportional hazards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a:t>12</a:t>
            </a:fld>
            <a:endParaRPr lang="en-US"/>
          </a:p>
        </p:txBody>
      </p:sp>
    </p:spTree>
    <p:extLst>
      <p:ext uri="{BB962C8B-B14F-4D97-AF65-F5344CB8AC3E}">
        <p14:creationId xmlns:p14="http://schemas.microsoft.com/office/powerpoint/2010/main" val="2337170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no breast surgery </a:t>
            </a:r>
          </a:p>
        </p:txBody>
      </p:sp>
      <p:sp>
        <p:nvSpPr>
          <p:cNvPr id="4" name="Slide Number Placeholder 3"/>
          <p:cNvSpPr>
            <a:spLocks noGrp="1"/>
          </p:cNvSpPr>
          <p:nvPr>
            <p:ph type="sldNum" sz="quarter" idx="5"/>
          </p:nvPr>
        </p:nvSpPr>
        <p:spPr/>
        <p:txBody>
          <a:bodyPr/>
          <a:lstStyle/>
          <a:p>
            <a:fld id="{17B8B818-A85E-433B-A9E7-988A9323D49D}" type="slidenum">
              <a:rPr lang="en-US"/>
              <a:t>13</a:t>
            </a:fld>
            <a:endParaRPr lang="en-US"/>
          </a:p>
        </p:txBody>
      </p:sp>
    </p:spTree>
    <p:extLst>
      <p:ext uri="{BB962C8B-B14F-4D97-AF65-F5344CB8AC3E}">
        <p14:creationId xmlns:p14="http://schemas.microsoft.com/office/powerpoint/2010/main" val="227403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Testing whether hazard ratio = 1</a:t>
            </a:r>
          </a:p>
        </p:txBody>
      </p:sp>
      <p:sp>
        <p:nvSpPr>
          <p:cNvPr id="4" name="Slide Number Placeholder 3"/>
          <p:cNvSpPr>
            <a:spLocks noGrp="1"/>
          </p:cNvSpPr>
          <p:nvPr>
            <p:ph type="sldNum" sz="quarter" idx="5"/>
          </p:nvPr>
        </p:nvSpPr>
        <p:spPr/>
        <p:txBody>
          <a:bodyPr/>
          <a:lstStyle/>
          <a:p>
            <a:fld id="{17B8B818-A85E-433B-A9E7-988A9323D49D}" type="slidenum">
              <a:rPr lang="en-US"/>
              <a:t>14</a:t>
            </a:fld>
            <a:endParaRPr lang="en-US"/>
          </a:p>
        </p:txBody>
      </p:sp>
    </p:spTree>
    <p:extLst>
      <p:ext uri="{BB962C8B-B14F-4D97-AF65-F5344CB8AC3E}">
        <p14:creationId xmlns:p14="http://schemas.microsoft.com/office/powerpoint/2010/main" val="95638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Since the model has barely changed with the addition of a significant predictor, it implies that the results of our model are robust.</a:t>
            </a:r>
          </a:p>
        </p:txBody>
      </p:sp>
      <p:sp>
        <p:nvSpPr>
          <p:cNvPr id="4" name="Slide Number Placeholder 3"/>
          <p:cNvSpPr>
            <a:spLocks noGrp="1"/>
          </p:cNvSpPr>
          <p:nvPr>
            <p:ph type="sldNum" sz="quarter" idx="5"/>
          </p:nvPr>
        </p:nvSpPr>
        <p:spPr/>
        <p:txBody>
          <a:bodyPr/>
          <a:lstStyle/>
          <a:p>
            <a:fld id="{17B8B818-A85E-433B-A9E7-988A9323D49D}" type="slidenum">
              <a:rPr lang="en-US"/>
              <a:t>16</a:t>
            </a:fld>
            <a:endParaRPr lang="en-US"/>
          </a:p>
        </p:txBody>
      </p:sp>
    </p:spTree>
    <p:extLst>
      <p:ext uri="{BB962C8B-B14F-4D97-AF65-F5344CB8AC3E}">
        <p14:creationId xmlns:p14="http://schemas.microsoft.com/office/powerpoint/2010/main" val="8354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There is no formal test for causality </a:t>
            </a:r>
          </a:p>
          <a:p>
            <a:pPr marL="285750" indent="-285750">
              <a:lnSpc>
                <a:spcPct val="90000"/>
              </a:lnSpc>
              <a:spcBef>
                <a:spcPts val="1000"/>
              </a:spcBef>
              <a:buFont typeface="Arial"/>
              <a:buChar char="•"/>
            </a:pPr>
            <a:r>
              <a:rPr lang="en-US">
                <a:cs typeface="Calibri"/>
              </a:rPr>
              <a:t>Tumor size proceeds treatment and survival </a:t>
            </a:r>
          </a:p>
        </p:txBody>
      </p:sp>
      <p:sp>
        <p:nvSpPr>
          <p:cNvPr id="4" name="Slide Number Placeholder 3"/>
          <p:cNvSpPr>
            <a:spLocks noGrp="1"/>
          </p:cNvSpPr>
          <p:nvPr>
            <p:ph type="sldNum" sz="quarter" idx="5"/>
          </p:nvPr>
        </p:nvSpPr>
        <p:spPr/>
        <p:txBody>
          <a:bodyPr/>
          <a:lstStyle/>
          <a:p>
            <a:fld id="{17B8B818-A85E-433B-A9E7-988A9323D49D}" type="slidenum">
              <a:rPr lang="en-US"/>
              <a:t>17</a:t>
            </a:fld>
            <a:endParaRPr lang="en-US"/>
          </a:p>
        </p:txBody>
      </p:sp>
    </p:spTree>
    <p:extLst>
      <p:ext uri="{BB962C8B-B14F-4D97-AF65-F5344CB8AC3E}">
        <p14:creationId xmlns:p14="http://schemas.microsoft.com/office/powerpoint/2010/main" val="165163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cs typeface="Calibri" panose="020F0502020204030204"/>
              </a:rPr>
              <a:t>Cellularity is not associated with survival, thus cannot be a confounder</a:t>
            </a:r>
            <a:endParaRPr lang="en-US"/>
          </a:p>
        </p:txBody>
      </p:sp>
      <p:sp>
        <p:nvSpPr>
          <p:cNvPr id="4" name="Slide Number Placeholder 3"/>
          <p:cNvSpPr>
            <a:spLocks noGrp="1"/>
          </p:cNvSpPr>
          <p:nvPr>
            <p:ph type="sldNum" sz="quarter" idx="5"/>
          </p:nvPr>
        </p:nvSpPr>
        <p:spPr/>
        <p:txBody>
          <a:bodyPr/>
          <a:lstStyle/>
          <a:p>
            <a:fld id="{17B8B818-A85E-433B-A9E7-988A9323D49D}" type="slidenum">
              <a:rPr lang="en-US"/>
              <a:t>18</a:t>
            </a:fld>
            <a:endParaRPr lang="en-US"/>
          </a:p>
        </p:txBody>
      </p:sp>
    </p:spTree>
    <p:extLst>
      <p:ext uri="{BB962C8B-B14F-4D97-AF65-F5344CB8AC3E}">
        <p14:creationId xmlns:p14="http://schemas.microsoft.com/office/powerpoint/2010/main" val="2066786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t>
            </a:r>
          </a:p>
          <a:p>
            <a:r>
              <a:rPr lang="en-US">
                <a:cs typeface="Calibri"/>
              </a:rPr>
              <a:t>Tumor size possibly confounds treatment type and </a:t>
            </a:r>
            <a:r>
              <a:rPr lang="en-US" err="1">
                <a:cs typeface="Calibri"/>
              </a:rPr>
              <a:t>surival</a:t>
            </a:r>
            <a:r>
              <a:rPr lang="en-US">
                <a:cs typeface="Calibri"/>
              </a:rPr>
              <a:t>.</a:t>
            </a:r>
            <a:endParaRPr lang="en-US"/>
          </a:p>
        </p:txBody>
      </p:sp>
      <p:sp>
        <p:nvSpPr>
          <p:cNvPr id="4" name="Slide Number Placeholder 3"/>
          <p:cNvSpPr>
            <a:spLocks noGrp="1"/>
          </p:cNvSpPr>
          <p:nvPr>
            <p:ph type="sldNum" sz="quarter" idx="5"/>
          </p:nvPr>
        </p:nvSpPr>
        <p:spPr/>
        <p:txBody>
          <a:bodyPr/>
          <a:lstStyle/>
          <a:p>
            <a:fld id="{17B8B818-A85E-433B-A9E7-988A9323D49D}" type="slidenum">
              <a:rPr lang="en-US"/>
              <a:t>21</a:t>
            </a:fld>
            <a:endParaRPr lang="en-US"/>
          </a:p>
        </p:txBody>
      </p:sp>
    </p:spTree>
    <p:extLst>
      <p:ext uri="{BB962C8B-B14F-4D97-AF65-F5344CB8AC3E}">
        <p14:creationId xmlns:p14="http://schemas.microsoft.com/office/powerpoint/2010/main" val="3784752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a:t>22</a:t>
            </a:fld>
            <a:endParaRPr lang="en-US"/>
          </a:p>
        </p:txBody>
      </p:sp>
    </p:spTree>
    <p:extLst>
      <p:ext uri="{BB962C8B-B14F-4D97-AF65-F5344CB8AC3E}">
        <p14:creationId xmlns:p14="http://schemas.microsoft.com/office/powerpoint/2010/main" val="365596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cs typeface="Calibri"/>
            </a:endParaRPr>
          </a:p>
          <a:p>
            <a:endParaRPr lang="en-US" sz="1200">
              <a:solidFill>
                <a:srgbClr val="0070C0"/>
              </a:solidFill>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smtClean="0"/>
              <a:t>3</a:t>
            </a:fld>
            <a:endParaRPr lang="en-US"/>
          </a:p>
        </p:txBody>
      </p:sp>
    </p:spTree>
    <p:extLst>
      <p:ext uri="{BB962C8B-B14F-4D97-AF65-F5344CB8AC3E}">
        <p14:creationId xmlns:p14="http://schemas.microsoft.com/office/powerpoint/2010/main" val="240163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GB"/>
          </a:p>
        </p:txBody>
      </p:sp>
      <p:sp>
        <p:nvSpPr>
          <p:cNvPr id="4" name="Slide Number Placeholder 3"/>
          <p:cNvSpPr>
            <a:spLocks noGrp="1"/>
          </p:cNvSpPr>
          <p:nvPr>
            <p:ph type="sldNum" sz="quarter" idx="5"/>
          </p:nvPr>
        </p:nvSpPr>
        <p:spPr/>
        <p:txBody>
          <a:bodyPr/>
          <a:lstStyle/>
          <a:p>
            <a:fld id="{17B8B818-A85E-433B-A9E7-988A9323D49D}" type="slidenum">
              <a:rPr lang="en-US" smtClean="0"/>
              <a:t>4</a:t>
            </a:fld>
            <a:endParaRPr lang="en-US"/>
          </a:p>
        </p:txBody>
      </p:sp>
    </p:spTree>
    <p:extLst>
      <p:ext uri="{BB962C8B-B14F-4D97-AF65-F5344CB8AC3E}">
        <p14:creationId xmlns:p14="http://schemas.microsoft.com/office/powerpoint/2010/main" val="289219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METABRIC is a Canada-UK project that aims to classify breast tumors into further subcategories, based on molecular signatures that will help determine the optimal course of treatment. The study population consists of clinical data and tissue samples from 2509 breast cancer patients across nine cohorts. For this project, a dataset was extracted consisting of clinical, treatment, and molecular signature for 1980 patients.</a:t>
            </a:r>
            <a:r>
              <a:rPr lang="en-US">
                <a:cs typeface="Calibri"/>
              </a:rPr>
              <a:t> </a:t>
            </a:r>
            <a:endParaRPr lang="en-US"/>
          </a:p>
        </p:txBody>
      </p:sp>
      <p:sp>
        <p:nvSpPr>
          <p:cNvPr id="4" name="Slide Number Placeholder 3"/>
          <p:cNvSpPr>
            <a:spLocks noGrp="1"/>
          </p:cNvSpPr>
          <p:nvPr>
            <p:ph type="sldNum" sz="quarter" idx="5"/>
          </p:nvPr>
        </p:nvSpPr>
        <p:spPr/>
        <p:txBody>
          <a:bodyPr/>
          <a:lstStyle/>
          <a:p>
            <a:fld id="{17B8B818-A85E-433B-A9E7-988A9323D49D}" type="slidenum">
              <a:rPr lang="en-US"/>
              <a:t>5</a:t>
            </a:fld>
            <a:endParaRPr lang="en-US"/>
          </a:p>
        </p:txBody>
      </p:sp>
    </p:spTree>
    <p:extLst>
      <p:ext uri="{BB962C8B-B14F-4D97-AF65-F5344CB8AC3E}">
        <p14:creationId xmlns:p14="http://schemas.microsoft.com/office/powerpoint/2010/main" val="285166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smtClean="0"/>
              <a:t>6</a:t>
            </a:fld>
            <a:endParaRPr lang="en-US"/>
          </a:p>
        </p:txBody>
      </p:sp>
    </p:spTree>
    <p:extLst>
      <p:ext uri="{BB962C8B-B14F-4D97-AF65-F5344CB8AC3E}">
        <p14:creationId xmlns:p14="http://schemas.microsoft.com/office/powerpoint/2010/main" val="279012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Out of 1774 observations </a:t>
            </a:r>
          </a:p>
          <a:p>
            <a:endParaRPr lang="en-US">
              <a:cs typeface="Calibri"/>
            </a:endParaRPr>
          </a:p>
          <a:p>
            <a:r>
              <a:rPr lang="en-US">
                <a:cs typeface="Calibri"/>
              </a:rPr>
              <a:t>1078 receive radio therapy, 696 do not</a:t>
            </a:r>
          </a:p>
          <a:p>
            <a:r>
              <a:rPr lang="en-US">
                <a:cs typeface="Calibri"/>
              </a:rPr>
              <a:t>391 Receive chemotherapy 1383 do not</a:t>
            </a:r>
          </a:p>
          <a:p>
            <a:r>
              <a:rPr lang="en-US">
                <a:cs typeface="Calibri"/>
              </a:rPr>
              <a:t>1081 receive hormone therapy, 693 d not.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a:t>7</a:t>
            </a:fld>
            <a:endParaRPr lang="en-US"/>
          </a:p>
        </p:txBody>
      </p:sp>
    </p:spTree>
    <p:extLst>
      <p:ext uri="{BB962C8B-B14F-4D97-AF65-F5344CB8AC3E}">
        <p14:creationId xmlns:p14="http://schemas.microsoft.com/office/powerpoint/2010/main" val="67081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use of one therapy is linked to other therapies received</a:t>
            </a:r>
          </a:p>
          <a:p>
            <a:endParaRPr lang="en-US">
              <a:cs typeface="Calibri"/>
            </a:endParaRPr>
          </a:p>
          <a:p>
            <a:r>
              <a:rPr lang="en-US">
                <a:cs typeface="Calibri"/>
              </a:rPr>
              <a:t>For example</a:t>
            </a:r>
          </a:p>
          <a:p>
            <a:r>
              <a:rPr lang="en-US">
                <a:cs typeface="Calibri"/>
              </a:rPr>
              <a:t>If you're not receiving radio therapy, you're unlikely to be receiving chemotherapy</a:t>
            </a:r>
          </a:p>
          <a:p>
            <a:r>
              <a:rPr lang="en-US">
                <a:cs typeface="Calibri"/>
              </a:rPr>
              <a:t>If you're receiving hormone therapy, you're unlikely to be receiving chemotherapy</a:t>
            </a:r>
            <a:endParaRPr lang="en-US"/>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a:t>8</a:t>
            </a:fld>
            <a:endParaRPr lang="en-US"/>
          </a:p>
        </p:txBody>
      </p:sp>
    </p:spTree>
    <p:extLst>
      <p:ext uri="{BB962C8B-B14F-4D97-AF65-F5344CB8AC3E}">
        <p14:creationId xmlns:p14="http://schemas.microsoft.com/office/powerpoint/2010/main" val="398173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did a Kaplan-Meier survival estimate here. And </a:t>
            </a:r>
            <a:r>
              <a:rPr kumimoji="1" lang="en-US" altLang="zh-CN"/>
              <a:t>the table </a:t>
            </a:r>
            <a:endParaRPr kumimoji="1" lang="zh-CN" altLang="en-US" dirty="0"/>
          </a:p>
        </p:txBody>
      </p:sp>
      <p:sp>
        <p:nvSpPr>
          <p:cNvPr id="4" name="灯片编号占位符 3"/>
          <p:cNvSpPr>
            <a:spLocks noGrp="1"/>
          </p:cNvSpPr>
          <p:nvPr>
            <p:ph type="sldNum" sz="quarter" idx="5"/>
          </p:nvPr>
        </p:nvSpPr>
        <p:spPr/>
        <p:txBody>
          <a:bodyPr/>
          <a:lstStyle/>
          <a:p>
            <a:fld id="{17B8B818-A85E-433B-A9E7-988A9323D49D}" type="slidenum">
              <a:rPr lang="en-US" smtClean="0"/>
              <a:t>9</a:t>
            </a:fld>
            <a:endParaRPr lang="en-US"/>
          </a:p>
        </p:txBody>
      </p:sp>
    </p:spTree>
    <p:extLst>
      <p:ext uri="{BB962C8B-B14F-4D97-AF65-F5344CB8AC3E}">
        <p14:creationId xmlns:p14="http://schemas.microsoft.com/office/powerpoint/2010/main" val="401425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a:t>
            </a:r>
            <a:r>
              <a:rPr lang="en-US" dirty="0" err="1">
                <a:cs typeface="Calibri"/>
              </a:rPr>
              <a:t>coef</a:t>
            </a:r>
            <a:r>
              <a:rPr lang="en-US" dirty="0">
                <a:cs typeface="Calibri"/>
              </a:rPr>
              <a:t>) represents hazard ratio.</a:t>
            </a:r>
          </a:p>
          <a:p>
            <a:r>
              <a:rPr lang="en-US" dirty="0">
                <a:cs typeface="Calibri"/>
              </a:rPr>
              <a:t>For each 1 unit greater in tumor size, the mortality hazard of breast cancer increases by 0.5% , CI..., p-value..., conclude...</a:t>
            </a:r>
            <a:endParaRPr lang="en-US" dirty="0"/>
          </a:p>
          <a:p>
            <a:endParaRPr lang="en-US" dirty="0">
              <a:cs typeface="Calibri"/>
            </a:endParaRPr>
          </a:p>
          <a:p>
            <a:r>
              <a:rPr lang="en-US" dirty="0">
                <a:cs typeface="Calibri"/>
              </a:rPr>
              <a:t>And we test the proportional hazards assumption for the cox regression model:  </a:t>
            </a:r>
          </a:p>
          <a:p>
            <a:r>
              <a:rPr lang="en-US" dirty="0">
                <a:cs typeface="Calibri"/>
              </a:rPr>
              <a:t>We calculate the Schoenfeld residuals as a function of time for the beta coefficient, here we have the hypothesis that a non-zero linear trend to the residuals against time, which indicated a violation of the proportional hazards assumption. And we also did </a:t>
            </a:r>
            <a:r>
              <a:rPr lang="en" altLang="zh-CN" sz="1200" b="0" i="0" kern="1200" dirty="0">
                <a:solidFill>
                  <a:schemeClr val="tx1"/>
                </a:solidFill>
                <a:effectLst/>
                <a:latin typeface="+mn-lt"/>
                <a:ea typeface="+mn-ea"/>
                <a:cs typeface="+mn-cs"/>
              </a:rPr>
              <a:t>a graphical diagnostic to produce the graph of the Schoenfeld residuals against time.</a:t>
            </a:r>
          </a:p>
          <a:p>
            <a:r>
              <a:rPr lang="en-US" dirty="0">
                <a:cs typeface="Calibri"/>
              </a:rPr>
              <a:t>Here the p-value is 0.75 which is not significant, thus we can assume the proportional hazards.</a:t>
            </a:r>
          </a:p>
          <a:p>
            <a:endParaRPr lang="en-US" dirty="0">
              <a:cs typeface="Calibri"/>
            </a:endParaRPr>
          </a:p>
        </p:txBody>
      </p:sp>
      <p:sp>
        <p:nvSpPr>
          <p:cNvPr id="4" name="Slide Number Placeholder 3"/>
          <p:cNvSpPr>
            <a:spLocks noGrp="1"/>
          </p:cNvSpPr>
          <p:nvPr>
            <p:ph type="sldNum" sz="quarter" idx="5"/>
          </p:nvPr>
        </p:nvSpPr>
        <p:spPr/>
        <p:txBody>
          <a:bodyPr/>
          <a:lstStyle/>
          <a:p>
            <a:fld id="{17B8B818-A85E-433B-A9E7-988A9323D49D}" type="slidenum">
              <a:rPr lang="en-US"/>
              <a:t>11</a:t>
            </a:fld>
            <a:endParaRPr lang="en-US"/>
          </a:p>
        </p:txBody>
      </p:sp>
    </p:spTree>
    <p:extLst>
      <p:ext uri="{BB962C8B-B14F-4D97-AF65-F5344CB8AC3E}">
        <p14:creationId xmlns:p14="http://schemas.microsoft.com/office/powerpoint/2010/main" val="54485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538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7554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764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74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41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558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568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745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757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71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679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9134118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cbi.nlm.nih.gov/pmc/articles/PMC3457875/" TargetMode="External"/><Relationship Id="rId3" Type="http://schemas.openxmlformats.org/officeDocument/2006/relationships/hyperlink" Target="https://bmjopen.bmj.com/content/9/10/e028461" TargetMode="External"/><Relationship Id="rId7" Type="http://schemas.openxmlformats.org/officeDocument/2006/relationships/hyperlink" Target="https://journals.plos.org/plosone/article?id=10.1371/journal.pone.0122413" TargetMode="External"/><Relationship Id="rId12" Type="http://schemas.openxmlformats.org/officeDocument/2006/relationships/image" Target="../media/image3.png"/><Relationship Id="rId2" Type="http://schemas.openxmlformats.org/officeDocument/2006/relationships/hyperlink" Target="https://jhoonline.biomedcentral.com/articles/10.1186/s13045-019-0783-9" TargetMode="External"/><Relationship Id="rId1" Type="http://schemas.openxmlformats.org/officeDocument/2006/relationships/slideLayout" Target="../slideLayouts/slideLayout2.xml"/><Relationship Id="rId6" Type="http://schemas.openxmlformats.org/officeDocument/2006/relationships/hyperlink" Target="https://www.who.int/news-room/fact-sheets/detail/breast-cancer" TargetMode="External"/><Relationship Id="rId11" Type="http://schemas.openxmlformats.org/officeDocument/2006/relationships/hyperlink" Target="https://www.ncbi.nlm.nih.gov/pmc/articles/PMC6850492/" TargetMode="External"/><Relationship Id="rId5" Type="http://schemas.openxmlformats.org/officeDocument/2006/relationships/hyperlink" Target="https://www.thelancet.com/journals/langlo/article/PIIS2214-109X(20)30215-1/fulltext" TargetMode="External"/><Relationship Id="rId10" Type="http://schemas.openxmlformats.org/officeDocument/2006/relationships/hyperlink" Target="https://www.ncbi.nlm.nih.gov/pmc/articles/PMC3126011/" TargetMode="External"/><Relationship Id="rId4" Type="http://schemas.openxmlformats.org/officeDocument/2006/relationships/hyperlink" Target="https://www.wcrf.org/dietandcancer/breast-cancer/" TargetMode="External"/><Relationship Id="rId9" Type="http://schemas.openxmlformats.org/officeDocument/2006/relationships/hyperlink" Target="https://pubmed.ncbi.nlm.nih.gov/29868153/"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0335" y="2821515"/>
            <a:ext cx="2950028" cy="5222117"/>
          </a:xfrm>
        </p:spPr>
        <p:txBody>
          <a:bodyPr vert="horz" lIns="0" tIns="0" rIns="0" bIns="0" rtlCol="0" anchor="ctr">
            <a:normAutofit/>
          </a:bodyPr>
          <a:lstStyle/>
          <a:p>
            <a:pPr algn="l"/>
            <a:r>
              <a:rPr lang="en-US">
                <a:effectLst>
                  <a:outerShdw blurRad="38100" dist="38100" dir="2700000" algn="tl">
                    <a:srgbClr val="000000">
                      <a:alpha val="43137"/>
                    </a:srgbClr>
                  </a:outerShdw>
                </a:effectLst>
              </a:rPr>
              <a:t>Group 6</a:t>
            </a:r>
          </a:p>
        </p:txBody>
      </p:sp>
      <p:cxnSp>
        <p:nvCxnSpPr>
          <p:cNvPr id="5" name="Straight Arrow Connector 4">
            <a:extLst>
              <a:ext uri="{FF2B5EF4-FFF2-40B4-BE49-F238E27FC236}">
                <a16:creationId xmlns:a16="http://schemas.microsoft.com/office/drawing/2014/main" id="{41DA2EDA-BCEB-4B36-ABEF-08111715C923}"/>
              </a:ext>
            </a:extLst>
          </p:cNvPr>
          <p:cNvCxnSpPr/>
          <p:nvPr/>
        </p:nvCxnSpPr>
        <p:spPr>
          <a:xfrm>
            <a:off x="-9525" y="5934075"/>
            <a:ext cx="12249150" cy="25400"/>
          </a:xfrm>
          <a:prstGeom prst="straightConnector1">
            <a:avLst/>
          </a:prstGeom>
          <a:ln w="57150">
            <a:solidFill>
              <a:srgbClr val="4472C4"/>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131D7991-79BC-4AE5-A591-8BF7CBB126BC}"/>
              </a:ext>
            </a:extLst>
          </p:cNvPr>
          <p:cNvSpPr>
            <a:spLocks noGrp="1"/>
          </p:cNvSpPr>
          <p:nvPr>
            <p:ph type="ctrTitle"/>
          </p:nvPr>
        </p:nvSpPr>
        <p:spPr>
          <a:xfrm>
            <a:off x="336550" y="1566863"/>
            <a:ext cx="11703050" cy="2368550"/>
          </a:xfrm>
        </p:spPr>
        <p:txBody>
          <a:bodyPr>
            <a:normAutofit/>
          </a:bodyPr>
          <a:lstStyle/>
          <a:p>
            <a:r>
              <a:rPr lang="en-US" b="1">
                <a:latin typeface="Calibri"/>
                <a:ea typeface="+mj-lt"/>
                <a:cs typeface="+mj-lt"/>
              </a:rPr>
              <a:t>Clinical and genetic predictors of breast cancer survival</a:t>
            </a:r>
            <a:endParaRPr lang="en-US" b="1">
              <a:latin typeface="Calibri"/>
            </a:endParaRPr>
          </a:p>
        </p:txBody>
      </p:sp>
      <p:pic>
        <p:nvPicPr>
          <p:cNvPr id="9" name="Picture 2" descr="Imperial College London | jobs.ac.uk">
            <a:extLst>
              <a:ext uri="{FF2B5EF4-FFF2-40B4-BE49-F238E27FC236}">
                <a16:creationId xmlns:a16="http://schemas.microsoft.com/office/drawing/2014/main" id="{5914553F-BA48-4492-9C34-A3F04BB102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3711" y="109537"/>
            <a:ext cx="1266826" cy="633413"/>
          </a:xfrm>
          <a:prstGeom prst="rect">
            <a:avLst/>
          </a:prstGeom>
          <a:solidFill>
            <a:schemeClr val="bg2"/>
          </a:solidFill>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7B62-993B-4ED7-9729-9FF0385F2504}"/>
              </a:ext>
            </a:extLst>
          </p:cNvPr>
          <p:cNvSpPr>
            <a:spLocks noGrp="1"/>
          </p:cNvSpPr>
          <p:nvPr>
            <p:ph type="title"/>
          </p:nvPr>
        </p:nvSpPr>
        <p:spPr>
          <a:xfrm>
            <a:off x="1484311" y="208722"/>
            <a:ext cx="10018713" cy="1752599"/>
          </a:xfrm>
        </p:spPr>
        <p:txBody>
          <a:bodyPr>
            <a:normAutofit/>
          </a:bodyPr>
          <a:lstStyle/>
          <a:p>
            <a:pPr algn="ctr"/>
            <a:r>
              <a:rPr lang="en-US" sz="3200" b="1" dirty="0">
                <a:ea typeface="+mj-lt"/>
                <a:cs typeface="+mj-lt"/>
              </a:rPr>
              <a:t>2.</a:t>
            </a:r>
            <a:r>
              <a:rPr lang="en-US" sz="3200" dirty="0">
                <a:ea typeface="+mj-lt"/>
                <a:cs typeface="+mj-lt"/>
              </a:rPr>
              <a:t> Which baselines clinical prognostic indicators are most important prognostic indicators, including cellularity and tumor size.</a:t>
            </a:r>
            <a:endParaRPr lang="en-US" sz="3200" dirty="0">
              <a:cs typeface="Calibri Light" panose="020F0302020204030204"/>
            </a:endParaRPr>
          </a:p>
        </p:txBody>
      </p:sp>
      <p:graphicFrame>
        <p:nvGraphicFramePr>
          <p:cNvPr id="7" name="表格 7">
            <a:extLst>
              <a:ext uri="{FF2B5EF4-FFF2-40B4-BE49-F238E27FC236}">
                <a16:creationId xmlns:a16="http://schemas.microsoft.com/office/drawing/2014/main" id="{B941550C-1F5B-3F4D-AF28-8F6385BC33AC}"/>
              </a:ext>
            </a:extLst>
          </p:cNvPr>
          <p:cNvGraphicFramePr>
            <a:graphicFrameLocks noGrp="1"/>
          </p:cNvGraphicFramePr>
          <p:nvPr>
            <p:ph idx="1"/>
            <p:extLst>
              <p:ext uri="{D42A27DB-BD31-4B8C-83A1-F6EECF244321}">
                <p14:modId xmlns:p14="http://schemas.microsoft.com/office/powerpoint/2010/main" val="1222529779"/>
              </p:ext>
            </p:extLst>
          </p:nvPr>
        </p:nvGraphicFramePr>
        <p:xfrm>
          <a:off x="970457" y="3133837"/>
          <a:ext cx="8680968" cy="792480"/>
        </p:xfrm>
        <a:graphic>
          <a:graphicData uri="http://schemas.openxmlformats.org/drawingml/2006/table">
            <a:tbl>
              <a:tblPr firstRow="1" bandRow="1">
                <a:tableStyleId>{5C22544A-7EE6-4342-B048-85BDC9FD1C3A}</a:tableStyleId>
              </a:tblPr>
              <a:tblGrid>
                <a:gridCol w="1199511">
                  <a:extLst>
                    <a:ext uri="{9D8B030D-6E8A-4147-A177-3AD203B41FA5}">
                      <a16:colId xmlns:a16="http://schemas.microsoft.com/office/drawing/2014/main" val="1136482086"/>
                    </a:ext>
                  </a:extLst>
                </a:gridCol>
                <a:gridCol w="1223159">
                  <a:extLst>
                    <a:ext uri="{9D8B030D-6E8A-4147-A177-3AD203B41FA5}">
                      <a16:colId xmlns:a16="http://schemas.microsoft.com/office/drawing/2014/main" val="171334676"/>
                    </a:ext>
                  </a:extLst>
                </a:gridCol>
                <a:gridCol w="1246909">
                  <a:extLst>
                    <a:ext uri="{9D8B030D-6E8A-4147-A177-3AD203B41FA5}">
                      <a16:colId xmlns:a16="http://schemas.microsoft.com/office/drawing/2014/main" val="4026546434"/>
                    </a:ext>
                  </a:extLst>
                </a:gridCol>
                <a:gridCol w="1389413">
                  <a:extLst>
                    <a:ext uri="{9D8B030D-6E8A-4147-A177-3AD203B41FA5}">
                      <a16:colId xmlns:a16="http://schemas.microsoft.com/office/drawing/2014/main" val="4013202094"/>
                    </a:ext>
                  </a:extLst>
                </a:gridCol>
                <a:gridCol w="1318161">
                  <a:extLst>
                    <a:ext uri="{9D8B030D-6E8A-4147-A177-3AD203B41FA5}">
                      <a16:colId xmlns:a16="http://schemas.microsoft.com/office/drawing/2014/main" val="3436177357"/>
                    </a:ext>
                  </a:extLst>
                </a:gridCol>
                <a:gridCol w="2303815">
                  <a:extLst>
                    <a:ext uri="{9D8B030D-6E8A-4147-A177-3AD203B41FA5}">
                      <a16:colId xmlns:a16="http://schemas.microsoft.com/office/drawing/2014/main" val="3918197537"/>
                    </a:ext>
                  </a:extLst>
                </a:gridCol>
              </a:tblGrid>
              <a:tr h="370840">
                <a:tc>
                  <a:txBody>
                    <a:bodyPr/>
                    <a:lstStyle/>
                    <a:p>
                      <a:pPr algn="ctr"/>
                      <a:r>
                        <a:rPr lang="en-US" altLang="zh-CN" sz="2000" dirty="0"/>
                        <a:t>0</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r>
                        <a:rPr lang="en-US" altLang="zh-CN" sz="2000" dirty="0"/>
                        <a:t>2</a:t>
                      </a:r>
                      <a:endParaRPr lang="zh-CN" altLang="en-US" sz="2000" dirty="0"/>
                    </a:p>
                  </a:txBody>
                  <a:tcPr/>
                </a:tc>
                <a:tc>
                  <a:txBody>
                    <a:bodyPr/>
                    <a:lstStyle/>
                    <a:p>
                      <a:pPr algn="ctr"/>
                      <a:r>
                        <a:rPr lang="en-US" altLang="zh-CN" sz="2000" dirty="0"/>
                        <a:t>3</a:t>
                      </a:r>
                      <a:endParaRPr lang="zh-CN" altLang="en-US" sz="2000" dirty="0"/>
                    </a:p>
                  </a:txBody>
                  <a:tcPr/>
                </a:tc>
                <a:tc>
                  <a:txBody>
                    <a:bodyPr/>
                    <a:lstStyle/>
                    <a:p>
                      <a:pPr algn="ctr"/>
                      <a:r>
                        <a:rPr lang="en-US" altLang="zh-CN" sz="2000" dirty="0"/>
                        <a:t>4</a:t>
                      </a:r>
                      <a:endParaRPr lang="zh-CN" altLang="en-US" sz="2000" dirty="0"/>
                    </a:p>
                  </a:txBody>
                  <a:tcPr/>
                </a:tc>
                <a:tc>
                  <a:txBody>
                    <a:bodyPr/>
                    <a:lstStyle/>
                    <a:p>
                      <a:pPr algn="ctr"/>
                      <a:r>
                        <a:rPr lang="en-US" altLang="zh-CN" sz="2000" dirty="0"/>
                        <a:t>Missing value</a:t>
                      </a:r>
                      <a:endParaRPr lang="zh-CN" altLang="en-US" sz="2000" dirty="0"/>
                    </a:p>
                  </a:txBody>
                  <a:tcPr/>
                </a:tc>
                <a:extLst>
                  <a:ext uri="{0D108BD9-81ED-4DB2-BD59-A6C34878D82A}">
                    <a16:rowId xmlns:a16="http://schemas.microsoft.com/office/drawing/2014/main" val="1999472289"/>
                  </a:ext>
                </a:extLst>
              </a:tr>
              <a:tr h="370840">
                <a:tc>
                  <a:txBody>
                    <a:bodyPr/>
                    <a:lstStyle/>
                    <a:p>
                      <a:pPr algn="ctr"/>
                      <a:r>
                        <a:rPr lang="en-US" altLang="zh-CN" sz="2000" dirty="0"/>
                        <a:t>8</a:t>
                      </a:r>
                      <a:endParaRPr lang="zh-CN" altLang="en-US" sz="2000" dirty="0"/>
                    </a:p>
                  </a:txBody>
                  <a:tcPr/>
                </a:tc>
                <a:tc>
                  <a:txBody>
                    <a:bodyPr/>
                    <a:lstStyle/>
                    <a:p>
                      <a:pPr algn="ctr"/>
                      <a:r>
                        <a:rPr lang="en-US" altLang="zh-CN" sz="2000" dirty="0"/>
                        <a:t>459</a:t>
                      </a:r>
                      <a:endParaRPr lang="zh-CN" altLang="en-US" sz="2000" dirty="0"/>
                    </a:p>
                  </a:txBody>
                  <a:tcPr/>
                </a:tc>
                <a:tc>
                  <a:txBody>
                    <a:bodyPr/>
                    <a:lstStyle/>
                    <a:p>
                      <a:pPr algn="ctr"/>
                      <a:r>
                        <a:rPr lang="en-US" altLang="zh-CN" sz="2000" dirty="0"/>
                        <a:t>741</a:t>
                      </a:r>
                      <a:endParaRPr lang="zh-CN" altLang="en-US" sz="2000" dirty="0"/>
                    </a:p>
                  </a:txBody>
                  <a:tcPr/>
                </a:tc>
                <a:tc>
                  <a:txBody>
                    <a:bodyPr/>
                    <a:lstStyle/>
                    <a:p>
                      <a:pPr algn="ctr"/>
                      <a:r>
                        <a:rPr lang="en-US" altLang="zh-CN" sz="2000" dirty="0"/>
                        <a:t>102</a:t>
                      </a:r>
                      <a:endParaRPr lang="zh-CN" altLang="en-US" sz="2000" dirty="0"/>
                    </a:p>
                  </a:txBody>
                  <a:tcPr/>
                </a:tc>
                <a:tc>
                  <a:txBody>
                    <a:bodyPr/>
                    <a:lstStyle/>
                    <a:p>
                      <a:pPr algn="ctr"/>
                      <a:r>
                        <a:rPr lang="en-US" altLang="zh-CN" sz="2000" dirty="0"/>
                        <a:t>9</a:t>
                      </a:r>
                      <a:endParaRPr lang="zh-CN" altLang="en-US" sz="2000" dirty="0"/>
                    </a:p>
                  </a:txBody>
                  <a:tcPr/>
                </a:tc>
                <a:tc>
                  <a:txBody>
                    <a:bodyPr/>
                    <a:lstStyle/>
                    <a:p>
                      <a:pPr algn="ctr"/>
                      <a:r>
                        <a:rPr lang="en-US" altLang="zh-CN" sz="2000" dirty="0"/>
                        <a:t>455</a:t>
                      </a:r>
                      <a:endParaRPr lang="zh-CN" altLang="en-US" sz="2000" dirty="0"/>
                    </a:p>
                  </a:txBody>
                  <a:tcPr/>
                </a:tc>
                <a:extLst>
                  <a:ext uri="{0D108BD9-81ED-4DB2-BD59-A6C34878D82A}">
                    <a16:rowId xmlns:a16="http://schemas.microsoft.com/office/drawing/2014/main" val="2591306711"/>
                  </a:ext>
                </a:extLst>
              </a:tr>
            </a:tbl>
          </a:graphicData>
        </a:graphic>
      </p:graphicFrame>
      <p:sp>
        <p:nvSpPr>
          <p:cNvPr id="6" name="文本框 5">
            <a:extLst>
              <a:ext uri="{FF2B5EF4-FFF2-40B4-BE49-F238E27FC236}">
                <a16:creationId xmlns:a16="http://schemas.microsoft.com/office/drawing/2014/main" id="{02A7AF31-4C75-CE4F-9CC8-8A569BB9C43D}"/>
              </a:ext>
            </a:extLst>
          </p:cNvPr>
          <p:cNvSpPr txBox="1"/>
          <p:nvPr/>
        </p:nvSpPr>
        <p:spPr>
          <a:xfrm>
            <a:off x="893580" y="2396989"/>
            <a:ext cx="9816727" cy="2677656"/>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t>Let’s check the distribution for tumor stage:</a:t>
            </a:r>
          </a:p>
          <a:p>
            <a:pPr marL="457200" indent="-457200">
              <a:buFont typeface="Arial" panose="020B0604020202020204" pitchFamily="34" charset="0"/>
              <a:buChar char="•"/>
            </a:pPr>
            <a:endParaRPr kumimoji="1" lang="en-US" altLang="zh-CN" sz="2800" dirty="0"/>
          </a:p>
          <a:p>
            <a:pPr marL="457200" indent="-457200">
              <a:buFont typeface="Arial" panose="020B0604020202020204" pitchFamily="34" charset="0"/>
              <a:buChar char="•"/>
            </a:pPr>
            <a:endParaRPr kumimoji="1" lang="en-US" altLang="zh-CN" sz="2800" dirty="0"/>
          </a:p>
          <a:p>
            <a:pPr marL="457200" indent="-457200">
              <a:buFont typeface="Arial" panose="020B0604020202020204" pitchFamily="34" charset="0"/>
              <a:buChar char="•"/>
            </a:pPr>
            <a:endParaRPr kumimoji="1" lang="en-US" altLang="zh-CN" sz="2800" dirty="0"/>
          </a:p>
          <a:p>
            <a:r>
              <a:rPr kumimoji="1" lang="en-US" altLang="zh-CN" sz="2800" dirty="0"/>
              <a:t>Tumor stage is linked to the tumor size and there are too many missing values, so we choose not to include tumor stage.</a:t>
            </a:r>
          </a:p>
        </p:txBody>
      </p:sp>
      <p:pic>
        <p:nvPicPr>
          <p:cNvPr id="3" name="Picture 2" descr="Imperial College London | jobs.ac.uk">
            <a:extLst>
              <a:ext uri="{FF2B5EF4-FFF2-40B4-BE49-F238E27FC236}">
                <a16:creationId xmlns:a16="http://schemas.microsoft.com/office/drawing/2014/main" id="{A512F54C-97E8-48FD-8508-E949CD0532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8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D4D0-9203-43D1-9903-C5EDE1B6C5E2}"/>
              </a:ext>
            </a:extLst>
          </p:cNvPr>
          <p:cNvSpPr>
            <a:spLocks noGrp="1"/>
          </p:cNvSpPr>
          <p:nvPr>
            <p:ph type="title"/>
          </p:nvPr>
        </p:nvSpPr>
        <p:spPr>
          <a:xfrm>
            <a:off x="663369" y="158678"/>
            <a:ext cx="10866851" cy="1752599"/>
          </a:xfrm>
        </p:spPr>
        <p:txBody>
          <a:bodyPr vert="horz" lIns="91440" tIns="45720" rIns="91440" bIns="45720" rtlCol="0" anchor="ctr">
            <a:noAutofit/>
          </a:bodyPr>
          <a:lstStyle/>
          <a:p>
            <a:endParaRPr lang="en-US" sz="2800">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DACC54A2-56DF-4905-8395-380B59B181CD}"/>
              </a:ext>
            </a:extLst>
          </p:cNvPr>
          <p:cNvSpPr>
            <a:spLocks noGrp="1"/>
          </p:cNvSpPr>
          <p:nvPr>
            <p:ph idx="1"/>
          </p:nvPr>
        </p:nvSpPr>
        <p:spPr>
          <a:xfrm>
            <a:off x="292100" y="831226"/>
            <a:ext cx="10515600" cy="5460037"/>
          </a:xfrm>
        </p:spPr>
        <p:txBody>
          <a:bodyPr vert="horz" lIns="91440" tIns="45720" rIns="91440" bIns="45720" rtlCol="0" anchor="t">
            <a:normAutofit/>
          </a:bodyPr>
          <a:lstStyle/>
          <a:p>
            <a:r>
              <a:rPr lang="en-US" sz="2400" dirty="0">
                <a:cs typeface="Calibri"/>
              </a:rPr>
              <a:t>Tumor size </a:t>
            </a:r>
          </a:p>
          <a:p>
            <a:pPr marL="0" indent="0">
              <a:buNone/>
            </a:pPr>
            <a:r>
              <a:rPr lang="en-US" sz="2400" dirty="0">
                <a:cs typeface="Calibri"/>
              </a:rPr>
              <a:t>H0: Tumor size has no influence on survival </a:t>
            </a:r>
          </a:p>
          <a:p>
            <a:pPr marL="0" indent="0">
              <a:buNone/>
            </a:pPr>
            <a:endParaRPr lang="en-US" sz="2400" dirty="0">
              <a:cs typeface="Calibri"/>
            </a:endParaRPr>
          </a:p>
          <a:p>
            <a:pPr marL="0" indent="0">
              <a:buNone/>
            </a:pPr>
            <a:endParaRPr lang="en-US" sz="2400" dirty="0">
              <a:ea typeface="+mn-lt"/>
              <a:cs typeface="+mn-lt"/>
            </a:endParaRPr>
          </a:p>
          <a:p>
            <a:pPr marL="0" indent="0">
              <a:buNone/>
            </a:pPr>
            <a:endParaRPr lang="en-US" dirty="0">
              <a:ea typeface="+mn-lt"/>
              <a:cs typeface="+mn-lt"/>
            </a:endParaRPr>
          </a:p>
          <a:p>
            <a:pPr marL="0" indent="0">
              <a:buNone/>
            </a:pPr>
            <a:r>
              <a:rPr lang="en-US" dirty="0">
                <a:ea typeface="+mn-lt"/>
                <a:cs typeface="+mn-lt"/>
              </a:rPr>
              <a:t>Proportional hazards assumption:</a:t>
            </a:r>
            <a:endParaRPr lang="en-US" dirty="0"/>
          </a:p>
          <a:p>
            <a:pPr marL="0" indent="0">
              <a:buNone/>
            </a:pPr>
            <a:r>
              <a:rPr lang="en-US" dirty="0">
                <a:cs typeface="Calibri"/>
              </a:rPr>
              <a:t>-chi-squared test:</a:t>
            </a:r>
            <a:endParaRPr lang="en-US" sz="2400" dirty="0">
              <a:cs typeface="Calibri"/>
            </a:endParaRP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D2E27665-EFEA-47C3-AD49-AE029A1C82DB}"/>
              </a:ext>
            </a:extLst>
          </p:cNvPr>
          <p:cNvGraphicFramePr>
            <a:graphicFrameLocks noGrp="1"/>
          </p:cNvGraphicFramePr>
          <p:nvPr>
            <p:extLst>
              <p:ext uri="{D42A27DB-BD31-4B8C-83A1-F6EECF244321}">
                <p14:modId xmlns:p14="http://schemas.microsoft.com/office/powerpoint/2010/main" val="4185317540"/>
              </p:ext>
            </p:extLst>
          </p:nvPr>
        </p:nvGraphicFramePr>
        <p:xfrm>
          <a:off x="404423" y="1975875"/>
          <a:ext cx="6082952" cy="1003138"/>
        </p:xfrm>
        <a:graphic>
          <a:graphicData uri="http://schemas.openxmlformats.org/drawingml/2006/table">
            <a:tbl>
              <a:tblPr firstRow="1" bandRow="1">
                <a:tableStyleId>{5C22544A-7EE6-4342-B048-85BDC9FD1C3A}</a:tableStyleId>
              </a:tblPr>
              <a:tblGrid>
                <a:gridCol w="1520738">
                  <a:extLst>
                    <a:ext uri="{9D8B030D-6E8A-4147-A177-3AD203B41FA5}">
                      <a16:colId xmlns:a16="http://schemas.microsoft.com/office/drawing/2014/main" val="976231255"/>
                    </a:ext>
                  </a:extLst>
                </a:gridCol>
                <a:gridCol w="1520738">
                  <a:extLst>
                    <a:ext uri="{9D8B030D-6E8A-4147-A177-3AD203B41FA5}">
                      <a16:colId xmlns:a16="http://schemas.microsoft.com/office/drawing/2014/main" val="2439255480"/>
                    </a:ext>
                  </a:extLst>
                </a:gridCol>
                <a:gridCol w="1520738">
                  <a:extLst>
                    <a:ext uri="{9D8B030D-6E8A-4147-A177-3AD203B41FA5}">
                      <a16:colId xmlns:a16="http://schemas.microsoft.com/office/drawing/2014/main" val="984332864"/>
                    </a:ext>
                  </a:extLst>
                </a:gridCol>
                <a:gridCol w="1520738">
                  <a:extLst>
                    <a:ext uri="{9D8B030D-6E8A-4147-A177-3AD203B41FA5}">
                      <a16:colId xmlns:a16="http://schemas.microsoft.com/office/drawing/2014/main" val="4043152478"/>
                    </a:ext>
                  </a:extLst>
                </a:gridCol>
              </a:tblGrid>
              <a:tr h="501569">
                <a:tc>
                  <a:txBody>
                    <a:bodyPr/>
                    <a:lstStyle/>
                    <a:p>
                      <a:pPr algn="ctr"/>
                      <a:endParaRPr lang="en-US"/>
                    </a:p>
                  </a:txBody>
                  <a:tcPr/>
                </a:tc>
                <a:tc>
                  <a:txBody>
                    <a:bodyPr/>
                    <a:lstStyle/>
                    <a:p>
                      <a:pPr algn="ctr"/>
                      <a:r>
                        <a:rPr lang="en-US"/>
                        <a:t>Exp(</a:t>
                      </a:r>
                      <a:r>
                        <a:rPr lang="en-US" err="1"/>
                        <a:t>coef</a:t>
                      </a:r>
                      <a:r>
                        <a:rPr lang="en-US"/>
                        <a:t>)</a:t>
                      </a:r>
                    </a:p>
                  </a:txBody>
                  <a:tcPr/>
                </a:tc>
                <a:tc>
                  <a:txBody>
                    <a:bodyPr/>
                    <a:lstStyle/>
                    <a:p>
                      <a:pPr lvl="0" algn="ctr">
                        <a:buNone/>
                      </a:pPr>
                      <a:r>
                        <a:rPr lang="en-US"/>
                        <a:t>95% CI</a:t>
                      </a:r>
                    </a:p>
                  </a:txBody>
                  <a:tcPr/>
                </a:tc>
                <a:tc>
                  <a:txBody>
                    <a:bodyPr/>
                    <a:lstStyle/>
                    <a:p>
                      <a:pPr lvl="0" algn="ctr">
                        <a:buNone/>
                      </a:pPr>
                      <a:r>
                        <a:rPr lang="en-US"/>
                        <a:t>P-value</a:t>
                      </a:r>
                    </a:p>
                  </a:txBody>
                  <a:tcPr/>
                </a:tc>
                <a:extLst>
                  <a:ext uri="{0D108BD9-81ED-4DB2-BD59-A6C34878D82A}">
                    <a16:rowId xmlns:a16="http://schemas.microsoft.com/office/drawing/2014/main" val="2739969139"/>
                  </a:ext>
                </a:extLst>
              </a:tr>
              <a:tr h="501569">
                <a:tc>
                  <a:txBody>
                    <a:bodyPr/>
                    <a:lstStyle/>
                    <a:p>
                      <a:pPr algn="ctr"/>
                      <a:r>
                        <a:rPr lang="en-US"/>
                        <a:t>Tumor Size</a:t>
                      </a:r>
                    </a:p>
                  </a:txBody>
                  <a:tcPr/>
                </a:tc>
                <a:tc>
                  <a:txBody>
                    <a:bodyPr/>
                    <a:lstStyle/>
                    <a:p>
                      <a:pPr algn="ctr"/>
                      <a:r>
                        <a:rPr lang="en-US" dirty="0"/>
                        <a:t>1.005</a:t>
                      </a:r>
                    </a:p>
                  </a:txBody>
                  <a:tcPr/>
                </a:tc>
                <a:tc>
                  <a:txBody>
                    <a:bodyPr/>
                    <a:lstStyle/>
                    <a:p>
                      <a:pPr lvl="0" algn="ctr">
                        <a:buNone/>
                      </a:pPr>
                      <a:r>
                        <a:rPr lang="en-US" dirty="0"/>
                        <a:t>(1.001, 1.009)</a:t>
                      </a:r>
                    </a:p>
                  </a:txBody>
                  <a:tcPr/>
                </a:tc>
                <a:tc>
                  <a:txBody>
                    <a:bodyPr/>
                    <a:lstStyle/>
                    <a:p>
                      <a:pPr lvl="0" algn="ctr">
                        <a:buNone/>
                      </a:pPr>
                      <a:r>
                        <a:rPr lang="en-US"/>
                        <a:t>0.018</a:t>
                      </a:r>
                    </a:p>
                  </a:txBody>
                  <a:tcPr/>
                </a:tc>
                <a:extLst>
                  <a:ext uri="{0D108BD9-81ED-4DB2-BD59-A6C34878D82A}">
                    <a16:rowId xmlns:a16="http://schemas.microsoft.com/office/drawing/2014/main" val="2342199386"/>
                  </a:ext>
                </a:extLst>
              </a:tr>
            </a:tbl>
          </a:graphicData>
        </a:graphic>
      </p:graphicFrame>
      <p:pic>
        <p:nvPicPr>
          <p:cNvPr id="5" name="Picture 2" descr="Imperial College London | jobs.ac.uk">
            <a:extLst>
              <a:ext uri="{FF2B5EF4-FFF2-40B4-BE49-F238E27FC236}">
                <a16:creationId xmlns:a16="http://schemas.microsoft.com/office/drawing/2014/main" id="{4859F28B-5C58-4B88-A53C-35152E2DF7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E52250C3-1CB0-49F9-8050-B9779D130508}"/>
              </a:ext>
            </a:extLst>
          </p:cNvPr>
          <p:cNvGraphicFramePr>
            <a:graphicFrameLocks noGrp="1"/>
          </p:cNvGraphicFramePr>
          <p:nvPr>
            <p:extLst>
              <p:ext uri="{D42A27DB-BD31-4B8C-83A1-F6EECF244321}">
                <p14:modId xmlns:p14="http://schemas.microsoft.com/office/powerpoint/2010/main" val="2600567441"/>
              </p:ext>
            </p:extLst>
          </p:nvPr>
        </p:nvGraphicFramePr>
        <p:xfrm>
          <a:off x="440231" y="4456617"/>
          <a:ext cx="5438572" cy="1112520"/>
        </p:xfrm>
        <a:graphic>
          <a:graphicData uri="http://schemas.openxmlformats.org/drawingml/2006/table">
            <a:tbl>
              <a:tblPr firstRow="1" bandRow="1">
                <a:tableStyleId>{5C22544A-7EE6-4342-B048-85BDC9FD1C3A}</a:tableStyleId>
              </a:tblPr>
              <a:tblGrid>
                <a:gridCol w="1359643">
                  <a:extLst>
                    <a:ext uri="{9D8B030D-6E8A-4147-A177-3AD203B41FA5}">
                      <a16:colId xmlns:a16="http://schemas.microsoft.com/office/drawing/2014/main" val="2832108502"/>
                    </a:ext>
                  </a:extLst>
                </a:gridCol>
                <a:gridCol w="1359643">
                  <a:extLst>
                    <a:ext uri="{9D8B030D-6E8A-4147-A177-3AD203B41FA5}">
                      <a16:colId xmlns:a16="http://schemas.microsoft.com/office/drawing/2014/main" val="1008745565"/>
                    </a:ext>
                  </a:extLst>
                </a:gridCol>
                <a:gridCol w="1359643">
                  <a:extLst>
                    <a:ext uri="{9D8B030D-6E8A-4147-A177-3AD203B41FA5}">
                      <a16:colId xmlns:a16="http://schemas.microsoft.com/office/drawing/2014/main" val="3501284185"/>
                    </a:ext>
                  </a:extLst>
                </a:gridCol>
                <a:gridCol w="1359643">
                  <a:extLst>
                    <a:ext uri="{9D8B030D-6E8A-4147-A177-3AD203B41FA5}">
                      <a16:colId xmlns:a16="http://schemas.microsoft.com/office/drawing/2014/main" val="1276974250"/>
                    </a:ext>
                  </a:extLst>
                </a:gridCol>
              </a:tblGrid>
              <a:tr h="370840">
                <a:tc>
                  <a:txBody>
                    <a:bodyPr/>
                    <a:lstStyle/>
                    <a:p>
                      <a:pPr algn="ctr"/>
                      <a:endParaRPr lang="en-US"/>
                    </a:p>
                  </a:txBody>
                  <a:tcPr/>
                </a:tc>
                <a:tc>
                  <a:txBody>
                    <a:bodyPr/>
                    <a:lstStyle/>
                    <a:p>
                      <a:pPr algn="ctr"/>
                      <a:r>
                        <a:rPr lang="en-US" err="1"/>
                        <a:t>chisq</a:t>
                      </a:r>
                    </a:p>
                  </a:txBody>
                  <a:tcPr/>
                </a:tc>
                <a:tc>
                  <a:txBody>
                    <a:bodyPr/>
                    <a:lstStyle/>
                    <a:p>
                      <a:pPr algn="ctr"/>
                      <a:r>
                        <a:rPr lang="en-US"/>
                        <a:t>df</a:t>
                      </a:r>
                    </a:p>
                  </a:txBody>
                  <a:tcPr/>
                </a:tc>
                <a:tc>
                  <a:txBody>
                    <a:bodyPr/>
                    <a:lstStyle/>
                    <a:p>
                      <a:pPr algn="ctr"/>
                      <a:r>
                        <a:rPr lang="en-US"/>
                        <a:t>P-value</a:t>
                      </a:r>
                    </a:p>
                  </a:txBody>
                  <a:tcPr/>
                </a:tc>
                <a:extLst>
                  <a:ext uri="{0D108BD9-81ED-4DB2-BD59-A6C34878D82A}">
                    <a16:rowId xmlns:a16="http://schemas.microsoft.com/office/drawing/2014/main" val="2987206710"/>
                  </a:ext>
                </a:extLst>
              </a:tr>
              <a:tr h="370840">
                <a:tc>
                  <a:txBody>
                    <a:bodyPr/>
                    <a:lstStyle/>
                    <a:p>
                      <a:pPr algn="ctr"/>
                      <a:r>
                        <a:rPr lang="en-US"/>
                        <a:t>Tumor size</a:t>
                      </a:r>
                    </a:p>
                  </a:txBody>
                  <a:tcPr/>
                </a:tc>
                <a:tc>
                  <a:txBody>
                    <a:bodyPr/>
                    <a:lstStyle/>
                    <a:p>
                      <a:pPr algn="ctr"/>
                      <a:r>
                        <a:rPr lang="en-US" dirty="0"/>
                        <a:t>0.102</a:t>
                      </a:r>
                    </a:p>
                  </a:txBody>
                  <a:tcPr/>
                </a:tc>
                <a:tc>
                  <a:txBody>
                    <a:bodyPr/>
                    <a:lstStyle/>
                    <a:p>
                      <a:pPr algn="ctr"/>
                      <a:r>
                        <a:rPr lang="en-US"/>
                        <a:t>1</a:t>
                      </a:r>
                    </a:p>
                  </a:txBody>
                  <a:tcPr/>
                </a:tc>
                <a:tc>
                  <a:txBody>
                    <a:bodyPr/>
                    <a:lstStyle/>
                    <a:p>
                      <a:pPr algn="ctr"/>
                      <a:r>
                        <a:rPr lang="en-US" dirty="0"/>
                        <a:t>0.75</a:t>
                      </a:r>
                    </a:p>
                  </a:txBody>
                  <a:tcPr/>
                </a:tc>
                <a:extLst>
                  <a:ext uri="{0D108BD9-81ED-4DB2-BD59-A6C34878D82A}">
                    <a16:rowId xmlns:a16="http://schemas.microsoft.com/office/drawing/2014/main" val="1934802304"/>
                  </a:ext>
                </a:extLst>
              </a:tr>
              <a:tr h="370840">
                <a:tc>
                  <a:txBody>
                    <a:bodyPr/>
                    <a:lstStyle/>
                    <a:p>
                      <a:pPr algn="ctr"/>
                      <a:r>
                        <a:rPr lang="en-US"/>
                        <a:t>GLOBAL</a:t>
                      </a:r>
                    </a:p>
                  </a:txBody>
                  <a:tcPr/>
                </a:tc>
                <a:tc>
                  <a:txBody>
                    <a:bodyPr/>
                    <a:lstStyle/>
                    <a:p>
                      <a:pPr algn="ctr"/>
                      <a:r>
                        <a:rPr lang="en-US" dirty="0"/>
                        <a:t>0.102</a:t>
                      </a:r>
                    </a:p>
                  </a:txBody>
                  <a:tcPr/>
                </a:tc>
                <a:tc>
                  <a:txBody>
                    <a:bodyPr/>
                    <a:lstStyle/>
                    <a:p>
                      <a:pPr algn="ctr"/>
                      <a:r>
                        <a:rPr lang="en-US"/>
                        <a:t>1</a:t>
                      </a:r>
                    </a:p>
                  </a:txBody>
                  <a:tcPr/>
                </a:tc>
                <a:tc>
                  <a:txBody>
                    <a:bodyPr/>
                    <a:lstStyle/>
                    <a:p>
                      <a:pPr algn="ctr"/>
                      <a:r>
                        <a:rPr lang="en-US" dirty="0"/>
                        <a:t>0.75</a:t>
                      </a:r>
                    </a:p>
                  </a:txBody>
                  <a:tcPr/>
                </a:tc>
                <a:extLst>
                  <a:ext uri="{0D108BD9-81ED-4DB2-BD59-A6C34878D82A}">
                    <a16:rowId xmlns:a16="http://schemas.microsoft.com/office/drawing/2014/main" val="2199909602"/>
                  </a:ext>
                </a:extLst>
              </a:tr>
            </a:tbl>
          </a:graphicData>
        </a:graphic>
      </p:graphicFrame>
      <p:pic>
        <p:nvPicPr>
          <p:cNvPr id="11" name="图片 10" descr="图表, 折线图, 直方图&#10;&#10;描述已自动生成">
            <a:extLst>
              <a:ext uri="{FF2B5EF4-FFF2-40B4-BE49-F238E27FC236}">
                <a16:creationId xmlns:a16="http://schemas.microsoft.com/office/drawing/2014/main" id="{EB614567-0500-5E47-AB50-F0FEEDD42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637" y="2047664"/>
            <a:ext cx="5241751" cy="3771842"/>
          </a:xfrm>
          <a:prstGeom prst="rect">
            <a:avLst/>
          </a:prstGeom>
        </p:spPr>
      </p:pic>
    </p:spTree>
    <p:extLst>
      <p:ext uri="{BB962C8B-B14F-4D97-AF65-F5344CB8AC3E}">
        <p14:creationId xmlns:p14="http://schemas.microsoft.com/office/powerpoint/2010/main" val="5118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99FC2-7674-4225-802C-AAFE794E552F}"/>
              </a:ext>
            </a:extLst>
          </p:cNvPr>
          <p:cNvSpPr>
            <a:spLocks noGrp="1"/>
          </p:cNvSpPr>
          <p:nvPr>
            <p:ph idx="1"/>
          </p:nvPr>
        </p:nvSpPr>
        <p:spPr>
          <a:xfrm>
            <a:off x="273050" y="353386"/>
            <a:ext cx="10515600" cy="5741028"/>
          </a:xfrm>
        </p:spPr>
        <p:txBody>
          <a:bodyPr vert="horz" lIns="91440" tIns="45720" rIns="91440" bIns="45720" rtlCol="0" anchor="t">
            <a:normAutofit/>
          </a:bodyPr>
          <a:lstStyle/>
          <a:p>
            <a:pPr>
              <a:buClr>
                <a:srgbClr val="B4186E"/>
              </a:buClr>
            </a:pPr>
            <a:r>
              <a:rPr lang="en-US" dirty="0">
                <a:ea typeface="+mn-lt"/>
                <a:cs typeface="+mn-lt"/>
              </a:rPr>
              <a:t>Cellularity</a:t>
            </a:r>
          </a:p>
          <a:p>
            <a:pPr marL="0" indent="0">
              <a:buClr>
                <a:srgbClr val="B4186E"/>
              </a:buClr>
              <a:buNone/>
            </a:pPr>
            <a:r>
              <a:rPr lang="en-US" sz="2400" dirty="0">
                <a:ea typeface="+mn-lt"/>
                <a:cs typeface="+mn-lt"/>
              </a:rPr>
              <a:t>H0: Cellularity has no influence on survival </a:t>
            </a:r>
          </a:p>
          <a:p>
            <a:pPr marL="0" indent="0">
              <a:buClr>
                <a:srgbClr val="B4186E"/>
              </a:buClr>
              <a:buNone/>
            </a:pPr>
            <a:r>
              <a:rPr lang="en-US" sz="2400" dirty="0">
                <a:ea typeface="+mn-lt"/>
                <a:cs typeface="+mn-lt"/>
              </a:rPr>
              <a:t>3 groups: low, moderate and high (reference group)</a:t>
            </a:r>
            <a:endParaRPr lang="en-US" sz="2400" dirty="0"/>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ea typeface="+mn-lt"/>
                <a:cs typeface="+mn-lt"/>
              </a:rPr>
              <a:t>Proportional hazards assumption:</a:t>
            </a:r>
            <a:endParaRPr lang="en-US" dirty="0"/>
          </a:p>
          <a:p>
            <a:pPr marL="0" indent="0">
              <a:buNone/>
            </a:pPr>
            <a:r>
              <a:rPr lang="en-US" dirty="0">
                <a:ea typeface="+mn-lt"/>
                <a:cs typeface="+mn-lt"/>
              </a:rPr>
              <a:t>-chi-squared test:</a:t>
            </a:r>
            <a:endParaRPr lang="en-US" dirty="0"/>
          </a:p>
          <a:p>
            <a:endParaRPr lang="en-US" dirty="0">
              <a:cs typeface="Calibri"/>
            </a:endParaRPr>
          </a:p>
        </p:txBody>
      </p:sp>
      <p:pic>
        <p:nvPicPr>
          <p:cNvPr id="4" name="Picture 2" descr="Imperial College London | jobs.ac.uk">
            <a:extLst>
              <a:ext uri="{FF2B5EF4-FFF2-40B4-BE49-F238E27FC236}">
                <a16:creationId xmlns:a16="http://schemas.microsoft.com/office/drawing/2014/main" id="{CD289BEF-F1C3-47DE-9378-70C38CD70F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4">
            <a:extLst>
              <a:ext uri="{FF2B5EF4-FFF2-40B4-BE49-F238E27FC236}">
                <a16:creationId xmlns:a16="http://schemas.microsoft.com/office/drawing/2014/main" id="{42C58E97-B68A-472E-B181-864148B048FB}"/>
              </a:ext>
            </a:extLst>
          </p:cNvPr>
          <p:cNvGraphicFramePr>
            <a:graphicFrameLocks noGrp="1"/>
          </p:cNvGraphicFramePr>
          <p:nvPr>
            <p:extLst>
              <p:ext uri="{D42A27DB-BD31-4B8C-83A1-F6EECF244321}">
                <p14:modId xmlns:p14="http://schemas.microsoft.com/office/powerpoint/2010/main" val="3574772090"/>
              </p:ext>
            </p:extLst>
          </p:nvPr>
        </p:nvGraphicFramePr>
        <p:xfrm>
          <a:off x="405503" y="1867618"/>
          <a:ext cx="6459036" cy="1112519"/>
        </p:xfrm>
        <a:graphic>
          <a:graphicData uri="http://schemas.openxmlformats.org/drawingml/2006/table">
            <a:tbl>
              <a:tblPr firstRow="1" bandRow="1">
                <a:tableStyleId>{5C22544A-7EE6-4342-B048-85BDC9FD1C3A}</a:tableStyleId>
              </a:tblPr>
              <a:tblGrid>
                <a:gridCol w="1614759">
                  <a:extLst>
                    <a:ext uri="{9D8B030D-6E8A-4147-A177-3AD203B41FA5}">
                      <a16:colId xmlns:a16="http://schemas.microsoft.com/office/drawing/2014/main" val="945321094"/>
                    </a:ext>
                  </a:extLst>
                </a:gridCol>
                <a:gridCol w="1614759">
                  <a:extLst>
                    <a:ext uri="{9D8B030D-6E8A-4147-A177-3AD203B41FA5}">
                      <a16:colId xmlns:a16="http://schemas.microsoft.com/office/drawing/2014/main" val="914116552"/>
                    </a:ext>
                  </a:extLst>
                </a:gridCol>
                <a:gridCol w="1614759">
                  <a:extLst>
                    <a:ext uri="{9D8B030D-6E8A-4147-A177-3AD203B41FA5}">
                      <a16:colId xmlns:a16="http://schemas.microsoft.com/office/drawing/2014/main" val="457270092"/>
                    </a:ext>
                  </a:extLst>
                </a:gridCol>
                <a:gridCol w="1614759">
                  <a:extLst>
                    <a:ext uri="{9D8B030D-6E8A-4147-A177-3AD203B41FA5}">
                      <a16:colId xmlns:a16="http://schemas.microsoft.com/office/drawing/2014/main" val="2265908916"/>
                    </a:ext>
                  </a:extLst>
                </a:gridCol>
              </a:tblGrid>
              <a:tr h="370840">
                <a:tc>
                  <a:txBody>
                    <a:bodyPr/>
                    <a:lstStyle/>
                    <a:p>
                      <a:pPr algn="ctr"/>
                      <a:endParaRPr lang="en-US"/>
                    </a:p>
                  </a:txBody>
                  <a:tcPr/>
                </a:tc>
                <a:tc>
                  <a:txBody>
                    <a:bodyPr/>
                    <a:lstStyle/>
                    <a:p>
                      <a:pPr algn="ctr"/>
                      <a:r>
                        <a:rPr lang="en-US" dirty="0"/>
                        <a:t>Exp(</a:t>
                      </a:r>
                      <a:r>
                        <a:rPr lang="en-US" dirty="0" err="1"/>
                        <a:t>coef</a:t>
                      </a:r>
                      <a:r>
                        <a:rPr lang="en-US" dirty="0"/>
                        <a:t>)</a:t>
                      </a:r>
                    </a:p>
                  </a:txBody>
                  <a:tcPr/>
                </a:tc>
                <a:tc>
                  <a:txBody>
                    <a:bodyPr/>
                    <a:lstStyle/>
                    <a:p>
                      <a:pPr algn="ctr"/>
                      <a:r>
                        <a:rPr lang="en-US"/>
                        <a:t>95% CI</a:t>
                      </a:r>
                    </a:p>
                  </a:txBody>
                  <a:tcPr/>
                </a:tc>
                <a:tc>
                  <a:txBody>
                    <a:bodyPr/>
                    <a:lstStyle/>
                    <a:p>
                      <a:pPr algn="ctr"/>
                      <a:r>
                        <a:rPr lang="en-US"/>
                        <a:t>P-value</a:t>
                      </a:r>
                    </a:p>
                  </a:txBody>
                  <a:tcPr/>
                </a:tc>
                <a:extLst>
                  <a:ext uri="{0D108BD9-81ED-4DB2-BD59-A6C34878D82A}">
                    <a16:rowId xmlns:a16="http://schemas.microsoft.com/office/drawing/2014/main" val="682310284"/>
                  </a:ext>
                </a:extLst>
              </a:tr>
              <a:tr h="370839">
                <a:tc>
                  <a:txBody>
                    <a:bodyPr/>
                    <a:lstStyle/>
                    <a:p>
                      <a:pPr algn="ctr"/>
                      <a:r>
                        <a:rPr lang="en-US" dirty="0"/>
                        <a:t>low</a:t>
                      </a:r>
                    </a:p>
                  </a:txBody>
                  <a:tcPr/>
                </a:tc>
                <a:tc>
                  <a:txBody>
                    <a:bodyPr/>
                    <a:lstStyle/>
                    <a:p>
                      <a:pPr algn="ctr"/>
                      <a:r>
                        <a:rPr lang="en-US" dirty="0"/>
                        <a:t>1.15</a:t>
                      </a:r>
                    </a:p>
                  </a:txBody>
                  <a:tcPr/>
                </a:tc>
                <a:tc>
                  <a:txBody>
                    <a:bodyPr/>
                    <a:lstStyle/>
                    <a:p>
                      <a:pPr algn="ctr"/>
                      <a:r>
                        <a:rPr lang="en-US" dirty="0"/>
                        <a:t>(0.96, 1.38)</a:t>
                      </a:r>
                    </a:p>
                  </a:txBody>
                  <a:tcPr/>
                </a:tc>
                <a:tc>
                  <a:txBody>
                    <a:bodyPr/>
                    <a:lstStyle/>
                    <a:p>
                      <a:pPr algn="ctr"/>
                      <a:r>
                        <a:rPr lang="en-US" dirty="0"/>
                        <a:t>0.134</a:t>
                      </a:r>
                    </a:p>
                  </a:txBody>
                  <a:tcPr/>
                </a:tc>
                <a:extLst>
                  <a:ext uri="{0D108BD9-81ED-4DB2-BD59-A6C34878D82A}">
                    <a16:rowId xmlns:a16="http://schemas.microsoft.com/office/drawing/2014/main" val="1584089802"/>
                  </a:ext>
                </a:extLst>
              </a:tr>
              <a:tr h="370840">
                <a:tc>
                  <a:txBody>
                    <a:bodyPr/>
                    <a:lstStyle/>
                    <a:p>
                      <a:pPr algn="ctr"/>
                      <a:r>
                        <a:rPr lang="en-US" dirty="0"/>
                        <a:t>moderate</a:t>
                      </a:r>
                    </a:p>
                  </a:txBody>
                  <a:tcPr/>
                </a:tc>
                <a:tc>
                  <a:txBody>
                    <a:bodyPr/>
                    <a:lstStyle/>
                    <a:p>
                      <a:pPr algn="ctr"/>
                      <a:r>
                        <a:rPr lang="en-US" dirty="0"/>
                        <a:t>0.93</a:t>
                      </a:r>
                    </a:p>
                  </a:txBody>
                  <a:tcPr/>
                </a:tc>
                <a:tc>
                  <a:txBody>
                    <a:bodyPr/>
                    <a:lstStyle/>
                    <a:p>
                      <a:pPr algn="ctr"/>
                      <a:r>
                        <a:rPr lang="en-US" dirty="0"/>
                        <a:t>(0.83, 1.06)</a:t>
                      </a:r>
                    </a:p>
                  </a:txBody>
                  <a:tcPr/>
                </a:tc>
                <a:tc>
                  <a:txBody>
                    <a:bodyPr/>
                    <a:lstStyle/>
                    <a:p>
                      <a:pPr algn="ctr"/>
                      <a:r>
                        <a:rPr lang="en-US" dirty="0"/>
                        <a:t>0.279</a:t>
                      </a:r>
                    </a:p>
                  </a:txBody>
                  <a:tcPr/>
                </a:tc>
                <a:extLst>
                  <a:ext uri="{0D108BD9-81ED-4DB2-BD59-A6C34878D82A}">
                    <a16:rowId xmlns:a16="http://schemas.microsoft.com/office/drawing/2014/main" val="3602138088"/>
                  </a:ext>
                </a:extLst>
              </a:tr>
            </a:tbl>
          </a:graphicData>
        </a:graphic>
      </p:graphicFrame>
      <p:graphicFrame>
        <p:nvGraphicFramePr>
          <p:cNvPr id="5" name="Table 5">
            <a:extLst>
              <a:ext uri="{FF2B5EF4-FFF2-40B4-BE49-F238E27FC236}">
                <a16:creationId xmlns:a16="http://schemas.microsoft.com/office/drawing/2014/main" id="{FD56BFA8-FBF7-41F2-BE4E-0D27104C6348}"/>
              </a:ext>
            </a:extLst>
          </p:cNvPr>
          <p:cNvGraphicFramePr>
            <a:graphicFrameLocks noGrp="1"/>
          </p:cNvGraphicFramePr>
          <p:nvPr>
            <p:extLst>
              <p:ext uri="{D42A27DB-BD31-4B8C-83A1-F6EECF244321}">
                <p14:modId xmlns:p14="http://schemas.microsoft.com/office/powerpoint/2010/main" val="2345809108"/>
              </p:ext>
            </p:extLst>
          </p:nvPr>
        </p:nvGraphicFramePr>
        <p:xfrm>
          <a:off x="500753" y="4608950"/>
          <a:ext cx="5597608" cy="1112740"/>
        </p:xfrm>
        <a:graphic>
          <a:graphicData uri="http://schemas.openxmlformats.org/drawingml/2006/table">
            <a:tbl>
              <a:tblPr firstRow="1" bandRow="1">
                <a:tableStyleId>{5C22544A-7EE6-4342-B048-85BDC9FD1C3A}</a:tableStyleId>
              </a:tblPr>
              <a:tblGrid>
                <a:gridCol w="1399402">
                  <a:extLst>
                    <a:ext uri="{9D8B030D-6E8A-4147-A177-3AD203B41FA5}">
                      <a16:colId xmlns:a16="http://schemas.microsoft.com/office/drawing/2014/main" val="3211890442"/>
                    </a:ext>
                  </a:extLst>
                </a:gridCol>
                <a:gridCol w="1399402">
                  <a:extLst>
                    <a:ext uri="{9D8B030D-6E8A-4147-A177-3AD203B41FA5}">
                      <a16:colId xmlns:a16="http://schemas.microsoft.com/office/drawing/2014/main" val="1847109836"/>
                    </a:ext>
                  </a:extLst>
                </a:gridCol>
                <a:gridCol w="1399402">
                  <a:extLst>
                    <a:ext uri="{9D8B030D-6E8A-4147-A177-3AD203B41FA5}">
                      <a16:colId xmlns:a16="http://schemas.microsoft.com/office/drawing/2014/main" val="1077986358"/>
                    </a:ext>
                  </a:extLst>
                </a:gridCol>
                <a:gridCol w="1399402">
                  <a:extLst>
                    <a:ext uri="{9D8B030D-6E8A-4147-A177-3AD203B41FA5}">
                      <a16:colId xmlns:a16="http://schemas.microsoft.com/office/drawing/2014/main" val="3257631281"/>
                    </a:ext>
                  </a:extLst>
                </a:gridCol>
              </a:tblGrid>
              <a:tr h="371060">
                <a:tc>
                  <a:txBody>
                    <a:bodyPr/>
                    <a:lstStyle/>
                    <a:p>
                      <a:pPr algn="ctr"/>
                      <a:endParaRPr lang="en-US"/>
                    </a:p>
                  </a:txBody>
                  <a:tcPr/>
                </a:tc>
                <a:tc>
                  <a:txBody>
                    <a:bodyPr/>
                    <a:lstStyle/>
                    <a:p>
                      <a:pPr algn="ctr"/>
                      <a:r>
                        <a:rPr lang="en-US" dirty="0" err="1"/>
                        <a:t>chisq</a:t>
                      </a:r>
                      <a:endParaRPr lang="en-US" dirty="0"/>
                    </a:p>
                  </a:txBody>
                  <a:tcPr/>
                </a:tc>
                <a:tc>
                  <a:txBody>
                    <a:bodyPr/>
                    <a:lstStyle/>
                    <a:p>
                      <a:pPr algn="ctr"/>
                      <a:r>
                        <a:rPr lang="en-US"/>
                        <a:t>df</a:t>
                      </a:r>
                    </a:p>
                  </a:txBody>
                  <a:tcPr/>
                </a:tc>
                <a:tc>
                  <a:txBody>
                    <a:bodyPr/>
                    <a:lstStyle/>
                    <a:p>
                      <a:pPr algn="ctr"/>
                      <a:r>
                        <a:rPr lang="en-US"/>
                        <a:t>P-value</a:t>
                      </a:r>
                    </a:p>
                  </a:txBody>
                  <a:tcPr/>
                </a:tc>
                <a:extLst>
                  <a:ext uri="{0D108BD9-81ED-4DB2-BD59-A6C34878D82A}">
                    <a16:rowId xmlns:a16="http://schemas.microsoft.com/office/drawing/2014/main" val="2364985436"/>
                  </a:ext>
                </a:extLst>
              </a:tr>
              <a:tr h="370840">
                <a:tc>
                  <a:txBody>
                    <a:bodyPr/>
                    <a:lstStyle/>
                    <a:p>
                      <a:pPr algn="ctr"/>
                      <a:r>
                        <a:rPr lang="en-US"/>
                        <a:t>grade</a:t>
                      </a:r>
                    </a:p>
                  </a:txBody>
                  <a:tcPr/>
                </a:tc>
                <a:tc>
                  <a:txBody>
                    <a:bodyPr/>
                    <a:lstStyle/>
                    <a:p>
                      <a:pPr algn="ctr"/>
                      <a:r>
                        <a:rPr lang="en-US" dirty="0"/>
                        <a:t>2.59</a:t>
                      </a:r>
                    </a:p>
                  </a:txBody>
                  <a:tcPr/>
                </a:tc>
                <a:tc>
                  <a:txBody>
                    <a:bodyPr/>
                    <a:lstStyle/>
                    <a:p>
                      <a:pPr algn="ctr"/>
                      <a:r>
                        <a:rPr lang="en-US"/>
                        <a:t>2</a:t>
                      </a:r>
                    </a:p>
                  </a:txBody>
                  <a:tcPr/>
                </a:tc>
                <a:tc>
                  <a:txBody>
                    <a:bodyPr/>
                    <a:lstStyle/>
                    <a:p>
                      <a:pPr algn="ctr"/>
                      <a:r>
                        <a:rPr lang="en-US" dirty="0"/>
                        <a:t>0.27</a:t>
                      </a:r>
                    </a:p>
                  </a:txBody>
                  <a:tcPr/>
                </a:tc>
                <a:extLst>
                  <a:ext uri="{0D108BD9-81ED-4DB2-BD59-A6C34878D82A}">
                    <a16:rowId xmlns:a16="http://schemas.microsoft.com/office/drawing/2014/main" val="2826220934"/>
                  </a:ext>
                </a:extLst>
              </a:tr>
              <a:tr h="370840">
                <a:tc>
                  <a:txBody>
                    <a:bodyPr/>
                    <a:lstStyle/>
                    <a:p>
                      <a:pPr algn="ctr"/>
                      <a:r>
                        <a:rPr lang="en-US"/>
                        <a:t>GLOBAL</a:t>
                      </a:r>
                    </a:p>
                  </a:txBody>
                  <a:tcPr/>
                </a:tc>
                <a:tc>
                  <a:txBody>
                    <a:bodyPr/>
                    <a:lstStyle/>
                    <a:p>
                      <a:pPr algn="ctr"/>
                      <a:r>
                        <a:rPr lang="en-US" dirty="0"/>
                        <a:t>2.59</a:t>
                      </a:r>
                    </a:p>
                  </a:txBody>
                  <a:tcPr/>
                </a:tc>
                <a:tc>
                  <a:txBody>
                    <a:bodyPr/>
                    <a:lstStyle/>
                    <a:p>
                      <a:pPr algn="ctr"/>
                      <a:r>
                        <a:rPr lang="en-US"/>
                        <a:t>2</a:t>
                      </a:r>
                    </a:p>
                  </a:txBody>
                  <a:tcPr/>
                </a:tc>
                <a:tc>
                  <a:txBody>
                    <a:bodyPr/>
                    <a:lstStyle/>
                    <a:p>
                      <a:pPr algn="ctr"/>
                      <a:r>
                        <a:rPr lang="en-US" dirty="0"/>
                        <a:t>0.27</a:t>
                      </a:r>
                    </a:p>
                  </a:txBody>
                  <a:tcPr/>
                </a:tc>
                <a:extLst>
                  <a:ext uri="{0D108BD9-81ED-4DB2-BD59-A6C34878D82A}">
                    <a16:rowId xmlns:a16="http://schemas.microsoft.com/office/drawing/2014/main" val="3824766807"/>
                  </a:ext>
                </a:extLst>
              </a:tr>
            </a:tbl>
          </a:graphicData>
        </a:graphic>
      </p:graphicFrame>
      <p:pic>
        <p:nvPicPr>
          <p:cNvPr id="8" name="图片 7" descr="图表, 折线图, 直方图&#10;&#10;描述已自动生成">
            <a:extLst>
              <a:ext uri="{FF2B5EF4-FFF2-40B4-BE49-F238E27FC236}">
                <a16:creationId xmlns:a16="http://schemas.microsoft.com/office/drawing/2014/main" id="{161DBA5E-76EA-2D45-84D5-BD416BE1A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430" y="1980770"/>
            <a:ext cx="4922657" cy="3519918"/>
          </a:xfrm>
          <a:prstGeom prst="rect">
            <a:avLst/>
          </a:prstGeom>
        </p:spPr>
      </p:pic>
    </p:spTree>
    <p:extLst>
      <p:ext uri="{BB962C8B-B14F-4D97-AF65-F5344CB8AC3E}">
        <p14:creationId xmlns:p14="http://schemas.microsoft.com/office/powerpoint/2010/main" val="59277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F8BF9-8091-BC49-885A-45BA5D159F0A}"/>
              </a:ext>
            </a:extLst>
          </p:cNvPr>
          <p:cNvSpPr>
            <a:spLocks noGrp="1"/>
          </p:cNvSpPr>
          <p:nvPr>
            <p:ph type="title"/>
          </p:nvPr>
        </p:nvSpPr>
        <p:spPr>
          <a:xfrm>
            <a:off x="838200" y="365125"/>
            <a:ext cx="10515600" cy="850611"/>
          </a:xfrm>
        </p:spPr>
        <p:txBody>
          <a:bodyPr>
            <a:normAutofit fontScale="90000"/>
          </a:bodyPr>
          <a:lstStyle/>
          <a:p>
            <a:pPr algn="ctr"/>
            <a:r>
              <a:rPr lang="en-US" altLang="zh-CN" sz="3200" b="1">
                <a:ea typeface="等线 Light"/>
                <a:cs typeface="Calibri Light"/>
              </a:rPr>
              <a:t>3.1</a:t>
            </a:r>
            <a:r>
              <a:rPr lang="en-US" altLang="zh-CN" sz="3200">
                <a:ea typeface="等线 Light"/>
                <a:cs typeface="Calibri Light"/>
              </a:rPr>
              <a:t> </a:t>
            </a:r>
            <a:r>
              <a:rPr lang="en-US" altLang="zh-CN" sz="3200">
                <a:ea typeface="+mj-lt"/>
                <a:cs typeface="+mj-lt"/>
              </a:rPr>
              <a:t>Is type of treatment associated with breast cancer survival</a:t>
            </a:r>
            <a:r>
              <a:rPr lang="en-US" altLang="zh-CN" sz="3200">
                <a:ea typeface="等线 Light"/>
                <a:cs typeface="Calibri Light"/>
              </a:rPr>
              <a:t>? </a:t>
            </a:r>
            <a:endParaRPr lang="zh-CN" altLang="en-US" sz="3200">
              <a:ea typeface="等线 Light"/>
              <a:cs typeface="Calibri Light" panose="020F0302020204030204"/>
            </a:endParaRPr>
          </a:p>
        </p:txBody>
      </p:sp>
      <p:sp>
        <p:nvSpPr>
          <p:cNvPr id="3" name="内容占位符 2">
            <a:extLst>
              <a:ext uri="{FF2B5EF4-FFF2-40B4-BE49-F238E27FC236}">
                <a16:creationId xmlns:a16="http://schemas.microsoft.com/office/drawing/2014/main" id="{19270779-A38A-434E-9B2E-C4466A96E380}"/>
              </a:ext>
            </a:extLst>
          </p:cNvPr>
          <p:cNvSpPr>
            <a:spLocks noGrp="1"/>
          </p:cNvSpPr>
          <p:nvPr>
            <p:ph idx="1"/>
          </p:nvPr>
        </p:nvSpPr>
        <p:spPr>
          <a:xfrm>
            <a:off x="838200" y="1091045"/>
            <a:ext cx="10515600" cy="5085918"/>
          </a:xfrm>
        </p:spPr>
        <p:txBody>
          <a:bodyPr/>
          <a:lstStyle/>
          <a:p>
            <a:pPr marL="342900" indent="-342900"/>
            <a:r>
              <a:rPr lang="en-US" altLang="zh-CN" sz="2400">
                <a:cs typeface="Calibri"/>
              </a:rPr>
              <a:t>H0: Breast cancer treatment is not associated with breast cancer survival</a:t>
            </a:r>
            <a:endParaRPr lang="en-US" altLang="zh-CN" sz="2400"/>
          </a:p>
          <a:p>
            <a:r>
              <a:rPr lang="en-US" altLang="zh-CN" sz="2400">
                <a:cs typeface="Calibri"/>
              </a:rPr>
              <a:t>H1: </a:t>
            </a:r>
            <a:r>
              <a:rPr lang="en-US" altLang="zh-CN" sz="2400">
                <a:ea typeface="+mn-lt"/>
                <a:cs typeface="+mn-lt"/>
              </a:rPr>
              <a:t>Breast cancer treatment is associated with breast cancer survival</a:t>
            </a:r>
            <a:endParaRPr lang="en-US" altLang="zh-CN" sz="2400">
              <a:cs typeface="Calibri"/>
            </a:endParaRPr>
          </a:p>
          <a:p>
            <a:endParaRPr kumimoji="1" lang="zh-CN" altLang="en-US"/>
          </a:p>
        </p:txBody>
      </p:sp>
      <p:graphicFrame>
        <p:nvGraphicFramePr>
          <p:cNvPr id="4" name="表格 4">
            <a:extLst>
              <a:ext uri="{FF2B5EF4-FFF2-40B4-BE49-F238E27FC236}">
                <a16:creationId xmlns:a16="http://schemas.microsoft.com/office/drawing/2014/main" id="{99C1E1B9-2F86-0840-85C7-3EB8F8B75DA5}"/>
              </a:ext>
            </a:extLst>
          </p:cNvPr>
          <p:cNvGraphicFramePr>
            <a:graphicFrameLocks noGrp="1"/>
          </p:cNvGraphicFramePr>
          <p:nvPr>
            <p:extLst>
              <p:ext uri="{D42A27DB-BD31-4B8C-83A1-F6EECF244321}">
                <p14:modId xmlns:p14="http://schemas.microsoft.com/office/powerpoint/2010/main" val="4025989710"/>
              </p:ext>
            </p:extLst>
          </p:nvPr>
        </p:nvGraphicFramePr>
        <p:xfrm>
          <a:off x="1392338" y="2951032"/>
          <a:ext cx="9117448" cy="2595036"/>
        </p:xfrm>
        <a:graphic>
          <a:graphicData uri="http://schemas.openxmlformats.org/drawingml/2006/table">
            <a:tbl>
              <a:tblPr firstRow="1" bandRow="1">
                <a:tableStyleId>{5C22544A-7EE6-4342-B048-85BDC9FD1C3A}</a:tableStyleId>
              </a:tblPr>
              <a:tblGrid>
                <a:gridCol w="2279362">
                  <a:extLst>
                    <a:ext uri="{9D8B030D-6E8A-4147-A177-3AD203B41FA5}">
                      <a16:colId xmlns:a16="http://schemas.microsoft.com/office/drawing/2014/main" val="1388817306"/>
                    </a:ext>
                  </a:extLst>
                </a:gridCol>
                <a:gridCol w="2279362">
                  <a:extLst>
                    <a:ext uri="{9D8B030D-6E8A-4147-A177-3AD203B41FA5}">
                      <a16:colId xmlns:a16="http://schemas.microsoft.com/office/drawing/2014/main" val="3164687980"/>
                    </a:ext>
                  </a:extLst>
                </a:gridCol>
                <a:gridCol w="2279362">
                  <a:extLst>
                    <a:ext uri="{9D8B030D-6E8A-4147-A177-3AD203B41FA5}">
                      <a16:colId xmlns:a16="http://schemas.microsoft.com/office/drawing/2014/main" val="1878772796"/>
                    </a:ext>
                  </a:extLst>
                </a:gridCol>
                <a:gridCol w="2279362">
                  <a:extLst>
                    <a:ext uri="{9D8B030D-6E8A-4147-A177-3AD203B41FA5}">
                      <a16:colId xmlns:a16="http://schemas.microsoft.com/office/drawing/2014/main" val="3221153434"/>
                    </a:ext>
                  </a:extLst>
                </a:gridCol>
              </a:tblGrid>
              <a:tr h="648759">
                <a:tc>
                  <a:txBody>
                    <a:bodyPr/>
                    <a:lstStyle/>
                    <a:p>
                      <a:pPr algn="ctr"/>
                      <a:endParaRPr lang="zh-CN" altLang="en-US"/>
                    </a:p>
                  </a:txBody>
                  <a:tcPr/>
                </a:tc>
                <a:tc>
                  <a:txBody>
                    <a:bodyPr/>
                    <a:lstStyle/>
                    <a:p>
                      <a:pPr algn="ctr"/>
                      <a:r>
                        <a:rPr lang="en-US" altLang="zh-CN"/>
                        <a:t>Exp(</a:t>
                      </a:r>
                      <a:r>
                        <a:rPr lang="en-US" altLang="zh-CN" err="1"/>
                        <a:t>coef</a:t>
                      </a:r>
                      <a:r>
                        <a:rPr lang="en-US" altLang="zh-CN"/>
                        <a:t>)</a:t>
                      </a:r>
                      <a:endParaRPr lang="zh-CN" altLang="en-US"/>
                    </a:p>
                  </a:txBody>
                  <a:tcPr/>
                </a:tc>
                <a:tc>
                  <a:txBody>
                    <a:bodyPr/>
                    <a:lstStyle/>
                    <a:p>
                      <a:pPr algn="ctr"/>
                      <a:r>
                        <a:rPr lang="en-US" altLang="zh-CN"/>
                        <a:t>95% CI</a:t>
                      </a:r>
                      <a:endParaRPr lang="zh-CN" altLang="en-US"/>
                    </a:p>
                  </a:txBody>
                  <a:tcPr/>
                </a:tc>
                <a:tc>
                  <a:txBody>
                    <a:bodyPr/>
                    <a:lstStyle/>
                    <a:p>
                      <a:pPr algn="ctr"/>
                      <a:r>
                        <a:rPr lang="en-US" altLang="zh-CN"/>
                        <a:t>P-value</a:t>
                      </a:r>
                      <a:endParaRPr lang="zh-CN" altLang="en-US"/>
                    </a:p>
                  </a:txBody>
                  <a:tcPr/>
                </a:tc>
                <a:extLst>
                  <a:ext uri="{0D108BD9-81ED-4DB2-BD59-A6C34878D82A}">
                    <a16:rowId xmlns:a16="http://schemas.microsoft.com/office/drawing/2014/main" val="2390570805"/>
                  </a:ext>
                </a:extLst>
              </a:tr>
              <a:tr h="648759">
                <a:tc>
                  <a:txBody>
                    <a:bodyPr/>
                    <a:lstStyle/>
                    <a:p>
                      <a:pPr algn="ctr"/>
                      <a:r>
                        <a:rPr lang="en-US" altLang="zh-CN"/>
                        <a:t>Chemotherapy (yes)</a:t>
                      </a:r>
                      <a:endParaRPr lang="zh-CN" altLang="en-US"/>
                    </a:p>
                  </a:txBody>
                  <a:tcPr/>
                </a:tc>
                <a:tc>
                  <a:txBody>
                    <a:bodyPr/>
                    <a:lstStyle/>
                    <a:p>
                      <a:pPr algn="ctr"/>
                      <a:r>
                        <a:rPr lang="en-US" altLang="zh-CN"/>
                        <a:t>1.28</a:t>
                      </a:r>
                      <a:endParaRPr lang="zh-CN" altLang="en-US"/>
                    </a:p>
                  </a:txBody>
                  <a:tcPr/>
                </a:tc>
                <a:tc>
                  <a:txBody>
                    <a:bodyPr/>
                    <a:lstStyle/>
                    <a:p>
                      <a:pPr algn="ctr"/>
                      <a:r>
                        <a:rPr lang="en-US" altLang="zh-CN"/>
                        <a:t>(1.09, 1.50)</a:t>
                      </a:r>
                      <a:endParaRPr lang="zh-CN" altLang="en-US"/>
                    </a:p>
                  </a:txBody>
                  <a:tcPr/>
                </a:tc>
                <a:tc>
                  <a:txBody>
                    <a:bodyPr/>
                    <a:lstStyle/>
                    <a:p>
                      <a:pPr algn="ctr"/>
                      <a:r>
                        <a:rPr lang="en-US" altLang="zh-CN"/>
                        <a:t>0.002</a:t>
                      </a:r>
                      <a:endParaRPr lang="zh-CN" altLang="en-US"/>
                    </a:p>
                  </a:txBody>
                  <a:tcPr/>
                </a:tc>
                <a:extLst>
                  <a:ext uri="{0D108BD9-81ED-4DB2-BD59-A6C34878D82A}">
                    <a16:rowId xmlns:a16="http://schemas.microsoft.com/office/drawing/2014/main" val="89606482"/>
                  </a:ext>
                </a:extLst>
              </a:tr>
              <a:tr h="648759">
                <a:tc>
                  <a:txBody>
                    <a:bodyPr/>
                    <a:lstStyle/>
                    <a:p>
                      <a:pPr algn="ctr"/>
                      <a:r>
                        <a:rPr lang="en-US" altLang="zh-CN"/>
                        <a:t>Hormone Therapy (yes)</a:t>
                      </a:r>
                      <a:endParaRPr lang="zh-CN" altLang="en-US"/>
                    </a:p>
                  </a:txBody>
                  <a:tcPr/>
                </a:tc>
                <a:tc>
                  <a:txBody>
                    <a:bodyPr/>
                    <a:lstStyle/>
                    <a:p>
                      <a:pPr algn="ctr"/>
                      <a:r>
                        <a:rPr lang="en-US" altLang="zh-CN"/>
                        <a:t>1.64</a:t>
                      </a:r>
                      <a:endParaRPr lang="zh-CN" altLang="en-US"/>
                    </a:p>
                  </a:txBody>
                  <a:tcPr/>
                </a:tc>
                <a:tc>
                  <a:txBody>
                    <a:bodyPr/>
                    <a:lstStyle/>
                    <a:p>
                      <a:pPr algn="ctr"/>
                      <a:r>
                        <a:rPr lang="en-US" altLang="zh-CN"/>
                        <a:t>(1.45, 1.86)</a:t>
                      </a:r>
                      <a:endParaRPr lang="zh-CN" altLang="en-US"/>
                    </a:p>
                  </a:txBody>
                  <a:tcPr/>
                </a:tc>
                <a:tc>
                  <a:txBody>
                    <a:bodyPr/>
                    <a:lstStyle/>
                    <a:p>
                      <a:pPr algn="ctr"/>
                      <a:r>
                        <a:rPr lang="en-US" altLang="zh-CN"/>
                        <a:t>&lt; 0.001</a:t>
                      </a:r>
                      <a:endParaRPr lang="zh-CN" altLang="en-US"/>
                    </a:p>
                  </a:txBody>
                  <a:tcPr/>
                </a:tc>
                <a:extLst>
                  <a:ext uri="{0D108BD9-81ED-4DB2-BD59-A6C34878D82A}">
                    <a16:rowId xmlns:a16="http://schemas.microsoft.com/office/drawing/2014/main" val="907182676"/>
                  </a:ext>
                </a:extLst>
              </a:tr>
              <a:tr h="648759">
                <a:tc>
                  <a:txBody>
                    <a:bodyPr/>
                    <a:lstStyle/>
                    <a:p>
                      <a:pPr algn="ctr"/>
                      <a:r>
                        <a:rPr lang="en-US" altLang="zh-CN"/>
                        <a:t>Radio Therapy (yes)</a:t>
                      </a:r>
                      <a:endParaRPr lang="zh-CN" altLang="en-US"/>
                    </a:p>
                  </a:txBody>
                  <a:tcPr/>
                </a:tc>
                <a:tc>
                  <a:txBody>
                    <a:bodyPr/>
                    <a:lstStyle/>
                    <a:p>
                      <a:pPr algn="ctr"/>
                      <a:r>
                        <a:rPr lang="en-US" altLang="zh-CN"/>
                        <a:t>0.96</a:t>
                      </a:r>
                      <a:endParaRPr lang="zh-CN" altLang="en-US"/>
                    </a:p>
                  </a:txBody>
                  <a:tcPr/>
                </a:tc>
                <a:tc>
                  <a:txBody>
                    <a:bodyPr/>
                    <a:lstStyle/>
                    <a:p>
                      <a:pPr algn="ctr"/>
                      <a:r>
                        <a:rPr lang="en-US" altLang="zh-CN"/>
                        <a:t>(0.85, 1.08)</a:t>
                      </a:r>
                      <a:endParaRPr lang="zh-CN" altLang="en-US"/>
                    </a:p>
                  </a:txBody>
                  <a:tcPr/>
                </a:tc>
                <a:tc>
                  <a:txBody>
                    <a:bodyPr/>
                    <a:lstStyle/>
                    <a:p>
                      <a:pPr algn="ctr"/>
                      <a:r>
                        <a:rPr lang="en-US" altLang="zh-CN"/>
                        <a:t>0.524</a:t>
                      </a:r>
                      <a:endParaRPr lang="zh-CN" altLang="en-US"/>
                    </a:p>
                  </a:txBody>
                  <a:tcPr/>
                </a:tc>
                <a:extLst>
                  <a:ext uri="{0D108BD9-81ED-4DB2-BD59-A6C34878D82A}">
                    <a16:rowId xmlns:a16="http://schemas.microsoft.com/office/drawing/2014/main" val="2593308084"/>
                  </a:ext>
                </a:extLst>
              </a:tr>
            </a:tbl>
          </a:graphicData>
        </a:graphic>
      </p:graphicFrame>
      <p:pic>
        <p:nvPicPr>
          <p:cNvPr id="6" name="Picture 2" descr="Imperial College London | jobs.ac.uk">
            <a:extLst>
              <a:ext uri="{FF2B5EF4-FFF2-40B4-BE49-F238E27FC236}">
                <a16:creationId xmlns:a16="http://schemas.microsoft.com/office/drawing/2014/main" id="{856C3DFF-ACBF-4927-BB13-706900FA9C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64E9-DA9B-42A4-9715-88511C7B6364}"/>
              </a:ext>
            </a:extLst>
          </p:cNvPr>
          <p:cNvSpPr>
            <a:spLocks noGrp="1"/>
          </p:cNvSpPr>
          <p:nvPr>
            <p:ph type="title"/>
          </p:nvPr>
        </p:nvSpPr>
        <p:spPr>
          <a:xfrm>
            <a:off x="387626" y="113333"/>
            <a:ext cx="10728511" cy="965708"/>
          </a:xfrm>
        </p:spPr>
        <p:txBody>
          <a:bodyPr>
            <a:normAutofit/>
          </a:bodyPr>
          <a:lstStyle/>
          <a:p>
            <a:pPr algn="ctr"/>
            <a:r>
              <a:rPr lang="en-US" sz="3200" b="1">
                <a:cs typeface="Calibri Light"/>
              </a:rPr>
              <a:t>3.1</a:t>
            </a:r>
            <a:r>
              <a:rPr lang="en-US" sz="3200" dirty="0">
                <a:cs typeface="Calibri Light"/>
              </a:rPr>
              <a:t> </a:t>
            </a:r>
            <a:r>
              <a:rPr lang="en-US" sz="3200" dirty="0">
                <a:ea typeface="+mj-lt"/>
                <a:cs typeface="+mj-lt"/>
              </a:rPr>
              <a:t>Is type of treatment associated with breast cancer survival</a:t>
            </a:r>
            <a:r>
              <a:rPr lang="en-US" sz="3200" dirty="0">
                <a:cs typeface="Calibri Light"/>
              </a:rPr>
              <a:t>? </a:t>
            </a:r>
            <a:endParaRPr lang="en-US"/>
          </a:p>
        </p:txBody>
      </p:sp>
      <p:pic>
        <p:nvPicPr>
          <p:cNvPr id="4" name="Picture 2" descr="Imperial College London | jobs.ac.uk">
            <a:extLst>
              <a:ext uri="{FF2B5EF4-FFF2-40B4-BE49-F238E27FC236}">
                <a16:creationId xmlns:a16="http://schemas.microsoft.com/office/drawing/2014/main" id="{6EDDA25B-2700-4636-8930-1F3E4BCD8D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5175831C-0F5E-4314-B883-CC2E70A367D1}"/>
              </a:ext>
            </a:extLst>
          </p:cNvPr>
          <p:cNvGraphicFramePr>
            <a:graphicFrameLocks noGrp="1"/>
          </p:cNvGraphicFramePr>
          <p:nvPr>
            <p:extLst>
              <p:ext uri="{D42A27DB-BD31-4B8C-83A1-F6EECF244321}">
                <p14:modId xmlns:p14="http://schemas.microsoft.com/office/powerpoint/2010/main" val="2085077401"/>
              </p:ext>
            </p:extLst>
          </p:nvPr>
        </p:nvGraphicFramePr>
        <p:xfrm>
          <a:off x="6009736" y="1897810"/>
          <a:ext cx="5915397" cy="3972195"/>
        </p:xfrm>
        <a:graphic>
          <a:graphicData uri="http://schemas.openxmlformats.org/drawingml/2006/table">
            <a:tbl>
              <a:tblPr firstRow="1" bandRow="1">
                <a:tableStyleId>{5C22544A-7EE6-4342-B048-85BDC9FD1C3A}</a:tableStyleId>
              </a:tblPr>
              <a:tblGrid>
                <a:gridCol w="1843662">
                  <a:extLst>
                    <a:ext uri="{9D8B030D-6E8A-4147-A177-3AD203B41FA5}">
                      <a16:colId xmlns:a16="http://schemas.microsoft.com/office/drawing/2014/main" val="945321094"/>
                    </a:ext>
                  </a:extLst>
                </a:gridCol>
                <a:gridCol w="1480975">
                  <a:extLst>
                    <a:ext uri="{9D8B030D-6E8A-4147-A177-3AD203B41FA5}">
                      <a16:colId xmlns:a16="http://schemas.microsoft.com/office/drawing/2014/main" val="914116552"/>
                    </a:ext>
                  </a:extLst>
                </a:gridCol>
                <a:gridCol w="1291129">
                  <a:extLst>
                    <a:ext uri="{9D8B030D-6E8A-4147-A177-3AD203B41FA5}">
                      <a16:colId xmlns:a16="http://schemas.microsoft.com/office/drawing/2014/main" val="457270092"/>
                    </a:ext>
                  </a:extLst>
                </a:gridCol>
                <a:gridCol w="1299631">
                  <a:extLst>
                    <a:ext uri="{9D8B030D-6E8A-4147-A177-3AD203B41FA5}">
                      <a16:colId xmlns:a16="http://schemas.microsoft.com/office/drawing/2014/main" val="2265908916"/>
                    </a:ext>
                  </a:extLst>
                </a:gridCol>
              </a:tblGrid>
              <a:tr h="448648">
                <a:tc>
                  <a:txBody>
                    <a:bodyPr/>
                    <a:lstStyle/>
                    <a:p>
                      <a:pPr algn="ctr"/>
                      <a:endParaRPr lang="en-US" dirty="0"/>
                    </a:p>
                  </a:txBody>
                  <a:tcPr/>
                </a:tc>
                <a:tc>
                  <a:txBody>
                    <a:bodyPr/>
                    <a:lstStyle/>
                    <a:p>
                      <a:pPr algn="ctr"/>
                      <a:r>
                        <a:rPr lang="en-US"/>
                        <a:t>Exp(</a:t>
                      </a:r>
                      <a:r>
                        <a:rPr lang="en-US" err="1"/>
                        <a:t>coef</a:t>
                      </a:r>
                      <a:r>
                        <a:rPr lang="en-US"/>
                        <a:t>)</a:t>
                      </a:r>
                    </a:p>
                  </a:txBody>
                  <a:tcPr/>
                </a:tc>
                <a:tc>
                  <a:txBody>
                    <a:bodyPr/>
                    <a:lstStyle/>
                    <a:p>
                      <a:pPr algn="ctr"/>
                      <a:r>
                        <a:rPr lang="en-US"/>
                        <a:t>95% CI</a:t>
                      </a:r>
                    </a:p>
                  </a:txBody>
                  <a:tcPr/>
                </a:tc>
                <a:tc>
                  <a:txBody>
                    <a:bodyPr/>
                    <a:lstStyle/>
                    <a:p>
                      <a:pPr algn="ctr"/>
                      <a:r>
                        <a:rPr lang="en-US"/>
                        <a:t>P-value</a:t>
                      </a:r>
                    </a:p>
                  </a:txBody>
                  <a:tcPr/>
                </a:tc>
                <a:extLst>
                  <a:ext uri="{0D108BD9-81ED-4DB2-BD59-A6C34878D82A}">
                    <a16:rowId xmlns:a16="http://schemas.microsoft.com/office/drawing/2014/main" val="682310284"/>
                  </a:ext>
                </a:extLst>
              </a:tr>
              <a:tr h="697897">
                <a:tc>
                  <a:txBody>
                    <a:bodyPr/>
                    <a:lstStyle/>
                    <a:p>
                      <a:pPr algn="ctr"/>
                      <a:r>
                        <a:rPr lang="en-US" dirty="0"/>
                        <a:t>Chemotherapy (yes)</a:t>
                      </a:r>
                    </a:p>
                  </a:txBody>
                  <a:tcPr/>
                </a:tc>
                <a:tc>
                  <a:txBody>
                    <a:bodyPr/>
                    <a:lstStyle/>
                    <a:p>
                      <a:pPr algn="ctr"/>
                      <a:r>
                        <a:rPr lang="en-US"/>
                        <a:t>1.29</a:t>
                      </a:r>
                    </a:p>
                  </a:txBody>
                  <a:tcPr/>
                </a:tc>
                <a:tc>
                  <a:txBody>
                    <a:bodyPr/>
                    <a:lstStyle/>
                    <a:p>
                      <a:pPr algn="ctr"/>
                      <a:r>
                        <a:rPr lang="en-US"/>
                        <a:t>(1.10, 1,51)</a:t>
                      </a:r>
                    </a:p>
                  </a:txBody>
                  <a:tcPr/>
                </a:tc>
                <a:tc>
                  <a:txBody>
                    <a:bodyPr/>
                    <a:lstStyle/>
                    <a:p>
                      <a:pPr algn="ctr"/>
                      <a:r>
                        <a:rPr lang="en-US"/>
                        <a:t>0.002</a:t>
                      </a:r>
                    </a:p>
                  </a:txBody>
                  <a:tcPr/>
                </a:tc>
                <a:extLst>
                  <a:ext uri="{0D108BD9-81ED-4DB2-BD59-A6C34878D82A}">
                    <a16:rowId xmlns:a16="http://schemas.microsoft.com/office/drawing/2014/main" val="1584089802"/>
                  </a:ext>
                </a:extLst>
              </a:tr>
              <a:tr h="853783">
                <a:tc>
                  <a:txBody>
                    <a:bodyPr/>
                    <a:lstStyle/>
                    <a:p>
                      <a:pPr algn="ctr"/>
                      <a:r>
                        <a:rPr lang="en-US"/>
                        <a:t>Hormone Therapy (yes)</a:t>
                      </a:r>
                    </a:p>
                    <a:p>
                      <a:pPr lvl="0" algn="ctr">
                        <a:buNone/>
                      </a:pPr>
                      <a:endParaRPr lang="en-US"/>
                    </a:p>
                  </a:txBody>
                  <a:tcPr/>
                </a:tc>
                <a:tc>
                  <a:txBody>
                    <a:bodyPr/>
                    <a:lstStyle/>
                    <a:p>
                      <a:pPr algn="ctr"/>
                      <a:r>
                        <a:rPr lang="en-US"/>
                        <a:t>1.64</a:t>
                      </a:r>
                    </a:p>
                  </a:txBody>
                  <a:tcPr/>
                </a:tc>
                <a:tc>
                  <a:txBody>
                    <a:bodyPr/>
                    <a:lstStyle/>
                    <a:p>
                      <a:pPr algn="ctr"/>
                      <a:r>
                        <a:rPr lang="en-US"/>
                        <a:t>(1.46, 1.86)</a:t>
                      </a:r>
                    </a:p>
                  </a:txBody>
                  <a:tcPr/>
                </a:tc>
                <a:tc>
                  <a:txBody>
                    <a:bodyPr/>
                    <a:lstStyle/>
                    <a:p>
                      <a:pPr algn="ctr"/>
                      <a:r>
                        <a:rPr lang="en-US"/>
                        <a:t>&lt; 0.001</a:t>
                      </a:r>
                    </a:p>
                  </a:txBody>
                  <a:tcPr/>
                </a:tc>
                <a:extLst>
                  <a:ext uri="{0D108BD9-81ED-4DB2-BD59-A6C34878D82A}">
                    <a16:rowId xmlns:a16="http://schemas.microsoft.com/office/drawing/2014/main" val="3602138088"/>
                  </a:ext>
                </a:extLst>
              </a:tr>
              <a:tr h="597648">
                <a:tc>
                  <a:txBody>
                    <a:bodyPr/>
                    <a:lstStyle/>
                    <a:p>
                      <a:pPr lvl="0" algn="ctr">
                        <a:buNone/>
                      </a:pPr>
                      <a:r>
                        <a:rPr lang="en-US"/>
                        <a:t>Radio Therapy (yes)</a:t>
                      </a:r>
                    </a:p>
                  </a:txBody>
                  <a:tcPr/>
                </a:tc>
                <a:tc>
                  <a:txBody>
                    <a:bodyPr/>
                    <a:lstStyle/>
                    <a:p>
                      <a:pPr lvl="0" algn="ctr">
                        <a:buNone/>
                      </a:pPr>
                      <a:r>
                        <a:rPr lang="en-US"/>
                        <a:t>0.81</a:t>
                      </a:r>
                    </a:p>
                  </a:txBody>
                  <a:tcPr/>
                </a:tc>
                <a:tc>
                  <a:txBody>
                    <a:bodyPr/>
                    <a:lstStyle/>
                    <a:p>
                      <a:pPr lvl="0" algn="ctr">
                        <a:buNone/>
                      </a:pPr>
                      <a:r>
                        <a:rPr lang="en-US"/>
                        <a:t>(0.67, 0.98)</a:t>
                      </a:r>
                    </a:p>
                  </a:txBody>
                  <a:tcPr/>
                </a:tc>
                <a:tc>
                  <a:txBody>
                    <a:bodyPr/>
                    <a:lstStyle/>
                    <a:p>
                      <a:pPr lvl="0" algn="ctr">
                        <a:buNone/>
                      </a:pPr>
                      <a:r>
                        <a:rPr lang="en-US"/>
                        <a:t>0.033</a:t>
                      </a:r>
                    </a:p>
                  </a:txBody>
                  <a:tcPr/>
                </a:tc>
                <a:extLst>
                  <a:ext uri="{0D108BD9-81ED-4DB2-BD59-A6C34878D82A}">
                    <a16:rowId xmlns:a16="http://schemas.microsoft.com/office/drawing/2014/main" val="1013478611"/>
                  </a:ext>
                </a:extLst>
              </a:tr>
              <a:tr h="1271170">
                <a:tc>
                  <a:txBody>
                    <a:bodyPr/>
                    <a:lstStyle/>
                    <a:p>
                      <a:pPr lvl="0" algn="ctr">
                        <a:buNone/>
                      </a:pPr>
                      <a:r>
                        <a:rPr lang="en-US"/>
                        <a:t>Radio Therapy (yes) and over 120 months</a:t>
                      </a:r>
                    </a:p>
                  </a:txBody>
                  <a:tcPr/>
                </a:tc>
                <a:tc>
                  <a:txBody>
                    <a:bodyPr/>
                    <a:lstStyle/>
                    <a:p>
                      <a:pPr lvl="0" algn="ctr">
                        <a:buNone/>
                      </a:pPr>
                      <a:r>
                        <a:rPr lang="en-US"/>
                        <a:t>1.31</a:t>
                      </a:r>
                    </a:p>
                  </a:txBody>
                  <a:tcPr/>
                </a:tc>
                <a:tc>
                  <a:txBody>
                    <a:bodyPr/>
                    <a:lstStyle/>
                    <a:p>
                      <a:pPr lvl="0" algn="ctr">
                        <a:buNone/>
                      </a:pPr>
                      <a:r>
                        <a:rPr lang="en-US"/>
                        <a:t>(0.76, 1.03)</a:t>
                      </a:r>
                    </a:p>
                  </a:txBody>
                  <a:tcPr/>
                </a:tc>
                <a:tc>
                  <a:txBody>
                    <a:bodyPr/>
                    <a:lstStyle/>
                    <a:p>
                      <a:pPr lvl="0" algn="ctr">
                        <a:buNone/>
                      </a:pPr>
                      <a:r>
                        <a:rPr lang="en-US" dirty="0"/>
                        <a:t>0.029</a:t>
                      </a:r>
                    </a:p>
                  </a:txBody>
                  <a:tcPr/>
                </a:tc>
                <a:extLst>
                  <a:ext uri="{0D108BD9-81ED-4DB2-BD59-A6C34878D82A}">
                    <a16:rowId xmlns:a16="http://schemas.microsoft.com/office/drawing/2014/main" val="1500821948"/>
                  </a:ext>
                </a:extLst>
              </a:tr>
            </a:tbl>
          </a:graphicData>
        </a:graphic>
      </p:graphicFrame>
      <p:pic>
        <p:nvPicPr>
          <p:cNvPr id="7" name="Picture 7" descr="Chart, histogram&#10;&#10;Description automatically generated">
            <a:extLst>
              <a:ext uri="{FF2B5EF4-FFF2-40B4-BE49-F238E27FC236}">
                <a16:creationId xmlns:a16="http://schemas.microsoft.com/office/drawing/2014/main" id="{C4300D06-C65B-478D-A080-17BD8827A6A0}"/>
              </a:ext>
            </a:extLst>
          </p:cNvPr>
          <p:cNvPicPr>
            <a:picLocks noChangeAspect="1"/>
          </p:cNvPicPr>
          <p:nvPr/>
        </p:nvPicPr>
        <p:blipFill>
          <a:blip r:embed="rId4"/>
          <a:stretch>
            <a:fillRect/>
          </a:stretch>
        </p:blipFill>
        <p:spPr>
          <a:xfrm>
            <a:off x="554966" y="1205177"/>
            <a:ext cx="5201728" cy="5281534"/>
          </a:xfrm>
          <a:prstGeom prst="rect">
            <a:avLst/>
          </a:prstGeom>
        </p:spPr>
      </p:pic>
    </p:spTree>
    <p:extLst>
      <p:ext uri="{BB962C8B-B14F-4D97-AF65-F5344CB8AC3E}">
        <p14:creationId xmlns:p14="http://schemas.microsoft.com/office/powerpoint/2010/main" val="91906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FED2E-D4EF-5545-A22C-BCF0285D177F}"/>
              </a:ext>
            </a:extLst>
          </p:cNvPr>
          <p:cNvSpPr>
            <a:spLocks noGrp="1"/>
          </p:cNvSpPr>
          <p:nvPr>
            <p:ph type="title"/>
          </p:nvPr>
        </p:nvSpPr>
        <p:spPr>
          <a:xfrm>
            <a:off x="838200" y="365126"/>
            <a:ext cx="10515600" cy="715530"/>
          </a:xfrm>
        </p:spPr>
        <p:txBody>
          <a:bodyPr>
            <a:normAutofit fontScale="90000"/>
          </a:bodyPr>
          <a:lstStyle/>
          <a:p>
            <a:pPr algn="ctr"/>
            <a:r>
              <a:rPr lang="en-US" altLang="zh-CN" sz="3200" b="1">
                <a:ea typeface="等线 Light"/>
                <a:cs typeface="Calibri Light"/>
              </a:rPr>
              <a:t>3.1</a:t>
            </a:r>
            <a:r>
              <a:rPr lang="en-US" altLang="zh-CN" sz="3200">
                <a:ea typeface="等线 Light"/>
                <a:cs typeface="Calibri Light"/>
              </a:rPr>
              <a:t> </a:t>
            </a:r>
            <a:r>
              <a:rPr lang="en-US" altLang="zh-CN" sz="3200" dirty="0">
                <a:ea typeface="+mj-lt"/>
                <a:cs typeface="+mj-lt"/>
              </a:rPr>
              <a:t>Is type of treatment associated with breast cancer survival</a:t>
            </a:r>
            <a:r>
              <a:rPr lang="en-US" altLang="zh-CN" sz="3200">
                <a:ea typeface="等线 Light"/>
                <a:cs typeface="Calibri Light"/>
              </a:rPr>
              <a:t>? </a:t>
            </a:r>
            <a:endParaRPr lang="zh-CN" altLang="en-US" sz="3200">
              <a:ea typeface="等线 Light"/>
              <a:cs typeface="Calibri Light" panose="020F0302020204030204"/>
            </a:endParaRPr>
          </a:p>
        </p:txBody>
      </p:sp>
      <p:sp>
        <p:nvSpPr>
          <p:cNvPr id="3" name="内容占位符 2">
            <a:extLst>
              <a:ext uri="{FF2B5EF4-FFF2-40B4-BE49-F238E27FC236}">
                <a16:creationId xmlns:a16="http://schemas.microsoft.com/office/drawing/2014/main" id="{44B033F9-8989-F546-9D63-95FF752966F5}"/>
              </a:ext>
            </a:extLst>
          </p:cNvPr>
          <p:cNvSpPr>
            <a:spLocks noGrp="1"/>
          </p:cNvSpPr>
          <p:nvPr>
            <p:ph idx="1"/>
          </p:nvPr>
        </p:nvSpPr>
        <p:spPr>
          <a:xfrm>
            <a:off x="838200" y="1506681"/>
            <a:ext cx="10515600" cy="4670281"/>
          </a:xfrm>
        </p:spPr>
        <p:txBody>
          <a:bodyPr/>
          <a:lstStyle/>
          <a:p>
            <a:pPr marL="0" indent="0">
              <a:buNone/>
            </a:pPr>
            <a:r>
              <a:rPr lang="en-US" altLang="zh-CN" sz="2400" dirty="0">
                <a:ea typeface="+mn-lt"/>
                <a:cs typeface="+mn-lt"/>
              </a:rPr>
              <a:t>Proportional hazards assumption:</a:t>
            </a:r>
            <a:endParaRPr lang="en-US" altLang="zh-CN" sz="2400" dirty="0"/>
          </a:p>
          <a:p>
            <a:pPr marL="0" indent="0">
              <a:buNone/>
            </a:pPr>
            <a:r>
              <a:rPr lang="en-US" altLang="zh-CN" sz="2400" dirty="0">
                <a:ea typeface="+mn-lt"/>
                <a:cs typeface="+mn-lt"/>
              </a:rPr>
              <a:t>-chi-squared test:</a:t>
            </a:r>
            <a:endParaRPr lang="en-US" altLang="zh-CN" sz="2400" dirty="0"/>
          </a:p>
          <a:p>
            <a:endParaRPr kumimoji="1" lang="zh-CN" altLang="en-US" dirty="0"/>
          </a:p>
        </p:txBody>
      </p:sp>
      <p:graphicFrame>
        <p:nvGraphicFramePr>
          <p:cNvPr id="4" name="表格 4">
            <a:extLst>
              <a:ext uri="{FF2B5EF4-FFF2-40B4-BE49-F238E27FC236}">
                <a16:creationId xmlns:a16="http://schemas.microsoft.com/office/drawing/2014/main" id="{F819E70C-58E3-EB4D-8C22-77067E49306F}"/>
              </a:ext>
            </a:extLst>
          </p:cNvPr>
          <p:cNvGraphicFramePr>
            <a:graphicFrameLocks noGrp="1"/>
          </p:cNvGraphicFramePr>
          <p:nvPr>
            <p:extLst>
              <p:ext uri="{D42A27DB-BD31-4B8C-83A1-F6EECF244321}">
                <p14:modId xmlns:p14="http://schemas.microsoft.com/office/powerpoint/2010/main" val="990207294"/>
              </p:ext>
            </p:extLst>
          </p:nvPr>
        </p:nvGraphicFramePr>
        <p:xfrm>
          <a:off x="694426" y="2545773"/>
          <a:ext cx="4280417" cy="3612587"/>
        </p:xfrm>
        <a:graphic>
          <a:graphicData uri="http://schemas.openxmlformats.org/drawingml/2006/table">
            <a:tbl>
              <a:tblPr firstRow="1" bandRow="1">
                <a:tableStyleId>{5C22544A-7EE6-4342-B048-85BDC9FD1C3A}</a:tableStyleId>
              </a:tblPr>
              <a:tblGrid>
                <a:gridCol w="1757642">
                  <a:extLst>
                    <a:ext uri="{9D8B030D-6E8A-4147-A177-3AD203B41FA5}">
                      <a16:colId xmlns:a16="http://schemas.microsoft.com/office/drawing/2014/main" val="295772312"/>
                    </a:ext>
                  </a:extLst>
                </a:gridCol>
                <a:gridCol w="844534">
                  <a:extLst>
                    <a:ext uri="{9D8B030D-6E8A-4147-A177-3AD203B41FA5}">
                      <a16:colId xmlns:a16="http://schemas.microsoft.com/office/drawing/2014/main" val="3297862150"/>
                    </a:ext>
                  </a:extLst>
                </a:gridCol>
                <a:gridCol w="682123">
                  <a:extLst>
                    <a:ext uri="{9D8B030D-6E8A-4147-A177-3AD203B41FA5}">
                      <a16:colId xmlns:a16="http://schemas.microsoft.com/office/drawing/2014/main" val="364328573"/>
                    </a:ext>
                  </a:extLst>
                </a:gridCol>
                <a:gridCol w="996118">
                  <a:extLst>
                    <a:ext uri="{9D8B030D-6E8A-4147-A177-3AD203B41FA5}">
                      <a16:colId xmlns:a16="http://schemas.microsoft.com/office/drawing/2014/main" val="3385493004"/>
                    </a:ext>
                  </a:extLst>
                </a:gridCol>
              </a:tblGrid>
              <a:tr h="652268">
                <a:tc>
                  <a:txBody>
                    <a:bodyPr/>
                    <a:lstStyle/>
                    <a:p>
                      <a:pPr algn="ctr"/>
                      <a:endParaRPr lang="zh-CN" altLang="en-US" dirty="0"/>
                    </a:p>
                  </a:txBody>
                  <a:tcPr/>
                </a:tc>
                <a:tc>
                  <a:txBody>
                    <a:bodyPr/>
                    <a:lstStyle/>
                    <a:p>
                      <a:pPr algn="ctr"/>
                      <a:r>
                        <a:rPr lang="en-US" altLang="zh-CN" dirty="0" err="1"/>
                        <a:t>chisq</a:t>
                      </a:r>
                      <a:endParaRPr lang="zh-CN" altLang="en-US" dirty="0"/>
                    </a:p>
                  </a:txBody>
                  <a:tcPr/>
                </a:tc>
                <a:tc>
                  <a:txBody>
                    <a:bodyPr/>
                    <a:lstStyle/>
                    <a:p>
                      <a:pPr algn="ctr"/>
                      <a:r>
                        <a:rPr lang="en-US" altLang="zh-CN" dirty="0"/>
                        <a:t>df</a:t>
                      </a:r>
                      <a:endParaRPr lang="zh-CN" altLang="en-US" dirty="0"/>
                    </a:p>
                  </a:txBody>
                  <a:tcPr/>
                </a:tc>
                <a:tc>
                  <a:txBody>
                    <a:bodyPr/>
                    <a:lstStyle/>
                    <a:p>
                      <a:pPr algn="ctr"/>
                      <a:r>
                        <a:rPr lang="en-US" altLang="zh-CN" dirty="0" err="1"/>
                        <a:t>pvalue</a:t>
                      </a:r>
                      <a:endParaRPr lang="zh-CN" altLang="en-US" dirty="0"/>
                    </a:p>
                  </a:txBody>
                  <a:tcPr/>
                </a:tc>
                <a:extLst>
                  <a:ext uri="{0D108BD9-81ED-4DB2-BD59-A6C34878D82A}">
                    <a16:rowId xmlns:a16="http://schemas.microsoft.com/office/drawing/2014/main" val="4032718626"/>
                  </a:ext>
                </a:extLst>
              </a:tr>
              <a:tr h="453751">
                <a:tc>
                  <a:txBody>
                    <a:bodyPr/>
                    <a:lstStyle/>
                    <a:p>
                      <a:pPr algn="ctr"/>
                      <a:r>
                        <a:rPr lang="en-US" altLang="zh-CN" dirty="0"/>
                        <a:t>Chemotherapy</a:t>
                      </a:r>
                      <a:endParaRPr lang="zh-CN" altLang="en-US" dirty="0"/>
                    </a:p>
                  </a:txBody>
                  <a:tcPr/>
                </a:tc>
                <a:tc>
                  <a:txBody>
                    <a:bodyPr/>
                    <a:lstStyle/>
                    <a:p>
                      <a:pPr algn="ctr"/>
                      <a:r>
                        <a:rPr lang="en-US" altLang="zh-CN" dirty="0"/>
                        <a:t>0.38</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0.54</a:t>
                      </a:r>
                      <a:endParaRPr lang="zh-CN" altLang="en-US" dirty="0"/>
                    </a:p>
                  </a:txBody>
                  <a:tcPr/>
                </a:tc>
                <a:extLst>
                  <a:ext uri="{0D108BD9-81ED-4DB2-BD59-A6C34878D82A}">
                    <a16:rowId xmlns:a16="http://schemas.microsoft.com/office/drawing/2014/main" val="3862483740"/>
                  </a:ext>
                </a:extLst>
              </a:tr>
              <a:tr h="652268">
                <a:tc>
                  <a:txBody>
                    <a:bodyPr/>
                    <a:lstStyle/>
                    <a:p>
                      <a:pPr algn="ctr"/>
                      <a:r>
                        <a:rPr lang="en-US" altLang="zh-CN" dirty="0"/>
                        <a:t>Hormone Therapy</a:t>
                      </a:r>
                      <a:endParaRPr lang="zh-CN" altLang="en-US" dirty="0"/>
                    </a:p>
                  </a:txBody>
                  <a:tcPr/>
                </a:tc>
                <a:tc>
                  <a:txBody>
                    <a:bodyPr/>
                    <a:lstStyle/>
                    <a:p>
                      <a:pPr algn="ctr"/>
                      <a:r>
                        <a:rPr lang="en-US" altLang="zh-CN" dirty="0"/>
                        <a:t>0.28</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0.59</a:t>
                      </a:r>
                      <a:endParaRPr lang="zh-CN" altLang="en-US" dirty="0"/>
                    </a:p>
                  </a:txBody>
                  <a:tcPr/>
                </a:tc>
                <a:extLst>
                  <a:ext uri="{0D108BD9-81ED-4DB2-BD59-A6C34878D82A}">
                    <a16:rowId xmlns:a16="http://schemas.microsoft.com/office/drawing/2014/main" val="2764829066"/>
                  </a:ext>
                </a:extLst>
              </a:tr>
              <a:tr h="453751">
                <a:tc>
                  <a:txBody>
                    <a:bodyPr/>
                    <a:lstStyle/>
                    <a:p>
                      <a:pPr algn="ctr"/>
                      <a:r>
                        <a:rPr lang="en-US" altLang="zh-CN" dirty="0"/>
                        <a:t>Radio Therapy</a:t>
                      </a:r>
                      <a:endParaRPr lang="zh-CN" altLang="en-US" dirty="0"/>
                    </a:p>
                  </a:txBody>
                  <a:tcPr/>
                </a:tc>
                <a:tc>
                  <a:txBody>
                    <a:bodyPr/>
                    <a:lstStyle/>
                    <a:p>
                      <a:pPr algn="ctr"/>
                      <a:r>
                        <a:rPr lang="en-US" altLang="zh-CN" dirty="0"/>
                        <a:t>0.94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0.33</a:t>
                      </a:r>
                      <a:endParaRPr lang="zh-CN" altLang="en-US" dirty="0"/>
                    </a:p>
                  </a:txBody>
                  <a:tcPr/>
                </a:tc>
                <a:extLst>
                  <a:ext uri="{0D108BD9-81ED-4DB2-BD59-A6C34878D82A}">
                    <a16:rowId xmlns:a16="http://schemas.microsoft.com/office/drawing/2014/main" val="3500925059"/>
                  </a:ext>
                </a:extLst>
              </a:tr>
              <a:tr h="946798">
                <a:tc>
                  <a:txBody>
                    <a:bodyPr/>
                    <a:lstStyle/>
                    <a:p>
                      <a:pPr lvl="0" algn="ctr">
                        <a:lnSpc>
                          <a:spcPct val="100000"/>
                        </a:lnSpc>
                        <a:spcBef>
                          <a:spcPts val="0"/>
                        </a:spcBef>
                        <a:spcAft>
                          <a:spcPts val="0"/>
                        </a:spcAft>
                        <a:buNone/>
                      </a:pPr>
                      <a:r>
                        <a:rPr lang="en-US" altLang="zh-CN"/>
                        <a:t>Radio Therapy </a:t>
                      </a:r>
                      <a:r>
                        <a:rPr lang="en-US" sz="1800" b="0" i="0" u="none" strike="noStrike" noProof="0">
                          <a:latin typeface="Calibri"/>
                        </a:rPr>
                        <a:t>and over 120 months</a:t>
                      </a:r>
                      <a:endParaRPr lang="en-US"/>
                    </a:p>
                  </a:txBody>
                  <a:tcPr/>
                </a:tc>
                <a:tc>
                  <a:txBody>
                    <a:bodyPr/>
                    <a:lstStyle/>
                    <a:p>
                      <a:pPr algn="ctr"/>
                      <a:r>
                        <a:rPr lang="en-US" altLang="zh-CN" dirty="0"/>
                        <a:t>1.84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0.18</a:t>
                      </a:r>
                      <a:endParaRPr lang="zh-CN" altLang="en-US" dirty="0"/>
                    </a:p>
                  </a:txBody>
                  <a:tcPr/>
                </a:tc>
                <a:extLst>
                  <a:ext uri="{0D108BD9-81ED-4DB2-BD59-A6C34878D82A}">
                    <a16:rowId xmlns:a16="http://schemas.microsoft.com/office/drawing/2014/main" val="358557497"/>
                  </a:ext>
                </a:extLst>
              </a:tr>
              <a:tr h="453751">
                <a:tc>
                  <a:txBody>
                    <a:bodyPr/>
                    <a:lstStyle/>
                    <a:p>
                      <a:pPr algn="ctr"/>
                      <a:r>
                        <a:rPr lang="en-US" altLang="zh-CN" dirty="0"/>
                        <a:t>GLOBAL</a:t>
                      </a:r>
                      <a:endParaRPr lang="zh-CN" altLang="en-US" dirty="0"/>
                    </a:p>
                  </a:txBody>
                  <a:tcPr/>
                </a:tc>
                <a:tc>
                  <a:txBody>
                    <a:bodyPr/>
                    <a:lstStyle/>
                    <a:p>
                      <a:pPr algn="ctr"/>
                      <a:r>
                        <a:rPr lang="en-US" altLang="zh-CN" dirty="0"/>
                        <a:t>6.84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0.14</a:t>
                      </a:r>
                      <a:endParaRPr lang="zh-CN" altLang="en-US" dirty="0"/>
                    </a:p>
                  </a:txBody>
                  <a:tcPr/>
                </a:tc>
                <a:extLst>
                  <a:ext uri="{0D108BD9-81ED-4DB2-BD59-A6C34878D82A}">
                    <a16:rowId xmlns:a16="http://schemas.microsoft.com/office/drawing/2014/main" val="2679373649"/>
                  </a:ext>
                </a:extLst>
              </a:tr>
            </a:tbl>
          </a:graphicData>
        </a:graphic>
      </p:graphicFrame>
      <p:pic>
        <p:nvPicPr>
          <p:cNvPr id="6" name="图片 5">
            <a:extLst>
              <a:ext uri="{FF2B5EF4-FFF2-40B4-BE49-F238E27FC236}">
                <a16:creationId xmlns:a16="http://schemas.microsoft.com/office/drawing/2014/main" id="{3D1C7E27-0E1B-1749-AD5A-829D882B9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709" y="1506681"/>
            <a:ext cx="6614746" cy="4777317"/>
          </a:xfrm>
          <a:prstGeom prst="rect">
            <a:avLst/>
          </a:prstGeom>
        </p:spPr>
      </p:pic>
      <p:pic>
        <p:nvPicPr>
          <p:cNvPr id="5" name="Picture 2" descr="Imperial College London | jobs.ac.uk">
            <a:extLst>
              <a:ext uri="{FF2B5EF4-FFF2-40B4-BE49-F238E27FC236}">
                <a16:creationId xmlns:a16="http://schemas.microsoft.com/office/drawing/2014/main" id="{A66274B1-10DB-45FF-B4BB-444D8945C0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7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55BE-E6DA-4444-9108-AD2A86342C98}"/>
              </a:ext>
            </a:extLst>
          </p:cNvPr>
          <p:cNvSpPr>
            <a:spLocks noGrp="1"/>
          </p:cNvSpPr>
          <p:nvPr>
            <p:ph type="title"/>
          </p:nvPr>
        </p:nvSpPr>
        <p:spPr/>
        <p:txBody>
          <a:bodyPr/>
          <a:lstStyle/>
          <a:p>
            <a:r>
              <a:rPr lang="en-US" b="1">
                <a:ea typeface="+mj-lt"/>
                <a:cs typeface="+mj-lt"/>
              </a:rPr>
              <a:t>3.1</a:t>
            </a:r>
            <a:r>
              <a:rPr lang="en-US">
                <a:ea typeface="+mj-lt"/>
                <a:cs typeface="+mj-lt"/>
              </a:rPr>
              <a:t> Is type of treatment associated with breast cancer survival? </a:t>
            </a:r>
            <a:endParaRPr lang="en-US"/>
          </a:p>
        </p:txBody>
      </p:sp>
      <p:sp>
        <p:nvSpPr>
          <p:cNvPr id="3" name="Content Placeholder 2">
            <a:extLst>
              <a:ext uri="{FF2B5EF4-FFF2-40B4-BE49-F238E27FC236}">
                <a16:creationId xmlns:a16="http://schemas.microsoft.com/office/drawing/2014/main" id="{227D0705-E9A2-4C80-985F-6B560B025237}"/>
              </a:ext>
            </a:extLst>
          </p:cNvPr>
          <p:cNvSpPr>
            <a:spLocks noGrp="1"/>
          </p:cNvSpPr>
          <p:nvPr>
            <p:ph idx="1"/>
          </p:nvPr>
        </p:nvSpPr>
        <p:spPr/>
        <p:txBody>
          <a:bodyPr vert="horz" lIns="91440" tIns="45720" rIns="91440" bIns="45720" rtlCol="0" anchor="t">
            <a:normAutofit/>
          </a:bodyPr>
          <a:lstStyle/>
          <a:p>
            <a:r>
              <a:rPr lang="en-US">
                <a:cs typeface="Calibri"/>
              </a:rPr>
              <a:t>Sensitivity test:</a:t>
            </a:r>
          </a:p>
          <a:p>
            <a:pPr marL="0" indent="0">
              <a:buNone/>
            </a:pPr>
            <a:r>
              <a:rPr lang="en-US">
                <a:cs typeface="Calibri"/>
              </a:rPr>
              <a:t>Attempted adding in tumor size into the final model </a:t>
            </a:r>
          </a:p>
        </p:txBody>
      </p:sp>
      <p:graphicFrame>
        <p:nvGraphicFramePr>
          <p:cNvPr id="5" name="Table 4">
            <a:extLst>
              <a:ext uri="{FF2B5EF4-FFF2-40B4-BE49-F238E27FC236}">
                <a16:creationId xmlns:a16="http://schemas.microsoft.com/office/drawing/2014/main" id="{A27F2BFB-175F-412D-B4CB-643E4D435DCE}"/>
              </a:ext>
            </a:extLst>
          </p:cNvPr>
          <p:cNvGraphicFramePr>
            <a:graphicFrameLocks noGrp="1"/>
          </p:cNvGraphicFramePr>
          <p:nvPr>
            <p:extLst>
              <p:ext uri="{D42A27DB-BD31-4B8C-83A1-F6EECF244321}">
                <p14:modId xmlns:p14="http://schemas.microsoft.com/office/powerpoint/2010/main" val="11747353"/>
              </p:ext>
            </p:extLst>
          </p:nvPr>
        </p:nvGraphicFramePr>
        <p:xfrm>
          <a:off x="1350210" y="3007894"/>
          <a:ext cx="10072866" cy="3534016"/>
        </p:xfrm>
        <a:graphic>
          <a:graphicData uri="http://schemas.openxmlformats.org/drawingml/2006/table">
            <a:tbl>
              <a:tblPr firstRow="1" bandRow="1">
                <a:tableStyleId>{5C22544A-7EE6-4342-B048-85BDC9FD1C3A}</a:tableStyleId>
              </a:tblPr>
              <a:tblGrid>
                <a:gridCol w="3374374">
                  <a:extLst>
                    <a:ext uri="{9D8B030D-6E8A-4147-A177-3AD203B41FA5}">
                      <a16:colId xmlns:a16="http://schemas.microsoft.com/office/drawing/2014/main" val="2607594039"/>
                    </a:ext>
                  </a:extLst>
                </a:gridCol>
                <a:gridCol w="1674623">
                  <a:extLst>
                    <a:ext uri="{9D8B030D-6E8A-4147-A177-3AD203B41FA5}">
                      <a16:colId xmlns:a16="http://schemas.microsoft.com/office/drawing/2014/main" val="1782752954"/>
                    </a:ext>
                  </a:extLst>
                </a:gridCol>
                <a:gridCol w="1674623">
                  <a:extLst>
                    <a:ext uri="{9D8B030D-6E8A-4147-A177-3AD203B41FA5}">
                      <a16:colId xmlns:a16="http://schemas.microsoft.com/office/drawing/2014/main" val="1965594070"/>
                    </a:ext>
                  </a:extLst>
                </a:gridCol>
                <a:gridCol w="1674623">
                  <a:extLst>
                    <a:ext uri="{9D8B030D-6E8A-4147-A177-3AD203B41FA5}">
                      <a16:colId xmlns:a16="http://schemas.microsoft.com/office/drawing/2014/main" val="833958882"/>
                    </a:ext>
                  </a:extLst>
                </a:gridCol>
                <a:gridCol w="1674623">
                  <a:extLst>
                    <a:ext uri="{9D8B030D-6E8A-4147-A177-3AD203B41FA5}">
                      <a16:colId xmlns:a16="http://schemas.microsoft.com/office/drawing/2014/main" val="875627203"/>
                    </a:ext>
                  </a:extLst>
                </a:gridCol>
              </a:tblGrid>
              <a:tr h="399497">
                <a:tc rowSpan="2">
                  <a:txBody>
                    <a:bodyPr/>
                    <a:lstStyle/>
                    <a:p>
                      <a:pPr algn="ctr" rtl="0" fontAlgn="auto"/>
                      <a:r>
                        <a:rPr lang="zh-CN" altLang="en-US">
                          <a:effectLst/>
                        </a:rPr>
                        <a:t>​</a:t>
                      </a:r>
                      <a:endParaRPr lang="zh-CN" altLang="en-US" b="1">
                        <a:solidFill>
                          <a:srgbClr val="FFFFFF"/>
                        </a:solidFill>
                        <a:effectLst/>
                        <a:ea typeface="等线" panose="02010600030101010101" pitchFamily="2" charset="-122"/>
                      </a:endParaRPr>
                    </a:p>
                  </a:txBody>
                  <a:tcPr>
                    <a:solidFill>
                      <a:schemeClr val="bg1"/>
                    </a:solidFill>
                  </a:tcPr>
                </a:tc>
                <a:tc gridSpan="2">
                  <a:txBody>
                    <a:bodyPr/>
                    <a:lstStyle/>
                    <a:p>
                      <a:pPr algn="ctr" rtl="0" fontAlgn="base"/>
                      <a:r>
                        <a:rPr lang="en-US">
                          <a:effectLst/>
                        </a:rPr>
                        <a:t>Final Model</a:t>
                      </a:r>
                      <a:endParaRPr lang="en-US" altLang="zh-CN">
                        <a:effectLst/>
                      </a:endParaRPr>
                    </a:p>
                  </a:txBody>
                  <a:tcPr/>
                </a:tc>
                <a:tc hMerge="1">
                  <a:txBody>
                    <a:bodyPr/>
                    <a:lstStyle/>
                    <a:p>
                      <a:pPr algn="ctr" rtl="0" fontAlgn="base"/>
                      <a:endParaRPr lang="en-US" altLang="zh-CN">
                        <a:effectLst/>
                      </a:endParaRPr>
                    </a:p>
                  </a:txBody>
                  <a:tcPr/>
                </a:tc>
                <a:tc gridSpan="2">
                  <a:txBody>
                    <a:bodyPr/>
                    <a:lstStyle/>
                    <a:p>
                      <a:pPr algn="ctr" rtl="0" fontAlgn="base"/>
                      <a:r>
                        <a:rPr lang="en-US">
                          <a:effectLst/>
                        </a:rPr>
                        <a:t>Model with Tumor size</a:t>
                      </a:r>
                      <a:endParaRPr lang="en-US" altLang="zh-CN">
                        <a:effectLst/>
                      </a:endParaRPr>
                    </a:p>
                  </a:txBody>
                  <a:tcPr/>
                </a:tc>
                <a:tc hMerge="1">
                  <a:txBody>
                    <a:bodyPr/>
                    <a:lstStyle/>
                    <a:p>
                      <a:pPr algn="ctr" rtl="0" fontAlgn="base"/>
                      <a:endParaRPr lang="en-US" altLang="zh-CN">
                        <a:effectLst/>
                      </a:endParaRPr>
                    </a:p>
                  </a:txBody>
                  <a:tcPr/>
                </a:tc>
                <a:extLst>
                  <a:ext uri="{0D108BD9-81ED-4DB2-BD59-A6C34878D82A}">
                    <a16:rowId xmlns:a16="http://schemas.microsoft.com/office/drawing/2014/main" val="3858918430"/>
                  </a:ext>
                </a:extLst>
              </a:tr>
              <a:tr h="399497">
                <a:tc vMerge="1">
                  <a:txBody>
                    <a:bodyPr/>
                    <a:lstStyle/>
                    <a:p>
                      <a:pPr algn="ctr" rtl="0" fontAlgn="auto"/>
                      <a:endParaRPr lang="zh-CN" altLang="en-US" b="1">
                        <a:solidFill>
                          <a:srgbClr val="FFFFFF"/>
                        </a:solidFill>
                        <a:effectLst/>
                        <a:ea typeface="等线" panose="02010600030101010101" pitchFamily="2" charset="-122"/>
                      </a:endParaRPr>
                    </a:p>
                  </a:txBody>
                  <a:tcPr/>
                </a:tc>
                <a:tc>
                  <a:txBody>
                    <a:bodyPr/>
                    <a:lstStyle/>
                    <a:p>
                      <a:pPr lvl="0" algn="ctr">
                        <a:buNone/>
                      </a:pPr>
                      <a:r>
                        <a:rPr lang="en-US">
                          <a:solidFill>
                            <a:schemeClr val="bg1"/>
                          </a:solidFill>
                          <a:effectLst/>
                        </a:rPr>
                        <a:t>Exp(estimate)</a:t>
                      </a:r>
                    </a:p>
                  </a:txBody>
                  <a:tcPr>
                    <a:solidFill>
                      <a:srgbClr val="0070C0"/>
                    </a:solidFill>
                  </a:tcPr>
                </a:tc>
                <a:tc>
                  <a:txBody>
                    <a:bodyPr/>
                    <a:lstStyle/>
                    <a:p>
                      <a:pPr lvl="0" algn="ctr">
                        <a:buNone/>
                      </a:pPr>
                      <a:r>
                        <a:rPr lang="en-US">
                          <a:solidFill>
                            <a:schemeClr val="bg1"/>
                          </a:solidFill>
                          <a:effectLst/>
                        </a:rPr>
                        <a:t>P-value</a:t>
                      </a:r>
                    </a:p>
                  </a:txBody>
                  <a:tcPr>
                    <a:solidFill>
                      <a:srgbClr val="0070C0"/>
                    </a:solidFill>
                  </a:tcPr>
                </a:tc>
                <a:tc>
                  <a:txBody>
                    <a:bodyPr/>
                    <a:lstStyle/>
                    <a:p>
                      <a:pPr lvl="0" algn="ctr">
                        <a:buNone/>
                      </a:pPr>
                      <a:r>
                        <a:rPr lang="en-US">
                          <a:solidFill>
                            <a:schemeClr val="bg1"/>
                          </a:solidFill>
                          <a:effectLst/>
                        </a:rPr>
                        <a:t>Exp(estimate)</a:t>
                      </a:r>
                      <a:endParaRPr lang="en-US">
                        <a:solidFill>
                          <a:schemeClr val="bg1"/>
                        </a:solidFill>
                      </a:endParaRPr>
                    </a:p>
                  </a:txBody>
                  <a:tcPr>
                    <a:solidFill>
                      <a:srgbClr val="0070C0"/>
                    </a:solidFill>
                  </a:tcPr>
                </a:tc>
                <a:tc>
                  <a:txBody>
                    <a:bodyPr/>
                    <a:lstStyle/>
                    <a:p>
                      <a:pPr lvl="0" algn="ctr">
                        <a:buNone/>
                      </a:pPr>
                      <a:r>
                        <a:rPr lang="en-US">
                          <a:solidFill>
                            <a:schemeClr val="bg1"/>
                          </a:solidFill>
                          <a:effectLst/>
                        </a:rPr>
                        <a:t>P-value</a:t>
                      </a:r>
                    </a:p>
                  </a:txBody>
                  <a:tcPr>
                    <a:solidFill>
                      <a:srgbClr val="0070C0"/>
                    </a:solidFill>
                  </a:tcPr>
                </a:tc>
                <a:extLst>
                  <a:ext uri="{0D108BD9-81ED-4DB2-BD59-A6C34878D82A}">
                    <a16:rowId xmlns:a16="http://schemas.microsoft.com/office/drawing/2014/main" val="3650073765"/>
                  </a:ext>
                </a:extLst>
              </a:tr>
              <a:tr h="399497">
                <a:tc>
                  <a:txBody>
                    <a:bodyPr/>
                    <a:lstStyle/>
                    <a:p>
                      <a:pPr algn="ctr" rtl="0" fontAlgn="base"/>
                      <a:r>
                        <a:rPr lang="en-US" b="1">
                          <a:solidFill>
                            <a:schemeClr val="bg1"/>
                          </a:solidFill>
                          <a:effectLst/>
                        </a:rPr>
                        <a:t>Chemotherapy</a:t>
                      </a:r>
                      <a:r>
                        <a:rPr lang="en-US" altLang="zh-CN" b="1">
                          <a:solidFill>
                            <a:schemeClr val="bg1"/>
                          </a:solidFill>
                          <a:effectLst/>
                        </a:rPr>
                        <a:t>​</a:t>
                      </a:r>
                    </a:p>
                  </a:txBody>
                  <a:tcPr>
                    <a:solidFill>
                      <a:srgbClr val="0070C0"/>
                    </a:solidFill>
                  </a:tcPr>
                </a:tc>
                <a:tc>
                  <a:txBody>
                    <a:bodyPr/>
                    <a:lstStyle/>
                    <a:p>
                      <a:pPr lvl="0" algn="ctr">
                        <a:buNone/>
                      </a:pPr>
                      <a:r>
                        <a:rPr lang="en-US"/>
                        <a:t>1.29</a:t>
                      </a:r>
                      <a:endParaRPr lang="en-US" altLang="zh-CN">
                        <a:effectLst/>
                      </a:endParaRPr>
                    </a:p>
                  </a:txBody>
                  <a:tcPr/>
                </a:tc>
                <a:tc>
                  <a:txBody>
                    <a:bodyPr/>
                    <a:lstStyle/>
                    <a:p>
                      <a:pPr lvl="0" algn="ctr">
                        <a:buNone/>
                      </a:pPr>
                      <a:r>
                        <a:rPr lang="en-US"/>
                        <a:t>0.002</a:t>
                      </a:r>
                    </a:p>
                  </a:txBody>
                  <a:tcPr/>
                </a:tc>
                <a:tc>
                  <a:txBody>
                    <a:bodyPr/>
                    <a:lstStyle/>
                    <a:p>
                      <a:pPr algn="ctr" rtl="0" fontAlgn="base"/>
                      <a:r>
                        <a:rPr lang="en-US" altLang="zh-CN">
                          <a:effectLst/>
                        </a:rPr>
                        <a:t>1.26</a:t>
                      </a:r>
                    </a:p>
                  </a:txBody>
                  <a:tcPr/>
                </a:tc>
                <a:tc>
                  <a:txBody>
                    <a:bodyPr/>
                    <a:lstStyle/>
                    <a:p>
                      <a:pPr lvl="0" algn="ctr">
                        <a:buNone/>
                      </a:pPr>
                      <a:r>
                        <a:rPr lang="en-US" altLang="zh-CN">
                          <a:effectLst/>
                        </a:rPr>
                        <a:t>0.005</a:t>
                      </a:r>
                    </a:p>
                  </a:txBody>
                  <a:tcPr/>
                </a:tc>
                <a:extLst>
                  <a:ext uri="{0D108BD9-81ED-4DB2-BD59-A6C34878D82A}">
                    <a16:rowId xmlns:a16="http://schemas.microsoft.com/office/drawing/2014/main" val="3780093419"/>
                  </a:ext>
                </a:extLst>
              </a:tr>
              <a:tr h="522420">
                <a:tc>
                  <a:txBody>
                    <a:bodyPr/>
                    <a:lstStyle/>
                    <a:p>
                      <a:pPr algn="ctr" rtl="0" fontAlgn="base"/>
                      <a:r>
                        <a:rPr lang="en-US" b="1">
                          <a:solidFill>
                            <a:schemeClr val="bg1"/>
                          </a:solidFill>
                          <a:effectLst/>
                        </a:rPr>
                        <a:t>Hormone Therapy</a:t>
                      </a:r>
                      <a:r>
                        <a:rPr lang="en-US" altLang="zh-CN" b="1">
                          <a:solidFill>
                            <a:schemeClr val="bg1"/>
                          </a:solidFill>
                          <a:effectLst/>
                        </a:rPr>
                        <a:t>​</a:t>
                      </a:r>
                    </a:p>
                  </a:txBody>
                  <a:tcPr>
                    <a:solidFill>
                      <a:srgbClr val="0070C0"/>
                    </a:solidFill>
                  </a:tcPr>
                </a:tc>
                <a:tc>
                  <a:txBody>
                    <a:bodyPr/>
                    <a:lstStyle/>
                    <a:p>
                      <a:pPr lvl="0" algn="ctr">
                        <a:buNone/>
                      </a:pPr>
                      <a:r>
                        <a:rPr lang="en-US"/>
                        <a:t>1.64</a:t>
                      </a:r>
                      <a:endParaRPr lang="en-US" altLang="zh-CN">
                        <a:effectLst/>
                      </a:endParaRPr>
                    </a:p>
                  </a:txBody>
                  <a:tcPr/>
                </a:tc>
                <a:tc>
                  <a:txBody>
                    <a:bodyPr/>
                    <a:lstStyle/>
                    <a:p>
                      <a:pPr lvl="0" algn="ctr">
                        <a:buNone/>
                      </a:pPr>
                      <a:r>
                        <a:rPr lang="en-US"/>
                        <a:t>&lt; 0.001</a:t>
                      </a:r>
                    </a:p>
                  </a:txBody>
                  <a:tcPr/>
                </a:tc>
                <a:tc>
                  <a:txBody>
                    <a:bodyPr/>
                    <a:lstStyle/>
                    <a:p>
                      <a:pPr algn="ctr" rtl="0" fontAlgn="base"/>
                      <a:r>
                        <a:rPr lang="en-US" altLang="zh-CN">
                          <a:effectLst/>
                        </a:rPr>
                        <a:t>1.63</a:t>
                      </a:r>
                    </a:p>
                  </a:txBody>
                  <a:tcPr/>
                </a:tc>
                <a:tc>
                  <a:txBody>
                    <a:bodyPr/>
                    <a:lstStyle/>
                    <a:p>
                      <a:pPr lvl="0" algn="ctr">
                        <a:buNone/>
                      </a:pPr>
                      <a:r>
                        <a:rPr lang="en-US" altLang="zh-CN">
                          <a:effectLst/>
                        </a:rPr>
                        <a:t>&lt; 0.001</a:t>
                      </a:r>
                    </a:p>
                  </a:txBody>
                  <a:tcPr/>
                </a:tc>
                <a:extLst>
                  <a:ext uri="{0D108BD9-81ED-4DB2-BD59-A6C34878D82A}">
                    <a16:rowId xmlns:a16="http://schemas.microsoft.com/office/drawing/2014/main" val="2391143059"/>
                  </a:ext>
                </a:extLst>
              </a:tr>
              <a:tr h="399497">
                <a:tc>
                  <a:txBody>
                    <a:bodyPr/>
                    <a:lstStyle/>
                    <a:p>
                      <a:pPr algn="ctr" rtl="0" fontAlgn="base"/>
                      <a:r>
                        <a:rPr lang="en-US" b="1">
                          <a:solidFill>
                            <a:schemeClr val="bg1"/>
                          </a:solidFill>
                          <a:effectLst/>
                        </a:rPr>
                        <a:t>Radio Therapy</a:t>
                      </a:r>
                      <a:r>
                        <a:rPr lang="en-US" altLang="zh-CN" b="1">
                          <a:solidFill>
                            <a:schemeClr val="bg1"/>
                          </a:solidFill>
                          <a:effectLst/>
                        </a:rPr>
                        <a:t>​</a:t>
                      </a:r>
                    </a:p>
                  </a:txBody>
                  <a:tcPr>
                    <a:solidFill>
                      <a:srgbClr val="0070C0"/>
                    </a:solidFill>
                  </a:tcPr>
                </a:tc>
                <a:tc>
                  <a:txBody>
                    <a:bodyPr/>
                    <a:lstStyle/>
                    <a:p>
                      <a:pPr lvl="0" algn="ctr">
                        <a:buNone/>
                      </a:pPr>
                      <a:r>
                        <a:rPr lang="en-US"/>
                        <a:t>0.81</a:t>
                      </a:r>
                      <a:endParaRPr lang="en-US" altLang="zh-CN">
                        <a:effectLst/>
                      </a:endParaRPr>
                    </a:p>
                  </a:txBody>
                  <a:tcPr/>
                </a:tc>
                <a:tc>
                  <a:txBody>
                    <a:bodyPr/>
                    <a:lstStyle/>
                    <a:p>
                      <a:pPr lvl="0" algn="ctr">
                        <a:buNone/>
                      </a:pPr>
                      <a:r>
                        <a:rPr lang="en-US"/>
                        <a:t>0.033</a:t>
                      </a:r>
                    </a:p>
                  </a:txBody>
                  <a:tcPr/>
                </a:tc>
                <a:tc>
                  <a:txBody>
                    <a:bodyPr/>
                    <a:lstStyle/>
                    <a:p>
                      <a:pPr algn="ctr" rtl="0" fontAlgn="base"/>
                      <a:r>
                        <a:rPr lang="en-US" altLang="zh-CN">
                          <a:effectLst/>
                        </a:rPr>
                        <a:t>0.81</a:t>
                      </a:r>
                    </a:p>
                  </a:txBody>
                  <a:tcPr/>
                </a:tc>
                <a:tc>
                  <a:txBody>
                    <a:bodyPr/>
                    <a:lstStyle/>
                    <a:p>
                      <a:pPr lvl="0" algn="ctr">
                        <a:buNone/>
                      </a:pPr>
                      <a:r>
                        <a:rPr lang="en-US" altLang="zh-CN">
                          <a:effectLst/>
                        </a:rPr>
                        <a:t>0.033</a:t>
                      </a:r>
                    </a:p>
                  </a:txBody>
                  <a:tcPr/>
                </a:tc>
                <a:extLst>
                  <a:ext uri="{0D108BD9-81ED-4DB2-BD59-A6C34878D82A}">
                    <a16:rowId xmlns:a16="http://schemas.microsoft.com/office/drawing/2014/main" val="2183264543"/>
                  </a:ext>
                </a:extLst>
              </a:tr>
              <a:tr h="706804">
                <a:tc>
                  <a:txBody>
                    <a:bodyPr/>
                    <a:lstStyle/>
                    <a:p>
                      <a:pPr algn="ctr" rtl="0" fontAlgn="base"/>
                      <a:r>
                        <a:rPr lang="en-US" b="1">
                          <a:solidFill>
                            <a:schemeClr val="bg1"/>
                          </a:solidFill>
                          <a:effectLst/>
                        </a:rPr>
                        <a:t>Radio Therapy and over 120 months​</a:t>
                      </a:r>
                    </a:p>
                  </a:txBody>
                  <a:tcPr>
                    <a:solidFill>
                      <a:srgbClr val="0070C0"/>
                    </a:solidFill>
                  </a:tcPr>
                </a:tc>
                <a:tc>
                  <a:txBody>
                    <a:bodyPr/>
                    <a:lstStyle/>
                    <a:p>
                      <a:pPr lvl="0" algn="ctr">
                        <a:buNone/>
                      </a:pPr>
                      <a:r>
                        <a:rPr lang="en-US"/>
                        <a:t>1.31</a:t>
                      </a:r>
                      <a:endParaRPr lang="en-US" altLang="zh-CN">
                        <a:effectLst/>
                      </a:endParaRPr>
                    </a:p>
                  </a:txBody>
                  <a:tcPr/>
                </a:tc>
                <a:tc>
                  <a:txBody>
                    <a:bodyPr/>
                    <a:lstStyle/>
                    <a:p>
                      <a:pPr lvl="0" algn="ctr">
                        <a:buNone/>
                      </a:pPr>
                      <a:r>
                        <a:rPr lang="en-US"/>
                        <a:t>0.029</a:t>
                      </a:r>
                    </a:p>
                  </a:txBody>
                  <a:tcPr/>
                </a:tc>
                <a:tc>
                  <a:txBody>
                    <a:bodyPr/>
                    <a:lstStyle/>
                    <a:p>
                      <a:pPr algn="ctr" rtl="0" fontAlgn="base"/>
                      <a:r>
                        <a:rPr lang="en-US" altLang="zh-CN">
                          <a:effectLst/>
                        </a:rPr>
                        <a:t>1.31</a:t>
                      </a:r>
                    </a:p>
                  </a:txBody>
                  <a:tcPr/>
                </a:tc>
                <a:tc>
                  <a:txBody>
                    <a:bodyPr/>
                    <a:lstStyle/>
                    <a:p>
                      <a:pPr lvl="0" algn="ctr">
                        <a:buNone/>
                      </a:pPr>
                      <a:r>
                        <a:rPr lang="en-US" altLang="zh-CN">
                          <a:effectLst/>
                        </a:rPr>
                        <a:t>0.028</a:t>
                      </a:r>
                    </a:p>
                  </a:txBody>
                  <a:tcPr/>
                </a:tc>
                <a:extLst>
                  <a:ext uri="{0D108BD9-81ED-4DB2-BD59-A6C34878D82A}">
                    <a16:rowId xmlns:a16="http://schemas.microsoft.com/office/drawing/2014/main" val="3818384336"/>
                  </a:ext>
                </a:extLst>
              </a:tr>
              <a:tr h="706804">
                <a:tc>
                  <a:txBody>
                    <a:bodyPr/>
                    <a:lstStyle/>
                    <a:p>
                      <a:pPr lvl="0" algn="ctr">
                        <a:buNone/>
                      </a:pPr>
                      <a:r>
                        <a:rPr lang="en-US" b="1">
                          <a:solidFill>
                            <a:schemeClr val="bg1"/>
                          </a:solidFill>
                          <a:effectLst/>
                        </a:rPr>
                        <a:t>Tumor Size</a:t>
                      </a:r>
                    </a:p>
                  </a:txBody>
                  <a:tcPr>
                    <a:solidFill>
                      <a:srgbClr val="0070C0"/>
                    </a:solidFill>
                  </a:tcPr>
                </a:tc>
                <a:tc>
                  <a:txBody>
                    <a:bodyPr/>
                    <a:lstStyle/>
                    <a:p>
                      <a:pPr lvl="0" algn="ctr">
                        <a:buNone/>
                      </a:pPr>
                      <a:r>
                        <a:rPr lang="en-US"/>
                        <a:t>-</a:t>
                      </a:r>
                    </a:p>
                  </a:txBody>
                  <a:tcPr/>
                </a:tc>
                <a:tc>
                  <a:txBody>
                    <a:bodyPr/>
                    <a:lstStyle/>
                    <a:p>
                      <a:pPr lvl="0" algn="ctr">
                        <a:buNone/>
                      </a:pPr>
                      <a:r>
                        <a:rPr lang="en-US"/>
                        <a:t>-</a:t>
                      </a:r>
                    </a:p>
                  </a:txBody>
                  <a:tcPr/>
                </a:tc>
                <a:tc>
                  <a:txBody>
                    <a:bodyPr/>
                    <a:lstStyle/>
                    <a:p>
                      <a:pPr lvl="0" algn="ctr">
                        <a:buNone/>
                      </a:pPr>
                      <a:r>
                        <a:rPr lang="en-US" altLang="zh-CN">
                          <a:effectLst/>
                        </a:rPr>
                        <a:t>1.00</a:t>
                      </a:r>
                    </a:p>
                  </a:txBody>
                  <a:tcPr/>
                </a:tc>
                <a:tc>
                  <a:txBody>
                    <a:bodyPr/>
                    <a:lstStyle/>
                    <a:p>
                      <a:pPr lvl="0" algn="ctr">
                        <a:buNone/>
                      </a:pPr>
                      <a:r>
                        <a:rPr lang="en-US" altLang="zh-CN">
                          <a:effectLst/>
                        </a:rPr>
                        <a:t>0.34</a:t>
                      </a:r>
                    </a:p>
                  </a:txBody>
                  <a:tcPr/>
                </a:tc>
                <a:extLst>
                  <a:ext uri="{0D108BD9-81ED-4DB2-BD59-A6C34878D82A}">
                    <a16:rowId xmlns:a16="http://schemas.microsoft.com/office/drawing/2014/main" val="1639551334"/>
                  </a:ext>
                </a:extLst>
              </a:tr>
            </a:tbl>
          </a:graphicData>
        </a:graphic>
      </p:graphicFrame>
    </p:spTree>
    <p:extLst>
      <p:ext uri="{BB962C8B-B14F-4D97-AF65-F5344CB8AC3E}">
        <p14:creationId xmlns:p14="http://schemas.microsoft.com/office/powerpoint/2010/main" val="408719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1254-CD22-445F-BE63-3C9625A5A271}"/>
              </a:ext>
            </a:extLst>
          </p:cNvPr>
          <p:cNvSpPr>
            <a:spLocks noGrp="1"/>
          </p:cNvSpPr>
          <p:nvPr>
            <p:ph type="title"/>
          </p:nvPr>
        </p:nvSpPr>
        <p:spPr>
          <a:xfrm>
            <a:off x="958850" y="408295"/>
            <a:ext cx="10018713" cy="1752599"/>
          </a:xfrm>
        </p:spPr>
        <p:txBody>
          <a:bodyPr>
            <a:normAutofit/>
          </a:bodyPr>
          <a:lstStyle/>
          <a:p>
            <a:pPr algn="ctr"/>
            <a:r>
              <a:rPr lang="en-US" sz="3200" b="1">
                <a:ea typeface="+mj-lt"/>
                <a:cs typeface="+mj-lt"/>
              </a:rPr>
              <a:t>3.2.</a:t>
            </a:r>
            <a:r>
              <a:rPr lang="en-US" sz="3200">
                <a:ea typeface="+mj-lt"/>
                <a:cs typeface="+mj-lt"/>
              </a:rPr>
              <a:t> Are these associations likely to be causal or confounded by other prognostic characteristics influencing treatment type?</a:t>
            </a:r>
            <a:endParaRPr lang="en-US"/>
          </a:p>
          <a:p>
            <a:endParaRPr lang="en-US">
              <a:cs typeface="Calibri Light"/>
            </a:endParaRPr>
          </a:p>
        </p:txBody>
      </p:sp>
      <p:sp>
        <p:nvSpPr>
          <p:cNvPr id="3" name="Content Placeholder 2">
            <a:extLst>
              <a:ext uri="{FF2B5EF4-FFF2-40B4-BE49-F238E27FC236}">
                <a16:creationId xmlns:a16="http://schemas.microsoft.com/office/drawing/2014/main" id="{7633E5BF-9E70-45AA-A22C-988E22DBDD77}"/>
              </a:ext>
            </a:extLst>
          </p:cNvPr>
          <p:cNvSpPr>
            <a:spLocks noGrp="1"/>
          </p:cNvSpPr>
          <p:nvPr>
            <p:ph idx="1"/>
          </p:nvPr>
        </p:nvSpPr>
        <p:spPr>
          <a:xfrm>
            <a:off x="838200" y="1825625"/>
            <a:ext cx="10515600" cy="1881407"/>
          </a:xfrm>
        </p:spPr>
        <p:txBody>
          <a:bodyPr vert="horz" lIns="91440" tIns="45720" rIns="91440" bIns="45720" rtlCol="0" anchor="t">
            <a:normAutofit/>
          </a:bodyPr>
          <a:lstStyle/>
          <a:p>
            <a:pPr marL="0" indent="0">
              <a:buNone/>
            </a:pPr>
            <a:endParaRPr lang="en-US" sz="1600">
              <a:cs typeface="Calibri"/>
            </a:endParaRPr>
          </a:p>
          <a:p>
            <a:endParaRPr lang="en-US" sz="1600">
              <a:cs typeface="Calibri"/>
            </a:endParaRPr>
          </a:p>
          <a:p>
            <a:endParaRPr lang="en-US">
              <a:cs typeface="Calibri"/>
            </a:endParaRPr>
          </a:p>
        </p:txBody>
      </p:sp>
      <p:pic>
        <p:nvPicPr>
          <p:cNvPr id="4" name="Picture 2" descr="Imperial College London | jobs.ac.uk">
            <a:extLst>
              <a:ext uri="{FF2B5EF4-FFF2-40B4-BE49-F238E27FC236}">
                <a16:creationId xmlns:a16="http://schemas.microsoft.com/office/drawing/2014/main" id="{DE681738-6A83-4E5B-A694-B58A263BDE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FA61AA41-73DD-4481-8D42-E786E222964E}"/>
              </a:ext>
            </a:extLst>
          </p:cNvPr>
          <p:cNvSpPr/>
          <p:nvPr/>
        </p:nvSpPr>
        <p:spPr>
          <a:xfrm>
            <a:off x="4678362" y="222567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Tumor Size</a:t>
            </a:r>
            <a:endParaRPr lang="en-US"/>
          </a:p>
        </p:txBody>
      </p:sp>
      <p:sp>
        <p:nvSpPr>
          <p:cNvPr id="6" name="Rectangle: Rounded Corners 5">
            <a:extLst>
              <a:ext uri="{FF2B5EF4-FFF2-40B4-BE49-F238E27FC236}">
                <a16:creationId xmlns:a16="http://schemas.microsoft.com/office/drawing/2014/main" id="{BF31D06D-976E-4D4A-BFEF-A36E041B2E63}"/>
              </a:ext>
            </a:extLst>
          </p:cNvPr>
          <p:cNvSpPr/>
          <p:nvPr/>
        </p:nvSpPr>
        <p:spPr>
          <a:xfrm>
            <a:off x="1685925" y="467042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Treatment</a:t>
            </a:r>
            <a:endParaRPr lang="en-US"/>
          </a:p>
        </p:txBody>
      </p:sp>
      <p:sp>
        <p:nvSpPr>
          <p:cNvPr id="7" name="Rectangle: Rounded Corners 6">
            <a:extLst>
              <a:ext uri="{FF2B5EF4-FFF2-40B4-BE49-F238E27FC236}">
                <a16:creationId xmlns:a16="http://schemas.microsoft.com/office/drawing/2014/main" id="{467B8CD4-AAE4-4866-ADE7-DB433B80ED5F}"/>
              </a:ext>
            </a:extLst>
          </p:cNvPr>
          <p:cNvSpPr/>
          <p:nvPr/>
        </p:nvSpPr>
        <p:spPr>
          <a:xfrm>
            <a:off x="7496175" y="467042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Survival </a:t>
            </a:r>
            <a:endParaRPr lang="en-US"/>
          </a:p>
        </p:txBody>
      </p:sp>
      <p:sp>
        <p:nvSpPr>
          <p:cNvPr id="10" name="Arrow: Right 9">
            <a:extLst>
              <a:ext uri="{FF2B5EF4-FFF2-40B4-BE49-F238E27FC236}">
                <a16:creationId xmlns:a16="http://schemas.microsoft.com/office/drawing/2014/main" id="{D8D73AFF-0974-415E-B752-34D303744008}"/>
              </a:ext>
            </a:extLst>
          </p:cNvPr>
          <p:cNvSpPr/>
          <p:nvPr/>
        </p:nvSpPr>
        <p:spPr>
          <a:xfrm>
            <a:off x="4678108" y="4932933"/>
            <a:ext cx="2706687" cy="388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972FE6F-547D-415D-A683-BEBD2966E5C4}"/>
              </a:ext>
            </a:extLst>
          </p:cNvPr>
          <p:cNvSpPr/>
          <p:nvPr/>
        </p:nvSpPr>
        <p:spPr>
          <a:xfrm rot="2700000">
            <a:off x="7285873" y="3524041"/>
            <a:ext cx="1770062"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2494387-DB3D-4454-8AE4-4B6B92E5EF09}"/>
              </a:ext>
            </a:extLst>
          </p:cNvPr>
          <p:cNvSpPr/>
          <p:nvPr/>
        </p:nvSpPr>
        <p:spPr>
          <a:xfrm rot="8100000">
            <a:off x="3122303" y="3526365"/>
            <a:ext cx="1785937"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C86381F-3884-43E8-B991-A80A91A9AB3C}"/>
              </a:ext>
            </a:extLst>
          </p:cNvPr>
          <p:cNvSpPr txBox="1"/>
          <p:nvPr/>
        </p:nvSpPr>
        <p:spPr>
          <a:xfrm>
            <a:off x="8407400" y="32162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Aim 2 and</a:t>
            </a:r>
          </a:p>
          <a:p>
            <a:r>
              <a:rPr lang="en-US">
                <a:cs typeface="Calibri"/>
              </a:rPr>
              <a:t>Literature</a:t>
            </a:r>
          </a:p>
        </p:txBody>
      </p:sp>
      <p:sp>
        <p:nvSpPr>
          <p:cNvPr id="19" name="TextBox 18">
            <a:extLst>
              <a:ext uri="{FF2B5EF4-FFF2-40B4-BE49-F238E27FC236}">
                <a16:creationId xmlns:a16="http://schemas.microsoft.com/office/drawing/2014/main" id="{58A2290B-BA43-4E78-BF6A-D5C0DF6FA7CF}"/>
              </a:ext>
            </a:extLst>
          </p:cNvPr>
          <p:cNvSpPr txBox="1"/>
          <p:nvPr/>
        </p:nvSpPr>
        <p:spPr>
          <a:xfrm>
            <a:off x="2501900" y="3375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Literature</a:t>
            </a:r>
          </a:p>
        </p:txBody>
      </p:sp>
      <p:sp>
        <p:nvSpPr>
          <p:cNvPr id="21" name="TextBox 20">
            <a:extLst>
              <a:ext uri="{FF2B5EF4-FFF2-40B4-BE49-F238E27FC236}">
                <a16:creationId xmlns:a16="http://schemas.microsoft.com/office/drawing/2014/main" id="{108A0FB5-BA19-407A-A88B-B21FD1465897}"/>
              </a:ext>
            </a:extLst>
          </p:cNvPr>
          <p:cNvSpPr txBox="1"/>
          <p:nvPr/>
        </p:nvSpPr>
        <p:spPr>
          <a:xfrm>
            <a:off x="4219246" y="5852573"/>
            <a:ext cx="5553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Possible confounder</a:t>
            </a:r>
            <a:endParaRPr lang="en-US" sz="3600">
              <a:cs typeface="Calibri"/>
            </a:endParaRPr>
          </a:p>
        </p:txBody>
      </p:sp>
    </p:spTree>
    <p:extLst>
      <p:ext uri="{BB962C8B-B14F-4D97-AF65-F5344CB8AC3E}">
        <p14:creationId xmlns:p14="http://schemas.microsoft.com/office/powerpoint/2010/main" val="234219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1254-CD22-445F-BE63-3C9625A5A271}"/>
              </a:ext>
            </a:extLst>
          </p:cNvPr>
          <p:cNvSpPr>
            <a:spLocks noGrp="1"/>
          </p:cNvSpPr>
          <p:nvPr>
            <p:ph type="title"/>
          </p:nvPr>
        </p:nvSpPr>
        <p:spPr>
          <a:xfrm>
            <a:off x="958850" y="408295"/>
            <a:ext cx="10018713" cy="1752599"/>
          </a:xfrm>
        </p:spPr>
        <p:txBody>
          <a:bodyPr>
            <a:normAutofit/>
          </a:bodyPr>
          <a:lstStyle/>
          <a:p>
            <a:pPr algn="ctr"/>
            <a:r>
              <a:rPr lang="en-US" sz="3200" b="1">
                <a:ea typeface="+mj-lt"/>
                <a:cs typeface="+mj-lt"/>
              </a:rPr>
              <a:t>3.2.</a:t>
            </a:r>
            <a:r>
              <a:rPr lang="en-US" sz="3200">
                <a:ea typeface="+mj-lt"/>
                <a:cs typeface="+mj-lt"/>
              </a:rPr>
              <a:t> Are these associations likely to be causal or confounded by other prognostic characteristics influencing treatment type?</a:t>
            </a:r>
          </a:p>
          <a:p>
            <a:pPr algn="ctr"/>
            <a:endParaRPr lang="en-US">
              <a:cs typeface="Calibri Light"/>
            </a:endParaRPr>
          </a:p>
        </p:txBody>
      </p:sp>
      <p:sp>
        <p:nvSpPr>
          <p:cNvPr id="3" name="Content Placeholder 2">
            <a:extLst>
              <a:ext uri="{FF2B5EF4-FFF2-40B4-BE49-F238E27FC236}">
                <a16:creationId xmlns:a16="http://schemas.microsoft.com/office/drawing/2014/main" id="{7633E5BF-9E70-45AA-A22C-988E22DBDD77}"/>
              </a:ext>
            </a:extLst>
          </p:cNvPr>
          <p:cNvSpPr>
            <a:spLocks noGrp="1"/>
          </p:cNvSpPr>
          <p:nvPr>
            <p:ph idx="1"/>
          </p:nvPr>
        </p:nvSpPr>
        <p:spPr>
          <a:xfrm>
            <a:off x="838200" y="1825625"/>
            <a:ext cx="10515600" cy="1881407"/>
          </a:xfrm>
        </p:spPr>
        <p:txBody>
          <a:bodyPr vert="horz" lIns="91440" tIns="45720" rIns="91440" bIns="45720" rtlCol="0" anchor="t">
            <a:normAutofit/>
          </a:bodyPr>
          <a:lstStyle/>
          <a:p>
            <a:pPr marL="0" indent="0">
              <a:buNone/>
            </a:pPr>
            <a:endParaRPr lang="en-US" sz="1600">
              <a:cs typeface="Calibri"/>
            </a:endParaRPr>
          </a:p>
          <a:p>
            <a:endParaRPr lang="en-US" sz="1600">
              <a:cs typeface="Calibri"/>
            </a:endParaRPr>
          </a:p>
          <a:p>
            <a:endParaRPr lang="en-US">
              <a:cs typeface="Calibri"/>
            </a:endParaRPr>
          </a:p>
        </p:txBody>
      </p:sp>
      <p:pic>
        <p:nvPicPr>
          <p:cNvPr id="4" name="Picture 2" descr="Imperial College London | jobs.ac.uk">
            <a:extLst>
              <a:ext uri="{FF2B5EF4-FFF2-40B4-BE49-F238E27FC236}">
                <a16:creationId xmlns:a16="http://schemas.microsoft.com/office/drawing/2014/main" id="{DE681738-6A83-4E5B-A694-B58A263BDE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FA61AA41-73DD-4481-8D42-E786E222964E}"/>
              </a:ext>
            </a:extLst>
          </p:cNvPr>
          <p:cNvSpPr/>
          <p:nvPr/>
        </p:nvSpPr>
        <p:spPr>
          <a:xfrm>
            <a:off x="4678362" y="222567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Cellularity</a:t>
            </a:r>
            <a:endParaRPr lang="en-US"/>
          </a:p>
        </p:txBody>
      </p:sp>
      <p:sp>
        <p:nvSpPr>
          <p:cNvPr id="6" name="Rectangle: Rounded Corners 5">
            <a:extLst>
              <a:ext uri="{FF2B5EF4-FFF2-40B4-BE49-F238E27FC236}">
                <a16:creationId xmlns:a16="http://schemas.microsoft.com/office/drawing/2014/main" id="{BF31D06D-976E-4D4A-BFEF-A36E041B2E63}"/>
              </a:ext>
            </a:extLst>
          </p:cNvPr>
          <p:cNvSpPr/>
          <p:nvPr/>
        </p:nvSpPr>
        <p:spPr>
          <a:xfrm>
            <a:off x="1685925" y="467042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Treatment</a:t>
            </a:r>
            <a:endParaRPr lang="en-US"/>
          </a:p>
        </p:txBody>
      </p:sp>
      <p:sp>
        <p:nvSpPr>
          <p:cNvPr id="7" name="Rectangle: Rounded Corners 6">
            <a:extLst>
              <a:ext uri="{FF2B5EF4-FFF2-40B4-BE49-F238E27FC236}">
                <a16:creationId xmlns:a16="http://schemas.microsoft.com/office/drawing/2014/main" id="{467B8CD4-AAE4-4866-ADE7-DB433B80ED5F}"/>
              </a:ext>
            </a:extLst>
          </p:cNvPr>
          <p:cNvSpPr/>
          <p:nvPr/>
        </p:nvSpPr>
        <p:spPr>
          <a:xfrm>
            <a:off x="7496175" y="4670425"/>
            <a:ext cx="2817812" cy="91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Survival </a:t>
            </a:r>
            <a:endParaRPr lang="en-US"/>
          </a:p>
        </p:txBody>
      </p:sp>
      <p:sp>
        <p:nvSpPr>
          <p:cNvPr id="10" name="Arrow: Right 9">
            <a:extLst>
              <a:ext uri="{FF2B5EF4-FFF2-40B4-BE49-F238E27FC236}">
                <a16:creationId xmlns:a16="http://schemas.microsoft.com/office/drawing/2014/main" id="{D8D73AFF-0974-415E-B752-34D303744008}"/>
              </a:ext>
            </a:extLst>
          </p:cNvPr>
          <p:cNvSpPr/>
          <p:nvPr/>
        </p:nvSpPr>
        <p:spPr>
          <a:xfrm>
            <a:off x="4678108" y="4932933"/>
            <a:ext cx="2706687" cy="388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C86381F-3884-43E8-B991-A80A91A9AB3C}"/>
              </a:ext>
            </a:extLst>
          </p:cNvPr>
          <p:cNvSpPr txBox="1"/>
          <p:nvPr/>
        </p:nvSpPr>
        <p:spPr>
          <a:xfrm>
            <a:off x="9002712" y="33353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Aim 2 </a:t>
            </a:r>
          </a:p>
        </p:txBody>
      </p:sp>
      <p:sp>
        <p:nvSpPr>
          <p:cNvPr id="21" name="TextBox 20">
            <a:extLst>
              <a:ext uri="{FF2B5EF4-FFF2-40B4-BE49-F238E27FC236}">
                <a16:creationId xmlns:a16="http://schemas.microsoft.com/office/drawing/2014/main" id="{108A0FB5-BA19-407A-A88B-B21FD1465897}"/>
              </a:ext>
            </a:extLst>
          </p:cNvPr>
          <p:cNvSpPr txBox="1"/>
          <p:nvPr/>
        </p:nvSpPr>
        <p:spPr>
          <a:xfrm>
            <a:off x="4327525" y="5875337"/>
            <a:ext cx="5553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Not a confounder</a:t>
            </a:r>
            <a:endParaRPr lang="en-US" sz="3600">
              <a:cs typeface="Calibri"/>
            </a:endParaRPr>
          </a:p>
        </p:txBody>
      </p:sp>
      <p:sp>
        <p:nvSpPr>
          <p:cNvPr id="24" name="Multiplication Sign 23">
            <a:extLst>
              <a:ext uri="{FF2B5EF4-FFF2-40B4-BE49-F238E27FC236}">
                <a16:creationId xmlns:a16="http://schemas.microsoft.com/office/drawing/2014/main" id="{ADC1505E-8F3B-48C2-A7C8-5EE01FD462A1}"/>
              </a:ext>
            </a:extLst>
          </p:cNvPr>
          <p:cNvSpPr/>
          <p:nvPr/>
        </p:nvSpPr>
        <p:spPr>
          <a:xfrm>
            <a:off x="8051800" y="3519488"/>
            <a:ext cx="563562" cy="46831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33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C0FD0-EAB0-4DFA-A767-87EF435AA898}"/>
              </a:ext>
            </a:extLst>
          </p:cNvPr>
          <p:cNvSpPr>
            <a:spLocks noGrp="1"/>
          </p:cNvSpPr>
          <p:nvPr>
            <p:ph idx="1"/>
          </p:nvPr>
        </p:nvSpPr>
        <p:spPr>
          <a:xfrm>
            <a:off x="838200" y="1244306"/>
            <a:ext cx="10515600" cy="4932657"/>
          </a:xfrm>
        </p:spPr>
        <p:txBody>
          <a:bodyPr vert="horz" lIns="91440" tIns="45720" rIns="91440" bIns="45720" rtlCol="0" anchor="t">
            <a:normAutofit fontScale="92500"/>
          </a:bodyPr>
          <a:lstStyle/>
          <a:p>
            <a:pPr marL="0" indent="0">
              <a:buNone/>
            </a:pPr>
            <a:r>
              <a:rPr lang="en-US" dirty="0">
                <a:cs typeface="Calibri" panose="020F0502020204030204"/>
              </a:rPr>
              <a:t>1. The baseline clinical prognostic indicator tumor size has an influence on the survival of breast cancer whereas cellularity doesn't have an influence on the survival of breast cancer. </a:t>
            </a:r>
          </a:p>
          <a:p>
            <a:pPr marL="0" indent="0">
              <a:buNone/>
            </a:pPr>
            <a:endParaRPr lang="en-US" dirty="0">
              <a:cs typeface="Calibri" panose="020F0502020204030204"/>
            </a:endParaRPr>
          </a:p>
          <a:p>
            <a:pPr marL="0" indent="0">
              <a:buNone/>
            </a:pPr>
            <a:r>
              <a:rPr lang="en-US" dirty="0">
                <a:cs typeface="Calibri" panose="020F0502020204030204"/>
              </a:rPr>
              <a:t>2. Chemotherapy, Hormone therapy and Radio therapy are associated with breast cancer survival after we fit a time splitting. </a:t>
            </a:r>
          </a:p>
          <a:p>
            <a:pPr marL="0" indent="0">
              <a:buNone/>
            </a:pPr>
            <a:endParaRPr lang="en-US" dirty="0">
              <a:cs typeface="Calibri" panose="020F0502020204030204"/>
            </a:endParaRPr>
          </a:p>
          <a:p>
            <a:pPr marL="0" indent="0">
              <a:buNone/>
            </a:pPr>
            <a:r>
              <a:rPr lang="en-US" dirty="0">
                <a:cs typeface="Calibri" panose="020F0502020204030204"/>
              </a:rPr>
              <a:t>3. </a:t>
            </a:r>
            <a:r>
              <a:rPr lang="en-US" dirty="0">
                <a:ea typeface="+mn-lt"/>
                <a:cs typeface="+mn-lt"/>
              </a:rPr>
              <a:t>Tumor size proceeds treatment and survival, which could be considered as a confounder.</a:t>
            </a:r>
          </a:p>
          <a:p>
            <a:pPr marL="0" indent="0">
              <a:buNone/>
            </a:pPr>
            <a:endParaRPr lang="en-US" dirty="0">
              <a:cs typeface="Calibri" panose="020F0502020204030204"/>
            </a:endParaRPr>
          </a:p>
          <a:p>
            <a:pPr marL="0" indent="0">
              <a:buNone/>
            </a:pPr>
            <a:r>
              <a:rPr lang="en-US" dirty="0">
                <a:cs typeface="Calibri" panose="020F0502020204030204"/>
              </a:rPr>
              <a:t>4. Cellularity is</a:t>
            </a:r>
            <a:r>
              <a:rPr lang="en-US" dirty="0">
                <a:ea typeface="+mn-lt"/>
                <a:cs typeface="+mn-lt"/>
              </a:rPr>
              <a:t> not associated with survival, thus cannot be a confounder.</a:t>
            </a:r>
          </a:p>
          <a:p>
            <a:pPr marL="0" indent="0">
              <a:buNone/>
            </a:pPr>
            <a:endParaRPr lang="en-US" dirty="0">
              <a:cs typeface="Calibri" panose="020F0502020204030204"/>
            </a:endParaRPr>
          </a:p>
        </p:txBody>
      </p:sp>
      <p:sp>
        <p:nvSpPr>
          <p:cNvPr id="6" name="Title 1">
            <a:extLst>
              <a:ext uri="{FF2B5EF4-FFF2-40B4-BE49-F238E27FC236}">
                <a16:creationId xmlns:a16="http://schemas.microsoft.com/office/drawing/2014/main" id="{5497E645-3A05-4D24-B5EC-FAB741A0D011}"/>
              </a:ext>
            </a:extLst>
          </p:cNvPr>
          <p:cNvSpPr txBox="1">
            <a:spLocks/>
          </p:cNvSpPr>
          <p:nvPr/>
        </p:nvSpPr>
        <p:spPr>
          <a:xfrm>
            <a:off x="838200" y="-1597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Conclusions</a:t>
            </a:r>
          </a:p>
        </p:txBody>
      </p:sp>
      <p:pic>
        <p:nvPicPr>
          <p:cNvPr id="10" name="Picture 2" descr="Imperial College London | jobs.ac.uk">
            <a:extLst>
              <a:ext uri="{FF2B5EF4-FFF2-40B4-BE49-F238E27FC236}">
                <a16:creationId xmlns:a16="http://schemas.microsoft.com/office/drawing/2014/main" id="{14607F23-AFBC-4927-AD70-F403FD8D55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08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63A391-0307-4DE4-A82A-17ECB9EFBD34}"/>
              </a:ext>
            </a:extLst>
          </p:cNvPr>
          <p:cNvSpPr>
            <a:spLocks noGrp="1"/>
          </p:cNvSpPr>
          <p:nvPr>
            <p:ph type="title"/>
          </p:nvPr>
        </p:nvSpPr>
        <p:spPr>
          <a:xfrm>
            <a:off x="838200" y="-87011"/>
            <a:ext cx="10515600" cy="1325563"/>
          </a:xfrm>
        </p:spPr>
        <p:txBody>
          <a:bodyPr vert="horz" lIns="91440" tIns="45720" rIns="91440" bIns="45720" rtlCol="0" anchor="ctr" anchorCtr="0">
            <a:normAutofit/>
          </a:bodyPr>
          <a:lstStyle/>
          <a:p>
            <a:pPr algn="ctr"/>
            <a:r>
              <a:rPr lang="en-US" sz="4800" b="1" spc="-100">
                <a:latin typeface="Calibri Headings"/>
              </a:rPr>
              <a:t>Background and Rationale</a:t>
            </a:r>
          </a:p>
        </p:txBody>
      </p:sp>
      <p:sp>
        <p:nvSpPr>
          <p:cNvPr id="3" name="Content Placeholder 2">
            <a:extLst>
              <a:ext uri="{FF2B5EF4-FFF2-40B4-BE49-F238E27FC236}">
                <a16:creationId xmlns:a16="http://schemas.microsoft.com/office/drawing/2014/main" id="{A2A25C15-6F51-4511-82C1-9D817FD23264}"/>
              </a:ext>
            </a:extLst>
          </p:cNvPr>
          <p:cNvSpPr>
            <a:spLocks noGrp="1"/>
          </p:cNvSpPr>
          <p:nvPr>
            <p:ph idx="1"/>
          </p:nvPr>
        </p:nvSpPr>
        <p:spPr>
          <a:xfrm>
            <a:off x="730734" y="1558729"/>
            <a:ext cx="10729913" cy="4680600"/>
          </a:xfrm>
        </p:spPr>
        <p:txBody>
          <a:bodyPr vert="horz" lIns="91440" tIns="45720" rIns="91440" bIns="45720" rtlCol="0" anchor="t">
            <a:normAutofit fontScale="92500" lnSpcReduction="10000"/>
          </a:bodyPr>
          <a:lstStyle/>
          <a:p>
            <a:r>
              <a:rPr lang="en-GB">
                <a:solidFill>
                  <a:srgbClr val="CC0099"/>
                </a:solidFill>
              </a:rPr>
              <a:t> </a:t>
            </a:r>
            <a:r>
              <a:rPr lang="en-US"/>
              <a:t>Breast cancer is one of the most common types of cancer affecting women worldwide</a:t>
            </a:r>
          </a:p>
          <a:p>
            <a:r>
              <a:rPr lang="en-US">
                <a:solidFill>
                  <a:srgbClr val="CC0099"/>
                </a:solidFill>
              </a:rPr>
              <a:t>  </a:t>
            </a:r>
            <a:r>
              <a:rPr lang="en-US"/>
              <a:t>It affects women at any age after puberty but with increasing rates in later life</a:t>
            </a:r>
            <a:endParaRPr lang="en-US">
              <a:solidFill>
                <a:srgbClr val="CC0099"/>
              </a:solidFill>
            </a:endParaRPr>
          </a:p>
          <a:p>
            <a:pPr marL="0" indent="0">
              <a:buNone/>
            </a:pPr>
            <a:endParaRPr lang="en-US" b="1">
              <a:solidFill>
                <a:srgbClr val="CC0099"/>
              </a:solidFill>
            </a:endParaRPr>
          </a:p>
          <a:p>
            <a:pPr marL="0" indent="0">
              <a:buNone/>
            </a:pPr>
            <a:r>
              <a:rPr lang="en-US" b="1">
                <a:solidFill>
                  <a:srgbClr val="CC0099"/>
                </a:solidFill>
              </a:rPr>
              <a:t>Rationale: </a:t>
            </a:r>
            <a:endParaRPr lang="en-US" b="1">
              <a:solidFill>
                <a:srgbClr val="CC0099"/>
              </a:solidFill>
              <a:cs typeface="Calibri"/>
            </a:endParaRPr>
          </a:p>
          <a:p>
            <a:r>
              <a:rPr lang="en-US"/>
              <a:t> To find the best way to detect and treat breast cancer, in order to improve the quality of life of breast cancer patients  </a:t>
            </a:r>
            <a:endParaRPr lang="en-US">
              <a:cs typeface="Calibri"/>
            </a:endParaRPr>
          </a:p>
          <a:p>
            <a:pPr>
              <a:buFont typeface="Arial" panose="020B0604020202020204" pitchFamily="34" charset="0"/>
              <a:buChar char="•"/>
            </a:pPr>
            <a:r>
              <a:rPr lang="en-GB"/>
              <a:t>Understanding the latest research on breast cancer can help to:</a:t>
            </a:r>
            <a:endParaRPr lang="en-GB">
              <a:cs typeface="Calibri"/>
            </a:endParaRPr>
          </a:p>
          <a:p>
            <a:pPr marL="914400" lvl="1" indent="-457200">
              <a:buFont typeface="+mj-lt"/>
              <a:buAutoNum type="arabicPeriod"/>
            </a:pPr>
            <a:r>
              <a:rPr lang="en-GB"/>
              <a:t>Better communicate with the doctors</a:t>
            </a:r>
            <a:endParaRPr lang="en-GB">
              <a:cs typeface="Calibri"/>
            </a:endParaRPr>
          </a:p>
          <a:p>
            <a:pPr marL="914400" lvl="1" indent="-457200">
              <a:buFont typeface="+mj-lt"/>
              <a:buAutoNum type="arabicPeriod"/>
            </a:pPr>
            <a:r>
              <a:rPr lang="en-GB"/>
              <a:t>Play a more active role in women’s treatment decisions</a:t>
            </a:r>
            <a:endParaRPr lang="en-GB">
              <a:cs typeface="Calibri"/>
            </a:endParaRPr>
          </a:p>
          <a:p>
            <a:pPr marL="914400" lvl="1" indent="-457200">
              <a:buFont typeface="+mj-lt"/>
              <a:buAutoNum type="arabicPeriod"/>
            </a:pPr>
            <a:r>
              <a:rPr lang="en-GB"/>
              <a:t>Be more aware of the possible benefits and side effects of a treatment</a:t>
            </a:r>
            <a:endParaRPr lang="en-GB">
              <a:cs typeface="Calibri"/>
            </a:endParaRPr>
          </a:p>
        </p:txBody>
      </p:sp>
      <p:pic>
        <p:nvPicPr>
          <p:cNvPr id="4" name="Picture 2" descr="Imperial College London | jobs.ac.uk">
            <a:extLst>
              <a:ext uri="{FF2B5EF4-FFF2-40B4-BE49-F238E27FC236}">
                <a16:creationId xmlns:a16="http://schemas.microsoft.com/office/drawing/2014/main" id="{F8E8549C-EAEC-4768-970B-9D829665C2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3711" y="109537"/>
            <a:ext cx="1266826" cy="633413"/>
          </a:xfrm>
          <a:prstGeom prst="rect">
            <a:avLst/>
          </a:prstGeom>
          <a:solidFill>
            <a:schemeClr val="bg2"/>
          </a:solidFill>
        </p:spPr>
      </p:pic>
    </p:spTree>
    <p:extLst>
      <p:ext uri="{BB962C8B-B14F-4D97-AF65-F5344CB8AC3E}">
        <p14:creationId xmlns:p14="http://schemas.microsoft.com/office/powerpoint/2010/main" val="114814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E455F-4DAB-425D-B4AA-CB607BCBC9D8}"/>
              </a:ext>
            </a:extLst>
          </p:cNvPr>
          <p:cNvSpPr>
            <a:spLocks noGrp="1"/>
          </p:cNvSpPr>
          <p:nvPr>
            <p:ph idx="1"/>
          </p:nvPr>
        </p:nvSpPr>
        <p:spPr>
          <a:xfrm>
            <a:off x="4313" y="2026908"/>
            <a:ext cx="10515600" cy="4351338"/>
          </a:xfrm>
        </p:spPr>
        <p:txBody>
          <a:bodyPr vert="horz" lIns="91440" tIns="45720" rIns="91440" bIns="45720" rtlCol="0" anchor="t">
            <a:normAutofit/>
          </a:bodyPr>
          <a:lstStyle/>
          <a:p>
            <a:pPr lvl="1" indent="0">
              <a:spcBef>
                <a:spcPts val="0"/>
              </a:spcBef>
              <a:buClr>
                <a:srgbClr val="B4186E"/>
              </a:buClr>
              <a:buNone/>
            </a:pPr>
            <a:r>
              <a:rPr lang="en-US" b="1">
                <a:highlight>
                  <a:srgbClr val="FFFF00"/>
                </a:highlight>
              </a:rPr>
              <a:t>Aim 2:</a:t>
            </a:r>
            <a:r>
              <a:rPr lang="en-US">
                <a:highlight>
                  <a:srgbClr val="FFFF00"/>
                </a:highlight>
              </a:rPr>
              <a:t> </a:t>
            </a:r>
            <a:r>
              <a:rPr lang="en-US">
                <a:highlight>
                  <a:srgbClr val="FFFF00"/>
                </a:highlight>
                <a:ea typeface="+mn-lt"/>
                <a:cs typeface="+mn-lt"/>
              </a:rPr>
              <a:t>Which baselines clinical prognostic indicators are most important prognostic indicators, including </a:t>
            </a:r>
            <a:r>
              <a:rPr lang="en-US" err="1">
                <a:highlight>
                  <a:srgbClr val="FFFF00"/>
                </a:highlight>
                <a:ea typeface="+mn-lt"/>
                <a:cs typeface="+mn-lt"/>
              </a:rPr>
              <a:t>tumor_size</a:t>
            </a:r>
            <a:r>
              <a:rPr lang="en-US">
                <a:highlight>
                  <a:srgbClr val="FFFF00"/>
                </a:highlight>
                <a:ea typeface="+mn-lt"/>
                <a:cs typeface="+mn-lt"/>
              </a:rPr>
              <a:t> and cellularity?</a:t>
            </a:r>
            <a:endParaRPr lang="en-GB">
              <a:highlight>
                <a:srgbClr val="FFFF00"/>
              </a:highlight>
              <a:ea typeface="+mn-lt"/>
              <a:cs typeface="+mn-lt"/>
            </a:endParaRPr>
          </a:p>
          <a:p>
            <a:pPr lvl="1" indent="0">
              <a:spcBef>
                <a:spcPts val="0"/>
              </a:spcBef>
              <a:spcAft>
                <a:spcPts val="0"/>
              </a:spcAft>
              <a:buNone/>
            </a:pPr>
            <a:endParaRPr lang="en-US"/>
          </a:p>
          <a:p>
            <a:pPr lvl="1" indent="0">
              <a:spcBef>
                <a:spcPts val="0"/>
              </a:spcBef>
              <a:spcAft>
                <a:spcPts val="0"/>
              </a:spcAft>
              <a:buNone/>
            </a:pPr>
            <a:r>
              <a:rPr lang="en-US" b="1" i="1" strike="sngStrike"/>
              <a:t>H0:  </a:t>
            </a:r>
            <a:r>
              <a:rPr lang="en-US" i="1" strike="sngStrike">
                <a:ea typeface="+mn-lt"/>
                <a:cs typeface="+mn-lt"/>
              </a:rPr>
              <a:t>Tumor size has no influence on survival </a:t>
            </a:r>
          </a:p>
          <a:p>
            <a:pPr lvl="1" indent="0">
              <a:spcBef>
                <a:spcPts val="0"/>
              </a:spcBef>
              <a:spcAft>
                <a:spcPts val="0"/>
              </a:spcAft>
              <a:buNone/>
            </a:pPr>
            <a:r>
              <a:rPr lang="en-US" b="1" i="1"/>
              <a:t>H1:  </a:t>
            </a:r>
            <a:r>
              <a:rPr lang="en-US" i="1">
                <a:ea typeface="+mn-lt"/>
                <a:cs typeface="+mn-lt"/>
              </a:rPr>
              <a:t>Tumor size has influence on survival </a:t>
            </a:r>
          </a:p>
          <a:p>
            <a:pPr lvl="1" indent="0">
              <a:spcBef>
                <a:spcPts val="0"/>
              </a:spcBef>
              <a:spcAft>
                <a:spcPts val="0"/>
              </a:spcAft>
              <a:buNone/>
            </a:pPr>
            <a:endParaRPr lang="en-US" b="1" i="1" strike="sngStrike">
              <a:cs typeface="Calibri"/>
            </a:endParaRPr>
          </a:p>
          <a:p>
            <a:pPr lvl="1">
              <a:buNone/>
            </a:pPr>
            <a:r>
              <a:rPr lang="en-US" b="1" i="1">
                <a:ea typeface="+mn-lt"/>
                <a:cs typeface="+mn-lt"/>
              </a:rPr>
              <a:t>   H0:  </a:t>
            </a:r>
            <a:r>
              <a:rPr lang="en-US" i="1">
                <a:ea typeface="+mn-lt"/>
                <a:cs typeface="+mn-lt"/>
              </a:rPr>
              <a:t>Cellularity  has no influence on survival </a:t>
            </a:r>
          </a:p>
          <a:p>
            <a:pPr lvl="1">
              <a:buNone/>
            </a:pPr>
            <a:r>
              <a:rPr lang="en-US" b="1" i="1">
                <a:ea typeface="+mn-lt"/>
                <a:cs typeface="+mn-lt"/>
              </a:rPr>
              <a:t>   </a:t>
            </a:r>
            <a:r>
              <a:rPr lang="en-US" b="1" i="1" strike="sngStrike">
                <a:ea typeface="+mn-lt"/>
                <a:cs typeface="+mn-lt"/>
              </a:rPr>
              <a:t>H1:  </a:t>
            </a:r>
            <a:r>
              <a:rPr lang="en-US" i="1" strike="sngStrike">
                <a:ea typeface="+mn-lt"/>
                <a:cs typeface="+mn-lt"/>
              </a:rPr>
              <a:t>Cellularity has no influence on survival </a:t>
            </a:r>
            <a:endParaRPr lang="en-US" i="1" strike="sngStrike"/>
          </a:p>
          <a:p>
            <a:pPr lvl="1" indent="0">
              <a:spcBef>
                <a:spcPts val="0"/>
              </a:spcBef>
              <a:spcAft>
                <a:spcPts val="0"/>
              </a:spcAft>
              <a:buNone/>
            </a:pPr>
            <a:endParaRPr lang="en-US" b="1"/>
          </a:p>
          <a:p>
            <a:pPr marL="0" indent="0">
              <a:buNone/>
            </a:pPr>
            <a:endParaRPr lang="en-US"/>
          </a:p>
          <a:p>
            <a:pPr marL="0" indent="0">
              <a:buNone/>
            </a:pPr>
            <a:endParaRPr lang="en-US"/>
          </a:p>
        </p:txBody>
      </p:sp>
      <p:pic>
        <p:nvPicPr>
          <p:cNvPr id="5" name="Picture 2" descr="Imperial College London | jobs.ac.uk">
            <a:extLst>
              <a:ext uri="{FF2B5EF4-FFF2-40B4-BE49-F238E27FC236}">
                <a16:creationId xmlns:a16="http://schemas.microsoft.com/office/drawing/2014/main" id="{9DDB733C-D0B4-4B80-9981-7C3BEED985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885AC7D-B9FF-4B76-A0D0-840CA81AC739}"/>
              </a:ext>
            </a:extLst>
          </p:cNvPr>
          <p:cNvSpPr txBox="1">
            <a:spLocks/>
          </p:cNvSpPr>
          <p:nvPr/>
        </p:nvSpPr>
        <p:spPr>
          <a:xfrm>
            <a:off x="838200" y="-1597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Linking back to Hypothesis</a:t>
            </a:r>
          </a:p>
        </p:txBody>
      </p:sp>
    </p:spTree>
    <p:extLst>
      <p:ext uri="{BB962C8B-B14F-4D97-AF65-F5344CB8AC3E}">
        <p14:creationId xmlns:p14="http://schemas.microsoft.com/office/powerpoint/2010/main" val="239228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793CB-C970-4882-997E-9B716E494520}"/>
              </a:ext>
            </a:extLst>
          </p:cNvPr>
          <p:cNvSpPr>
            <a:spLocks noGrp="1"/>
          </p:cNvSpPr>
          <p:nvPr>
            <p:ph idx="1"/>
          </p:nvPr>
        </p:nvSpPr>
        <p:spPr/>
        <p:txBody>
          <a:bodyPr vert="horz" lIns="91440" tIns="45720" rIns="91440" bIns="45720" rtlCol="0" anchor="t">
            <a:normAutofit/>
          </a:bodyPr>
          <a:lstStyle/>
          <a:p>
            <a:pPr marL="0" indent="0">
              <a:buNone/>
            </a:pPr>
            <a:r>
              <a:rPr lang="en-US" b="1">
                <a:highlight>
                  <a:srgbClr val="FFFF00"/>
                </a:highlight>
                <a:ea typeface="+mn-lt"/>
                <a:cs typeface="+mn-lt"/>
              </a:rPr>
              <a:t>Aim 3.1</a:t>
            </a:r>
            <a:r>
              <a:rPr lang="en-US">
                <a:highlight>
                  <a:srgbClr val="FFFF00"/>
                </a:highlight>
                <a:ea typeface="+mn-lt"/>
                <a:cs typeface="+mn-lt"/>
              </a:rPr>
              <a:t> Is type of treatment associated with breast cancer survival?</a:t>
            </a:r>
            <a:endParaRPr lang="en-US">
              <a:highlight>
                <a:srgbClr val="FFFF00"/>
              </a:highlight>
            </a:endParaRPr>
          </a:p>
          <a:p>
            <a:pPr marL="0" indent="0">
              <a:buClr>
                <a:srgbClr val="B4186E"/>
              </a:buClr>
              <a:buNone/>
            </a:pPr>
            <a:r>
              <a:rPr lang="en-US" b="1" i="1" strike="sngStrike">
                <a:ea typeface="+mn-lt"/>
                <a:cs typeface="+mn-lt"/>
              </a:rPr>
              <a:t>H0:</a:t>
            </a:r>
            <a:r>
              <a:rPr lang="en-US" i="1" strike="sngStrike">
                <a:ea typeface="+mn-lt"/>
                <a:cs typeface="+mn-lt"/>
              </a:rPr>
              <a:t> Breast cancer treatment is not associated with breast cancer survival</a:t>
            </a:r>
          </a:p>
          <a:p>
            <a:pPr marL="0" indent="0">
              <a:buNone/>
            </a:pPr>
            <a:r>
              <a:rPr lang="en-US" b="1" i="1">
                <a:ea typeface="+mn-lt"/>
                <a:cs typeface="+mn-lt"/>
              </a:rPr>
              <a:t>H1: </a:t>
            </a:r>
            <a:r>
              <a:rPr lang="en-US" i="1">
                <a:ea typeface="+mn-lt"/>
                <a:cs typeface="+mn-lt"/>
              </a:rPr>
              <a:t>Breast cancer treatment is not associated with breast cancer survival</a:t>
            </a:r>
          </a:p>
          <a:p>
            <a:pPr marL="0" indent="0">
              <a:buNone/>
            </a:pPr>
            <a:endParaRPr lang="en-US">
              <a:ea typeface="+mn-lt"/>
              <a:cs typeface="+mn-lt"/>
            </a:endParaRPr>
          </a:p>
          <a:p>
            <a:pPr marL="0" indent="0">
              <a:buClr>
                <a:srgbClr val="B4186E"/>
              </a:buClr>
              <a:buNone/>
            </a:pPr>
            <a:r>
              <a:rPr lang="en-US" b="1">
                <a:highlight>
                  <a:srgbClr val="FFFF00"/>
                </a:highlight>
                <a:ea typeface="+mn-lt"/>
                <a:cs typeface="+mn-lt"/>
              </a:rPr>
              <a:t>Aim 3.2.</a:t>
            </a:r>
            <a:r>
              <a:rPr lang="en-US">
                <a:highlight>
                  <a:srgbClr val="FFFF00"/>
                </a:highlight>
                <a:ea typeface="+mn-lt"/>
                <a:cs typeface="+mn-lt"/>
              </a:rPr>
              <a:t> Are these associations likely to be causal or confounded by other prognostic characteristics influencing treatment type?</a:t>
            </a:r>
            <a:endParaRPr lang="en-US">
              <a:highlight>
                <a:srgbClr val="FFFF00"/>
              </a:highlight>
              <a:cs typeface="Calibri"/>
            </a:endParaRPr>
          </a:p>
          <a:p>
            <a:pPr marL="0" indent="0">
              <a:buNone/>
            </a:pPr>
            <a:r>
              <a:rPr lang="en-US">
                <a:ea typeface="+mn-lt"/>
                <a:cs typeface="+mn-lt"/>
              </a:rPr>
              <a:t>Tumor size                            </a:t>
            </a:r>
            <a:r>
              <a:rPr lang="en-US" sz="2400">
                <a:ea typeface="+mn-lt"/>
                <a:cs typeface="+mn-lt"/>
              </a:rPr>
              <a:t>Possibly Confounds treatment type and survival</a:t>
            </a:r>
          </a:p>
          <a:p>
            <a:pPr marL="0" indent="0">
              <a:buClr>
                <a:srgbClr val="B4186E"/>
              </a:buClr>
              <a:buNone/>
            </a:pPr>
            <a:endParaRPr lang="en-US">
              <a:cs typeface="Calibri" panose="020F0502020204030204"/>
            </a:endParaRPr>
          </a:p>
          <a:p>
            <a:pPr marL="0" indent="0">
              <a:buClr>
                <a:srgbClr val="B4186E"/>
              </a:buClr>
              <a:buNone/>
            </a:pPr>
            <a:endParaRPr lang="en-US">
              <a:cs typeface="Calibri" panose="020F0502020204030204"/>
            </a:endParaRPr>
          </a:p>
        </p:txBody>
      </p:sp>
      <p:pic>
        <p:nvPicPr>
          <p:cNvPr id="5" name="Picture 2" descr="Imperial College London | jobs.ac.uk">
            <a:extLst>
              <a:ext uri="{FF2B5EF4-FFF2-40B4-BE49-F238E27FC236}">
                <a16:creationId xmlns:a16="http://schemas.microsoft.com/office/drawing/2014/main" id="{2DE196EA-6D8B-4D5C-95BF-D6F50ADC29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4EFF0F0-2207-4DC5-9DBB-6D574DBB3030}"/>
              </a:ext>
            </a:extLst>
          </p:cNvPr>
          <p:cNvSpPr txBox="1">
            <a:spLocks/>
          </p:cNvSpPr>
          <p:nvPr/>
        </p:nvSpPr>
        <p:spPr>
          <a:xfrm>
            <a:off x="393700" y="-1978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Linking back to Hypothesis (Continued)</a:t>
            </a:r>
          </a:p>
        </p:txBody>
      </p:sp>
      <p:sp>
        <p:nvSpPr>
          <p:cNvPr id="4" name="Arrow: Right 3">
            <a:extLst>
              <a:ext uri="{FF2B5EF4-FFF2-40B4-BE49-F238E27FC236}">
                <a16:creationId xmlns:a16="http://schemas.microsoft.com/office/drawing/2014/main" id="{8EDDFCEB-8C67-43F8-AB56-BDCB3BD171E8}"/>
              </a:ext>
            </a:extLst>
          </p:cNvPr>
          <p:cNvSpPr/>
          <p:nvPr/>
        </p:nvSpPr>
        <p:spPr>
          <a:xfrm>
            <a:off x="3043908" y="5576470"/>
            <a:ext cx="1125393" cy="253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5" name="Diagram 5">
            <a:extLst>
              <a:ext uri="{FF2B5EF4-FFF2-40B4-BE49-F238E27FC236}">
                <a16:creationId xmlns:a16="http://schemas.microsoft.com/office/drawing/2014/main" id="{34AF8628-0776-4821-951A-F87F00D641B9}"/>
              </a:ext>
            </a:extLst>
          </p:cNvPr>
          <p:cNvGraphicFramePr>
            <a:graphicFrameLocks noGrp="1"/>
          </p:cNvGraphicFramePr>
          <p:nvPr>
            <p:ph idx="1"/>
            <p:extLst>
              <p:ext uri="{D42A27DB-BD31-4B8C-83A1-F6EECF244321}">
                <p14:modId xmlns:p14="http://schemas.microsoft.com/office/powerpoint/2010/main" val="1512977375"/>
              </p:ext>
            </p:extLst>
          </p:nvPr>
        </p:nvGraphicFramePr>
        <p:xfrm>
          <a:off x="780929" y="1778000"/>
          <a:ext cx="10741634" cy="2987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Imperial College London | jobs.ac.uk">
            <a:extLst>
              <a:ext uri="{FF2B5EF4-FFF2-40B4-BE49-F238E27FC236}">
                <a16:creationId xmlns:a16="http://schemas.microsoft.com/office/drawing/2014/main" id="{1CF9C685-B701-4B77-862D-968B3B11BFE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1">
            <a:extLst>
              <a:ext uri="{FF2B5EF4-FFF2-40B4-BE49-F238E27FC236}">
                <a16:creationId xmlns:a16="http://schemas.microsoft.com/office/drawing/2014/main" id="{874C9F25-CD98-4B1A-B97F-A23F15E393E8}"/>
              </a:ext>
            </a:extLst>
          </p:cNvPr>
          <p:cNvSpPr txBox="1">
            <a:spLocks/>
          </p:cNvSpPr>
          <p:nvPr/>
        </p:nvSpPr>
        <p:spPr>
          <a:xfrm>
            <a:off x="838200" y="-1597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Future Implications</a:t>
            </a:r>
          </a:p>
        </p:txBody>
      </p:sp>
    </p:spTree>
    <p:extLst>
      <p:ext uri="{BB962C8B-B14F-4D97-AF65-F5344CB8AC3E}">
        <p14:creationId xmlns:p14="http://schemas.microsoft.com/office/powerpoint/2010/main" val="39039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5D41F-DBE1-45A1-B84B-6CEF9EA54686}"/>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a:buClr>
                <a:srgbClr val="B4186E"/>
              </a:buClr>
            </a:pPr>
            <a:r>
              <a:rPr lang="en-US" b="1">
                <a:ea typeface="+mn-lt"/>
                <a:cs typeface="+mn-lt"/>
              </a:rPr>
              <a:t>Small sample size: </a:t>
            </a:r>
            <a:r>
              <a:rPr lang="en-US">
                <a:ea typeface="+mn-lt"/>
                <a:cs typeface="+mn-lt"/>
              </a:rPr>
              <a:t> Increased prevalence of breast cancer worldwide. (2.1 million cases according to World Health Organization)</a:t>
            </a:r>
            <a:endParaRPr lang="en-US">
              <a:cs typeface="Calibri"/>
            </a:endParaRPr>
          </a:p>
          <a:p>
            <a:pPr marL="0" indent="0">
              <a:buClr>
                <a:srgbClr val="B4186E"/>
              </a:buClr>
              <a:buNone/>
            </a:pPr>
            <a:endParaRPr lang="en-US">
              <a:cs typeface="Calibri"/>
            </a:endParaRPr>
          </a:p>
          <a:p>
            <a:pPr>
              <a:buClr>
                <a:srgbClr val="B4186E"/>
              </a:buClr>
            </a:pPr>
            <a:r>
              <a:rPr lang="en-US">
                <a:cs typeface="Calibri"/>
              </a:rPr>
              <a:t>Findings </a:t>
            </a:r>
            <a:r>
              <a:rPr lang="en-US">
                <a:ea typeface="+mn-lt"/>
                <a:cs typeface="+mn-lt"/>
              </a:rPr>
              <a:t>can only be generalizable to women. Not very accurate as breast cancer is also prevalent among Males. </a:t>
            </a:r>
          </a:p>
          <a:p>
            <a:pPr>
              <a:buClr>
                <a:srgbClr val="B4186E"/>
              </a:buClr>
            </a:pPr>
            <a:endParaRPr lang="en-US">
              <a:cs typeface="Calibri"/>
            </a:endParaRPr>
          </a:p>
          <a:p>
            <a:pPr>
              <a:buClr>
                <a:srgbClr val="B4186E"/>
              </a:buClr>
            </a:pPr>
            <a:endParaRPr lang="en-US">
              <a:cs typeface="Calibri"/>
            </a:endParaRPr>
          </a:p>
          <a:p>
            <a:pPr marL="0" indent="0">
              <a:buNone/>
            </a:pPr>
            <a:endParaRPr lang="en-US">
              <a:cs typeface="Calibri"/>
            </a:endParaRPr>
          </a:p>
        </p:txBody>
      </p:sp>
      <p:pic>
        <p:nvPicPr>
          <p:cNvPr id="4" name="Picture 2" descr="Imperial College London | jobs.ac.uk">
            <a:extLst>
              <a:ext uri="{FF2B5EF4-FFF2-40B4-BE49-F238E27FC236}">
                <a16:creationId xmlns:a16="http://schemas.microsoft.com/office/drawing/2014/main" id="{EB7FA522-EE25-40F7-A626-AEA1C67CBC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12EB832-3C50-48D2-BB2A-C396F07E5819}"/>
              </a:ext>
            </a:extLst>
          </p:cNvPr>
          <p:cNvSpPr txBox="1">
            <a:spLocks/>
          </p:cNvSpPr>
          <p:nvPr/>
        </p:nvSpPr>
        <p:spPr>
          <a:xfrm>
            <a:off x="838200" y="-1597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Limitations</a:t>
            </a:r>
          </a:p>
        </p:txBody>
      </p:sp>
    </p:spTree>
    <p:extLst>
      <p:ext uri="{BB962C8B-B14F-4D97-AF65-F5344CB8AC3E}">
        <p14:creationId xmlns:p14="http://schemas.microsoft.com/office/powerpoint/2010/main" val="2066206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6B63B49-73A2-4078-BA7C-2833AB01CEEE}"/>
              </a:ext>
            </a:extLst>
          </p:cNvPr>
          <p:cNvSpPr>
            <a:spLocks noGrp="1"/>
          </p:cNvSpPr>
          <p:nvPr>
            <p:ph type="title"/>
          </p:nvPr>
        </p:nvSpPr>
        <p:spPr>
          <a:xfrm>
            <a:off x="838200" y="-87011"/>
            <a:ext cx="10515600" cy="1325563"/>
          </a:xfrm>
        </p:spPr>
        <p:txBody>
          <a:bodyPr vert="horz" lIns="91440" tIns="45720" rIns="91440" bIns="45720" rtlCol="0" anchor="ctr" anchorCtr="0">
            <a:normAutofit/>
          </a:bodyPr>
          <a:lstStyle/>
          <a:p>
            <a:pPr algn="ctr"/>
            <a:r>
              <a:rPr lang="en-US" sz="4800" b="1" spc="-100">
                <a:latin typeface="Calibri Headings"/>
              </a:rPr>
              <a:t>References</a:t>
            </a:r>
          </a:p>
        </p:txBody>
      </p:sp>
      <p:sp>
        <p:nvSpPr>
          <p:cNvPr id="9" name="Content Placeholder 8">
            <a:extLst>
              <a:ext uri="{FF2B5EF4-FFF2-40B4-BE49-F238E27FC236}">
                <a16:creationId xmlns:a16="http://schemas.microsoft.com/office/drawing/2014/main" id="{428EA214-3663-4F22-A477-ACB9BADFF254}"/>
              </a:ext>
            </a:extLst>
          </p:cNvPr>
          <p:cNvSpPr>
            <a:spLocks noGrp="1"/>
          </p:cNvSpPr>
          <p:nvPr>
            <p:ph idx="1"/>
          </p:nvPr>
        </p:nvSpPr>
        <p:spPr>
          <a:xfrm>
            <a:off x="1085416" y="1239129"/>
            <a:ext cx="10018713" cy="4826001"/>
          </a:xfrm>
        </p:spPr>
        <p:txBody>
          <a:bodyPr vert="horz" lIns="91440" tIns="45720" rIns="91440" bIns="45720" rtlCol="0" anchor="t">
            <a:normAutofit fontScale="85000" lnSpcReduction="10000"/>
          </a:bodyPr>
          <a:lstStyle/>
          <a:p>
            <a:r>
              <a:rPr lang="en-GB">
                <a:hlinkClick r:id="rId2"/>
              </a:rPr>
              <a:t>https://jhoonline.biomedcentral.com/articles/10.1186/s13045-019-0783-9</a:t>
            </a:r>
            <a:endParaRPr lang="en-GB"/>
          </a:p>
          <a:p>
            <a:r>
              <a:rPr lang="en-GB">
                <a:hlinkClick r:id="rId3"/>
              </a:rPr>
              <a:t>https://bmjopen.bmj.com/content/9/10/e028461</a:t>
            </a:r>
            <a:endParaRPr lang="en-GB"/>
          </a:p>
          <a:p>
            <a:r>
              <a:rPr lang="en-GB">
                <a:hlinkClick r:id="rId4"/>
              </a:rPr>
              <a:t>https://www.wcrf.org/dietandcancer/breast-cancer/</a:t>
            </a:r>
            <a:endParaRPr lang="en-GB"/>
          </a:p>
          <a:p>
            <a:r>
              <a:rPr lang="en-GB">
                <a:hlinkClick r:id="rId5"/>
              </a:rPr>
              <a:t>https://www.thelancet.com/journals/langlo/article/PIIS2214-109X(20)30215-1/fulltext</a:t>
            </a:r>
            <a:endParaRPr lang="en-GB"/>
          </a:p>
          <a:p>
            <a:r>
              <a:rPr lang="en-GB">
                <a:hlinkClick r:id="rId6"/>
              </a:rPr>
              <a:t>https://www.who.int/news-room/fact-sheets/detail/breast-cancer</a:t>
            </a:r>
            <a:endParaRPr lang="en-GB"/>
          </a:p>
          <a:p>
            <a:pPr>
              <a:buClr>
                <a:srgbClr val="B4186E"/>
              </a:buClr>
            </a:pPr>
            <a:r>
              <a:rPr lang="en-GB">
                <a:ea typeface="+mn-lt"/>
                <a:cs typeface="+mn-lt"/>
                <a:hlinkClick r:id="rId7"/>
              </a:rPr>
              <a:t>https://journals.plos.org/plosone/article?id=10.1371/journal.pone.0122413</a:t>
            </a:r>
            <a:endParaRPr lang="en-GB"/>
          </a:p>
          <a:p>
            <a:pPr>
              <a:buClr>
                <a:srgbClr val="B4186E"/>
              </a:buClr>
            </a:pPr>
            <a:r>
              <a:rPr lang="en-GB">
                <a:ea typeface="+mn-lt"/>
                <a:cs typeface="+mn-lt"/>
                <a:hlinkClick r:id="rId8"/>
              </a:rPr>
              <a:t>https://www.ncbi.nlm.nih.gov/pmc/articles/PMC3457875/</a:t>
            </a:r>
            <a:endParaRPr lang="en-GB">
              <a:cs typeface="Calibri"/>
            </a:endParaRPr>
          </a:p>
          <a:p>
            <a:pPr>
              <a:buClr>
                <a:srgbClr val="B4186E"/>
              </a:buClr>
            </a:pPr>
            <a:r>
              <a:rPr lang="en-GB">
                <a:ea typeface="+mn-lt"/>
                <a:cs typeface="+mn-lt"/>
                <a:hlinkClick r:id="rId9"/>
              </a:rPr>
              <a:t>https://pubmed.ncbi.nlm.nih.gov/29868153/</a:t>
            </a:r>
            <a:endParaRPr lang="en-GB">
              <a:cs typeface="Calibri"/>
            </a:endParaRPr>
          </a:p>
          <a:p>
            <a:pPr>
              <a:buClr>
                <a:srgbClr val="B4186E"/>
              </a:buClr>
            </a:pPr>
            <a:r>
              <a:rPr lang="en-GB">
                <a:ea typeface="+mn-lt"/>
                <a:cs typeface="+mn-lt"/>
                <a:hlinkClick r:id="rId10"/>
              </a:rPr>
              <a:t>https://www.ncbi.nlm.nih.gov/pmc/articles/PMC3126011/</a:t>
            </a:r>
            <a:endParaRPr lang="en-GB">
              <a:cs typeface="Calibri"/>
            </a:endParaRPr>
          </a:p>
          <a:p>
            <a:pPr>
              <a:buClr>
                <a:srgbClr val="B4186E"/>
              </a:buClr>
            </a:pPr>
            <a:r>
              <a:rPr lang="en-GB">
                <a:ea typeface="+mn-lt"/>
                <a:cs typeface="+mn-lt"/>
                <a:hlinkClick r:id="rId11"/>
              </a:rPr>
              <a:t>https://www.ncbi.nlm.nih.gov/pmc/articles/PMC6850492/</a:t>
            </a:r>
            <a:endParaRPr lang="en-GB">
              <a:cs typeface="Calibri"/>
            </a:endParaRPr>
          </a:p>
          <a:p>
            <a:pPr>
              <a:buClr>
                <a:srgbClr val="B4186E"/>
              </a:buClr>
            </a:pPr>
            <a:endParaRPr lang="en-GB">
              <a:cs typeface="Calibri"/>
            </a:endParaRPr>
          </a:p>
          <a:p>
            <a:pPr>
              <a:buClr>
                <a:srgbClr val="B4186E"/>
              </a:buClr>
            </a:pPr>
            <a:endParaRPr lang="en-GB">
              <a:cs typeface="Calibri"/>
            </a:endParaRPr>
          </a:p>
          <a:p>
            <a:pPr>
              <a:buClr>
                <a:srgbClr val="B4186E"/>
              </a:buClr>
            </a:pPr>
            <a:endParaRPr lang="en-GB">
              <a:cs typeface="Calibri"/>
            </a:endParaRPr>
          </a:p>
          <a:p>
            <a:endParaRPr lang="en-GB">
              <a:cs typeface="Calibri"/>
            </a:endParaRPr>
          </a:p>
          <a:p>
            <a:endParaRPr lang="en-GB">
              <a:cs typeface="Calibri"/>
            </a:endParaRPr>
          </a:p>
        </p:txBody>
      </p:sp>
      <p:pic>
        <p:nvPicPr>
          <p:cNvPr id="10" name="Picture 2" descr="Imperial College London | jobs.ac.uk">
            <a:extLst>
              <a:ext uri="{FF2B5EF4-FFF2-40B4-BE49-F238E27FC236}">
                <a16:creationId xmlns:a16="http://schemas.microsoft.com/office/drawing/2014/main" id="{80745E90-81B7-4668-A4AA-AE31E1447A2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46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6" name="Google Shape;487;p14">
            <a:extLst>
              <a:ext uri="{FF2B5EF4-FFF2-40B4-BE49-F238E27FC236}">
                <a16:creationId xmlns:a16="http://schemas.microsoft.com/office/drawing/2014/main" id="{9A0E43E9-C7CD-40A5-9BF2-CEE13E0E8EE9}"/>
              </a:ext>
            </a:extLst>
          </p:cNvPr>
          <p:cNvSpPr/>
          <p:nvPr/>
        </p:nvSpPr>
        <p:spPr>
          <a:xfrm>
            <a:off x="4763055" y="0"/>
            <a:ext cx="2472664" cy="6858000"/>
          </a:xfrm>
          <a:custGeom>
            <a:avLst/>
            <a:gdLst/>
            <a:ahLst/>
            <a:cxnLst/>
            <a:rect l="l" t="t" r="r" b="b"/>
            <a:pathLst>
              <a:path w="2472664" h="6858000" extrusionOk="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1">
              <a:alpha val="89803"/>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raphic 6" descr="Questions with solid fill">
            <a:extLst>
              <a:ext uri="{FF2B5EF4-FFF2-40B4-BE49-F238E27FC236}">
                <a16:creationId xmlns:a16="http://schemas.microsoft.com/office/drawing/2014/main" id="{0C95D593-0268-4F69-AC92-A2C54708E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4224" y="2289420"/>
            <a:ext cx="4507776" cy="4507776"/>
          </a:xfrm>
          <a:prstGeom prst="rect">
            <a:avLst/>
          </a:prstGeom>
        </p:spPr>
      </p:pic>
      <p:sp>
        <p:nvSpPr>
          <p:cNvPr id="8" name="TextBox 7">
            <a:extLst>
              <a:ext uri="{FF2B5EF4-FFF2-40B4-BE49-F238E27FC236}">
                <a16:creationId xmlns:a16="http://schemas.microsoft.com/office/drawing/2014/main" id="{C4864116-5533-47D9-8FDB-C6F60EFC7DDC}"/>
              </a:ext>
            </a:extLst>
          </p:cNvPr>
          <p:cNvSpPr txBox="1"/>
          <p:nvPr/>
        </p:nvSpPr>
        <p:spPr>
          <a:xfrm>
            <a:off x="7463634" y="736431"/>
            <a:ext cx="3202819" cy="1446550"/>
          </a:xfrm>
          <a:prstGeom prst="rect">
            <a:avLst/>
          </a:prstGeom>
          <a:noFill/>
        </p:spPr>
        <p:txBody>
          <a:bodyPr wrap="square" rtlCol="0">
            <a:spAutoFit/>
          </a:bodyPr>
          <a:lstStyle/>
          <a:p>
            <a:pPr algn="ctr"/>
            <a:r>
              <a:rPr lang="en-GB" sz="4400" b="1"/>
              <a:t>Any Questions?</a:t>
            </a:r>
          </a:p>
        </p:txBody>
      </p:sp>
      <p:pic>
        <p:nvPicPr>
          <p:cNvPr id="9" name="Picture 2" descr="Imperial College London | jobs.ac.uk">
            <a:extLst>
              <a:ext uri="{FF2B5EF4-FFF2-40B4-BE49-F238E27FC236}">
                <a16:creationId xmlns:a16="http://schemas.microsoft.com/office/drawing/2014/main" id="{326EDB1F-57F8-4328-9EF4-DB30EC15FF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2A477C-515D-4BFD-A28F-A45DE48755A4}"/>
              </a:ext>
            </a:extLst>
          </p:cNvPr>
          <p:cNvSpPr txBox="1"/>
          <p:nvPr/>
        </p:nvSpPr>
        <p:spPr>
          <a:xfrm>
            <a:off x="889240" y="2105571"/>
            <a:ext cx="3188305" cy="2308324"/>
          </a:xfrm>
          <a:prstGeom prst="rect">
            <a:avLst/>
          </a:prstGeom>
          <a:noFill/>
        </p:spPr>
        <p:txBody>
          <a:bodyPr wrap="square" rtlCol="0">
            <a:spAutoFit/>
          </a:bodyPr>
          <a:lstStyle/>
          <a:p>
            <a:pPr algn="ctr"/>
            <a:r>
              <a:rPr lang="en-GB" sz="7200" b="1"/>
              <a:t>Thank You !</a:t>
            </a:r>
          </a:p>
        </p:txBody>
      </p:sp>
    </p:spTree>
    <p:extLst>
      <p:ext uri="{BB962C8B-B14F-4D97-AF65-F5344CB8AC3E}">
        <p14:creationId xmlns:p14="http://schemas.microsoft.com/office/powerpoint/2010/main" val="162058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9C22-03F5-4B89-BE4A-0272001D9424}"/>
              </a:ext>
            </a:extLst>
          </p:cNvPr>
          <p:cNvSpPr>
            <a:spLocks noGrp="1"/>
          </p:cNvSpPr>
          <p:nvPr>
            <p:ph type="title"/>
          </p:nvPr>
        </p:nvSpPr>
        <p:spPr>
          <a:xfrm>
            <a:off x="5277329" y="640080"/>
            <a:ext cx="6274590" cy="4018341"/>
          </a:xfrm>
          <a:noFill/>
        </p:spPr>
        <p:txBody>
          <a:bodyPr vert="horz" lIns="91440" tIns="45720" rIns="91440" bIns="45720" rtlCol="0" anchor="b" anchorCtr="0">
            <a:normAutofit/>
          </a:bodyPr>
          <a:lstStyle/>
          <a:p>
            <a:r>
              <a:rPr lang="en-US" sz="6600" spc="-100"/>
              <a:t>Appendix</a:t>
            </a:r>
          </a:p>
        </p:txBody>
      </p:sp>
      <p:pic>
        <p:nvPicPr>
          <p:cNvPr id="5" name="Picture 4" descr="Many question marks on black background">
            <a:extLst>
              <a:ext uri="{FF2B5EF4-FFF2-40B4-BE49-F238E27FC236}">
                <a16:creationId xmlns:a16="http://schemas.microsoft.com/office/drawing/2014/main" id="{2794381B-0C52-4DEC-B54E-2FC2FF7BE63B}"/>
              </a:ext>
            </a:extLst>
          </p:cNvPr>
          <p:cNvPicPr>
            <a:picLocks noChangeAspect="1"/>
          </p:cNvPicPr>
          <p:nvPr/>
        </p:nvPicPr>
        <p:blipFill rotWithShape="1">
          <a:blip r:embed="rId2"/>
          <a:srcRect l="58600" r="2" b="2"/>
          <a:stretch/>
        </p:blipFill>
        <p:spPr>
          <a:xfrm>
            <a:off x="1" y="10"/>
            <a:ext cx="4654296" cy="6857990"/>
          </a:xfrm>
          <a:prstGeom prst="rect">
            <a:avLst/>
          </a:prstGeom>
        </p:spPr>
      </p:pic>
      <p:pic>
        <p:nvPicPr>
          <p:cNvPr id="4" name="Picture 2" descr="Imperial College London | jobs.ac.uk">
            <a:extLst>
              <a:ext uri="{FF2B5EF4-FFF2-40B4-BE49-F238E27FC236}">
                <a16:creationId xmlns:a16="http://schemas.microsoft.com/office/drawing/2014/main" id="{9A7A39AA-428A-4FDA-B358-DCD1C06E29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71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0E7D-190D-40D7-A93E-168F253040F2}"/>
              </a:ext>
            </a:extLst>
          </p:cNvPr>
          <p:cNvSpPr>
            <a:spLocks noGrp="1"/>
          </p:cNvSpPr>
          <p:nvPr>
            <p:ph type="title"/>
          </p:nvPr>
        </p:nvSpPr>
        <p:spPr/>
        <p:txBody>
          <a:bodyPr/>
          <a:lstStyle/>
          <a:p>
            <a:r>
              <a:rPr lang="en-US">
                <a:cs typeface="Calibri Light"/>
              </a:rPr>
              <a:t>Defining the dataset </a:t>
            </a:r>
            <a:endParaRPr lang="en-US"/>
          </a:p>
        </p:txBody>
      </p:sp>
      <p:sp>
        <p:nvSpPr>
          <p:cNvPr id="3" name="Content Placeholder 2">
            <a:extLst>
              <a:ext uri="{FF2B5EF4-FFF2-40B4-BE49-F238E27FC236}">
                <a16:creationId xmlns:a16="http://schemas.microsoft.com/office/drawing/2014/main" id="{B2735C66-85C4-4B1A-8151-D9C8810BAF24}"/>
              </a:ext>
            </a:extLst>
          </p:cNvPr>
          <p:cNvSpPr>
            <a:spLocks noGrp="1"/>
          </p:cNvSpPr>
          <p:nvPr>
            <p:ph idx="1"/>
          </p:nvPr>
        </p:nvSpPr>
        <p:spPr/>
        <p:txBody>
          <a:bodyPr vert="horz" lIns="91440" tIns="45720" rIns="91440" bIns="45720" rtlCol="0" anchor="t">
            <a:normAutofit/>
          </a:bodyPr>
          <a:lstStyle/>
          <a:p>
            <a:r>
              <a:rPr lang="en-US">
                <a:ea typeface="+mn-lt"/>
                <a:cs typeface="+mn-lt"/>
              </a:rPr>
              <a:t>The METABRIC is a Canada-UK project that aims to classify breast tumors into further subcategories, based on molecular signatures that will help determine the optimal course of treatment. The study population consists of clinical data and tissue samples from 2509 breast cancer patients across nine cohorts. For this project, a dataset was extracted consisting of clinical, treatment, and molecular signature for 1980 patients. </a:t>
            </a:r>
            <a:endParaRPr lang="en-US"/>
          </a:p>
        </p:txBody>
      </p:sp>
      <p:pic>
        <p:nvPicPr>
          <p:cNvPr id="5" name="Picture 2" descr="Imperial College London | jobs.ac.uk">
            <a:extLst>
              <a:ext uri="{FF2B5EF4-FFF2-40B4-BE49-F238E27FC236}">
                <a16:creationId xmlns:a16="http://schemas.microsoft.com/office/drawing/2014/main" id="{62927ED6-CE08-4597-8CD5-61784705C6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5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D3801-6D50-7942-B6C0-A1CB97E0B01B}"/>
              </a:ext>
            </a:extLst>
          </p:cNvPr>
          <p:cNvSpPr>
            <a:spLocks noGrp="1"/>
          </p:cNvSpPr>
          <p:nvPr>
            <p:ph type="title"/>
          </p:nvPr>
        </p:nvSpPr>
        <p:spPr/>
        <p:txBody>
          <a:bodyPr>
            <a:normAutofit/>
          </a:bodyPr>
          <a:lstStyle/>
          <a:p>
            <a:r>
              <a:rPr kumimoji="1" lang="en-US" altLang="zh-CN" sz="3200" dirty="0"/>
              <a:t>Data Processing</a:t>
            </a:r>
            <a:endParaRPr kumimoji="1" lang="zh-CN" altLang="en-US" sz="3200" dirty="0"/>
          </a:p>
        </p:txBody>
      </p:sp>
      <p:sp>
        <p:nvSpPr>
          <p:cNvPr id="3" name="内容占位符 2">
            <a:extLst>
              <a:ext uri="{FF2B5EF4-FFF2-40B4-BE49-F238E27FC236}">
                <a16:creationId xmlns:a16="http://schemas.microsoft.com/office/drawing/2014/main" id="{71975026-3C71-864B-B526-12691A14F3AB}"/>
              </a:ext>
            </a:extLst>
          </p:cNvPr>
          <p:cNvSpPr>
            <a:spLocks noGrp="1"/>
          </p:cNvSpPr>
          <p:nvPr>
            <p:ph idx="1"/>
          </p:nvPr>
        </p:nvSpPr>
        <p:spPr>
          <a:xfrm>
            <a:off x="838200" y="1309255"/>
            <a:ext cx="10515600" cy="4867708"/>
          </a:xfrm>
        </p:spPr>
        <p:txBody>
          <a:bodyPr>
            <a:normAutofit fontScale="77500" lnSpcReduction="20000"/>
          </a:bodyPr>
          <a:lstStyle/>
          <a:p>
            <a:pPr marL="0" indent="0">
              <a:buNone/>
            </a:pPr>
            <a:r>
              <a:rPr kumimoji="1" lang="en" altLang="zh-CN" sz="2000" dirty="0" err="1"/>
              <a:t>cancer_dat_initial</a:t>
            </a:r>
            <a:r>
              <a:rPr kumimoji="1" lang="en" altLang="zh-CN" sz="2000" dirty="0"/>
              <a:t> &lt;- </a:t>
            </a:r>
            <a:r>
              <a:rPr kumimoji="1" lang="en" altLang="zh-CN" sz="2000" dirty="0" err="1"/>
              <a:t>read.csv</a:t>
            </a:r>
            <a:r>
              <a:rPr kumimoji="1" lang="en" altLang="zh-CN" sz="2000" dirty="0"/>
              <a:t>('/Users/</a:t>
            </a:r>
            <a:r>
              <a:rPr kumimoji="1" lang="en" altLang="zh-CN" sz="2000" dirty="0" err="1"/>
              <a:t>yuanleili</a:t>
            </a:r>
            <a:r>
              <a:rPr kumimoji="1" lang="en" altLang="zh-CN" sz="2000" dirty="0"/>
              <a:t>/Desktop/</a:t>
            </a:r>
            <a:r>
              <a:rPr kumimoji="1" lang="en" altLang="zh-CN" sz="2000" dirty="0" err="1"/>
              <a:t>metabric-analytical.csv</a:t>
            </a:r>
            <a:r>
              <a:rPr kumimoji="1" lang="en" altLang="zh-CN" sz="2000" dirty="0"/>
              <a:t>', header = T)</a:t>
            </a:r>
          </a:p>
          <a:p>
            <a:pPr marL="0" indent="0">
              <a:buNone/>
            </a:pPr>
            <a:r>
              <a:rPr kumimoji="1" lang="en" altLang="zh-CN" sz="2000" dirty="0" err="1"/>
              <a:t>cancer_dat</a:t>
            </a:r>
            <a:r>
              <a:rPr kumimoji="1" lang="en" altLang="zh-CN" sz="2000" dirty="0"/>
              <a:t> &lt;- </a:t>
            </a:r>
            <a:r>
              <a:rPr kumimoji="1" lang="en" altLang="zh-CN" sz="2000" dirty="0" err="1"/>
              <a:t>cancer_dat_initial</a:t>
            </a:r>
            <a:r>
              <a:rPr kumimoji="1" lang="en" altLang="zh-CN" sz="2000" dirty="0"/>
              <a:t> %&gt;% filter(</a:t>
            </a:r>
            <a:r>
              <a:rPr kumimoji="1" lang="en" altLang="zh-CN" sz="2000" dirty="0" err="1"/>
              <a:t>age_diagnosis</a:t>
            </a:r>
            <a:r>
              <a:rPr kumimoji="1" lang="en" altLang="zh-CN" sz="2000" dirty="0"/>
              <a:t> &lt;= 80)</a:t>
            </a:r>
          </a:p>
          <a:p>
            <a:pPr marL="0" indent="0">
              <a:buNone/>
            </a:pPr>
            <a:r>
              <a:rPr kumimoji="1" lang="en" altLang="zh-CN" sz="2000" dirty="0" err="1"/>
              <a:t>cancer_dat$chemotherapy</a:t>
            </a:r>
            <a:r>
              <a:rPr kumimoji="1" lang="en" altLang="zh-CN" sz="2000" dirty="0"/>
              <a:t> &lt;- </a:t>
            </a:r>
            <a:r>
              <a:rPr kumimoji="1" lang="en" altLang="zh-CN" sz="2000" dirty="0" err="1"/>
              <a:t>as.factor</a:t>
            </a:r>
            <a:r>
              <a:rPr kumimoji="1" lang="en" altLang="zh-CN" sz="2000" dirty="0"/>
              <a:t>(</a:t>
            </a:r>
            <a:r>
              <a:rPr kumimoji="1" lang="en" altLang="zh-CN" sz="2000" dirty="0" err="1"/>
              <a:t>cancer_dat$chemotherapy</a:t>
            </a:r>
            <a:r>
              <a:rPr kumimoji="1" lang="en" altLang="zh-CN" sz="2000" dirty="0"/>
              <a:t>)</a:t>
            </a:r>
          </a:p>
          <a:p>
            <a:pPr marL="0" indent="0">
              <a:buNone/>
            </a:pPr>
            <a:r>
              <a:rPr kumimoji="1" lang="en" altLang="zh-CN" sz="2000" dirty="0" err="1"/>
              <a:t>cancer_dat$hormone_therapy</a:t>
            </a:r>
            <a:r>
              <a:rPr kumimoji="1" lang="en" altLang="zh-CN" sz="2000" dirty="0"/>
              <a:t> &lt;- </a:t>
            </a:r>
            <a:r>
              <a:rPr kumimoji="1" lang="en" altLang="zh-CN" sz="2000" dirty="0" err="1"/>
              <a:t>as.factor</a:t>
            </a:r>
            <a:r>
              <a:rPr kumimoji="1" lang="en" altLang="zh-CN" sz="2000" dirty="0"/>
              <a:t>(</a:t>
            </a:r>
            <a:r>
              <a:rPr kumimoji="1" lang="en" altLang="zh-CN" sz="2000" dirty="0" err="1"/>
              <a:t>cancer_dat$hormone_therapy</a:t>
            </a:r>
            <a:r>
              <a:rPr kumimoji="1" lang="en" altLang="zh-CN" sz="2000" dirty="0"/>
              <a:t>)</a:t>
            </a:r>
          </a:p>
          <a:p>
            <a:pPr marL="0" indent="0">
              <a:buNone/>
            </a:pPr>
            <a:r>
              <a:rPr kumimoji="1" lang="en" altLang="zh-CN" sz="2000" dirty="0" err="1"/>
              <a:t>cancer_dat$radio_therapy</a:t>
            </a:r>
            <a:r>
              <a:rPr kumimoji="1" lang="en" altLang="zh-CN" sz="2000" dirty="0"/>
              <a:t> &lt;- </a:t>
            </a:r>
            <a:r>
              <a:rPr kumimoji="1" lang="en" altLang="zh-CN" sz="2000" dirty="0" err="1"/>
              <a:t>as.factor</a:t>
            </a:r>
            <a:r>
              <a:rPr kumimoji="1" lang="en" altLang="zh-CN" sz="2000" dirty="0"/>
              <a:t>(</a:t>
            </a:r>
            <a:r>
              <a:rPr kumimoji="1" lang="en" altLang="zh-CN" sz="2000" dirty="0" err="1"/>
              <a:t>cancer_dat$radio_therapy</a:t>
            </a:r>
            <a:r>
              <a:rPr kumimoji="1" lang="en" altLang="zh-CN" sz="2000" dirty="0"/>
              <a:t>)</a:t>
            </a:r>
          </a:p>
          <a:p>
            <a:pPr marL="0" indent="0">
              <a:buNone/>
            </a:pPr>
            <a:r>
              <a:rPr kumimoji="1" lang="en" altLang="zh-CN" sz="2000" dirty="0" err="1"/>
              <a:t>cancer_dat$breast_surgery</a:t>
            </a:r>
            <a:r>
              <a:rPr kumimoji="1" lang="en" altLang="zh-CN" sz="2000" dirty="0"/>
              <a:t> &lt;- </a:t>
            </a:r>
            <a:r>
              <a:rPr kumimoji="1" lang="en" altLang="zh-CN" sz="2000" dirty="0" err="1"/>
              <a:t>as.factor</a:t>
            </a:r>
            <a:r>
              <a:rPr kumimoji="1" lang="en" altLang="zh-CN" sz="2000" dirty="0"/>
              <a:t>(</a:t>
            </a:r>
            <a:r>
              <a:rPr kumimoji="1" lang="en" altLang="zh-CN" sz="2000" dirty="0" err="1"/>
              <a:t>cancer_dat$breast_surgery</a:t>
            </a:r>
            <a:r>
              <a:rPr kumimoji="1" lang="en" altLang="zh-CN" sz="2000" dirty="0"/>
              <a:t>)</a:t>
            </a:r>
          </a:p>
          <a:p>
            <a:pPr marL="0" indent="0">
              <a:buNone/>
            </a:pPr>
            <a:r>
              <a:rPr kumimoji="1" lang="en" altLang="zh-CN" sz="2000" dirty="0" err="1"/>
              <a:t>cancer_dat$surv_status</a:t>
            </a:r>
            <a:r>
              <a:rPr kumimoji="1" lang="en" altLang="zh-CN" sz="2000" dirty="0"/>
              <a:t> &lt;- </a:t>
            </a:r>
            <a:r>
              <a:rPr kumimoji="1" lang="en" altLang="zh-CN" sz="2000" dirty="0" err="1"/>
              <a:t>as.factor</a:t>
            </a:r>
            <a:r>
              <a:rPr kumimoji="1" lang="en" altLang="zh-CN" sz="2000" dirty="0"/>
              <a:t>(</a:t>
            </a:r>
            <a:r>
              <a:rPr kumimoji="1" lang="en" altLang="zh-CN" sz="2000" dirty="0" err="1"/>
              <a:t>cancer_dat$surv_status</a:t>
            </a:r>
            <a:r>
              <a:rPr kumimoji="1" lang="en" altLang="zh-CN" sz="2000" dirty="0"/>
              <a:t>)</a:t>
            </a:r>
          </a:p>
          <a:p>
            <a:pPr marL="0" indent="0">
              <a:buNone/>
            </a:pPr>
            <a:r>
              <a:rPr kumimoji="1" lang="en" altLang="zh-CN" sz="2000" dirty="0" err="1"/>
              <a:t>cancer_dat$vital_status</a:t>
            </a:r>
            <a:r>
              <a:rPr kumimoji="1" lang="en" altLang="zh-CN" sz="2000" dirty="0"/>
              <a:t> &lt;- </a:t>
            </a:r>
            <a:r>
              <a:rPr kumimoji="1" lang="en" altLang="zh-CN" sz="2000" dirty="0" err="1"/>
              <a:t>as.factor</a:t>
            </a:r>
            <a:r>
              <a:rPr kumimoji="1" lang="en" altLang="zh-CN" sz="2000" dirty="0"/>
              <a:t>(</a:t>
            </a:r>
            <a:r>
              <a:rPr kumimoji="1" lang="en" altLang="zh-CN" sz="2000" dirty="0" err="1"/>
              <a:t>cancer_dat$vital_status</a:t>
            </a:r>
            <a:r>
              <a:rPr kumimoji="1" lang="en" altLang="zh-CN" sz="2000" dirty="0"/>
              <a:t>)</a:t>
            </a:r>
          </a:p>
          <a:p>
            <a:pPr marL="0" indent="0">
              <a:buNone/>
            </a:pPr>
            <a:r>
              <a:rPr kumimoji="1" lang="en" altLang="zh-CN" sz="2000" dirty="0" err="1"/>
              <a:t>cancer_dat$cellularity</a:t>
            </a:r>
            <a:r>
              <a:rPr kumimoji="1" lang="en" altLang="zh-CN" sz="2000" dirty="0"/>
              <a:t> &lt;- </a:t>
            </a:r>
            <a:r>
              <a:rPr kumimoji="1" lang="en" altLang="zh-CN" sz="2000" dirty="0" err="1"/>
              <a:t>as.factor</a:t>
            </a:r>
            <a:r>
              <a:rPr kumimoji="1" lang="en" altLang="zh-CN" sz="2000" dirty="0"/>
              <a:t>(</a:t>
            </a:r>
            <a:r>
              <a:rPr kumimoji="1" lang="en" altLang="zh-CN" sz="2000" dirty="0" err="1"/>
              <a:t>cancer_dat$cellularity</a:t>
            </a:r>
            <a:r>
              <a:rPr kumimoji="1" lang="en" altLang="zh-CN" sz="2000" dirty="0"/>
              <a:t>)</a:t>
            </a:r>
          </a:p>
          <a:p>
            <a:pPr marL="0" indent="0">
              <a:buNone/>
            </a:pPr>
            <a:r>
              <a:rPr kumimoji="1" lang="en" altLang="zh-CN" sz="2000" dirty="0" err="1"/>
              <a:t>cancer_dat$grade</a:t>
            </a:r>
            <a:r>
              <a:rPr kumimoji="1" lang="en" altLang="zh-CN" sz="2000" dirty="0"/>
              <a:t> &lt;- </a:t>
            </a:r>
            <a:r>
              <a:rPr kumimoji="1" lang="en" altLang="zh-CN" sz="2000" dirty="0" err="1"/>
              <a:t>as.factor</a:t>
            </a:r>
            <a:r>
              <a:rPr kumimoji="1" lang="en" altLang="zh-CN" sz="2000" dirty="0"/>
              <a:t>(</a:t>
            </a:r>
            <a:r>
              <a:rPr kumimoji="1" lang="en" altLang="zh-CN" sz="2000" dirty="0" err="1"/>
              <a:t>cancer_dat$grade</a:t>
            </a:r>
            <a:r>
              <a:rPr kumimoji="1" lang="en" altLang="zh-CN" sz="2000" dirty="0"/>
              <a:t>)</a:t>
            </a:r>
          </a:p>
          <a:p>
            <a:pPr marL="0" indent="0">
              <a:buNone/>
            </a:pPr>
            <a:r>
              <a:rPr kumimoji="1" lang="en" altLang="zh-CN" sz="2000" dirty="0"/>
              <a:t>levels(</a:t>
            </a:r>
            <a:r>
              <a:rPr kumimoji="1" lang="en" altLang="zh-CN" sz="2000" dirty="0" err="1"/>
              <a:t>cancer_dat$vital_status</a:t>
            </a:r>
            <a:r>
              <a:rPr kumimoji="1" lang="en" altLang="zh-CN" sz="2000" dirty="0"/>
              <a:t>) &lt;- c(1,0,0,NA)</a:t>
            </a:r>
          </a:p>
          <a:p>
            <a:pPr marL="0" indent="0">
              <a:buNone/>
            </a:pPr>
            <a:r>
              <a:rPr kumimoji="1" lang="en" altLang="zh-CN" sz="2000" dirty="0" err="1"/>
              <a:t>cancer_dat$vital_status</a:t>
            </a:r>
            <a:r>
              <a:rPr kumimoji="1" lang="en" altLang="zh-CN" sz="2000" dirty="0"/>
              <a:t> &lt;- </a:t>
            </a:r>
            <a:r>
              <a:rPr kumimoji="1" lang="en" altLang="zh-CN" sz="2000" dirty="0" err="1"/>
              <a:t>as.numeric</a:t>
            </a:r>
            <a:r>
              <a:rPr kumimoji="1" lang="en" altLang="zh-CN" sz="2000" dirty="0"/>
              <a:t>(</a:t>
            </a:r>
            <a:r>
              <a:rPr kumimoji="1" lang="en" altLang="zh-CN" sz="2000" dirty="0" err="1"/>
              <a:t>cancer_dat$vital_status</a:t>
            </a:r>
            <a:r>
              <a:rPr kumimoji="1" lang="en" altLang="zh-CN" sz="2000" dirty="0"/>
              <a:t>) </a:t>
            </a:r>
          </a:p>
          <a:p>
            <a:pPr marL="0" indent="0">
              <a:buNone/>
            </a:pPr>
            <a:r>
              <a:rPr kumimoji="1" lang="en" altLang="zh-CN" sz="2000" dirty="0"/>
              <a:t>names(</a:t>
            </a:r>
            <a:r>
              <a:rPr kumimoji="1" lang="en" altLang="zh-CN" sz="2000" dirty="0" err="1"/>
              <a:t>cancer_dat</a:t>
            </a:r>
            <a:r>
              <a:rPr kumimoji="1" lang="en" altLang="zh-CN" sz="2000" dirty="0"/>
              <a:t>)</a:t>
            </a:r>
          </a:p>
          <a:p>
            <a:pPr marL="0" indent="0">
              <a:buNone/>
            </a:pPr>
            <a:r>
              <a:rPr kumimoji="1" lang="en" altLang="zh-CN" sz="2000" dirty="0"/>
              <a:t>dim(</a:t>
            </a:r>
            <a:r>
              <a:rPr kumimoji="1" lang="en" altLang="zh-CN" sz="2000" dirty="0" err="1"/>
              <a:t>cancer_dat</a:t>
            </a:r>
            <a:r>
              <a:rPr kumimoji="1" lang="en" altLang="zh-CN" sz="2000" dirty="0"/>
              <a:t>)</a:t>
            </a:r>
          </a:p>
          <a:p>
            <a:pPr marL="0" indent="0">
              <a:buNone/>
            </a:pPr>
            <a:r>
              <a:rPr kumimoji="1" lang="en" altLang="zh-CN" sz="2000" dirty="0" err="1"/>
              <a:t>cancer_dat</a:t>
            </a:r>
            <a:r>
              <a:rPr kumimoji="1" lang="en" altLang="zh-CN" sz="2000" dirty="0"/>
              <a:t> &lt;- </a:t>
            </a:r>
            <a:r>
              <a:rPr kumimoji="1" lang="en" altLang="zh-CN" sz="2000" dirty="0" err="1"/>
              <a:t>cancer_dat</a:t>
            </a:r>
            <a:r>
              <a:rPr kumimoji="1" lang="en" altLang="zh-CN" sz="2000" dirty="0"/>
              <a:t>[</a:t>
            </a:r>
            <a:r>
              <a:rPr kumimoji="1" lang="en" altLang="zh-CN" sz="2000" dirty="0" err="1"/>
              <a:t>complete.cases</a:t>
            </a:r>
            <a:r>
              <a:rPr kumimoji="1" lang="en" altLang="zh-CN" sz="2000" dirty="0"/>
              <a:t>(</a:t>
            </a:r>
            <a:r>
              <a:rPr kumimoji="1" lang="en" altLang="zh-CN" sz="2000" dirty="0" err="1"/>
              <a:t>cancer_dat</a:t>
            </a:r>
            <a:r>
              <a:rPr kumimoji="1" lang="en" altLang="zh-CN" sz="2000" dirty="0"/>
              <a:t>[ , c(2,4,8,10,14,15,16)]),]</a:t>
            </a:r>
          </a:p>
          <a:p>
            <a:pPr marL="0" indent="0">
              <a:buNone/>
            </a:pPr>
            <a:r>
              <a:rPr kumimoji="1" lang="en" altLang="zh-CN" sz="2000" dirty="0"/>
              <a:t>dim(</a:t>
            </a:r>
            <a:r>
              <a:rPr kumimoji="1" lang="en" altLang="zh-CN" sz="2000" dirty="0" err="1"/>
              <a:t>cancer_dat</a:t>
            </a:r>
            <a:r>
              <a:rPr kumimoji="1" lang="en" altLang="zh-CN" sz="2000" dirty="0"/>
              <a:t>)</a:t>
            </a:r>
            <a:endParaRPr kumimoji="1" lang="zh-CN" altLang="en-US" sz="2000" dirty="0"/>
          </a:p>
        </p:txBody>
      </p:sp>
      <p:pic>
        <p:nvPicPr>
          <p:cNvPr id="5" name="Picture 2" descr="Imperial College London | jobs.ac.uk">
            <a:extLst>
              <a:ext uri="{FF2B5EF4-FFF2-40B4-BE49-F238E27FC236}">
                <a16:creationId xmlns:a16="http://schemas.microsoft.com/office/drawing/2014/main" id="{71C86FE3-470A-4543-B2AD-300C687598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7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195D-A0E5-4324-8292-41994B1CAF20}"/>
              </a:ext>
            </a:extLst>
          </p:cNvPr>
          <p:cNvSpPr>
            <a:spLocks noGrp="1"/>
          </p:cNvSpPr>
          <p:nvPr>
            <p:ph type="title"/>
          </p:nvPr>
        </p:nvSpPr>
        <p:spPr>
          <a:xfrm>
            <a:off x="838200" y="365125"/>
            <a:ext cx="10515600" cy="619593"/>
          </a:xfrm>
        </p:spPr>
        <p:txBody>
          <a:bodyPr>
            <a:normAutofit fontScale="90000"/>
          </a:bodyPr>
          <a:lstStyle/>
          <a:p>
            <a:r>
              <a:rPr lang="en-US">
                <a:cs typeface="Calibri Light"/>
              </a:rPr>
              <a:t>Aim 1</a:t>
            </a:r>
            <a:endParaRPr lang="en-US"/>
          </a:p>
        </p:txBody>
      </p:sp>
      <p:sp>
        <p:nvSpPr>
          <p:cNvPr id="3" name="Content Placeholder 2">
            <a:extLst>
              <a:ext uri="{FF2B5EF4-FFF2-40B4-BE49-F238E27FC236}">
                <a16:creationId xmlns:a16="http://schemas.microsoft.com/office/drawing/2014/main" id="{6E7A020E-044D-40E7-A935-7E870FDFEB86}"/>
              </a:ext>
            </a:extLst>
          </p:cNvPr>
          <p:cNvSpPr>
            <a:spLocks noGrp="1"/>
          </p:cNvSpPr>
          <p:nvPr>
            <p:ph idx="1"/>
          </p:nvPr>
        </p:nvSpPr>
        <p:spPr>
          <a:xfrm>
            <a:off x="838200" y="1556685"/>
            <a:ext cx="6756027" cy="4620278"/>
          </a:xfrm>
        </p:spPr>
        <p:txBody>
          <a:bodyPr vert="horz" lIns="91440" tIns="45720" rIns="91440" bIns="45720" rtlCol="0" anchor="t">
            <a:normAutofit/>
          </a:bodyPr>
          <a:lstStyle/>
          <a:p>
            <a:pPr marL="0" indent="0">
              <a:buNone/>
            </a:pPr>
            <a:r>
              <a:rPr lang="en-US" sz="1600" err="1">
                <a:ea typeface="+mn-lt"/>
                <a:cs typeface="+mn-lt"/>
              </a:rPr>
              <a:t>km_stage</a:t>
            </a:r>
            <a:r>
              <a:rPr lang="en-US" sz="1600">
                <a:ea typeface="+mn-lt"/>
                <a:cs typeface="+mn-lt"/>
              </a:rPr>
              <a:t> &lt;- </a:t>
            </a:r>
            <a:r>
              <a:rPr lang="en-US" sz="1600" err="1">
                <a:ea typeface="+mn-lt"/>
                <a:cs typeface="+mn-lt"/>
              </a:rPr>
              <a:t>survfit</a:t>
            </a:r>
            <a:r>
              <a:rPr lang="en-US" sz="1600">
                <a:ea typeface="+mn-lt"/>
                <a:cs typeface="+mn-lt"/>
              </a:rPr>
              <a:t>(</a:t>
            </a:r>
            <a:r>
              <a:rPr lang="en-US" sz="1600" err="1">
                <a:ea typeface="+mn-lt"/>
                <a:cs typeface="+mn-lt"/>
              </a:rPr>
              <a:t>Surv</a:t>
            </a:r>
            <a:r>
              <a:rPr lang="en-US" sz="1600">
                <a:ea typeface="+mn-lt"/>
                <a:cs typeface="+mn-lt"/>
              </a:rPr>
              <a:t>(</a:t>
            </a:r>
            <a:r>
              <a:rPr lang="en-US" sz="1600" err="1">
                <a:ea typeface="+mn-lt"/>
                <a:cs typeface="+mn-lt"/>
              </a:rPr>
              <a:t>surv_months</a:t>
            </a:r>
            <a:r>
              <a:rPr lang="en-US" sz="1600">
                <a:ea typeface="+mn-lt"/>
                <a:cs typeface="+mn-lt"/>
              </a:rPr>
              <a:t>, </a:t>
            </a:r>
            <a:r>
              <a:rPr lang="en-US" sz="1600" err="1">
                <a:ea typeface="+mn-lt"/>
                <a:cs typeface="+mn-lt"/>
              </a:rPr>
              <a:t>vital_status</a:t>
            </a:r>
            <a:r>
              <a:rPr lang="en-US" sz="1600">
                <a:ea typeface="+mn-lt"/>
                <a:cs typeface="+mn-lt"/>
              </a:rPr>
              <a:t>) ~ 1, data = </a:t>
            </a:r>
            <a:r>
              <a:rPr lang="en-US" sz="1600" err="1">
                <a:ea typeface="+mn-lt"/>
                <a:cs typeface="+mn-lt"/>
              </a:rPr>
              <a:t>cancer_dat</a:t>
            </a:r>
            <a:r>
              <a:rPr lang="en-US" sz="1600">
                <a:ea typeface="+mn-lt"/>
                <a:cs typeface="+mn-lt"/>
              </a:rPr>
              <a:t>)</a:t>
            </a:r>
            <a:endParaRPr lang="en-US" sz="1600">
              <a:cs typeface="Calibri" panose="020F0502020204030204"/>
            </a:endParaRPr>
          </a:p>
          <a:p>
            <a:pPr marL="0" indent="0">
              <a:buNone/>
            </a:pPr>
            <a:r>
              <a:rPr lang="en-US" sz="1600">
                <a:ea typeface="+mn-lt"/>
                <a:cs typeface="+mn-lt"/>
              </a:rPr>
              <a:t>summary(</a:t>
            </a:r>
            <a:r>
              <a:rPr lang="en-US" sz="1600" err="1">
                <a:ea typeface="+mn-lt"/>
                <a:cs typeface="+mn-lt"/>
              </a:rPr>
              <a:t>km_stage</a:t>
            </a:r>
            <a:r>
              <a:rPr lang="en-US" sz="1600">
                <a:ea typeface="+mn-lt"/>
                <a:cs typeface="+mn-lt"/>
              </a:rPr>
              <a:t>)</a:t>
            </a:r>
            <a:endParaRPr lang="en-US" sz="1600">
              <a:cs typeface="Calibri"/>
            </a:endParaRPr>
          </a:p>
          <a:p>
            <a:pPr marL="0" indent="0">
              <a:buNone/>
            </a:pPr>
            <a:r>
              <a:rPr lang="en-US" sz="1600" err="1">
                <a:ea typeface="+mn-lt"/>
                <a:cs typeface="+mn-lt"/>
              </a:rPr>
              <a:t>km_stage</a:t>
            </a:r>
            <a:endParaRPr lang="en-US" sz="1600" err="1">
              <a:cs typeface="Calibri" panose="020F0502020204030204"/>
            </a:endParaRPr>
          </a:p>
        </p:txBody>
      </p:sp>
      <p:sp>
        <p:nvSpPr>
          <p:cNvPr id="6" name="TextBox 5">
            <a:extLst>
              <a:ext uri="{FF2B5EF4-FFF2-40B4-BE49-F238E27FC236}">
                <a16:creationId xmlns:a16="http://schemas.microsoft.com/office/drawing/2014/main" id="{16F36BF9-C977-466F-B9FD-942793468952}"/>
              </a:ext>
            </a:extLst>
          </p:cNvPr>
          <p:cNvSpPr txBox="1"/>
          <p:nvPr/>
        </p:nvSpPr>
        <p:spPr>
          <a:xfrm>
            <a:off x="841562" y="4220135"/>
            <a:ext cx="63626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summary(</a:t>
            </a:r>
            <a:r>
              <a:rPr lang="en-US" sz="1600" err="1">
                <a:ea typeface="+mn-lt"/>
                <a:cs typeface="+mn-lt"/>
              </a:rPr>
              <a:t>km_stage</a:t>
            </a:r>
            <a:r>
              <a:rPr lang="en-US" sz="1600">
                <a:ea typeface="+mn-lt"/>
                <a:cs typeface="+mn-lt"/>
              </a:rPr>
              <a:t>, time=60)</a:t>
            </a:r>
            <a:endParaRPr lang="en-US" sz="1600"/>
          </a:p>
        </p:txBody>
      </p:sp>
      <p:sp>
        <p:nvSpPr>
          <p:cNvPr id="8" name="TextBox 7">
            <a:extLst>
              <a:ext uri="{FF2B5EF4-FFF2-40B4-BE49-F238E27FC236}">
                <a16:creationId xmlns:a16="http://schemas.microsoft.com/office/drawing/2014/main" id="{E0A13DBF-08A1-4C0D-B595-5A939CA03D3C}"/>
              </a:ext>
            </a:extLst>
          </p:cNvPr>
          <p:cNvSpPr txBox="1"/>
          <p:nvPr/>
        </p:nvSpPr>
        <p:spPr>
          <a:xfrm>
            <a:off x="7511861" y="1555936"/>
            <a:ext cx="468742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plot(</a:t>
            </a:r>
            <a:r>
              <a:rPr lang="en-US" sz="1600" dirty="0" err="1">
                <a:ea typeface="+mn-lt"/>
                <a:cs typeface="+mn-lt"/>
              </a:rPr>
              <a:t>km_stage</a:t>
            </a:r>
            <a:r>
              <a:rPr lang="en-US" sz="1600" dirty="0">
                <a:ea typeface="+mn-lt"/>
                <a:cs typeface="+mn-lt"/>
              </a:rPr>
              <a:t>, main = "Kaplan-Meier survivor function", xlab = "Months", </a:t>
            </a:r>
            <a:r>
              <a:rPr lang="en-US" sz="1600" dirty="0" err="1">
                <a:ea typeface="+mn-lt"/>
                <a:cs typeface="+mn-lt"/>
              </a:rPr>
              <a:t>ylab</a:t>
            </a:r>
            <a:r>
              <a:rPr lang="en-US" sz="1600" dirty="0">
                <a:ea typeface="+mn-lt"/>
                <a:cs typeface="+mn-lt"/>
              </a:rPr>
              <a:t> = "Proportion Alive")</a:t>
            </a:r>
          </a:p>
          <a:p>
            <a:r>
              <a:rPr lang="en-US" sz="1600" dirty="0">
                <a:ea typeface="+mn-lt"/>
                <a:cs typeface="+mn-lt"/>
              </a:rPr>
              <a:t>lines(c(60,60), c(-0.1, 0.926),</a:t>
            </a:r>
            <a:r>
              <a:rPr lang="en-US" sz="1600" dirty="0" err="1">
                <a:ea typeface="+mn-lt"/>
                <a:cs typeface="+mn-lt"/>
              </a:rPr>
              <a:t>lty</a:t>
            </a:r>
            <a:r>
              <a:rPr lang="en-US" sz="1600" dirty="0">
                <a:ea typeface="+mn-lt"/>
                <a:cs typeface="+mn-lt"/>
              </a:rPr>
              <a:t>="dashed", col="</a:t>
            </a:r>
            <a:r>
              <a:rPr lang="en-US" sz="1600" dirty="0" err="1">
                <a:ea typeface="+mn-lt"/>
                <a:cs typeface="+mn-lt"/>
              </a:rPr>
              <a:t>forestgreen</a:t>
            </a:r>
            <a:r>
              <a:rPr lang="en-US" sz="1600" dirty="0">
                <a:ea typeface="+mn-lt"/>
                <a:cs typeface="+mn-lt"/>
              </a:rPr>
              <a:t>")</a:t>
            </a:r>
          </a:p>
          <a:p>
            <a:r>
              <a:rPr lang="en-US" sz="1600" dirty="0">
                <a:ea typeface="+mn-lt"/>
                <a:cs typeface="+mn-lt"/>
              </a:rPr>
              <a:t>lines(c(-13,60),c(0.926,0.926),</a:t>
            </a:r>
            <a:r>
              <a:rPr lang="en-US" sz="1600" dirty="0" err="1">
                <a:ea typeface="+mn-lt"/>
                <a:cs typeface="+mn-lt"/>
              </a:rPr>
              <a:t>lty</a:t>
            </a:r>
            <a:r>
              <a:rPr lang="en-US" sz="1600" dirty="0">
                <a:ea typeface="+mn-lt"/>
                <a:cs typeface="+mn-lt"/>
              </a:rPr>
              <a:t>="dashed", col="</a:t>
            </a:r>
            <a:r>
              <a:rPr lang="en-US" sz="1600" dirty="0" err="1">
                <a:ea typeface="+mn-lt"/>
                <a:cs typeface="+mn-lt"/>
              </a:rPr>
              <a:t>forestgreen</a:t>
            </a:r>
            <a:r>
              <a:rPr lang="en-US" sz="1600" dirty="0">
                <a:ea typeface="+mn-lt"/>
                <a:cs typeface="+mn-lt"/>
              </a:rPr>
              <a:t>")</a:t>
            </a:r>
            <a:endParaRPr lang="en-US" sz="1600" dirty="0"/>
          </a:p>
        </p:txBody>
      </p:sp>
      <p:pic>
        <p:nvPicPr>
          <p:cNvPr id="10" name="Picture 2" descr="Imperial College London | jobs.ac.uk">
            <a:extLst>
              <a:ext uri="{FF2B5EF4-FFF2-40B4-BE49-F238E27FC236}">
                <a16:creationId xmlns:a16="http://schemas.microsoft.com/office/drawing/2014/main" id="{858B3619-DE0D-4CC8-8B28-76C52A952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descr="文本&#10;&#10;中度可信度描述已自动生成">
            <a:extLst>
              <a:ext uri="{FF2B5EF4-FFF2-40B4-BE49-F238E27FC236}">
                <a16:creationId xmlns:a16="http://schemas.microsoft.com/office/drawing/2014/main" id="{D325BE6D-1B82-104C-B3A4-83D2E0914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54" y="2931453"/>
            <a:ext cx="6362699" cy="935371"/>
          </a:xfrm>
          <a:prstGeom prst="rect">
            <a:avLst/>
          </a:prstGeom>
        </p:spPr>
      </p:pic>
      <p:pic>
        <p:nvPicPr>
          <p:cNvPr id="13" name="图片 12" descr="文本&#10;&#10;中度可信度描述已自动生成">
            <a:extLst>
              <a:ext uri="{FF2B5EF4-FFF2-40B4-BE49-F238E27FC236}">
                <a16:creationId xmlns:a16="http://schemas.microsoft.com/office/drawing/2014/main" id="{5811F15E-1BFC-EC4F-868A-C22DD13E4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54" y="4912001"/>
            <a:ext cx="6300507" cy="850872"/>
          </a:xfrm>
          <a:prstGeom prst="rect">
            <a:avLst/>
          </a:prstGeom>
        </p:spPr>
      </p:pic>
      <p:pic>
        <p:nvPicPr>
          <p:cNvPr id="15" name="图片 14" descr="图表, 折线图&#10;&#10;描述已自动生成">
            <a:extLst>
              <a:ext uri="{FF2B5EF4-FFF2-40B4-BE49-F238E27FC236}">
                <a16:creationId xmlns:a16="http://schemas.microsoft.com/office/drawing/2014/main" id="{EAC194EC-64CE-A64E-9043-D6C7BE96F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1861" y="3296471"/>
            <a:ext cx="4298950" cy="3008501"/>
          </a:xfrm>
          <a:prstGeom prst="rect">
            <a:avLst/>
          </a:prstGeom>
        </p:spPr>
      </p:pic>
    </p:spTree>
    <p:extLst>
      <p:ext uri="{BB962C8B-B14F-4D97-AF65-F5344CB8AC3E}">
        <p14:creationId xmlns:p14="http://schemas.microsoft.com/office/powerpoint/2010/main" val="136510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F937-1E0B-4AF9-B9FF-7912B7691926}"/>
              </a:ext>
            </a:extLst>
          </p:cNvPr>
          <p:cNvSpPr>
            <a:spLocks noGrp="1"/>
          </p:cNvSpPr>
          <p:nvPr>
            <p:ph type="title"/>
          </p:nvPr>
        </p:nvSpPr>
        <p:spPr>
          <a:xfrm>
            <a:off x="838200" y="-165024"/>
            <a:ext cx="10515600" cy="1325563"/>
          </a:xfrm>
        </p:spPr>
        <p:txBody>
          <a:bodyPr vert="horz" lIns="91440" tIns="45720" rIns="91440" bIns="45720" rtlCol="0" anchor="ctr" anchorCtr="0">
            <a:normAutofit/>
          </a:bodyPr>
          <a:lstStyle/>
          <a:p>
            <a:pPr algn="ctr"/>
            <a:r>
              <a:rPr lang="en-US" sz="4800" b="1" spc="-100">
                <a:latin typeface="Calibri Headings"/>
              </a:rPr>
              <a:t>Timeline</a:t>
            </a:r>
          </a:p>
        </p:txBody>
      </p:sp>
      <p:pic>
        <p:nvPicPr>
          <p:cNvPr id="22" name="Picture 2" descr="Imperial College London | jobs.ac.uk">
            <a:extLst>
              <a:ext uri="{FF2B5EF4-FFF2-40B4-BE49-F238E27FC236}">
                <a16:creationId xmlns:a16="http://schemas.microsoft.com/office/drawing/2014/main" id="{82D78913-D674-4EA7-9A29-566E46FD28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42545" y="0"/>
            <a:ext cx="1266826" cy="633413"/>
          </a:xfrm>
          <a:prstGeom prst="rect">
            <a:avLst/>
          </a:prstGeom>
          <a:noFill/>
          <a:extLst>
            <a:ext uri="{909E8E84-426E-40DD-AFC4-6F175D3DCCD1}">
              <a14:hiddenFill xmlns:a14="http://schemas.microsoft.com/office/drawing/2010/main">
                <a:solidFill>
                  <a:srgbClr val="FFFFFF"/>
                </a:solidFill>
              </a14:hiddenFill>
            </a:ext>
          </a:extLst>
        </p:spPr>
      </p:pic>
      <p:sp>
        <p:nvSpPr>
          <p:cNvPr id="28" name="Circle: Hollow 27">
            <a:extLst>
              <a:ext uri="{FF2B5EF4-FFF2-40B4-BE49-F238E27FC236}">
                <a16:creationId xmlns:a16="http://schemas.microsoft.com/office/drawing/2014/main" id="{1A1114C4-CF7B-4DFB-AEE8-78E1D91FA82A}"/>
              </a:ext>
            </a:extLst>
          </p:cNvPr>
          <p:cNvSpPr/>
          <p:nvPr/>
        </p:nvSpPr>
        <p:spPr>
          <a:xfrm>
            <a:off x="2270765" y="3783520"/>
            <a:ext cx="773224" cy="756222"/>
          </a:xfrm>
          <a:prstGeom prst="donut">
            <a:avLst>
              <a:gd name="adj" fmla="val 58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6" name="Oval 35">
            <a:extLst>
              <a:ext uri="{FF2B5EF4-FFF2-40B4-BE49-F238E27FC236}">
                <a16:creationId xmlns:a16="http://schemas.microsoft.com/office/drawing/2014/main" id="{6DC23079-6BB7-4326-AB53-D7974969824F}"/>
              </a:ext>
            </a:extLst>
          </p:cNvPr>
          <p:cNvSpPr/>
          <p:nvPr/>
        </p:nvSpPr>
        <p:spPr>
          <a:xfrm flipH="1" flipV="1">
            <a:off x="2493977" y="2686586"/>
            <a:ext cx="278430" cy="270424"/>
          </a:xfrm>
          <a:prstGeom prst="ellipse">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CCFF"/>
                </a:solidFill>
              </a:ln>
              <a:solidFill>
                <a:srgbClr val="00B0F0"/>
              </a:solidFill>
            </a:endParaRPr>
          </a:p>
        </p:txBody>
      </p:sp>
      <p:cxnSp>
        <p:nvCxnSpPr>
          <p:cNvPr id="47" name="Straight Connector 46">
            <a:extLst>
              <a:ext uri="{FF2B5EF4-FFF2-40B4-BE49-F238E27FC236}">
                <a16:creationId xmlns:a16="http://schemas.microsoft.com/office/drawing/2014/main" id="{2BD64843-41F5-49FC-93FC-D4129201FE74}"/>
              </a:ext>
            </a:extLst>
          </p:cNvPr>
          <p:cNvCxnSpPr>
            <a:cxnSpLocks/>
          </p:cNvCxnSpPr>
          <p:nvPr/>
        </p:nvCxnSpPr>
        <p:spPr>
          <a:xfrm>
            <a:off x="2640608" y="2916902"/>
            <a:ext cx="0" cy="87715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8F8EC8-5295-4845-BEC8-4BAEEACC4614}"/>
              </a:ext>
            </a:extLst>
          </p:cNvPr>
          <p:cNvCxnSpPr>
            <a:cxnSpLocks/>
            <a:endCxn id="49" idx="2"/>
          </p:cNvCxnSpPr>
          <p:nvPr/>
        </p:nvCxnSpPr>
        <p:spPr>
          <a:xfrm>
            <a:off x="3058060" y="4172166"/>
            <a:ext cx="1441875" cy="347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Circle: Hollow 48">
            <a:extLst>
              <a:ext uri="{FF2B5EF4-FFF2-40B4-BE49-F238E27FC236}">
                <a16:creationId xmlns:a16="http://schemas.microsoft.com/office/drawing/2014/main" id="{53BB86A2-9B7E-4F78-BBF7-8290236A8C7F}"/>
              </a:ext>
            </a:extLst>
          </p:cNvPr>
          <p:cNvSpPr/>
          <p:nvPr/>
        </p:nvSpPr>
        <p:spPr>
          <a:xfrm>
            <a:off x="4499935" y="3797528"/>
            <a:ext cx="773224" cy="756222"/>
          </a:xfrm>
          <a:prstGeom prst="donut">
            <a:avLst>
              <a:gd name="adj" fmla="val 58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50" name="Straight Connector 49">
            <a:extLst>
              <a:ext uri="{FF2B5EF4-FFF2-40B4-BE49-F238E27FC236}">
                <a16:creationId xmlns:a16="http://schemas.microsoft.com/office/drawing/2014/main" id="{46991B3E-D12D-4BB7-ACA8-8ED1BF724B53}"/>
              </a:ext>
            </a:extLst>
          </p:cNvPr>
          <p:cNvCxnSpPr>
            <a:cxnSpLocks/>
          </p:cNvCxnSpPr>
          <p:nvPr/>
        </p:nvCxnSpPr>
        <p:spPr>
          <a:xfrm>
            <a:off x="4886547" y="4553749"/>
            <a:ext cx="0" cy="8771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8409D3CD-C29C-4239-A8FF-F3AFECB42E7C}"/>
              </a:ext>
            </a:extLst>
          </p:cNvPr>
          <p:cNvSpPr/>
          <p:nvPr/>
        </p:nvSpPr>
        <p:spPr>
          <a:xfrm flipH="1" flipV="1">
            <a:off x="4753944" y="5430902"/>
            <a:ext cx="278430" cy="27042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02696FE4-DA47-4675-9D3F-3A08E04B5437}"/>
              </a:ext>
            </a:extLst>
          </p:cNvPr>
          <p:cNvCxnSpPr>
            <a:cxnSpLocks/>
            <a:stCxn id="49" idx="6"/>
          </p:cNvCxnSpPr>
          <p:nvPr/>
        </p:nvCxnSpPr>
        <p:spPr>
          <a:xfrm flipV="1">
            <a:off x="5273159" y="4164697"/>
            <a:ext cx="1013169" cy="1094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Circle: Hollow 54">
            <a:extLst>
              <a:ext uri="{FF2B5EF4-FFF2-40B4-BE49-F238E27FC236}">
                <a16:creationId xmlns:a16="http://schemas.microsoft.com/office/drawing/2014/main" id="{D60DD196-AA3D-43EC-9304-BF013BF8AF43}"/>
              </a:ext>
            </a:extLst>
          </p:cNvPr>
          <p:cNvSpPr/>
          <p:nvPr/>
        </p:nvSpPr>
        <p:spPr>
          <a:xfrm>
            <a:off x="6288855" y="3797527"/>
            <a:ext cx="773224" cy="756222"/>
          </a:xfrm>
          <a:prstGeom prst="donut">
            <a:avLst>
              <a:gd name="adj" fmla="val 58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58" name="Straight Connector 57">
            <a:extLst>
              <a:ext uri="{FF2B5EF4-FFF2-40B4-BE49-F238E27FC236}">
                <a16:creationId xmlns:a16="http://schemas.microsoft.com/office/drawing/2014/main" id="{4CF23034-3794-44AB-8590-5B1B178EFE26}"/>
              </a:ext>
            </a:extLst>
          </p:cNvPr>
          <p:cNvCxnSpPr>
            <a:cxnSpLocks/>
            <a:stCxn id="55" idx="6"/>
          </p:cNvCxnSpPr>
          <p:nvPr/>
        </p:nvCxnSpPr>
        <p:spPr>
          <a:xfrm flipV="1">
            <a:off x="7062079" y="4164698"/>
            <a:ext cx="1000152" cy="1094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Circle: Hollow 58">
            <a:extLst>
              <a:ext uri="{FF2B5EF4-FFF2-40B4-BE49-F238E27FC236}">
                <a16:creationId xmlns:a16="http://schemas.microsoft.com/office/drawing/2014/main" id="{4D94A9B4-1D14-4144-847A-D380C99CD6D6}"/>
              </a:ext>
            </a:extLst>
          </p:cNvPr>
          <p:cNvSpPr/>
          <p:nvPr/>
        </p:nvSpPr>
        <p:spPr>
          <a:xfrm>
            <a:off x="8055469" y="3797527"/>
            <a:ext cx="773224" cy="756222"/>
          </a:xfrm>
          <a:prstGeom prst="donut">
            <a:avLst>
              <a:gd name="adj" fmla="val 58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60" name="Straight Connector 59">
            <a:extLst>
              <a:ext uri="{FF2B5EF4-FFF2-40B4-BE49-F238E27FC236}">
                <a16:creationId xmlns:a16="http://schemas.microsoft.com/office/drawing/2014/main" id="{41116475-53AF-443A-BED8-048ADE6DA392}"/>
              </a:ext>
            </a:extLst>
          </p:cNvPr>
          <p:cNvCxnSpPr>
            <a:cxnSpLocks/>
            <a:stCxn id="59" idx="6"/>
          </p:cNvCxnSpPr>
          <p:nvPr/>
        </p:nvCxnSpPr>
        <p:spPr>
          <a:xfrm>
            <a:off x="8828693" y="4175638"/>
            <a:ext cx="1041292" cy="2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Circle: Hollow 60">
            <a:extLst>
              <a:ext uri="{FF2B5EF4-FFF2-40B4-BE49-F238E27FC236}">
                <a16:creationId xmlns:a16="http://schemas.microsoft.com/office/drawing/2014/main" id="{48CD25B8-22C5-46FC-90F0-F8B132A75633}"/>
              </a:ext>
            </a:extLst>
          </p:cNvPr>
          <p:cNvSpPr/>
          <p:nvPr/>
        </p:nvSpPr>
        <p:spPr>
          <a:xfrm>
            <a:off x="9869985" y="3797527"/>
            <a:ext cx="773224" cy="756222"/>
          </a:xfrm>
          <a:prstGeom prst="donut">
            <a:avLst>
              <a:gd name="adj" fmla="val 585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62" name="Straight Connector 61">
            <a:extLst>
              <a:ext uri="{FF2B5EF4-FFF2-40B4-BE49-F238E27FC236}">
                <a16:creationId xmlns:a16="http://schemas.microsoft.com/office/drawing/2014/main" id="{8C797958-664F-45AB-BC50-BC9987335255}"/>
              </a:ext>
            </a:extLst>
          </p:cNvPr>
          <p:cNvCxnSpPr>
            <a:cxnSpLocks/>
          </p:cNvCxnSpPr>
          <p:nvPr/>
        </p:nvCxnSpPr>
        <p:spPr>
          <a:xfrm>
            <a:off x="10653913" y="4163561"/>
            <a:ext cx="154945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7FCFC42-80AF-48D9-88A0-87AD5844945F}"/>
              </a:ext>
            </a:extLst>
          </p:cNvPr>
          <p:cNvCxnSpPr>
            <a:cxnSpLocks/>
          </p:cNvCxnSpPr>
          <p:nvPr/>
        </p:nvCxnSpPr>
        <p:spPr>
          <a:xfrm>
            <a:off x="10256598" y="2920374"/>
            <a:ext cx="0" cy="87715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1FCCC2C-9593-4137-A4C5-97F0F73821C4}"/>
              </a:ext>
            </a:extLst>
          </p:cNvPr>
          <p:cNvSpPr/>
          <p:nvPr/>
        </p:nvSpPr>
        <p:spPr>
          <a:xfrm flipH="1" flipV="1">
            <a:off x="10123995" y="2702321"/>
            <a:ext cx="278430" cy="2704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a:extLst>
              <a:ext uri="{FF2B5EF4-FFF2-40B4-BE49-F238E27FC236}">
                <a16:creationId xmlns:a16="http://schemas.microsoft.com/office/drawing/2014/main" id="{FFFADA39-306E-4E68-9881-6419B764EE7B}"/>
              </a:ext>
            </a:extLst>
          </p:cNvPr>
          <p:cNvCxnSpPr>
            <a:cxnSpLocks/>
          </p:cNvCxnSpPr>
          <p:nvPr/>
        </p:nvCxnSpPr>
        <p:spPr>
          <a:xfrm>
            <a:off x="8442080" y="4553749"/>
            <a:ext cx="0" cy="87715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CCDDE24-A01E-4312-97DD-68D5A45690C6}"/>
              </a:ext>
            </a:extLst>
          </p:cNvPr>
          <p:cNvSpPr/>
          <p:nvPr/>
        </p:nvSpPr>
        <p:spPr>
          <a:xfrm flipH="1" flipV="1">
            <a:off x="8309478" y="5430902"/>
            <a:ext cx="278430" cy="2704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Connector 66">
            <a:extLst>
              <a:ext uri="{FF2B5EF4-FFF2-40B4-BE49-F238E27FC236}">
                <a16:creationId xmlns:a16="http://schemas.microsoft.com/office/drawing/2014/main" id="{DA1D0DEF-A4E6-4F75-8B2A-F1D09C7E8B27}"/>
              </a:ext>
            </a:extLst>
          </p:cNvPr>
          <p:cNvCxnSpPr>
            <a:cxnSpLocks/>
          </p:cNvCxnSpPr>
          <p:nvPr/>
        </p:nvCxnSpPr>
        <p:spPr>
          <a:xfrm>
            <a:off x="6675467" y="2920374"/>
            <a:ext cx="0" cy="87715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8B3809A5-381B-45E4-AEB2-8B10F1F40E71}"/>
              </a:ext>
            </a:extLst>
          </p:cNvPr>
          <p:cNvSpPr/>
          <p:nvPr/>
        </p:nvSpPr>
        <p:spPr>
          <a:xfrm flipH="1" flipV="1">
            <a:off x="6542864" y="2702321"/>
            <a:ext cx="278430" cy="27042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376B3BD7-73AE-41BA-BFDC-BF8E672988A4}"/>
              </a:ext>
            </a:extLst>
          </p:cNvPr>
          <p:cNvSpPr txBox="1"/>
          <p:nvPr/>
        </p:nvSpPr>
        <p:spPr>
          <a:xfrm>
            <a:off x="9304036" y="4556189"/>
            <a:ext cx="1871649" cy="646331"/>
          </a:xfrm>
          <a:prstGeom prst="rect">
            <a:avLst/>
          </a:prstGeom>
          <a:noFill/>
        </p:spPr>
        <p:txBody>
          <a:bodyPr wrap="square" rtlCol="0">
            <a:spAutoFit/>
          </a:bodyPr>
          <a:lstStyle/>
          <a:p>
            <a:pPr algn="ctr"/>
            <a:r>
              <a:rPr lang="en-GB" sz="3600">
                <a:solidFill>
                  <a:schemeClr val="accent2"/>
                </a:solidFill>
                <a:latin typeface="Century Gothic" panose="020B0502020202020204" pitchFamily="34" charset="0"/>
              </a:rPr>
              <a:t>2020</a:t>
            </a:r>
          </a:p>
        </p:txBody>
      </p:sp>
      <p:sp>
        <p:nvSpPr>
          <p:cNvPr id="70" name="TextBox 69">
            <a:extLst>
              <a:ext uri="{FF2B5EF4-FFF2-40B4-BE49-F238E27FC236}">
                <a16:creationId xmlns:a16="http://schemas.microsoft.com/office/drawing/2014/main" id="{B68D8894-3F08-412D-846A-C3AF976FAF91}"/>
              </a:ext>
            </a:extLst>
          </p:cNvPr>
          <p:cNvSpPr txBox="1"/>
          <p:nvPr/>
        </p:nvSpPr>
        <p:spPr>
          <a:xfrm>
            <a:off x="7506255" y="3246536"/>
            <a:ext cx="1871649" cy="646331"/>
          </a:xfrm>
          <a:prstGeom prst="rect">
            <a:avLst/>
          </a:prstGeom>
          <a:noFill/>
        </p:spPr>
        <p:txBody>
          <a:bodyPr wrap="square" rtlCol="0">
            <a:spAutoFit/>
          </a:bodyPr>
          <a:lstStyle/>
          <a:p>
            <a:pPr algn="ctr"/>
            <a:r>
              <a:rPr lang="en-GB" sz="3600">
                <a:solidFill>
                  <a:srgbClr val="FFC000"/>
                </a:solidFill>
                <a:latin typeface="Century Gothic" panose="020B0502020202020204" pitchFamily="34" charset="0"/>
              </a:rPr>
              <a:t>2018</a:t>
            </a:r>
          </a:p>
        </p:txBody>
      </p:sp>
      <p:sp>
        <p:nvSpPr>
          <p:cNvPr id="71" name="TextBox 70">
            <a:extLst>
              <a:ext uri="{FF2B5EF4-FFF2-40B4-BE49-F238E27FC236}">
                <a16:creationId xmlns:a16="http://schemas.microsoft.com/office/drawing/2014/main" id="{DECD5832-BDBD-470A-95AD-6E19C265013E}"/>
              </a:ext>
            </a:extLst>
          </p:cNvPr>
          <p:cNvSpPr txBox="1"/>
          <p:nvPr/>
        </p:nvSpPr>
        <p:spPr>
          <a:xfrm>
            <a:off x="5764731" y="4556190"/>
            <a:ext cx="1871649" cy="646331"/>
          </a:xfrm>
          <a:prstGeom prst="rect">
            <a:avLst/>
          </a:prstGeom>
          <a:noFill/>
        </p:spPr>
        <p:txBody>
          <a:bodyPr wrap="square" rtlCol="0">
            <a:spAutoFit/>
          </a:bodyPr>
          <a:lstStyle/>
          <a:p>
            <a:pPr algn="ctr"/>
            <a:r>
              <a:rPr lang="en-GB" sz="3600">
                <a:solidFill>
                  <a:schemeClr val="accent5"/>
                </a:solidFill>
                <a:latin typeface="Century Gothic" panose="020B0502020202020204" pitchFamily="34" charset="0"/>
              </a:rPr>
              <a:t>2017</a:t>
            </a:r>
          </a:p>
        </p:txBody>
      </p:sp>
      <p:sp>
        <p:nvSpPr>
          <p:cNvPr id="72" name="TextBox 71">
            <a:extLst>
              <a:ext uri="{FF2B5EF4-FFF2-40B4-BE49-F238E27FC236}">
                <a16:creationId xmlns:a16="http://schemas.microsoft.com/office/drawing/2014/main" id="{CB313A71-5591-4678-BD86-C85C27048001}"/>
              </a:ext>
            </a:extLst>
          </p:cNvPr>
          <p:cNvSpPr txBox="1"/>
          <p:nvPr/>
        </p:nvSpPr>
        <p:spPr>
          <a:xfrm>
            <a:off x="3957335" y="3249043"/>
            <a:ext cx="1871649" cy="646331"/>
          </a:xfrm>
          <a:prstGeom prst="rect">
            <a:avLst/>
          </a:prstGeom>
          <a:noFill/>
        </p:spPr>
        <p:txBody>
          <a:bodyPr wrap="square" rtlCol="0">
            <a:spAutoFit/>
          </a:bodyPr>
          <a:lstStyle/>
          <a:p>
            <a:pPr algn="ctr"/>
            <a:r>
              <a:rPr lang="en-GB" sz="3600">
                <a:solidFill>
                  <a:srgbClr val="92D050"/>
                </a:solidFill>
                <a:latin typeface="Century Gothic" panose="020B0502020202020204" pitchFamily="34" charset="0"/>
              </a:rPr>
              <a:t>2015</a:t>
            </a:r>
          </a:p>
        </p:txBody>
      </p:sp>
      <p:sp>
        <p:nvSpPr>
          <p:cNvPr id="73" name="TextBox 72">
            <a:extLst>
              <a:ext uri="{FF2B5EF4-FFF2-40B4-BE49-F238E27FC236}">
                <a16:creationId xmlns:a16="http://schemas.microsoft.com/office/drawing/2014/main" id="{CF095839-4D29-484B-B6E7-FFCD2F7DFD16}"/>
              </a:ext>
            </a:extLst>
          </p:cNvPr>
          <p:cNvSpPr txBox="1"/>
          <p:nvPr/>
        </p:nvSpPr>
        <p:spPr>
          <a:xfrm>
            <a:off x="1704784" y="4497983"/>
            <a:ext cx="1871649" cy="646331"/>
          </a:xfrm>
          <a:prstGeom prst="rect">
            <a:avLst/>
          </a:prstGeom>
          <a:noFill/>
        </p:spPr>
        <p:txBody>
          <a:bodyPr wrap="square" rtlCol="0">
            <a:spAutoFit/>
          </a:bodyPr>
          <a:lstStyle/>
          <a:p>
            <a:pPr algn="ctr"/>
            <a:r>
              <a:rPr lang="en-GB" sz="3600">
                <a:solidFill>
                  <a:schemeClr val="accent4"/>
                </a:solidFill>
                <a:latin typeface="Century Gothic" panose="020B0502020202020204" pitchFamily="34" charset="0"/>
              </a:rPr>
              <a:t>2012</a:t>
            </a:r>
          </a:p>
        </p:txBody>
      </p:sp>
      <p:sp>
        <p:nvSpPr>
          <p:cNvPr id="79" name="TextBox 78">
            <a:extLst>
              <a:ext uri="{FF2B5EF4-FFF2-40B4-BE49-F238E27FC236}">
                <a16:creationId xmlns:a16="http://schemas.microsoft.com/office/drawing/2014/main" id="{26EC74A9-0A7B-483F-A550-6B4257EB9DE3}"/>
              </a:ext>
            </a:extLst>
          </p:cNvPr>
          <p:cNvSpPr txBox="1"/>
          <p:nvPr/>
        </p:nvSpPr>
        <p:spPr>
          <a:xfrm>
            <a:off x="6812893" y="5780942"/>
            <a:ext cx="3880315" cy="584775"/>
          </a:xfrm>
          <a:prstGeom prst="rect">
            <a:avLst/>
          </a:prstGeom>
          <a:noFill/>
        </p:spPr>
        <p:txBody>
          <a:bodyPr wrap="square" rtlCol="0">
            <a:spAutoFit/>
          </a:bodyPr>
          <a:lstStyle/>
          <a:p>
            <a:pPr algn="ctr"/>
            <a:r>
              <a:rPr lang="en-GB" sz="1600"/>
              <a:t>2.1 million breast cancer cases diagnosed and over 625 000 deaths</a:t>
            </a:r>
          </a:p>
        </p:txBody>
      </p:sp>
      <p:sp>
        <p:nvSpPr>
          <p:cNvPr id="83" name="Oval 82">
            <a:extLst>
              <a:ext uri="{FF2B5EF4-FFF2-40B4-BE49-F238E27FC236}">
                <a16:creationId xmlns:a16="http://schemas.microsoft.com/office/drawing/2014/main" id="{88F5181A-F500-4712-8A90-3F84BABBE95D}"/>
              </a:ext>
            </a:extLst>
          </p:cNvPr>
          <p:cNvSpPr/>
          <p:nvPr/>
        </p:nvSpPr>
        <p:spPr>
          <a:xfrm flipH="1" flipV="1">
            <a:off x="4749120" y="4042163"/>
            <a:ext cx="274854" cy="26695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DF238E55-E002-4A24-AF34-89C1CD674D4C}"/>
              </a:ext>
            </a:extLst>
          </p:cNvPr>
          <p:cNvSpPr/>
          <p:nvPr/>
        </p:nvSpPr>
        <p:spPr>
          <a:xfrm flipH="1" flipV="1">
            <a:off x="6538040" y="4042162"/>
            <a:ext cx="274854" cy="2669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B2818C7A-23F8-464F-A1B6-81B37FEF35F7}"/>
              </a:ext>
            </a:extLst>
          </p:cNvPr>
          <p:cNvSpPr/>
          <p:nvPr/>
        </p:nvSpPr>
        <p:spPr>
          <a:xfrm flipH="1" flipV="1">
            <a:off x="8304653" y="4042162"/>
            <a:ext cx="274854" cy="26695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2A5A3BD0-B33C-4179-ADEF-9FBF0573AA92}"/>
              </a:ext>
            </a:extLst>
          </p:cNvPr>
          <p:cNvSpPr/>
          <p:nvPr/>
        </p:nvSpPr>
        <p:spPr>
          <a:xfrm flipH="1" flipV="1">
            <a:off x="10119171" y="4042162"/>
            <a:ext cx="274854" cy="266952"/>
          </a:xfrm>
          <a:prstGeom prst="ellipse">
            <a:avLst/>
          </a:prstGeom>
          <a:solidFill>
            <a:srgbClr val="575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Circle: Hollow 86">
            <a:extLst>
              <a:ext uri="{FF2B5EF4-FFF2-40B4-BE49-F238E27FC236}">
                <a16:creationId xmlns:a16="http://schemas.microsoft.com/office/drawing/2014/main" id="{E5E70A8C-91CA-44CC-872E-A7347A69E661}"/>
              </a:ext>
            </a:extLst>
          </p:cNvPr>
          <p:cNvSpPr/>
          <p:nvPr/>
        </p:nvSpPr>
        <p:spPr>
          <a:xfrm>
            <a:off x="8186182" y="3936320"/>
            <a:ext cx="511796" cy="478636"/>
          </a:xfrm>
          <a:prstGeom prst="donut">
            <a:avLst>
              <a:gd name="adj" fmla="val 585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0" name="Oval 89">
            <a:extLst>
              <a:ext uri="{FF2B5EF4-FFF2-40B4-BE49-F238E27FC236}">
                <a16:creationId xmlns:a16="http://schemas.microsoft.com/office/drawing/2014/main" id="{7CCD6383-224B-47D1-B053-53ECB3A3256E}"/>
              </a:ext>
            </a:extLst>
          </p:cNvPr>
          <p:cNvSpPr/>
          <p:nvPr/>
        </p:nvSpPr>
        <p:spPr>
          <a:xfrm flipH="1" flipV="1">
            <a:off x="2512112" y="4030085"/>
            <a:ext cx="274854" cy="266952"/>
          </a:xfrm>
          <a:prstGeom prst="ellipse">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Circle: Hollow 90">
            <a:extLst>
              <a:ext uri="{FF2B5EF4-FFF2-40B4-BE49-F238E27FC236}">
                <a16:creationId xmlns:a16="http://schemas.microsoft.com/office/drawing/2014/main" id="{16733B74-CB8A-4727-8255-7754491D8926}"/>
              </a:ext>
            </a:extLst>
          </p:cNvPr>
          <p:cNvSpPr/>
          <p:nvPr/>
        </p:nvSpPr>
        <p:spPr>
          <a:xfrm>
            <a:off x="2394429" y="3924243"/>
            <a:ext cx="511796" cy="478636"/>
          </a:xfrm>
          <a:prstGeom prst="donut">
            <a:avLst>
              <a:gd name="adj" fmla="val 5851"/>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F0"/>
              </a:solidFill>
            </a:endParaRPr>
          </a:p>
        </p:txBody>
      </p:sp>
      <p:sp>
        <p:nvSpPr>
          <p:cNvPr id="93" name="Circle: Hollow 92">
            <a:extLst>
              <a:ext uri="{FF2B5EF4-FFF2-40B4-BE49-F238E27FC236}">
                <a16:creationId xmlns:a16="http://schemas.microsoft.com/office/drawing/2014/main" id="{6F1F9BD3-CFF9-402F-B8AD-4532615F691E}"/>
              </a:ext>
            </a:extLst>
          </p:cNvPr>
          <p:cNvSpPr/>
          <p:nvPr/>
        </p:nvSpPr>
        <p:spPr>
          <a:xfrm>
            <a:off x="4621759" y="3936320"/>
            <a:ext cx="511796" cy="478636"/>
          </a:xfrm>
          <a:prstGeom prst="donut">
            <a:avLst>
              <a:gd name="adj" fmla="val 5851"/>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4" name="Circle: Hollow 93">
            <a:extLst>
              <a:ext uri="{FF2B5EF4-FFF2-40B4-BE49-F238E27FC236}">
                <a16:creationId xmlns:a16="http://schemas.microsoft.com/office/drawing/2014/main" id="{A87D841C-95C8-48E1-A4C7-62403D83A785}"/>
              </a:ext>
            </a:extLst>
          </p:cNvPr>
          <p:cNvSpPr/>
          <p:nvPr/>
        </p:nvSpPr>
        <p:spPr>
          <a:xfrm>
            <a:off x="6423654" y="3932848"/>
            <a:ext cx="511796" cy="478636"/>
          </a:xfrm>
          <a:prstGeom prst="donut">
            <a:avLst>
              <a:gd name="adj" fmla="val 5851"/>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7" name="Straight Connector 96">
            <a:extLst>
              <a:ext uri="{FF2B5EF4-FFF2-40B4-BE49-F238E27FC236}">
                <a16:creationId xmlns:a16="http://schemas.microsoft.com/office/drawing/2014/main" id="{BF014754-380E-4456-B646-1BBD213A011F}"/>
              </a:ext>
            </a:extLst>
          </p:cNvPr>
          <p:cNvCxnSpPr>
            <a:cxnSpLocks/>
          </p:cNvCxnSpPr>
          <p:nvPr/>
        </p:nvCxnSpPr>
        <p:spPr>
          <a:xfrm flipH="1" flipV="1">
            <a:off x="1308736" y="1991491"/>
            <a:ext cx="3246955" cy="146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3BCD77D-3D33-45E7-ACBA-3F10ECDBA599}"/>
              </a:ext>
            </a:extLst>
          </p:cNvPr>
          <p:cNvCxnSpPr>
            <a:cxnSpLocks/>
          </p:cNvCxnSpPr>
          <p:nvPr/>
        </p:nvCxnSpPr>
        <p:spPr>
          <a:xfrm flipH="1">
            <a:off x="3428392" y="6514456"/>
            <a:ext cx="3207963"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1F9879D-A0F7-4787-A5E9-135E19C68AF5}"/>
              </a:ext>
            </a:extLst>
          </p:cNvPr>
          <p:cNvCxnSpPr>
            <a:cxnSpLocks/>
          </p:cNvCxnSpPr>
          <p:nvPr/>
        </p:nvCxnSpPr>
        <p:spPr>
          <a:xfrm flipH="1">
            <a:off x="8773994" y="2006107"/>
            <a:ext cx="297843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49776BBE-F7E4-4F63-8502-7B5492B7A5A8}"/>
              </a:ext>
            </a:extLst>
          </p:cNvPr>
          <p:cNvSpPr/>
          <p:nvPr/>
        </p:nvSpPr>
        <p:spPr>
          <a:xfrm flipH="1" flipV="1">
            <a:off x="10111717" y="4042162"/>
            <a:ext cx="274854" cy="2669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Circle: Hollow 102">
            <a:extLst>
              <a:ext uri="{FF2B5EF4-FFF2-40B4-BE49-F238E27FC236}">
                <a16:creationId xmlns:a16="http://schemas.microsoft.com/office/drawing/2014/main" id="{64E0237A-A237-45ED-A10C-B3E2AE0F25D2}"/>
              </a:ext>
            </a:extLst>
          </p:cNvPr>
          <p:cNvSpPr/>
          <p:nvPr/>
        </p:nvSpPr>
        <p:spPr>
          <a:xfrm>
            <a:off x="9983963" y="3932848"/>
            <a:ext cx="511796" cy="478636"/>
          </a:xfrm>
          <a:prstGeom prst="donut">
            <a:avLst>
              <a:gd name="adj" fmla="val 585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4" name="TextBox 103">
            <a:extLst>
              <a:ext uri="{FF2B5EF4-FFF2-40B4-BE49-F238E27FC236}">
                <a16:creationId xmlns:a16="http://schemas.microsoft.com/office/drawing/2014/main" id="{BF2F8CB5-1F7C-4DAC-9C44-80B768B6A765}"/>
              </a:ext>
            </a:extLst>
          </p:cNvPr>
          <p:cNvSpPr txBox="1"/>
          <p:nvPr/>
        </p:nvSpPr>
        <p:spPr>
          <a:xfrm>
            <a:off x="8442079" y="2029648"/>
            <a:ext cx="3880315" cy="584775"/>
          </a:xfrm>
          <a:prstGeom prst="rect">
            <a:avLst/>
          </a:prstGeom>
          <a:noFill/>
        </p:spPr>
        <p:txBody>
          <a:bodyPr wrap="square" rtlCol="0">
            <a:spAutoFit/>
          </a:bodyPr>
          <a:lstStyle/>
          <a:p>
            <a:pPr algn="ctr"/>
            <a:r>
              <a:rPr lang="en-GB" sz="1600"/>
              <a:t>2.3 million breast cancer cases diagnosed and 685 000 deaths</a:t>
            </a:r>
          </a:p>
        </p:txBody>
      </p:sp>
      <p:sp>
        <p:nvSpPr>
          <p:cNvPr id="105" name="TextBox 104">
            <a:extLst>
              <a:ext uri="{FF2B5EF4-FFF2-40B4-BE49-F238E27FC236}">
                <a16:creationId xmlns:a16="http://schemas.microsoft.com/office/drawing/2014/main" id="{3C202A76-DFCB-446E-AC3B-F40AFD665791}"/>
              </a:ext>
            </a:extLst>
          </p:cNvPr>
          <p:cNvSpPr txBox="1"/>
          <p:nvPr/>
        </p:nvSpPr>
        <p:spPr>
          <a:xfrm>
            <a:off x="4872736" y="2052734"/>
            <a:ext cx="3880315" cy="584775"/>
          </a:xfrm>
          <a:prstGeom prst="rect">
            <a:avLst/>
          </a:prstGeom>
          <a:noFill/>
        </p:spPr>
        <p:txBody>
          <a:bodyPr wrap="square" rtlCol="0">
            <a:spAutoFit/>
          </a:bodyPr>
          <a:lstStyle/>
          <a:p>
            <a:pPr algn="ctr"/>
            <a:r>
              <a:rPr lang="en-GB" sz="1600"/>
              <a:t>1.9 million breast cancer cases diagnosed and 600 728 deaths</a:t>
            </a:r>
          </a:p>
        </p:txBody>
      </p:sp>
      <p:sp>
        <p:nvSpPr>
          <p:cNvPr id="106" name="TextBox 105">
            <a:extLst>
              <a:ext uri="{FF2B5EF4-FFF2-40B4-BE49-F238E27FC236}">
                <a16:creationId xmlns:a16="http://schemas.microsoft.com/office/drawing/2014/main" id="{04216414-C1DC-4359-A6E9-8317BAC67023}"/>
              </a:ext>
            </a:extLst>
          </p:cNvPr>
          <p:cNvSpPr txBox="1"/>
          <p:nvPr/>
        </p:nvSpPr>
        <p:spPr>
          <a:xfrm>
            <a:off x="3055135" y="5787313"/>
            <a:ext cx="3880315" cy="584775"/>
          </a:xfrm>
          <a:prstGeom prst="rect">
            <a:avLst/>
          </a:prstGeom>
          <a:noFill/>
        </p:spPr>
        <p:txBody>
          <a:bodyPr wrap="square" rtlCol="0">
            <a:spAutoFit/>
          </a:bodyPr>
          <a:lstStyle/>
          <a:p>
            <a:pPr algn="ctr"/>
            <a:r>
              <a:rPr lang="en-GB" sz="1600"/>
              <a:t>2.4 million breast cancer cases diagnosed and 523 000 deaths</a:t>
            </a:r>
          </a:p>
        </p:txBody>
      </p:sp>
      <p:sp>
        <p:nvSpPr>
          <p:cNvPr id="107" name="TextBox 106">
            <a:extLst>
              <a:ext uri="{FF2B5EF4-FFF2-40B4-BE49-F238E27FC236}">
                <a16:creationId xmlns:a16="http://schemas.microsoft.com/office/drawing/2014/main" id="{6C00579B-D973-4A6A-B4D2-B3CD426D453B}"/>
              </a:ext>
            </a:extLst>
          </p:cNvPr>
          <p:cNvSpPr txBox="1"/>
          <p:nvPr/>
        </p:nvSpPr>
        <p:spPr>
          <a:xfrm>
            <a:off x="992057" y="2050305"/>
            <a:ext cx="3880315" cy="584775"/>
          </a:xfrm>
          <a:prstGeom prst="rect">
            <a:avLst/>
          </a:prstGeom>
          <a:noFill/>
        </p:spPr>
        <p:txBody>
          <a:bodyPr wrap="square" rtlCol="0">
            <a:spAutoFit/>
          </a:bodyPr>
          <a:lstStyle/>
          <a:p>
            <a:pPr algn="ctr"/>
            <a:r>
              <a:rPr lang="en-GB" sz="1600"/>
              <a:t>Nearly 1.7 million breast cancer cases diagnosed</a:t>
            </a:r>
          </a:p>
        </p:txBody>
      </p:sp>
      <p:cxnSp>
        <p:nvCxnSpPr>
          <p:cNvPr id="109" name="Straight Connector 108">
            <a:extLst>
              <a:ext uri="{FF2B5EF4-FFF2-40B4-BE49-F238E27FC236}">
                <a16:creationId xmlns:a16="http://schemas.microsoft.com/office/drawing/2014/main" id="{A4C7DE2F-8EA8-448F-883B-F4FDD0B09EAC}"/>
              </a:ext>
            </a:extLst>
          </p:cNvPr>
          <p:cNvCxnSpPr>
            <a:cxnSpLocks/>
          </p:cNvCxnSpPr>
          <p:nvPr/>
        </p:nvCxnSpPr>
        <p:spPr>
          <a:xfrm flipH="1" flipV="1">
            <a:off x="5072063" y="2006108"/>
            <a:ext cx="3448050" cy="302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9598731-A15C-4C8F-AE34-A9506F7288B8}"/>
              </a:ext>
            </a:extLst>
          </p:cNvPr>
          <p:cNvCxnSpPr>
            <a:cxnSpLocks/>
          </p:cNvCxnSpPr>
          <p:nvPr/>
        </p:nvCxnSpPr>
        <p:spPr>
          <a:xfrm flipH="1">
            <a:off x="6935450" y="6514456"/>
            <a:ext cx="3707095"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928AACC-D661-4C2F-BC45-308BBD87E754}"/>
              </a:ext>
            </a:extLst>
          </p:cNvPr>
          <p:cNvCxnSpPr>
            <a:cxnSpLocks/>
          </p:cNvCxnSpPr>
          <p:nvPr/>
        </p:nvCxnSpPr>
        <p:spPr>
          <a:xfrm flipV="1">
            <a:off x="38705" y="4163368"/>
            <a:ext cx="2217989" cy="68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12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195D-A0E5-4324-8292-41994B1CAF20}"/>
              </a:ext>
            </a:extLst>
          </p:cNvPr>
          <p:cNvSpPr>
            <a:spLocks noGrp="1"/>
          </p:cNvSpPr>
          <p:nvPr>
            <p:ph type="title"/>
          </p:nvPr>
        </p:nvSpPr>
        <p:spPr>
          <a:xfrm>
            <a:off x="838200" y="365125"/>
            <a:ext cx="10515600" cy="619593"/>
          </a:xfrm>
        </p:spPr>
        <p:txBody>
          <a:bodyPr>
            <a:normAutofit fontScale="90000"/>
          </a:bodyPr>
          <a:lstStyle/>
          <a:p>
            <a:r>
              <a:rPr lang="en-US" dirty="0">
                <a:cs typeface="Calibri Light"/>
              </a:rPr>
              <a:t>Aim 2</a:t>
            </a:r>
            <a:endParaRPr lang="en-US" dirty="0"/>
          </a:p>
        </p:txBody>
      </p:sp>
      <p:pic>
        <p:nvPicPr>
          <p:cNvPr id="10" name="Picture 2" descr="Imperial College London | jobs.ac.uk">
            <a:extLst>
              <a:ext uri="{FF2B5EF4-FFF2-40B4-BE49-F238E27FC236}">
                <a16:creationId xmlns:a16="http://schemas.microsoft.com/office/drawing/2014/main" id="{858B3619-DE0D-4CC8-8B28-76C52A952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BA93996-D98C-8F44-92BB-2CF414B0FEDC}"/>
              </a:ext>
            </a:extLst>
          </p:cNvPr>
          <p:cNvSpPr txBox="1"/>
          <p:nvPr/>
        </p:nvSpPr>
        <p:spPr>
          <a:xfrm>
            <a:off x="914400" y="1163782"/>
            <a:ext cx="6933373" cy="1077218"/>
          </a:xfrm>
          <a:prstGeom prst="rect">
            <a:avLst/>
          </a:prstGeom>
          <a:noFill/>
        </p:spPr>
        <p:txBody>
          <a:bodyPr wrap="none" rtlCol="0">
            <a:spAutoFit/>
          </a:bodyPr>
          <a:lstStyle/>
          <a:p>
            <a:r>
              <a:rPr kumimoji="1" lang="en" altLang="zh-CN" sz="1600" dirty="0" err="1"/>
              <a:t>size_lr</a:t>
            </a:r>
            <a:r>
              <a:rPr kumimoji="1" lang="en" altLang="zh-CN" sz="1600" dirty="0"/>
              <a:t> &lt;- </a:t>
            </a:r>
            <a:r>
              <a:rPr kumimoji="1" lang="en" altLang="zh-CN" sz="1600" dirty="0" err="1"/>
              <a:t>coxph</a:t>
            </a:r>
            <a:r>
              <a:rPr kumimoji="1" lang="en" altLang="zh-CN" sz="1600" dirty="0"/>
              <a:t>(</a:t>
            </a:r>
            <a:r>
              <a:rPr kumimoji="1" lang="en" altLang="zh-CN" sz="1600" dirty="0" err="1"/>
              <a:t>Surv</a:t>
            </a:r>
            <a:r>
              <a:rPr kumimoji="1" lang="en" altLang="zh-CN" sz="1600" dirty="0"/>
              <a:t>(</a:t>
            </a:r>
            <a:r>
              <a:rPr kumimoji="1" lang="en" altLang="zh-CN" sz="1600" dirty="0" err="1"/>
              <a:t>surv_months</a:t>
            </a:r>
            <a:r>
              <a:rPr kumimoji="1" lang="en" altLang="zh-CN" sz="1600" dirty="0"/>
              <a:t>, </a:t>
            </a:r>
            <a:r>
              <a:rPr kumimoji="1" lang="en" altLang="zh-CN" sz="1600" dirty="0" err="1"/>
              <a:t>vital_status</a:t>
            </a:r>
            <a:r>
              <a:rPr kumimoji="1" lang="en" altLang="zh-CN" sz="1600" dirty="0"/>
              <a:t>) ~ </a:t>
            </a:r>
            <a:r>
              <a:rPr kumimoji="1" lang="en" altLang="zh-CN" sz="1600" dirty="0" err="1"/>
              <a:t>tumor_size</a:t>
            </a:r>
            <a:r>
              <a:rPr kumimoji="1" lang="en" altLang="zh-CN" sz="1600" dirty="0"/>
              <a:t>, data = </a:t>
            </a:r>
            <a:r>
              <a:rPr kumimoji="1" lang="en" altLang="zh-CN" sz="1600" dirty="0" err="1"/>
              <a:t>cancer_dat</a:t>
            </a:r>
            <a:r>
              <a:rPr kumimoji="1" lang="en" altLang="zh-CN" sz="1600" dirty="0"/>
              <a:t>)</a:t>
            </a:r>
          </a:p>
          <a:p>
            <a:r>
              <a:rPr kumimoji="1" lang="en" altLang="zh-CN" sz="1600" dirty="0"/>
              <a:t>summary(</a:t>
            </a:r>
            <a:r>
              <a:rPr kumimoji="1" lang="en" altLang="zh-CN" sz="1600" dirty="0" err="1"/>
              <a:t>size_lr</a:t>
            </a:r>
            <a:r>
              <a:rPr kumimoji="1" lang="en" altLang="zh-CN" sz="1600" dirty="0"/>
              <a:t>)</a:t>
            </a:r>
          </a:p>
          <a:p>
            <a:r>
              <a:rPr kumimoji="1" lang="en" altLang="zh-CN" sz="1600" dirty="0" err="1"/>
              <a:t>cox.zph</a:t>
            </a:r>
            <a:r>
              <a:rPr kumimoji="1" lang="en" altLang="zh-CN" sz="1600" dirty="0"/>
              <a:t>(</a:t>
            </a:r>
            <a:r>
              <a:rPr kumimoji="1" lang="en" altLang="zh-CN" sz="1600" dirty="0" err="1"/>
              <a:t>size_lr</a:t>
            </a:r>
            <a:r>
              <a:rPr kumimoji="1" lang="en" altLang="zh-CN" sz="1600" dirty="0"/>
              <a:t>)</a:t>
            </a:r>
          </a:p>
          <a:p>
            <a:r>
              <a:rPr kumimoji="1" lang="en" altLang="zh-CN" sz="1600" dirty="0" err="1"/>
              <a:t>ggcoxzph</a:t>
            </a:r>
            <a:r>
              <a:rPr kumimoji="1" lang="en" altLang="zh-CN" sz="1600" dirty="0"/>
              <a:t>(</a:t>
            </a:r>
            <a:r>
              <a:rPr kumimoji="1" lang="en" altLang="zh-CN" sz="1600" dirty="0" err="1"/>
              <a:t>cox.zph</a:t>
            </a:r>
            <a:r>
              <a:rPr kumimoji="1" lang="en" altLang="zh-CN" sz="1600" dirty="0"/>
              <a:t>(</a:t>
            </a:r>
            <a:r>
              <a:rPr kumimoji="1" lang="en" altLang="zh-CN" sz="1600" dirty="0" err="1"/>
              <a:t>size_lr</a:t>
            </a:r>
            <a:r>
              <a:rPr kumimoji="1" lang="en" altLang="zh-CN" sz="1600" dirty="0"/>
              <a:t>))</a:t>
            </a:r>
            <a:endParaRPr kumimoji="1" lang="zh-CN" altLang="en-US" sz="1600" dirty="0"/>
          </a:p>
        </p:txBody>
      </p:sp>
      <p:pic>
        <p:nvPicPr>
          <p:cNvPr id="5" name="图片 4" descr="文本&#10;&#10;描述已自动生成">
            <a:extLst>
              <a:ext uri="{FF2B5EF4-FFF2-40B4-BE49-F238E27FC236}">
                <a16:creationId xmlns:a16="http://schemas.microsoft.com/office/drawing/2014/main" id="{5464598C-E453-D04E-996F-299361409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03345"/>
            <a:ext cx="4675909" cy="3267142"/>
          </a:xfrm>
          <a:prstGeom prst="rect">
            <a:avLst/>
          </a:prstGeom>
        </p:spPr>
      </p:pic>
      <p:pic>
        <p:nvPicPr>
          <p:cNvPr id="7" name="图片 6" descr="图片包含 文本&#10;&#10;描述已自动生成">
            <a:extLst>
              <a:ext uri="{FF2B5EF4-FFF2-40B4-BE49-F238E27FC236}">
                <a16:creationId xmlns:a16="http://schemas.microsoft.com/office/drawing/2014/main" id="{2AFDEA68-D686-D04E-B429-B2E2C3E4E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5766955"/>
            <a:ext cx="1735282" cy="647359"/>
          </a:xfrm>
          <a:prstGeom prst="rect">
            <a:avLst/>
          </a:prstGeom>
        </p:spPr>
      </p:pic>
      <p:pic>
        <p:nvPicPr>
          <p:cNvPr id="9" name="图片 8" descr="图表, 直方图&#10;&#10;描述已自动生成">
            <a:extLst>
              <a:ext uri="{FF2B5EF4-FFF2-40B4-BE49-F238E27FC236}">
                <a16:creationId xmlns:a16="http://schemas.microsoft.com/office/drawing/2014/main" id="{84DF1F1A-D3B9-1249-B0EB-91E5A1894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7027" y="1837941"/>
            <a:ext cx="4432091" cy="4654934"/>
          </a:xfrm>
          <a:prstGeom prst="rect">
            <a:avLst/>
          </a:prstGeom>
        </p:spPr>
      </p:pic>
    </p:spTree>
    <p:extLst>
      <p:ext uri="{BB962C8B-B14F-4D97-AF65-F5344CB8AC3E}">
        <p14:creationId xmlns:p14="http://schemas.microsoft.com/office/powerpoint/2010/main" val="190141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56EE-E27F-2844-9700-8F386D289B6F}"/>
              </a:ext>
            </a:extLst>
          </p:cNvPr>
          <p:cNvSpPr>
            <a:spLocks noGrp="1"/>
          </p:cNvSpPr>
          <p:nvPr>
            <p:ph type="title"/>
          </p:nvPr>
        </p:nvSpPr>
        <p:spPr/>
        <p:txBody>
          <a:bodyPr>
            <a:normAutofit/>
          </a:bodyPr>
          <a:lstStyle/>
          <a:p>
            <a:r>
              <a:rPr kumimoji="1" lang="en-US" altLang="zh-CN" sz="4000" dirty="0"/>
              <a:t>Aim 2</a:t>
            </a:r>
            <a:endParaRPr kumimoji="1" lang="zh-CN" altLang="en-US" sz="4000" dirty="0"/>
          </a:p>
        </p:txBody>
      </p:sp>
      <p:sp>
        <p:nvSpPr>
          <p:cNvPr id="3" name="内容占位符 2">
            <a:extLst>
              <a:ext uri="{FF2B5EF4-FFF2-40B4-BE49-F238E27FC236}">
                <a16:creationId xmlns:a16="http://schemas.microsoft.com/office/drawing/2014/main" id="{F68B27EC-0245-4749-A475-4DAECB179A17}"/>
              </a:ext>
            </a:extLst>
          </p:cNvPr>
          <p:cNvSpPr>
            <a:spLocks noGrp="1"/>
          </p:cNvSpPr>
          <p:nvPr>
            <p:ph idx="1"/>
          </p:nvPr>
        </p:nvSpPr>
        <p:spPr>
          <a:xfrm>
            <a:off x="838200" y="1413164"/>
            <a:ext cx="10515600" cy="4763799"/>
          </a:xfrm>
        </p:spPr>
        <p:txBody>
          <a:bodyPr>
            <a:normAutofit/>
          </a:bodyPr>
          <a:lstStyle/>
          <a:p>
            <a:pPr marL="0" indent="0">
              <a:buNone/>
            </a:pPr>
            <a:r>
              <a:rPr kumimoji="1" lang="en" altLang="zh-CN" sz="1400" dirty="0" err="1"/>
              <a:t>grade_c</a:t>
            </a:r>
            <a:r>
              <a:rPr kumimoji="1" lang="en" altLang="zh-CN" sz="1400" dirty="0"/>
              <a:t> &lt;- </a:t>
            </a:r>
            <a:r>
              <a:rPr kumimoji="1" lang="en" altLang="zh-CN" sz="1400" dirty="0" err="1"/>
              <a:t>coxph</a:t>
            </a:r>
            <a:r>
              <a:rPr kumimoji="1" lang="en" altLang="zh-CN" sz="1400" dirty="0"/>
              <a:t>(</a:t>
            </a:r>
            <a:r>
              <a:rPr kumimoji="1" lang="en" altLang="zh-CN" sz="1400" dirty="0" err="1"/>
              <a:t>Surv</a:t>
            </a:r>
            <a:r>
              <a:rPr kumimoji="1" lang="en" altLang="zh-CN" sz="1400" dirty="0"/>
              <a:t>(</a:t>
            </a:r>
            <a:r>
              <a:rPr kumimoji="1" lang="en" altLang="zh-CN" sz="1400" dirty="0" err="1"/>
              <a:t>surv_months</a:t>
            </a:r>
            <a:r>
              <a:rPr kumimoji="1" lang="en" altLang="zh-CN" sz="1400" dirty="0"/>
              <a:t>, </a:t>
            </a:r>
            <a:r>
              <a:rPr kumimoji="1" lang="en" altLang="zh-CN" sz="1400" dirty="0" err="1"/>
              <a:t>vital_status</a:t>
            </a:r>
            <a:r>
              <a:rPr kumimoji="1" lang="en" altLang="zh-CN" sz="1400" dirty="0"/>
              <a:t>) ~ cellularity, data = </a:t>
            </a:r>
            <a:r>
              <a:rPr kumimoji="1" lang="en" altLang="zh-CN" sz="1400" dirty="0" err="1"/>
              <a:t>cancer_dat</a:t>
            </a:r>
            <a:r>
              <a:rPr kumimoji="1" lang="en" altLang="zh-CN" sz="1400" dirty="0"/>
              <a:t>)</a:t>
            </a:r>
          </a:p>
          <a:p>
            <a:pPr marL="0" indent="0">
              <a:buNone/>
            </a:pPr>
            <a:r>
              <a:rPr kumimoji="1" lang="en" altLang="zh-CN" sz="1400" dirty="0"/>
              <a:t>summary(</a:t>
            </a:r>
            <a:r>
              <a:rPr kumimoji="1" lang="en" altLang="zh-CN" sz="1400" dirty="0" err="1"/>
              <a:t>grade_c</a:t>
            </a:r>
            <a:r>
              <a:rPr kumimoji="1" lang="en" altLang="zh-CN" sz="1400" dirty="0"/>
              <a:t>)</a:t>
            </a:r>
          </a:p>
          <a:p>
            <a:pPr marL="0" indent="0">
              <a:buNone/>
            </a:pPr>
            <a:r>
              <a:rPr kumimoji="1" lang="en" altLang="zh-CN" sz="1400" dirty="0" err="1"/>
              <a:t>cox.zph</a:t>
            </a:r>
            <a:r>
              <a:rPr kumimoji="1" lang="en" altLang="zh-CN" sz="1400" dirty="0"/>
              <a:t>(</a:t>
            </a:r>
            <a:r>
              <a:rPr kumimoji="1" lang="en" altLang="zh-CN" sz="1400" dirty="0" err="1"/>
              <a:t>grade_c</a:t>
            </a:r>
            <a:r>
              <a:rPr kumimoji="1" lang="en" altLang="zh-CN" sz="1400" dirty="0"/>
              <a:t>)</a:t>
            </a:r>
          </a:p>
          <a:p>
            <a:pPr marL="0" indent="0">
              <a:buNone/>
            </a:pPr>
            <a:r>
              <a:rPr kumimoji="1" lang="en" altLang="zh-CN" sz="1400" dirty="0" err="1"/>
              <a:t>ggcoxzph</a:t>
            </a:r>
            <a:r>
              <a:rPr kumimoji="1" lang="en" altLang="zh-CN" sz="1400" dirty="0"/>
              <a:t>(</a:t>
            </a:r>
            <a:r>
              <a:rPr kumimoji="1" lang="en" altLang="zh-CN" sz="1400" dirty="0" err="1"/>
              <a:t>cox.zph</a:t>
            </a:r>
            <a:r>
              <a:rPr kumimoji="1" lang="en" altLang="zh-CN" sz="1400" dirty="0"/>
              <a:t>(</a:t>
            </a:r>
            <a:r>
              <a:rPr kumimoji="1" lang="en" altLang="zh-CN" sz="1400" dirty="0" err="1"/>
              <a:t>grade_c</a:t>
            </a:r>
            <a:r>
              <a:rPr kumimoji="1" lang="en" altLang="zh-CN" sz="1400" dirty="0"/>
              <a:t>))</a:t>
            </a:r>
            <a:endParaRPr kumimoji="1" lang="zh-CN" altLang="en-US" sz="1400" dirty="0"/>
          </a:p>
        </p:txBody>
      </p:sp>
      <p:pic>
        <p:nvPicPr>
          <p:cNvPr id="5" name="图片 4" descr="文本&#10;&#10;低可信度描述已自动生成">
            <a:extLst>
              <a:ext uri="{FF2B5EF4-FFF2-40B4-BE49-F238E27FC236}">
                <a16:creationId xmlns:a16="http://schemas.microsoft.com/office/drawing/2014/main" id="{E8C69DDC-5BDB-5943-A714-59405A826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38727"/>
            <a:ext cx="4738255" cy="3846348"/>
          </a:xfrm>
          <a:prstGeom prst="rect">
            <a:avLst/>
          </a:prstGeom>
        </p:spPr>
      </p:pic>
      <p:pic>
        <p:nvPicPr>
          <p:cNvPr id="7" name="图片 6" descr="图表, 直方图&#10;&#10;描述已自动生成">
            <a:extLst>
              <a:ext uri="{FF2B5EF4-FFF2-40B4-BE49-F238E27FC236}">
                <a16:creationId xmlns:a16="http://schemas.microsoft.com/office/drawing/2014/main" id="{DD3B1FB9-D058-F249-99E9-6DC8F4558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8868"/>
            <a:ext cx="4496830" cy="4596207"/>
          </a:xfrm>
          <a:prstGeom prst="rect">
            <a:avLst/>
          </a:prstGeom>
        </p:spPr>
      </p:pic>
      <p:pic>
        <p:nvPicPr>
          <p:cNvPr id="4" name="Picture 2" descr="Imperial College London | jobs.ac.uk">
            <a:extLst>
              <a:ext uri="{FF2B5EF4-FFF2-40B4-BE49-F238E27FC236}">
                <a16:creationId xmlns:a16="http://schemas.microsoft.com/office/drawing/2014/main" id="{FBA4675F-F35A-4111-AFFC-B5C8C844AB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779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F45E9-A623-F54F-87D4-EBA7A2150DBA}"/>
              </a:ext>
            </a:extLst>
          </p:cNvPr>
          <p:cNvSpPr>
            <a:spLocks noGrp="1"/>
          </p:cNvSpPr>
          <p:nvPr>
            <p:ph type="title"/>
          </p:nvPr>
        </p:nvSpPr>
        <p:spPr>
          <a:xfrm>
            <a:off x="838200" y="365125"/>
            <a:ext cx="10515600" cy="590839"/>
          </a:xfrm>
        </p:spPr>
        <p:txBody>
          <a:bodyPr>
            <a:normAutofit fontScale="90000"/>
          </a:bodyPr>
          <a:lstStyle/>
          <a:p>
            <a:r>
              <a:rPr kumimoji="1" lang="en-US" altLang="zh-CN" sz="4000" dirty="0"/>
              <a:t>Aim 3</a:t>
            </a:r>
            <a:endParaRPr kumimoji="1" lang="zh-CN" altLang="en-US" sz="4000" dirty="0"/>
          </a:p>
        </p:txBody>
      </p:sp>
      <p:sp>
        <p:nvSpPr>
          <p:cNvPr id="4" name="文本框 3">
            <a:extLst>
              <a:ext uri="{FF2B5EF4-FFF2-40B4-BE49-F238E27FC236}">
                <a16:creationId xmlns:a16="http://schemas.microsoft.com/office/drawing/2014/main" id="{8C7EF8E2-4639-8942-A28F-31CC0263F9D8}"/>
              </a:ext>
            </a:extLst>
          </p:cNvPr>
          <p:cNvSpPr txBox="1"/>
          <p:nvPr/>
        </p:nvSpPr>
        <p:spPr>
          <a:xfrm>
            <a:off x="838200" y="955964"/>
            <a:ext cx="10170092" cy="1077218"/>
          </a:xfrm>
          <a:prstGeom prst="rect">
            <a:avLst/>
          </a:prstGeom>
          <a:noFill/>
        </p:spPr>
        <p:txBody>
          <a:bodyPr wrap="none" rtlCol="0">
            <a:spAutoFit/>
          </a:bodyPr>
          <a:lstStyle/>
          <a:p>
            <a:r>
              <a:rPr kumimoji="1" lang="en" altLang="zh-CN" sz="1600" dirty="0"/>
              <a:t>aim3 &lt;- </a:t>
            </a:r>
            <a:r>
              <a:rPr kumimoji="1" lang="en" altLang="zh-CN" sz="1600" dirty="0" err="1"/>
              <a:t>coxph</a:t>
            </a:r>
            <a:r>
              <a:rPr kumimoji="1" lang="en" altLang="zh-CN" sz="1600" dirty="0"/>
              <a:t>(</a:t>
            </a:r>
            <a:r>
              <a:rPr kumimoji="1" lang="en" altLang="zh-CN" sz="1600" dirty="0" err="1"/>
              <a:t>Surv</a:t>
            </a:r>
            <a:r>
              <a:rPr kumimoji="1" lang="en" altLang="zh-CN" sz="1600" dirty="0"/>
              <a:t>(</a:t>
            </a:r>
            <a:r>
              <a:rPr kumimoji="1" lang="en" altLang="zh-CN" sz="1600" dirty="0" err="1"/>
              <a:t>surv_months</a:t>
            </a:r>
            <a:r>
              <a:rPr kumimoji="1" lang="en" altLang="zh-CN" sz="1600" dirty="0"/>
              <a:t>, </a:t>
            </a:r>
            <a:r>
              <a:rPr kumimoji="1" lang="en" altLang="zh-CN" sz="1600" dirty="0" err="1"/>
              <a:t>vital_status</a:t>
            </a:r>
            <a:r>
              <a:rPr kumimoji="1" lang="en" altLang="zh-CN" sz="1600" dirty="0"/>
              <a:t>) ~ chemotherapy + </a:t>
            </a:r>
            <a:r>
              <a:rPr kumimoji="1" lang="en" altLang="zh-CN" sz="1600" dirty="0" err="1"/>
              <a:t>hormone_therapy</a:t>
            </a:r>
            <a:r>
              <a:rPr kumimoji="1" lang="en" altLang="zh-CN" sz="1600" dirty="0"/>
              <a:t> + </a:t>
            </a:r>
            <a:r>
              <a:rPr kumimoji="1" lang="en" altLang="zh-CN" sz="1600" dirty="0" err="1"/>
              <a:t>radio_therapy</a:t>
            </a:r>
            <a:r>
              <a:rPr kumimoji="1" lang="en" altLang="zh-CN" sz="1600" dirty="0"/>
              <a:t>, data = </a:t>
            </a:r>
            <a:r>
              <a:rPr kumimoji="1" lang="en" altLang="zh-CN" sz="1600" dirty="0" err="1"/>
              <a:t>cancer_dat</a:t>
            </a:r>
            <a:r>
              <a:rPr kumimoji="1" lang="en" altLang="zh-CN" sz="1600" dirty="0"/>
              <a:t>)</a:t>
            </a:r>
          </a:p>
          <a:p>
            <a:r>
              <a:rPr kumimoji="1" lang="en" altLang="zh-CN" sz="1600" dirty="0"/>
              <a:t>summary(aim3)</a:t>
            </a:r>
          </a:p>
          <a:p>
            <a:r>
              <a:rPr kumimoji="1" lang="en" altLang="zh-CN" sz="1600" dirty="0" err="1"/>
              <a:t>cox.zph</a:t>
            </a:r>
            <a:r>
              <a:rPr kumimoji="1" lang="en" altLang="zh-CN" sz="1600" dirty="0"/>
              <a:t>(aim3)</a:t>
            </a:r>
          </a:p>
          <a:p>
            <a:r>
              <a:rPr kumimoji="1" lang="en" altLang="zh-CN" sz="1600" dirty="0" err="1"/>
              <a:t>ggcoxzph</a:t>
            </a:r>
            <a:r>
              <a:rPr kumimoji="1" lang="en" altLang="zh-CN" sz="1600" dirty="0"/>
              <a:t>(</a:t>
            </a:r>
            <a:r>
              <a:rPr kumimoji="1" lang="en" altLang="zh-CN" sz="1600" dirty="0" err="1"/>
              <a:t>cox.zph</a:t>
            </a:r>
            <a:r>
              <a:rPr kumimoji="1" lang="en" altLang="zh-CN" sz="1600" dirty="0"/>
              <a:t>(aim3))</a:t>
            </a:r>
            <a:endParaRPr kumimoji="1" lang="zh-CN" altLang="en-US" sz="1600" dirty="0"/>
          </a:p>
        </p:txBody>
      </p:sp>
      <p:pic>
        <p:nvPicPr>
          <p:cNvPr id="6" name="图片 5" descr="表格&#10;&#10;描述已自动生成">
            <a:extLst>
              <a:ext uri="{FF2B5EF4-FFF2-40B4-BE49-F238E27FC236}">
                <a16:creationId xmlns:a16="http://schemas.microsoft.com/office/drawing/2014/main" id="{5B5B5FD7-65D1-9940-B2E0-9B906E94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6700"/>
            <a:ext cx="4305300" cy="3505744"/>
          </a:xfrm>
          <a:prstGeom prst="rect">
            <a:avLst/>
          </a:prstGeom>
        </p:spPr>
      </p:pic>
      <p:pic>
        <p:nvPicPr>
          <p:cNvPr id="8" name="图片 7" descr="文本, 信件&#10;&#10;描述已自动生成">
            <a:extLst>
              <a:ext uri="{FF2B5EF4-FFF2-40B4-BE49-F238E27FC236}">
                <a16:creationId xmlns:a16="http://schemas.microsoft.com/office/drawing/2014/main" id="{A2B954E3-40D4-1B40-97E2-4F447E0EF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725962"/>
            <a:ext cx="2082473" cy="913828"/>
          </a:xfrm>
          <a:prstGeom prst="rect">
            <a:avLst/>
          </a:prstGeom>
        </p:spPr>
      </p:pic>
      <p:pic>
        <p:nvPicPr>
          <p:cNvPr id="10" name="图片 9" descr="应用程序&#10;&#10;描述已自动生成">
            <a:extLst>
              <a:ext uri="{FF2B5EF4-FFF2-40B4-BE49-F238E27FC236}">
                <a16:creationId xmlns:a16="http://schemas.microsoft.com/office/drawing/2014/main" id="{0BC5706B-0BBC-E141-8C9A-E2E24994F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492" y="1442893"/>
            <a:ext cx="4967308" cy="5049982"/>
          </a:xfrm>
          <a:prstGeom prst="rect">
            <a:avLst/>
          </a:prstGeom>
        </p:spPr>
      </p:pic>
      <p:pic>
        <p:nvPicPr>
          <p:cNvPr id="5" name="Picture 2" descr="Imperial College London | jobs.ac.uk">
            <a:extLst>
              <a:ext uri="{FF2B5EF4-FFF2-40B4-BE49-F238E27FC236}">
                <a16:creationId xmlns:a16="http://schemas.microsoft.com/office/drawing/2014/main" id="{A059CCD2-4C2A-4895-95FA-B93900DE6A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5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AA446-9CCE-CA44-B0A2-A4F5D1310A24}"/>
              </a:ext>
            </a:extLst>
          </p:cNvPr>
          <p:cNvSpPr>
            <a:spLocks noGrp="1"/>
          </p:cNvSpPr>
          <p:nvPr>
            <p:ph type="title"/>
          </p:nvPr>
        </p:nvSpPr>
        <p:spPr>
          <a:xfrm>
            <a:off x="838200" y="365126"/>
            <a:ext cx="10515600" cy="497320"/>
          </a:xfrm>
        </p:spPr>
        <p:txBody>
          <a:bodyPr>
            <a:normAutofit fontScale="90000"/>
          </a:bodyPr>
          <a:lstStyle/>
          <a:p>
            <a:r>
              <a:rPr kumimoji="1" lang="en-US" altLang="zh-CN" dirty="0"/>
              <a:t>Aim 3</a:t>
            </a:r>
            <a:endParaRPr kumimoji="1" lang="zh-CN" altLang="en-US" dirty="0"/>
          </a:p>
        </p:txBody>
      </p:sp>
      <p:sp>
        <p:nvSpPr>
          <p:cNvPr id="4" name="文本框 3">
            <a:extLst>
              <a:ext uri="{FF2B5EF4-FFF2-40B4-BE49-F238E27FC236}">
                <a16:creationId xmlns:a16="http://schemas.microsoft.com/office/drawing/2014/main" id="{4E87B355-ED73-1D43-B837-23BCAFC13604}"/>
              </a:ext>
            </a:extLst>
          </p:cNvPr>
          <p:cNvSpPr txBox="1"/>
          <p:nvPr/>
        </p:nvSpPr>
        <p:spPr>
          <a:xfrm>
            <a:off x="935182" y="1122218"/>
            <a:ext cx="10269799" cy="646331"/>
          </a:xfrm>
          <a:prstGeom prst="rect">
            <a:avLst/>
          </a:prstGeom>
          <a:noFill/>
        </p:spPr>
        <p:txBody>
          <a:bodyPr wrap="none" rtlCol="0">
            <a:spAutoFit/>
          </a:bodyPr>
          <a:lstStyle/>
          <a:p>
            <a:r>
              <a:rPr kumimoji="1" lang="en" altLang="zh-CN" dirty="0" err="1"/>
              <a:t>km_rad</a:t>
            </a:r>
            <a:r>
              <a:rPr kumimoji="1" lang="en" altLang="zh-CN" dirty="0"/>
              <a:t> &lt;- </a:t>
            </a:r>
            <a:r>
              <a:rPr kumimoji="1" lang="en" altLang="zh-CN" dirty="0" err="1"/>
              <a:t>survfit</a:t>
            </a:r>
            <a:r>
              <a:rPr kumimoji="1" lang="en" altLang="zh-CN" dirty="0"/>
              <a:t>(</a:t>
            </a:r>
            <a:r>
              <a:rPr kumimoji="1" lang="en" altLang="zh-CN" dirty="0" err="1"/>
              <a:t>Surv</a:t>
            </a:r>
            <a:r>
              <a:rPr kumimoji="1" lang="en" altLang="zh-CN" dirty="0"/>
              <a:t>(</a:t>
            </a:r>
            <a:r>
              <a:rPr kumimoji="1" lang="en" altLang="zh-CN" dirty="0" err="1"/>
              <a:t>surv_months</a:t>
            </a:r>
            <a:r>
              <a:rPr kumimoji="1" lang="en" altLang="zh-CN" dirty="0"/>
              <a:t>, </a:t>
            </a:r>
            <a:r>
              <a:rPr kumimoji="1" lang="en" altLang="zh-CN" dirty="0" err="1"/>
              <a:t>vital_status</a:t>
            </a:r>
            <a:r>
              <a:rPr kumimoji="1" lang="en" altLang="zh-CN" dirty="0"/>
              <a:t>) ~ </a:t>
            </a:r>
            <a:r>
              <a:rPr kumimoji="1" lang="en" altLang="zh-CN" dirty="0" err="1"/>
              <a:t>radio_therapy</a:t>
            </a:r>
            <a:r>
              <a:rPr kumimoji="1" lang="en" altLang="zh-CN" dirty="0"/>
              <a:t>, data = </a:t>
            </a:r>
            <a:r>
              <a:rPr kumimoji="1" lang="en" altLang="zh-CN" dirty="0" err="1"/>
              <a:t>cancer_dat</a:t>
            </a:r>
            <a:r>
              <a:rPr kumimoji="1" lang="en" altLang="zh-CN" dirty="0"/>
              <a:t>)</a:t>
            </a:r>
          </a:p>
          <a:p>
            <a:r>
              <a:rPr kumimoji="1" lang="en" altLang="zh-CN" dirty="0"/>
              <a:t>plot(</a:t>
            </a:r>
            <a:r>
              <a:rPr kumimoji="1" lang="en" altLang="zh-CN" dirty="0" err="1"/>
              <a:t>km_rad</a:t>
            </a:r>
            <a:r>
              <a:rPr kumimoji="1" lang="en" altLang="zh-CN" dirty="0"/>
              <a:t>, col = 2:3, main = "Kaplan-Meier survivor function", xlab = "Months", </a:t>
            </a:r>
            <a:r>
              <a:rPr kumimoji="1" lang="en" altLang="zh-CN" dirty="0" err="1"/>
              <a:t>ylab</a:t>
            </a:r>
            <a:r>
              <a:rPr kumimoji="1" lang="en" altLang="zh-CN" dirty="0"/>
              <a:t> = "Proportion Alive")</a:t>
            </a:r>
          </a:p>
        </p:txBody>
      </p:sp>
      <p:pic>
        <p:nvPicPr>
          <p:cNvPr id="6" name="图片 5" descr="图表, 折线图&#10;&#10;描述已自动生成">
            <a:extLst>
              <a:ext uri="{FF2B5EF4-FFF2-40B4-BE49-F238E27FC236}">
                <a16:creationId xmlns:a16="http://schemas.microsoft.com/office/drawing/2014/main" id="{044308B1-1E0A-9E40-AD58-093C8D83D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10" y="2028321"/>
            <a:ext cx="4328160" cy="4426527"/>
          </a:xfrm>
          <a:prstGeom prst="rect">
            <a:avLst/>
          </a:prstGeom>
        </p:spPr>
      </p:pic>
      <p:pic>
        <p:nvPicPr>
          <p:cNvPr id="5" name="Picture 2" descr="Imperial College London | jobs.ac.uk">
            <a:extLst>
              <a:ext uri="{FF2B5EF4-FFF2-40B4-BE49-F238E27FC236}">
                <a16:creationId xmlns:a16="http://schemas.microsoft.com/office/drawing/2014/main" id="{AF0B2688-3993-42EF-B6D8-6F79EACE72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76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37B48-9D55-C548-8F89-E8E974D28082}"/>
              </a:ext>
            </a:extLst>
          </p:cNvPr>
          <p:cNvSpPr>
            <a:spLocks noGrp="1"/>
          </p:cNvSpPr>
          <p:nvPr>
            <p:ph type="title"/>
          </p:nvPr>
        </p:nvSpPr>
        <p:spPr>
          <a:xfrm>
            <a:off x="838200" y="207446"/>
            <a:ext cx="10515600" cy="570056"/>
          </a:xfrm>
        </p:spPr>
        <p:txBody>
          <a:bodyPr>
            <a:normAutofit fontScale="90000"/>
          </a:bodyPr>
          <a:lstStyle/>
          <a:p>
            <a:r>
              <a:rPr kumimoji="1" lang="en-US" altLang="zh-CN" dirty="0"/>
              <a:t>Aim 3</a:t>
            </a:r>
            <a:endParaRPr kumimoji="1" lang="zh-CN" altLang="en-US" dirty="0"/>
          </a:p>
        </p:txBody>
      </p:sp>
      <p:sp>
        <p:nvSpPr>
          <p:cNvPr id="4" name="文本框 3">
            <a:extLst>
              <a:ext uri="{FF2B5EF4-FFF2-40B4-BE49-F238E27FC236}">
                <a16:creationId xmlns:a16="http://schemas.microsoft.com/office/drawing/2014/main" id="{6B5F0593-7ABF-324F-9E14-175B365BB220}"/>
              </a:ext>
            </a:extLst>
          </p:cNvPr>
          <p:cNvSpPr txBox="1"/>
          <p:nvPr/>
        </p:nvSpPr>
        <p:spPr>
          <a:xfrm>
            <a:off x="838200" y="777502"/>
            <a:ext cx="10186635" cy="1384995"/>
          </a:xfrm>
          <a:prstGeom prst="rect">
            <a:avLst/>
          </a:prstGeom>
          <a:noFill/>
        </p:spPr>
        <p:txBody>
          <a:bodyPr wrap="none" rtlCol="0">
            <a:spAutoFit/>
          </a:bodyPr>
          <a:lstStyle/>
          <a:p>
            <a:r>
              <a:rPr kumimoji="1" lang="en" altLang="zh-CN" sz="1400" dirty="0" err="1"/>
              <a:t>rad_split</a:t>
            </a:r>
            <a:r>
              <a:rPr kumimoji="1" lang="en" altLang="zh-CN" sz="1400" dirty="0"/>
              <a:t> &lt;- </a:t>
            </a:r>
            <a:r>
              <a:rPr kumimoji="1" lang="en" altLang="zh-CN" sz="1400" dirty="0" err="1"/>
              <a:t>survSplit</a:t>
            </a:r>
            <a:r>
              <a:rPr kumimoji="1" lang="en" altLang="zh-CN" sz="1400" dirty="0"/>
              <a:t>(</a:t>
            </a:r>
            <a:r>
              <a:rPr kumimoji="1" lang="en" altLang="zh-CN" sz="1400" dirty="0" err="1"/>
              <a:t>Surv</a:t>
            </a:r>
            <a:r>
              <a:rPr kumimoji="1" lang="en" altLang="zh-CN" sz="1400" dirty="0"/>
              <a:t>(</a:t>
            </a:r>
            <a:r>
              <a:rPr kumimoji="1" lang="en" altLang="zh-CN" sz="1400" dirty="0" err="1"/>
              <a:t>surv_months,vital_status</a:t>
            </a:r>
            <a:r>
              <a:rPr kumimoji="1" lang="en" altLang="zh-CN" sz="1400" dirty="0"/>
              <a:t>) ~ ., data = </a:t>
            </a:r>
            <a:r>
              <a:rPr kumimoji="1" lang="en" altLang="zh-CN" sz="1400" dirty="0" err="1"/>
              <a:t>cancer_dat</a:t>
            </a:r>
            <a:r>
              <a:rPr kumimoji="1" lang="en" altLang="zh-CN" sz="1400" dirty="0"/>
              <a:t>, cut = 120, episode = 'period')</a:t>
            </a:r>
          </a:p>
          <a:p>
            <a:r>
              <a:rPr kumimoji="1" lang="en" altLang="zh-CN" sz="1400" dirty="0" err="1"/>
              <a:t>rad_split$period</a:t>
            </a:r>
            <a:r>
              <a:rPr kumimoji="1" lang="en" altLang="zh-CN" sz="1400" dirty="0"/>
              <a:t> &lt;- factor(</a:t>
            </a:r>
            <a:r>
              <a:rPr kumimoji="1" lang="en" altLang="zh-CN" sz="1400" dirty="0" err="1"/>
              <a:t>rad_split$period</a:t>
            </a:r>
            <a:r>
              <a:rPr kumimoji="1" lang="en" altLang="zh-CN" sz="1400" dirty="0"/>
              <a:t>, 1:2, c('&lt;100 months', '&gt;100 months'))</a:t>
            </a:r>
          </a:p>
          <a:p>
            <a:r>
              <a:rPr kumimoji="1" lang="en" altLang="zh-CN" sz="1400" dirty="0" err="1"/>
              <a:t>split_fit</a:t>
            </a:r>
            <a:r>
              <a:rPr kumimoji="1" lang="en" altLang="zh-CN" sz="1400" dirty="0"/>
              <a:t> &lt;- </a:t>
            </a:r>
            <a:r>
              <a:rPr kumimoji="1" lang="en" altLang="zh-CN" sz="1400" dirty="0" err="1"/>
              <a:t>coxph</a:t>
            </a:r>
            <a:r>
              <a:rPr kumimoji="1" lang="en" altLang="zh-CN" sz="1400" dirty="0"/>
              <a:t>(</a:t>
            </a:r>
            <a:r>
              <a:rPr kumimoji="1" lang="en" altLang="zh-CN" sz="1400" dirty="0" err="1"/>
              <a:t>Surv</a:t>
            </a:r>
            <a:r>
              <a:rPr kumimoji="1" lang="en" altLang="zh-CN" sz="1400" dirty="0"/>
              <a:t>(</a:t>
            </a:r>
            <a:r>
              <a:rPr kumimoji="1" lang="en" altLang="zh-CN" sz="1400" dirty="0" err="1"/>
              <a:t>surv_months</a:t>
            </a:r>
            <a:r>
              <a:rPr kumimoji="1" lang="en" altLang="zh-CN" sz="1400" dirty="0"/>
              <a:t>, </a:t>
            </a:r>
            <a:r>
              <a:rPr kumimoji="1" lang="en" altLang="zh-CN" sz="1400" dirty="0" err="1"/>
              <a:t>vital_status</a:t>
            </a:r>
            <a:r>
              <a:rPr kumimoji="1" lang="en" altLang="zh-CN" sz="1400" dirty="0"/>
              <a:t>)  ~ chemotherapy + </a:t>
            </a:r>
            <a:r>
              <a:rPr kumimoji="1" lang="en" altLang="zh-CN" sz="1400" dirty="0" err="1"/>
              <a:t>hormone_therapy</a:t>
            </a:r>
            <a:r>
              <a:rPr kumimoji="1" lang="en" altLang="zh-CN" sz="1400" dirty="0"/>
              <a:t> + </a:t>
            </a:r>
            <a:r>
              <a:rPr kumimoji="1" lang="en" altLang="zh-CN" sz="1400" dirty="0" err="1"/>
              <a:t>radio_therapy</a:t>
            </a:r>
            <a:r>
              <a:rPr kumimoji="1" lang="en" altLang="zh-CN" sz="1400" dirty="0"/>
              <a:t> * strata(period), data = </a:t>
            </a:r>
            <a:r>
              <a:rPr kumimoji="1" lang="en" altLang="zh-CN" sz="1400" dirty="0" err="1"/>
              <a:t>rad_split</a:t>
            </a:r>
            <a:r>
              <a:rPr kumimoji="1" lang="en" altLang="zh-CN" sz="1400" dirty="0"/>
              <a:t>)</a:t>
            </a:r>
          </a:p>
          <a:p>
            <a:r>
              <a:rPr kumimoji="1" lang="en" altLang="zh-CN" sz="1400" dirty="0"/>
              <a:t>summary(</a:t>
            </a:r>
            <a:r>
              <a:rPr kumimoji="1" lang="en" altLang="zh-CN" sz="1400" dirty="0" err="1"/>
              <a:t>split_fit</a:t>
            </a:r>
            <a:r>
              <a:rPr kumimoji="1" lang="en" altLang="zh-CN" sz="1400" dirty="0"/>
              <a:t>)</a:t>
            </a:r>
          </a:p>
          <a:p>
            <a:r>
              <a:rPr kumimoji="1" lang="en" altLang="zh-CN" sz="1400" dirty="0" err="1"/>
              <a:t>cox.zph</a:t>
            </a:r>
            <a:r>
              <a:rPr kumimoji="1" lang="en" altLang="zh-CN" sz="1400" dirty="0"/>
              <a:t>(</a:t>
            </a:r>
            <a:r>
              <a:rPr kumimoji="1" lang="en" altLang="zh-CN" sz="1400" dirty="0" err="1"/>
              <a:t>split_fit</a:t>
            </a:r>
            <a:r>
              <a:rPr kumimoji="1" lang="en" altLang="zh-CN" sz="1400" dirty="0"/>
              <a:t>)</a:t>
            </a:r>
          </a:p>
          <a:p>
            <a:r>
              <a:rPr kumimoji="1" lang="en" altLang="zh-CN" sz="1400" dirty="0" err="1"/>
              <a:t>ggcoxzph</a:t>
            </a:r>
            <a:r>
              <a:rPr kumimoji="1" lang="en" altLang="zh-CN" sz="1400" dirty="0"/>
              <a:t>(</a:t>
            </a:r>
            <a:r>
              <a:rPr kumimoji="1" lang="en" altLang="zh-CN" sz="1400" dirty="0" err="1"/>
              <a:t>cox.zph</a:t>
            </a:r>
            <a:r>
              <a:rPr kumimoji="1" lang="en" altLang="zh-CN" sz="1400" dirty="0"/>
              <a:t>(</a:t>
            </a:r>
            <a:r>
              <a:rPr kumimoji="1" lang="en" altLang="zh-CN" sz="1400" dirty="0" err="1"/>
              <a:t>split_fit</a:t>
            </a:r>
            <a:r>
              <a:rPr kumimoji="1" lang="en" altLang="zh-CN" sz="1400" dirty="0"/>
              <a:t>))</a:t>
            </a:r>
            <a:endParaRPr kumimoji="1" lang="zh-CN" altLang="en-US" sz="1400" dirty="0"/>
          </a:p>
        </p:txBody>
      </p:sp>
      <p:pic>
        <p:nvPicPr>
          <p:cNvPr id="6" name="图片 5" descr="表格&#10;&#10;描述已自动生成">
            <a:extLst>
              <a:ext uri="{FF2B5EF4-FFF2-40B4-BE49-F238E27FC236}">
                <a16:creationId xmlns:a16="http://schemas.microsoft.com/office/drawing/2014/main" id="{B41231E3-C8D3-E149-98B2-C1B93447B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1857"/>
            <a:ext cx="4745342" cy="3113232"/>
          </a:xfrm>
          <a:prstGeom prst="rect">
            <a:avLst/>
          </a:prstGeom>
        </p:spPr>
      </p:pic>
      <p:pic>
        <p:nvPicPr>
          <p:cNvPr id="8" name="图片 7" descr="文本&#10;&#10;描述已自动生成">
            <a:extLst>
              <a:ext uri="{FF2B5EF4-FFF2-40B4-BE49-F238E27FC236}">
                <a16:creationId xmlns:a16="http://schemas.microsoft.com/office/drawing/2014/main" id="{F3B6D750-04C3-504E-81AB-49B3A4A3C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494449"/>
            <a:ext cx="2470150" cy="825677"/>
          </a:xfrm>
          <a:prstGeom prst="rect">
            <a:avLst/>
          </a:prstGeom>
        </p:spPr>
      </p:pic>
      <p:pic>
        <p:nvPicPr>
          <p:cNvPr id="10" name="图片 9" descr="图表, 折线图&#10;&#10;描述已自动生成">
            <a:extLst>
              <a:ext uri="{FF2B5EF4-FFF2-40B4-BE49-F238E27FC236}">
                <a16:creationId xmlns:a16="http://schemas.microsoft.com/office/drawing/2014/main" id="{1046F53E-F8D1-F44A-A5E4-EEDC6AD48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517" y="2221179"/>
            <a:ext cx="5343672" cy="3859319"/>
          </a:xfrm>
          <a:prstGeom prst="rect">
            <a:avLst/>
          </a:prstGeom>
        </p:spPr>
      </p:pic>
      <p:pic>
        <p:nvPicPr>
          <p:cNvPr id="5" name="Picture 2" descr="Imperial College London | jobs.ac.uk">
            <a:extLst>
              <a:ext uri="{FF2B5EF4-FFF2-40B4-BE49-F238E27FC236}">
                <a16:creationId xmlns:a16="http://schemas.microsoft.com/office/drawing/2014/main" id="{15703718-4154-404A-A114-F1C75DD126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57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266B3-3B93-224C-B1C0-20F1F5709E27}"/>
              </a:ext>
            </a:extLst>
          </p:cNvPr>
          <p:cNvSpPr>
            <a:spLocks noGrp="1"/>
          </p:cNvSpPr>
          <p:nvPr>
            <p:ph type="title"/>
          </p:nvPr>
        </p:nvSpPr>
        <p:spPr>
          <a:xfrm>
            <a:off x="838200" y="365125"/>
            <a:ext cx="10515600" cy="570057"/>
          </a:xfrm>
        </p:spPr>
        <p:txBody>
          <a:bodyPr>
            <a:normAutofit fontScale="90000"/>
          </a:bodyPr>
          <a:lstStyle/>
          <a:p>
            <a:r>
              <a:rPr kumimoji="1" lang="en-US" altLang="zh-CN" sz="4000" dirty="0"/>
              <a:t>Aim 3 (sensitivity)</a:t>
            </a:r>
            <a:endParaRPr kumimoji="1" lang="zh-CN" altLang="en-US" sz="4000" dirty="0"/>
          </a:p>
        </p:txBody>
      </p:sp>
      <p:sp>
        <p:nvSpPr>
          <p:cNvPr id="6" name="文本框 5">
            <a:extLst>
              <a:ext uri="{FF2B5EF4-FFF2-40B4-BE49-F238E27FC236}">
                <a16:creationId xmlns:a16="http://schemas.microsoft.com/office/drawing/2014/main" id="{6825B49A-22FB-184B-967A-4F1C57F292BE}"/>
              </a:ext>
            </a:extLst>
          </p:cNvPr>
          <p:cNvSpPr txBox="1"/>
          <p:nvPr/>
        </p:nvSpPr>
        <p:spPr>
          <a:xfrm>
            <a:off x="955964" y="1236518"/>
            <a:ext cx="8261813" cy="738664"/>
          </a:xfrm>
          <a:prstGeom prst="rect">
            <a:avLst/>
          </a:prstGeom>
          <a:noFill/>
        </p:spPr>
        <p:txBody>
          <a:bodyPr wrap="none" rtlCol="0">
            <a:spAutoFit/>
          </a:bodyPr>
          <a:lstStyle/>
          <a:p>
            <a:r>
              <a:rPr kumimoji="1" lang="en" altLang="zh-CN" sz="1400" dirty="0" err="1"/>
              <a:t>aimsen</a:t>
            </a:r>
            <a:r>
              <a:rPr kumimoji="1" lang="en" altLang="zh-CN" sz="1400" dirty="0"/>
              <a:t> &lt;- </a:t>
            </a:r>
            <a:r>
              <a:rPr kumimoji="1" lang="en" altLang="zh-CN" sz="1400" dirty="0" err="1"/>
              <a:t>coxph</a:t>
            </a:r>
            <a:r>
              <a:rPr kumimoji="1" lang="en" altLang="zh-CN" sz="1400" dirty="0"/>
              <a:t>(</a:t>
            </a:r>
            <a:r>
              <a:rPr kumimoji="1" lang="en" altLang="zh-CN" sz="1400" dirty="0" err="1"/>
              <a:t>Surv</a:t>
            </a:r>
            <a:r>
              <a:rPr kumimoji="1" lang="en" altLang="zh-CN" sz="1400" dirty="0"/>
              <a:t>(</a:t>
            </a:r>
            <a:r>
              <a:rPr kumimoji="1" lang="en" altLang="zh-CN" sz="1400" dirty="0" err="1"/>
              <a:t>surv_months</a:t>
            </a:r>
            <a:r>
              <a:rPr kumimoji="1" lang="en" altLang="zh-CN" sz="1400" dirty="0"/>
              <a:t>, </a:t>
            </a:r>
            <a:r>
              <a:rPr kumimoji="1" lang="en" altLang="zh-CN" sz="1400" dirty="0" err="1"/>
              <a:t>vital_status</a:t>
            </a:r>
            <a:r>
              <a:rPr kumimoji="1" lang="en" altLang="zh-CN" sz="1400" dirty="0"/>
              <a:t>) ~ chemotherapy + </a:t>
            </a:r>
            <a:r>
              <a:rPr kumimoji="1" lang="en" altLang="zh-CN" sz="1400" dirty="0" err="1"/>
              <a:t>hormone_therapy</a:t>
            </a:r>
            <a:r>
              <a:rPr kumimoji="1" lang="en" altLang="zh-CN" sz="1400" dirty="0"/>
              <a:t> + </a:t>
            </a:r>
          </a:p>
          <a:p>
            <a:r>
              <a:rPr kumimoji="1" lang="en" altLang="zh-CN" sz="1400" dirty="0"/>
              <a:t>								</a:t>
            </a:r>
            <a:r>
              <a:rPr kumimoji="1" lang="en" altLang="zh-CN" sz="1400" dirty="0" err="1"/>
              <a:t>radio_therapy</a:t>
            </a:r>
            <a:r>
              <a:rPr kumimoji="1" lang="en" altLang="zh-CN" sz="1400" dirty="0"/>
              <a:t>*strata(period) + </a:t>
            </a:r>
            <a:r>
              <a:rPr kumimoji="1" lang="en" altLang="zh-CN" sz="1400" dirty="0" err="1"/>
              <a:t>tumor_size</a:t>
            </a:r>
            <a:r>
              <a:rPr kumimoji="1" lang="en" altLang="zh-CN" sz="1400" dirty="0"/>
              <a:t>, data = </a:t>
            </a:r>
            <a:r>
              <a:rPr kumimoji="1" lang="en" altLang="zh-CN" sz="1400" dirty="0" err="1"/>
              <a:t>rad_split</a:t>
            </a:r>
            <a:r>
              <a:rPr kumimoji="1" lang="en" altLang="zh-CN" sz="1400" dirty="0"/>
              <a:t>)</a:t>
            </a:r>
          </a:p>
          <a:p>
            <a:r>
              <a:rPr kumimoji="1" lang="en" altLang="zh-CN" sz="1400" dirty="0"/>
              <a:t>summary(</a:t>
            </a:r>
            <a:r>
              <a:rPr kumimoji="1" lang="en" altLang="zh-CN" sz="1400" dirty="0" err="1"/>
              <a:t>aimsen</a:t>
            </a:r>
            <a:r>
              <a:rPr kumimoji="1" lang="en" altLang="zh-CN" sz="1400" dirty="0"/>
              <a:t>)</a:t>
            </a:r>
            <a:endParaRPr kumimoji="1" lang="zh-CN" altLang="en-US" sz="1400" dirty="0"/>
          </a:p>
        </p:txBody>
      </p:sp>
      <p:pic>
        <p:nvPicPr>
          <p:cNvPr id="8" name="图片 7" descr="表格&#10;&#10;描述已自动生成">
            <a:extLst>
              <a:ext uri="{FF2B5EF4-FFF2-40B4-BE49-F238E27FC236}">
                <a16:creationId xmlns:a16="http://schemas.microsoft.com/office/drawing/2014/main" id="{76953BA4-57B7-AE49-AF45-82247FD92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4" y="1984707"/>
            <a:ext cx="6476391" cy="4508168"/>
          </a:xfrm>
          <a:prstGeom prst="rect">
            <a:avLst/>
          </a:prstGeom>
        </p:spPr>
      </p:pic>
    </p:spTree>
    <p:extLst>
      <p:ext uri="{BB962C8B-B14F-4D97-AF65-F5344CB8AC3E}">
        <p14:creationId xmlns:p14="http://schemas.microsoft.com/office/powerpoint/2010/main" val="1255156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E0E5-E13D-4BDE-B0DC-32C06BAE3A56}"/>
              </a:ext>
            </a:extLst>
          </p:cNvPr>
          <p:cNvSpPr>
            <a:spLocks noGrp="1"/>
          </p:cNvSpPr>
          <p:nvPr>
            <p:ph type="title"/>
          </p:nvPr>
        </p:nvSpPr>
        <p:spPr/>
        <p:txBody>
          <a:bodyPr/>
          <a:lstStyle/>
          <a:p>
            <a:r>
              <a:rPr lang="en-US">
                <a:cs typeface="Calibri Light"/>
              </a:rPr>
              <a:t>Further Implications </a:t>
            </a:r>
          </a:p>
        </p:txBody>
      </p:sp>
      <p:sp>
        <p:nvSpPr>
          <p:cNvPr id="3" name="Content Placeholder 2">
            <a:extLst>
              <a:ext uri="{FF2B5EF4-FFF2-40B4-BE49-F238E27FC236}">
                <a16:creationId xmlns:a16="http://schemas.microsoft.com/office/drawing/2014/main" id="{B4542CE2-A0D2-4DA5-9600-362F013EE8A1}"/>
              </a:ext>
            </a:extLst>
          </p:cNvPr>
          <p:cNvSpPr>
            <a:spLocks noGrp="1"/>
          </p:cNvSpPr>
          <p:nvPr>
            <p:ph idx="1"/>
          </p:nvPr>
        </p:nvSpPr>
        <p:spPr/>
        <p:txBody>
          <a:bodyPr vert="horz" lIns="91440" tIns="45720" rIns="91440" bIns="45720" rtlCol="0" anchor="t">
            <a:normAutofit/>
          </a:bodyPr>
          <a:lstStyle/>
          <a:p>
            <a:r>
              <a:rPr lang="en-US">
                <a:cs typeface="Calibri"/>
              </a:rPr>
              <a:t>Next generation sequencing is providing new and exciting results. </a:t>
            </a:r>
          </a:p>
          <a:p>
            <a:r>
              <a:rPr lang="en-US">
                <a:ea typeface="+mn-lt"/>
                <a:cs typeface="+mn-lt"/>
              </a:rPr>
              <a:t>Large‐scale sequencing data unravels novel somatic and potential targetable mutations as well as allowing the identification of new candidate genes predisposing for familial breast cancer. </a:t>
            </a:r>
          </a:p>
          <a:p>
            <a:r>
              <a:rPr lang="en-US">
                <a:ea typeface="+mn-lt"/>
                <a:cs typeface="+mn-lt"/>
              </a:rPr>
              <a:t>High‐throughput analytic approaches, provides for a more individualized treatment course of breast cancer patients.</a:t>
            </a:r>
            <a:endParaRPr lang="en-US">
              <a:cs typeface="Calibri"/>
            </a:endParaRPr>
          </a:p>
          <a:p>
            <a:r>
              <a:rPr lang="en-US">
                <a:ea typeface="+mn-lt"/>
                <a:cs typeface="+mn-lt"/>
              </a:rPr>
              <a:t>Combined prognostic markers that include clinical and genetic factors by tumor subtypes.</a:t>
            </a:r>
          </a:p>
          <a:p>
            <a:pPr marL="0" indent="0">
              <a:buNone/>
            </a:pPr>
            <a:endParaRPr lang="en-US">
              <a:cs typeface="Calibri"/>
            </a:endParaRPr>
          </a:p>
          <a:p>
            <a:endParaRPr lang="en-US">
              <a:cs typeface="Calibri"/>
            </a:endParaRPr>
          </a:p>
          <a:p>
            <a:endParaRPr lang="en-US">
              <a:cs typeface="Calibri"/>
            </a:endParaRPr>
          </a:p>
        </p:txBody>
      </p:sp>
      <p:pic>
        <p:nvPicPr>
          <p:cNvPr id="5" name="Picture 2" descr="Imperial College London | jobs.ac.uk">
            <a:extLst>
              <a:ext uri="{FF2B5EF4-FFF2-40B4-BE49-F238E27FC236}">
                <a16:creationId xmlns:a16="http://schemas.microsoft.com/office/drawing/2014/main" id="{9B8E4132-9005-4051-A50A-477B445045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93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7F94922-92EF-47C5-B57E-C885A8C1A9EC}"/>
              </a:ext>
            </a:extLst>
          </p:cNvPr>
          <p:cNvSpPr>
            <a:spLocks noGrp="1"/>
          </p:cNvSpPr>
          <p:nvPr>
            <p:ph type="title"/>
          </p:nvPr>
        </p:nvSpPr>
        <p:spPr>
          <a:xfrm>
            <a:off x="838200" y="-121632"/>
            <a:ext cx="10515600" cy="1325563"/>
          </a:xfrm>
        </p:spPr>
        <p:txBody>
          <a:bodyPr vert="horz" lIns="91440" tIns="45720" rIns="91440" bIns="45720" rtlCol="0" anchor="ctr" anchorCtr="0">
            <a:normAutofit/>
          </a:bodyPr>
          <a:lstStyle/>
          <a:p>
            <a:pPr algn="ctr"/>
            <a:r>
              <a:rPr lang="en-US" sz="4800" b="1" spc="-100">
                <a:latin typeface="Calibri Headings"/>
              </a:rPr>
              <a:t>Aims</a:t>
            </a:r>
          </a:p>
        </p:txBody>
      </p:sp>
      <p:graphicFrame>
        <p:nvGraphicFramePr>
          <p:cNvPr id="7" name="Diagram 6">
            <a:extLst>
              <a:ext uri="{FF2B5EF4-FFF2-40B4-BE49-F238E27FC236}">
                <a16:creationId xmlns:a16="http://schemas.microsoft.com/office/drawing/2014/main" id="{681DB206-3F1B-4109-B7A9-C8E6026EE0BB}"/>
              </a:ext>
            </a:extLst>
          </p:cNvPr>
          <p:cNvGraphicFramePr/>
          <p:nvPr>
            <p:extLst>
              <p:ext uri="{D42A27DB-BD31-4B8C-83A1-F6EECF244321}">
                <p14:modId xmlns:p14="http://schemas.microsoft.com/office/powerpoint/2010/main" val="1247878018"/>
              </p:ext>
            </p:extLst>
          </p:nvPr>
        </p:nvGraphicFramePr>
        <p:xfrm>
          <a:off x="1117600" y="1077684"/>
          <a:ext cx="1041641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2" descr="Imperial College London | jobs.ac.uk">
            <a:extLst>
              <a:ext uri="{FF2B5EF4-FFF2-40B4-BE49-F238E27FC236}">
                <a16:creationId xmlns:a16="http://schemas.microsoft.com/office/drawing/2014/main" id="{175FA3D2-E34F-4401-A6DF-E4F43B6B6A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53711" y="109537"/>
            <a:ext cx="1266826" cy="633413"/>
          </a:xfrm>
          <a:prstGeom prst="rect">
            <a:avLst/>
          </a:prstGeom>
          <a:gradFill>
            <a:gsLst>
              <a:gs pos="0">
                <a:schemeClr val="bg1">
                  <a:tint val="90000"/>
                  <a:lumMod val="110000"/>
                </a:schemeClr>
              </a:gs>
              <a:gs pos="100000">
                <a:schemeClr val="bg1">
                  <a:shade val="64000"/>
                  <a:lumMod val="98000"/>
                </a:schemeClr>
              </a:gs>
            </a:gsLst>
            <a:lin ang="5400000" scaled="0"/>
          </a:gradFill>
        </p:spPr>
      </p:pic>
    </p:spTree>
    <p:extLst>
      <p:ext uri="{BB962C8B-B14F-4D97-AF65-F5344CB8AC3E}">
        <p14:creationId xmlns:p14="http://schemas.microsoft.com/office/powerpoint/2010/main" val="12334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B82716-32D3-4A18-95C9-2218CD5279A0}"/>
              </a:ext>
            </a:extLst>
          </p:cNvPr>
          <p:cNvSpPr txBox="1"/>
          <p:nvPr/>
        </p:nvSpPr>
        <p:spPr>
          <a:xfrm>
            <a:off x="835959" y="1530724"/>
            <a:ext cx="84245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4" name="Picture 2" descr="Imperial College London | jobs.ac.uk">
            <a:extLst>
              <a:ext uri="{FF2B5EF4-FFF2-40B4-BE49-F238E27FC236}">
                <a16:creationId xmlns:a16="http://schemas.microsoft.com/office/drawing/2014/main" id="{6DA5D6BB-7959-450C-8BE7-DC345A6EA5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109537"/>
            <a:ext cx="942974"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40C6E2E0-3C7F-4AFD-9573-B9F00F938209}"/>
              </a:ext>
            </a:extLst>
          </p:cNvPr>
          <p:cNvGraphicFramePr>
            <a:graphicFrameLocks noGrp="1"/>
          </p:cNvGraphicFramePr>
          <p:nvPr>
            <p:extLst>
              <p:ext uri="{D42A27DB-BD31-4B8C-83A1-F6EECF244321}">
                <p14:modId xmlns:p14="http://schemas.microsoft.com/office/powerpoint/2010/main" val="2206688526"/>
              </p:ext>
            </p:extLst>
          </p:nvPr>
        </p:nvGraphicFramePr>
        <p:xfrm>
          <a:off x="317500" y="1412875"/>
          <a:ext cx="11360155" cy="5231979"/>
        </p:xfrm>
        <a:graphic>
          <a:graphicData uri="http://schemas.openxmlformats.org/drawingml/2006/table">
            <a:tbl>
              <a:tblPr firstRow="1" bandRow="1">
                <a:tableStyleId>{7DF18680-E054-41AD-8BC1-D1AEF772440D}</a:tableStyleId>
              </a:tblPr>
              <a:tblGrid>
                <a:gridCol w="2150814">
                  <a:extLst>
                    <a:ext uri="{9D8B030D-6E8A-4147-A177-3AD203B41FA5}">
                      <a16:colId xmlns:a16="http://schemas.microsoft.com/office/drawing/2014/main" val="2809191944"/>
                    </a:ext>
                  </a:extLst>
                </a:gridCol>
                <a:gridCol w="2805723">
                  <a:extLst>
                    <a:ext uri="{9D8B030D-6E8A-4147-A177-3AD203B41FA5}">
                      <a16:colId xmlns:a16="http://schemas.microsoft.com/office/drawing/2014/main" val="1162850721"/>
                    </a:ext>
                  </a:extLst>
                </a:gridCol>
                <a:gridCol w="1374797">
                  <a:extLst>
                    <a:ext uri="{9D8B030D-6E8A-4147-A177-3AD203B41FA5}">
                      <a16:colId xmlns:a16="http://schemas.microsoft.com/office/drawing/2014/main" val="799398220"/>
                    </a:ext>
                  </a:extLst>
                </a:gridCol>
                <a:gridCol w="1494722">
                  <a:extLst>
                    <a:ext uri="{9D8B030D-6E8A-4147-A177-3AD203B41FA5}">
                      <a16:colId xmlns:a16="http://schemas.microsoft.com/office/drawing/2014/main" val="932200018"/>
                    </a:ext>
                  </a:extLst>
                </a:gridCol>
                <a:gridCol w="2026053">
                  <a:extLst>
                    <a:ext uri="{9D8B030D-6E8A-4147-A177-3AD203B41FA5}">
                      <a16:colId xmlns:a16="http://schemas.microsoft.com/office/drawing/2014/main" val="2294805900"/>
                    </a:ext>
                  </a:extLst>
                </a:gridCol>
                <a:gridCol w="1508046">
                  <a:extLst>
                    <a:ext uri="{9D8B030D-6E8A-4147-A177-3AD203B41FA5}">
                      <a16:colId xmlns:a16="http://schemas.microsoft.com/office/drawing/2014/main" val="3624301213"/>
                    </a:ext>
                  </a:extLst>
                </a:gridCol>
              </a:tblGrid>
              <a:tr h="380821">
                <a:tc>
                  <a:txBody>
                    <a:bodyPr/>
                    <a:lstStyle/>
                    <a:p>
                      <a:r>
                        <a:rPr lang="en-US" sz="1200"/>
                        <a:t>Aims</a:t>
                      </a:r>
                    </a:p>
                  </a:txBody>
                  <a:tcPr marL="92096" marR="92096" marT="46048" marB="46048"/>
                </a:tc>
                <a:tc>
                  <a:txBody>
                    <a:bodyPr/>
                    <a:lstStyle/>
                    <a:p>
                      <a:r>
                        <a:rPr lang="en-US" sz="1200"/>
                        <a:t>Exposure Variable </a:t>
                      </a:r>
                    </a:p>
                  </a:txBody>
                  <a:tcPr marL="92096" marR="92096" marT="46048" marB="46048"/>
                </a:tc>
                <a:tc>
                  <a:txBody>
                    <a:bodyPr/>
                    <a:lstStyle/>
                    <a:p>
                      <a:r>
                        <a:rPr lang="en-US" sz="1200"/>
                        <a:t>Outcome Variable </a:t>
                      </a:r>
                    </a:p>
                  </a:txBody>
                  <a:tcPr marL="92096" marR="92096" marT="46048" marB="46048"/>
                </a:tc>
                <a:tc>
                  <a:txBody>
                    <a:bodyPr/>
                    <a:lstStyle/>
                    <a:p>
                      <a:r>
                        <a:rPr lang="en-US" sz="1200"/>
                        <a:t>Inclusion Criteria</a:t>
                      </a:r>
                    </a:p>
                  </a:txBody>
                  <a:tcPr marL="92096" marR="92096" marT="46048" marB="46048"/>
                </a:tc>
                <a:tc>
                  <a:txBody>
                    <a:bodyPr/>
                    <a:lstStyle/>
                    <a:p>
                      <a:r>
                        <a:rPr lang="en-US" sz="1200"/>
                        <a:t>Exclusion criteria</a:t>
                      </a:r>
                    </a:p>
                  </a:txBody>
                  <a:tcPr marL="92096" marR="92096" marT="46048" marB="46048"/>
                </a:tc>
                <a:tc>
                  <a:txBody>
                    <a:bodyPr/>
                    <a:lstStyle/>
                    <a:p>
                      <a:pPr lvl="0">
                        <a:buNone/>
                      </a:pPr>
                      <a:r>
                        <a:rPr lang="en-US" sz="1200"/>
                        <a:t>Statistical tests</a:t>
                      </a:r>
                    </a:p>
                  </a:txBody>
                  <a:tcPr marL="92096" marR="92096" marT="46048" marB="46048"/>
                </a:tc>
                <a:extLst>
                  <a:ext uri="{0D108BD9-81ED-4DB2-BD59-A6C34878D82A}">
                    <a16:rowId xmlns:a16="http://schemas.microsoft.com/office/drawing/2014/main" val="2246104184"/>
                  </a:ext>
                </a:extLst>
              </a:tr>
              <a:tr h="1100150">
                <a:tc>
                  <a:txBody>
                    <a:bodyPr/>
                    <a:lstStyle/>
                    <a:p>
                      <a:pPr algn="l"/>
                      <a:r>
                        <a:rPr lang="en-US" sz="1200"/>
                        <a:t>1. </a:t>
                      </a:r>
                      <a:r>
                        <a:rPr lang="en-US" sz="1200" u="none" strike="noStrike" noProof="0"/>
                        <a:t>Summarize overall survival following breast cancer diagnosis, including median survival and five-year survival probability. </a:t>
                      </a:r>
                    </a:p>
                    <a:p>
                      <a:pPr lvl="0" algn="l">
                        <a:buNone/>
                      </a:pPr>
                      <a:endParaRPr lang="en-US" sz="1200"/>
                    </a:p>
                  </a:txBody>
                  <a:tcPr marL="92096" marR="92096" marT="46048" marB="46048"/>
                </a:tc>
                <a:tc>
                  <a:txBody>
                    <a:bodyPr/>
                    <a:lstStyle/>
                    <a:p>
                      <a:pPr lvl="0">
                        <a:buNone/>
                      </a:pPr>
                      <a:endParaRPr lang="en-US" sz="1200"/>
                    </a:p>
                  </a:txBody>
                  <a:tcPr marL="92096" marR="92096" marT="46048" marB="46048"/>
                </a:tc>
                <a:tc rowSpan="4">
                  <a:txBody>
                    <a:bodyPr/>
                    <a:lstStyle/>
                    <a:p>
                      <a:endParaRPr lang="en-US" sz="1200"/>
                    </a:p>
                    <a:p>
                      <a:pPr lvl="0">
                        <a:buNone/>
                      </a:pPr>
                      <a:endParaRPr lang="en-US" sz="1200"/>
                    </a:p>
                    <a:p>
                      <a:pPr lvl="0">
                        <a:buNone/>
                      </a:pPr>
                      <a:endParaRPr lang="en-US" sz="1200"/>
                    </a:p>
                    <a:p>
                      <a:pPr lvl="0">
                        <a:buNone/>
                      </a:pPr>
                      <a:endParaRPr lang="en-US" sz="1200"/>
                    </a:p>
                    <a:p>
                      <a:pPr lvl="0">
                        <a:buNone/>
                      </a:pPr>
                      <a:endParaRPr lang="en-US" sz="1200"/>
                    </a:p>
                    <a:p>
                      <a:pPr lvl="0">
                        <a:buNone/>
                      </a:pPr>
                      <a:endParaRPr lang="en-US" sz="1200"/>
                    </a:p>
                    <a:p>
                      <a:pPr lvl="0">
                        <a:buNone/>
                      </a:pPr>
                      <a:endParaRPr lang="en-US" sz="1200"/>
                    </a:p>
                    <a:p>
                      <a:pPr lvl="0">
                        <a:buNone/>
                      </a:pPr>
                      <a:endParaRPr lang="en-US" sz="1200"/>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a:t>Vital status</a:t>
                      </a:r>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a:t>Survival months </a:t>
                      </a:r>
                    </a:p>
                  </a:txBody>
                  <a:tcPr marL="92096" marR="92096" marT="46048" marB="46048"/>
                </a:tc>
                <a:tc rowSpan="4">
                  <a:txBody>
                    <a:bodyPr/>
                    <a:lstStyle/>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lvl="0" algn="l">
                        <a:lnSpc>
                          <a:spcPct val="100000"/>
                        </a:lnSpc>
                        <a:spcBef>
                          <a:spcPts val="0"/>
                        </a:spcBef>
                        <a:spcAft>
                          <a:spcPts val="0"/>
                        </a:spcAft>
                        <a:buNone/>
                      </a:pPr>
                      <a:endParaRPr lang="en-US" sz="1200" u="none" strike="noStrike" noProof="0"/>
                    </a:p>
                    <a:p>
                      <a:pPr marL="171450" lvl="0" indent="-171450" algn="l">
                        <a:lnSpc>
                          <a:spcPct val="100000"/>
                        </a:lnSpc>
                        <a:spcBef>
                          <a:spcPts val="0"/>
                        </a:spcBef>
                        <a:spcAft>
                          <a:spcPts val="0"/>
                        </a:spcAft>
                        <a:buFont typeface="Arial" panose="020B0604020202020204" pitchFamily="34" charset="0"/>
                        <a:buChar char="•"/>
                      </a:pPr>
                      <a:endParaRPr lang="en-US" sz="1200" u="none" strike="noStrike" noProof="0"/>
                    </a:p>
                    <a:p>
                      <a:pPr marL="171450" lvl="0" indent="-171450" algn="l">
                        <a:lnSpc>
                          <a:spcPct val="100000"/>
                        </a:lnSpc>
                        <a:spcBef>
                          <a:spcPts val="0"/>
                        </a:spcBef>
                        <a:spcAft>
                          <a:spcPts val="0"/>
                        </a:spcAft>
                        <a:buFont typeface="Arial" panose="020B0604020202020204" pitchFamily="34" charset="0"/>
                        <a:buChar char="•"/>
                      </a:pPr>
                      <a:r>
                        <a:rPr lang="en-US" sz="1200" u="none" strike="noStrike" noProof="0"/>
                        <a:t>Have breast cancer</a:t>
                      </a:r>
                      <a:endParaRPr lang="en-US" sz="1200"/>
                    </a:p>
                    <a:p>
                      <a:pPr marL="171450" lvl="0" indent="-171450">
                        <a:buFont typeface="Arial" panose="020B0604020202020204" pitchFamily="34" charset="0"/>
                        <a:buChar char="•"/>
                      </a:pPr>
                      <a:endParaRPr lang="en-US" sz="1200"/>
                    </a:p>
                    <a:p>
                      <a:pPr marL="171450" lvl="0" indent="-171450" algn="l">
                        <a:lnSpc>
                          <a:spcPct val="100000"/>
                        </a:lnSpc>
                        <a:spcBef>
                          <a:spcPts val="0"/>
                        </a:spcBef>
                        <a:spcAft>
                          <a:spcPts val="0"/>
                        </a:spcAft>
                        <a:buFont typeface="Arial" panose="020B0604020202020204" pitchFamily="34" charset="0"/>
                        <a:buChar char="•"/>
                      </a:pPr>
                      <a:endParaRPr lang="en-US" sz="1200" u="none" strike="noStrike" noProof="0"/>
                    </a:p>
                    <a:p>
                      <a:pPr marL="171450" lvl="0" indent="-171450" algn="l">
                        <a:lnSpc>
                          <a:spcPct val="100000"/>
                        </a:lnSpc>
                        <a:spcBef>
                          <a:spcPts val="0"/>
                        </a:spcBef>
                        <a:spcAft>
                          <a:spcPts val="0"/>
                        </a:spcAft>
                        <a:buFont typeface="Arial" panose="020B0604020202020204" pitchFamily="34" charset="0"/>
                        <a:buChar char="•"/>
                      </a:pPr>
                      <a:r>
                        <a:rPr lang="en-US" sz="1200" u="none" strike="noStrike" noProof="0"/>
                        <a:t>Female</a:t>
                      </a:r>
                      <a:endParaRPr lang="en-US" sz="1200"/>
                    </a:p>
                    <a:p>
                      <a:pPr marL="0" lvl="0" indent="0" algn="l">
                        <a:lnSpc>
                          <a:spcPct val="100000"/>
                        </a:lnSpc>
                        <a:spcBef>
                          <a:spcPts val="0"/>
                        </a:spcBef>
                        <a:spcAft>
                          <a:spcPts val="0"/>
                        </a:spcAft>
                        <a:buNone/>
                      </a:pPr>
                      <a:endParaRPr lang="en-US" sz="1200" u="none" strike="noStrike" noProof="0"/>
                    </a:p>
                    <a:p>
                      <a:pPr marL="0" lvl="0" indent="0" algn="l">
                        <a:lnSpc>
                          <a:spcPct val="100000"/>
                        </a:lnSpc>
                        <a:spcBef>
                          <a:spcPts val="0"/>
                        </a:spcBef>
                        <a:spcAft>
                          <a:spcPts val="0"/>
                        </a:spcAft>
                        <a:buFont typeface="Arial" panose="020B0604020202020204" pitchFamily="34" charset="0"/>
                        <a:buNone/>
                      </a:pPr>
                      <a:endParaRPr lang="en-US" sz="1200" u="none" strike="noStrike" noProof="0"/>
                    </a:p>
                    <a:p>
                      <a:pPr marL="0" lvl="0" indent="0" algn="l">
                        <a:lnSpc>
                          <a:spcPct val="100000"/>
                        </a:lnSpc>
                        <a:spcBef>
                          <a:spcPts val="0"/>
                        </a:spcBef>
                        <a:spcAft>
                          <a:spcPts val="0"/>
                        </a:spcAft>
                        <a:buFont typeface="Arial" panose="020B0604020202020204" pitchFamily="34" charset="0"/>
                        <a:buNone/>
                      </a:pPr>
                      <a:endParaRPr lang="en-US" sz="1200" u="none" strike="noStrike" noProof="0"/>
                    </a:p>
                    <a:p>
                      <a:pPr marL="171450" lvl="0" indent="-171450" algn="l">
                        <a:lnSpc>
                          <a:spcPct val="100000"/>
                        </a:lnSpc>
                        <a:spcBef>
                          <a:spcPts val="0"/>
                        </a:spcBef>
                        <a:spcAft>
                          <a:spcPts val="0"/>
                        </a:spcAft>
                        <a:buFont typeface="Arial" panose="020B0604020202020204" pitchFamily="34" charset="0"/>
                        <a:buChar char="•"/>
                      </a:pPr>
                      <a:r>
                        <a:rPr lang="en-US" sz="1200" u="none" strike="noStrike" noProof="0"/>
                        <a:t>Individuals diagnosed between the ages 21-80</a:t>
                      </a:r>
                    </a:p>
                    <a:p>
                      <a:pPr lvl="0">
                        <a:buNone/>
                      </a:pPr>
                      <a:endParaRPr lang="en-US" sz="1200"/>
                    </a:p>
                    <a:p>
                      <a:pPr lvl="0">
                        <a:buNone/>
                      </a:pPr>
                      <a:endParaRPr lang="en-US" sz="1200"/>
                    </a:p>
                  </a:txBody>
                  <a:tcPr marL="92096" marR="92096" marT="46048" marB="46048"/>
                </a:tc>
                <a:tc rowSpan="4">
                  <a:txBody>
                    <a:bodyPr/>
                    <a:lstStyle/>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lvl="0" algn="l">
                        <a:lnSpc>
                          <a:spcPct val="100000"/>
                        </a:lnSpc>
                        <a:spcBef>
                          <a:spcPts val="0"/>
                        </a:spcBef>
                        <a:spcAft>
                          <a:spcPts val="0"/>
                        </a:spcAft>
                        <a:buNone/>
                      </a:pPr>
                      <a:endParaRPr lang="en-US" sz="1200" u="none" strike="noStrike" noProof="0" dirty="0"/>
                    </a:p>
                    <a:p>
                      <a:pPr marL="171450" lvl="0" indent="-171450" algn="l">
                        <a:lnSpc>
                          <a:spcPct val="100000"/>
                        </a:lnSpc>
                        <a:spcBef>
                          <a:spcPts val="0"/>
                        </a:spcBef>
                        <a:spcAft>
                          <a:spcPts val="0"/>
                        </a:spcAft>
                        <a:buFont typeface="Arial" panose="020B0604020202020204" pitchFamily="34" charset="0"/>
                        <a:buChar char="•"/>
                      </a:pPr>
                      <a:endParaRPr lang="en-US" sz="1200" u="none" strike="noStrike" noProof="0" dirty="0"/>
                    </a:p>
                    <a:p>
                      <a:pPr marL="171450" lvl="0" indent="-171450" algn="l">
                        <a:lnSpc>
                          <a:spcPct val="100000"/>
                        </a:lnSpc>
                        <a:spcBef>
                          <a:spcPts val="0"/>
                        </a:spcBef>
                        <a:spcAft>
                          <a:spcPts val="0"/>
                        </a:spcAft>
                        <a:buFont typeface="Arial" panose="020B0604020202020204" pitchFamily="34" charset="0"/>
                        <a:buChar char="•"/>
                      </a:pPr>
                      <a:r>
                        <a:rPr lang="en-US" sz="1200" u="none" strike="noStrike" noProof="0" dirty="0"/>
                        <a:t>Individuals diagnosed over the age of 80</a:t>
                      </a:r>
                      <a:endParaRPr lang="en-US" sz="1200" dirty="0"/>
                    </a:p>
                    <a:p>
                      <a:pPr marL="171450" lvl="0" indent="-171450">
                        <a:buFont typeface="Arial" panose="020B0604020202020204" pitchFamily="34" charset="0"/>
                        <a:buChar char="•"/>
                      </a:pPr>
                      <a:endParaRPr lang="en-US" sz="1200" dirty="0"/>
                    </a:p>
                    <a:p>
                      <a:pPr marL="171450" lvl="0" indent="-171450" algn="l">
                        <a:lnSpc>
                          <a:spcPct val="100000"/>
                        </a:lnSpc>
                        <a:spcBef>
                          <a:spcPts val="0"/>
                        </a:spcBef>
                        <a:spcAft>
                          <a:spcPts val="0"/>
                        </a:spcAft>
                        <a:buFont typeface="Arial" panose="020B0604020202020204" pitchFamily="34" charset="0"/>
                        <a:buChar char="•"/>
                      </a:pPr>
                      <a:endParaRPr lang="en-US" sz="1200" u="none" strike="noStrike" noProof="0" dirty="0"/>
                    </a:p>
                    <a:p>
                      <a:pPr marL="171450" lvl="0" indent="-171450" algn="l">
                        <a:lnSpc>
                          <a:spcPct val="100000"/>
                        </a:lnSpc>
                        <a:spcBef>
                          <a:spcPts val="0"/>
                        </a:spcBef>
                        <a:spcAft>
                          <a:spcPts val="0"/>
                        </a:spcAft>
                        <a:buFont typeface="Arial" panose="020B0604020202020204" pitchFamily="34" charset="0"/>
                        <a:buChar char="•"/>
                      </a:pPr>
                      <a:r>
                        <a:rPr lang="en-US" sz="1200" u="none" strike="noStrike" noProof="0" dirty="0"/>
                        <a:t>Individuals aged below 21</a:t>
                      </a:r>
                      <a:endParaRPr lang="en-US" sz="1200" dirty="0"/>
                    </a:p>
                    <a:p>
                      <a:pPr lvl="0" algn="just">
                        <a:buNone/>
                      </a:pPr>
                      <a:endParaRPr lang="en-US" sz="1200" dirty="0"/>
                    </a:p>
                  </a:txBody>
                  <a:tcPr marL="92096" marR="92096" marT="46048" marB="46048"/>
                </a:tc>
                <a:tc>
                  <a:txBody>
                    <a:bodyPr/>
                    <a:lstStyle/>
                    <a:p>
                      <a:pPr marL="171450" lvl="0" indent="-171450">
                        <a:buFont typeface="Arial" panose="020B0604020202020204" pitchFamily="34" charset="0"/>
                        <a:buChar char="•"/>
                      </a:pPr>
                      <a:r>
                        <a:rPr lang="en-US" sz="1200"/>
                        <a:t>Kaplan- Meier plot</a:t>
                      </a:r>
                    </a:p>
                  </a:txBody>
                  <a:tcPr marL="92096" marR="92096" marT="46048" marB="46048"/>
                </a:tc>
                <a:extLst>
                  <a:ext uri="{0D108BD9-81ED-4DB2-BD59-A6C34878D82A}">
                    <a16:rowId xmlns:a16="http://schemas.microsoft.com/office/drawing/2014/main" val="2112002738"/>
                  </a:ext>
                </a:extLst>
              </a:tr>
              <a:tr h="930896">
                <a:tc>
                  <a:txBody>
                    <a:bodyPr/>
                    <a:lstStyle/>
                    <a:p>
                      <a:pPr lvl="0" algn="l">
                        <a:buNone/>
                      </a:pPr>
                      <a:r>
                        <a:rPr lang="en-US" sz="1200"/>
                        <a:t>2. </a:t>
                      </a:r>
                      <a:r>
                        <a:rPr lang="en-US" sz="1200" u="none" strike="noStrike" noProof="0"/>
                        <a:t>Which baselines clinical prognostic indicators are most important prognostic indicators, including cellularity, tumor size and grade.</a:t>
                      </a:r>
                    </a:p>
                  </a:txBody>
                  <a:tcPr marL="92096" marR="92096" marT="46048" marB="46048"/>
                </a:tc>
                <a:tc>
                  <a:txBody>
                    <a:bodyPr/>
                    <a:lstStyle/>
                    <a:p>
                      <a:pPr marL="171450" lvl="0" indent="-171450">
                        <a:buFont typeface="Arial" panose="020B0604020202020204" pitchFamily="34" charset="0"/>
                        <a:buChar char="•"/>
                      </a:pPr>
                      <a:r>
                        <a:rPr lang="en-US" sz="1200"/>
                        <a:t>Cellularity</a:t>
                      </a:r>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a:t>Tumor size</a:t>
                      </a:r>
                    </a:p>
                    <a:p>
                      <a:pPr marL="0" lvl="0" indent="0">
                        <a:buNone/>
                      </a:pPr>
                      <a:endParaRPr lang="en-US" sz="1200"/>
                    </a:p>
                    <a:p>
                      <a:pPr marL="171450" lvl="0" indent="-171450">
                        <a:buFont typeface="Arial" panose="020B0604020202020204" pitchFamily="34" charset="0"/>
                        <a:buChar char="•"/>
                      </a:pPr>
                      <a:endParaRPr lang="en-US" sz="1200"/>
                    </a:p>
                  </a:txBody>
                  <a:tcPr marL="92096" marR="92096" marT="46048" marB="46048"/>
                </a:tc>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marL="171450" lvl="0" indent="-171450">
                        <a:buFont typeface="Arial" panose="020B0604020202020204" pitchFamily="34" charset="0"/>
                        <a:buChar char="•"/>
                      </a:pPr>
                      <a:r>
                        <a:rPr lang="en-US" sz="1200"/>
                        <a:t>Cox regression</a:t>
                      </a:r>
                      <a:endParaRPr lang="en-US"/>
                    </a:p>
                    <a:p>
                      <a:pPr marL="171450" lvl="0" indent="-171450">
                        <a:buFont typeface="Arial" panose="020B0604020202020204" pitchFamily="34" charset="0"/>
                        <a:buChar char="•"/>
                      </a:pPr>
                      <a:r>
                        <a:rPr lang="en-US" sz="1200"/>
                        <a:t>(chi-squared test, Schoenfeld Individual Test)</a:t>
                      </a:r>
                      <a:endParaRPr lang="en-US"/>
                    </a:p>
                  </a:txBody>
                  <a:tcPr marL="92095" marR="92095" marT="46048" marB="46048"/>
                </a:tc>
                <a:extLst>
                  <a:ext uri="{0D108BD9-81ED-4DB2-BD59-A6C34878D82A}">
                    <a16:rowId xmlns:a16="http://schemas.microsoft.com/office/drawing/2014/main" val="1246774570"/>
                  </a:ext>
                </a:extLst>
              </a:tr>
              <a:tr h="1438658">
                <a:tc>
                  <a:txBody>
                    <a:bodyPr/>
                    <a:lstStyle/>
                    <a:p>
                      <a:pPr lvl="0" algn="l">
                        <a:buNone/>
                      </a:pPr>
                      <a:r>
                        <a:rPr lang="en-US" sz="1200"/>
                        <a:t>3.1. </a:t>
                      </a:r>
                      <a:r>
                        <a:rPr lang="en-US" sz="1200" u="none" strike="noStrike" noProof="0"/>
                        <a:t>Is type of treatment associated with breast cancer survival? </a:t>
                      </a:r>
                      <a:endParaRPr lang="en-US" sz="1200"/>
                    </a:p>
                  </a:txBody>
                  <a:tcPr marL="92096" marR="92096" marT="46048" marB="46048"/>
                </a:tc>
                <a:tc>
                  <a:txBody>
                    <a:bodyPr/>
                    <a:lstStyle/>
                    <a:p>
                      <a:pPr marL="171450" lvl="0" indent="-171450">
                        <a:buFont typeface="Arial" panose="020B0604020202020204" pitchFamily="34" charset="0"/>
                        <a:buChar char="•"/>
                      </a:pPr>
                      <a:r>
                        <a:rPr lang="en-US" sz="1200"/>
                        <a:t>Chemotherapy </a:t>
                      </a:r>
                    </a:p>
                    <a:p>
                      <a:pPr marL="171450" lvl="0" indent="-171450">
                        <a:buFont typeface="Arial" panose="020B0604020202020204" pitchFamily="34" charset="0"/>
                        <a:buChar char="•"/>
                      </a:pPr>
                      <a:endParaRPr lang="en-US" sz="1200" u="none" strike="noStrike"/>
                    </a:p>
                    <a:p>
                      <a:pPr marL="171450" lvl="0" indent="-171450">
                        <a:buFont typeface="Arial" panose="020B0604020202020204" pitchFamily="34" charset="0"/>
                        <a:buChar char="•"/>
                      </a:pPr>
                      <a:r>
                        <a:rPr lang="en-US" sz="1200" u="none" strike="noStrike" noProof="0"/>
                        <a:t>Hormone therapy</a:t>
                      </a:r>
                    </a:p>
                    <a:p>
                      <a:pPr marL="171450" lvl="0" indent="-171450">
                        <a:buFont typeface="Arial" panose="020B0604020202020204" pitchFamily="34" charset="0"/>
                        <a:buChar char="•"/>
                      </a:pPr>
                      <a:endParaRPr lang="en-US" sz="1200" u="none" strike="noStrike" noProof="0"/>
                    </a:p>
                    <a:p>
                      <a:pPr marL="171450" lvl="0" indent="-171450">
                        <a:buFont typeface="Arial" panose="020B0604020202020204" pitchFamily="34" charset="0"/>
                        <a:buChar char="•"/>
                      </a:pPr>
                      <a:r>
                        <a:rPr lang="en-US" sz="1200" u="none" strike="noStrike" noProof="0"/>
                        <a:t>Radio therapy</a:t>
                      </a:r>
                    </a:p>
                    <a:p>
                      <a:pPr marL="171450" lvl="0" indent="-171450">
                        <a:buFont typeface="Arial" panose="020B0604020202020204" pitchFamily="34" charset="0"/>
                        <a:buChar char="•"/>
                      </a:pPr>
                      <a:endParaRPr lang="en-US" sz="1200" u="none" strike="noStrike" noProof="0"/>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endParaRPr lang="en-US" sz="1200"/>
                    </a:p>
                  </a:txBody>
                  <a:tcPr marL="92096" marR="92096" marT="46048" marB="46048"/>
                </a:tc>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tc rowSpan="2">
                  <a:txBody>
                    <a:bodyPr/>
                    <a:lstStyle/>
                    <a:p>
                      <a:pPr marL="228600" lvl="0" indent="-228600">
                        <a:buFont typeface="Arial" panose="020B0604020202020204" pitchFamily="34" charset="0"/>
                        <a:buChar char="•"/>
                      </a:pPr>
                      <a:endParaRPr lang="en-US" sz="1200"/>
                    </a:p>
                    <a:p>
                      <a:pPr marL="228600" lvl="0" indent="-228600">
                        <a:buFont typeface="Arial" panose="020B0604020202020204" pitchFamily="34" charset="0"/>
                        <a:buChar char="•"/>
                      </a:pPr>
                      <a:endParaRPr lang="en-US" sz="1200"/>
                    </a:p>
                    <a:p>
                      <a:pPr marL="228600" lvl="0" indent="-228600">
                        <a:buFont typeface="Arial" panose="020B0604020202020204" pitchFamily="34" charset="0"/>
                        <a:buChar char="•"/>
                      </a:pPr>
                      <a:endParaRPr lang="en-US" sz="1200"/>
                    </a:p>
                    <a:p>
                      <a:pPr marL="228600" lvl="0" indent="-228600">
                        <a:buFont typeface="Arial" panose="020B0604020202020204" pitchFamily="34" charset="0"/>
                        <a:buChar char="•"/>
                      </a:pPr>
                      <a:endParaRPr lang="en-US" sz="1200"/>
                    </a:p>
                    <a:p>
                      <a:pPr marL="228600" lvl="0" indent="-228600">
                        <a:buFont typeface="Arial" panose="020B0604020202020204" pitchFamily="34" charset="0"/>
                        <a:buChar char="•"/>
                      </a:pPr>
                      <a:endParaRPr lang="en-US" sz="1200"/>
                    </a:p>
                    <a:p>
                      <a:pPr marL="228600" lvl="0" indent="-228600">
                        <a:buFont typeface="Arial" panose="020B0604020202020204" pitchFamily="34" charset="0"/>
                        <a:buChar char="•"/>
                      </a:pPr>
                      <a:r>
                        <a:rPr lang="en-US" sz="1200"/>
                        <a:t>Multiple cox regression</a:t>
                      </a:r>
                      <a:endParaRPr lang="en-US"/>
                    </a:p>
                  </a:txBody>
                  <a:tcPr marL="92095" marR="92095" marT="46048" marB="46048"/>
                </a:tc>
                <a:extLst>
                  <a:ext uri="{0D108BD9-81ED-4DB2-BD59-A6C34878D82A}">
                    <a16:rowId xmlns:a16="http://schemas.microsoft.com/office/drawing/2014/main" val="2722838184"/>
                  </a:ext>
                </a:extLst>
              </a:tr>
              <a:tr h="1100150">
                <a:tc>
                  <a:txBody>
                    <a:bodyPr/>
                    <a:lstStyle/>
                    <a:p>
                      <a:pPr lvl="0" algn="l">
                        <a:buNone/>
                      </a:pPr>
                      <a:r>
                        <a:rPr lang="en-US" sz="1200" u="none" strike="noStrike" noProof="0"/>
                        <a:t>3.2. Are these associations likely to be causal or confounded by other prognostic characteristics influencing treatment type?</a:t>
                      </a:r>
                    </a:p>
                  </a:txBody>
                  <a:tcPr marL="92096" marR="92096" marT="46048" marB="46048"/>
                </a:tc>
                <a:tc>
                  <a:txBody>
                    <a:bodyPr/>
                    <a:lstStyle/>
                    <a:p>
                      <a:pPr marL="171450" lvl="0" indent="-171450">
                        <a:buFont typeface="Arial" panose="020B0604020202020204" pitchFamily="34" charset="0"/>
                        <a:buChar char="•"/>
                      </a:pPr>
                      <a:r>
                        <a:rPr lang="en-US" altLang="zh-CN" sz="1200" dirty="0"/>
                        <a:t>Chemotherapy </a:t>
                      </a:r>
                      <a:endParaRPr lang="en-US" altLang="zh-CN" sz="1200" u="none" strike="noStrike" dirty="0"/>
                    </a:p>
                    <a:p>
                      <a:pPr marL="171450" lvl="0" indent="-171450">
                        <a:buFont typeface="Arial" panose="020B0604020202020204" pitchFamily="34" charset="0"/>
                        <a:buChar char="•"/>
                      </a:pPr>
                      <a:r>
                        <a:rPr lang="en-US" altLang="zh-CN" sz="1200" u="none" strike="noStrike" noProof="0" dirty="0"/>
                        <a:t>Hormone therapy</a:t>
                      </a:r>
                    </a:p>
                    <a:p>
                      <a:pPr marL="171450" lvl="0" indent="-171450">
                        <a:buFont typeface="Arial" panose="020B0604020202020204" pitchFamily="34" charset="0"/>
                        <a:buChar char="•"/>
                      </a:pPr>
                      <a:r>
                        <a:rPr lang="en-US" altLang="zh-CN" sz="1200" u="none" strike="noStrike" noProof="0" dirty="0"/>
                        <a:t>Radio therapy</a:t>
                      </a:r>
                    </a:p>
                    <a:p>
                      <a:pPr marL="171450" lvl="0" indent="-171450">
                        <a:buFont typeface="Arial" panose="020B0604020202020204" pitchFamily="34" charset="0"/>
                        <a:buChar char="•"/>
                      </a:pPr>
                      <a:r>
                        <a:rPr lang="en-US" sz="1200" dirty="0"/>
                        <a:t>Cellularity</a:t>
                      </a:r>
                    </a:p>
                    <a:p>
                      <a:pPr marL="171450" lvl="0" indent="-171450">
                        <a:buFont typeface="Arial" panose="020B0604020202020204" pitchFamily="34" charset="0"/>
                        <a:buChar char="•"/>
                      </a:pPr>
                      <a:r>
                        <a:rPr lang="en-US" sz="1200" dirty="0"/>
                        <a:t>Tumor size </a:t>
                      </a:r>
                    </a:p>
                  </a:txBody>
                  <a:tcPr marL="92096" marR="92096" marT="46048" marB="46048"/>
                </a:tc>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extLst>
                  <a:ext uri="{0D108BD9-81ED-4DB2-BD59-A6C34878D82A}">
                    <a16:rowId xmlns:a16="http://schemas.microsoft.com/office/drawing/2014/main" val="934831556"/>
                  </a:ext>
                </a:extLst>
              </a:tr>
            </a:tbl>
          </a:graphicData>
        </a:graphic>
      </p:graphicFrame>
      <p:sp>
        <p:nvSpPr>
          <p:cNvPr id="17" name="Title 1">
            <a:extLst>
              <a:ext uri="{FF2B5EF4-FFF2-40B4-BE49-F238E27FC236}">
                <a16:creationId xmlns:a16="http://schemas.microsoft.com/office/drawing/2014/main" id="{25931CB3-CC96-4FAB-95AD-F2986A206197}"/>
              </a:ext>
            </a:extLst>
          </p:cNvPr>
          <p:cNvSpPr>
            <a:spLocks noGrp="1"/>
          </p:cNvSpPr>
          <p:nvPr>
            <p:ph type="title"/>
          </p:nvPr>
        </p:nvSpPr>
        <p:spPr>
          <a:xfrm>
            <a:off x="710312" y="-228205"/>
            <a:ext cx="10515600" cy="1325563"/>
          </a:xfrm>
        </p:spPr>
        <p:txBody>
          <a:bodyPr vert="horz" lIns="91440" tIns="45720" rIns="91440" bIns="45720" rtlCol="0" anchor="ctr" anchorCtr="0">
            <a:normAutofit/>
          </a:bodyPr>
          <a:lstStyle/>
          <a:p>
            <a:pPr algn="ctr"/>
            <a:r>
              <a:rPr lang="en-US" sz="4800" b="1" spc="-100">
                <a:latin typeface="Calibri Headings"/>
              </a:rPr>
              <a:t>Defining the Dataset</a:t>
            </a:r>
          </a:p>
        </p:txBody>
      </p:sp>
      <p:sp>
        <p:nvSpPr>
          <p:cNvPr id="2" name="TextBox 1">
            <a:extLst>
              <a:ext uri="{FF2B5EF4-FFF2-40B4-BE49-F238E27FC236}">
                <a16:creationId xmlns:a16="http://schemas.microsoft.com/office/drawing/2014/main" id="{5255145C-C2AF-4A4E-90B6-68E9E3582373}"/>
              </a:ext>
            </a:extLst>
          </p:cNvPr>
          <p:cNvSpPr txBox="1"/>
          <p:nvPr/>
        </p:nvSpPr>
        <p:spPr>
          <a:xfrm>
            <a:off x="203365" y="774700"/>
            <a:ext cx="112430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a:solidFill>
                  <a:srgbClr val="CC0099"/>
                </a:solidFill>
              </a:rPr>
              <a:t> </a:t>
            </a:r>
            <a:r>
              <a:rPr lang="en-GB" b="1"/>
              <a:t>Target Population: </a:t>
            </a:r>
            <a:r>
              <a:rPr lang="en-GB"/>
              <a:t>Breast cancer patients between the ages 21-</a:t>
            </a:r>
            <a:r>
              <a:rPr lang="en-US"/>
              <a:t>80</a:t>
            </a:r>
          </a:p>
          <a:p>
            <a:pPr marL="285750" indent="-285750">
              <a:buFont typeface="Arial,Sans-Serif"/>
              <a:buChar char="•"/>
            </a:pPr>
            <a:r>
              <a:rPr lang="en-GB" b="1">
                <a:solidFill>
                  <a:srgbClr val="CC0099"/>
                </a:solidFill>
                <a:ea typeface="+mn-lt"/>
                <a:cs typeface="+mn-lt"/>
              </a:rPr>
              <a:t> </a:t>
            </a:r>
            <a:r>
              <a:rPr lang="en-GB" b="1">
                <a:ea typeface="+mn-lt"/>
                <a:cs typeface="+mn-lt"/>
              </a:rPr>
              <a:t>Dataset used: </a:t>
            </a:r>
            <a:r>
              <a:rPr lang="en-US">
                <a:ea typeface="+mn-lt"/>
                <a:cs typeface="+mn-lt"/>
              </a:rPr>
              <a:t>METABRIC (Molecular Taxonomy of Breast Cancer International Consortium)</a:t>
            </a:r>
            <a:endParaRPr lang="en-US"/>
          </a:p>
        </p:txBody>
      </p:sp>
    </p:spTree>
    <p:extLst>
      <p:ext uri="{BB962C8B-B14F-4D97-AF65-F5344CB8AC3E}">
        <p14:creationId xmlns:p14="http://schemas.microsoft.com/office/powerpoint/2010/main" val="393722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pic>
        <p:nvPicPr>
          <p:cNvPr id="4" name="Picture 2" descr="Imperial College London | jobs.ac.uk">
            <a:extLst>
              <a:ext uri="{FF2B5EF4-FFF2-40B4-BE49-F238E27FC236}">
                <a16:creationId xmlns:a16="http://schemas.microsoft.com/office/drawing/2014/main" id="{BEE68F7F-140A-4CB6-BC97-B72E05DEDB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E271C22-D820-4E0A-863E-EE4908994B4E}"/>
              </a:ext>
            </a:extLst>
          </p:cNvPr>
          <p:cNvSpPr txBox="1">
            <a:spLocks/>
          </p:cNvSpPr>
          <p:nvPr/>
        </p:nvSpPr>
        <p:spPr>
          <a:xfrm>
            <a:off x="838200" y="-159732"/>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spc="-100">
                <a:latin typeface="Calibri Headings"/>
              </a:rPr>
              <a:t>Data Processing</a:t>
            </a:r>
          </a:p>
        </p:txBody>
      </p:sp>
      <p:graphicFrame>
        <p:nvGraphicFramePr>
          <p:cNvPr id="8" name="Diagram 7">
            <a:extLst>
              <a:ext uri="{FF2B5EF4-FFF2-40B4-BE49-F238E27FC236}">
                <a16:creationId xmlns:a16="http://schemas.microsoft.com/office/drawing/2014/main" id="{F2C8B409-F98D-4D1B-BAAD-CDE4696CC1EA}"/>
              </a:ext>
            </a:extLst>
          </p:cNvPr>
          <p:cNvGraphicFramePr/>
          <p:nvPr>
            <p:extLst>
              <p:ext uri="{D42A27DB-BD31-4B8C-83A1-F6EECF244321}">
                <p14:modId xmlns:p14="http://schemas.microsoft.com/office/powerpoint/2010/main" val="321216015"/>
              </p:ext>
            </p:extLst>
          </p:nvPr>
        </p:nvGraphicFramePr>
        <p:xfrm>
          <a:off x="2032000" y="719666"/>
          <a:ext cx="93218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a:extLst>
              <a:ext uri="{FF2B5EF4-FFF2-40B4-BE49-F238E27FC236}">
                <a16:creationId xmlns:a16="http://schemas.microsoft.com/office/drawing/2014/main" id="{F4F36C51-B590-4A2F-A4D9-0F180AC9DE68}"/>
              </a:ext>
            </a:extLst>
          </p:cNvPr>
          <p:cNvGraphicFramePr/>
          <p:nvPr>
            <p:extLst>
              <p:ext uri="{D42A27DB-BD31-4B8C-83A1-F6EECF244321}">
                <p14:modId xmlns:p14="http://schemas.microsoft.com/office/powerpoint/2010/main" val="2611183826"/>
              </p:ext>
            </p:extLst>
          </p:nvPr>
        </p:nvGraphicFramePr>
        <p:xfrm>
          <a:off x="368282" y="1011843"/>
          <a:ext cx="11339294" cy="519017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2652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06002E58-49B2-40F1-9B6B-49D09AF7E0B2}"/>
              </a:ext>
            </a:extLst>
          </p:cNvPr>
          <p:cNvPicPr>
            <a:picLocks noChangeAspect="1"/>
          </p:cNvPicPr>
          <p:nvPr/>
        </p:nvPicPr>
        <p:blipFill rotWithShape="1">
          <a:blip r:embed="rId3"/>
          <a:srcRect l="5917" t="-144" r="25740" b="-685"/>
          <a:stretch/>
        </p:blipFill>
        <p:spPr>
          <a:xfrm>
            <a:off x="431158" y="1599006"/>
            <a:ext cx="3093148" cy="3673578"/>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6" descr="Chart, bar chart&#10;&#10;Description automatically generated">
            <a:extLst>
              <a:ext uri="{FF2B5EF4-FFF2-40B4-BE49-F238E27FC236}">
                <a16:creationId xmlns:a16="http://schemas.microsoft.com/office/drawing/2014/main" id="{7CB74F65-7128-44EC-A957-7B9AC83122B8}"/>
              </a:ext>
            </a:extLst>
          </p:cNvPr>
          <p:cNvPicPr>
            <a:picLocks noChangeAspect="1"/>
          </p:cNvPicPr>
          <p:nvPr/>
        </p:nvPicPr>
        <p:blipFill rotWithShape="1">
          <a:blip r:embed="rId4"/>
          <a:srcRect l="6145" t="143" r="28771" b="-276"/>
          <a:stretch/>
        </p:blipFill>
        <p:spPr>
          <a:xfrm>
            <a:off x="4310676" y="1598996"/>
            <a:ext cx="3117415" cy="3669111"/>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6F984CB6-D205-4AEE-9089-DDB181A0877C}"/>
              </a:ext>
            </a:extLst>
          </p:cNvPr>
          <p:cNvPicPr>
            <a:picLocks noGrp="1" noChangeAspect="1"/>
          </p:cNvPicPr>
          <p:nvPr>
            <p:ph idx="1"/>
          </p:nvPr>
        </p:nvPicPr>
        <p:blipFill rotWithShape="1">
          <a:blip r:embed="rId5"/>
          <a:srcRect r="26149" b="-3"/>
          <a:stretch/>
        </p:blipFill>
        <p:spPr>
          <a:xfrm>
            <a:off x="8162336" y="1604234"/>
            <a:ext cx="3517120" cy="3643387"/>
          </a:xfrm>
          <a:prstGeom prst="rect">
            <a:avLst/>
          </a:prstGeom>
        </p:spPr>
      </p:pic>
      <p:sp>
        <p:nvSpPr>
          <p:cNvPr id="3" name="Title 1">
            <a:extLst>
              <a:ext uri="{FF2B5EF4-FFF2-40B4-BE49-F238E27FC236}">
                <a16:creationId xmlns:a16="http://schemas.microsoft.com/office/drawing/2014/main" id="{FFF9F9CA-FF86-48AC-AAF3-165B7DC1A7F3}"/>
              </a:ext>
            </a:extLst>
          </p:cNvPr>
          <p:cNvSpPr txBox="1">
            <a:spLocks/>
          </p:cNvSpPr>
          <p:nvPr/>
        </p:nvSpPr>
        <p:spPr>
          <a:xfrm>
            <a:off x="728221" y="453010"/>
            <a:ext cx="10515600" cy="1325563"/>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spc="-100">
                <a:latin typeface="Calibri Headings"/>
              </a:rPr>
              <a:t>Frequency of each treatment</a:t>
            </a:r>
          </a:p>
        </p:txBody>
      </p:sp>
      <p:sp>
        <p:nvSpPr>
          <p:cNvPr id="7" name="Rectangle 6">
            <a:extLst>
              <a:ext uri="{FF2B5EF4-FFF2-40B4-BE49-F238E27FC236}">
                <a16:creationId xmlns:a16="http://schemas.microsoft.com/office/drawing/2014/main" id="{48EBC8B3-0E14-447F-811E-5D7D022E4B00}"/>
              </a:ext>
            </a:extLst>
          </p:cNvPr>
          <p:cNvSpPr/>
          <p:nvPr/>
        </p:nvSpPr>
        <p:spPr>
          <a:xfrm>
            <a:off x="1899500" y="5407057"/>
            <a:ext cx="8876906" cy="91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i="1">
                <a:cs typeface="Calibri"/>
              </a:rPr>
              <a:t>Figure 1:</a:t>
            </a:r>
            <a:r>
              <a:rPr lang="en-US">
                <a:cs typeface="Calibri"/>
              </a:rPr>
              <a:t> The bar charts above shows the frequency of individuals receiving treatment or no treatment (Radiotherapy, Hormone therapy and Chemotherapy respectively). </a:t>
            </a:r>
            <a:endParaRPr lang="en-US"/>
          </a:p>
        </p:txBody>
      </p:sp>
    </p:spTree>
    <p:extLst>
      <p:ext uri="{BB962C8B-B14F-4D97-AF65-F5344CB8AC3E}">
        <p14:creationId xmlns:p14="http://schemas.microsoft.com/office/powerpoint/2010/main" val="347994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9DB2-9355-4C07-A5A5-93F0FB3F2C26}"/>
              </a:ext>
            </a:extLst>
          </p:cNvPr>
          <p:cNvSpPr>
            <a:spLocks noGrp="1"/>
          </p:cNvSpPr>
          <p:nvPr>
            <p:ph type="title"/>
          </p:nvPr>
        </p:nvSpPr>
        <p:spPr/>
        <p:txBody>
          <a:bodyPr/>
          <a:lstStyle/>
          <a:p>
            <a:r>
              <a:rPr lang="en-US">
                <a:cs typeface="Calibri Light"/>
              </a:rPr>
              <a:t>EDA </a:t>
            </a:r>
            <a:endParaRPr lang="en-US"/>
          </a:p>
        </p:txBody>
      </p:sp>
      <p:graphicFrame>
        <p:nvGraphicFramePr>
          <p:cNvPr id="4" name="Table 4">
            <a:extLst>
              <a:ext uri="{FF2B5EF4-FFF2-40B4-BE49-F238E27FC236}">
                <a16:creationId xmlns:a16="http://schemas.microsoft.com/office/drawing/2014/main" id="{35A6C9E2-8E59-45B0-8295-2DF4490B2808}"/>
              </a:ext>
            </a:extLst>
          </p:cNvPr>
          <p:cNvGraphicFramePr>
            <a:graphicFrameLocks noGrp="1"/>
          </p:cNvGraphicFramePr>
          <p:nvPr>
            <p:ph idx="1"/>
            <p:extLst>
              <p:ext uri="{D42A27DB-BD31-4B8C-83A1-F6EECF244321}">
                <p14:modId xmlns:p14="http://schemas.microsoft.com/office/powerpoint/2010/main" val="544452481"/>
              </p:ext>
            </p:extLst>
          </p:nvPr>
        </p:nvGraphicFramePr>
        <p:xfrm>
          <a:off x="1283368" y="1925052"/>
          <a:ext cx="3933144" cy="1806031"/>
        </p:xfrm>
        <a:graphic>
          <a:graphicData uri="http://schemas.openxmlformats.org/drawingml/2006/table">
            <a:tbl>
              <a:tblPr firstRow="1" bandRow="1">
                <a:tableStyleId>{5C22544A-7EE6-4342-B048-85BDC9FD1C3A}</a:tableStyleId>
              </a:tblPr>
              <a:tblGrid>
                <a:gridCol w="1310105">
                  <a:extLst>
                    <a:ext uri="{9D8B030D-6E8A-4147-A177-3AD203B41FA5}">
                      <a16:colId xmlns:a16="http://schemas.microsoft.com/office/drawing/2014/main" val="4262326173"/>
                    </a:ext>
                  </a:extLst>
                </a:gridCol>
                <a:gridCol w="656465">
                  <a:extLst>
                    <a:ext uri="{9D8B030D-6E8A-4147-A177-3AD203B41FA5}">
                      <a16:colId xmlns:a16="http://schemas.microsoft.com/office/drawing/2014/main" val="2296425091"/>
                    </a:ext>
                  </a:extLst>
                </a:gridCol>
                <a:gridCol w="983287">
                  <a:extLst>
                    <a:ext uri="{9D8B030D-6E8A-4147-A177-3AD203B41FA5}">
                      <a16:colId xmlns:a16="http://schemas.microsoft.com/office/drawing/2014/main" val="315828725"/>
                    </a:ext>
                  </a:extLst>
                </a:gridCol>
                <a:gridCol w="983287">
                  <a:extLst>
                    <a:ext uri="{9D8B030D-6E8A-4147-A177-3AD203B41FA5}">
                      <a16:colId xmlns:a16="http://schemas.microsoft.com/office/drawing/2014/main" val="1132294458"/>
                    </a:ext>
                  </a:extLst>
                </a:gridCol>
              </a:tblGrid>
              <a:tr h="427789">
                <a:tc>
                  <a:txBody>
                    <a:bodyPr/>
                    <a:lstStyle/>
                    <a:p>
                      <a:pPr algn="ctr"/>
                      <a:endParaRPr lang="en-US">
                        <a:solidFill>
                          <a:schemeClr val="bg1"/>
                        </a:solidFill>
                      </a:endParaRPr>
                    </a:p>
                  </a:txBody>
                  <a:tcPr anchor="ctr">
                    <a:solidFill>
                      <a:schemeClr val="bg1"/>
                    </a:solidFill>
                  </a:tcPr>
                </a:tc>
                <a:tc gridSpan="3">
                  <a:txBody>
                    <a:bodyPr/>
                    <a:lstStyle/>
                    <a:p>
                      <a:pPr algn="ctr"/>
                      <a:r>
                        <a:rPr lang="en-US"/>
                        <a:t>Hormone Therapy</a:t>
                      </a:r>
                    </a:p>
                  </a:txBody>
                  <a:tcPr anchor="ctr"/>
                </a:tc>
                <a:tc hMerge="1">
                  <a:txBody>
                    <a:bodyPr/>
                    <a:lstStyle/>
                    <a:p>
                      <a:endParaRPr lang="en-US"/>
                    </a:p>
                  </a:txBody>
                  <a:tcPr/>
                </a:tc>
                <a:tc hMerge="1">
                  <a:txBody>
                    <a:bodyPr/>
                    <a:lstStyle/>
                    <a:p>
                      <a:pPr lvl="0">
                        <a:buNone/>
                      </a:pPr>
                      <a:endParaRPr lang="en-US"/>
                    </a:p>
                  </a:txBody>
                  <a:tcPr/>
                </a:tc>
                <a:extLst>
                  <a:ext uri="{0D108BD9-81ED-4DB2-BD59-A6C34878D82A}">
                    <a16:rowId xmlns:a16="http://schemas.microsoft.com/office/drawing/2014/main" val="3633365359"/>
                  </a:ext>
                </a:extLst>
              </a:tr>
              <a:tr h="459414">
                <a:tc rowSpan="3">
                  <a:txBody>
                    <a:bodyPr/>
                    <a:lstStyle/>
                    <a:p>
                      <a:pPr algn="ctr"/>
                      <a:r>
                        <a:rPr lang="en-US" b="1">
                          <a:solidFill>
                            <a:schemeClr val="bg1"/>
                          </a:solidFill>
                        </a:rPr>
                        <a:t>Radio Therapy</a:t>
                      </a:r>
                    </a:p>
                  </a:txBody>
                  <a:tcPr anchor="ctr">
                    <a:solidFill>
                      <a:schemeClr val="accent1"/>
                    </a:solidFill>
                  </a:tcPr>
                </a:tc>
                <a:tc>
                  <a:txBody>
                    <a:bodyPr/>
                    <a:lstStyle/>
                    <a:p>
                      <a:pPr algn="ctr"/>
                      <a:endParaRPr lang="en-US"/>
                    </a:p>
                  </a:txBody>
                  <a:tcPr anchor="ctr"/>
                </a:tc>
                <a:tc>
                  <a:txBody>
                    <a:bodyPr/>
                    <a:lstStyle/>
                    <a:p>
                      <a:pPr lvl="0" algn="ctr">
                        <a:buNone/>
                      </a:pPr>
                      <a:r>
                        <a:rPr lang="en-US"/>
                        <a:t>No</a:t>
                      </a:r>
                    </a:p>
                  </a:txBody>
                  <a:tcPr anchor="ctr"/>
                </a:tc>
                <a:tc>
                  <a:txBody>
                    <a:bodyPr/>
                    <a:lstStyle/>
                    <a:p>
                      <a:pPr lvl="0" algn="ctr">
                        <a:buNone/>
                      </a:pPr>
                      <a:r>
                        <a:rPr lang="en-US"/>
                        <a:t>Yes</a:t>
                      </a:r>
                    </a:p>
                  </a:txBody>
                  <a:tcPr anchor="ctr"/>
                </a:tc>
                <a:extLst>
                  <a:ext uri="{0D108BD9-81ED-4DB2-BD59-A6C34878D82A}">
                    <a16:rowId xmlns:a16="http://schemas.microsoft.com/office/drawing/2014/main" val="534652698"/>
                  </a:ext>
                </a:extLst>
              </a:tr>
              <a:tr h="459414">
                <a:tc vMerge="1">
                  <a:txBody>
                    <a:bodyPr/>
                    <a:lstStyle/>
                    <a:p>
                      <a:endParaRPr lang="en-US"/>
                    </a:p>
                  </a:txBody>
                  <a:tcPr/>
                </a:tc>
                <a:tc>
                  <a:txBody>
                    <a:bodyPr/>
                    <a:lstStyle/>
                    <a:p>
                      <a:pPr algn="ctr"/>
                      <a:r>
                        <a:rPr lang="en-US"/>
                        <a:t>No</a:t>
                      </a:r>
                    </a:p>
                  </a:txBody>
                  <a:tcPr anchor="ctr"/>
                </a:tc>
                <a:tc>
                  <a:txBody>
                    <a:bodyPr/>
                    <a:lstStyle/>
                    <a:p>
                      <a:pPr algn="ctr"/>
                      <a:r>
                        <a:rPr lang="en-US"/>
                        <a:t>304</a:t>
                      </a:r>
                    </a:p>
                  </a:txBody>
                  <a:tcPr anchor="ctr"/>
                </a:tc>
                <a:tc>
                  <a:txBody>
                    <a:bodyPr/>
                    <a:lstStyle/>
                    <a:p>
                      <a:pPr lvl="0" algn="ctr">
                        <a:buNone/>
                      </a:pPr>
                      <a:r>
                        <a:rPr lang="en-US"/>
                        <a:t>392</a:t>
                      </a:r>
                    </a:p>
                  </a:txBody>
                  <a:tcPr anchor="ctr"/>
                </a:tc>
                <a:extLst>
                  <a:ext uri="{0D108BD9-81ED-4DB2-BD59-A6C34878D82A}">
                    <a16:rowId xmlns:a16="http://schemas.microsoft.com/office/drawing/2014/main" val="3398658335"/>
                  </a:ext>
                </a:extLst>
              </a:tr>
              <a:tr h="459414">
                <a:tc vMerge="1">
                  <a:txBody>
                    <a:bodyPr/>
                    <a:lstStyle/>
                    <a:p>
                      <a:endParaRPr lang="en-US"/>
                    </a:p>
                  </a:txBody>
                  <a:tcPr/>
                </a:tc>
                <a:tc>
                  <a:txBody>
                    <a:bodyPr/>
                    <a:lstStyle/>
                    <a:p>
                      <a:pPr lvl="0" algn="ctr">
                        <a:buNone/>
                      </a:pPr>
                      <a:r>
                        <a:rPr lang="en-US"/>
                        <a:t>Yes</a:t>
                      </a:r>
                    </a:p>
                  </a:txBody>
                  <a:tcPr anchor="ctr"/>
                </a:tc>
                <a:tc>
                  <a:txBody>
                    <a:bodyPr/>
                    <a:lstStyle/>
                    <a:p>
                      <a:pPr lvl="0" algn="ctr">
                        <a:buNone/>
                      </a:pPr>
                      <a:r>
                        <a:rPr lang="en-US"/>
                        <a:t>389</a:t>
                      </a:r>
                    </a:p>
                  </a:txBody>
                  <a:tcPr anchor="ctr"/>
                </a:tc>
                <a:tc>
                  <a:txBody>
                    <a:bodyPr/>
                    <a:lstStyle/>
                    <a:p>
                      <a:pPr lvl="0" algn="ctr">
                        <a:buNone/>
                      </a:pPr>
                      <a:r>
                        <a:rPr lang="en-US"/>
                        <a:t>689</a:t>
                      </a:r>
                    </a:p>
                  </a:txBody>
                  <a:tcPr anchor="ctr"/>
                </a:tc>
                <a:extLst>
                  <a:ext uri="{0D108BD9-81ED-4DB2-BD59-A6C34878D82A}">
                    <a16:rowId xmlns:a16="http://schemas.microsoft.com/office/drawing/2014/main" val="1468395192"/>
                  </a:ext>
                </a:extLst>
              </a:tr>
            </a:tbl>
          </a:graphicData>
        </a:graphic>
      </p:graphicFrame>
      <p:graphicFrame>
        <p:nvGraphicFramePr>
          <p:cNvPr id="6" name="Table 4">
            <a:extLst>
              <a:ext uri="{FF2B5EF4-FFF2-40B4-BE49-F238E27FC236}">
                <a16:creationId xmlns:a16="http://schemas.microsoft.com/office/drawing/2014/main" id="{FBE05BF3-43BD-4005-9300-6A4897342401}"/>
              </a:ext>
            </a:extLst>
          </p:cNvPr>
          <p:cNvGraphicFramePr>
            <a:graphicFrameLocks/>
          </p:cNvGraphicFramePr>
          <p:nvPr>
            <p:extLst>
              <p:ext uri="{D42A27DB-BD31-4B8C-83A1-F6EECF244321}">
                <p14:modId xmlns:p14="http://schemas.microsoft.com/office/powerpoint/2010/main" val="2733405460"/>
              </p:ext>
            </p:extLst>
          </p:nvPr>
        </p:nvGraphicFramePr>
        <p:xfrm>
          <a:off x="6308482" y="1882139"/>
          <a:ext cx="3933145" cy="1781970"/>
        </p:xfrm>
        <a:graphic>
          <a:graphicData uri="http://schemas.openxmlformats.org/drawingml/2006/table">
            <a:tbl>
              <a:tblPr firstRow="1" bandRow="1">
                <a:tableStyleId>{5C22544A-7EE6-4342-B048-85BDC9FD1C3A}</a:tableStyleId>
              </a:tblPr>
              <a:tblGrid>
                <a:gridCol w="1215957">
                  <a:extLst>
                    <a:ext uri="{9D8B030D-6E8A-4147-A177-3AD203B41FA5}">
                      <a16:colId xmlns:a16="http://schemas.microsoft.com/office/drawing/2014/main" val="4262326173"/>
                    </a:ext>
                  </a:extLst>
                </a:gridCol>
                <a:gridCol w="750614">
                  <a:extLst>
                    <a:ext uri="{9D8B030D-6E8A-4147-A177-3AD203B41FA5}">
                      <a16:colId xmlns:a16="http://schemas.microsoft.com/office/drawing/2014/main" val="2296425091"/>
                    </a:ext>
                  </a:extLst>
                </a:gridCol>
                <a:gridCol w="983287">
                  <a:extLst>
                    <a:ext uri="{9D8B030D-6E8A-4147-A177-3AD203B41FA5}">
                      <a16:colId xmlns:a16="http://schemas.microsoft.com/office/drawing/2014/main" val="315828725"/>
                    </a:ext>
                  </a:extLst>
                </a:gridCol>
                <a:gridCol w="983287">
                  <a:extLst>
                    <a:ext uri="{9D8B030D-6E8A-4147-A177-3AD203B41FA5}">
                      <a16:colId xmlns:a16="http://schemas.microsoft.com/office/drawing/2014/main" val="1132294458"/>
                    </a:ext>
                  </a:extLst>
                </a:gridCol>
              </a:tblGrid>
              <a:tr h="403728">
                <a:tc>
                  <a:txBody>
                    <a:bodyPr/>
                    <a:lstStyle/>
                    <a:p>
                      <a:pPr algn="ctr"/>
                      <a:endParaRPr lang="en-US">
                        <a:solidFill>
                          <a:schemeClr val="bg1"/>
                        </a:solidFill>
                      </a:endParaRPr>
                    </a:p>
                  </a:txBody>
                  <a:tcPr anchor="ctr">
                    <a:solidFill>
                      <a:schemeClr val="bg1"/>
                    </a:solidFill>
                  </a:tcPr>
                </a:tc>
                <a:tc gridSpan="3">
                  <a:txBody>
                    <a:bodyPr/>
                    <a:lstStyle/>
                    <a:p>
                      <a:pPr algn="ctr"/>
                      <a:r>
                        <a:rPr lang="en-US"/>
                        <a:t>Chemotherapy</a:t>
                      </a:r>
                    </a:p>
                  </a:txBody>
                  <a:tcPr anchor="ctr"/>
                </a:tc>
                <a:tc hMerge="1">
                  <a:txBody>
                    <a:bodyPr/>
                    <a:lstStyle/>
                    <a:p>
                      <a:endParaRPr lang="en-US"/>
                    </a:p>
                  </a:txBody>
                  <a:tcPr/>
                </a:tc>
                <a:tc hMerge="1">
                  <a:txBody>
                    <a:bodyPr/>
                    <a:lstStyle/>
                    <a:p>
                      <a:pPr lvl="0">
                        <a:buNone/>
                      </a:pPr>
                      <a:endParaRPr lang="en-US"/>
                    </a:p>
                  </a:txBody>
                  <a:tcPr/>
                </a:tc>
                <a:extLst>
                  <a:ext uri="{0D108BD9-81ED-4DB2-BD59-A6C34878D82A}">
                    <a16:rowId xmlns:a16="http://schemas.microsoft.com/office/drawing/2014/main" val="3633365359"/>
                  </a:ext>
                </a:extLst>
              </a:tr>
              <a:tr h="459414">
                <a:tc rowSpan="3">
                  <a:txBody>
                    <a:bodyPr/>
                    <a:lstStyle/>
                    <a:p>
                      <a:pPr algn="ctr"/>
                      <a:r>
                        <a:rPr lang="en-US" b="1">
                          <a:solidFill>
                            <a:schemeClr val="bg1"/>
                          </a:solidFill>
                        </a:rPr>
                        <a:t>Radio Therapy</a:t>
                      </a:r>
                    </a:p>
                  </a:txBody>
                  <a:tcPr anchor="ctr">
                    <a:solidFill>
                      <a:schemeClr val="accent1"/>
                    </a:solidFill>
                  </a:tcPr>
                </a:tc>
                <a:tc>
                  <a:txBody>
                    <a:bodyPr/>
                    <a:lstStyle/>
                    <a:p>
                      <a:pPr algn="ctr"/>
                      <a:endParaRPr lang="en-US"/>
                    </a:p>
                  </a:txBody>
                  <a:tcPr anchor="ctr"/>
                </a:tc>
                <a:tc>
                  <a:txBody>
                    <a:bodyPr/>
                    <a:lstStyle/>
                    <a:p>
                      <a:pPr lvl="0" algn="ctr">
                        <a:buNone/>
                      </a:pPr>
                      <a:r>
                        <a:rPr lang="en-US"/>
                        <a:t>No</a:t>
                      </a:r>
                    </a:p>
                  </a:txBody>
                  <a:tcPr anchor="ctr"/>
                </a:tc>
                <a:tc>
                  <a:txBody>
                    <a:bodyPr/>
                    <a:lstStyle/>
                    <a:p>
                      <a:pPr lvl="0" algn="ctr">
                        <a:buNone/>
                      </a:pPr>
                      <a:r>
                        <a:rPr lang="en-US"/>
                        <a:t>Yes</a:t>
                      </a:r>
                    </a:p>
                  </a:txBody>
                  <a:tcPr anchor="ctr"/>
                </a:tc>
                <a:extLst>
                  <a:ext uri="{0D108BD9-81ED-4DB2-BD59-A6C34878D82A}">
                    <a16:rowId xmlns:a16="http://schemas.microsoft.com/office/drawing/2014/main" val="534652698"/>
                  </a:ext>
                </a:extLst>
              </a:tr>
              <a:tr h="459414">
                <a:tc vMerge="1">
                  <a:txBody>
                    <a:bodyPr/>
                    <a:lstStyle/>
                    <a:p>
                      <a:endParaRPr lang="en-US"/>
                    </a:p>
                  </a:txBody>
                  <a:tcPr/>
                </a:tc>
                <a:tc>
                  <a:txBody>
                    <a:bodyPr/>
                    <a:lstStyle/>
                    <a:p>
                      <a:pPr algn="ctr"/>
                      <a:r>
                        <a:rPr lang="en-US"/>
                        <a:t>No</a:t>
                      </a:r>
                    </a:p>
                  </a:txBody>
                  <a:tcPr anchor="ctr">
                    <a:solidFill>
                      <a:srgbClr val="FFCCFF"/>
                    </a:solidFill>
                  </a:tcPr>
                </a:tc>
                <a:tc>
                  <a:txBody>
                    <a:bodyPr/>
                    <a:lstStyle/>
                    <a:p>
                      <a:pPr lvl="0" algn="ctr">
                        <a:buNone/>
                      </a:pPr>
                      <a:r>
                        <a:rPr lang="en-US"/>
                        <a:t>623</a:t>
                      </a:r>
                    </a:p>
                  </a:txBody>
                  <a:tcPr anchor="ctr">
                    <a:solidFill>
                      <a:srgbClr val="FFCCFF"/>
                    </a:solidFill>
                  </a:tcPr>
                </a:tc>
                <a:tc>
                  <a:txBody>
                    <a:bodyPr/>
                    <a:lstStyle/>
                    <a:p>
                      <a:pPr lvl="0" algn="ctr">
                        <a:buNone/>
                      </a:pPr>
                      <a:r>
                        <a:rPr lang="en-US"/>
                        <a:t>73</a:t>
                      </a:r>
                    </a:p>
                  </a:txBody>
                  <a:tcPr anchor="ctr">
                    <a:solidFill>
                      <a:srgbClr val="FFCCFF"/>
                    </a:solidFill>
                  </a:tcPr>
                </a:tc>
                <a:extLst>
                  <a:ext uri="{0D108BD9-81ED-4DB2-BD59-A6C34878D82A}">
                    <a16:rowId xmlns:a16="http://schemas.microsoft.com/office/drawing/2014/main" val="3398658335"/>
                  </a:ext>
                </a:extLst>
              </a:tr>
              <a:tr h="459414">
                <a:tc vMerge="1">
                  <a:txBody>
                    <a:bodyPr/>
                    <a:lstStyle/>
                    <a:p>
                      <a:endParaRPr lang="en-US"/>
                    </a:p>
                  </a:txBody>
                  <a:tcPr/>
                </a:tc>
                <a:tc>
                  <a:txBody>
                    <a:bodyPr/>
                    <a:lstStyle/>
                    <a:p>
                      <a:pPr lvl="0" algn="ctr">
                        <a:buNone/>
                      </a:pPr>
                      <a:r>
                        <a:rPr lang="en-US"/>
                        <a:t>Yes</a:t>
                      </a:r>
                    </a:p>
                  </a:txBody>
                  <a:tcPr anchor="ctr"/>
                </a:tc>
                <a:tc>
                  <a:txBody>
                    <a:bodyPr/>
                    <a:lstStyle/>
                    <a:p>
                      <a:pPr lvl="0" algn="ctr">
                        <a:buNone/>
                      </a:pPr>
                      <a:r>
                        <a:rPr lang="en-US"/>
                        <a:t>760</a:t>
                      </a:r>
                    </a:p>
                  </a:txBody>
                  <a:tcPr anchor="ctr"/>
                </a:tc>
                <a:tc>
                  <a:txBody>
                    <a:bodyPr/>
                    <a:lstStyle/>
                    <a:p>
                      <a:pPr lvl="0" algn="ctr">
                        <a:buNone/>
                      </a:pPr>
                      <a:r>
                        <a:rPr lang="en-US"/>
                        <a:t>318</a:t>
                      </a:r>
                    </a:p>
                  </a:txBody>
                  <a:tcPr anchor="ctr"/>
                </a:tc>
                <a:extLst>
                  <a:ext uri="{0D108BD9-81ED-4DB2-BD59-A6C34878D82A}">
                    <a16:rowId xmlns:a16="http://schemas.microsoft.com/office/drawing/2014/main" val="1468395192"/>
                  </a:ext>
                </a:extLst>
              </a:tr>
            </a:tbl>
          </a:graphicData>
        </a:graphic>
      </p:graphicFrame>
      <p:graphicFrame>
        <p:nvGraphicFramePr>
          <p:cNvPr id="8" name="Table 4">
            <a:extLst>
              <a:ext uri="{FF2B5EF4-FFF2-40B4-BE49-F238E27FC236}">
                <a16:creationId xmlns:a16="http://schemas.microsoft.com/office/drawing/2014/main" id="{49FF55A2-543A-4155-B84C-14BE091EEBFA}"/>
              </a:ext>
            </a:extLst>
          </p:cNvPr>
          <p:cNvGraphicFramePr>
            <a:graphicFrameLocks/>
          </p:cNvGraphicFramePr>
          <p:nvPr>
            <p:extLst>
              <p:ext uri="{D42A27DB-BD31-4B8C-83A1-F6EECF244321}">
                <p14:modId xmlns:p14="http://schemas.microsoft.com/office/powerpoint/2010/main" val="1282036224"/>
              </p:ext>
            </p:extLst>
          </p:nvPr>
        </p:nvGraphicFramePr>
        <p:xfrm>
          <a:off x="3838222" y="4473222"/>
          <a:ext cx="4271818" cy="1943863"/>
        </p:xfrm>
        <a:graphic>
          <a:graphicData uri="http://schemas.openxmlformats.org/drawingml/2006/table">
            <a:tbl>
              <a:tblPr firstRow="1" bandRow="1">
                <a:tableStyleId>{5C22544A-7EE6-4342-B048-85BDC9FD1C3A}</a:tableStyleId>
              </a:tblPr>
              <a:tblGrid>
                <a:gridCol w="1624575">
                  <a:extLst>
                    <a:ext uri="{9D8B030D-6E8A-4147-A177-3AD203B41FA5}">
                      <a16:colId xmlns:a16="http://schemas.microsoft.com/office/drawing/2014/main" val="4262326173"/>
                    </a:ext>
                  </a:extLst>
                </a:gridCol>
                <a:gridCol w="735657">
                  <a:extLst>
                    <a:ext uri="{9D8B030D-6E8A-4147-A177-3AD203B41FA5}">
                      <a16:colId xmlns:a16="http://schemas.microsoft.com/office/drawing/2014/main" val="2296425091"/>
                    </a:ext>
                  </a:extLst>
                </a:gridCol>
                <a:gridCol w="843630">
                  <a:extLst>
                    <a:ext uri="{9D8B030D-6E8A-4147-A177-3AD203B41FA5}">
                      <a16:colId xmlns:a16="http://schemas.microsoft.com/office/drawing/2014/main" val="315828725"/>
                    </a:ext>
                  </a:extLst>
                </a:gridCol>
                <a:gridCol w="1067956">
                  <a:extLst>
                    <a:ext uri="{9D8B030D-6E8A-4147-A177-3AD203B41FA5}">
                      <a16:colId xmlns:a16="http://schemas.microsoft.com/office/drawing/2014/main" val="1132294458"/>
                    </a:ext>
                  </a:extLst>
                </a:gridCol>
              </a:tblGrid>
              <a:tr h="460375">
                <a:tc>
                  <a:txBody>
                    <a:bodyPr/>
                    <a:lstStyle/>
                    <a:p>
                      <a:pPr algn="ctr"/>
                      <a:endParaRPr lang="en-US">
                        <a:solidFill>
                          <a:schemeClr val="bg1"/>
                        </a:solidFill>
                      </a:endParaRPr>
                    </a:p>
                  </a:txBody>
                  <a:tcPr anchor="ctr">
                    <a:solidFill>
                      <a:schemeClr val="bg1"/>
                    </a:solidFill>
                  </a:tcPr>
                </a:tc>
                <a:tc gridSpan="3">
                  <a:txBody>
                    <a:bodyPr/>
                    <a:lstStyle/>
                    <a:p>
                      <a:pPr algn="ctr"/>
                      <a:r>
                        <a:rPr lang="en-US"/>
                        <a:t>Chemotherapy</a:t>
                      </a:r>
                    </a:p>
                  </a:txBody>
                  <a:tcPr anchor="ctr"/>
                </a:tc>
                <a:tc hMerge="1">
                  <a:txBody>
                    <a:bodyPr/>
                    <a:lstStyle/>
                    <a:p>
                      <a:endParaRPr lang="en-US"/>
                    </a:p>
                  </a:txBody>
                  <a:tcPr/>
                </a:tc>
                <a:tc hMerge="1">
                  <a:txBody>
                    <a:bodyPr/>
                    <a:lstStyle/>
                    <a:p>
                      <a:pPr lvl="0">
                        <a:buNone/>
                      </a:pPr>
                      <a:endParaRPr lang="en-US"/>
                    </a:p>
                  </a:txBody>
                  <a:tcPr/>
                </a:tc>
                <a:extLst>
                  <a:ext uri="{0D108BD9-81ED-4DB2-BD59-A6C34878D82A}">
                    <a16:rowId xmlns:a16="http://schemas.microsoft.com/office/drawing/2014/main" val="3633365359"/>
                  </a:ext>
                </a:extLst>
              </a:tr>
              <a:tr h="494496">
                <a:tc rowSpan="3">
                  <a:txBody>
                    <a:bodyPr/>
                    <a:lstStyle/>
                    <a:p>
                      <a:pPr algn="ctr"/>
                      <a:r>
                        <a:rPr lang="en-US" b="1">
                          <a:solidFill>
                            <a:schemeClr val="bg1"/>
                          </a:solidFill>
                        </a:rPr>
                        <a:t>Hormone Therapy</a:t>
                      </a:r>
                    </a:p>
                  </a:txBody>
                  <a:tcPr anchor="ctr">
                    <a:solidFill>
                      <a:schemeClr val="accent1"/>
                    </a:solidFill>
                  </a:tcPr>
                </a:tc>
                <a:tc>
                  <a:txBody>
                    <a:bodyPr/>
                    <a:lstStyle/>
                    <a:p>
                      <a:pPr algn="ctr"/>
                      <a:endParaRPr lang="en-US"/>
                    </a:p>
                  </a:txBody>
                  <a:tcPr anchor="ctr"/>
                </a:tc>
                <a:tc>
                  <a:txBody>
                    <a:bodyPr/>
                    <a:lstStyle/>
                    <a:p>
                      <a:pPr lvl="0" algn="ctr">
                        <a:buNone/>
                      </a:pPr>
                      <a:r>
                        <a:rPr lang="en-US"/>
                        <a:t>No</a:t>
                      </a:r>
                    </a:p>
                  </a:txBody>
                  <a:tcPr anchor="ctr"/>
                </a:tc>
                <a:tc>
                  <a:txBody>
                    <a:bodyPr/>
                    <a:lstStyle/>
                    <a:p>
                      <a:pPr lvl="0" algn="ctr">
                        <a:buNone/>
                      </a:pPr>
                      <a:r>
                        <a:rPr lang="en-US"/>
                        <a:t>Yes</a:t>
                      </a:r>
                    </a:p>
                  </a:txBody>
                  <a:tcPr anchor="ctr"/>
                </a:tc>
                <a:extLst>
                  <a:ext uri="{0D108BD9-81ED-4DB2-BD59-A6C34878D82A}">
                    <a16:rowId xmlns:a16="http://schemas.microsoft.com/office/drawing/2014/main" val="534652698"/>
                  </a:ext>
                </a:extLst>
              </a:tr>
              <a:tr h="494496">
                <a:tc vMerge="1">
                  <a:txBody>
                    <a:bodyPr/>
                    <a:lstStyle/>
                    <a:p>
                      <a:endParaRPr lang="en-US"/>
                    </a:p>
                  </a:txBody>
                  <a:tcPr/>
                </a:tc>
                <a:tc>
                  <a:txBody>
                    <a:bodyPr/>
                    <a:lstStyle/>
                    <a:p>
                      <a:pPr algn="ctr"/>
                      <a:r>
                        <a:rPr lang="en-US"/>
                        <a:t>No</a:t>
                      </a:r>
                    </a:p>
                  </a:txBody>
                  <a:tcPr anchor="ctr"/>
                </a:tc>
                <a:tc>
                  <a:txBody>
                    <a:bodyPr/>
                    <a:lstStyle/>
                    <a:p>
                      <a:pPr algn="ctr"/>
                      <a:r>
                        <a:rPr lang="en-US"/>
                        <a:t>482</a:t>
                      </a:r>
                    </a:p>
                  </a:txBody>
                  <a:tcPr anchor="ctr"/>
                </a:tc>
                <a:tc>
                  <a:txBody>
                    <a:bodyPr/>
                    <a:lstStyle/>
                    <a:p>
                      <a:pPr lvl="0" algn="ctr">
                        <a:buNone/>
                      </a:pPr>
                      <a:r>
                        <a:rPr lang="en-US"/>
                        <a:t>211</a:t>
                      </a:r>
                    </a:p>
                  </a:txBody>
                  <a:tcPr anchor="ctr"/>
                </a:tc>
                <a:extLst>
                  <a:ext uri="{0D108BD9-81ED-4DB2-BD59-A6C34878D82A}">
                    <a16:rowId xmlns:a16="http://schemas.microsoft.com/office/drawing/2014/main" val="3398658335"/>
                  </a:ext>
                </a:extLst>
              </a:tr>
              <a:tr h="494496">
                <a:tc vMerge="1">
                  <a:txBody>
                    <a:bodyPr/>
                    <a:lstStyle/>
                    <a:p>
                      <a:endParaRPr lang="en-US"/>
                    </a:p>
                  </a:txBody>
                  <a:tcPr/>
                </a:tc>
                <a:tc>
                  <a:txBody>
                    <a:bodyPr/>
                    <a:lstStyle/>
                    <a:p>
                      <a:pPr lvl="0" algn="ctr">
                        <a:buNone/>
                      </a:pPr>
                      <a:r>
                        <a:rPr lang="en-US"/>
                        <a:t>Yes</a:t>
                      </a:r>
                    </a:p>
                  </a:txBody>
                  <a:tcPr anchor="ctr">
                    <a:solidFill>
                      <a:srgbClr val="FFCCFF"/>
                    </a:solidFill>
                  </a:tcPr>
                </a:tc>
                <a:tc>
                  <a:txBody>
                    <a:bodyPr/>
                    <a:lstStyle/>
                    <a:p>
                      <a:pPr lvl="0" algn="ctr">
                        <a:buNone/>
                      </a:pPr>
                      <a:r>
                        <a:rPr lang="en-US"/>
                        <a:t>901</a:t>
                      </a:r>
                    </a:p>
                  </a:txBody>
                  <a:tcPr anchor="ctr">
                    <a:solidFill>
                      <a:srgbClr val="FFCCFF"/>
                    </a:solidFill>
                  </a:tcPr>
                </a:tc>
                <a:tc>
                  <a:txBody>
                    <a:bodyPr/>
                    <a:lstStyle/>
                    <a:p>
                      <a:pPr lvl="0" algn="ctr">
                        <a:buNone/>
                      </a:pPr>
                      <a:r>
                        <a:rPr lang="en-US"/>
                        <a:t>180</a:t>
                      </a:r>
                    </a:p>
                  </a:txBody>
                  <a:tcPr anchor="ctr">
                    <a:solidFill>
                      <a:srgbClr val="FFCCFF"/>
                    </a:solidFill>
                  </a:tcPr>
                </a:tc>
                <a:extLst>
                  <a:ext uri="{0D108BD9-81ED-4DB2-BD59-A6C34878D82A}">
                    <a16:rowId xmlns:a16="http://schemas.microsoft.com/office/drawing/2014/main" val="1468395192"/>
                  </a:ext>
                </a:extLst>
              </a:tr>
            </a:tbl>
          </a:graphicData>
        </a:graphic>
      </p:graphicFrame>
      <p:pic>
        <p:nvPicPr>
          <p:cNvPr id="5" name="Picture 2" descr="Imperial College London | jobs.ac.uk">
            <a:extLst>
              <a:ext uri="{FF2B5EF4-FFF2-40B4-BE49-F238E27FC236}">
                <a16:creationId xmlns:a16="http://schemas.microsoft.com/office/drawing/2014/main" id="{A048916A-4A4F-454E-B244-0678240EC7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2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6A42-C925-4F85-8342-2FE4B0370443}"/>
              </a:ext>
            </a:extLst>
          </p:cNvPr>
          <p:cNvSpPr>
            <a:spLocks noGrp="1"/>
          </p:cNvSpPr>
          <p:nvPr>
            <p:ph type="title"/>
          </p:nvPr>
        </p:nvSpPr>
        <p:spPr>
          <a:xfrm>
            <a:off x="346998" y="322702"/>
            <a:ext cx="10018713" cy="1752599"/>
          </a:xfrm>
        </p:spPr>
        <p:txBody>
          <a:bodyPr>
            <a:normAutofit/>
          </a:bodyPr>
          <a:lstStyle/>
          <a:p>
            <a:pPr algn="ctr"/>
            <a:r>
              <a:rPr lang="en-US" sz="3200" b="1">
                <a:cs typeface="Calibri Light"/>
              </a:rPr>
              <a:t>1.</a:t>
            </a:r>
            <a:r>
              <a:rPr lang="en-US" sz="3200">
                <a:ea typeface="+mj-lt"/>
                <a:cs typeface="+mj-lt"/>
              </a:rPr>
              <a:t> Summarize overall survival following breast cancer diagnosis, including median survival and five-year survival probability </a:t>
            </a:r>
            <a:endParaRPr lang="en-US" sz="3600">
              <a:cs typeface="Calibri Light"/>
            </a:endParaRPr>
          </a:p>
        </p:txBody>
      </p:sp>
      <p:graphicFrame>
        <p:nvGraphicFramePr>
          <p:cNvPr id="4" name="Table 4">
            <a:extLst>
              <a:ext uri="{FF2B5EF4-FFF2-40B4-BE49-F238E27FC236}">
                <a16:creationId xmlns:a16="http://schemas.microsoft.com/office/drawing/2014/main" id="{D05A00F1-6094-4385-A914-A7ADC7C2E75B}"/>
              </a:ext>
            </a:extLst>
          </p:cNvPr>
          <p:cNvGraphicFramePr>
            <a:graphicFrameLocks noGrp="1"/>
          </p:cNvGraphicFramePr>
          <p:nvPr>
            <p:ph idx="1"/>
            <p:extLst>
              <p:ext uri="{D42A27DB-BD31-4B8C-83A1-F6EECF244321}">
                <p14:modId xmlns:p14="http://schemas.microsoft.com/office/powerpoint/2010/main" val="2356475178"/>
              </p:ext>
            </p:extLst>
          </p:nvPr>
        </p:nvGraphicFramePr>
        <p:xfrm>
          <a:off x="552075" y="2489947"/>
          <a:ext cx="5147655" cy="872867"/>
        </p:xfrm>
        <a:graphic>
          <a:graphicData uri="http://schemas.openxmlformats.org/drawingml/2006/table">
            <a:tbl>
              <a:tblPr firstRow="1" bandRow="1">
                <a:tableStyleId>{5C22544A-7EE6-4342-B048-85BDC9FD1C3A}</a:tableStyleId>
              </a:tblPr>
              <a:tblGrid>
                <a:gridCol w="1029531">
                  <a:extLst>
                    <a:ext uri="{9D8B030D-6E8A-4147-A177-3AD203B41FA5}">
                      <a16:colId xmlns:a16="http://schemas.microsoft.com/office/drawing/2014/main" val="423307004"/>
                    </a:ext>
                  </a:extLst>
                </a:gridCol>
                <a:gridCol w="1029531">
                  <a:extLst>
                    <a:ext uri="{9D8B030D-6E8A-4147-A177-3AD203B41FA5}">
                      <a16:colId xmlns:a16="http://schemas.microsoft.com/office/drawing/2014/main" val="792312300"/>
                    </a:ext>
                  </a:extLst>
                </a:gridCol>
                <a:gridCol w="1029531">
                  <a:extLst>
                    <a:ext uri="{9D8B030D-6E8A-4147-A177-3AD203B41FA5}">
                      <a16:colId xmlns:a16="http://schemas.microsoft.com/office/drawing/2014/main" val="4212136474"/>
                    </a:ext>
                  </a:extLst>
                </a:gridCol>
                <a:gridCol w="1029531">
                  <a:extLst>
                    <a:ext uri="{9D8B030D-6E8A-4147-A177-3AD203B41FA5}">
                      <a16:colId xmlns:a16="http://schemas.microsoft.com/office/drawing/2014/main" val="700942825"/>
                    </a:ext>
                  </a:extLst>
                </a:gridCol>
                <a:gridCol w="1029531">
                  <a:extLst>
                    <a:ext uri="{9D8B030D-6E8A-4147-A177-3AD203B41FA5}">
                      <a16:colId xmlns:a16="http://schemas.microsoft.com/office/drawing/2014/main" val="2847124986"/>
                    </a:ext>
                  </a:extLst>
                </a:gridCol>
              </a:tblGrid>
              <a:tr h="431417">
                <a:tc>
                  <a:txBody>
                    <a:bodyPr/>
                    <a:lstStyle/>
                    <a:p>
                      <a:pPr algn="ctr"/>
                      <a:r>
                        <a:rPr lang="en-US"/>
                        <a:t>n</a:t>
                      </a:r>
                    </a:p>
                  </a:txBody>
                  <a:tcPr/>
                </a:tc>
                <a:tc>
                  <a:txBody>
                    <a:bodyPr/>
                    <a:lstStyle/>
                    <a:p>
                      <a:pPr algn="ctr"/>
                      <a:r>
                        <a:rPr lang="en-US"/>
                        <a:t>events</a:t>
                      </a:r>
                    </a:p>
                  </a:txBody>
                  <a:tcPr/>
                </a:tc>
                <a:tc>
                  <a:txBody>
                    <a:bodyPr/>
                    <a:lstStyle/>
                    <a:p>
                      <a:pPr algn="ctr"/>
                      <a:r>
                        <a:rPr lang="en-US"/>
                        <a:t>median</a:t>
                      </a:r>
                    </a:p>
                  </a:txBody>
                  <a:tcPr/>
                </a:tc>
                <a:tc>
                  <a:txBody>
                    <a:bodyPr/>
                    <a:lstStyle/>
                    <a:p>
                      <a:pPr algn="ctr"/>
                      <a:r>
                        <a:rPr lang="en-US" dirty="0"/>
                        <a:t>0.95LCL</a:t>
                      </a:r>
                    </a:p>
                  </a:txBody>
                  <a:tcPr/>
                </a:tc>
                <a:tc>
                  <a:txBody>
                    <a:bodyPr/>
                    <a:lstStyle/>
                    <a:p>
                      <a:pPr algn="ctr"/>
                      <a:r>
                        <a:rPr lang="en-US"/>
                        <a:t>0.95UCL</a:t>
                      </a:r>
                    </a:p>
                  </a:txBody>
                  <a:tcPr/>
                </a:tc>
                <a:extLst>
                  <a:ext uri="{0D108BD9-81ED-4DB2-BD59-A6C34878D82A}">
                    <a16:rowId xmlns:a16="http://schemas.microsoft.com/office/drawing/2014/main" val="803412582"/>
                  </a:ext>
                </a:extLst>
              </a:tr>
              <a:tr h="441450">
                <a:tc>
                  <a:txBody>
                    <a:bodyPr/>
                    <a:lstStyle/>
                    <a:p>
                      <a:pPr algn="ctr"/>
                      <a:r>
                        <a:rPr lang="en-US" dirty="0"/>
                        <a:t>1774</a:t>
                      </a:r>
                    </a:p>
                  </a:txBody>
                  <a:tcPr/>
                </a:tc>
                <a:tc>
                  <a:txBody>
                    <a:bodyPr/>
                    <a:lstStyle/>
                    <a:p>
                      <a:pPr algn="ctr"/>
                      <a:r>
                        <a:rPr lang="en-US" dirty="0"/>
                        <a:t>1190</a:t>
                      </a:r>
                    </a:p>
                  </a:txBody>
                  <a:tcPr/>
                </a:tc>
                <a:tc>
                  <a:txBody>
                    <a:bodyPr/>
                    <a:lstStyle/>
                    <a:p>
                      <a:pPr algn="ctr"/>
                      <a:r>
                        <a:rPr lang="en-US" dirty="0"/>
                        <a:t>16</a:t>
                      </a:r>
                      <a:r>
                        <a:rPr lang="en-US" altLang="zh-CN" dirty="0"/>
                        <a:t>4</a:t>
                      </a:r>
                      <a:endParaRPr lang="en-US" dirty="0"/>
                    </a:p>
                  </a:txBody>
                  <a:tcPr/>
                </a:tc>
                <a:tc>
                  <a:txBody>
                    <a:bodyPr/>
                    <a:lstStyle/>
                    <a:p>
                      <a:pPr algn="ctr"/>
                      <a:r>
                        <a:rPr lang="en-US" dirty="0"/>
                        <a:t>1</a:t>
                      </a:r>
                      <a:r>
                        <a:rPr lang="en-US" altLang="zh-CN" dirty="0"/>
                        <a:t>58</a:t>
                      </a:r>
                      <a:endParaRPr lang="en-US" dirty="0"/>
                    </a:p>
                  </a:txBody>
                  <a:tcPr/>
                </a:tc>
                <a:tc>
                  <a:txBody>
                    <a:bodyPr/>
                    <a:lstStyle/>
                    <a:p>
                      <a:pPr algn="ctr"/>
                      <a:r>
                        <a:rPr lang="en-US" dirty="0"/>
                        <a:t>171</a:t>
                      </a:r>
                    </a:p>
                  </a:txBody>
                  <a:tcPr/>
                </a:tc>
                <a:extLst>
                  <a:ext uri="{0D108BD9-81ED-4DB2-BD59-A6C34878D82A}">
                    <a16:rowId xmlns:a16="http://schemas.microsoft.com/office/drawing/2014/main" val="2478118678"/>
                  </a:ext>
                </a:extLst>
              </a:tr>
            </a:tbl>
          </a:graphicData>
        </a:graphic>
      </p:graphicFrame>
      <p:sp>
        <p:nvSpPr>
          <p:cNvPr id="8" name="TextBox 7">
            <a:extLst>
              <a:ext uri="{FF2B5EF4-FFF2-40B4-BE49-F238E27FC236}">
                <a16:creationId xmlns:a16="http://schemas.microsoft.com/office/drawing/2014/main" id="{AED3B39B-0519-4A86-97E5-0D5E3EEA93B6}"/>
              </a:ext>
            </a:extLst>
          </p:cNvPr>
          <p:cNvSpPr txBox="1"/>
          <p:nvPr/>
        </p:nvSpPr>
        <p:spPr>
          <a:xfrm>
            <a:off x="724460" y="3599143"/>
            <a:ext cx="492834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Median survival is 16</a:t>
            </a:r>
            <a:r>
              <a:rPr lang="en-US" altLang="zh-CN">
                <a:ea typeface="等线"/>
                <a:cs typeface="Calibri" panose="020F0502020204030204"/>
              </a:rPr>
              <a:t>4</a:t>
            </a:r>
            <a:r>
              <a:rPr lang="en-US" dirty="0">
                <a:cs typeface="Calibri" panose="020F0502020204030204"/>
              </a:rPr>
              <a:t> months.</a:t>
            </a:r>
            <a:endParaRPr lang="en-US"/>
          </a:p>
          <a:p>
            <a:pPr marL="285750" indent="-285750">
              <a:buFont typeface="Arial"/>
              <a:buChar char="•"/>
            </a:pPr>
            <a:r>
              <a:rPr lang="en-US" dirty="0">
                <a:cs typeface="Calibri" panose="020F0502020204030204"/>
              </a:rPr>
              <a:t>95% CL (1</a:t>
            </a:r>
            <a:r>
              <a:rPr lang="en-US" altLang="zh-CN">
                <a:ea typeface="等线"/>
                <a:cs typeface="Calibri" panose="020F0502020204030204"/>
              </a:rPr>
              <a:t>58</a:t>
            </a:r>
            <a:r>
              <a:rPr lang="en-US" dirty="0">
                <a:cs typeface="Calibri" panose="020F0502020204030204"/>
              </a:rPr>
              <a:t>, 171)</a:t>
            </a:r>
            <a:endParaRPr lang="en-US">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pPr marL="285750" indent="-285750">
              <a:buFont typeface="Arial"/>
              <a:buChar char="•"/>
            </a:pPr>
            <a:r>
              <a:rPr lang="en-US" dirty="0">
                <a:cs typeface="Calibri" panose="020F0502020204030204"/>
              </a:rPr>
              <a:t>Five-year survival probability is 0.926</a:t>
            </a:r>
            <a:endParaRPr lang="en-US">
              <a:cs typeface="Calibri" panose="020F0502020204030204"/>
            </a:endParaRPr>
          </a:p>
        </p:txBody>
      </p:sp>
      <p:graphicFrame>
        <p:nvGraphicFramePr>
          <p:cNvPr id="9" name="Table 9">
            <a:extLst>
              <a:ext uri="{FF2B5EF4-FFF2-40B4-BE49-F238E27FC236}">
                <a16:creationId xmlns:a16="http://schemas.microsoft.com/office/drawing/2014/main" id="{8E15E7D3-974B-4CAE-B9EC-899CD0F190AC}"/>
              </a:ext>
            </a:extLst>
          </p:cNvPr>
          <p:cNvGraphicFramePr>
            <a:graphicFrameLocks noGrp="1"/>
          </p:cNvGraphicFramePr>
          <p:nvPr>
            <p:extLst>
              <p:ext uri="{D42A27DB-BD31-4B8C-83A1-F6EECF244321}">
                <p14:modId xmlns:p14="http://schemas.microsoft.com/office/powerpoint/2010/main" val="2326516983"/>
              </p:ext>
            </p:extLst>
          </p:nvPr>
        </p:nvGraphicFramePr>
        <p:xfrm>
          <a:off x="598551" y="5281450"/>
          <a:ext cx="10443657" cy="741680"/>
        </p:xfrm>
        <a:graphic>
          <a:graphicData uri="http://schemas.openxmlformats.org/drawingml/2006/table">
            <a:tbl>
              <a:tblPr firstRow="1" bandRow="1">
                <a:tableStyleId>{5C22544A-7EE6-4342-B048-85BDC9FD1C3A}</a:tableStyleId>
              </a:tblPr>
              <a:tblGrid>
                <a:gridCol w="1491951">
                  <a:extLst>
                    <a:ext uri="{9D8B030D-6E8A-4147-A177-3AD203B41FA5}">
                      <a16:colId xmlns:a16="http://schemas.microsoft.com/office/drawing/2014/main" val="2033378306"/>
                    </a:ext>
                  </a:extLst>
                </a:gridCol>
                <a:gridCol w="1491951">
                  <a:extLst>
                    <a:ext uri="{9D8B030D-6E8A-4147-A177-3AD203B41FA5}">
                      <a16:colId xmlns:a16="http://schemas.microsoft.com/office/drawing/2014/main" val="627254424"/>
                    </a:ext>
                  </a:extLst>
                </a:gridCol>
                <a:gridCol w="1491951">
                  <a:extLst>
                    <a:ext uri="{9D8B030D-6E8A-4147-A177-3AD203B41FA5}">
                      <a16:colId xmlns:a16="http://schemas.microsoft.com/office/drawing/2014/main" val="2043426050"/>
                    </a:ext>
                  </a:extLst>
                </a:gridCol>
                <a:gridCol w="1491951">
                  <a:extLst>
                    <a:ext uri="{9D8B030D-6E8A-4147-A177-3AD203B41FA5}">
                      <a16:colId xmlns:a16="http://schemas.microsoft.com/office/drawing/2014/main" val="1212492663"/>
                    </a:ext>
                  </a:extLst>
                </a:gridCol>
                <a:gridCol w="1491951">
                  <a:extLst>
                    <a:ext uri="{9D8B030D-6E8A-4147-A177-3AD203B41FA5}">
                      <a16:colId xmlns:a16="http://schemas.microsoft.com/office/drawing/2014/main" val="741859911"/>
                    </a:ext>
                  </a:extLst>
                </a:gridCol>
                <a:gridCol w="1491951">
                  <a:extLst>
                    <a:ext uri="{9D8B030D-6E8A-4147-A177-3AD203B41FA5}">
                      <a16:colId xmlns:a16="http://schemas.microsoft.com/office/drawing/2014/main" val="1463568955"/>
                    </a:ext>
                  </a:extLst>
                </a:gridCol>
                <a:gridCol w="1491951">
                  <a:extLst>
                    <a:ext uri="{9D8B030D-6E8A-4147-A177-3AD203B41FA5}">
                      <a16:colId xmlns:a16="http://schemas.microsoft.com/office/drawing/2014/main" val="2651200526"/>
                    </a:ext>
                  </a:extLst>
                </a:gridCol>
              </a:tblGrid>
              <a:tr h="370840">
                <a:tc>
                  <a:txBody>
                    <a:bodyPr/>
                    <a:lstStyle/>
                    <a:p>
                      <a:pPr algn="ctr"/>
                      <a:r>
                        <a:rPr lang="en-US" dirty="0"/>
                        <a:t>time</a:t>
                      </a:r>
                    </a:p>
                  </a:txBody>
                  <a:tcPr/>
                </a:tc>
                <a:tc>
                  <a:txBody>
                    <a:bodyPr/>
                    <a:lstStyle/>
                    <a:p>
                      <a:pPr algn="ctr"/>
                      <a:r>
                        <a:rPr lang="en-US" err="1"/>
                        <a:t>n.risk</a:t>
                      </a:r>
                    </a:p>
                  </a:txBody>
                  <a:tcPr/>
                </a:tc>
                <a:tc>
                  <a:txBody>
                    <a:bodyPr/>
                    <a:lstStyle/>
                    <a:p>
                      <a:pPr algn="ctr"/>
                      <a:r>
                        <a:rPr lang="en-US" dirty="0" err="1"/>
                        <a:t>n.event</a:t>
                      </a:r>
                      <a:endParaRPr lang="en-US" dirty="0"/>
                    </a:p>
                  </a:txBody>
                  <a:tcPr/>
                </a:tc>
                <a:tc>
                  <a:txBody>
                    <a:bodyPr/>
                    <a:lstStyle/>
                    <a:p>
                      <a:pPr algn="ctr"/>
                      <a:r>
                        <a:rPr lang="en-US"/>
                        <a:t>survival</a:t>
                      </a:r>
                    </a:p>
                  </a:txBody>
                  <a:tcPr/>
                </a:tc>
                <a:tc>
                  <a:txBody>
                    <a:bodyPr/>
                    <a:lstStyle/>
                    <a:p>
                      <a:pPr algn="ctr"/>
                      <a:r>
                        <a:rPr lang="en-US" dirty="0" err="1"/>
                        <a:t>Std.err</a:t>
                      </a:r>
                      <a:endParaRPr lang="en-US" dirty="0"/>
                    </a:p>
                  </a:txBody>
                  <a:tcPr/>
                </a:tc>
                <a:tc>
                  <a:txBody>
                    <a:bodyPr/>
                    <a:lstStyle/>
                    <a:p>
                      <a:pPr algn="ctr"/>
                      <a:r>
                        <a:rPr lang="en-US"/>
                        <a:t>Lower 95% CI</a:t>
                      </a:r>
                    </a:p>
                  </a:txBody>
                  <a:tcPr/>
                </a:tc>
                <a:tc>
                  <a:txBody>
                    <a:bodyPr/>
                    <a:lstStyle/>
                    <a:p>
                      <a:pPr algn="ctr"/>
                      <a:r>
                        <a:rPr lang="en-US"/>
                        <a:t>Upper 95% CI</a:t>
                      </a:r>
                    </a:p>
                  </a:txBody>
                  <a:tcPr/>
                </a:tc>
                <a:extLst>
                  <a:ext uri="{0D108BD9-81ED-4DB2-BD59-A6C34878D82A}">
                    <a16:rowId xmlns:a16="http://schemas.microsoft.com/office/drawing/2014/main" val="2971600400"/>
                  </a:ext>
                </a:extLst>
              </a:tr>
              <a:tr h="370840">
                <a:tc>
                  <a:txBody>
                    <a:bodyPr/>
                    <a:lstStyle/>
                    <a:p>
                      <a:pPr algn="ctr"/>
                      <a:r>
                        <a:rPr lang="en-US" dirty="0"/>
                        <a:t>60</a:t>
                      </a:r>
                    </a:p>
                  </a:txBody>
                  <a:tcPr/>
                </a:tc>
                <a:tc>
                  <a:txBody>
                    <a:bodyPr/>
                    <a:lstStyle/>
                    <a:p>
                      <a:pPr algn="ctr"/>
                      <a:r>
                        <a:rPr lang="en-US" dirty="0"/>
                        <a:t>1350</a:t>
                      </a:r>
                    </a:p>
                  </a:txBody>
                  <a:tcPr/>
                </a:tc>
                <a:tc>
                  <a:txBody>
                    <a:bodyPr/>
                    <a:lstStyle/>
                    <a:p>
                      <a:pPr algn="ctr"/>
                      <a:r>
                        <a:rPr lang="en-US" dirty="0"/>
                        <a:t>1</a:t>
                      </a:r>
                      <a:r>
                        <a:rPr lang="en-US" altLang="zh-CN" dirty="0"/>
                        <a:t>19</a:t>
                      </a:r>
                      <a:endParaRPr lang="en-US" dirty="0"/>
                    </a:p>
                  </a:txBody>
                  <a:tcPr/>
                </a:tc>
                <a:tc>
                  <a:txBody>
                    <a:bodyPr/>
                    <a:lstStyle/>
                    <a:p>
                      <a:pPr algn="ctr"/>
                      <a:r>
                        <a:rPr lang="en-US" dirty="0"/>
                        <a:t>0.9</a:t>
                      </a:r>
                      <a:r>
                        <a:rPr lang="en-US" altLang="zh-CN" dirty="0"/>
                        <a:t>26</a:t>
                      </a:r>
                      <a:endParaRPr lang="en-US" dirty="0"/>
                    </a:p>
                  </a:txBody>
                  <a:tcPr/>
                </a:tc>
                <a:tc>
                  <a:txBody>
                    <a:bodyPr/>
                    <a:lstStyle/>
                    <a:p>
                      <a:pPr algn="ctr"/>
                      <a:r>
                        <a:rPr lang="en-US" dirty="0"/>
                        <a:t>0.00</a:t>
                      </a:r>
                      <a:r>
                        <a:rPr lang="en-US" altLang="zh-CN" dirty="0"/>
                        <a:t>7</a:t>
                      </a:r>
                      <a:endParaRPr lang="en-US" dirty="0"/>
                    </a:p>
                  </a:txBody>
                  <a:tcPr/>
                </a:tc>
                <a:tc>
                  <a:txBody>
                    <a:bodyPr/>
                    <a:lstStyle/>
                    <a:p>
                      <a:pPr algn="ctr"/>
                      <a:r>
                        <a:rPr lang="en-US" dirty="0"/>
                        <a:t>0.9</a:t>
                      </a:r>
                      <a:r>
                        <a:rPr lang="en-US" altLang="zh-CN" dirty="0"/>
                        <a:t>14</a:t>
                      </a:r>
                      <a:endParaRPr lang="en-US" dirty="0"/>
                    </a:p>
                  </a:txBody>
                  <a:tcPr/>
                </a:tc>
                <a:tc>
                  <a:txBody>
                    <a:bodyPr/>
                    <a:lstStyle/>
                    <a:p>
                      <a:pPr algn="ctr"/>
                      <a:r>
                        <a:rPr lang="en-US" dirty="0"/>
                        <a:t>0.939</a:t>
                      </a:r>
                    </a:p>
                  </a:txBody>
                  <a:tcPr/>
                </a:tc>
                <a:extLst>
                  <a:ext uri="{0D108BD9-81ED-4DB2-BD59-A6C34878D82A}">
                    <a16:rowId xmlns:a16="http://schemas.microsoft.com/office/drawing/2014/main" val="3494877720"/>
                  </a:ext>
                </a:extLst>
              </a:tr>
            </a:tbl>
          </a:graphicData>
        </a:graphic>
      </p:graphicFrame>
      <p:pic>
        <p:nvPicPr>
          <p:cNvPr id="11" name="Picture 2" descr="Imperial College London | jobs.ac.uk">
            <a:extLst>
              <a:ext uri="{FF2B5EF4-FFF2-40B4-BE49-F238E27FC236}">
                <a16:creationId xmlns:a16="http://schemas.microsoft.com/office/drawing/2014/main" id="{F0F12A1F-1222-4EA3-AC33-EC4FE4B66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563" y="233362"/>
            <a:ext cx="942974" cy="471487"/>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descr="图表, 折线图&#10;&#10;描述已自动生成">
            <a:extLst>
              <a:ext uri="{FF2B5EF4-FFF2-40B4-BE49-F238E27FC236}">
                <a16:creationId xmlns:a16="http://schemas.microsoft.com/office/drawing/2014/main" id="{720D0478-F4C5-8748-9890-050CD9D46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860" y="1381440"/>
            <a:ext cx="5335850" cy="3734147"/>
          </a:xfrm>
          <a:prstGeom prst="rect">
            <a:avLst/>
          </a:prstGeom>
        </p:spPr>
      </p:pic>
    </p:spTree>
    <p:extLst>
      <p:ext uri="{BB962C8B-B14F-4D97-AF65-F5344CB8AC3E}">
        <p14:creationId xmlns:p14="http://schemas.microsoft.com/office/powerpoint/2010/main" val="868088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2894</Words>
  <Application>Microsoft Office PowerPoint</Application>
  <PresentationFormat>Widescreen</PresentationFormat>
  <Paragraphs>535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Clinical and genetic predictors of breast cancer survival</vt:lpstr>
      <vt:lpstr>Background and Rationale</vt:lpstr>
      <vt:lpstr>Timeline</vt:lpstr>
      <vt:lpstr>Aims</vt:lpstr>
      <vt:lpstr>Defining the Dataset</vt:lpstr>
      <vt:lpstr>PowerPoint Presentation</vt:lpstr>
      <vt:lpstr>PowerPoint Presentation</vt:lpstr>
      <vt:lpstr>EDA </vt:lpstr>
      <vt:lpstr>1. Summarize overall survival following breast cancer diagnosis, including median survival and five-year survival probability </vt:lpstr>
      <vt:lpstr>2. Which baselines clinical prognostic indicators are most important prognostic indicators, including cellularity and tumor size.</vt:lpstr>
      <vt:lpstr> </vt:lpstr>
      <vt:lpstr>PowerPoint Presentation</vt:lpstr>
      <vt:lpstr>3.1 Is type of treatment associated with breast cancer survival? </vt:lpstr>
      <vt:lpstr>3.1 Is type of treatment associated with breast cancer survival? </vt:lpstr>
      <vt:lpstr>3.1 Is type of treatment associated with breast cancer survival? </vt:lpstr>
      <vt:lpstr>3.1 Is type of treatment associated with breast cancer survival? </vt:lpstr>
      <vt:lpstr>3.2. Are these associations likely to be causal or confounded by other prognostic characteristics influencing treatment type? </vt:lpstr>
      <vt:lpstr>3.2. Are these associations likely to be causal or confounded by other prognostic characteristics influencing treatment type? </vt:lpstr>
      <vt:lpstr>PowerPoint Presentation</vt:lpstr>
      <vt:lpstr>PowerPoint Presentation</vt:lpstr>
      <vt:lpstr>PowerPoint Presentation</vt:lpstr>
      <vt:lpstr>PowerPoint Presentation</vt:lpstr>
      <vt:lpstr>PowerPoint Presentation</vt:lpstr>
      <vt:lpstr>References</vt:lpstr>
      <vt:lpstr>PowerPoint Presentation</vt:lpstr>
      <vt:lpstr>Appendix</vt:lpstr>
      <vt:lpstr>Defining the dataset </vt:lpstr>
      <vt:lpstr>Data Processing</vt:lpstr>
      <vt:lpstr>Aim 1</vt:lpstr>
      <vt:lpstr>Aim 2</vt:lpstr>
      <vt:lpstr>Aim 2</vt:lpstr>
      <vt:lpstr>Aim 3</vt:lpstr>
      <vt:lpstr>Aim 3</vt:lpstr>
      <vt:lpstr>Aim 3</vt:lpstr>
      <vt:lpstr>Aim 3 (sensitivity)</vt:lpstr>
      <vt:lpstr>Further Implications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Yuanlei Li</cp:lastModifiedBy>
  <cp:revision>5</cp:revision>
  <dcterms:created xsi:type="dcterms:W3CDTF">2021-11-29T13:32:58Z</dcterms:created>
  <dcterms:modified xsi:type="dcterms:W3CDTF">2022-06-07T10:04:42Z</dcterms:modified>
</cp:coreProperties>
</file>