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56" r:id="rId2"/>
    <p:sldId id="258" r:id="rId3"/>
    <p:sldId id="263" r:id="rId4"/>
    <p:sldId id="262"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1"/>
    <a:srgbClr val="FFB347"/>
    <a:srgbClr val="77DD77"/>
    <a:srgbClr val="8BD3E6"/>
    <a:srgbClr val="D9F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1"/>
    <p:restoredTop sz="46871"/>
  </p:normalViewPr>
  <p:slideViewPr>
    <p:cSldViewPr snapToGrid="0" snapToObjects="1">
      <p:cViewPr varScale="1">
        <p:scale>
          <a:sx n="56" d="100"/>
          <a:sy n="56" d="100"/>
        </p:scale>
        <p:origin x="1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334BC-F8BC-4E48-AD29-4E9F960D9513}" type="datetimeFigureOut">
              <a:rPr lang="en-US" smtClean="0"/>
              <a:t>5/18/22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05049-03AE-DF41-8D51-96DBB744BCA3}" type="slidenum">
              <a:rPr lang="en-US" smtClean="0"/>
              <a:t>‹#›</a:t>
            </a:fld>
            <a:endParaRPr lang="en-US"/>
          </a:p>
        </p:txBody>
      </p:sp>
    </p:spTree>
    <p:extLst>
      <p:ext uri="{BB962C8B-B14F-4D97-AF65-F5344CB8AC3E}">
        <p14:creationId xmlns:p14="http://schemas.microsoft.com/office/powerpoint/2010/main" val="159551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don’t hesitate to interrupt, over the next 10 minutes I’m going to tell you about myself, my early findings with this project and then I will go onto explain why this project is perfect for me, and why I am the perfect candidate to carry out this project under your supervision.</a:t>
            </a:r>
          </a:p>
        </p:txBody>
      </p:sp>
      <p:sp>
        <p:nvSpPr>
          <p:cNvPr id="4" name="Slide Number Placeholder 3"/>
          <p:cNvSpPr>
            <a:spLocks noGrp="1"/>
          </p:cNvSpPr>
          <p:nvPr>
            <p:ph type="sldNum" sz="quarter" idx="5"/>
          </p:nvPr>
        </p:nvSpPr>
        <p:spPr/>
        <p:txBody>
          <a:bodyPr/>
          <a:lstStyle/>
          <a:p>
            <a:fld id="{28D05049-03AE-DF41-8D51-96DBB744BCA3}" type="slidenum">
              <a:rPr lang="en-US" smtClean="0"/>
              <a:t>1</a:t>
            </a:fld>
            <a:endParaRPr lang="en-US"/>
          </a:p>
        </p:txBody>
      </p:sp>
    </p:spTree>
    <p:extLst>
      <p:ext uri="{BB962C8B-B14F-4D97-AF65-F5344CB8AC3E}">
        <p14:creationId xmlns:p14="http://schemas.microsoft.com/office/powerpoint/2010/main" val="196936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falls at </a:t>
            </a:r>
            <a:r>
              <a:rPr lang="en-GB" b="1" dirty="0"/>
              <a:t>the intersection of Finance, the Environment and Health.</a:t>
            </a:r>
          </a:p>
          <a:p>
            <a:r>
              <a:rPr lang="en-GB" dirty="0"/>
              <a:t> </a:t>
            </a:r>
          </a:p>
          <a:p>
            <a:r>
              <a:rPr lang="en-GB" dirty="0"/>
              <a:t>This is something that really </a:t>
            </a:r>
            <a:r>
              <a:rPr lang="en-GB" b="1" dirty="0"/>
              <a:t>excites me, </a:t>
            </a:r>
            <a:r>
              <a:rPr lang="en-GB" dirty="0"/>
              <a:t>access to financial data to study environmental based outcomes </a:t>
            </a:r>
            <a:r>
              <a:rPr lang="en-GB" b="1" dirty="0"/>
              <a:t>is incredibly rare</a:t>
            </a:r>
            <a:r>
              <a:rPr lang="en-GB" dirty="0"/>
              <a:t>, which will make the research being conducted at the </a:t>
            </a:r>
            <a:r>
              <a:rPr lang="en-GB" b="1" dirty="0"/>
              <a:t>cutting edge of the field</a:t>
            </a:r>
            <a:r>
              <a:rPr lang="en-GB" dirty="0"/>
              <a:t>, and potentially at the </a:t>
            </a:r>
            <a:r>
              <a:rPr lang="en-GB" b="1" dirty="0"/>
              <a:t>frontiers of the fight against climate change</a:t>
            </a:r>
            <a:r>
              <a:rPr lang="en-GB" dirty="0"/>
              <a:t>. The spin on the project, making it regards to environmental attitude for applications with choice architecture gives it complexity and some unique challenges.</a:t>
            </a:r>
          </a:p>
          <a:p>
            <a:endParaRPr lang="en-GB" dirty="0"/>
          </a:p>
          <a:p>
            <a:r>
              <a:rPr lang="en-GB" dirty="0"/>
              <a:t>There are two aims within the brief, the </a:t>
            </a:r>
            <a:r>
              <a:rPr lang="en-GB" b="1" dirty="0"/>
              <a:t>primary aim </a:t>
            </a:r>
            <a:r>
              <a:rPr lang="en-GB" dirty="0"/>
              <a:t>of the paper is </a:t>
            </a:r>
            <a:r>
              <a:rPr lang="en-GB" b="1" dirty="0"/>
              <a:t>to calculate an environmental attitudinal score </a:t>
            </a:r>
            <a:r>
              <a:rPr lang="en-GB" dirty="0"/>
              <a:t>for each individual by mapping certain behaviours to a score.</a:t>
            </a:r>
          </a:p>
          <a:p>
            <a:endParaRPr lang="en-GB" dirty="0"/>
          </a:p>
          <a:p>
            <a:r>
              <a:rPr lang="en-GB" b="1" dirty="0"/>
              <a:t>The secondary aim </a:t>
            </a:r>
            <a:r>
              <a:rPr lang="en-GB" dirty="0"/>
              <a:t>of the paper is then to find </a:t>
            </a:r>
            <a:r>
              <a:rPr lang="en-GB" b="1" dirty="0"/>
              <a:t>the ecological correlations </a:t>
            </a:r>
            <a:r>
              <a:rPr lang="en-GB" dirty="0"/>
              <a:t>between environmental attitudinal score and some health outcomes. The reason I say this is the secondary aim of the paper, is because the </a:t>
            </a:r>
            <a:r>
              <a:rPr lang="en-GB" b="1" dirty="0"/>
              <a:t>variance produced with the environmental attitudinal </a:t>
            </a:r>
            <a:r>
              <a:rPr lang="en-GB" dirty="0"/>
              <a:t>scores will be high due to </a:t>
            </a:r>
            <a:r>
              <a:rPr lang="en-GB" b="1" dirty="0"/>
              <a:t>attitude being subjective</a:t>
            </a:r>
            <a:r>
              <a:rPr lang="en-GB" dirty="0"/>
              <a:t>. Then using these to look at health outcomes with an ecological study, the </a:t>
            </a:r>
            <a:r>
              <a:rPr lang="en-GB" b="1" dirty="0"/>
              <a:t>variances will add up</a:t>
            </a:r>
            <a:r>
              <a:rPr lang="en-GB" dirty="0"/>
              <a:t>, giving some hopefully </a:t>
            </a:r>
            <a:r>
              <a:rPr lang="en-GB" b="1" dirty="0"/>
              <a:t>informative</a:t>
            </a:r>
            <a:r>
              <a:rPr lang="en-GB" dirty="0"/>
              <a:t>, but </a:t>
            </a:r>
            <a:r>
              <a:rPr lang="en-GB" b="1" dirty="0"/>
              <a:t>not very precise relationships. </a:t>
            </a:r>
          </a:p>
          <a:p>
            <a:endParaRPr lang="en-GB" dirty="0"/>
          </a:p>
          <a:p>
            <a:r>
              <a:rPr lang="en-GB" dirty="0"/>
              <a:t>I don’t fully know what the data looks like, which may have caused </a:t>
            </a:r>
            <a:r>
              <a:rPr lang="en-GB" b="1" dirty="0"/>
              <a:t>some oversights in my initial analysis </a:t>
            </a:r>
            <a:r>
              <a:rPr lang="en-GB" dirty="0"/>
              <a:t>of the problem, but I’ve gone on the basis it’s at the individual level, with no information or demographics of each network user. A limitation of this study is potentially a score for individuals with multiple dependants may not be comparable to a score for individuals who use the network exclusively for themselves. Another issue would be people using multiple accounts, these may not be linked together and data for other payment networks such as Mastercard obviously wouldn’t be included. </a:t>
            </a:r>
          </a:p>
        </p:txBody>
      </p:sp>
      <p:sp>
        <p:nvSpPr>
          <p:cNvPr id="4" name="Slide Number Placeholder 3"/>
          <p:cNvSpPr>
            <a:spLocks noGrp="1"/>
          </p:cNvSpPr>
          <p:nvPr>
            <p:ph type="sldNum" sz="quarter" idx="5"/>
          </p:nvPr>
        </p:nvSpPr>
        <p:spPr/>
        <p:txBody>
          <a:bodyPr/>
          <a:lstStyle/>
          <a:p>
            <a:fld id="{28D05049-03AE-DF41-8D51-96DBB744BCA3}" type="slidenum">
              <a:rPr lang="en-US" smtClean="0"/>
              <a:t>2</a:t>
            </a:fld>
            <a:endParaRPr lang="en-US"/>
          </a:p>
        </p:txBody>
      </p:sp>
    </p:spTree>
    <p:extLst>
      <p:ext uri="{BB962C8B-B14F-4D97-AF65-F5344CB8AC3E}">
        <p14:creationId xmlns:p14="http://schemas.microsoft.com/office/powerpoint/2010/main" val="295319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scoring function is at </a:t>
            </a:r>
            <a:r>
              <a:rPr lang="en-US" b="1" dirty="0">
                <a:cs typeface="Calibri"/>
              </a:rPr>
              <a:t>the heart of the problem</a:t>
            </a:r>
          </a:p>
          <a:p>
            <a:endParaRPr lang="en-US" b="1" dirty="0">
              <a:cs typeface="Calibri"/>
            </a:endParaRPr>
          </a:p>
          <a:p>
            <a:r>
              <a:rPr lang="en-US" dirty="0">
                <a:cs typeface="Calibri"/>
              </a:rPr>
              <a:t>I’ve contemplated some </a:t>
            </a:r>
            <a:r>
              <a:rPr lang="en-US" b="1" dirty="0">
                <a:cs typeface="Calibri"/>
              </a:rPr>
              <a:t>other methods of scoring </a:t>
            </a:r>
            <a:r>
              <a:rPr lang="en-US" dirty="0">
                <a:cs typeface="Calibri"/>
              </a:rPr>
              <a:t>but have come to the conclusion the </a:t>
            </a:r>
            <a:r>
              <a:rPr lang="en-US" b="1" dirty="0">
                <a:cs typeface="Calibri"/>
              </a:rPr>
              <a:t>one in the brief</a:t>
            </a:r>
            <a:r>
              <a:rPr lang="en-US" dirty="0">
                <a:cs typeface="Calibri"/>
              </a:rPr>
              <a:t> to map each behavior to an increase, no change, or decrease in the score is probably the </a:t>
            </a:r>
            <a:r>
              <a:rPr lang="en-US" b="1" dirty="0">
                <a:cs typeface="Calibri"/>
              </a:rPr>
              <a:t>most effective </a:t>
            </a:r>
            <a:r>
              <a:rPr lang="en-US" dirty="0">
                <a:cs typeface="Calibri"/>
              </a:rPr>
              <a:t>to pick up on the underlying attitude of the individual. </a:t>
            </a:r>
          </a:p>
          <a:p>
            <a:endParaRPr lang="en-US" dirty="0">
              <a:cs typeface="Calibri"/>
            </a:endParaRPr>
          </a:p>
          <a:p>
            <a:r>
              <a:rPr lang="en-US" dirty="0">
                <a:cs typeface="Calibri"/>
              </a:rPr>
              <a:t>The way in which behaviors effect the score is potentially </a:t>
            </a:r>
            <a:r>
              <a:rPr lang="en-US" b="1" dirty="0">
                <a:cs typeface="Calibri"/>
              </a:rPr>
              <a:t>much more complicated </a:t>
            </a:r>
            <a:r>
              <a:rPr lang="en-US" dirty="0">
                <a:cs typeface="Calibri"/>
              </a:rPr>
              <a:t>that it initially seems.</a:t>
            </a:r>
          </a:p>
          <a:p>
            <a:r>
              <a:rPr lang="en-US" dirty="0">
                <a:cs typeface="Calibri"/>
              </a:rPr>
              <a:t>Two different actions cannot simply have the same effect on an individual's score. I would prepose that the absolute change in the score will be a </a:t>
            </a:r>
            <a:r>
              <a:rPr lang="en-US" b="1" dirty="0">
                <a:cs typeface="Calibri"/>
              </a:rPr>
              <a:t>function based on several other values</a:t>
            </a:r>
            <a:r>
              <a:rPr lang="en-US" dirty="0">
                <a:cs typeface="Calibri"/>
              </a:rPr>
              <a:t>:</a:t>
            </a:r>
          </a:p>
          <a:p>
            <a:endParaRPr lang="en-US" dirty="0">
              <a:cs typeface="Calibri"/>
            </a:endParaRPr>
          </a:p>
          <a:p>
            <a:pPr marL="228600" indent="-228600">
              <a:buAutoNum type="arabicParenR"/>
            </a:pPr>
            <a:r>
              <a:rPr lang="en-US" b="1" dirty="0">
                <a:cs typeface="Calibri"/>
              </a:rPr>
              <a:t>how easy the action is to perform</a:t>
            </a:r>
            <a:r>
              <a:rPr lang="en-US" dirty="0">
                <a:cs typeface="Calibri"/>
              </a:rPr>
              <a:t>;  it’s </a:t>
            </a:r>
            <a:r>
              <a:rPr lang="en-US" b="1" dirty="0">
                <a:cs typeface="Calibri"/>
              </a:rPr>
              <a:t>easy</a:t>
            </a:r>
            <a:r>
              <a:rPr lang="en-US" dirty="0">
                <a:cs typeface="Calibri"/>
              </a:rPr>
              <a:t> to purchase </a:t>
            </a:r>
            <a:r>
              <a:rPr lang="en-US" b="1" dirty="0">
                <a:cs typeface="Calibri"/>
              </a:rPr>
              <a:t>more or fewer new clothes</a:t>
            </a:r>
            <a:r>
              <a:rPr lang="en-US" dirty="0">
                <a:cs typeface="Calibri"/>
              </a:rPr>
              <a:t>, however, it’s </a:t>
            </a:r>
            <a:r>
              <a:rPr lang="en-US" b="1" dirty="0">
                <a:cs typeface="Calibri"/>
              </a:rPr>
              <a:t>not necessarily easy</a:t>
            </a:r>
            <a:r>
              <a:rPr lang="en-US" dirty="0">
                <a:cs typeface="Calibri"/>
              </a:rPr>
              <a:t> to change method to </a:t>
            </a:r>
            <a:r>
              <a:rPr lang="en-US" b="1" dirty="0">
                <a:cs typeface="Calibri"/>
              </a:rPr>
              <a:t>commute to work</a:t>
            </a:r>
            <a:r>
              <a:rPr lang="en-US" dirty="0">
                <a:cs typeface="Calibri"/>
              </a:rPr>
              <a:t>, a large proportion of the population live at a distance they either can walk or not, or there are bus routes or there aren’t. -&gt; This theoretically means while keeping the other parameters constant, that excessive new clothes purchased should have a bigger effect on environmental attitudinal score than method of commuting as it’s easier for the individual to change.</a:t>
            </a:r>
          </a:p>
          <a:p>
            <a:pPr marL="228600" indent="-228600">
              <a:buAutoNum type="arabicParenR"/>
            </a:pPr>
            <a:endParaRPr lang="en-US" dirty="0">
              <a:cs typeface="Calibri"/>
            </a:endParaRPr>
          </a:p>
          <a:p>
            <a:r>
              <a:rPr lang="en-US" b="1" dirty="0">
                <a:cs typeface="Calibri"/>
              </a:rPr>
              <a:t>2) the effect that the behavior has on the environment</a:t>
            </a:r>
            <a:r>
              <a:rPr lang="en-US" dirty="0">
                <a:cs typeface="Calibri"/>
              </a:rPr>
              <a:t>. If two actions are </a:t>
            </a:r>
            <a:r>
              <a:rPr lang="en-US" b="1" dirty="0">
                <a:cs typeface="Calibri"/>
              </a:rPr>
              <a:t>as easy to perform as each other</a:t>
            </a:r>
            <a:r>
              <a:rPr lang="en-US" dirty="0">
                <a:cs typeface="Calibri"/>
              </a:rPr>
              <a:t>, but one has </a:t>
            </a:r>
            <a:r>
              <a:rPr lang="en-US" b="1" dirty="0">
                <a:cs typeface="Calibri"/>
              </a:rPr>
              <a:t>10 time the effect on carbon emissions </a:t>
            </a:r>
            <a:r>
              <a:rPr lang="en-US" dirty="0">
                <a:cs typeface="Calibri"/>
              </a:rPr>
              <a:t>than the other, it should have a larger impact on score. However, </a:t>
            </a:r>
            <a:r>
              <a:rPr lang="en-US" b="1" dirty="0">
                <a:cs typeface="Calibri"/>
              </a:rPr>
              <a:t>not necessarily by 10 times, </a:t>
            </a:r>
            <a:r>
              <a:rPr lang="en-US" b="0" dirty="0">
                <a:cs typeface="Calibri"/>
              </a:rPr>
              <a:t>looking at third point, </a:t>
            </a:r>
            <a:r>
              <a:rPr lang="en-US" dirty="0">
                <a:cs typeface="Calibri"/>
              </a:rPr>
              <a:t>since the score is a reflection of an individuals' attitude, an individual </a:t>
            </a:r>
            <a:r>
              <a:rPr lang="en-US" b="1" dirty="0">
                <a:cs typeface="Calibri"/>
              </a:rPr>
              <a:t>doesn't necessarily consider one thing as 10 times worse than another </a:t>
            </a:r>
            <a:r>
              <a:rPr lang="en-US" b="0" dirty="0">
                <a:cs typeface="Calibri"/>
              </a:rPr>
              <a:t>so it needs to factor in the publics awareness or lack of awareness to an issue.</a:t>
            </a:r>
            <a:endParaRPr lang="en-US" b="1" dirty="0">
              <a:cs typeface="Calibri"/>
            </a:endParaRPr>
          </a:p>
          <a:p>
            <a:endParaRPr lang="en-US" dirty="0">
              <a:cs typeface="Calibri"/>
            </a:endParaRPr>
          </a:p>
          <a:p>
            <a:r>
              <a:rPr lang="en-US" dirty="0">
                <a:cs typeface="Calibri"/>
              </a:rPr>
              <a:t>There are </a:t>
            </a:r>
            <a:r>
              <a:rPr lang="en-US" b="1" dirty="0">
                <a:cs typeface="Calibri"/>
              </a:rPr>
              <a:t>a number of ways to consider a transaction</a:t>
            </a:r>
            <a:r>
              <a:rPr lang="en-US" dirty="0">
                <a:cs typeface="Calibri"/>
              </a:rPr>
              <a:t>, you can see </a:t>
            </a:r>
            <a:r>
              <a:rPr lang="en-US" b="1" dirty="0">
                <a:cs typeface="Calibri"/>
              </a:rPr>
              <a:t>the total spend</a:t>
            </a:r>
            <a:r>
              <a:rPr lang="en-US" dirty="0">
                <a:cs typeface="Calibri"/>
              </a:rPr>
              <a:t>, </a:t>
            </a:r>
            <a:r>
              <a:rPr lang="en-US" b="1" dirty="0">
                <a:cs typeface="Calibri"/>
              </a:rPr>
              <a:t>number of transactions or simply look at whether the behavior is present</a:t>
            </a:r>
            <a:r>
              <a:rPr lang="en-US" dirty="0">
                <a:cs typeface="Calibri"/>
              </a:rPr>
              <a:t>. The third option is probably the best, but it does miss out on a lot of information. Spending £10000 on planes tickets is much worse than spending £50 over the course of a year. This can be </a:t>
            </a:r>
            <a:r>
              <a:rPr lang="en-US" b="1" dirty="0">
                <a:cs typeface="Calibri"/>
              </a:rPr>
              <a:t>remedied by factoring in the amount they spend. </a:t>
            </a:r>
            <a:r>
              <a:rPr lang="en-US" b="0" dirty="0">
                <a:cs typeface="Calibri"/>
              </a:rPr>
              <a:t>Possibly factoring in the size of the purchase divided by total outgoings</a:t>
            </a:r>
            <a:endParaRPr lang="en-US" b="1" dirty="0">
              <a:cs typeface="Calibri"/>
            </a:endParaRPr>
          </a:p>
          <a:p>
            <a:endParaRPr lang="en-US" dirty="0">
              <a:cs typeface="Calibri"/>
            </a:endParaRPr>
          </a:p>
          <a:p>
            <a:r>
              <a:rPr lang="en-US" dirty="0">
                <a:cs typeface="Calibri"/>
              </a:rPr>
              <a:t>This will allow us to consider in the price of certain purchases while still capturing the decision environment. </a:t>
            </a:r>
          </a:p>
        </p:txBody>
      </p:sp>
      <p:sp>
        <p:nvSpPr>
          <p:cNvPr id="4" name="Slide Number Placeholder 3"/>
          <p:cNvSpPr>
            <a:spLocks noGrp="1"/>
          </p:cNvSpPr>
          <p:nvPr>
            <p:ph type="sldNum" sz="quarter" idx="5"/>
          </p:nvPr>
        </p:nvSpPr>
        <p:spPr/>
        <p:txBody>
          <a:bodyPr/>
          <a:lstStyle/>
          <a:p>
            <a:fld id="{28D05049-03AE-DF41-8D51-96DBB744BCA3}" type="slidenum">
              <a:rPr lang="en-US" smtClean="0"/>
              <a:t>3</a:t>
            </a:fld>
            <a:endParaRPr lang="en-US"/>
          </a:p>
        </p:txBody>
      </p:sp>
    </p:spTree>
    <p:extLst>
      <p:ext uri="{BB962C8B-B14F-4D97-AF65-F5344CB8AC3E}">
        <p14:creationId xmlns:p14="http://schemas.microsoft.com/office/powerpoint/2010/main" val="56291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look at some behaviours that I have identified might be of interest. Again, since I don’t know what the data looks like some of these might be incorrect, I’ve </a:t>
            </a:r>
            <a:r>
              <a:rPr lang="en-GB" b="1" dirty="0"/>
              <a:t>ordered them by how likely</a:t>
            </a:r>
            <a:r>
              <a:rPr lang="en-GB" dirty="0"/>
              <a:t> I think they can be calculated. </a:t>
            </a:r>
          </a:p>
          <a:p>
            <a:endParaRPr lang="en-GB" dirty="0"/>
          </a:p>
          <a:p>
            <a:r>
              <a:rPr lang="en-GB" dirty="0"/>
              <a:t>Each one of these behaviours of interest comes </a:t>
            </a:r>
            <a:r>
              <a:rPr lang="en-GB" b="1" dirty="0"/>
              <a:t>with strings attached</a:t>
            </a:r>
            <a:r>
              <a:rPr lang="en-GB" dirty="0"/>
              <a:t>. There are many potential problems </a:t>
            </a:r>
            <a:r>
              <a:rPr lang="en-GB" b="1" dirty="0"/>
              <a:t>that I have thought about </a:t>
            </a:r>
            <a:r>
              <a:rPr lang="en-GB" dirty="0"/>
              <a:t>but won’t be mentioning due to there being so many.</a:t>
            </a:r>
          </a:p>
          <a:p>
            <a:endParaRPr lang="en-GB" dirty="0"/>
          </a:p>
          <a:p>
            <a:r>
              <a:rPr lang="en-GB" b="1" dirty="0"/>
              <a:t>Fast food </a:t>
            </a:r>
            <a:r>
              <a:rPr lang="en-GB" dirty="0"/>
              <a:t>fast food is Largely red meat – a big mac leads to 2.35kg of CO2, the same as driving the average petrol car in the UK for around 8 miles</a:t>
            </a:r>
          </a:p>
          <a:p>
            <a:endParaRPr lang="en-GB" dirty="0"/>
          </a:p>
          <a:p>
            <a:r>
              <a:rPr lang="en-GB" b="1" dirty="0"/>
              <a:t>Method to commute to work</a:t>
            </a:r>
            <a:r>
              <a:rPr lang="en-GB" dirty="0"/>
              <a:t>: Average car emits twice the emissions per mile compared to an urban bus or motorcycle per person.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I also think it’s quite important </a:t>
            </a:r>
            <a:r>
              <a:rPr lang="en-GB" dirty="0"/>
              <a:t>to look at </a:t>
            </a:r>
            <a:r>
              <a:rPr lang="en-GB" b="1" dirty="0"/>
              <a:t>non-commuting forms of transport as well, </a:t>
            </a:r>
            <a:r>
              <a:rPr lang="en-GB" b="0" dirty="0"/>
              <a:t>with how often individuals top up a car, use taxis, public transport or shared bikes/scooters.</a:t>
            </a:r>
            <a:endParaRPr lang="en-GB" b="1" dirty="0"/>
          </a:p>
          <a:p>
            <a:endParaRPr lang="en-GB" dirty="0"/>
          </a:p>
          <a:p>
            <a:r>
              <a:rPr lang="en-GB" b="1" dirty="0"/>
              <a:t>Use of Air travel</a:t>
            </a:r>
            <a:r>
              <a:rPr lang="en-GB" dirty="0"/>
              <a:t> is a very import measure. It emits approximately 250kg of CO2 per flying hour, and is well know cause of carbon in the atmosphere</a:t>
            </a:r>
          </a:p>
          <a:p>
            <a:endParaRPr lang="en-GB" dirty="0"/>
          </a:p>
          <a:p>
            <a:r>
              <a:rPr lang="en-GB" b="0" dirty="0"/>
              <a:t>Fashion</a:t>
            </a:r>
            <a:r>
              <a:rPr lang="en-GB" dirty="0"/>
              <a:t> accounts for 10% of all human carbon emissions so frequent purchasing of new clothes, is indicative of </a:t>
            </a:r>
            <a:r>
              <a:rPr lang="en-GB" b="1" dirty="0"/>
              <a:t>fast fashion </a:t>
            </a:r>
            <a:r>
              <a:rPr lang="en-GB" dirty="0"/>
              <a:t>should be considered. </a:t>
            </a:r>
          </a:p>
          <a:p>
            <a:endParaRPr lang="en-GB" dirty="0"/>
          </a:p>
          <a:p>
            <a:r>
              <a:rPr lang="en-GB" b="1" dirty="0"/>
              <a:t>Total amount spent </a:t>
            </a:r>
            <a:r>
              <a:rPr lang="en-GB" b="0" dirty="0"/>
              <a:t>is slightly different to the others but is still </a:t>
            </a:r>
            <a:r>
              <a:rPr lang="en-GB" dirty="0"/>
              <a:t>a key behaviour that should still be included, since </a:t>
            </a:r>
            <a:r>
              <a:rPr lang="en-GB" b="1" dirty="0"/>
              <a:t>spending more than necessary is a choice and almost always increases carbon emissions</a:t>
            </a:r>
            <a:r>
              <a:rPr lang="en-GB" dirty="0"/>
              <a:t>. If possible, it should be stratified into spending categories.</a:t>
            </a:r>
          </a:p>
          <a:p>
            <a:endParaRPr lang="en-GB" dirty="0"/>
          </a:p>
          <a:p>
            <a:r>
              <a:rPr lang="en-GB" dirty="0"/>
              <a:t>Looking at </a:t>
            </a:r>
            <a:r>
              <a:rPr lang="en-GB" b="1" dirty="0"/>
              <a:t>the type of vehicle owned </a:t>
            </a:r>
            <a:r>
              <a:rPr lang="en-GB" dirty="0"/>
              <a:t>may be an option, with electric cars not refilled at fuel stations, it might be possible to differentiate between electric, hybrid and petrol/diesel.</a:t>
            </a:r>
          </a:p>
          <a:p>
            <a:endParaRPr lang="en-GB" dirty="0"/>
          </a:p>
          <a:p>
            <a:r>
              <a:rPr lang="en-GB" dirty="0"/>
              <a:t>A non-obvious option might be to look at </a:t>
            </a:r>
            <a:r>
              <a:rPr lang="en-GB" b="1" dirty="0"/>
              <a:t>spending on second hand marketplaces and charity shops </a:t>
            </a:r>
          </a:p>
          <a:p>
            <a:endParaRPr lang="en-GB" dirty="0"/>
          </a:p>
          <a:p>
            <a:r>
              <a:rPr lang="en-GB" dirty="0"/>
              <a:t>Onto some more dubious behaviours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Looking at </a:t>
            </a:r>
            <a:r>
              <a:rPr lang="en-GB" b="1" dirty="0"/>
              <a:t>spending on local produce </a:t>
            </a:r>
            <a:r>
              <a:rPr lang="en-GB" dirty="0"/>
              <a:t>with farm shops, butchers or greengrocers may be interesting, while this </a:t>
            </a:r>
            <a:r>
              <a:rPr lang="en-GB" b="1" dirty="0"/>
              <a:t>doesn't have a massive effect on the environment</a:t>
            </a:r>
            <a:r>
              <a:rPr lang="en-GB" dirty="0"/>
              <a:t>, it’s a common misconceptions that it does, so might indicate environmental attitude.</a:t>
            </a:r>
          </a:p>
          <a:p>
            <a:endParaRPr lang="en-GB" dirty="0"/>
          </a:p>
          <a:p>
            <a:r>
              <a:rPr lang="en-GB" b="1" dirty="0"/>
              <a:t>Energy and water bills could be used</a:t>
            </a:r>
            <a:r>
              <a:rPr lang="en-GB" dirty="0"/>
              <a:t>, but might be incredibly hard to quantify effect due to unknow house sizes and an unknown number of people living at each property, we could potentially use ecological data for averages but this might not be a very good measure.</a:t>
            </a:r>
          </a:p>
          <a:p>
            <a:endParaRPr lang="en-GB" dirty="0"/>
          </a:p>
          <a:p>
            <a:r>
              <a:rPr lang="en-GB" dirty="0"/>
              <a:t>Things like how </a:t>
            </a:r>
            <a:r>
              <a:rPr lang="en-GB" b="1" dirty="0"/>
              <a:t>close to home people holiday and their diet </a:t>
            </a:r>
            <a:r>
              <a:rPr lang="en-GB" dirty="0"/>
              <a:t>would be good to use but are </a:t>
            </a:r>
            <a:r>
              <a:rPr lang="en-GB" b="1" dirty="0"/>
              <a:t>probably impossible to quantify </a:t>
            </a:r>
            <a:r>
              <a:rPr lang="en-GB" dirty="0"/>
              <a:t>with transactional data.</a:t>
            </a:r>
          </a:p>
          <a:p>
            <a:endParaRPr lang="en-GB" dirty="0"/>
          </a:p>
        </p:txBody>
      </p:sp>
      <p:sp>
        <p:nvSpPr>
          <p:cNvPr id="4" name="Slide Number Placeholder 3"/>
          <p:cNvSpPr>
            <a:spLocks noGrp="1"/>
          </p:cNvSpPr>
          <p:nvPr>
            <p:ph type="sldNum" sz="quarter" idx="5"/>
          </p:nvPr>
        </p:nvSpPr>
        <p:spPr/>
        <p:txBody>
          <a:bodyPr/>
          <a:lstStyle/>
          <a:p>
            <a:fld id="{28D05049-03AE-DF41-8D51-96DBB744BCA3}" type="slidenum">
              <a:rPr lang="en-US" smtClean="0"/>
              <a:t>4</a:t>
            </a:fld>
            <a:endParaRPr lang="en-US"/>
          </a:p>
        </p:txBody>
      </p:sp>
    </p:spTree>
    <p:extLst>
      <p:ext uri="{BB962C8B-B14F-4D97-AF65-F5344CB8AC3E}">
        <p14:creationId xmlns:p14="http://schemas.microsoft.com/office/powerpoint/2010/main" val="316954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come up with a health analysis if individual level data was available but since I don’t believe it is I will skip it:</a:t>
            </a:r>
          </a:p>
          <a:p>
            <a:endParaRPr lang="en-GB" dirty="0"/>
          </a:p>
          <a:p>
            <a:r>
              <a:rPr lang="en-GB" dirty="0"/>
              <a:t>{{{If we had demographics for the individual level we could use them to find the probability of health related outcomes using methods in previous papers, </a:t>
            </a:r>
          </a:p>
          <a:p>
            <a:r>
              <a:rPr lang="en-GB" b="1" dirty="0"/>
              <a:t>We could Potentially cluster on score and </a:t>
            </a:r>
            <a:r>
              <a:rPr lang="en-GB" b="1" dirty="0" err="1"/>
              <a:t>and</a:t>
            </a:r>
            <a:r>
              <a:rPr lang="en-GB" b="1" dirty="0"/>
              <a:t> other demographics. </a:t>
            </a:r>
            <a:r>
              <a:rPr lang="en-GB" dirty="0"/>
              <a:t>you could then look at the demographics of each cluster, see if they have high proportions of certain groups of people. For example, it could be that one cluster are those primarily with a score 0-20 are primarily females  and are aged 18-30, then you could use that to estimate to health outcomes for that individual</a:t>
            </a:r>
          </a:p>
          <a:p>
            <a:r>
              <a:rPr lang="en-GB" dirty="0"/>
              <a:t>In an ideal world, I would use </a:t>
            </a:r>
            <a:r>
              <a:rPr lang="en-GB" b="1" dirty="0"/>
              <a:t>DBSCAN</a:t>
            </a:r>
            <a:r>
              <a:rPr lang="en-GB" dirty="0"/>
              <a:t>, since it </a:t>
            </a:r>
            <a:r>
              <a:rPr lang="en-GB" b="1" dirty="0"/>
              <a:t>allows for outliers </a:t>
            </a:r>
            <a:r>
              <a:rPr lang="en-GB" dirty="0"/>
              <a:t>which I would imagine would be quite prominent in this dataset.</a:t>
            </a:r>
          </a:p>
          <a:p>
            <a:r>
              <a:rPr lang="en-GB" dirty="0"/>
              <a:t>This isn’t really ecological though, I presume we only have geographic information?}}}</a:t>
            </a:r>
          </a:p>
          <a:p>
            <a:endParaRPr lang="en-GB" dirty="0"/>
          </a:p>
          <a:p>
            <a:endParaRPr lang="en-GB" dirty="0"/>
          </a:p>
          <a:p>
            <a:r>
              <a:rPr lang="en-GB" dirty="0"/>
              <a:t>If it’s just geographical information that is available, you can </a:t>
            </a:r>
            <a:r>
              <a:rPr lang="en-GB" b="1" dirty="0"/>
              <a:t>group individuals by geographical region</a:t>
            </a:r>
            <a:r>
              <a:rPr lang="en-GB" dirty="0"/>
              <a:t>. Within each region you can use the </a:t>
            </a:r>
            <a:r>
              <a:rPr lang="en-GB" b="1" dirty="0"/>
              <a:t>median environmental attitudinal score. </a:t>
            </a:r>
            <a:r>
              <a:rPr lang="en-GB" dirty="0"/>
              <a:t>You can figure out prevalence of </a:t>
            </a:r>
            <a:r>
              <a:rPr lang="en-GB" b="1" dirty="0"/>
              <a:t>health outcomes for each area based on other data sources.</a:t>
            </a:r>
          </a:p>
          <a:p>
            <a:r>
              <a:rPr lang="en-GB" dirty="0"/>
              <a:t>Then you can see if there exists a correlation between </a:t>
            </a:r>
            <a:r>
              <a:rPr lang="en-GB" b="0" dirty="0"/>
              <a:t>the two with a variety of methods.</a:t>
            </a:r>
          </a:p>
          <a:p>
            <a:endParaRPr lang="en-GB" b="0" dirty="0"/>
          </a:p>
          <a:p>
            <a:r>
              <a:rPr lang="en-GB" dirty="0"/>
              <a:t>The health outcomes I would potentially be interested in are life expectancy, cardiovascular disease, cancer and type 2 diabetes cases.</a:t>
            </a:r>
          </a:p>
          <a:p>
            <a:endParaRPr lang="en-GB" dirty="0"/>
          </a:p>
          <a:p>
            <a:endParaRPr lang="en-GB" dirty="0"/>
          </a:p>
        </p:txBody>
      </p:sp>
      <p:sp>
        <p:nvSpPr>
          <p:cNvPr id="4" name="Slide Number Placeholder 3"/>
          <p:cNvSpPr>
            <a:spLocks noGrp="1"/>
          </p:cNvSpPr>
          <p:nvPr>
            <p:ph type="sldNum" sz="quarter" idx="5"/>
          </p:nvPr>
        </p:nvSpPr>
        <p:spPr/>
        <p:txBody>
          <a:bodyPr/>
          <a:lstStyle/>
          <a:p>
            <a:fld id="{28D05049-03AE-DF41-8D51-96DBB744BCA3}" type="slidenum">
              <a:rPr lang="en-US" smtClean="0"/>
              <a:t>5</a:t>
            </a:fld>
            <a:endParaRPr lang="en-US"/>
          </a:p>
        </p:txBody>
      </p:sp>
    </p:spTree>
    <p:extLst>
      <p:ext uri="{BB962C8B-B14F-4D97-AF65-F5344CB8AC3E}">
        <p14:creationId xmlns:p14="http://schemas.microsoft.com/office/powerpoint/2010/main" val="373145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A0C0-49DA-A144-81E3-7BD065817E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00EB1D-4C0F-3C41-805B-D389A1BC3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EA27166-2700-CC4D-BCA7-A5F199EF301F}"/>
              </a:ext>
            </a:extLst>
          </p:cNvPr>
          <p:cNvSpPr>
            <a:spLocks noGrp="1"/>
          </p:cNvSpPr>
          <p:nvPr>
            <p:ph type="dt" sz="half" idx="10"/>
          </p:nvPr>
        </p:nvSpPr>
        <p:spPr/>
        <p:txBody>
          <a:bodyPr/>
          <a:lstStyle/>
          <a:p>
            <a:fld id="{13CADC3C-A747-4156-B5F8-F70F7BD629DA}" type="datetime1">
              <a:rPr lang="en-US" smtClean="0"/>
              <a:t>5/18/22</a:t>
            </a:fld>
            <a:endParaRPr lang="en-US"/>
          </a:p>
        </p:txBody>
      </p:sp>
      <p:sp>
        <p:nvSpPr>
          <p:cNvPr id="5" name="Footer Placeholder 4">
            <a:extLst>
              <a:ext uri="{FF2B5EF4-FFF2-40B4-BE49-F238E27FC236}">
                <a16:creationId xmlns:a16="http://schemas.microsoft.com/office/drawing/2014/main" id="{C2CF6619-4EE5-D043-B574-A2C71E21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92304-F5B2-B54B-BA35-C0EB63E5D5F1}"/>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9278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E3B5-8A50-4347-BDB3-7301619BDC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2B14A9-64A8-B04F-8643-406C2E7CF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17D74D-D7D6-744E-90FF-E6DF8EF77629}"/>
              </a:ext>
            </a:extLst>
          </p:cNvPr>
          <p:cNvSpPr>
            <a:spLocks noGrp="1"/>
          </p:cNvSpPr>
          <p:nvPr>
            <p:ph type="dt" sz="half" idx="10"/>
          </p:nvPr>
        </p:nvSpPr>
        <p:spPr/>
        <p:txBody>
          <a:bodyPr/>
          <a:lstStyle/>
          <a:p>
            <a:fld id="{56183536-1D9C-4AB7-A423-7FC85B44E243}" type="datetime1">
              <a:rPr lang="en-US" smtClean="0"/>
              <a:t>5/18/22</a:t>
            </a:fld>
            <a:endParaRPr lang="en-US"/>
          </a:p>
        </p:txBody>
      </p:sp>
      <p:sp>
        <p:nvSpPr>
          <p:cNvPr id="5" name="Footer Placeholder 4">
            <a:extLst>
              <a:ext uri="{FF2B5EF4-FFF2-40B4-BE49-F238E27FC236}">
                <a16:creationId xmlns:a16="http://schemas.microsoft.com/office/drawing/2014/main" id="{D674CBC7-A4C5-1844-98B6-C947E8DA5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B22A3-277D-1542-833D-6D6802D23587}"/>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49027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13857-8317-2444-86FA-FC535C8E01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4BA5804-3C93-9F42-B4FF-9DFB11FF2B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B44015-E960-2B45-B946-F60CF7C4B55F}"/>
              </a:ext>
            </a:extLst>
          </p:cNvPr>
          <p:cNvSpPr>
            <a:spLocks noGrp="1"/>
          </p:cNvSpPr>
          <p:nvPr>
            <p:ph type="dt" sz="half" idx="10"/>
          </p:nvPr>
        </p:nvSpPr>
        <p:spPr/>
        <p:txBody>
          <a:bodyPr/>
          <a:lstStyle/>
          <a:p>
            <a:fld id="{3EA0EF81-673D-4C86-8524-F46AC56BA01B}" type="datetime1">
              <a:rPr lang="en-US" smtClean="0"/>
              <a:t>5/18/22</a:t>
            </a:fld>
            <a:endParaRPr lang="en-US"/>
          </a:p>
        </p:txBody>
      </p:sp>
      <p:sp>
        <p:nvSpPr>
          <p:cNvPr id="5" name="Footer Placeholder 4">
            <a:extLst>
              <a:ext uri="{FF2B5EF4-FFF2-40B4-BE49-F238E27FC236}">
                <a16:creationId xmlns:a16="http://schemas.microsoft.com/office/drawing/2014/main" id="{EE7E56CE-47C2-5344-8FDD-6F9E6E65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B79FA-35E2-7945-AF6D-DC14F75E3896}"/>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50782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A218-1D60-E643-B330-278A2E6701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DC3FF5-1AA8-004A-9CEE-F9A6E4E415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BDB3D5-2CFC-6345-8013-654BBC36FE18}"/>
              </a:ext>
            </a:extLst>
          </p:cNvPr>
          <p:cNvSpPr>
            <a:spLocks noGrp="1"/>
          </p:cNvSpPr>
          <p:nvPr>
            <p:ph type="dt" sz="half" idx="10"/>
          </p:nvPr>
        </p:nvSpPr>
        <p:spPr/>
        <p:txBody>
          <a:bodyPr/>
          <a:lstStyle/>
          <a:p>
            <a:fld id="{8F08029E-3BAC-468B-BBC1-BBC5EC24F75C}" type="datetime1">
              <a:rPr lang="en-US" smtClean="0"/>
              <a:t>5/18/22</a:t>
            </a:fld>
            <a:endParaRPr lang="en-US"/>
          </a:p>
        </p:txBody>
      </p:sp>
      <p:sp>
        <p:nvSpPr>
          <p:cNvPr id="5" name="Footer Placeholder 4">
            <a:extLst>
              <a:ext uri="{FF2B5EF4-FFF2-40B4-BE49-F238E27FC236}">
                <a16:creationId xmlns:a16="http://schemas.microsoft.com/office/drawing/2014/main" id="{B5868CFE-924A-2C42-820E-307259E84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9EB76-7659-D648-B26C-FCA10149B514}"/>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417503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FFA9-35B9-1940-95F9-234B1F38D0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E82D4C-CE1F-724F-993C-30820C4C3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4ADCB1-E656-A840-B6F9-5217F53E55B9}"/>
              </a:ext>
            </a:extLst>
          </p:cNvPr>
          <p:cNvSpPr>
            <a:spLocks noGrp="1"/>
          </p:cNvSpPr>
          <p:nvPr>
            <p:ph type="dt" sz="half" idx="10"/>
          </p:nvPr>
        </p:nvSpPr>
        <p:spPr/>
        <p:txBody>
          <a:bodyPr/>
          <a:lstStyle/>
          <a:p>
            <a:fld id="{D1D30510-2C5E-48EA-B8A7-74A80FED350B}" type="datetime1">
              <a:rPr lang="en-US" smtClean="0"/>
              <a:t>5/18/22</a:t>
            </a:fld>
            <a:endParaRPr lang="en-US"/>
          </a:p>
        </p:txBody>
      </p:sp>
      <p:sp>
        <p:nvSpPr>
          <p:cNvPr id="5" name="Footer Placeholder 4">
            <a:extLst>
              <a:ext uri="{FF2B5EF4-FFF2-40B4-BE49-F238E27FC236}">
                <a16:creationId xmlns:a16="http://schemas.microsoft.com/office/drawing/2014/main" id="{9D285CEA-205C-3948-BA48-389BAEDCB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BA446-489C-814A-981F-5A3AC5196A0E}"/>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55371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E30A-4486-8047-B126-C31718D803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4E1A98-0434-EF4B-9A60-8550CAF61C1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81AC633-4C8A-A545-9406-08510B07068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04EB94-B618-8744-8CD2-16BEA6BE9DF5}"/>
              </a:ext>
            </a:extLst>
          </p:cNvPr>
          <p:cNvSpPr>
            <a:spLocks noGrp="1"/>
          </p:cNvSpPr>
          <p:nvPr>
            <p:ph type="dt" sz="half" idx="10"/>
          </p:nvPr>
        </p:nvSpPr>
        <p:spPr/>
        <p:txBody>
          <a:bodyPr/>
          <a:lstStyle/>
          <a:p>
            <a:fld id="{A03ACC30-8A7F-4117-B25D-EF6443A7FAA9}" type="datetime1">
              <a:rPr lang="en-US" smtClean="0"/>
              <a:t>5/18/22</a:t>
            </a:fld>
            <a:endParaRPr lang="en-US"/>
          </a:p>
        </p:txBody>
      </p:sp>
      <p:sp>
        <p:nvSpPr>
          <p:cNvPr id="6" name="Footer Placeholder 5">
            <a:extLst>
              <a:ext uri="{FF2B5EF4-FFF2-40B4-BE49-F238E27FC236}">
                <a16:creationId xmlns:a16="http://schemas.microsoft.com/office/drawing/2014/main" id="{CE24C576-3535-FA4C-8D59-ABC047183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CEE02-21C0-3A48-A7DA-E16F0FA11F04}"/>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106104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30D7-BF83-1C43-A66A-D187465C91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91E699-58DF-A645-9E75-B3AE9897E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EB5429-33BC-2D42-98AE-7E8FAEBC68C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2CDE4D6-2451-794E-9D2E-E101264C3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73D143-64C5-6243-9A92-5263128E75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B472F7-F2E0-DE49-8A7D-BABC9D53CE42}"/>
              </a:ext>
            </a:extLst>
          </p:cNvPr>
          <p:cNvSpPr>
            <a:spLocks noGrp="1"/>
          </p:cNvSpPr>
          <p:nvPr>
            <p:ph type="dt" sz="half" idx="10"/>
          </p:nvPr>
        </p:nvSpPr>
        <p:spPr/>
        <p:txBody>
          <a:bodyPr/>
          <a:lstStyle/>
          <a:p>
            <a:fld id="{1731216A-D734-44D8-BCDB-81EB50506A8F}" type="datetime1">
              <a:rPr lang="en-US" smtClean="0"/>
              <a:t>5/18/22</a:t>
            </a:fld>
            <a:endParaRPr lang="en-US"/>
          </a:p>
        </p:txBody>
      </p:sp>
      <p:sp>
        <p:nvSpPr>
          <p:cNvPr id="8" name="Footer Placeholder 7">
            <a:extLst>
              <a:ext uri="{FF2B5EF4-FFF2-40B4-BE49-F238E27FC236}">
                <a16:creationId xmlns:a16="http://schemas.microsoft.com/office/drawing/2014/main" id="{D5C5EC99-F53B-B140-926D-C9F43E3C9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2507-E12B-D545-9CDA-BE1368C5A6DB}"/>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380357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5666-0EC9-014A-AFB2-8DC6225DAE1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DD1C74-319C-3D43-BAA0-557184ED844E}"/>
              </a:ext>
            </a:extLst>
          </p:cNvPr>
          <p:cNvSpPr>
            <a:spLocks noGrp="1"/>
          </p:cNvSpPr>
          <p:nvPr>
            <p:ph type="dt" sz="half" idx="10"/>
          </p:nvPr>
        </p:nvSpPr>
        <p:spPr/>
        <p:txBody>
          <a:bodyPr/>
          <a:lstStyle/>
          <a:p>
            <a:fld id="{A61BB1FE-3513-4384-84AE-523C16A1DE31}" type="datetime1">
              <a:rPr lang="en-US" smtClean="0"/>
              <a:t>5/18/22</a:t>
            </a:fld>
            <a:endParaRPr lang="en-US"/>
          </a:p>
        </p:txBody>
      </p:sp>
      <p:sp>
        <p:nvSpPr>
          <p:cNvPr id="4" name="Footer Placeholder 3">
            <a:extLst>
              <a:ext uri="{FF2B5EF4-FFF2-40B4-BE49-F238E27FC236}">
                <a16:creationId xmlns:a16="http://schemas.microsoft.com/office/drawing/2014/main" id="{4E909551-947E-A748-AE17-7A3552EE7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C77AC-504D-D244-B983-9B0D829EA34C}"/>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90966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ED452-5124-0E41-921C-DE12F5CAA74A}"/>
              </a:ext>
            </a:extLst>
          </p:cNvPr>
          <p:cNvSpPr>
            <a:spLocks noGrp="1"/>
          </p:cNvSpPr>
          <p:nvPr>
            <p:ph type="dt" sz="half" idx="10"/>
          </p:nvPr>
        </p:nvSpPr>
        <p:spPr/>
        <p:txBody>
          <a:bodyPr/>
          <a:lstStyle/>
          <a:p>
            <a:fld id="{510B5781-2134-4AEE-AB9A-453597D9B701}" type="datetime1">
              <a:rPr lang="en-US" smtClean="0"/>
              <a:t>5/18/22</a:t>
            </a:fld>
            <a:endParaRPr lang="en-US"/>
          </a:p>
        </p:txBody>
      </p:sp>
      <p:sp>
        <p:nvSpPr>
          <p:cNvPr id="3" name="Footer Placeholder 2">
            <a:extLst>
              <a:ext uri="{FF2B5EF4-FFF2-40B4-BE49-F238E27FC236}">
                <a16:creationId xmlns:a16="http://schemas.microsoft.com/office/drawing/2014/main" id="{DD672DA6-3DEC-6A48-878A-DB54575245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6ADEC8-37BC-4945-B4E3-868248423784}"/>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428903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7E0-8982-6043-BA5B-3D7DC85BAD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9F7C227-3DA9-234D-94AA-E807A72AE0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D0EE8E3-9D1D-F444-B49F-8DAF5FA4A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4D6316-D69D-BD42-9942-EADF2E493AAD}"/>
              </a:ext>
            </a:extLst>
          </p:cNvPr>
          <p:cNvSpPr>
            <a:spLocks noGrp="1"/>
          </p:cNvSpPr>
          <p:nvPr>
            <p:ph type="dt" sz="half" idx="10"/>
          </p:nvPr>
        </p:nvSpPr>
        <p:spPr/>
        <p:txBody>
          <a:bodyPr/>
          <a:lstStyle/>
          <a:p>
            <a:fld id="{548DD7FD-7172-4BBC-AE46-2D3E57DD3569}" type="datetime1">
              <a:rPr lang="en-US" smtClean="0"/>
              <a:t>5/18/22</a:t>
            </a:fld>
            <a:endParaRPr lang="en-US"/>
          </a:p>
        </p:txBody>
      </p:sp>
      <p:sp>
        <p:nvSpPr>
          <p:cNvPr id="6" name="Footer Placeholder 5">
            <a:extLst>
              <a:ext uri="{FF2B5EF4-FFF2-40B4-BE49-F238E27FC236}">
                <a16:creationId xmlns:a16="http://schemas.microsoft.com/office/drawing/2014/main" id="{22D10949-9093-F844-884E-EAFBD4777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7C104-899C-0F42-A36F-475962622768}"/>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336617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536D-90BC-B947-981E-D8689E1403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09D92C4-E339-7244-99B6-FF3CD5567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6231C2-507B-F546-A8D5-5803E568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5458F1-17F3-584A-8053-E9105CEBB212}"/>
              </a:ext>
            </a:extLst>
          </p:cNvPr>
          <p:cNvSpPr>
            <a:spLocks noGrp="1"/>
          </p:cNvSpPr>
          <p:nvPr>
            <p:ph type="dt" sz="half" idx="10"/>
          </p:nvPr>
        </p:nvSpPr>
        <p:spPr/>
        <p:txBody>
          <a:bodyPr/>
          <a:lstStyle/>
          <a:p>
            <a:fld id="{D389F48F-58CB-4747-8FA8-9DDBB18A0511}" type="datetime1">
              <a:rPr lang="en-US" smtClean="0"/>
              <a:t>5/18/22</a:t>
            </a:fld>
            <a:endParaRPr lang="en-US"/>
          </a:p>
        </p:txBody>
      </p:sp>
      <p:sp>
        <p:nvSpPr>
          <p:cNvPr id="6" name="Footer Placeholder 5">
            <a:extLst>
              <a:ext uri="{FF2B5EF4-FFF2-40B4-BE49-F238E27FC236}">
                <a16:creationId xmlns:a16="http://schemas.microsoft.com/office/drawing/2014/main" id="{0711EE40-DC93-5C46-8E03-BC911DA8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CDC0C-1B06-304D-A0CF-CFFD1D5D5505}"/>
              </a:ext>
            </a:extLst>
          </p:cNvPr>
          <p:cNvSpPr>
            <a:spLocks noGrp="1"/>
          </p:cNvSpPr>
          <p:nvPr>
            <p:ph type="sldNum" sz="quarter" idx="12"/>
          </p:nvPr>
        </p:nvSpPr>
        <p:spPr/>
        <p:txBody>
          <a:bodyPr/>
          <a:lstStyle/>
          <a:p>
            <a:fld id="{EE6AFCF8-6CD8-8F41-810F-9AFC9471644C}" type="slidenum">
              <a:rPr lang="en-US" smtClean="0"/>
              <a:t>‹#›</a:t>
            </a:fld>
            <a:endParaRPr lang="en-US"/>
          </a:p>
        </p:txBody>
      </p:sp>
    </p:spTree>
    <p:extLst>
      <p:ext uri="{BB962C8B-B14F-4D97-AF65-F5344CB8AC3E}">
        <p14:creationId xmlns:p14="http://schemas.microsoft.com/office/powerpoint/2010/main" val="223619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2D029-F574-FC4E-B310-9D3689C0A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1647F1-0386-A446-968F-FB4C97C19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3E565E-F6DE-E345-BEF4-207459E2D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E4091-14A3-4448-8DA0-9E75800E889E}" type="datetime1">
              <a:rPr lang="en-US" smtClean="0"/>
              <a:t>5/18/22</a:t>
            </a:fld>
            <a:endParaRPr lang="en-US"/>
          </a:p>
        </p:txBody>
      </p:sp>
      <p:sp>
        <p:nvSpPr>
          <p:cNvPr id="5" name="Footer Placeholder 4">
            <a:extLst>
              <a:ext uri="{FF2B5EF4-FFF2-40B4-BE49-F238E27FC236}">
                <a16:creationId xmlns:a16="http://schemas.microsoft.com/office/drawing/2014/main" id="{97944633-A18B-EA42-AE22-0680ADD2B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4DC25-3CD7-AC45-9BC9-0D904368C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AFCF8-6CD8-8F41-810F-9AFC9471644C}" type="slidenum">
              <a:rPr lang="en-US" smtClean="0"/>
              <a:t>‹#›</a:t>
            </a:fld>
            <a:endParaRPr lang="en-US"/>
          </a:p>
        </p:txBody>
      </p:sp>
    </p:spTree>
    <p:extLst>
      <p:ext uri="{BB962C8B-B14F-4D97-AF65-F5344CB8AC3E}">
        <p14:creationId xmlns:p14="http://schemas.microsoft.com/office/powerpoint/2010/main" val="2453821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arbonindependent.org/22.html" TargetMode="External"/><Relationship Id="rId2" Type="http://schemas.openxmlformats.org/officeDocument/2006/relationships/hyperlink" Target="https://www.nationalobserver.com/2022/01/06/news/how-fast-food-chains-could-actually-reduce-their-carbon-footprint" TargetMode="External"/><Relationship Id="rId1" Type="http://schemas.openxmlformats.org/officeDocument/2006/relationships/slideLayout" Target="../slideLayouts/slideLayout2.xml"/><Relationship Id="rId5" Type="http://schemas.openxmlformats.org/officeDocument/2006/relationships/hyperlink" Target="https://www.theguardian.com/environment/green-living-blog/2010/nov/12/carbon-footprint-spending-pound" TargetMode="External"/><Relationship Id="rId4" Type="http://schemas.openxmlformats.org/officeDocument/2006/relationships/hyperlink" Target="https://www.bbc.com/future/article/20200310-sustainable-fashion-how-to-buy-clothes-good-for-the-clim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7938D8-4D09-A14D-B01B-0BA29B262040}"/>
              </a:ext>
            </a:extLst>
          </p:cNvPr>
          <p:cNvSpPr>
            <a:spLocks noGrp="1"/>
          </p:cNvSpPr>
          <p:nvPr>
            <p:ph type="ctrTitle"/>
          </p:nvPr>
        </p:nvSpPr>
        <p:spPr>
          <a:xfrm>
            <a:off x="1314824" y="735106"/>
            <a:ext cx="10053763" cy="2928470"/>
          </a:xfrm>
        </p:spPr>
        <p:txBody>
          <a:bodyPr anchor="b">
            <a:normAutofit/>
          </a:bodyPr>
          <a:lstStyle/>
          <a:p>
            <a:pPr algn="l"/>
            <a:r>
              <a:rPr lang="en-GB" sz="4800">
                <a:solidFill>
                  <a:srgbClr val="FFFFFF"/>
                </a:solidFill>
              </a:rPr>
              <a:t>Construction of an environmental attitudinal score from Visa transactional data </a:t>
            </a:r>
          </a:p>
        </p:txBody>
      </p:sp>
      <p:sp>
        <p:nvSpPr>
          <p:cNvPr id="5" name="Subtitle 4">
            <a:extLst>
              <a:ext uri="{FF2B5EF4-FFF2-40B4-BE49-F238E27FC236}">
                <a16:creationId xmlns:a16="http://schemas.microsoft.com/office/drawing/2014/main" id="{641E7561-1082-433A-7326-B0D5B3725C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819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2362-3D64-BF45-BC57-F1EF0CB10D37}"/>
              </a:ext>
            </a:extLst>
          </p:cNvPr>
          <p:cNvSpPr>
            <a:spLocks noGrp="1"/>
          </p:cNvSpPr>
          <p:nvPr>
            <p:ph type="title"/>
          </p:nvPr>
        </p:nvSpPr>
        <p:spPr/>
        <p:txBody>
          <a:bodyPr/>
          <a:lstStyle/>
          <a:p>
            <a:r>
              <a:rPr lang="en-US"/>
              <a:t>Project – My Understanding</a:t>
            </a:r>
          </a:p>
        </p:txBody>
      </p:sp>
      <p:sp>
        <p:nvSpPr>
          <p:cNvPr id="3" name="Content Placeholder 2">
            <a:extLst>
              <a:ext uri="{FF2B5EF4-FFF2-40B4-BE49-F238E27FC236}">
                <a16:creationId xmlns:a16="http://schemas.microsoft.com/office/drawing/2014/main" id="{8970FF06-806B-0D48-BDD0-E12785CBCE26}"/>
              </a:ext>
            </a:extLst>
          </p:cNvPr>
          <p:cNvSpPr>
            <a:spLocks noGrp="1"/>
          </p:cNvSpPr>
          <p:nvPr>
            <p:ph idx="1"/>
          </p:nvPr>
        </p:nvSpPr>
        <p:spPr/>
        <p:txBody>
          <a:bodyPr vert="horz" lIns="91440" tIns="45720" rIns="91440" bIns="45720" rtlCol="0" anchor="t">
            <a:normAutofit/>
          </a:bodyPr>
          <a:lstStyle/>
          <a:p>
            <a:r>
              <a:rPr lang="en-US" b="1"/>
              <a:t>Primary Aim</a:t>
            </a:r>
            <a:r>
              <a:rPr lang="en-US"/>
              <a:t>: Environmental attitudinal score</a:t>
            </a:r>
          </a:p>
          <a:p>
            <a:pPr lvl="1"/>
            <a:r>
              <a:rPr lang="en-US" b="1"/>
              <a:t>Why</a:t>
            </a:r>
            <a:r>
              <a:rPr lang="en-US"/>
              <a:t>: Development of choice architectures</a:t>
            </a:r>
          </a:p>
          <a:p>
            <a:pPr lvl="1"/>
            <a:r>
              <a:rPr lang="en-US" b="1">
                <a:cs typeface="Calibri"/>
              </a:rPr>
              <a:t>How:</a:t>
            </a:r>
            <a:r>
              <a:rPr lang="en-US">
                <a:cs typeface="Calibri"/>
              </a:rPr>
              <a:t> Map behaviors to a scoring function</a:t>
            </a:r>
            <a:endParaRPr lang="en-US" b="1">
              <a:cs typeface="Calibri"/>
            </a:endParaRPr>
          </a:p>
          <a:p>
            <a:r>
              <a:rPr lang="en-US" b="1">
                <a:cs typeface="Calibri"/>
              </a:rPr>
              <a:t>Secondary Aim</a:t>
            </a:r>
            <a:r>
              <a:rPr lang="en-US">
                <a:cs typeface="Calibri"/>
              </a:rPr>
              <a:t>: Ecological correlations with health outcomes</a:t>
            </a:r>
          </a:p>
          <a:p>
            <a:r>
              <a:rPr lang="en-US" b="1"/>
              <a:t>Potential Problems</a:t>
            </a:r>
            <a:r>
              <a:rPr lang="en-US"/>
              <a:t>: </a:t>
            </a:r>
          </a:p>
          <a:p>
            <a:pPr lvl="1"/>
            <a:r>
              <a:rPr lang="en-US"/>
              <a:t>Purchases for households/children</a:t>
            </a:r>
          </a:p>
          <a:p>
            <a:pPr lvl="1"/>
            <a:endParaRPr lang="en-US"/>
          </a:p>
          <a:p>
            <a:endParaRPr lang="en-US"/>
          </a:p>
        </p:txBody>
      </p:sp>
      <p:sp>
        <p:nvSpPr>
          <p:cNvPr id="4" name="Slide Number Placeholder 3">
            <a:extLst>
              <a:ext uri="{FF2B5EF4-FFF2-40B4-BE49-F238E27FC236}">
                <a16:creationId xmlns:a16="http://schemas.microsoft.com/office/drawing/2014/main" id="{5B8791C3-67DC-4DEA-A06B-9021164D9858}"/>
              </a:ext>
            </a:extLst>
          </p:cNvPr>
          <p:cNvSpPr>
            <a:spLocks noGrp="1"/>
          </p:cNvSpPr>
          <p:nvPr>
            <p:ph type="sldNum" sz="quarter" idx="12"/>
          </p:nvPr>
        </p:nvSpPr>
        <p:spPr/>
        <p:txBody>
          <a:bodyPr/>
          <a:lstStyle/>
          <a:p>
            <a:r>
              <a:rPr lang="en-US" dirty="0"/>
              <a:t>2</a:t>
            </a:r>
            <a:endParaRPr lang="en-US"/>
          </a:p>
        </p:txBody>
      </p:sp>
    </p:spTree>
    <p:extLst>
      <p:ext uri="{BB962C8B-B14F-4D97-AF65-F5344CB8AC3E}">
        <p14:creationId xmlns:p14="http://schemas.microsoft.com/office/powerpoint/2010/main" val="252721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8D9E-2DFD-724B-B433-1E4F561F67B1}"/>
              </a:ext>
            </a:extLst>
          </p:cNvPr>
          <p:cNvSpPr>
            <a:spLocks noGrp="1"/>
          </p:cNvSpPr>
          <p:nvPr>
            <p:ph type="title"/>
          </p:nvPr>
        </p:nvSpPr>
        <p:spPr/>
        <p:txBody>
          <a:bodyPr/>
          <a:lstStyle/>
          <a:p>
            <a:r>
              <a:rPr lang="en-US"/>
              <a:t>Project - Score</a:t>
            </a:r>
          </a:p>
        </p:txBody>
      </p:sp>
      <p:sp>
        <p:nvSpPr>
          <p:cNvPr id="3" name="Content Placeholder 2">
            <a:extLst>
              <a:ext uri="{FF2B5EF4-FFF2-40B4-BE49-F238E27FC236}">
                <a16:creationId xmlns:a16="http://schemas.microsoft.com/office/drawing/2014/main" id="{47A0FEBF-97EA-0F42-A54B-A781443C45B3}"/>
              </a:ext>
            </a:extLst>
          </p:cNvPr>
          <p:cNvSpPr>
            <a:spLocks noGrp="1"/>
          </p:cNvSpPr>
          <p:nvPr>
            <p:ph idx="1"/>
          </p:nvPr>
        </p:nvSpPr>
        <p:spPr/>
        <p:txBody>
          <a:bodyPr vert="horz" lIns="91440" tIns="45720" rIns="91440" bIns="45720" rtlCol="0" anchor="t">
            <a:normAutofit/>
          </a:bodyPr>
          <a:lstStyle/>
          <a:p>
            <a:r>
              <a:rPr lang="en-US" dirty="0"/>
              <a:t>Map each behavior to increase / decrease in score</a:t>
            </a:r>
          </a:p>
          <a:p>
            <a:pPr lvl="1"/>
            <a:r>
              <a:rPr lang="en-US" dirty="0"/>
              <a:t>By some function of:</a:t>
            </a:r>
          </a:p>
          <a:p>
            <a:pPr lvl="2"/>
            <a:r>
              <a:rPr lang="en-US" dirty="0"/>
              <a:t>How easy to perform</a:t>
            </a:r>
          </a:p>
          <a:p>
            <a:pPr lvl="2"/>
            <a:r>
              <a:rPr lang="en-US" dirty="0"/>
              <a:t>Net impact on CO2 levels </a:t>
            </a:r>
          </a:p>
          <a:p>
            <a:pPr lvl="2"/>
            <a:r>
              <a:rPr lang="en-US" dirty="0"/>
              <a:t>Public awareness of issue</a:t>
            </a:r>
          </a:p>
          <a:p>
            <a:pPr lvl="2"/>
            <a:r>
              <a:rPr lang="en-US" dirty="0">
                <a:solidFill>
                  <a:srgbClr val="FF0000"/>
                </a:solidFill>
              </a:rPr>
              <a:t>Cost as a proportion of total spending</a:t>
            </a:r>
          </a:p>
          <a:p>
            <a:pPr lvl="1"/>
            <a:r>
              <a:rPr lang="en-US" dirty="0"/>
              <a:t>Consider different ways to measure behaviors impacts</a:t>
            </a:r>
          </a:p>
          <a:p>
            <a:pPr lvl="2"/>
            <a:r>
              <a:rPr lang="en-US" dirty="0"/>
              <a:t>Total Spend vs Number of Transactions vs Whether Behavior is Present</a:t>
            </a:r>
          </a:p>
        </p:txBody>
      </p:sp>
      <p:sp>
        <p:nvSpPr>
          <p:cNvPr id="4" name="Slide Number Placeholder 3">
            <a:extLst>
              <a:ext uri="{FF2B5EF4-FFF2-40B4-BE49-F238E27FC236}">
                <a16:creationId xmlns:a16="http://schemas.microsoft.com/office/drawing/2014/main" id="{F5B6A504-B8FA-44CA-A89E-AF22D7A22DB3}"/>
              </a:ext>
            </a:extLst>
          </p:cNvPr>
          <p:cNvSpPr>
            <a:spLocks noGrp="1"/>
          </p:cNvSpPr>
          <p:nvPr>
            <p:ph type="sldNum" sz="quarter" idx="12"/>
          </p:nvPr>
        </p:nvSpPr>
        <p:spPr/>
        <p:txBody>
          <a:bodyPr/>
          <a:lstStyle/>
          <a:p>
            <a:r>
              <a:rPr lang="en-US" dirty="0"/>
              <a:t>3</a:t>
            </a:r>
            <a:endParaRPr lang="en-US"/>
          </a:p>
        </p:txBody>
      </p:sp>
    </p:spTree>
    <p:extLst>
      <p:ext uri="{BB962C8B-B14F-4D97-AF65-F5344CB8AC3E}">
        <p14:creationId xmlns:p14="http://schemas.microsoft.com/office/powerpoint/2010/main" val="250628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0C4C-E99D-904D-8E76-BE954BEDB122}"/>
              </a:ext>
            </a:extLst>
          </p:cNvPr>
          <p:cNvSpPr>
            <a:spLocks noGrp="1"/>
          </p:cNvSpPr>
          <p:nvPr>
            <p:ph type="title"/>
          </p:nvPr>
        </p:nvSpPr>
        <p:spPr/>
        <p:txBody>
          <a:bodyPr/>
          <a:lstStyle/>
          <a:p>
            <a:r>
              <a:rPr lang="en-US"/>
              <a:t>Project – Possible behaviors of interest</a:t>
            </a:r>
          </a:p>
        </p:txBody>
      </p:sp>
      <p:sp>
        <p:nvSpPr>
          <p:cNvPr id="4" name="Arrow: Up-Down 3">
            <a:extLst>
              <a:ext uri="{FF2B5EF4-FFF2-40B4-BE49-F238E27FC236}">
                <a16:creationId xmlns:a16="http://schemas.microsoft.com/office/drawing/2014/main" id="{EBE3D612-C0C3-0230-3111-D9243103730C}"/>
              </a:ext>
            </a:extLst>
          </p:cNvPr>
          <p:cNvSpPr/>
          <p:nvPr/>
        </p:nvSpPr>
        <p:spPr>
          <a:xfrm rot="10800000">
            <a:off x="1006646" y="1828483"/>
            <a:ext cx="1023129" cy="4348480"/>
          </a:xfrm>
          <a:prstGeom prst="upDownArrow">
            <a:avLst/>
          </a:prstGeom>
          <a:gradFill flip="none" rotWithShape="1">
            <a:gsLst>
              <a:gs pos="50000">
                <a:srgbClr val="FFB347"/>
              </a:gs>
              <a:gs pos="0">
                <a:srgbClr val="77DD77"/>
              </a:gs>
              <a:gs pos="100000">
                <a:srgbClr val="FF6961"/>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50AF11D-FA02-491B-844B-EC975CE1B1C8}"/>
              </a:ext>
            </a:extLst>
          </p:cNvPr>
          <p:cNvSpPr/>
          <p:nvPr/>
        </p:nvSpPr>
        <p:spPr>
          <a:xfrm rot="16200000">
            <a:off x="-1399884" y="3724295"/>
            <a:ext cx="4000612" cy="553998"/>
          </a:xfrm>
          <a:prstGeom prst="rect">
            <a:avLst/>
          </a:prstGeom>
          <a:noFill/>
        </p:spPr>
        <p:txBody>
          <a:bodyPr wrap="square" lIns="91440" tIns="45720" rIns="91440" bIns="45720">
            <a:spAutoFit/>
          </a:bodyPr>
          <a:lstStyle/>
          <a:p>
            <a:pPr algn="ctr"/>
            <a:r>
              <a:rPr lang="en-US" sz="3000">
                <a:ln w="0"/>
                <a:solidFill>
                  <a:schemeClr val="accent1"/>
                </a:solidFill>
                <a:effectLst>
                  <a:outerShdw blurRad="38100" dist="25400" dir="5400000" algn="ctr" rotWithShape="0">
                    <a:srgbClr val="6E747A">
                      <a:alpha val="43000"/>
                    </a:srgbClr>
                  </a:outerShdw>
                </a:effectLst>
              </a:rPr>
              <a:t>How easy to calculate?</a:t>
            </a:r>
            <a:endParaRPr lang="en-US" sz="3000" b="0" cap="none" spc="0">
              <a:ln w="0"/>
              <a:solidFill>
                <a:schemeClr val="accent1"/>
              </a:solidFill>
              <a:effectLst>
                <a:outerShdw blurRad="38100" dist="25400" dir="5400000" algn="ctr" rotWithShape="0">
                  <a:srgbClr val="6E747A">
                    <a:alpha val="43000"/>
                  </a:srgbClr>
                </a:outerShdw>
              </a:effectLst>
            </a:endParaRPr>
          </a:p>
        </p:txBody>
      </p:sp>
      <p:sp>
        <p:nvSpPr>
          <p:cNvPr id="10" name="Slide Number Placeholder 9">
            <a:extLst>
              <a:ext uri="{FF2B5EF4-FFF2-40B4-BE49-F238E27FC236}">
                <a16:creationId xmlns:a16="http://schemas.microsoft.com/office/drawing/2014/main" id="{5FABBBC7-5F86-42E3-B22E-ACFFFED60686}"/>
              </a:ext>
            </a:extLst>
          </p:cNvPr>
          <p:cNvSpPr>
            <a:spLocks noGrp="1"/>
          </p:cNvSpPr>
          <p:nvPr>
            <p:ph type="sldNum" sz="quarter" idx="12"/>
          </p:nvPr>
        </p:nvSpPr>
        <p:spPr/>
        <p:txBody>
          <a:bodyPr/>
          <a:lstStyle/>
          <a:p>
            <a:r>
              <a:rPr lang="en-US" dirty="0"/>
              <a:t>4</a:t>
            </a:r>
            <a:endParaRPr lang="en-US"/>
          </a:p>
        </p:txBody>
      </p:sp>
      <p:sp>
        <p:nvSpPr>
          <p:cNvPr id="6" name="TextBox 5">
            <a:extLst>
              <a:ext uri="{FF2B5EF4-FFF2-40B4-BE49-F238E27FC236}">
                <a16:creationId xmlns:a16="http://schemas.microsoft.com/office/drawing/2014/main" id="{928CE12D-D933-C04C-8689-0943FC67DDF4}"/>
              </a:ext>
            </a:extLst>
          </p:cNvPr>
          <p:cNvSpPr txBox="1"/>
          <p:nvPr/>
        </p:nvSpPr>
        <p:spPr>
          <a:xfrm>
            <a:off x="3856830" y="2211266"/>
            <a:ext cx="8011748" cy="4247317"/>
          </a:xfrm>
          <a:prstGeom prst="rect">
            <a:avLst/>
          </a:prstGeom>
          <a:noFill/>
        </p:spPr>
        <p:txBody>
          <a:bodyPr wrap="square" rtlCol="0">
            <a:spAutoFit/>
          </a:bodyPr>
          <a:lstStyle/>
          <a:p>
            <a:pPr marL="285750" lvl="0" indent="-285750">
              <a:buFont typeface="Arial" panose="020B0604020202020204" pitchFamily="34" charset="0"/>
              <a:buChar char="•"/>
            </a:pPr>
            <a:r>
              <a:rPr lang="en-GB" dirty="0"/>
              <a:t>Regular fast food consumption [2]</a:t>
            </a:r>
          </a:p>
          <a:p>
            <a:pPr marL="285750" lvl="0" indent="-285750">
              <a:buFont typeface="Arial" panose="020B0604020202020204" pitchFamily="34" charset="0"/>
              <a:buChar char="•"/>
            </a:pPr>
            <a:r>
              <a:rPr lang="en-US" dirty="0"/>
              <a:t>Method to commute to work [1]</a:t>
            </a:r>
          </a:p>
          <a:p>
            <a:pPr marL="285750" lvl="0" indent="-285750">
              <a:buFont typeface="Arial" panose="020B0604020202020204" pitchFamily="34" charset="0"/>
              <a:buChar char="•"/>
            </a:pPr>
            <a:r>
              <a:rPr lang="en-US" dirty="0"/>
              <a:t>Non-commuting methods of transportation</a:t>
            </a:r>
          </a:p>
          <a:p>
            <a:pPr marL="742950" lvl="1" indent="-285750">
              <a:buFont typeface="Arial" panose="020B0604020202020204" pitchFamily="34" charset="0"/>
              <a:buChar char="•"/>
            </a:pPr>
            <a:r>
              <a:rPr lang="en-US" dirty="0"/>
              <a:t>Incl. </a:t>
            </a:r>
            <a:r>
              <a:rPr lang="en-US" dirty="0" err="1"/>
              <a:t>ubers</a:t>
            </a:r>
            <a:r>
              <a:rPr lang="en-US" dirty="0"/>
              <a:t>, shared bikes/scooters </a:t>
            </a:r>
            <a:endParaRPr lang="en-GB" dirty="0"/>
          </a:p>
          <a:p>
            <a:pPr marL="285750" lvl="0" indent="-285750">
              <a:buFont typeface="Arial" panose="020B0604020202020204" pitchFamily="34" charset="0"/>
              <a:buChar char="•"/>
            </a:pPr>
            <a:r>
              <a:rPr lang="en-GB" dirty="0"/>
              <a:t>Use of Air Travel [3]</a:t>
            </a:r>
          </a:p>
          <a:p>
            <a:pPr marL="285750" lvl="0" indent="-285750">
              <a:buFont typeface="Arial" panose="020B0604020202020204" pitchFamily="34" charset="0"/>
              <a:buChar char="•"/>
            </a:pPr>
            <a:r>
              <a:rPr lang="en-US" dirty="0"/>
              <a:t>Fast Fashion[4]</a:t>
            </a:r>
          </a:p>
          <a:p>
            <a:pPr marL="285750" lvl="0" indent="-285750">
              <a:buFont typeface="Arial" panose="020B0604020202020204" pitchFamily="34" charset="0"/>
              <a:buChar char="•"/>
            </a:pPr>
            <a:r>
              <a:rPr lang="en-US" dirty="0"/>
              <a:t>Total amount an individual chooses to spend [5]</a:t>
            </a:r>
          </a:p>
          <a:p>
            <a:pPr marL="742950" lvl="1" indent="-285750">
              <a:buFont typeface="Arial" panose="020B0604020202020204" pitchFamily="34" charset="0"/>
              <a:buChar char="•"/>
            </a:pPr>
            <a:r>
              <a:rPr lang="en-US" dirty="0"/>
              <a:t>Stratified into spending categories</a:t>
            </a:r>
            <a:endParaRPr lang="en-GB" dirty="0"/>
          </a:p>
          <a:p>
            <a:pPr marL="285750" indent="-285750">
              <a:buFont typeface="Arial" panose="020B0604020202020204" pitchFamily="34" charset="0"/>
              <a:buChar char="•"/>
            </a:pPr>
            <a:r>
              <a:rPr lang="en-GB" dirty="0"/>
              <a:t>Type of vehicle owned</a:t>
            </a:r>
            <a:endParaRPr lang="en-US" dirty="0"/>
          </a:p>
          <a:p>
            <a:pPr marL="285750" lvl="0" indent="-285750">
              <a:buFont typeface="Arial" panose="020B0604020202020204" pitchFamily="34" charset="0"/>
              <a:buChar char="•"/>
            </a:pPr>
            <a:r>
              <a:rPr lang="en-US" dirty="0"/>
              <a:t>Use of second-hand marketplaces and charity shops</a:t>
            </a:r>
          </a:p>
          <a:p>
            <a:pPr marL="285750" indent="-285750">
              <a:buFont typeface="Arial" panose="020B0604020202020204" pitchFamily="34" charset="0"/>
              <a:buChar char="•"/>
            </a:pPr>
            <a:r>
              <a:rPr lang="en-GB" dirty="0"/>
              <a:t>Energy / Water Usage</a:t>
            </a:r>
          </a:p>
          <a:p>
            <a:pPr marL="285750" lvl="0" indent="-285750">
              <a:buFont typeface="Arial" panose="020B0604020202020204" pitchFamily="34" charset="0"/>
              <a:buChar char="•"/>
            </a:pPr>
            <a:r>
              <a:rPr lang="en-US" dirty="0"/>
              <a:t>Locally purchased produce</a:t>
            </a:r>
            <a:endParaRPr lang="en-GB" dirty="0"/>
          </a:p>
          <a:p>
            <a:pPr marL="285750" lvl="0" indent="-285750">
              <a:buFont typeface="Arial" panose="020B0604020202020204" pitchFamily="34" charset="0"/>
              <a:buChar char="•"/>
            </a:pPr>
            <a:r>
              <a:rPr lang="en-GB" dirty="0"/>
              <a:t>Holiday Locations</a:t>
            </a:r>
          </a:p>
          <a:p>
            <a:pPr marL="285750" lvl="0" indent="-285750">
              <a:buFont typeface="Arial" panose="020B0604020202020204" pitchFamily="34" charset="0"/>
              <a:buChar char="•"/>
            </a:pPr>
            <a:r>
              <a:rPr lang="en-US" dirty="0"/>
              <a:t>Diet (Vegetarian, Vegan, Carnivore </a:t>
            </a:r>
            <a:r>
              <a:rPr lang="en-US" dirty="0" err="1"/>
              <a:t>etc</a:t>
            </a:r>
            <a:r>
              <a:rPr lang="en-US" dirty="0"/>
              <a:t>)</a:t>
            </a:r>
            <a:endParaRPr lang="en-GB" dirty="0"/>
          </a:p>
          <a:p>
            <a:endParaRPr lang="en-US" dirty="0"/>
          </a:p>
        </p:txBody>
      </p:sp>
    </p:spTree>
    <p:extLst>
      <p:ext uri="{BB962C8B-B14F-4D97-AF65-F5344CB8AC3E}">
        <p14:creationId xmlns:p14="http://schemas.microsoft.com/office/powerpoint/2010/main" val="332620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C772-50B5-704A-9064-BAC9B8E3E3A1}"/>
              </a:ext>
            </a:extLst>
          </p:cNvPr>
          <p:cNvSpPr>
            <a:spLocks noGrp="1"/>
          </p:cNvSpPr>
          <p:nvPr>
            <p:ph type="title"/>
          </p:nvPr>
        </p:nvSpPr>
        <p:spPr/>
        <p:txBody>
          <a:bodyPr/>
          <a:lstStyle/>
          <a:p>
            <a:r>
              <a:rPr lang="en-US"/>
              <a:t>Project – Methods</a:t>
            </a:r>
          </a:p>
        </p:txBody>
      </p:sp>
      <p:sp>
        <p:nvSpPr>
          <p:cNvPr id="3" name="Content Placeholder 2">
            <a:extLst>
              <a:ext uri="{FF2B5EF4-FFF2-40B4-BE49-F238E27FC236}">
                <a16:creationId xmlns:a16="http://schemas.microsoft.com/office/drawing/2014/main" id="{F54B02F9-EF88-6A42-96A8-4F4D8E419A4F}"/>
              </a:ext>
            </a:extLst>
          </p:cNvPr>
          <p:cNvSpPr>
            <a:spLocks noGrp="1"/>
          </p:cNvSpPr>
          <p:nvPr>
            <p:ph idx="1"/>
          </p:nvPr>
        </p:nvSpPr>
        <p:spPr/>
        <p:txBody>
          <a:bodyPr vert="horz" lIns="91440" tIns="45720" rIns="91440" bIns="45720" rtlCol="0" anchor="t">
            <a:normAutofit lnSpcReduction="10000"/>
          </a:bodyPr>
          <a:lstStyle/>
          <a:p>
            <a:r>
              <a:rPr lang="en-US" dirty="0">
                <a:solidFill>
                  <a:schemeClr val="bg1">
                    <a:lumMod val="75000"/>
                  </a:schemeClr>
                </a:solidFill>
                <a:ea typeface="Calibri"/>
                <a:cs typeface="Calibri"/>
              </a:rPr>
              <a:t>Health analysis –if individual demographics available:</a:t>
            </a:r>
          </a:p>
          <a:p>
            <a:pPr lvl="1"/>
            <a:r>
              <a:rPr lang="en-US" dirty="0">
                <a:solidFill>
                  <a:schemeClr val="bg1">
                    <a:lumMod val="75000"/>
                  </a:schemeClr>
                </a:solidFill>
                <a:ea typeface="Calibri"/>
                <a:cs typeface="Calibri"/>
              </a:rPr>
              <a:t>Clustering – Possibly DBSCAN</a:t>
            </a:r>
          </a:p>
          <a:p>
            <a:r>
              <a:rPr lang="en-US" dirty="0">
                <a:ea typeface="Calibri"/>
                <a:cs typeface="Calibri"/>
              </a:rPr>
              <a:t>Health analysis with geographical information:</a:t>
            </a:r>
          </a:p>
          <a:p>
            <a:pPr lvl="1"/>
            <a:r>
              <a:rPr lang="en-US" dirty="0">
                <a:ea typeface="Calibri"/>
                <a:cs typeface="Calibri"/>
              </a:rPr>
              <a:t>Median environmental attitudinal score within each area </a:t>
            </a:r>
          </a:p>
          <a:p>
            <a:pPr lvl="1"/>
            <a:r>
              <a:rPr lang="en-US" dirty="0">
                <a:ea typeface="Calibri"/>
                <a:cs typeface="Calibri"/>
              </a:rPr>
              <a:t>Health outcomes / measures within each area</a:t>
            </a:r>
          </a:p>
          <a:p>
            <a:pPr lvl="1"/>
            <a:r>
              <a:rPr lang="en-US" dirty="0">
                <a:ea typeface="Calibri"/>
                <a:cs typeface="Calibri"/>
              </a:rPr>
              <a:t>Look for a relationship</a:t>
            </a:r>
          </a:p>
          <a:p>
            <a:r>
              <a:rPr lang="en-US" dirty="0">
                <a:ea typeface="Calibri"/>
                <a:cs typeface="Calibri"/>
              </a:rPr>
              <a:t>Health outcomes / measures of interest:</a:t>
            </a:r>
          </a:p>
          <a:p>
            <a:pPr lvl="1"/>
            <a:r>
              <a:rPr lang="en-US" dirty="0">
                <a:ea typeface="Calibri"/>
                <a:cs typeface="Calibri"/>
              </a:rPr>
              <a:t>Life expectancy</a:t>
            </a:r>
          </a:p>
          <a:p>
            <a:pPr lvl="1"/>
            <a:r>
              <a:rPr lang="en-US" dirty="0">
                <a:ea typeface="Calibri"/>
                <a:cs typeface="Calibri"/>
              </a:rPr>
              <a:t>Cardiovascular disease </a:t>
            </a:r>
          </a:p>
          <a:p>
            <a:pPr lvl="1"/>
            <a:r>
              <a:rPr lang="en-US" dirty="0">
                <a:ea typeface="Calibri"/>
                <a:cs typeface="Calibri"/>
              </a:rPr>
              <a:t>Cancer </a:t>
            </a:r>
          </a:p>
          <a:p>
            <a:pPr lvl="1"/>
            <a:r>
              <a:rPr lang="en-US" dirty="0">
                <a:ea typeface="Calibri"/>
                <a:cs typeface="Calibri"/>
              </a:rPr>
              <a:t>Diabetes (T2)</a:t>
            </a:r>
          </a:p>
          <a:p>
            <a:pPr lvl="2"/>
            <a:endParaRPr lang="en-US"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30B29E06-3A1F-4A05-92D5-A28AB31B83D1}"/>
              </a:ext>
            </a:extLst>
          </p:cNvPr>
          <p:cNvSpPr>
            <a:spLocks noGrp="1"/>
          </p:cNvSpPr>
          <p:nvPr>
            <p:ph type="sldNum" sz="quarter" idx="12"/>
          </p:nvPr>
        </p:nvSpPr>
        <p:spPr/>
        <p:txBody>
          <a:bodyPr/>
          <a:lstStyle/>
          <a:p>
            <a:r>
              <a:rPr lang="en-US" dirty="0"/>
              <a:t>5</a:t>
            </a:r>
            <a:endParaRPr lang="en-US"/>
          </a:p>
        </p:txBody>
      </p:sp>
    </p:spTree>
    <p:extLst>
      <p:ext uri="{BB962C8B-B14F-4D97-AF65-F5344CB8AC3E}">
        <p14:creationId xmlns:p14="http://schemas.microsoft.com/office/powerpoint/2010/main" val="374537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5A27-5851-C346-896F-5C4188479CC2}"/>
              </a:ext>
            </a:extLst>
          </p:cNvPr>
          <p:cNvSpPr>
            <a:spLocks noGrp="1"/>
          </p:cNvSpPr>
          <p:nvPr>
            <p:ph type="title"/>
          </p:nvPr>
        </p:nvSpPr>
        <p:spPr/>
        <p:txBody>
          <a:bodyPr/>
          <a:lstStyle/>
          <a:p>
            <a:r>
              <a:rPr lang="en-US" dirty="0"/>
              <a:t>Project – Citations</a:t>
            </a:r>
          </a:p>
        </p:txBody>
      </p:sp>
      <p:sp>
        <p:nvSpPr>
          <p:cNvPr id="3" name="Content Placeholder 2">
            <a:extLst>
              <a:ext uri="{FF2B5EF4-FFF2-40B4-BE49-F238E27FC236}">
                <a16:creationId xmlns:a16="http://schemas.microsoft.com/office/drawing/2014/main" id="{BD678C60-98E3-5045-9543-5CA59625E52D}"/>
              </a:ext>
            </a:extLst>
          </p:cNvPr>
          <p:cNvSpPr>
            <a:spLocks noGrp="1"/>
          </p:cNvSpPr>
          <p:nvPr>
            <p:ph idx="1"/>
          </p:nvPr>
        </p:nvSpPr>
        <p:spPr/>
        <p:txBody>
          <a:bodyPr vert="horz" lIns="91440" tIns="45720" rIns="91440" bIns="45720" rtlCol="0" anchor="t">
            <a:normAutofit/>
          </a:bodyPr>
          <a:lstStyle/>
          <a:p>
            <a:r>
              <a:rPr lang="en-US" dirty="0">
                <a:ea typeface="Calibri"/>
                <a:cs typeface="Calibri"/>
              </a:rPr>
              <a:t>[1] </a:t>
            </a:r>
            <a:r>
              <a:rPr lang="en-US" dirty="0">
                <a:ea typeface="+mn-lt"/>
                <a:cs typeface="+mn-lt"/>
              </a:rPr>
              <a:t>https://</a:t>
            </a:r>
            <a:r>
              <a:rPr lang="en-US" dirty="0" err="1">
                <a:ea typeface="+mn-lt"/>
                <a:cs typeface="+mn-lt"/>
              </a:rPr>
              <a:t>www.sciencedirect.com</a:t>
            </a:r>
            <a:r>
              <a:rPr lang="en-US" dirty="0">
                <a:ea typeface="+mn-lt"/>
                <a:cs typeface="+mn-lt"/>
              </a:rPr>
              <a:t>/science/article/</a:t>
            </a:r>
            <a:r>
              <a:rPr lang="en-US" dirty="0" err="1">
                <a:ea typeface="+mn-lt"/>
                <a:cs typeface="+mn-lt"/>
              </a:rPr>
              <a:t>pii</a:t>
            </a:r>
            <a:r>
              <a:rPr lang="en-US" dirty="0">
                <a:ea typeface="+mn-lt"/>
                <a:cs typeface="+mn-lt"/>
              </a:rPr>
              <a:t>/S1361920921001954</a:t>
            </a:r>
          </a:p>
          <a:p>
            <a:r>
              <a:rPr lang="en-US" dirty="0">
                <a:ea typeface="+mn-lt"/>
                <a:cs typeface="+mn-lt"/>
              </a:rPr>
              <a:t>[2] </a:t>
            </a:r>
            <a:r>
              <a:rPr lang="en-US" dirty="0">
                <a:ea typeface="+mn-lt"/>
                <a:cs typeface="+mn-lt"/>
                <a:hlinkClick r:id="rId2"/>
              </a:rPr>
              <a:t>https://www.nationalobserver.com/2022/01/06/news/how-fast-food-chains-could-actually-reduce-their-carbon-footprint</a:t>
            </a:r>
            <a:endParaRPr lang="en-US" dirty="0">
              <a:ea typeface="+mn-lt"/>
              <a:cs typeface="+mn-lt"/>
            </a:endParaRPr>
          </a:p>
          <a:p>
            <a:r>
              <a:rPr lang="en-US" dirty="0">
                <a:ea typeface="+mn-lt"/>
                <a:cs typeface="+mn-lt"/>
              </a:rPr>
              <a:t>[3] </a:t>
            </a:r>
            <a:r>
              <a:rPr lang="en-US" dirty="0">
                <a:ea typeface="+mn-lt"/>
                <a:cs typeface="+mn-lt"/>
                <a:hlinkClick r:id="rId3"/>
              </a:rPr>
              <a:t>https://www.carbonindependent.org/22.html</a:t>
            </a:r>
            <a:endParaRPr lang="en-US" dirty="0">
              <a:ea typeface="+mn-lt"/>
              <a:cs typeface="+mn-lt"/>
            </a:endParaRPr>
          </a:p>
          <a:p>
            <a:r>
              <a:rPr lang="en-US" dirty="0">
                <a:ea typeface="+mn-lt"/>
                <a:cs typeface="+mn-lt"/>
              </a:rPr>
              <a:t>[4] </a:t>
            </a:r>
            <a:r>
              <a:rPr lang="en-US" dirty="0">
                <a:ea typeface="+mn-lt"/>
                <a:cs typeface="+mn-lt"/>
                <a:hlinkClick r:id="rId4"/>
              </a:rPr>
              <a:t>https://www.bbc.com/future/article/20200310-sustainable-fashion-how-to-buy-clothes-good-for-the-climate</a:t>
            </a:r>
            <a:endParaRPr lang="en-US" dirty="0">
              <a:ea typeface="+mn-lt"/>
              <a:cs typeface="+mn-lt"/>
            </a:endParaRPr>
          </a:p>
          <a:p>
            <a:r>
              <a:rPr lang="en-US" dirty="0">
                <a:ea typeface="+mn-lt"/>
                <a:cs typeface="+mn-lt"/>
              </a:rPr>
              <a:t>[5] </a:t>
            </a:r>
            <a:r>
              <a:rPr lang="en-US" dirty="0">
                <a:ea typeface="+mn-lt"/>
                <a:cs typeface="+mn-lt"/>
                <a:hlinkClick r:id="rId5"/>
              </a:rPr>
              <a:t>https://www.theguardian.com/environment/green-living-blog/2010/nov/12/carbon-footprint-spending-pound</a:t>
            </a:r>
            <a:endParaRPr lang="en-US" dirty="0">
              <a:ea typeface="+mn-lt"/>
              <a:cs typeface="+mn-lt"/>
            </a:endParaRPr>
          </a:p>
          <a:p>
            <a:pPr marL="0" indent="0">
              <a:buNone/>
            </a:pPr>
            <a:endParaRPr lang="en-US" dirty="0"/>
          </a:p>
        </p:txBody>
      </p:sp>
      <p:sp>
        <p:nvSpPr>
          <p:cNvPr id="4" name="Slide Number Placeholder 3">
            <a:extLst>
              <a:ext uri="{FF2B5EF4-FFF2-40B4-BE49-F238E27FC236}">
                <a16:creationId xmlns:a16="http://schemas.microsoft.com/office/drawing/2014/main" id="{2BA698D1-4C91-4812-8768-F65B52E937A6}"/>
              </a:ext>
            </a:extLst>
          </p:cNvPr>
          <p:cNvSpPr>
            <a:spLocks noGrp="1"/>
          </p:cNvSpPr>
          <p:nvPr>
            <p:ph type="sldNum" sz="quarter" idx="12"/>
          </p:nvPr>
        </p:nvSpPr>
        <p:spPr/>
        <p:txBody>
          <a:bodyPr/>
          <a:lstStyle/>
          <a:p>
            <a:fld id="{EE6AFCF8-6CD8-8F41-810F-9AFC9471644C}" type="slidenum">
              <a:rPr lang="en-US" smtClean="0"/>
              <a:t>6</a:t>
            </a:fld>
            <a:endParaRPr lang="en-US"/>
          </a:p>
        </p:txBody>
      </p:sp>
    </p:spTree>
    <p:extLst>
      <p:ext uri="{BB962C8B-B14F-4D97-AF65-F5344CB8AC3E}">
        <p14:creationId xmlns:p14="http://schemas.microsoft.com/office/powerpoint/2010/main" val="52689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1842</Words>
  <Application>Microsoft Macintosh PowerPoint</Application>
  <PresentationFormat>Widescreen</PresentationFormat>
  <Paragraphs>124</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Construction of an environmental attitudinal score from Visa transactional data </vt:lpstr>
      <vt:lpstr>Project – My Understanding</vt:lpstr>
      <vt:lpstr>Project - Score</vt:lpstr>
      <vt:lpstr>Project – Possible behaviors of interest</vt:lpstr>
      <vt:lpstr>Project – Methods</vt:lpstr>
      <vt:lpstr>Project –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an environmental attitudinal score from Visa transactional data </dc:title>
  <dc:creator>Scotney, Alby</dc:creator>
  <cp:lastModifiedBy>Scotney, Alby</cp:lastModifiedBy>
  <cp:revision>3</cp:revision>
  <dcterms:created xsi:type="dcterms:W3CDTF">2022-03-27T21:47:45Z</dcterms:created>
  <dcterms:modified xsi:type="dcterms:W3CDTF">2022-05-18T15:31:34Z</dcterms:modified>
</cp:coreProperties>
</file>