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1" r:id="rId3"/>
    <p:sldId id="257" r:id="rId4"/>
    <p:sldId id="272" r:id="rId5"/>
    <p:sldId id="258" r:id="rId6"/>
    <p:sldId id="273" r:id="rId7"/>
    <p:sldId id="269" r:id="rId8"/>
    <p:sldId id="270" r:id="rId9"/>
    <p:sldId id="271" r:id="rId10"/>
    <p:sldId id="266" r:id="rId11"/>
    <p:sldId id="274" r:id="rId12"/>
    <p:sldId id="277" r:id="rId13"/>
    <p:sldId id="263" r:id="rId14"/>
    <p:sldId id="279" r:id="rId15"/>
    <p:sldId id="281" r:id="rId16"/>
    <p:sldId id="282" r:id="rId17"/>
    <p:sldId id="284" r:id="rId18"/>
    <p:sldId id="283" r:id="rId19"/>
    <p:sldId id="285" r:id="rId20"/>
    <p:sldId id="286" r:id="rId21"/>
    <p:sldId id="261" r:id="rId22"/>
    <p:sldId id="287" r:id="rId23"/>
    <p:sldId id="288" r:id="rId24"/>
    <p:sldId id="289" r:id="rId25"/>
    <p:sldId id="290" r:id="rId26"/>
    <p:sldId id="262" r:id="rId27"/>
    <p:sldId id="259" r:id="rId28"/>
    <p:sldId id="275" r:id="rId29"/>
    <p:sldId id="260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89169E-9516-BA4D-BFB0-97EE422B3D98}">
          <p14:sldIdLst>
            <p14:sldId id="256"/>
            <p14:sldId id="291"/>
            <p14:sldId id="257"/>
            <p14:sldId id="272"/>
            <p14:sldId id="258"/>
          </p14:sldIdLst>
        </p14:section>
        <p14:section name="Framework" id="{61D494D8-CDC2-B94C-B8FE-EDB7D56D3A00}">
          <p14:sldIdLst>
            <p14:sldId id="273"/>
            <p14:sldId id="269"/>
            <p14:sldId id="270"/>
            <p14:sldId id="271"/>
          </p14:sldIdLst>
        </p14:section>
        <p14:section name="Baseline Model" id="{FFC6C454-1EF9-BD4A-A500-CAE61330CBBE}">
          <p14:sldIdLst>
            <p14:sldId id="266"/>
          </p14:sldIdLst>
        </p14:section>
        <p14:section name="Spending Sectors Model" id="{1A4187D2-229C-1647-9BFE-E270EAA3B4A4}">
          <p14:sldIdLst>
            <p14:sldId id="274"/>
            <p14:sldId id="277"/>
          </p14:sldIdLst>
        </p14:section>
        <p14:section name="Ensemble Model" id="{E1D72B43-7874-2448-9A75-2868C4C1B421}">
          <p14:sldIdLst>
            <p14:sldId id="263"/>
            <p14:sldId id="279"/>
            <p14:sldId id="281"/>
            <p14:sldId id="282"/>
            <p14:sldId id="284"/>
            <p14:sldId id="283"/>
            <p14:sldId id="285"/>
            <p14:sldId id="286"/>
            <p14:sldId id="261"/>
            <p14:sldId id="287"/>
            <p14:sldId id="288"/>
            <p14:sldId id="289"/>
            <p14:sldId id="290"/>
            <p14:sldId id="262"/>
            <p14:sldId id="259"/>
          </p14:sldIdLst>
        </p14:section>
        <p14:section name="Validation" id="{4D096D20-F86E-FC47-9A8C-E242B77D8A7D}">
          <p14:sldIdLst>
            <p14:sldId id="275"/>
            <p14:sldId id="260"/>
          </p14:sldIdLst>
        </p14:section>
        <p14:section name="Secondary Analysis" id="{E97257E1-BA29-FB46-9396-FD928F002136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77347"/>
  </p:normalViewPr>
  <p:slideViewPr>
    <p:cSldViewPr snapToGrid="0" snapToObjects="1">
      <p:cViewPr>
        <p:scale>
          <a:sx n="101" d="100"/>
          <a:sy n="101" d="100"/>
        </p:scale>
        <p:origin x="1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6411-B36C-7940-8008-F6BE5323A291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543A1-F59C-DA44-B88C-E0F13801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/>
            <a:r>
              <a:rPr lang="en-US" dirty="0"/>
              <a:t>Total amount an individual chooses to spend </a:t>
            </a:r>
          </a:p>
          <a:p>
            <a:pPr marL="742950" lvl="1" indent="-285750"/>
            <a:r>
              <a:rPr lang="en-US" dirty="0"/>
              <a:t>Stratified into spending categories</a:t>
            </a:r>
            <a:endParaRPr lang="en-GB" dirty="0"/>
          </a:p>
          <a:p>
            <a:pPr marL="285750" indent="-285750"/>
            <a:r>
              <a:rPr lang="en-GB" dirty="0"/>
              <a:t>Energy / Water Usage</a:t>
            </a:r>
          </a:p>
          <a:p>
            <a:pPr marL="285750" lvl="0" indent="-285750"/>
            <a:r>
              <a:rPr lang="en-US" dirty="0"/>
              <a:t>Locally purchased produce</a:t>
            </a:r>
            <a:endParaRPr lang="en-GB" dirty="0"/>
          </a:p>
          <a:p>
            <a:pPr marL="285750" lvl="0" indent="-285750"/>
            <a:r>
              <a:rPr lang="en-GB" dirty="0">
                <a:solidFill>
                  <a:srgbClr val="FF0000"/>
                </a:solidFill>
              </a:rPr>
              <a:t>Holiday Locations</a:t>
            </a:r>
          </a:p>
          <a:p>
            <a:pPr marL="285750" lvl="0" indent="-285750"/>
            <a:r>
              <a:rPr lang="en-US" dirty="0">
                <a:solidFill>
                  <a:srgbClr val="FF0000"/>
                </a:solidFill>
              </a:rPr>
              <a:t>Diet (Vegetarian, Vegan, Carnivore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543A1-F59C-DA44-B88C-E0F13801AC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543A1-F59C-DA44-B88C-E0F13801AC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86DF-DD3A-AFCA-32EA-1162784B3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5A02D-B845-4AC9-BC86-C9E30FD3B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F614-9911-9929-B74D-0D8D637E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592F-8467-786C-9AA7-5FDDA796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3513-FEED-6A7D-1403-1CE1BD33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7890-F53C-94BA-9A44-BFEF0A98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B8AC9-D0AB-8963-A38A-68C8D89AB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B9BE-3C5F-EF18-2C11-48F39A78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60AE9-72D6-C3CB-7A51-28C9C34B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9124-8465-0738-85D9-835B6F59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3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45EE4-9C4F-91FB-C273-698F246C0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E83A1-0867-33CF-1E1B-A4BF6004B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928B-DF63-156B-FFB2-DF69B990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73C0-6702-3F13-5030-90A3C573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A5955-4575-6A2E-0AE2-83577D66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8BCC-9B71-1714-DC59-D48A1601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839A-F810-B0B0-A172-B6A8AA1F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E0CE-5C63-9266-3B45-A99030E1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FC3C-099A-27F9-B2DB-F1CD1016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7CC8B-EDAE-06B3-1405-0034BEF7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1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94E7-D4B6-1CC3-7C83-AD925802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FC374-0E74-68D5-D553-6D1D146A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62CD4-261D-739B-71EE-96B0C1C3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8E47-AD01-E7A7-8AB3-A7835966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BA59-BE4D-2BB2-B458-B7885B6E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860E-9DEC-3D99-B0DD-13794C9F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1710-6B16-717C-3B57-D05F4D333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483B0-56EE-7A93-E133-62C9C5953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7043-E59C-8E2F-036D-7BBF3105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67462-45B8-7D56-0728-E3969666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F6657-7FD9-7CD2-1ABF-33BE8FED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8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C0FE-0441-54BB-5A63-7FF4A105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652D1-26BD-F328-296C-A2C8E272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94298-B6EA-A6DF-8E8D-071C075BD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AD8F7-E955-6D8C-31D9-11DFABD09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07A47-E339-46EB-851F-4702FE0DC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66C91-B776-8290-3550-6709417F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5/27/22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2BCC-1E4D-480E-E6BA-F0C4920B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81D0C-F79A-CDCD-BAEB-F52FA5A5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1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A236-47BD-3042-93FD-E310728A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69626-28F4-4434-64AB-60CDE61C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5/27/22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DD3DD-C5A5-7CC0-1F40-F5863EC7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F9338-E620-8AB6-A536-98094002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5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86A0B-EAEF-0AE6-4E3C-CFBFF016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5/27/22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8BF0A-30F4-68E5-BD24-5A06B701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76D48-D39A-D5CF-DEB1-2083F674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7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330B-24FB-04F6-F1BF-FA0DE9AF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6FBC-8228-46F1-E646-0BD747CF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B265-713A-5205-32F7-454CE11B8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2D4F-2864-E3E5-850A-51DC4D57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F83A5-EA1F-AF21-EDA1-50228A9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900C6-6065-ED93-FE5C-DB6C410F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39DE-71A3-7BF0-9B5A-9AB56B25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9E527-CFB7-1BFB-72E6-E36EABF31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78F74-95B0-F01F-B880-D9782AE07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7AC6C-6973-7A3F-8C9E-A4CF035B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5/27/22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90652-D36C-FD32-D3F1-B61CF666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64A24-7B4F-2F6D-54AA-57B5979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9CB21-8EF4-E029-DF9E-E4968375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EEAA-A65B-6396-E19E-254332AA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4FB1-2175-6087-5C29-EEB96A7E0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D8E5-8BDC-3843-A857-AD7890E99727}" type="datetimeFigureOut">
              <a:rPr lang="en-US" smtClean="0"/>
              <a:t>5/27/22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4CA9-C524-DBCE-1605-80DA722F3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DB02-BBBA-A419-025E-9804C6EC5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FEDD-9392-E070-4772-EFC237FC8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Construction of an environmental attitudinal score from Visa transactional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E9CC4-D2B7-5358-A9B7-8E5832CC3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4079875"/>
            <a:ext cx="9144000" cy="16557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Please ignore hidden slides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Might not make sense in parts </a:t>
            </a:r>
          </a:p>
        </p:txBody>
      </p:sp>
    </p:spTree>
    <p:extLst>
      <p:ext uri="{BB962C8B-B14F-4D97-AF65-F5344CB8AC3E}">
        <p14:creationId xmlns:p14="http://schemas.microsoft.com/office/powerpoint/2010/main" val="210743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87BB-8620-8386-1FBB-CDB4DB71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baseline: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7DE1-7678-8330-A342-091134CA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literature to determine how much an individuals think outcomes relate to CO2 environment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7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A5F7-D35E-B226-5BFD-210812D2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Spending Sectors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E990-EB55-D7F3-3D65-C4F80A7D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individual break spending down into categories</a:t>
            </a:r>
          </a:p>
          <a:p>
            <a:r>
              <a:rPr lang="en-US" dirty="0"/>
              <a:t>Rate each category for environmental attitude</a:t>
            </a:r>
          </a:p>
          <a:p>
            <a:r>
              <a:rPr lang="en-US" dirty="0"/>
              <a:t>Sum up ratings using proportion of spend as a weighting</a:t>
            </a:r>
          </a:p>
          <a:p>
            <a:endParaRPr lang="en-US" dirty="0"/>
          </a:p>
          <a:p>
            <a:r>
              <a:rPr lang="en-US" dirty="0"/>
              <a:t>Greater limitations -&gt; Only works for ‘Complete’ accounts</a:t>
            </a:r>
          </a:p>
          <a:p>
            <a:pPr lvl="1"/>
            <a:r>
              <a:rPr lang="en-US" dirty="0"/>
              <a:t>Raw spending  would work for all accounts, but brief indicates this has been tried and doesn't show clear </a:t>
            </a:r>
            <a:r>
              <a:rPr lang="en-US" dirty="0" err="1"/>
              <a:t>behaviours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54FC2-BB80-EA35-01AA-1E1C2734A8A3}"/>
              </a:ext>
            </a:extLst>
          </p:cNvPr>
          <p:cNvSpPr txBox="1"/>
          <p:nvPr/>
        </p:nvSpPr>
        <p:spPr>
          <a:xfrm>
            <a:off x="9466400" y="1690688"/>
            <a:ext cx="231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must already exist</a:t>
            </a:r>
          </a:p>
          <a:p>
            <a:r>
              <a:rPr lang="en-US" dirty="0">
                <a:solidFill>
                  <a:srgbClr val="FF0000"/>
                </a:solidFill>
              </a:rPr>
              <a:t>Internally at visa</a:t>
            </a:r>
          </a:p>
        </p:txBody>
      </p:sp>
    </p:spTree>
    <p:extLst>
      <p:ext uri="{BB962C8B-B14F-4D97-AF65-F5344CB8AC3E}">
        <p14:creationId xmlns:p14="http://schemas.microsoft.com/office/powerpoint/2010/main" val="420332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9137-9286-3B72-0C05-69DF1B6A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9674-4CDA-BB13-000F-99C567DE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Values must be standardised</a:t>
            </a:r>
          </a:p>
          <a:p>
            <a:pPr lvl="1"/>
            <a:r>
              <a:rPr lang="en-GB" dirty="0"/>
              <a:t>Some sectors might have quite a large range of values while others might have tightly packed results</a:t>
            </a:r>
          </a:p>
          <a:p>
            <a:pPr lvl="2"/>
            <a:r>
              <a:rPr lang="en-GB" dirty="0"/>
              <a:t>Work with standard deviations from the mean (or median)</a:t>
            </a:r>
          </a:p>
        </p:txBody>
      </p:sp>
    </p:spTree>
    <p:extLst>
      <p:ext uri="{BB962C8B-B14F-4D97-AF65-F5344CB8AC3E}">
        <p14:creationId xmlns:p14="http://schemas.microsoft.com/office/powerpoint/2010/main" val="178836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FD83-5A2C-B2D4-54E1-BCE2017E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05" y="-103160"/>
            <a:ext cx="10515600" cy="1325563"/>
          </a:xfrm>
        </p:spPr>
        <p:txBody>
          <a:bodyPr/>
          <a:lstStyle/>
          <a:p>
            <a:r>
              <a:rPr lang="en-US" dirty="0"/>
              <a:t>Process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800762-2C19-C265-774D-7B84B102FF55}"/>
              </a:ext>
            </a:extLst>
          </p:cNvPr>
          <p:cNvSpPr txBox="1"/>
          <p:nvPr/>
        </p:nvSpPr>
        <p:spPr>
          <a:xfrm>
            <a:off x="7670810" y="6420897"/>
            <a:ext cx="350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Hyperparameter tuning for p, maybe start with 2 or 3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2060E66-A0DB-4B86-39D2-FCE5A3842B3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048D3D1-36E1-B34F-90A7-E954B041F222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424EABC-383A-F69F-432D-01FEE344C3E8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0CCA736-237E-5D7E-4E99-4913B108E336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61B3F03-44A1-7565-4E90-BCBF71A9E43D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570DEEE-FE72-6189-F23D-9CDB52299E95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980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gender)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549E958-58FA-7AC3-4F7D-D3FEB9272C1B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4034C91-829C-0BF2-CA4C-F331E96FA957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570A25F-8F7E-F49B-8445-9FC167782188}"/>
                    </a:ext>
                  </a:extLst>
                </p:cNvPr>
                <p:cNvCxnSpPr>
                  <a:cxnSpLocks/>
                  <a:stCxn id="5" idx="2"/>
                  <a:endCxn id="13" idx="1"/>
                </p:cNvCxnSpPr>
                <p:nvPr/>
              </p:nvCxnSpPr>
              <p:spPr>
                <a:xfrm>
                  <a:off x="1212698" y="4544856"/>
                  <a:ext cx="1279480" cy="6334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Bent Up Arrow 21">
                  <a:extLst>
                    <a:ext uri="{FF2B5EF4-FFF2-40B4-BE49-F238E27FC236}">
                      <a16:creationId xmlns:a16="http://schemas.microsoft.com/office/drawing/2014/main" id="{AFD1912F-6DAD-3423-A576-049A7B6F7406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Bent Up Arrow 23">
                  <a:extLst>
                    <a:ext uri="{FF2B5EF4-FFF2-40B4-BE49-F238E27FC236}">
                      <a16:creationId xmlns:a16="http://schemas.microsoft.com/office/drawing/2014/main" id="{A02440B7-CAA6-8029-ED05-84DA874716FC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B086BA-4514-5070-3FB6-BEB54C83A256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BC6734B-BBA5-5D87-4A32-0F4E6BC0D097}"/>
                    </a:ext>
                  </a:extLst>
                </p:cNvPr>
                <p:cNvCxnSpPr>
                  <a:cxnSpLocks/>
                  <a:stCxn id="5" idx="0"/>
                  <a:endCxn id="4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2C61F7-A056-A2C8-EF19-7CB6EC8E20E3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B15412-4086-561A-2D9A-5D3690FB8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820ABB7-FAEF-8289-D328-79641548C9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0648C408-C0B4-7199-65B5-1FA681BB2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3702D5-611A-5319-111F-486ECD31F6D9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72" name="U-turn Arrow 71">
                <a:extLst>
                  <a:ext uri="{FF2B5EF4-FFF2-40B4-BE49-F238E27FC236}">
                    <a16:creationId xmlns:a16="http://schemas.microsoft.com/office/drawing/2014/main" id="{9844F70D-1DDB-75BE-4393-6E013F94FBDB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20E1DEF-5A8C-6384-2976-5BBA10616C01}"/>
              </a:ext>
            </a:extLst>
          </p:cNvPr>
          <p:cNvSpPr txBox="1"/>
          <p:nvPr/>
        </p:nvSpPr>
        <p:spPr>
          <a:xfrm>
            <a:off x="8066575" y="347118"/>
            <a:ext cx="402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Once n repeats have been complete </a:t>
            </a:r>
            <a:br>
              <a:rPr lang="en-GB" dirty="0"/>
            </a:br>
            <a:r>
              <a:rPr lang="en-GB" dirty="0"/>
              <a:t>for each dataset, take average of outputs</a:t>
            </a:r>
          </a:p>
        </p:txBody>
      </p:sp>
    </p:spTree>
    <p:extLst>
      <p:ext uri="{BB962C8B-B14F-4D97-AF65-F5344CB8AC3E}">
        <p14:creationId xmlns:p14="http://schemas.microsoft.com/office/powerpoint/2010/main" val="4356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26F-3686-7BE3-E40E-E5BDE06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0544E9-7F69-F428-FBCE-F3DA65F486B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DCA46-C6BD-EAB9-0A85-919B36457547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A17BB6-3340-DA6D-3AEB-59398C2220C5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5BA76-E7E4-8FF2-DD67-F7A3D22D20C3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42F955-8A0E-CD7C-FDC7-4A2AB9A5DC1B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BE7783-4C5C-810B-C488-1FA40EEC0482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69551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F4C2D4-6372-4D59-FDB5-31500F65EB59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49FF7B-5BDA-8F56-2232-877A03DDF84E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C34F5A8-F0B5-E7FB-FC3A-3878D0377063}"/>
                    </a:ext>
                  </a:extLst>
                </p:cNvPr>
                <p:cNvCxnSpPr>
                  <a:cxnSpLocks/>
                  <a:stCxn id="44" idx="2"/>
                  <a:endCxn id="46" idx="1"/>
                </p:cNvCxnSpPr>
                <p:nvPr/>
              </p:nvCxnSpPr>
              <p:spPr>
                <a:xfrm>
                  <a:off x="1212697" y="4516402"/>
                  <a:ext cx="1279481" cy="661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Bent Up Arrow 47">
                  <a:extLst>
                    <a:ext uri="{FF2B5EF4-FFF2-40B4-BE49-F238E27FC236}">
                      <a16:creationId xmlns:a16="http://schemas.microsoft.com/office/drawing/2014/main" id="{68995BFC-2903-D029-5449-1899784DC65F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Bent Up Arrow 48">
                  <a:extLst>
                    <a:ext uri="{FF2B5EF4-FFF2-40B4-BE49-F238E27FC236}">
                      <a16:creationId xmlns:a16="http://schemas.microsoft.com/office/drawing/2014/main" id="{BBB6DE83-4502-A1FA-AB41-9225BFC9EA41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40BC1A-9DBF-F413-1EA4-C0149A5FDA81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3E4ECAC-0510-6AD0-992F-C8AFB598E5B0}"/>
                    </a:ext>
                  </a:extLst>
                </p:cNvPr>
                <p:cNvCxnSpPr>
                  <a:cxnSpLocks/>
                  <a:stCxn id="44" idx="0"/>
                  <a:endCxn id="43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6344AE-5A93-4D7F-5729-375CD8B75CAD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505DF83-9941-0369-592D-C19F2BA33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713598-9551-43A1-5BD8-ECBDEB361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10D36CA-E6BF-1B13-17E0-1D5B4E673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3C4CB2-7302-7BB7-2527-A0037F6DF3AF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42" name="U-turn Arrow 41">
                <a:extLst>
                  <a:ext uri="{FF2B5EF4-FFF2-40B4-BE49-F238E27FC236}">
                    <a16:creationId xmlns:a16="http://schemas.microsoft.com/office/drawing/2014/main" id="{4C81DC5C-6238-5A65-54A6-91835EF42E45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3DE99E0-1C1A-0F45-C4D8-6D051571351D}"/>
              </a:ext>
            </a:extLst>
          </p:cNvPr>
          <p:cNvSpPr txBox="1"/>
          <p:nvPr/>
        </p:nvSpPr>
        <p:spPr>
          <a:xfrm>
            <a:off x="71394" y="2174951"/>
            <a:ext cx="2052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Assume gender eco gap chosen</a:t>
            </a:r>
          </a:p>
          <a:p>
            <a:r>
              <a:rPr lang="en-GB" sz="1000" dirty="0">
                <a:solidFill>
                  <a:srgbClr val="00B050"/>
                </a:solidFill>
              </a:rPr>
              <a:t>With females having an impact of 1,</a:t>
            </a:r>
          </a:p>
          <a:p>
            <a:r>
              <a:rPr lang="en-GB" sz="1000" dirty="0">
                <a:solidFill>
                  <a:srgbClr val="00B050"/>
                </a:solidFill>
              </a:rPr>
              <a:t>Males 1.15</a:t>
            </a:r>
          </a:p>
        </p:txBody>
      </p:sp>
    </p:spTree>
    <p:extLst>
      <p:ext uri="{BB962C8B-B14F-4D97-AF65-F5344CB8AC3E}">
        <p14:creationId xmlns:p14="http://schemas.microsoft.com/office/powerpoint/2010/main" val="426602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26F-3686-7BE3-E40E-E5BDE06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0544E9-7F69-F428-FBCE-F3DA65F486B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DCA46-C6BD-EAB9-0A85-919B36457547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A17BB6-3340-DA6D-3AEB-59398C2220C5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5BA76-E7E4-8FF2-DD67-F7A3D22D20C3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42F955-8A0E-CD7C-FDC7-4A2AB9A5DC1B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BE7783-4C5C-810B-C488-1FA40EEC0482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695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F4C2D4-6372-4D59-FDB5-31500F65EB59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49FF7B-5BDA-8F56-2232-877A03DDF84E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C34F5A8-F0B5-E7FB-FC3A-3878D0377063}"/>
                    </a:ext>
                  </a:extLst>
                </p:cNvPr>
                <p:cNvCxnSpPr>
                  <a:cxnSpLocks/>
                  <a:stCxn id="44" idx="2"/>
                  <a:endCxn id="46" idx="1"/>
                </p:cNvCxnSpPr>
                <p:nvPr/>
              </p:nvCxnSpPr>
              <p:spPr>
                <a:xfrm>
                  <a:off x="1212697" y="4516402"/>
                  <a:ext cx="1279481" cy="661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Bent Up Arrow 47">
                  <a:extLst>
                    <a:ext uri="{FF2B5EF4-FFF2-40B4-BE49-F238E27FC236}">
                      <a16:creationId xmlns:a16="http://schemas.microsoft.com/office/drawing/2014/main" id="{68995BFC-2903-D029-5449-1899784DC65F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Bent Up Arrow 48">
                  <a:extLst>
                    <a:ext uri="{FF2B5EF4-FFF2-40B4-BE49-F238E27FC236}">
                      <a16:creationId xmlns:a16="http://schemas.microsoft.com/office/drawing/2014/main" id="{BBB6DE83-4502-A1FA-AB41-9225BFC9EA41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40BC1A-9DBF-F413-1EA4-C0149A5FDA81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3E4ECAC-0510-6AD0-992F-C8AFB598E5B0}"/>
                    </a:ext>
                  </a:extLst>
                </p:cNvPr>
                <p:cNvCxnSpPr>
                  <a:cxnSpLocks/>
                  <a:stCxn id="44" idx="0"/>
                  <a:endCxn id="43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6344AE-5A93-4D7F-5729-375CD8B75CAD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505DF83-9941-0369-592D-C19F2BA33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713598-9551-43A1-5BD8-ECBDEB361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10D36CA-E6BF-1B13-17E0-1D5B4E673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3C4CB2-7302-7BB7-2527-A0037F6DF3AF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42" name="U-turn Arrow 41">
                <a:extLst>
                  <a:ext uri="{FF2B5EF4-FFF2-40B4-BE49-F238E27FC236}">
                    <a16:creationId xmlns:a16="http://schemas.microsoft.com/office/drawing/2014/main" id="{4C81DC5C-6238-5A65-54A6-91835EF42E45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846E58F-4707-AB07-3EB7-BF4BA60FF0F2}"/>
              </a:ext>
            </a:extLst>
          </p:cNvPr>
          <p:cNvSpPr txBox="1"/>
          <p:nvPr/>
        </p:nvSpPr>
        <p:spPr>
          <a:xfrm>
            <a:off x="3303344" y="4309959"/>
            <a:ext cx="3512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Create a Y matrix labelling each male 1.15 and female 1</a:t>
            </a:r>
          </a:p>
          <a:p>
            <a:r>
              <a:rPr lang="en-GB" sz="1000" dirty="0">
                <a:solidFill>
                  <a:srgbClr val="00B050"/>
                </a:solidFill>
              </a:rPr>
              <a:t>These demographics will be calculated with internal visa models</a:t>
            </a:r>
            <a:br>
              <a:rPr lang="en-GB" sz="1000" dirty="0">
                <a:solidFill>
                  <a:srgbClr val="00B050"/>
                </a:solidFill>
              </a:rPr>
            </a:br>
            <a:r>
              <a:rPr lang="en-GB" sz="1000" dirty="0">
                <a:solidFill>
                  <a:srgbClr val="00B050"/>
                </a:solidFill>
              </a:rPr>
              <a:t>(hopefully)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4904F9-9F7A-2BD1-694C-C516EEE146A3}"/>
              </a:ext>
            </a:extLst>
          </p:cNvPr>
          <p:cNvSpPr txBox="1"/>
          <p:nvPr/>
        </p:nvSpPr>
        <p:spPr>
          <a:xfrm>
            <a:off x="2413108" y="2125045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This should already be established</a:t>
            </a:r>
          </a:p>
        </p:txBody>
      </p:sp>
    </p:spTree>
    <p:extLst>
      <p:ext uri="{BB962C8B-B14F-4D97-AF65-F5344CB8AC3E}">
        <p14:creationId xmlns:p14="http://schemas.microsoft.com/office/powerpoint/2010/main" val="131495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26F-3686-7BE3-E40E-E5BDE06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0544E9-7F69-F428-FBCE-F3DA65F486B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DCA46-C6BD-EAB9-0A85-919B36457547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A17BB6-3340-DA6D-3AEB-59398C2220C5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5BA76-E7E4-8FF2-DD67-F7A3D22D20C3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42F955-8A0E-CD7C-FDC7-4A2AB9A5DC1B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BE7783-4C5C-810B-C488-1FA40EEC0482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695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F4C2D4-6372-4D59-FDB5-31500F65EB59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49FF7B-5BDA-8F56-2232-877A03DDF84E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C34F5A8-F0B5-E7FB-FC3A-3878D0377063}"/>
                    </a:ext>
                  </a:extLst>
                </p:cNvPr>
                <p:cNvCxnSpPr>
                  <a:cxnSpLocks/>
                  <a:stCxn id="44" idx="2"/>
                  <a:endCxn id="46" idx="1"/>
                </p:cNvCxnSpPr>
                <p:nvPr/>
              </p:nvCxnSpPr>
              <p:spPr>
                <a:xfrm>
                  <a:off x="1212697" y="4516402"/>
                  <a:ext cx="1279481" cy="661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Bent Up Arrow 47">
                  <a:extLst>
                    <a:ext uri="{FF2B5EF4-FFF2-40B4-BE49-F238E27FC236}">
                      <a16:creationId xmlns:a16="http://schemas.microsoft.com/office/drawing/2014/main" id="{68995BFC-2903-D029-5449-1899784DC65F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Bent Up Arrow 48">
                  <a:extLst>
                    <a:ext uri="{FF2B5EF4-FFF2-40B4-BE49-F238E27FC236}">
                      <a16:creationId xmlns:a16="http://schemas.microsoft.com/office/drawing/2014/main" id="{BBB6DE83-4502-A1FA-AB41-9225BFC9EA41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40BC1A-9DBF-F413-1EA4-C0149A5FDA81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3E4ECAC-0510-6AD0-992F-C8AFB598E5B0}"/>
                    </a:ext>
                  </a:extLst>
                </p:cNvPr>
                <p:cNvCxnSpPr>
                  <a:cxnSpLocks/>
                  <a:stCxn id="44" idx="0"/>
                  <a:endCxn id="43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6344AE-5A93-4D7F-5729-375CD8B75CAD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505DF83-9941-0369-592D-C19F2BA33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713598-9551-43A1-5BD8-ECBDEB361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10D36CA-E6BF-1B13-17E0-1D5B4E673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3C4CB2-7302-7BB7-2527-A0037F6DF3AF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42" name="U-turn Arrow 41">
                <a:extLst>
                  <a:ext uri="{FF2B5EF4-FFF2-40B4-BE49-F238E27FC236}">
                    <a16:creationId xmlns:a16="http://schemas.microsoft.com/office/drawing/2014/main" id="{4C81DC5C-6238-5A65-54A6-91835EF42E45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E6CF8A-66EA-CE9C-D3DC-719CF30A0DC9}"/>
              </a:ext>
            </a:extLst>
          </p:cNvPr>
          <p:cNvSpPr txBox="1"/>
          <p:nvPr/>
        </p:nvSpPr>
        <p:spPr>
          <a:xfrm>
            <a:off x="5507219" y="866057"/>
            <a:ext cx="34996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For the example, we will let p = 2</a:t>
            </a:r>
          </a:p>
          <a:p>
            <a:r>
              <a:rPr lang="en-GB" sz="1000" dirty="0">
                <a:solidFill>
                  <a:srgbClr val="00B050"/>
                </a:solidFill>
              </a:rPr>
              <a:t>The predictors randomly selected are</a:t>
            </a:r>
          </a:p>
          <a:p>
            <a:r>
              <a:rPr lang="en-GB" sz="1000" dirty="0">
                <a:solidFill>
                  <a:srgbClr val="00B050"/>
                </a:solidFill>
              </a:rPr>
              <a:t>Car ownership (Yes, No), Clothes purchased (None, Some, Lots) </a:t>
            </a:r>
          </a:p>
        </p:txBody>
      </p:sp>
    </p:spTree>
    <p:extLst>
      <p:ext uri="{BB962C8B-B14F-4D97-AF65-F5344CB8AC3E}">
        <p14:creationId xmlns:p14="http://schemas.microsoft.com/office/powerpoint/2010/main" val="246766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26F-3686-7BE3-E40E-E5BDE06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0544E9-7F69-F428-FBCE-F3DA65F486B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DCA46-C6BD-EAB9-0A85-919B36457547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A17BB6-3340-DA6D-3AEB-59398C2220C5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5BA76-E7E4-8FF2-DD67-F7A3D22D20C3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42F955-8A0E-CD7C-FDC7-4A2AB9A5DC1B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BE7783-4C5C-810B-C488-1FA40EEC0482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695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F4C2D4-6372-4D59-FDB5-31500F65EB59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49FF7B-5BDA-8F56-2232-877A03DDF84E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C34F5A8-F0B5-E7FB-FC3A-3878D0377063}"/>
                    </a:ext>
                  </a:extLst>
                </p:cNvPr>
                <p:cNvCxnSpPr>
                  <a:cxnSpLocks/>
                  <a:stCxn id="44" idx="2"/>
                  <a:endCxn id="46" idx="1"/>
                </p:cNvCxnSpPr>
                <p:nvPr/>
              </p:nvCxnSpPr>
              <p:spPr>
                <a:xfrm>
                  <a:off x="1212697" y="4516402"/>
                  <a:ext cx="1279481" cy="661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Bent Up Arrow 47">
                  <a:extLst>
                    <a:ext uri="{FF2B5EF4-FFF2-40B4-BE49-F238E27FC236}">
                      <a16:creationId xmlns:a16="http://schemas.microsoft.com/office/drawing/2014/main" id="{68995BFC-2903-D029-5449-1899784DC65F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Bent Up Arrow 48">
                  <a:extLst>
                    <a:ext uri="{FF2B5EF4-FFF2-40B4-BE49-F238E27FC236}">
                      <a16:creationId xmlns:a16="http://schemas.microsoft.com/office/drawing/2014/main" id="{BBB6DE83-4502-A1FA-AB41-9225BFC9EA41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40BC1A-9DBF-F413-1EA4-C0149A5FDA81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3E4ECAC-0510-6AD0-992F-C8AFB598E5B0}"/>
                    </a:ext>
                  </a:extLst>
                </p:cNvPr>
                <p:cNvCxnSpPr>
                  <a:cxnSpLocks/>
                  <a:stCxn id="44" idx="0"/>
                  <a:endCxn id="43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6344AE-5A93-4D7F-5729-375CD8B75CAD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505DF83-9941-0369-592D-C19F2BA33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713598-9551-43A1-5BD8-ECBDEB361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10D36CA-E6BF-1B13-17E0-1D5B4E673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3C4CB2-7302-7BB7-2527-A0037F6DF3AF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42" name="U-turn Arrow 41">
                <a:extLst>
                  <a:ext uri="{FF2B5EF4-FFF2-40B4-BE49-F238E27FC236}">
                    <a16:creationId xmlns:a16="http://schemas.microsoft.com/office/drawing/2014/main" id="{4C81DC5C-6238-5A65-54A6-91835EF42E45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E6CF8A-66EA-CE9C-D3DC-719CF30A0DC9}"/>
              </a:ext>
            </a:extLst>
          </p:cNvPr>
          <p:cNvSpPr txBox="1"/>
          <p:nvPr/>
        </p:nvSpPr>
        <p:spPr>
          <a:xfrm>
            <a:off x="8382953" y="1873155"/>
            <a:ext cx="1499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Parameters are then tuned. This will be outlined in a different slide</a:t>
            </a:r>
          </a:p>
        </p:txBody>
      </p:sp>
    </p:spTree>
    <p:extLst>
      <p:ext uri="{BB962C8B-B14F-4D97-AF65-F5344CB8AC3E}">
        <p14:creationId xmlns:p14="http://schemas.microsoft.com/office/powerpoint/2010/main" val="278249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26F-3686-7BE3-E40E-E5BDE06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0544E9-7F69-F428-FBCE-F3DA65F486B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DCA46-C6BD-EAB9-0A85-919B36457547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A17BB6-3340-DA6D-3AEB-59398C2220C5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5BA76-E7E4-8FF2-DD67-F7A3D22D20C3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42F955-8A0E-CD7C-FDC7-4A2AB9A5DC1B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BE7783-4C5C-810B-C488-1FA40EEC0482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695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F4C2D4-6372-4D59-FDB5-31500F65EB59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49FF7B-5BDA-8F56-2232-877A03DDF84E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C34F5A8-F0B5-E7FB-FC3A-3878D0377063}"/>
                    </a:ext>
                  </a:extLst>
                </p:cNvPr>
                <p:cNvCxnSpPr>
                  <a:cxnSpLocks/>
                  <a:stCxn id="44" idx="2"/>
                  <a:endCxn id="46" idx="1"/>
                </p:cNvCxnSpPr>
                <p:nvPr/>
              </p:nvCxnSpPr>
              <p:spPr>
                <a:xfrm>
                  <a:off x="1212697" y="4516402"/>
                  <a:ext cx="1279481" cy="661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Bent Up Arrow 47">
                  <a:extLst>
                    <a:ext uri="{FF2B5EF4-FFF2-40B4-BE49-F238E27FC236}">
                      <a16:creationId xmlns:a16="http://schemas.microsoft.com/office/drawing/2014/main" id="{68995BFC-2903-D029-5449-1899784DC65F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Bent Up Arrow 48">
                  <a:extLst>
                    <a:ext uri="{FF2B5EF4-FFF2-40B4-BE49-F238E27FC236}">
                      <a16:creationId xmlns:a16="http://schemas.microsoft.com/office/drawing/2014/main" id="{BBB6DE83-4502-A1FA-AB41-9225BFC9EA41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40BC1A-9DBF-F413-1EA4-C0149A5FDA81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3E4ECAC-0510-6AD0-992F-C8AFB598E5B0}"/>
                    </a:ext>
                  </a:extLst>
                </p:cNvPr>
                <p:cNvCxnSpPr>
                  <a:cxnSpLocks/>
                  <a:stCxn id="44" idx="0"/>
                  <a:endCxn id="43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6344AE-5A93-4D7F-5729-375CD8B75CAD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505DF83-9941-0369-592D-C19F2BA33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713598-9551-43A1-5BD8-ECBDEB361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10D36CA-E6BF-1B13-17E0-1D5B4E673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3C4CB2-7302-7BB7-2527-A0037F6DF3AF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42" name="U-turn Arrow 41">
                <a:extLst>
                  <a:ext uri="{FF2B5EF4-FFF2-40B4-BE49-F238E27FC236}">
                    <a16:creationId xmlns:a16="http://schemas.microsoft.com/office/drawing/2014/main" id="{4C81DC5C-6238-5A65-54A6-91835EF42E45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E6CF8A-66EA-CE9C-D3DC-719CF30A0DC9}"/>
              </a:ext>
            </a:extLst>
          </p:cNvPr>
          <p:cNvSpPr txBox="1"/>
          <p:nvPr/>
        </p:nvSpPr>
        <p:spPr>
          <a:xfrm>
            <a:off x="4028333" y="3535769"/>
            <a:ext cx="2791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This process repeats a large number of times</a:t>
            </a:r>
          </a:p>
          <a:p>
            <a:r>
              <a:rPr lang="en-GB" sz="1000" dirty="0">
                <a:solidFill>
                  <a:srgbClr val="00B050"/>
                </a:solidFill>
              </a:rPr>
              <a:t>You would want each predictor set to appear with</a:t>
            </a:r>
            <a:br>
              <a:rPr lang="en-GB" sz="1000" dirty="0">
                <a:solidFill>
                  <a:srgbClr val="00B050"/>
                </a:solidFill>
              </a:rPr>
            </a:br>
            <a:r>
              <a:rPr lang="en-GB" sz="1000" dirty="0">
                <a:solidFill>
                  <a:srgbClr val="00B050"/>
                </a:solidFill>
              </a:rPr>
              <a:t>each other predictor set many times</a:t>
            </a:r>
            <a:br>
              <a:rPr lang="en-GB" sz="1000" dirty="0">
                <a:solidFill>
                  <a:srgbClr val="00B050"/>
                </a:solidFill>
              </a:rPr>
            </a:br>
            <a:r>
              <a:rPr lang="en-GB" sz="1000" dirty="0">
                <a:solidFill>
                  <a:srgbClr val="00B050"/>
                </a:solidFill>
              </a:rPr>
              <a:t>n &gt;&gt; P</a:t>
            </a:r>
          </a:p>
        </p:txBody>
      </p:sp>
    </p:spTree>
    <p:extLst>
      <p:ext uri="{BB962C8B-B14F-4D97-AF65-F5344CB8AC3E}">
        <p14:creationId xmlns:p14="http://schemas.microsoft.com/office/powerpoint/2010/main" val="426291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26F-3686-7BE3-E40E-E5BDE06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0544E9-7F69-F428-FBCE-F3DA65F486B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DCA46-C6BD-EAB9-0A85-919B36457547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A17BB6-3340-DA6D-3AEB-59398C2220C5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5BA76-E7E4-8FF2-DD67-F7A3D22D20C3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42F955-8A0E-CD7C-FDC7-4A2AB9A5DC1B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BE7783-4C5C-810B-C488-1FA40EEC0482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695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F4C2D4-6372-4D59-FDB5-31500F65EB59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49FF7B-5BDA-8F56-2232-877A03DDF84E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C34F5A8-F0B5-E7FB-FC3A-3878D0377063}"/>
                    </a:ext>
                  </a:extLst>
                </p:cNvPr>
                <p:cNvCxnSpPr>
                  <a:cxnSpLocks/>
                  <a:stCxn id="44" idx="2"/>
                  <a:endCxn id="46" idx="1"/>
                </p:cNvCxnSpPr>
                <p:nvPr/>
              </p:nvCxnSpPr>
              <p:spPr>
                <a:xfrm>
                  <a:off x="1212697" y="4516402"/>
                  <a:ext cx="1279481" cy="661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Bent Up Arrow 47">
                  <a:extLst>
                    <a:ext uri="{FF2B5EF4-FFF2-40B4-BE49-F238E27FC236}">
                      <a16:creationId xmlns:a16="http://schemas.microsoft.com/office/drawing/2014/main" id="{68995BFC-2903-D029-5449-1899784DC65F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Bent Up Arrow 48">
                  <a:extLst>
                    <a:ext uri="{FF2B5EF4-FFF2-40B4-BE49-F238E27FC236}">
                      <a16:creationId xmlns:a16="http://schemas.microsoft.com/office/drawing/2014/main" id="{BBB6DE83-4502-A1FA-AB41-9225BFC9EA41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40BC1A-9DBF-F413-1EA4-C0149A5FDA81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3E4ECAC-0510-6AD0-992F-C8AFB598E5B0}"/>
                    </a:ext>
                  </a:extLst>
                </p:cNvPr>
                <p:cNvCxnSpPr>
                  <a:cxnSpLocks/>
                  <a:stCxn id="44" idx="0"/>
                  <a:endCxn id="43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6344AE-5A93-4D7F-5729-375CD8B75CAD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505DF83-9941-0369-592D-C19F2BA33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713598-9551-43A1-5BD8-ECBDEB361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10D36CA-E6BF-1B13-17E0-1D5B4E673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3C4CB2-7302-7BB7-2527-A0037F6DF3AF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42" name="U-turn Arrow 41">
                <a:extLst>
                  <a:ext uri="{FF2B5EF4-FFF2-40B4-BE49-F238E27FC236}">
                    <a16:creationId xmlns:a16="http://schemas.microsoft.com/office/drawing/2014/main" id="{4C81DC5C-6238-5A65-54A6-91835EF42E45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E6CF8A-66EA-CE9C-D3DC-719CF30A0DC9}"/>
              </a:ext>
            </a:extLst>
          </p:cNvPr>
          <p:cNvSpPr txBox="1"/>
          <p:nvPr/>
        </p:nvSpPr>
        <p:spPr>
          <a:xfrm>
            <a:off x="8740685" y="2288110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Once this is done, tune parameters again for the </a:t>
            </a:r>
            <a:br>
              <a:rPr lang="en-GB" sz="1000" dirty="0">
                <a:solidFill>
                  <a:srgbClr val="00B050"/>
                </a:solidFill>
              </a:rPr>
            </a:br>
            <a:r>
              <a:rPr lang="en-GB" sz="1000" dirty="0">
                <a:solidFill>
                  <a:srgbClr val="00B050"/>
                </a:solidFill>
              </a:rPr>
              <a:t>next data set</a:t>
            </a:r>
          </a:p>
        </p:txBody>
      </p:sp>
    </p:spTree>
    <p:extLst>
      <p:ext uri="{BB962C8B-B14F-4D97-AF65-F5344CB8AC3E}">
        <p14:creationId xmlns:p14="http://schemas.microsoft.com/office/powerpoint/2010/main" val="1843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7C35-4850-4F5B-9493-571614DF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DE56-CDBD-F1B2-44A3-F0A095FF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Higher score -&gt; Worse impact on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819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26F-3686-7BE3-E40E-E5BDE06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0544E9-7F69-F428-FBCE-F3DA65F486B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DCA46-C6BD-EAB9-0A85-919B36457547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A17BB6-3340-DA6D-3AEB-59398C2220C5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5BA76-E7E4-8FF2-DD67-F7A3D22D20C3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42F955-8A0E-CD7C-FDC7-4A2AB9A5DC1B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BE7783-4C5C-810B-C488-1FA40EEC0482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695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F4C2D4-6372-4D59-FDB5-31500F65EB59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49FF7B-5BDA-8F56-2232-877A03DDF84E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C34F5A8-F0B5-E7FB-FC3A-3878D0377063}"/>
                    </a:ext>
                  </a:extLst>
                </p:cNvPr>
                <p:cNvCxnSpPr>
                  <a:cxnSpLocks/>
                  <a:stCxn id="44" idx="2"/>
                  <a:endCxn id="46" idx="1"/>
                </p:cNvCxnSpPr>
                <p:nvPr/>
              </p:nvCxnSpPr>
              <p:spPr>
                <a:xfrm>
                  <a:off x="1212697" y="4516402"/>
                  <a:ext cx="1279481" cy="661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Bent Up Arrow 47">
                  <a:extLst>
                    <a:ext uri="{FF2B5EF4-FFF2-40B4-BE49-F238E27FC236}">
                      <a16:creationId xmlns:a16="http://schemas.microsoft.com/office/drawing/2014/main" id="{68995BFC-2903-D029-5449-1899784DC65F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Bent Up Arrow 48">
                  <a:extLst>
                    <a:ext uri="{FF2B5EF4-FFF2-40B4-BE49-F238E27FC236}">
                      <a16:creationId xmlns:a16="http://schemas.microsoft.com/office/drawing/2014/main" id="{BBB6DE83-4502-A1FA-AB41-9225BFC9EA41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40BC1A-9DBF-F413-1EA4-C0149A5FDA81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3E4ECAC-0510-6AD0-992F-C8AFB598E5B0}"/>
                    </a:ext>
                  </a:extLst>
                </p:cNvPr>
                <p:cNvCxnSpPr>
                  <a:cxnSpLocks/>
                  <a:stCxn id="44" idx="0"/>
                  <a:endCxn id="43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6344AE-5A93-4D7F-5729-375CD8B75CAD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505DF83-9941-0369-592D-C19F2BA33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713598-9551-43A1-5BD8-ECBDEB361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10D36CA-E6BF-1B13-17E0-1D5B4E673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3C4CB2-7302-7BB7-2527-A0037F6DF3AF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42" name="U-turn Arrow 41">
                <a:extLst>
                  <a:ext uri="{FF2B5EF4-FFF2-40B4-BE49-F238E27FC236}">
                    <a16:creationId xmlns:a16="http://schemas.microsoft.com/office/drawing/2014/main" id="{4C81DC5C-6238-5A65-54A6-91835EF42E45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E6CF8A-66EA-CE9C-D3DC-719CF30A0DC9}"/>
              </a:ext>
            </a:extLst>
          </p:cNvPr>
          <p:cNvSpPr txBox="1"/>
          <p:nvPr/>
        </p:nvSpPr>
        <p:spPr>
          <a:xfrm>
            <a:off x="8740685" y="2288110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Once this is done, tune parameters again for the </a:t>
            </a:r>
            <a:br>
              <a:rPr lang="en-GB" sz="1000" dirty="0">
                <a:solidFill>
                  <a:srgbClr val="00B050"/>
                </a:solidFill>
              </a:rPr>
            </a:br>
            <a:r>
              <a:rPr lang="en-GB" sz="1000" dirty="0">
                <a:solidFill>
                  <a:srgbClr val="00B050"/>
                </a:solidFill>
              </a:rPr>
              <a:t>next data set</a:t>
            </a:r>
          </a:p>
        </p:txBody>
      </p:sp>
    </p:spTree>
    <p:extLst>
      <p:ext uri="{BB962C8B-B14F-4D97-AF65-F5344CB8AC3E}">
        <p14:creationId xmlns:p14="http://schemas.microsoft.com/office/powerpoint/2010/main" val="259831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C0F9-6AF6-BA0C-7376-E5467CFD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DA1D-867A-AAFE-5998-D6A21EB6A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Must assure trends seen are have no other explanations (different recycling rates could be different things offered by different councils)</a:t>
            </a:r>
          </a:p>
          <a:p>
            <a:r>
              <a:rPr lang="en-US" dirty="0"/>
              <a:t>Tuning data sets should be independent from </a:t>
            </a:r>
            <a:r>
              <a:rPr lang="en-US" dirty="0" err="1"/>
              <a:t>eachother</a:t>
            </a:r>
            <a:r>
              <a:rPr lang="en-US" dirty="0"/>
              <a:t>, or must be weighted appropriately (including recycling rates and landfill rates will not be independent, so need a lower weighting if both included)</a:t>
            </a:r>
          </a:p>
          <a:p>
            <a:r>
              <a:rPr lang="en-US" dirty="0"/>
              <a:t>Stipulate extra conditions on sets of parameters: e.g. Public Transport: Lots &lt;= Some &lt;= None</a:t>
            </a:r>
          </a:p>
          <a:p>
            <a:r>
              <a:rPr lang="en-US" dirty="0"/>
              <a:t>Select small step size </a:t>
            </a:r>
          </a:p>
          <a:p>
            <a:r>
              <a:rPr lang="en-US" dirty="0"/>
              <a:t>Get equal samples from each region or use weighting for error</a:t>
            </a:r>
          </a:p>
          <a:p>
            <a:r>
              <a:rPr lang="en-US" dirty="0"/>
              <a:t>Possible feature selection for each tuning step -&gt; It could be that recycling is only predicted from X Y Z, while air quality is predicted from W, X, Y.</a:t>
            </a:r>
          </a:p>
          <a:p>
            <a:pPr lvl="1"/>
            <a:r>
              <a:rPr lang="en-US" dirty="0"/>
              <a:t>Then when taking aggregate, weight importance by number of models contained in </a:t>
            </a:r>
          </a:p>
          <a:p>
            <a:pPr lvl="1"/>
            <a:r>
              <a:rPr lang="en-US" dirty="0"/>
              <a:t>(relevance1 relevance2... )</a:t>
            </a:r>
            <a:r>
              <a:rPr lang="en-US" baseline="30000" dirty="0"/>
              <a:t>T</a:t>
            </a:r>
            <a:r>
              <a:rPr lang="en-US" dirty="0"/>
              <a:t> %*% (</a:t>
            </a:r>
            <a:r>
              <a:rPr lang="en-US" dirty="0" err="1"/>
              <a:t>Standardised</a:t>
            </a:r>
            <a:r>
              <a:rPr lang="en-US" dirty="0"/>
              <a:t> coefficient)</a:t>
            </a:r>
          </a:p>
        </p:txBody>
      </p:sp>
    </p:spTree>
    <p:extLst>
      <p:ext uri="{BB962C8B-B14F-4D97-AF65-F5344CB8AC3E}">
        <p14:creationId xmlns:p14="http://schemas.microsoft.com/office/powerpoint/2010/main" val="548149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C017-F26E-1191-7D72-0719AFE9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Tuning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65DA14-2CDB-A114-F073-393012238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Assume Males = 1.15, Females = 1</a:t>
                </a:r>
              </a:p>
              <a:p>
                <a:r>
                  <a:rPr lang="en-GB" dirty="0"/>
                  <a:t>Variables selected are clothes purchased, T (None, Some, Lots)</a:t>
                </a:r>
                <a:br>
                  <a:rPr lang="en-GB" dirty="0"/>
                </a:br>
                <a:r>
                  <a:rPr lang="en-GB" dirty="0"/>
                  <a:t>car ownership, C (No, Yes)</a:t>
                </a:r>
                <a:br>
                  <a:rPr lang="en-GB" dirty="0"/>
                </a:br>
                <a:r>
                  <a:rPr lang="en-GB" dirty="0"/>
                  <a:t>		</a:t>
                </a:r>
              </a:p>
              <a:p>
                <a:pPr lvl="1"/>
                <a:r>
                  <a:rPr lang="en-GB" dirty="0"/>
                  <a:t>Conditions are stipulated No &lt;= Yes, None&lt;= Some &lt;= Lots</a:t>
                </a:r>
              </a:p>
              <a:p>
                <a:r>
                  <a:rPr lang="en-GB" dirty="0"/>
                  <a:t>Random values selected between -1 and 1 for each outcome fitting conditions</a:t>
                </a:r>
              </a:p>
              <a:p>
                <a:endParaRPr lang="en-GB" dirty="0"/>
              </a:p>
              <a:p>
                <a:r>
                  <a:rPr lang="en-GB" dirty="0"/>
                  <a:t>Lets say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The people in our sample </a:t>
                </a:r>
                <a:r>
                  <a:rPr lang="en-US" b="1" dirty="0"/>
                  <a:t>s</a:t>
                </a:r>
                <a:r>
                  <a:rPr lang="en-US" dirty="0"/>
                  <a:t> = (M,F,F,M,F) = (1.15, 1, 1, 1.15, 1)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65DA14-2CDB-A114-F073-393012238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618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8EFA-0B34-176C-8620-53CCF99B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Tuning example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11384-16A4-EBA0-2D33-60DF4DB29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Using the framework, we can then calculate an outcome for each individual:</a:t>
                </a:r>
              </a:p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Which single parameter can be updated by 0.01 such that this </a:t>
                </a:r>
              </a:p>
              <a:p>
                <a:r>
                  <a:rPr lang="en-GB" dirty="0"/>
                  <a:t>|</a:t>
                </a:r>
                <a:r>
                  <a:rPr lang="en-GB" b="1" dirty="0"/>
                  <a:t>Y</a:t>
                </a:r>
                <a:r>
                  <a:rPr lang="en-GB" baseline="-25000" dirty="0"/>
                  <a:t>t+1</a:t>
                </a:r>
                <a:r>
                  <a:rPr lang="en-GB" dirty="0"/>
                  <a:t> – </a:t>
                </a:r>
                <a:r>
                  <a:rPr lang="en-GB" b="1" dirty="0"/>
                  <a:t>s</a:t>
                </a:r>
                <a:r>
                  <a:rPr lang="en-GB" dirty="0"/>
                  <a:t>| &lt; |</a:t>
                </a:r>
                <a:r>
                  <a:rPr lang="en-GB" b="1" dirty="0" err="1"/>
                  <a:t>Y</a:t>
                </a:r>
                <a:r>
                  <a:rPr lang="en-GB" baseline="-25000" dirty="0" err="1"/>
                  <a:t>t</a:t>
                </a:r>
                <a:r>
                  <a:rPr lang="en-GB" dirty="0"/>
                  <a:t> – </a:t>
                </a:r>
                <a:r>
                  <a:rPr lang="en-GB" b="1" dirty="0"/>
                  <a:t>s</a:t>
                </a:r>
                <a:r>
                  <a:rPr lang="en-GB" dirty="0"/>
                  <a:t>|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11384-16A4-EBA0-2D33-60DF4DB29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07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F7E7-CA1A-8E1B-99E0-29B988C9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Tuning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82C9-A5BF-2CAC-7C31-73F9C7F9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the best improvement breaks the stipulated condition</a:t>
            </a:r>
          </a:p>
          <a:p>
            <a:pPr lvl="1"/>
            <a:r>
              <a:rPr lang="en-GB" dirty="0"/>
              <a:t>It tries to make car ownership score higher than no ownership despite (Yes &lt;= No)</a:t>
            </a:r>
          </a:p>
          <a:p>
            <a:pPr lvl="1"/>
            <a:r>
              <a:rPr lang="en-GB" dirty="0"/>
              <a:t>Set outcomes to the same value</a:t>
            </a:r>
          </a:p>
          <a:p>
            <a:pPr lvl="1"/>
            <a:r>
              <a:rPr lang="en-GB" dirty="0"/>
              <a:t>If it is still the best improvement, make the second best improvement so long as it still lowers error</a:t>
            </a:r>
          </a:p>
          <a:p>
            <a:r>
              <a:rPr lang="en-GB" dirty="0"/>
              <a:t>End tuning when no improvements can be made or after x repetitions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536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888C-2DC1-A027-FBFE-EDF4B76D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E981F-73CE-0751-C22D-C17D42248A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764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MLE?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538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9903-80E8-98F0-4C27-D8347F68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(initial guesses - London)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C36825-D83C-B7CA-3F5B-9CD8000E6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69120"/>
              </p:ext>
            </p:extLst>
          </p:nvPr>
        </p:nvGraphicFramePr>
        <p:xfrm>
          <a:off x="225286" y="1825625"/>
          <a:ext cx="1183419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724">
                  <a:extLst>
                    <a:ext uri="{9D8B030D-6E8A-4147-A177-3AD203B41FA5}">
                      <a16:colId xmlns:a16="http://schemas.microsoft.com/office/drawing/2014/main" val="1808882653"/>
                    </a:ext>
                  </a:extLst>
                </a:gridCol>
                <a:gridCol w="1430833">
                  <a:extLst>
                    <a:ext uri="{9D8B030D-6E8A-4147-A177-3AD203B41FA5}">
                      <a16:colId xmlns:a16="http://schemas.microsoft.com/office/drawing/2014/main" val="3388084166"/>
                    </a:ext>
                  </a:extLst>
                </a:gridCol>
                <a:gridCol w="998603">
                  <a:extLst>
                    <a:ext uri="{9D8B030D-6E8A-4147-A177-3AD203B41FA5}">
                      <a16:colId xmlns:a16="http://schemas.microsoft.com/office/drawing/2014/main" val="50941900"/>
                    </a:ext>
                  </a:extLst>
                </a:gridCol>
                <a:gridCol w="670704">
                  <a:extLst>
                    <a:ext uri="{9D8B030D-6E8A-4147-A177-3AD203B41FA5}">
                      <a16:colId xmlns:a16="http://schemas.microsoft.com/office/drawing/2014/main" val="569623919"/>
                    </a:ext>
                  </a:extLst>
                </a:gridCol>
                <a:gridCol w="1141224">
                  <a:extLst>
                    <a:ext uri="{9D8B030D-6E8A-4147-A177-3AD203B41FA5}">
                      <a16:colId xmlns:a16="http://schemas.microsoft.com/office/drawing/2014/main" val="3513752741"/>
                    </a:ext>
                  </a:extLst>
                </a:gridCol>
                <a:gridCol w="617509">
                  <a:extLst>
                    <a:ext uri="{9D8B030D-6E8A-4147-A177-3AD203B41FA5}">
                      <a16:colId xmlns:a16="http://schemas.microsoft.com/office/drawing/2014/main" val="145481238"/>
                    </a:ext>
                  </a:extLst>
                </a:gridCol>
                <a:gridCol w="1326366">
                  <a:extLst>
                    <a:ext uri="{9D8B030D-6E8A-4147-A177-3AD203B41FA5}">
                      <a16:colId xmlns:a16="http://schemas.microsoft.com/office/drawing/2014/main" val="4227737429"/>
                    </a:ext>
                  </a:extLst>
                </a:gridCol>
                <a:gridCol w="983835">
                  <a:extLst>
                    <a:ext uri="{9D8B030D-6E8A-4147-A177-3AD203B41FA5}">
                      <a16:colId xmlns:a16="http://schemas.microsoft.com/office/drawing/2014/main" val="1219323707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4199543503"/>
                    </a:ext>
                  </a:extLst>
                </a:gridCol>
                <a:gridCol w="700512">
                  <a:extLst>
                    <a:ext uri="{9D8B030D-6E8A-4147-A177-3AD203B41FA5}">
                      <a16:colId xmlns:a16="http://schemas.microsoft.com/office/drawing/2014/main" val="3724524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25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9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 Transport – Car usage ratio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Clothes purchased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9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 food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00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vehicle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Fossil 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3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Locally purchased produce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26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 hand market places / charity shops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2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358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935C73-F730-4FA9-6D96-0141FA23A1CC}"/>
              </a:ext>
            </a:extLst>
          </p:cNvPr>
          <p:cNvSpPr txBox="1"/>
          <p:nvPr/>
        </p:nvSpPr>
        <p:spPr>
          <a:xfrm>
            <a:off x="3485322" y="6380162"/>
            <a:ext cx="374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*Can maybe be broken down further?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E23C8-94FC-CB25-AD18-5F093ED42A3E}"/>
              </a:ext>
            </a:extLst>
          </p:cNvPr>
          <p:cNvSpPr txBox="1"/>
          <p:nvPr/>
        </p:nvSpPr>
        <p:spPr>
          <a:xfrm>
            <a:off x="3098800" y="1312743"/>
            <a:ext cx="290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 be confirmed by literature</a:t>
            </a:r>
          </a:p>
        </p:txBody>
      </p:sp>
    </p:spTree>
    <p:extLst>
      <p:ext uri="{BB962C8B-B14F-4D97-AF65-F5344CB8AC3E}">
        <p14:creationId xmlns:p14="http://schemas.microsoft.com/office/powerpoint/2010/main" val="522539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C8F9-897E-EDFF-A9EA-FF66FC30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950E-F7EC-EA55-2FD3-B860D296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Baselines established as most common -&gt; score of 0</a:t>
            </a:r>
          </a:p>
          <a:p>
            <a:r>
              <a:rPr lang="en-US" dirty="0"/>
              <a:t>Each difference from baseline -&gt; </a:t>
            </a:r>
            <a:r>
              <a:rPr lang="en-US" dirty="0" err="1"/>
              <a:t>upto</a:t>
            </a:r>
            <a:r>
              <a:rPr lang="en-US" dirty="0"/>
              <a:t> +- 1 from the score depending on rough guess</a:t>
            </a:r>
          </a:p>
          <a:p>
            <a:r>
              <a:rPr lang="en-US" dirty="0"/>
              <a:t>Values are </a:t>
            </a:r>
            <a:r>
              <a:rPr lang="en-US" b="1" u="sng" dirty="0"/>
              <a:t>tuned</a:t>
            </a:r>
            <a:r>
              <a:rPr lang="en-US" dirty="0"/>
              <a:t> predict region’s value for several datasets:</a:t>
            </a:r>
          </a:p>
          <a:p>
            <a:pPr lvl="1"/>
            <a:r>
              <a:rPr lang="en-US" dirty="0"/>
              <a:t>Household Renewable Energy production per capita</a:t>
            </a:r>
          </a:p>
          <a:p>
            <a:pPr lvl="1"/>
            <a:r>
              <a:rPr lang="en-US" dirty="0"/>
              <a:t>Landfill per capita</a:t>
            </a:r>
          </a:p>
          <a:p>
            <a:pPr lvl="1"/>
            <a:r>
              <a:rPr lang="en-US" dirty="0"/>
              <a:t>Recycling per capita</a:t>
            </a:r>
          </a:p>
          <a:p>
            <a:pPr lvl="1"/>
            <a:r>
              <a:rPr lang="en-US" dirty="0"/>
              <a:t>Water usage per capita</a:t>
            </a:r>
          </a:p>
          <a:p>
            <a:pPr lvl="1"/>
            <a:r>
              <a:rPr lang="en-US" dirty="0"/>
              <a:t>Air Quality</a:t>
            </a:r>
          </a:p>
          <a:p>
            <a:r>
              <a:rPr lang="en-US" dirty="0"/>
              <a:t>This hopefully leaves a model that can predict for environmental attitude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34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D0E1-47CF-8E25-F9E2-B2E621BB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0933-3B7E-9122-65AD-0F6C92C4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 all results by income:</a:t>
            </a:r>
          </a:p>
          <a:p>
            <a:pPr lvl="1"/>
            <a:r>
              <a:rPr lang="en-US" dirty="0"/>
              <a:t>Medians are all equivalent </a:t>
            </a:r>
          </a:p>
          <a:p>
            <a:pPr lvl="1"/>
            <a:r>
              <a:rPr lang="en-US" dirty="0"/>
              <a:t>Standard deviations away from the mean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298904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CA42-C634-9909-6CBA-349C942F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CE3A-52B3-5146-B54E-D157D6A2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appropriate age and gender (and other demographic) distribution seen? </a:t>
            </a:r>
          </a:p>
          <a:p>
            <a:r>
              <a:rPr lang="en-US" dirty="0"/>
              <a:t>Do models show similar results?</a:t>
            </a:r>
          </a:p>
          <a:p>
            <a:r>
              <a:rPr lang="en-US" dirty="0"/>
              <a:t>How do they compare to ground truth? Do those with a higher score emit more CO2 in total on average?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B0B-F31F-10BF-E6D4-BCAEE6EB12B1}"/>
              </a:ext>
            </a:extLst>
          </p:cNvPr>
          <p:cNvSpPr txBox="1"/>
          <p:nvPr/>
        </p:nvSpPr>
        <p:spPr>
          <a:xfrm>
            <a:off x="6362700" y="3669348"/>
            <a:ext cx="1649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Visa internal measurement?</a:t>
            </a:r>
          </a:p>
        </p:txBody>
      </p:sp>
    </p:spTree>
    <p:extLst>
      <p:ext uri="{BB962C8B-B14F-4D97-AF65-F5344CB8AC3E}">
        <p14:creationId xmlns:p14="http://schemas.microsoft.com/office/powerpoint/2010/main" val="407390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1957-C4DB-D8FB-001D-5FD01C7E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CD536-69CA-1F67-08F4-10A84527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Literature suggests behavior is not (or is very weakly) correlated to attitude: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Must consider actions’ opportunity-cost for each individual: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much they earn -&gt; Standardize results at the end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Where they live (urban or rural) -&gt; Focus exclusively on London initially</a:t>
            </a:r>
          </a:p>
          <a:p>
            <a:pPr lvl="2"/>
            <a:endParaRPr lang="en-US" dirty="0"/>
          </a:p>
          <a:p>
            <a:r>
              <a:rPr lang="en-US" dirty="0"/>
              <a:t>No easy way of measuring correctness: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Look at distributions of demographics receiving high medium and low scores, do these match previous literature?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‘Eco-gender gap’: Females more likely to pursue environmental behaviors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Older audiences more likely to pursue environmental behaviors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Regional Recycling Rates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 models with different metrics, do they agree?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22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DB52-0760-DDBB-BA14-14368EC4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based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8B69-C302-0E0A-2A75-76329C5F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health score provide any more information than age and gender alone?</a:t>
            </a:r>
          </a:p>
          <a:p>
            <a:endParaRPr lang="en-US" dirty="0"/>
          </a:p>
          <a:p>
            <a:r>
              <a:rPr lang="en-US" dirty="0"/>
              <a:t>Get health outcomes by area, along with age, gender and environmental score outcomes (and maybe ana’s score)</a:t>
            </a:r>
          </a:p>
          <a:p>
            <a:r>
              <a:rPr lang="en-US" dirty="0"/>
              <a:t>Run regression of age and gender, then one with age gender and score -&gt; Is score significant?</a:t>
            </a:r>
          </a:p>
          <a:p>
            <a:r>
              <a:rPr lang="en-US" dirty="0"/>
              <a:t>health score - environmental score SRCC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DAB53-F360-5EF1-8401-F48C51A92AC6}"/>
              </a:ext>
            </a:extLst>
          </p:cNvPr>
          <p:cNvSpPr txBox="1"/>
          <p:nvPr/>
        </p:nvSpPr>
        <p:spPr>
          <a:xfrm>
            <a:off x="8521700" y="4001294"/>
            <a:ext cx="2239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Interesting but not necessarily allowed</a:t>
            </a:r>
          </a:p>
        </p:txBody>
      </p:sp>
    </p:spTree>
    <p:extLst>
      <p:ext uri="{BB962C8B-B14F-4D97-AF65-F5344CB8AC3E}">
        <p14:creationId xmlns:p14="http://schemas.microsoft.com/office/powerpoint/2010/main" val="59480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5707-6E8F-D4E6-9DB1-6C7F738B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FA6D-BE4B-EED5-99FB-C2DC6021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off with small subset:</a:t>
            </a:r>
          </a:p>
          <a:p>
            <a:pPr lvl="1"/>
            <a:r>
              <a:rPr lang="en-US" dirty="0"/>
              <a:t>Those who live in London </a:t>
            </a:r>
          </a:p>
          <a:p>
            <a:pPr lvl="2"/>
            <a:r>
              <a:rPr lang="en-US" dirty="0"/>
              <a:t>If time, this will be expanded to all Urban Areas, then Rural too.</a:t>
            </a:r>
          </a:p>
          <a:p>
            <a:pPr lvl="1"/>
            <a:r>
              <a:rPr lang="en-US" dirty="0"/>
              <a:t>Highly active cards: hitting certain spending thresholds in different categories</a:t>
            </a:r>
          </a:p>
          <a:p>
            <a:pPr lvl="1"/>
            <a:r>
              <a:rPr lang="en-US" dirty="0"/>
              <a:t>Recent data: possibly 2022, 6 months, or 12 months</a:t>
            </a:r>
          </a:p>
        </p:txBody>
      </p:sp>
    </p:spTree>
    <p:extLst>
      <p:ext uri="{BB962C8B-B14F-4D97-AF65-F5344CB8AC3E}">
        <p14:creationId xmlns:p14="http://schemas.microsoft.com/office/powerpoint/2010/main" val="321550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413F-27AA-6791-2CEC-321DA49C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Two </a:t>
            </a:r>
            <a:r>
              <a:rPr lang="en-US" b="1" u="sng" dirty="0">
                <a:highlight>
                  <a:srgbClr val="FF0000"/>
                </a:highlight>
              </a:rPr>
              <a:t>Scoring</a:t>
            </a:r>
            <a:r>
              <a:rPr lang="en-US" dirty="0">
                <a:highlight>
                  <a:srgbClr val="FF0000"/>
                </a:highlight>
              </a:rPr>
              <a:t>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61C6-B31F-6315-EF22-2EB43D54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Regional Scoring:</a:t>
            </a:r>
          </a:p>
          <a:p>
            <a:pPr lvl="1"/>
            <a:r>
              <a:rPr lang="en-US" dirty="0"/>
              <a:t>Each behavior has a ‘baseline’ of most common outcome </a:t>
            </a:r>
          </a:p>
          <a:p>
            <a:pPr lvl="2"/>
            <a:r>
              <a:rPr lang="en-US" dirty="0"/>
              <a:t>Change score if non-baseline outcome appears</a:t>
            </a:r>
          </a:p>
          <a:p>
            <a:pPr lvl="2"/>
            <a:r>
              <a:rPr lang="en-US" dirty="0"/>
              <a:t>Baseline and effects on score potentially vary by area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National Scoring:</a:t>
            </a:r>
          </a:p>
          <a:p>
            <a:pPr lvl="1"/>
            <a:r>
              <a:rPr lang="en-US" dirty="0"/>
              <a:t>Each behavior has a ‘baseline’ of most common outcome </a:t>
            </a:r>
          </a:p>
          <a:p>
            <a:pPr lvl="1"/>
            <a:r>
              <a:rPr lang="en-US" dirty="0"/>
              <a:t>Post-scoring, standardize regionally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8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2C01-D24D-8CC6-2F19-BFCB969F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behavior: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6E19-001D-F9E6-5BFD-292D35C5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Binary: You perform it or you don’t - e.g. car ownership</a:t>
            </a:r>
          </a:p>
          <a:p>
            <a:r>
              <a:rPr lang="en-US" dirty="0"/>
              <a:t>Sliding Scale: Happens on differing levels – e.g. clothes purchased</a:t>
            </a:r>
          </a:p>
          <a:p>
            <a:pPr lvl="1"/>
            <a:r>
              <a:rPr lang="en-US" dirty="0"/>
              <a:t>To account for family expenditure, taken as a proportion of total spend</a:t>
            </a:r>
          </a:p>
          <a:p>
            <a:pPr lvl="1"/>
            <a:r>
              <a:rPr lang="en-US" dirty="0"/>
              <a:t>Plot distributions of results and split into categorical in a reasonable way</a:t>
            </a:r>
          </a:p>
          <a:p>
            <a:pPr lvl="1"/>
            <a:r>
              <a:rPr lang="en-US" dirty="0"/>
              <a:t>Decide if 0 is reasonable, if not, select the new baseline group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Might be worth seeing if sliding scale values worth using raw values (would have to cap at certain impact)</a:t>
            </a:r>
          </a:p>
        </p:txBody>
      </p:sp>
    </p:spTree>
    <p:extLst>
      <p:ext uri="{BB962C8B-B14F-4D97-AF65-F5344CB8AC3E}">
        <p14:creationId xmlns:p14="http://schemas.microsoft.com/office/powerpoint/2010/main" val="408416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47F2-4155-B840-63F9-D74A9B29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Vectors: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47F3-19CD-B446-0128-9152FBB0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Lets assume we only are interested in public transport usage (None, Some, Frequent) and Car Ownership (Yes, No).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set a reference value -&gt; What is the most common outcome:</a:t>
            </a:r>
          </a:p>
          <a:p>
            <a:pPr marL="457200" lvl="1" indent="0">
              <a:buNone/>
            </a:pPr>
            <a:r>
              <a:rPr lang="en-US" dirty="0"/>
              <a:t>			(None, </a:t>
            </a:r>
            <a:r>
              <a:rPr lang="en-US" b="1" dirty="0"/>
              <a:t>Some</a:t>
            </a:r>
            <a:r>
              <a:rPr lang="en-US" dirty="0"/>
              <a:t>, Frequent) 	 (Yes, </a:t>
            </a:r>
            <a:r>
              <a:rPr lang="en-US" b="1" dirty="0"/>
              <a:t>No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can be expressed as a single vector:</a:t>
            </a:r>
          </a:p>
          <a:p>
            <a:pPr marL="457200" lvl="1" indent="0">
              <a:buNone/>
            </a:pPr>
            <a:r>
              <a:rPr lang="en-US" dirty="0"/>
              <a:t>			(None, </a:t>
            </a:r>
            <a:r>
              <a:rPr lang="en-US" b="1" dirty="0"/>
              <a:t>Some</a:t>
            </a:r>
            <a:r>
              <a:rPr lang="en-US" dirty="0"/>
              <a:t>, Frequent, Yes, </a:t>
            </a:r>
            <a:r>
              <a:rPr lang="en-US" b="1" dirty="0"/>
              <a:t>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individual, we can decompose their behaviors to a sparse vector:			</a:t>
            </a:r>
            <a:r>
              <a:rPr lang="en-US" sz="2400" dirty="0"/>
              <a:t>(0, </a:t>
            </a:r>
            <a:r>
              <a:rPr lang="en-US" sz="2400" b="1" dirty="0"/>
              <a:t>0</a:t>
            </a:r>
            <a:r>
              <a:rPr lang="en-US" sz="2400" dirty="0"/>
              <a:t>, 1, 0, </a:t>
            </a:r>
            <a:r>
              <a:rPr lang="en-US" sz="2400" b="1" dirty="0"/>
              <a:t>1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However, each action needs to have a different effect, so we introduce a weights vector for transportation outcomes and car ownership:		 				</a:t>
            </a:r>
            <a:r>
              <a:rPr lang="en-US" sz="2400" dirty="0"/>
              <a:t>(T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b="1" dirty="0"/>
              <a:t>T</a:t>
            </a:r>
            <a:r>
              <a:rPr lang="en-US" sz="2400" b="1" baseline="-25000" dirty="0"/>
              <a:t>2</a:t>
            </a:r>
            <a:r>
              <a:rPr lang="en-US" sz="2400" dirty="0"/>
              <a:t>, T</a:t>
            </a:r>
            <a:r>
              <a:rPr lang="en-US" sz="2400" baseline="-25000" dirty="0"/>
              <a:t>3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b="1" dirty="0"/>
              <a:t>C</a:t>
            </a:r>
            <a:r>
              <a:rPr lang="en-US" sz="2400" b="1" baseline="-25000" dirty="0"/>
              <a:t>2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8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3423-A95A-2084-3694-93042F41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833D7-59F2-8082-884C-BDFFBFF33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This leaves us with (0, </a:t>
                </a:r>
                <a:r>
                  <a:rPr lang="en-US" b="1" dirty="0"/>
                  <a:t>0</a:t>
                </a:r>
                <a:r>
                  <a:rPr lang="en-US" dirty="0"/>
                  <a:t>, 1, 0, </a:t>
                </a:r>
                <a:r>
                  <a:rPr lang="en-US" b="1" dirty="0"/>
                  <a:t>1</a:t>
                </a:r>
                <a:r>
                  <a:rPr lang="en-US" dirty="0"/>
                  <a:t>) (T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b="1" dirty="0"/>
                  <a:t>T</a:t>
                </a:r>
                <a:r>
                  <a:rPr lang="en-US" b="1" baseline="-25000" dirty="0"/>
                  <a:t>2</a:t>
                </a:r>
                <a:r>
                  <a:rPr lang="en-US" dirty="0"/>
                  <a:t>, T</a:t>
                </a:r>
                <a:r>
                  <a:rPr lang="en-US" baseline="-25000" dirty="0"/>
                  <a:t>3</a:t>
                </a:r>
                <a:r>
                  <a:rPr lang="en-US" dirty="0"/>
                  <a:t>, C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b="1" dirty="0"/>
                  <a:t>C</a:t>
                </a:r>
                <a:r>
                  <a:rPr lang="en-US" b="1" baseline="-25000" dirty="0"/>
                  <a:t>2</a:t>
                </a:r>
                <a:r>
                  <a:rPr lang="en-US" dirty="0"/>
                  <a:t>)</a:t>
                </a:r>
                <a:r>
                  <a:rPr lang="en-US" baseline="30000" dirty="0"/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reference values correspond to the assumed outcome if an observation is not made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a set of individuals, we will be left with the equation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AW</a:t>
                </a:r>
                <a:r>
                  <a:rPr lang="en-US" dirty="0"/>
                  <a:t> = </a:t>
                </a:r>
                <a:r>
                  <a:rPr lang="en-US" b="1" dirty="0"/>
                  <a:t>S</a:t>
                </a:r>
              </a:p>
              <a:p>
                <a:pPr marL="0" indent="0">
                  <a:buNone/>
                </a:pPr>
                <a:r>
                  <a:rPr lang="en-US" dirty="0"/>
                  <a:t>Notice how the 4</a:t>
                </a:r>
                <a:r>
                  <a:rPr lang="en-US" baseline="30000" dirty="0"/>
                  <a:t>th</a:t>
                </a:r>
                <a:r>
                  <a:rPr lang="en-US" dirty="0"/>
                  <a:t> individual doesn't have an outcome for car ownership? This is filled in the with baseline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833D7-59F2-8082-884C-BDFFBFF33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17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DFCC-D43B-0246-1546-6EA79E85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F0F7-181B-15AF-C52A-91FC130B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best determine our weight vector: (T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T</a:t>
            </a:r>
            <a:r>
              <a:rPr lang="en-US" b="1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3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b="1" baseline="-25000" dirty="0"/>
              <a:t>2</a:t>
            </a:r>
            <a:r>
              <a:rPr lang="en-US" dirty="0"/>
              <a:t>)?</a:t>
            </a:r>
          </a:p>
          <a:p>
            <a:endParaRPr lang="en-US" dirty="0"/>
          </a:p>
          <a:p>
            <a:r>
              <a:rPr lang="en-US" dirty="0"/>
              <a:t>Baseline model: Via literature </a:t>
            </a:r>
          </a:p>
          <a:p>
            <a:r>
              <a:rPr lang="en-US" dirty="0"/>
              <a:t>Voting model: By tuning values</a:t>
            </a:r>
          </a:p>
        </p:txBody>
      </p:sp>
    </p:spTree>
    <p:extLst>
      <p:ext uri="{BB962C8B-B14F-4D97-AF65-F5344CB8AC3E}">
        <p14:creationId xmlns:p14="http://schemas.microsoft.com/office/powerpoint/2010/main" val="343896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16773</TotalTime>
  <Words>2231</Words>
  <Application>Microsoft Macintosh PowerPoint</Application>
  <PresentationFormat>Widescreen</PresentationFormat>
  <Paragraphs>274</Paragraphs>
  <Slides>30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Construction of an environmental attitudinal score from Visa transactional data</vt:lpstr>
      <vt:lpstr>Note</vt:lpstr>
      <vt:lpstr>Problems</vt:lpstr>
      <vt:lpstr>Dataset</vt:lpstr>
      <vt:lpstr>Two Scoring Possibilities</vt:lpstr>
      <vt:lpstr>Types of behavior:</vt:lpstr>
      <vt:lpstr>Action Vectors:</vt:lpstr>
      <vt:lpstr>Action Vectors</vt:lpstr>
      <vt:lpstr>Heart of the problem</vt:lpstr>
      <vt:lpstr>Simple baseline:</vt:lpstr>
      <vt:lpstr>Spending Sectors Model </vt:lpstr>
      <vt:lpstr>PowerPoint Presentation</vt:lpstr>
      <vt:lpstr>Process </vt:lpstr>
      <vt:lpstr>An example </vt:lpstr>
      <vt:lpstr>An example </vt:lpstr>
      <vt:lpstr>An example </vt:lpstr>
      <vt:lpstr>An example </vt:lpstr>
      <vt:lpstr>An example </vt:lpstr>
      <vt:lpstr>An example </vt:lpstr>
      <vt:lpstr>An example </vt:lpstr>
      <vt:lpstr>Tuning</vt:lpstr>
      <vt:lpstr>Tuning example</vt:lpstr>
      <vt:lpstr>Tuning example </vt:lpstr>
      <vt:lpstr>Tuning problem </vt:lpstr>
      <vt:lpstr>Tuning</vt:lpstr>
      <vt:lpstr>Behaviors (initial guesses - London)</vt:lpstr>
      <vt:lpstr>Scoring</vt:lpstr>
      <vt:lpstr>PowerPoint Presentation</vt:lpstr>
      <vt:lpstr>Valid results</vt:lpstr>
      <vt:lpstr>Health based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of an environmental attitudinal score from Visa transactional data</dc:title>
  <dc:creator>Scotney, Alby</dc:creator>
  <cp:lastModifiedBy>Scotney, Alby</cp:lastModifiedBy>
  <cp:revision>8</cp:revision>
  <dcterms:created xsi:type="dcterms:W3CDTF">2022-05-18T15:27:00Z</dcterms:created>
  <dcterms:modified xsi:type="dcterms:W3CDTF">2022-06-01T16:39:19Z</dcterms:modified>
</cp:coreProperties>
</file>