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82" r:id="rId3"/>
    <p:sldId id="272" r:id="rId4"/>
    <p:sldId id="259" r:id="rId5"/>
    <p:sldId id="273" r:id="rId6"/>
    <p:sldId id="278" r:id="rId7"/>
    <p:sldId id="270" r:id="rId8"/>
    <p:sldId id="271" r:id="rId9"/>
    <p:sldId id="275" r:id="rId10"/>
    <p:sldId id="260" r:id="rId11"/>
    <p:sldId id="280" r:id="rId12"/>
    <p:sldId id="294" r:id="rId13"/>
    <p:sldId id="299" r:id="rId14"/>
    <p:sldId id="281" r:id="rId15"/>
    <p:sldId id="283" r:id="rId16"/>
    <p:sldId id="304" r:id="rId17"/>
    <p:sldId id="303" r:id="rId18"/>
    <p:sldId id="284" r:id="rId19"/>
    <p:sldId id="295" r:id="rId20"/>
    <p:sldId id="285" r:id="rId21"/>
    <p:sldId id="286" r:id="rId22"/>
    <p:sldId id="300" r:id="rId23"/>
    <p:sldId id="287" r:id="rId24"/>
    <p:sldId id="302" r:id="rId25"/>
    <p:sldId id="297" r:id="rId26"/>
    <p:sldId id="301" r:id="rId27"/>
    <p:sldId id="288" r:id="rId28"/>
    <p:sldId id="305" r:id="rId29"/>
    <p:sldId id="306" r:id="rId30"/>
    <p:sldId id="307" r:id="rId31"/>
    <p:sldId id="291" r:id="rId32"/>
    <p:sldId id="308" r:id="rId33"/>
    <p:sldId id="292" r:id="rId34"/>
    <p:sldId id="309" r:id="rId35"/>
    <p:sldId id="293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EBE26DD-9830-DA40-926F-37AA2579A624}">
          <p14:sldIdLst>
            <p14:sldId id="256"/>
          </p14:sldIdLst>
        </p14:section>
        <p14:section name="Introduction" id="{BD3B27EE-4771-FD40-A0A7-331AB88D745D}">
          <p14:sldIdLst>
            <p14:sldId id="282"/>
            <p14:sldId id="272"/>
            <p14:sldId id="259"/>
            <p14:sldId id="273"/>
          </p14:sldIdLst>
        </p14:section>
        <p14:section name="Model 1" id="{9D6DF824-4599-0C45-8BCF-B47252DF6E28}">
          <p14:sldIdLst>
            <p14:sldId id="278"/>
            <p14:sldId id="270"/>
            <p14:sldId id="271"/>
          </p14:sldIdLst>
        </p14:section>
        <p14:section name="Model 2" id="{1A4187D2-229C-1647-9BFE-E270EAA3B4A4}">
          <p14:sldIdLst>
            <p14:sldId id="275"/>
          </p14:sldIdLst>
        </p14:section>
        <p14:section name="Validation" id="{94A30AA4-A233-B244-987A-A1C36E08842B}">
          <p14:sldIdLst>
            <p14:sldId id="260"/>
          </p14:sldIdLst>
        </p14:section>
        <p14:section name="Health Outcome" id="{25E90DD9-3701-8E42-BE9B-A50CA433C59B}">
          <p14:sldIdLst>
            <p14:sldId id="280"/>
          </p14:sldIdLst>
        </p14:section>
        <p14:section name="Misc" id="{A3CEF083-795F-054C-8543-68DBE260439C}">
          <p14:sldIdLst>
            <p14:sldId id="294"/>
            <p14:sldId id="299"/>
            <p14:sldId id="281"/>
            <p14:sldId id="283"/>
            <p14:sldId id="304"/>
            <p14:sldId id="303"/>
            <p14:sldId id="284"/>
            <p14:sldId id="295"/>
            <p14:sldId id="285"/>
            <p14:sldId id="286"/>
            <p14:sldId id="300"/>
            <p14:sldId id="287"/>
            <p14:sldId id="302"/>
            <p14:sldId id="297"/>
            <p14:sldId id="301"/>
            <p14:sldId id="288"/>
            <p14:sldId id="305"/>
            <p14:sldId id="306"/>
            <p14:sldId id="307"/>
            <p14:sldId id="291"/>
            <p14:sldId id="308"/>
            <p14:sldId id="292"/>
            <p14:sldId id="309"/>
            <p14:sldId id="29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/>
    <p:restoredTop sz="94719"/>
  </p:normalViewPr>
  <p:slideViewPr>
    <p:cSldViewPr snapToGrid="0" snapToObjects="1">
      <p:cViewPr>
        <p:scale>
          <a:sx n="99" d="100"/>
          <a:sy n="99" d="100"/>
        </p:scale>
        <p:origin x="9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E052D-1E7A-9E48-B658-995A424AF12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B662975-95AF-C245-BF6E-33C20855691A}">
      <dgm:prSet phldrT="[Text]"/>
      <dgm:spPr/>
      <dgm:t>
        <a:bodyPr/>
        <a:lstStyle/>
        <a:p>
          <a:r>
            <a:rPr lang="en-GB" dirty="0"/>
            <a:t>Transactional Data</a:t>
          </a:r>
        </a:p>
      </dgm:t>
    </dgm:pt>
    <dgm:pt modelId="{6973659C-5AE3-364C-A8A2-E13996E35D4C}" type="parTrans" cxnId="{069B5F5A-87D5-9F41-A9FB-DCB513627909}">
      <dgm:prSet/>
      <dgm:spPr/>
      <dgm:t>
        <a:bodyPr/>
        <a:lstStyle/>
        <a:p>
          <a:endParaRPr lang="en-GB"/>
        </a:p>
      </dgm:t>
    </dgm:pt>
    <dgm:pt modelId="{9D1FA812-9F57-3549-9667-C2608D3D1E9E}" type="sibTrans" cxnId="{069B5F5A-87D5-9F41-A9FB-DCB513627909}">
      <dgm:prSet/>
      <dgm:spPr/>
      <dgm:t>
        <a:bodyPr/>
        <a:lstStyle/>
        <a:p>
          <a:endParaRPr lang="en-GB"/>
        </a:p>
      </dgm:t>
    </dgm:pt>
    <dgm:pt modelId="{6EA9800C-DF6D-F443-8307-F6D463873A9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/>
              </a:solidFill>
            </a:rPr>
            <a:t>Map Behaviours</a:t>
          </a:r>
        </a:p>
      </dgm:t>
    </dgm:pt>
    <dgm:pt modelId="{A727FE88-A842-F44C-883B-948C2765D533}" type="parTrans" cxnId="{F8D3685B-6C28-174F-99A0-0A84688B0511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19050" cmpd="sng">
          <a:miter lim="800000"/>
        </a:ln>
      </dgm:spPr>
      <dgm:t>
        <a:bodyPr/>
        <a:lstStyle/>
        <a:p>
          <a:endParaRPr lang="en-GB"/>
        </a:p>
      </dgm:t>
    </dgm:pt>
    <dgm:pt modelId="{6475C5CC-1ADE-F040-BE66-FF767069A4EC}" type="sibTrans" cxnId="{F8D3685B-6C28-174F-99A0-0A84688B0511}">
      <dgm:prSet/>
      <dgm:spPr/>
      <dgm:t>
        <a:bodyPr/>
        <a:lstStyle/>
        <a:p>
          <a:endParaRPr lang="en-GB"/>
        </a:p>
      </dgm:t>
    </dgm:pt>
    <dgm:pt modelId="{1D8F2FFB-1469-A346-8B96-38F92690217B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>
              <a:solidFill>
                <a:schemeClr val="accent1"/>
              </a:solidFill>
            </a:rPr>
            <a:t>Determine impact of behaviours</a:t>
          </a:r>
        </a:p>
      </dgm:t>
    </dgm:pt>
    <dgm:pt modelId="{1D23E55B-D6DA-D944-A703-0633FB90B9E2}" type="parTrans" cxnId="{63D87A13-D403-BA4B-AD17-5D10A03A385A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en-GB"/>
        </a:p>
      </dgm:t>
    </dgm:pt>
    <dgm:pt modelId="{9C2A5899-7095-4A46-A034-8C4A0955A120}" type="sibTrans" cxnId="{63D87A13-D403-BA4B-AD17-5D10A03A385A}">
      <dgm:prSet/>
      <dgm:spPr/>
      <dgm:t>
        <a:bodyPr/>
        <a:lstStyle/>
        <a:p>
          <a:endParaRPr lang="en-GB"/>
        </a:p>
      </dgm:t>
    </dgm:pt>
    <dgm:pt modelId="{6E176B23-3DB8-FC46-8F62-611561DEE12B}">
      <dgm:prSet phldrT="[Text]"/>
      <dgm:spPr/>
      <dgm:t>
        <a:bodyPr/>
        <a:lstStyle/>
        <a:p>
          <a:r>
            <a:rPr lang="en-GB" dirty="0"/>
            <a:t>Determine impact of categories</a:t>
          </a:r>
        </a:p>
      </dgm:t>
    </dgm:pt>
    <dgm:pt modelId="{E0EA25F8-0C6A-9848-AE46-92E047DB4B1F}" type="parTrans" cxnId="{DAD2B7D7-DA1E-174C-A177-F58FCA83B78F}">
      <dgm:prSet/>
      <dgm:spPr/>
      <dgm:t>
        <a:bodyPr/>
        <a:lstStyle/>
        <a:p>
          <a:endParaRPr lang="en-GB"/>
        </a:p>
      </dgm:t>
    </dgm:pt>
    <dgm:pt modelId="{737257D5-15F1-EB49-8092-949B88DDA076}" type="sibTrans" cxnId="{DAD2B7D7-DA1E-174C-A177-F58FCA83B78F}">
      <dgm:prSet/>
      <dgm:spPr/>
      <dgm:t>
        <a:bodyPr/>
        <a:lstStyle/>
        <a:p>
          <a:endParaRPr lang="en-GB"/>
        </a:p>
      </dgm:t>
    </dgm:pt>
    <dgm:pt modelId="{6BBDE64C-7F78-064E-957A-A8C034D96EDE}">
      <dgm:prSet phldrT="[Text]"/>
      <dgm:spPr/>
      <dgm:t>
        <a:bodyPr/>
        <a:lstStyle/>
        <a:p>
          <a:r>
            <a:rPr lang="en-GB" dirty="0"/>
            <a:t>Split spending into categories</a:t>
          </a:r>
        </a:p>
      </dgm:t>
    </dgm:pt>
    <dgm:pt modelId="{7AB6641E-1966-A846-A04D-0AA5F8135ECC}" type="parTrans" cxnId="{59825728-3AFB-1646-822E-627DAC3AF7C3}">
      <dgm:prSet/>
      <dgm:spPr/>
      <dgm:t>
        <a:bodyPr/>
        <a:lstStyle/>
        <a:p>
          <a:endParaRPr lang="en-GB"/>
        </a:p>
      </dgm:t>
    </dgm:pt>
    <dgm:pt modelId="{38FE7A5F-6D01-5047-B99E-6F4EF00C6040}" type="sibTrans" cxnId="{59825728-3AFB-1646-822E-627DAC3AF7C3}">
      <dgm:prSet/>
      <dgm:spPr/>
      <dgm:t>
        <a:bodyPr/>
        <a:lstStyle/>
        <a:p>
          <a:endParaRPr lang="en-GB"/>
        </a:p>
      </dgm:t>
    </dgm:pt>
    <dgm:pt modelId="{3ADA6BBC-F371-5B44-A8B6-0EAB4BCA29F4}" type="pres">
      <dgm:prSet presAssocID="{BA4E052D-1E7A-9E48-B658-995A424AF1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3D0B77-AC95-8649-A36F-0607773117C5}" type="pres">
      <dgm:prSet presAssocID="{0B662975-95AF-C245-BF6E-33C20855691A}" presName="root1" presStyleCnt="0"/>
      <dgm:spPr/>
    </dgm:pt>
    <dgm:pt modelId="{EAD6E741-D38A-5F4C-A0F0-50C1D2E1AC3C}" type="pres">
      <dgm:prSet presAssocID="{0B662975-95AF-C245-BF6E-33C20855691A}" presName="LevelOneTextNode" presStyleLbl="node0" presStyleIdx="0" presStyleCnt="1">
        <dgm:presLayoutVars>
          <dgm:chPref val="3"/>
        </dgm:presLayoutVars>
      </dgm:prSet>
      <dgm:spPr/>
    </dgm:pt>
    <dgm:pt modelId="{615634FB-3F23-244D-B9D9-EAB8596B91D1}" type="pres">
      <dgm:prSet presAssocID="{0B662975-95AF-C245-BF6E-33C20855691A}" presName="level2hierChild" presStyleCnt="0"/>
      <dgm:spPr/>
    </dgm:pt>
    <dgm:pt modelId="{670433DE-8082-0B4C-B4DA-4DC71810EB6D}" type="pres">
      <dgm:prSet presAssocID="{7AB6641E-1966-A846-A04D-0AA5F8135ECC}" presName="conn2-1" presStyleLbl="parChTrans1D2" presStyleIdx="0" presStyleCnt="2"/>
      <dgm:spPr/>
    </dgm:pt>
    <dgm:pt modelId="{4F05E424-0FE2-6E4D-9A04-D9B1F24CC63E}" type="pres">
      <dgm:prSet presAssocID="{7AB6641E-1966-A846-A04D-0AA5F8135ECC}" presName="connTx" presStyleLbl="parChTrans1D2" presStyleIdx="0" presStyleCnt="2"/>
      <dgm:spPr/>
    </dgm:pt>
    <dgm:pt modelId="{CAA89B56-2C92-E240-9FE8-23D1875A8381}" type="pres">
      <dgm:prSet presAssocID="{6BBDE64C-7F78-064E-957A-A8C034D96EDE}" presName="root2" presStyleCnt="0"/>
      <dgm:spPr/>
    </dgm:pt>
    <dgm:pt modelId="{C70D37F0-428B-4D49-B7CE-74760B006FDE}" type="pres">
      <dgm:prSet presAssocID="{6BBDE64C-7F78-064E-957A-A8C034D96EDE}" presName="LevelTwoTextNode" presStyleLbl="node2" presStyleIdx="0" presStyleCnt="2">
        <dgm:presLayoutVars>
          <dgm:chPref val="3"/>
        </dgm:presLayoutVars>
      </dgm:prSet>
      <dgm:spPr/>
    </dgm:pt>
    <dgm:pt modelId="{AAE97F97-0174-8D44-9F05-87F4D30F27C6}" type="pres">
      <dgm:prSet presAssocID="{6BBDE64C-7F78-064E-957A-A8C034D96EDE}" presName="level3hierChild" presStyleCnt="0"/>
      <dgm:spPr/>
    </dgm:pt>
    <dgm:pt modelId="{13A0BE59-490C-7343-885E-4E06D5674A35}" type="pres">
      <dgm:prSet presAssocID="{E0EA25F8-0C6A-9848-AE46-92E047DB4B1F}" presName="conn2-1" presStyleLbl="parChTrans1D3" presStyleIdx="0" presStyleCnt="2"/>
      <dgm:spPr/>
    </dgm:pt>
    <dgm:pt modelId="{AF86C211-56A8-9240-9945-367C9D0BC347}" type="pres">
      <dgm:prSet presAssocID="{E0EA25F8-0C6A-9848-AE46-92E047DB4B1F}" presName="connTx" presStyleLbl="parChTrans1D3" presStyleIdx="0" presStyleCnt="2"/>
      <dgm:spPr/>
    </dgm:pt>
    <dgm:pt modelId="{5F7A044C-0AF5-7A4C-B80B-0AE076F05AE1}" type="pres">
      <dgm:prSet presAssocID="{6E176B23-3DB8-FC46-8F62-611561DEE12B}" presName="root2" presStyleCnt="0"/>
      <dgm:spPr/>
    </dgm:pt>
    <dgm:pt modelId="{71A526F4-E401-294A-BB46-633A78270EEE}" type="pres">
      <dgm:prSet presAssocID="{6E176B23-3DB8-FC46-8F62-611561DEE12B}" presName="LevelTwoTextNode" presStyleLbl="node3" presStyleIdx="0" presStyleCnt="2">
        <dgm:presLayoutVars>
          <dgm:chPref val="3"/>
        </dgm:presLayoutVars>
      </dgm:prSet>
      <dgm:spPr/>
    </dgm:pt>
    <dgm:pt modelId="{167D92C6-C4C8-8142-B587-D55CED46C773}" type="pres">
      <dgm:prSet presAssocID="{6E176B23-3DB8-FC46-8F62-611561DEE12B}" presName="level3hierChild" presStyleCnt="0"/>
      <dgm:spPr/>
    </dgm:pt>
    <dgm:pt modelId="{DDC1677D-7945-9B4E-8C23-DEB6693E456D}" type="pres">
      <dgm:prSet presAssocID="{A727FE88-A842-F44C-883B-948C2765D533}" presName="conn2-1" presStyleLbl="parChTrans1D2" presStyleIdx="1" presStyleCnt="2"/>
      <dgm:spPr/>
    </dgm:pt>
    <dgm:pt modelId="{362E3E72-57F3-6944-B9B6-9C632E6E726F}" type="pres">
      <dgm:prSet presAssocID="{A727FE88-A842-F44C-883B-948C2765D533}" presName="connTx" presStyleLbl="parChTrans1D2" presStyleIdx="1" presStyleCnt="2"/>
      <dgm:spPr/>
    </dgm:pt>
    <dgm:pt modelId="{5CDF4C84-94C6-F647-AA17-72A83B70F939}" type="pres">
      <dgm:prSet presAssocID="{6EA9800C-DF6D-F443-8307-F6D463873A96}" presName="root2" presStyleCnt="0"/>
      <dgm:spPr/>
    </dgm:pt>
    <dgm:pt modelId="{BBC31CF6-E482-AB4E-9EFF-F6CA4A372BAC}" type="pres">
      <dgm:prSet presAssocID="{6EA9800C-DF6D-F443-8307-F6D463873A96}" presName="LevelTwoTextNode" presStyleLbl="node2" presStyleIdx="1" presStyleCnt="2">
        <dgm:presLayoutVars>
          <dgm:chPref val="3"/>
        </dgm:presLayoutVars>
      </dgm:prSet>
      <dgm:spPr/>
    </dgm:pt>
    <dgm:pt modelId="{43748409-4A1F-6B42-BB88-9C783E268F4D}" type="pres">
      <dgm:prSet presAssocID="{6EA9800C-DF6D-F443-8307-F6D463873A96}" presName="level3hierChild" presStyleCnt="0"/>
      <dgm:spPr/>
    </dgm:pt>
    <dgm:pt modelId="{A07AC980-68F9-AA45-8F4A-1B464412B96A}" type="pres">
      <dgm:prSet presAssocID="{1D23E55B-D6DA-D944-A703-0633FB90B9E2}" presName="conn2-1" presStyleLbl="parChTrans1D3" presStyleIdx="1" presStyleCnt="2"/>
      <dgm:spPr/>
    </dgm:pt>
    <dgm:pt modelId="{B8897966-6D2C-AA46-8185-7DACF8B1501A}" type="pres">
      <dgm:prSet presAssocID="{1D23E55B-D6DA-D944-A703-0633FB90B9E2}" presName="connTx" presStyleLbl="parChTrans1D3" presStyleIdx="1" presStyleCnt="2"/>
      <dgm:spPr/>
    </dgm:pt>
    <dgm:pt modelId="{C47A5980-9498-8543-8DFC-E94086651004}" type="pres">
      <dgm:prSet presAssocID="{1D8F2FFB-1469-A346-8B96-38F92690217B}" presName="root2" presStyleCnt="0"/>
      <dgm:spPr/>
    </dgm:pt>
    <dgm:pt modelId="{C75A1080-6E76-5240-BC10-35E8D19B2814}" type="pres">
      <dgm:prSet presAssocID="{1D8F2FFB-1469-A346-8B96-38F92690217B}" presName="LevelTwoTextNode" presStyleLbl="node3" presStyleIdx="1" presStyleCnt="2">
        <dgm:presLayoutVars>
          <dgm:chPref val="3"/>
        </dgm:presLayoutVars>
      </dgm:prSet>
      <dgm:spPr/>
    </dgm:pt>
    <dgm:pt modelId="{A761FF33-F86A-3045-A6F2-5B02FB55AE1A}" type="pres">
      <dgm:prSet presAssocID="{1D8F2FFB-1469-A346-8B96-38F92690217B}" presName="level3hierChild" presStyleCnt="0"/>
      <dgm:spPr/>
    </dgm:pt>
  </dgm:ptLst>
  <dgm:cxnLst>
    <dgm:cxn modelId="{29A62A0D-3663-9D4D-AFB1-59D1FBDAC49E}" type="presOf" srcId="{1D23E55B-D6DA-D944-A703-0633FB90B9E2}" destId="{B8897966-6D2C-AA46-8185-7DACF8B1501A}" srcOrd="1" destOrd="0" presId="urn:microsoft.com/office/officeart/2005/8/layout/hierarchy2"/>
    <dgm:cxn modelId="{63D87A13-D403-BA4B-AD17-5D10A03A385A}" srcId="{6EA9800C-DF6D-F443-8307-F6D463873A96}" destId="{1D8F2FFB-1469-A346-8B96-38F92690217B}" srcOrd="0" destOrd="0" parTransId="{1D23E55B-D6DA-D944-A703-0633FB90B9E2}" sibTransId="{9C2A5899-7095-4A46-A034-8C4A0955A120}"/>
    <dgm:cxn modelId="{59825728-3AFB-1646-822E-627DAC3AF7C3}" srcId="{0B662975-95AF-C245-BF6E-33C20855691A}" destId="{6BBDE64C-7F78-064E-957A-A8C034D96EDE}" srcOrd="0" destOrd="0" parTransId="{7AB6641E-1966-A846-A04D-0AA5F8135ECC}" sibTransId="{38FE7A5F-6D01-5047-B99E-6F4EF00C6040}"/>
    <dgm:cxn modelId="{9089F52F-E3E2-C94A-9F03-9A189D6C7DE6}" type="presOf" srcId="{0B662975-95AF-C245-BF6E-33C20855691A}" destId="{EAD6E741-D38A-5F4C-A0F0-50C1D2E1AC3C}" srcOrd="0" destOrd="0" presId="urn:microsoft.com/office/officeart/2005/8/layout/hierarchy2"/>
    <dgm:cxn modelId="{92AA1D3B-A517-3141-9C1C-D9E3AE62F5D6}" type="presOf" srcId="{6BBDE64C-7F78-064E-957A-A8C034D96EDE}" destId="{C70D37F0-428B-4D49-B7CE-74760B006FDE}" srcOrd="0" destOrd="0" presId="urn:microsoft.com/office/officeart/2005/8/layout/hierarchy2"/>
    <dgm:cxn modelId="{AE65E83C-2ACA-3541-BB1D-6C7453267CB4}" type="presOf" srcId="{7AB6641E-1966-A846-A04D-0AA5F8135ECC}" destId="{4F05E424-0FE2-6E4D-9A04-D9B1F24CC63E}" srcOrd="1" destOrd="0" presId="urn:microsoft.com/office/officeart/2005/8/layout/hierarchy2"/>
    <dgm:cxn modelId="{0E2E4756-1D65-074A-ADEF-280C74B035B9}" type="presOf" srcId="{6EA9800C-DF6D-F443-8307-F6D463873A96}" destId="{BBC31CF6-E482-AB4E-9EFF-F6CA4A372BAC}" srcOrd="0" destOrd="0" presId="urn:microsoft.com/office/officeart/2005/8/layout/hierarchy2"/>
    <dgm:cxn modelId="{069B5F5A-87D5-9F41-A9FB-DCB513627909}" srcId="{BA4E052D-1E7A-9E48-B658-995A424AF124}" destId="{0B662975-95AF-C245-BF6E-33C20855691A}" srcOrd="0" destOrd="0" parTransId="{6973659C-5AE3-364C-A8A2-E13996E35D4C}" sibTransId="{9D1FA812-9F57-3549-9667-C2608D3D1E9E}"/>
    <dgm:cxn modelId="{F8D3685B-6C28-174F-99A0-0A84688B0511}" srcId="{0B662975-95AF-C245-BF6E-33C20855691A}" destId="{6EA9800C-DF6D-F443-8307-F6D463873A96}" srcOrd="1" destOrd="0" parTransId="{A727FE88-A842-F44C-883B-948C2765D533}" sibTransId="{6475C5CC-1ADE-F040-BE66-FF767069A4EC}"/>
    <dgm:cxn modelId="{D09E4B5F-3EF1-214A-BC06-FFED7E6F160D}" type="presOf" srcId="{E0EA25F8-0C6A-9848-AE46-92E047DB4B1F}" destId="{13A0BE59-490C-7343-885E-4E06D5674A35}" srcOrd="0" destOrd="0" presId="urn:microsoft.com/office/officeart/2005/8/layout/hierarchy2"/>
    <dgm:cxn modelId="{3DA5AB67-4013-D54F-8120-DBD9BD9FFB67}" type="presOf" srcId="{BA4E052D-1E7A-9E48-B658-995A424AF124}" destId="{3ADA6BBC-F371-5B44-A8B6-0EAB4BCA29F4}" srcOrd="0" destOrd="0" presId="urn:microsoft.com/office/officeart/2005/8/layout/hierarchy2"/>
    <dgm:cxn modelId="{54560E8F-0675-3C46-B373-84E313CB0D47}" type="presOf" srcId="{7AB6641E-1966-A846-A04D-0AA5F8135ECC}" destId="{670433DE-8082-0B4C-B4DA-4DC71810EB6D}" srcOrd="0" destOrd="0" presId="urn:microsoft.com/office/officeart/2005/8/layout/hierarchy2"/>
    <dgm:cxn modelId="{B0EF1CA9-BF5F-604A-997E-DDB3DB16AF62}" type="presOf" srcId="{A727FE88-A842-F44C-883B-948C2765D533}" destId="{DDC1677D-7945-9B4E-8C23-DEB6693E456D}" srcOrd="0" destOrd="0" presId="urn:microsoft.com/office/officeart/2005/8/layout/hierarchy2"/>
    <dgm:cxn modelId="{98F035BA-9CC1-B242-B3A6-A13BE91203B1}" type="presOf" srcId="{6E176B23-3DB8-FC46-8F62-611561DEE12B}" destId="{71A526F4-E401-294A-BB46-633A78270EEE}" srcOrd="0" destOrd="0" presId="urn:microsoft.com/office/officeart/2005/8/layout/hierarchy2"/>
    <dgm:cxn modelId="{6A9617C5-0F43-D243-AA09-688124F4715E}" type="presOf" srcId="{A727FE88-A842-F44C-883B-948C2765D533}" destId="{362E3E72-57F3-6944-B9B6-9C632E6E726F}" srcOrd="1" destOrd="0" presId="urn:microsoft.com/office/officeart/2005/8/layout/hierarchy2"/>
    <dgm:cxn modelId="{DAD2B7D7-DA1E-174C-A177-F58FCA83B78F}" srcId="{6BBDE64C-7F78-064E-957A-A8C034D96EDE}" destId="{6E176B23-3DB8-FC46-8F62-611561DEE12B}" srcOrd="0" destOrd="0" parTransId="{E0EA25F8-0C6A-9848-AE46-92E047DB4B1F}" sibTransId="{737257D5-15F1-EB49-8092-949B88DDA076}"/>
    <dgm:cxn modelId="{5BEAB4E0-0B6A-F949-9736-CB382543227D}" type="presOf" srcId="{E0EA25F8-0C6A-9848-AE46-92E047DB4B1F}" destId="{AF86C211-56A8-9240-9945-367C9D0BC347}" srcOrd="1" destOrd="0" presId="urn:microsoft.com/office/officeart/2005/8/layout/hierarchy2"/>
    <dgm:cxn modelId="{6F56F9ED-22AA-4042-87AB-9BC548ADFB84}" type="presOf" srcId="{1D8F2FFB-1469-A346-8B96-38F92690217B}" destId="{C75A1080-6E76-5240-BC10-35E8D19B2814}" srcOrd="0" destOrd="0" presId="urn:microsoft.com/office/officeart/2005/8/layout/hierarchy2"/>
    <dgm:cxn modelId="{4D82D5FF-481B-914A-A67F-29D2E2D35A4C}" type="presOf" srcId="{1D23E55B-D6DA-D944-A703-0633FB90B9E2}" destId="{A07AC980-68F9-AA45-8F4A-1B464412B96A}" srcOrd="0" destOrd="0" presId="urn:microsoft.com/office/officeart/2005/8/layout/hierarchy2"/>
    <dgm:cxn modelId="{D86406AE-668B-D047-9588-A6BBD17F157D}" type="presParOf" srcId="{3ADA6BBC-F371-5B44-A8B6-0EAB4BCA29F4}" destId="{F53D0B77-AC95-8649-A36F-0607773117C5}" srcOrd="0" destOrd="0" presId="urn:microsoft.com/office/officeart/2005/8/layout/hierarchy2"/>
    <dgm:cxn modelId="{E0630E15-14CC-D34D-BE83-E00173AD9134}" type="presParOf" srcId="{F53D0B77-AC95-8649-A36F-0607773117C5}" destId="{EAD6E741-D38A-5F4C-A0F0-50C1D2E1AC3C}" srcOrd="0" destOrd="0" presId="urn:microsoft.com/office/officeart/2005/8/layout/hierarchy2"/>
    <dgm:cxn modelId="{45CBDE36-09EA-AC4B-9D09-42A9611E31DA}" type="presParOf" srcId="{F53D0B77-AC95-8649-A36F-0607773117C5}" destId="{615634FB-3F23-244D-B9D9-EAB8596B91D1}" srcOrd="1" destOrd="0" presId="urn:microsoft.com/office/officeart/2005/8/layout/hierarchy2"/>
    <dgm:cxn modelId="{2F0DDB07-57E6-4C43-92FC-7669903DDBB2}" type="presParOf" srcId="{615634FB-3F23-244D-B9D9-EAB8596B91D1}" destId="{670433DE-8082-0B4C-B4DA-4DC71810EB6D}" srcOrd="0" destOrd="0" presId="urn:microsoft.com/office/officeart/2005/8/layout/hierarchy2"/>
    <dgm:cxn modelId="{9400C875-20BC-B840-8AF0-95001AD54A6F}" type="presParOf" srcId="{670433DE-8082-0B4C-B4DA-4DC71810EB6D}" destId="{4F05E424-0FE2-6E4D-9A04-D9B1F24CC63E}" srcOrd="0" destOrd="0" presId="urn:microsoft.com/office/officeart/2005/8/layout/hierarchy2"/>
    <dgm:cxn modelId="{A82FCBF3-7D42-7249-BBFD-7F099137C51F}" type="presParOf" srcId="{615634FB-3F23-244D-B9D9-EAB8596B91D1}" destId="{CAA89B56-2C92-E240-9FE8-23D1875A8381}" srcOrd="1" destOrd="0" presId="urn:microsoft.com/office/officeart/2005/8/layout/hierarchy2"/>
    <dgm:cxn modelId="{389FF46D-D7B4-464C-BF3C-168576B9FECB}" type="presParOf" srcId="{CAA89B56-2C92-E240-9FE8-23D1875A8381}" destId="{C70D37F0-428B-4D49-B7CE-74760B006FDE}" srcOrd="0" destOrd="0" presId="urn:microsoft.com/office/officeart/2005/8/layout/hierarchy2"/>
    <dgm:cxn modelId="{DCAF0DFB-D7D1-2944-959A-3041BB45E461}" type="presParOf" srcId="{CAA89B56-2C92-E240-9FE8-23D1875A8381}" destId="{AAE97F97-0174-8D44-9F05-87F4D30F27C6}" srcOrd="1" destOrd="0" presId="urn:microsoft.com/office/officeart/2005/8/layout/hierarchy2"/>
    <dgm:cxn modelId="{50A9C535-F74A-B042-A475-F504255E3160}" type="presParOf" srcId="{AAE97F97-0174-8D44-9F05-87F4D30F27C6}" destId="{13A0BE59-490C-7343-885E-4E06D5674A35}" srcOrd="0" destOrd="0" presId="urn:microsoft.com/office/officeart/2005/8/layout/hierarchy2"/>
    <dgm:cxn modelId="{8AD5D509-4FB8-4743-974C-8801F4631621}" type="presParOf" srcId="{13A0BE59-490C-7343-885E-4E06D5674A35}" destId="{AF86C211-56A8-9240-9945-367C9D0BC347}" srcOrd="0" destOrd="0" presId="urn:microsoft.com/office/officeart/2005/8/layout/hierarchy2"/>
    <dgm:cxn modelId="{5B515973-D56F-E942-9410-B8697618902E}" type="presParOf" srcId="{AAE97F97-0174-8D44-9F05-87F4D30F27C6}" destId="{5F7A044C-0AF5-7A4C-B80B-0AE076F05AE1}" srcOrd="1" destOrd="0" presId="urn:microsoft.com/office/officeart/2005/8/layout/hierarchy2"/>
    <dgm:cxn modelId="{AD15ED37-DED2-F840-85B0-C4CA88EEE163}" type="presParOf" srcId="{5F7A044C-0AF5-7A4C-B80B-0AE076F05AE1}" destId="{71A526F4-E401-294A-BB46-633A78270EEE}" srcOrd="0" destOrd="0" presId="urn:microsoft.com/office/officeart/2005/8/layout/hierarchy2"/>
    <dgm:cxn modelId="{C55BFD09-594C-1D43-9E43-ED67B30A607D}" type="presParOf" srcId="{5F7A044C-0AF5-7A4C-B80B-0AE076F05AE1}" destId="{167D92C6-C4C8-8142-B587-D55CED46C773}" srcOrd="1" destOrd="0" presId="urn:microsoft.com/office/officeart/2005/8/layout/hierarchy2"/>
    <dgm:cxn modelId="{56A5B31E-ADA8-B749-898E-62915D43A1A7}" type="presParOf" srcId="{615634FB-3F23-244D-B9D9-EAB8596B91D1}" destId="{DDC1677D-7945-9B4E-8C23-DEB6693E456D}" srcOrd="2" destOrd="0" presId="urn:microsoft.com/office/officeart/2005/8/layout/hierarchy2"/>
    <dgm:cxn modelId="{72746778-147E-8847-BEC4-C436021E53B1}" type="presParOf" srcId="{DDC1677D-7945-9B4E-8C23-DEB6693E456D}" destId="{362E3E72-57F3-6944-B9B6-9C632E6E726F}" srcOrd="0" destOrd="0" presId="urn:microsoft.com/office/officeart/2005/8/layout/hierarchy2"/>
    <dgm:cxn modelId="{EE610C30-4303-5540-AAE8-C065EA28C2DE}" type="presParOf" srcId="{615634FB-3F23-244D-B9D9-EAB8596B91D1}" destId="{5CDF4C84-94C6-F647-AA17-72A83B70F939}" srcOrd="3" destOrd="0" presId="urn:microsoft.com/office/officeart/2005/8/layout/hierarchy2"/>
    <dgm:cxn modelId="{C2B2EFFD-8D05-A34F-A4FA-38D45475A2E4}" type="presParOf" srcId="{5CDF4C84-94C6-F647-AA17-72A83B70F939}" destId="{BBC31CF6-E482-AB4E-9EFF-F6CA4A372BAC}" srcOrd="0" destOrd="0" presId="urn:microsoft.com/office/officeart/2005/8/layout/hierarchy2"/>
    <dgm:cxn modelId="{6344A60F-036B-D847-8C97-EA5C5E083D89}" type="presParOf" srcId="{5CDF4C84-94C6-F647-AA17-72A83B70F939}" destId="{43748409-4A1F-6B42-BB88-9C783E268F4D}" srcOrd="1" destOrd="0" presId="urn:microsoft.com/office/officeart/2005/8/layout/hierarchy2"/>
    <dgm:cxn modelId="{8F80A437-6EDA-ED42-8EA5-B98A7CEF06AA}" type="presParOf" srcId="{43748409-4A1F-6B42-BB88-9C783E268F4D}" destId="{A07AC980-68F9-AA45-8F4A-1B464412B96A}" srcOrd="0" destOrd="0" presId="urn:microsoft.com/office/officeart/2005/8/layout/hierarchy2"/>
    <dgm:cxn modelId="{A0E26B80-AF53-6D41-BC83-D6AF88699E45}" type="presParOf" srcId="{A07AC980-68F9-AA45-8F4A-1B464412B96A}" destId="{B8897966-6D2C-AA46-8185-7DACF8B1501A}" srcOrd="0" destOrd="0" presId="urn:microsoft.com/office/officeart/2005/8/layout/hierarchy2"/>
    <dgm:cxn modelId="{B0550117-BF4A-2E4C-AEDA-C195687FF280}" type="presParOf" srcId="{43748409-4A1F-6B42-BB88-9C783E268F4D}" destId="{C47A5980-9498-8543-8DFC-E94086651004}" srcOrd="1" destOrd="0" presId="urn:microsoft.com/office/officeart/2005/8/layout/hierarchy2"/>
    <dgm:cxn modelId="{9C8CC32D-C286-E242-BBC4-E5A7E5741A22}" type="presParOf" srcId="{C47A5980-9498-8543-8DFC-E94086651004}" destId="{C75A1080-6E76-5240-BC10-35E8D19B2814}" srcOrd="0" destOrd="0" presId="urn:microsoft.com/office/officeart/2005/8/layout/hierarchy2"/>
    <dgm:cxn modelId="{B87A2FA1-F777-5746-9F5E-69023654D157}" type="presParOf" srcId="{C47A5980-9498-8543-8DFC-E94086651004}" destId="{A761FF33-F86A-3045-A6F2-5B02FB55AE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 err="1"/>
            <a:t>Iff</a:t>
          </a:r>
          <a:r>
            <a:rPr lang="en-GB" dirty="0"/>
            <a:t> observed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‘</a:t>
          </a:r>
          <a:r>
            <a:rPr lang="en-GB" dirty="0">
              <a:solidFill>
                <a:schemeClr val="accent6"/>
              </a:solidFill>
            </a:rPr>
            <a:t>No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‘</a:t>
          </a:r>
          <a:r>
            <a:rPr lang="en-GB" dirty="0">
              <a:solidFill>
                <a:schemeClr val="accent6"/>
              </a:solidFill>
            </a:rPr>
            <a:t>Yes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2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1 &lt; n &lt; x transactions with vendors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If n &gt; x transactions with vendors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EF60D-65EA-0542-AD98-8E903F7B7FF5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A9949738-FEDD-5E4F-8691-12C2BA6BA4F5}">
      <dgm:prSet/>
      <dgm:spPr/>
      <dgm:t>
        <a:bodyPr/>
        <a:lstStyle/>
        <a:p>
          <a:r>
            <a:rPr lang="en-US" dirty="0"/>
            <a:t>Individuals have different opportunity-costs for their behaviors:</a:t>
          </a:r>
          <a:endParaRPr lang="en-GB" dirty="0"/>
        </a:p>
      </dgm:t>
    </dgm:pt>
    <dgm:pt modelId="{B48A0F21-E1F4-2C4A-9534-02C2C2D355B4}" type="parTrans" cxnId="{D797B685-A689-7942-8DD2-2D27894EDEE4}">
      <dgm:prSet/>
      <dgm:spPr/>
      <dgm:t>
        <a:bodyPr/>
        <a:lstStyle/>
        <a:p>
          <a:endParaRPr lang="en-GB"/>
        </a:p>
      </dgm:t>
    </dgm:pt>
    <dgm:pt modelId="{E625BD37-D678-304B-8D87-AB3508603E58}" type="sibTrans" cxnId="{D797B685-A689-7942-8DD2-2D27894EDEE4}">
      <dgm:prSet/>
      <dgm:spPr/>
      <dgm:t>
        <a:bodyPr/>
        <a:lstStyle/>
        <a:p>
          <a:endParaRPr lang="en-GB"/>
        </a:p>
      </dgm:t>
    </dgm:pt>
    <dgm:pt modelId="{F2BE4B39-CF94-F04B-92A2-D32EB8A958B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No easy way of measuring validity: </a:t>
          </a:r>
          <a:endParaRPr lang="en-GB" dirty="0"/>
        </a:p>
      </dgm:t>
    </dgm:pt>
    <dgm:pt modelId="{23112A2D-9396-4344-B40F-5802DCCB5358}" type="parTrans" cxnId="{EA6D17F8-81D4-CB48-9BC6-F1CD9BED9515}">
      <dgm:prSet/>
      <dgm:spPr/>
      <dgm:t>
        <a:bodyPr/>
        <a:lstStyle/>
        <a:p>
          <a:endParaRPr lang="en-GB"/>
        </a:p>
      </dgm:t>
    </dgm:pt>
    <dgm:pt modelId="{7BC86D99-464A-6244-A70C-B0590D7D5611}" type="sibTrans" cxnId="{EA6D17F8-81D4-CB48-9BC6-F1CD9BED9515}">
      <dgm:prSet/>
      <dgm:spPr/>
      <dgm:t>
        <a:bodyPr/>
        <a:lstStyle/>
        <a:p>
          <a:endParaRPr lang="en-GB"/>
        </a:p>
      </dgm:t>
    </dgm:pt>
    <dgm:pt modelId="{AB31BC69-8793-C24E-A3DD-22700C5FF88E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Look at distributions of demographics receiving high, medium and low scores: </a:t>
          </a:r>
          <a:r>
            <a:rPr lang="en-US" i="1" dirty="0"/>
            <a:t>do these match previous literature?</a:t>
          </a:r>
          <a:endParaRPr lang="en-GB" dirty="0"/>
        </a:p>
      </dgm:t>
    </dgm:pt>
    <dgm:pt modelId="{12028008-EDC6-4D40-A17B-28F3D610DC6D}" type="parTrans" cxnId="{76AAD52A-60C5-B642-B161-78F5966857ED}">
      <dgm:prSet/>
      <dgm:spPr/>
      <dgm:t>
        <a:bodyPr/>
        <a:lstStyle/>
        <a:p>
          <a:endParaRPr lang="en-GB"/>
        </a:p>
      </dgm:t>
    </dgm:pt>
    <dgm:pt modelId="{AF689613-B114-6542-A8B6-D452B9655581}" type="sibTrans" cxnId="{76AAD52A-60C5-B642-B161-78F5966857ED}">
      <dgm:prSet/>
      <dgm:spPr/>
      <dgm:t>
        <a:bodyPr/>
        <a:lstStyle/>
        <a:p>
          <a:endParaRPr lang="en-GB"/>
        </a:p>
      </dgm:t>
    </dgm:pt>
    <dgm:pt modelId="{63E33DF6-A61D-9D42-88DB-4013B6708917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Train models with different metrics: </a:t>
          </a:r>
          <a:r>
            <a:rPr lang="en-US" i="1" dirty="0"/>
            <a:t>do they ?</a:t>
          </a:r>
          <a:endParaRPr lang="en-GB" dirty="0"/>
        </a:p>
      </dgm:t>
    </dgm:pt>
    <dgm:pt modelId="{00EF4EB6-DB3A-814B-825C-F24B4AA7357B}" type="parTrans" cxnId="{0C39D279-8874-384A-A410-D756019AE739}">
      <dgm:prSet/>
      <dgm:spPr/>
      <dgm:t>
        <a:bodyPr/>
        <a:lstStyle/>
        <a:p>
          <a:endParaRPr lang="en-GB"/>
        </a:p>
      </dgm:t>
    </dgm:pt>
    <dgm:pt modelId="{EA980442-AC5F-F841-90AF-31D32BD5F2FE}" type="sibTrans" cxnId="{0C39D279-8874-384A-A410-D756019AE739}">
      <dgm:prSet/>
      <dgm:spPr/>
      <dgm:t>
        <a:bodyPr/>
        <a:lstStyle/>
        <a:p>
          <a:endParaRPr lang="en-GB"/>
        </a:p>
      </dgm:t>
    </dgm:pt>
    <dgm:pt modelId="{E6A69AF1-D3CE-944F-BA59-0A89CE0ACCE0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Extrapolate to previous years, are results consistent?</a:t>
          </a:r>
          <a:endParaRPr lang="en-GB" dirty="0"/>
        </a:p>
      </dgm:t>
    </dgm:pt>
    <dgm:pt modelId="{1645CBC6-5628-5C46-9FC5-FD5BD34D3A82}" type="parTrans" cxnId="{3AEC3DF4-99BC-2A42-BE69-A621BFDD5CD1}">
      <dgm:prSet/>
      <dgm:spPr/>
      <dgm:t>
        <a:bodyPr/>
        <a:lstStyle/>
        <a:p>
          <a:endParaRPr lang="en-GB"/>
        </a:p>
      </dgm:t>
    </dgm:pt>
    <dgm:pt modelId="{3A24D33A-4282-5346-AE3B-CA534A9B0BCD}" type="sibTrans" cxnId="{3AEC3DF4-99BC-2A42-BE69-A621BFDD5CD1}">
      <dgm:prSet/>
      <dgm:spPr/>
      <dgm:t>
        <a:bodyPr/>
        <a:lstStyle/>
        <a:p>
          <a:endParaRPr lang="en-GB"/>
        </a:p>
      </dgm:t>
    </dgm:pt>
    <dgm:pt modelId="{20AE12D2-0EEA-F443-B908-EC7E21E35CAA}">
      <dgm:prSet/>
      <dgm:spPr/>
      <dgm:t>
        <a:bodyPr/>
        <a:lstStyle/>
        <a:p>
          <a:r>
            <a:rPr lang="en-US" dirty="0"/>
            <a:t>Where they live: </a:t>
          </a:r>
          <a:r>
            <a:rPr lang="en-US" i="1" dirty="0"/>
            <a:t>Focus exclusively on London</a:t>
          </a:r>
          <a:br>
            <a:rPr lang="en-US" i="1" dirty="0"/>
          </a:br>
          <a:endParaRPr lang="en-GB" dirty="0"/>
        </a:p>
      </dgm:t>
    </dgm:pt>
    <dgm:pt modelId="{5D42FF1E-A334-344A-AEDD-553869A2C69C}" type="parTrans" cxnId="{729455B9-D3E0-814F-A5A3-D51E721F3AB8}">
      <dgm:prSet/>
      <dgm:spPr/>
      <dgm:t>
        <a:bodyPr/>
        <a:lstStyle/>
        <a:p>
          <a:endParaRPr lang="en-GB"/>
        </a:p>
      </dgm:t>
    </dgm:pt>
    <dgm:pt modelId="{1C3E4CCC-4A42-DC46-AF72-21810E02AA5C}" type="sibTrans" cxnId="{729455B9-D3E0-814F-A5A3-D51E721F3AB8}">
      <dgm:prSet/>
      <dgm:spPr/>
      <dgm:t>
        <a:bodyPr/>
        <a:lstStyle/>
        <a:p>
          <a:endParaRPr lang="en-GB"/>
        </a:p>
      </dgm:t>
    </dgm:pt>
    <dgm:pt modelId="{35D5B1B4-940D-FA41-88F2-523714E7DEF5}">
      <dgm:prSet/>
      <dgm:spPr/>
      <dgm:t>
        <a:bodyPr/>
        <a:lstStyle/>
        <a:p>
          <a:r>
            <a:rPr lang="en-US" dirty="0"/>
            <a:t>How much they earn: </a:t>
          </a:r>
          <a:r>
            <a:rPr lang="en-US" i="1" dirty="0"/>
            <a:t>Standardize results at the end by income band</a:t>
          </a:r>
          <a:endParaRPr lang="en-GB" dirty="0"/>
        </a:p>
      </dgm:t>
    </dgm:pt>
    <dgm:pt modelId="{16147100-FDB8-6143-8290-ABE65B70B4DC}" type="parTrans" cxnId="{83976820-771F-164C-8E11-E8E7CB70C7BB}">
      <dgm:prSet/>
      <dgm:spPr/>
      <dgm:t>
        <a:bodyPr/>
        <a:lstStyle/>
        <a:p>
          <a:endParaRPr lang="en-GB"/>
        </a:p>
      </dgm:t>
    </dgm:pt>
    <dgm:pt modelId="{B08C57CE-CFA1-E34C-88E0-BCF23A04B608}" type="sibTrans" cxnId="{83976820-771F-164C-8E11-E8E7CB70C7BB}">
      <dgm:prSet/>
      <dgm:spPr/>
      <dgm:t>
        <a:bodyPr/>
        <a:lstStyle/>
        <a:p>
          <a:endParaRPr lang="en-GB"/>
        </a:p>
      </dgm:t>
    </dgm:pt>
    <dgm:pt modelId="{F41DB486-6320-404D-85B2-79E4C7296C51}" type="pres">
      <dgm:prSet presAssocID="{E86EF60D-65EA-0542-AD98-8E903F7B7FF5}" presName="Name0" presStyleCnt="0">
        <dgm:presLayoutVars>
          <dgm:dir/>
          <dgm:animLvl val="lvl"/>
          <dgm:resizeHandles val="exact"/>
        </dgm:presLayoutVars>
      </dgm:prSet>
      <dgm:spPr/>
    </dgm:pt>
    <dgm:pt modelId="{6F0B4DE2-80C0-9D41-B6E9-F8C93A33B80B}" type="pres">
      <dgm:prSet presAssocID="{A9949738-FEDD-5E4F-8691-12C2BA6BA4F5}" presName="composite" presStyleCnt="0"/>
      <dgm:spPr/>
    </dgm:pt>
    <dgm:pt modelId="{AFC2B4F7-1D64-C147-9353-1BECA9B40EB1}" type="pres">
      <dgm:prSet presAssocID="{A9949738-FEDD-5E4F-8691-12C2BA6BA4F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5B606D-0485-4349-BB2B-B4540D944A9E}" type="pres">
      <dgm:prSet presAssocID="{A9949738-FEDD-5E4F-8691-12C2BA6BA4F5}" presName="desTx" presStyleLbl="alignAccFollowNode1" presStyleIdx="0" presStyleCnt="2">
        <dgm:presLayoutVars>
          <dgm:bulletEnabled val="1"/>
        </dgm:presLayoutVars>
      </dgm:prSet>
      <dgm:spPr/>
    </dgm:pt>
    <dgm:pt modelId="{DF1F2F4B-65D9-ED48-BDD8-F885A0D90874}" type="pres">
      <dgm:prSet presAssocID="{E625BD37-D678-304B-8D87-AB3508603E58}" presName="space" presStyleCnt="0"/>
      <dgm:spPr/>
    </dgm:pt>
    <dgm:pt modelId="{36658293-B59E-D146-A36E-5FF8E3A88A0B}" type="pres">
      <dgm:prSet presAssocID="{F2BE4B39-CF94-F04B-92A2-D32EB8A958B0}" presName="composite" presStyleCnt="0"/>
      <dgm:spPr/>
    </dgm:pt>
    <dgm:pt modelId="{00EF2256-332B-5640-A047-A8E91D877AC9}" type="pres">
      <dgm:prSet presAssocID="{F2BE4B39-CF94-F04B-92A2-D32EB8A958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62627EE-8F5F-524D-B925-73BF4051D383}" type="pres">
      <dgm:prSet presAssocID="{F2BE4B39-CF94-F04B-92A2-D32EB8A958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3976820-771F-164C-8E11-E8E7CB70C7BB}" srcId="{A9949738-FEDD-5E4F-8691-12C2BA6BA4F5}" destId="{35D5B1B4-940D-FA41-88F2-523714E7DEF5}" srcOrd="1" destOrd="0" parTransId="{16147100-FDB8-6143-8290-ABE65B70B4DC}" sibTransId="{B08C57CE-CFA1-E34C-88E0-BCF23A04B608}"/>
    <dgm:cxn modelId="{76AAD52A-60C5-B642-B161-78F5966857ED}" srcId="{F2BE4B39-CF94-F04B-92A2-D32EB8A958B0}" destId="{AB31BC69-8793-C24E-A3DD-22700C5FF88E}" srcOrd="0" destOrd="0" parTransId="{12028008-EDC6-4D40-A17B-28F3D610DC6D}" sibTransId="{AF689613-B114-6542-A8B6-D452B9655581}"/>
    <dgm:cxn modelId="{0F48A42E-4EEC-5E4E-B588-ABCA074D9800}" type="presOf" srcId="{F2BE4B39-CF94-F04B-92A2-D32EB8A958B0}" destId="{00EF2256-332B-5640-A047-A8E91D877AC9}" srcOrd="0" destOrd="0" presId="urn:microsoft.com/office/officeart/2005/8/layout/hList1"/>
    <dgm:cxn modelId="{1C018136-C734-B541-9F1D-381B9AAC232C}" type="presOf" srcId="{63E33DF6-A61D-9D42-88DB-4013B6708917}" destId="{662627EE-8F5F-524D-B925-73BF4051D383}" srcOrd="0" destOrd="1" presId="urn:microsoft.com/office/officeart/2005/8/layout/hList1"/>
    <dgm:cxn modelId="{F64BDB3A-5D9F-FE4C-B0B3-BE5F9B73E75F}" type="presOf" srcId="{A9949738-FEDD-5E4F-8691-12C2BA6BA4F5}" destId="{AFC2B4F7-1D64-C147-9353-1BECA9B40EB1}" srcOrd="0" destOrd="0" presId="urn:microsoft.com/office/officeart/2005/8/layout/hList1"/>
    <dgm:cxn modelId="{0C39D279-8874-384A-A410-D756019AE739}" srcId="{F2BE4B39-CF94-F04B-92A2-D32EB8A958B0}" destId="{63E33DF6-A61D-9D42-88DB-4013B6708917}" srcOrd="1" destOrd="0" parTransId="{00EF4EB6-DB3A-814B-825C-F24B4AA7357B}" sibTransId="{EA980442-AC5F-F841-90AF-31D32BD5F2FE}"/>
    <dgm:cxn modelId="{6A2E1F84-0280-C244-A698-8A94E61231A2}" type="presOf" srcId="{AB31BC69-8793-C24E-A3DD-22700C5FF88E}" destId="{662627EE-8F5F-524D-B925-73BF4051D383}" srcOrd="0" destOrd="0" presId="urn:microsoft.com/office/officeart/2005/8/layout/hList1"/>
    <dgm:cxn modelId="{D797B685-A689-7942-8DD2-2D27894EDEE4}" srcId="{E86EF60D-65EA-0542-AD98-8E903F7B7FF5}" destId="{A9949738-FEDD-5E4F-8691-12C2BA6BA4F5}" srcOrd="0" destOrd="0" parTransId="{B48A0F21-E1F4-2C4A-9534-02C2C2D355B4}" sibTransId="{E625BD37-D678-304B-8D87-AB3508603E58}"/>
    <dgm:cxn modelId="{729455B9-D3E0-814F-A5A3-D51E721F3AB8}" srcId="{A9949738-FEDD-5E4F-8691-12C2BA6BA4F5}" destId="{20AE12D2-0EEA-F443-B908-EC7E21E35CAA}" srcOrd="0" destOrd="0" parTransId="{5D42FF1E-A334-344A-AEDD-553869A2C69C}" sibTransId="{1C3E4CCC-4A42-DC46-AF72-21810E02AA5C}"/>
    <dgm:cxn modelId="{344CC0CC-8118-644D-99AB-D40C3F0B396E}" type="presOf" srcId="{E6A69AF1-D3CE-944F-BA59-0A89CE0ACCE0}" destId="{662627EE-8F5F-524D-B925-73BF4051D383}" srcOrd="0" destOrd="2" presId="urn:microsoft.com/office/officeart/2005/8/layout/hList1"/>
    <dgm:cxn modelId="{7B86F6DC-4188-F14B-9D87-485AA88C14D0}" type="presOf" srcId="{E86EF60D-65EA-0542-AD98-8E903F7B7FF5}" destId="{F41DB486-6320-404D-85B2-79E4C7296C51}" srcOrd="0" destOrd="0" presId="urn:microsoft.com/office/officeart/2005/8/layout/hList1"/>
    <dgm:cxn modelId="{90F76AE0-B676-0546-A916-F13CA6BB7F8A}" type="presOf" srcId="{35D5B1B4-940D-FA41-88F2-523714E7DEF5}" destId="{EE5B606D-0485-4349-BB2B-B4540D944A9E}" srcOrd="0" destOrd="1" presId="urn:microsoft.com/office/officeart/2005/8/layout/hList1"/>
    <dgm:cxn modelId="{3AEC3DF4-99BC-2A42-BE69-A621BFDD5CD1}" srcId="{F2BE4B39-CF94-F04B-92A2-D32EB8A958B0}" destId="{E6A69AF1-D3CE-944F-BA59-0A89CE0ACCE0}" srcOrd="2" destOrd="0" parTransId="{1645CBC6-5628-5C46-9FC5-FD5BD34D3A82}" sibTransId="{3A24D33A-4282-5346-AE3B-CA534A9B0BCD}"/>
    <dgm:cxn modelId="{EA6D17F8-81D4-CB48-9BC6-F1CD9BED9515}" srcId="{E86EF60D-65EA-0542-AD98-8E903F7B7FF5}" destId="{F2BE4B39-CF94-F04B-92A2-D32EB8A958B0}" srcOrd="1" destOrd="0" parTransId="{23112A2D-9396-4344-B40F-5802DCCB5358}" sibTransId="{7BC86D99-464A-6244-A70C-B0590D7D5611}"/>
    <dgm:cxn modelId="{23A3DDFD-BF10-A64F-99F8-52781696716F}" type="presOf" srcId="{20AE12D2-0EEA-F443-B908-EC7E21E35CAA}" destId="{EE5B606D-0485-4349-BB2B-B4540D944A9E}" srcOrd="0" destOrd="0" presId="urn:microsoft.com/office/officeart/2005/8/layout/hList1"/>
    <dgm:cxn modelId="{CA681F6A-4AEC-B641-BE81-76EA66F9DFBA}" type="presParOf" srcId="{F41DB486-6320-404D-85B2-79E4C7296C51}" destId="{6F0B4DE2-80C0-9D41-B6E9-F8C93A33B80B}" srcOrd="0" destOrd="0" presId="urn:microsoft.com/office/officeart/2005/8/layout/hList1"/>
    <dgm:cxn modelId="{18B90F36-AD6B-D942-AD7C-296E74273762}" type="presParOf" srcId="{6F0B4DE2-80C0-9D41-B6E9-F8C93A33B80B}" destId="{AFC2B4F7-1D64-C147-9353-1BECA9B40EB1}" srcOrd="0" destOrd="0" presId="urn:microsoft.com/office/officeart/2005/8/layout/hList1"/>
    <dgm:cxn modelId="{AA7800D2-E1EF-9644-9204-33BC76D05305}" type="presParOf" srcId="{6F0B4DE2-80C0-9D41-B6E9-F8C93A33B80B}" destId="{EE5B606D-0485-4349-BB2B-B4540D944A9E}" srcOrd="1" destOrd="0" presId="urn:microsoft.com/office/officeart/2005/8/layout/hList1"/>
    <dgm:cxn modelId="{39C0F0C4-87B8-9049-8002-8FC1066F0D56}" type="presParOf" srcId="{F41DB486-6320-404D-85B2-79E4C7296C51}" destId="{DF1F2F4B-65D9-ED48-BDD8-F885A0D90874}" srcOrd="1" destOrd="0" presId="urn:microsoft.com/office/officeart/2005/8/layout/hList1"/>
    <dgm:cxn modelId="{5C2BFF2E-AE02-D449-AB88-0003F703046A}" type="presParOf" srcId="{F41DB486-6320-404D-85B2-79E4C7296C51}" destId="{36658293-B59E-D146-A36E-5FF8E3A88A0B}" srcOrd="2" destOrd="0" presId="urn:microsoft.com/office/officeart/2005/8/layout/hList1"/>
    <dgm:cxn modelId="{8CB2568D-31CC-1F4D-A98D-40FE91CAAF51}" type="presParOf" srcId="{36658293-B59E-D146-A36E-5FF8E3A88A0B}" destId="{00EF2256-332B-5640-A047-A8E91D877AC9}" srcOrd="0" destOrd="0" presId="urn:microsoft.com/office/officeart/2005/8/layout/hList1"/>
    <dgm:cxn modelId="{E2FB817B-7360-FB42-8ABE-BA363E4E6825}" type="presParOf" srcId="{36658293-B59E-D146-A36E-5FF8E3A88A0B}" destId="{662627EE-8F5F-524D-B925-73BF4051D3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large quantity of money spent on holiday sites 1-2 times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Large quantities of money spent on holiday sites 3+ times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95151330-7327-C548-91F9-86814D57E3EF}">
      <dgm:prSet/>
      <dgm:spPr/>
      <dgm:t>
        <a:bodyPr/>
        <a:lstStyle/>
        <a:p>
          <a:r>
            <a:rPr lang="en-GB" dirty="0"/>
            <a:t>If spending abroad 2+ times a year AND no other transport arrangements observed </a:t>
          </a:r>
        </a:p>
      </dgm:t>
    </dgm:pt>
    <dgm:pt modelId="{3F67FA4A-C015-5E4D-BE55-590736D84C44}" type="parTrans" cxnId="{FC00CD14-22BA-E748-9924-0D1BED46B7CB}">
      <dgm:prSet/>
      <dgm:spPr/>
    </dgm:pt>
    <dgm:pt modelId="{96D739C3-5AB9-3E44-B668-C8B44BBF20D1}" type="sibTrans" cxnId="{FC00CD14-22BA-E748-9924-0D1BED46B7CB}">
      <dgm:prSet/>
      <dgm:spPr/>
    </dgm:pt>
    <dgm:pt modelId="{5B70B6B0-9684-9E44-B50F-29E5C5CDD5BB}">
      <dgm:prSet/>
      <dgm:spPr/>
      <dgm:t>
        <a:bodyPr/>
        <a:lstStyle/>
        <a:p>
          <a:r>
            <a:rPr lang="en-GB" dirty="0"/>
            <a:t>If large amount of money spent at common flights website</a:t>
          </a:r>
        </a:p>
      </dgm:t>
    </dgm:pt>
    <dgm:pt modelId="{50104364-0BAF-BD45-834D-1FC74424C9FF}" type="parTrans" cxnId="{738372BD-77DF-B84E-99BF-F3DEC6A546FD}">
      <dgm:prSet/>
      <dgm:spPr/>
    </dgm:pt>
    <dgm:pt modelId="{9F63FAFF-4EF3-D044-874F-72334E67EF38}" type="sibTrans" cxnId="{738372BD-77DF-B84E-99BF-F3DEC6A546FD}">
      <dgm:prSet/>
      <dgm:spPr/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C00CD14-22BA-E748-9924-0D1BED46B7CB}" srcId="{E139333C-4EB9-8440-B20D-3DDA3424A561}" destId="{95151330-7327-C548-91F9-86814D57E3EF}" srcOrd="1" destOrd="0" parTransId="{3F67FA4A-C015-5E4D-BE55-590736D84C44}" sibTransId="{96D739C3-5AB9-3E44-B668-C8B44BBF20D1}"/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3C56BB6B-E8F5-9244-8728-60E98BA631B2}" type="presOf" srcId="{95151330-7327-C548-91F9-86814D57E3EF}" destId="{A26286C2-93DE-5747-A733-922789190A89}" srcOrd="0" destOrd="1" presId="urn:microsoft.com/office/officeart/2005/8/layout/vList5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973915BA-3D82-284C-99C9-D9A3ECE97CA7}" type="presOf" srcId="{5B70B6B0-9684-9E44-B50F-29E5C5CDD5BB}" destId="{A26286C2-93DE-5747-A733-922789190A89}" srcOrd="0" destOrd="2" presId="urn:microsoft.com/office/officeart/2005/8/layout/vList5"/>
    <dgm:cxn modelId="{738372BD-77DF-B84E-99BF-F3DEC6A546FD}" srcId="{E139333C-4EB9-8440-B20D-3DDA3424A561}" destId="{5B70B6B0-9684-9E44-B50F-29E5C5CDD5BB}" srcOrd="2" destOrd="0" parTransId="{50104364-0BAF-BD45-834D-1FC74424C9FF}" sibTransId="{9F63FAFF-4EF3-D044-874F-72334E67EF38}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large quantity of money spent on holiday sites 1-2 times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Large quantities of money spent on holiday sites 3+ times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fuel top ups fuel 0&lt;n&lt;=x times per month AND no electricity top ups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If fuel top ups n &gt; x times per month AND no electricity top ups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78DA1166-6D74-024A-A6AD-0E76FD62DEA8}">
      <dgm:prSet/>
      <dgm:spPr/>
      <dgm:t>
        <a:bodyPr/>
        <a:lstStyle/>
        <a:p>
          <a:r>
            <a:rPr lang="en-GB" dirty="0"/>
            <a:t>If fuel top ups exceed £ AND no electricity top ups</a:t>
          </a:r>
        </a:p>
      </dgm:t>
    </dgm:pt>
    <dgm:pt modelId="{F424F8DE-B2FA-0940-89DD-724042EA242A}" type="parTrans" cxnId="{3D38C478-F53F-9C44-8C51-7E6C925F3E9D}">
      <dgm:prSet/>
      <dgm:spPr/>
      <dgm:t>
        <a:bodyPr/>
        <a:lstStyle/>
        <a:p>
          <a:endParaRPr lang="en-GB"/>
        </a:p>
      </dgm:t>
    </dgm:pt>
    <dgm:pt modelId="{8F2CCCFB-2742-504A-9AD3-984445C8C9C2}" type="sibTrans" cxnId="{3D38C478-F53F-9C44-8C51-7E6C925F3E9D}">
      <dgm:prSet/>
      <dgm:spPr/>
      <dgm:t>
        <a:bodyPr/>
        <a:lstStyle/>
        <a:p>
          <a:endParaRPr lang="en-GB"/>
        </a:p>
      </dgm:t>
    </dgm:pt>
    <dgm:pt modelId="{CBC90879-8055-8A4B-9D53-7D8D1FAC1D1D}">
      <dgm:prSet/>
      <dgm:spPr/>
      <dgm:t>
        <a:bodyPr/>
        <a:lstStyle/>
        <a:p>
          <a:endParaRPr lang="en-GB" dirty="0"/>
        </a:p>
      </dgm:t>
    </dgm:pt>
    <dgm:pt modelId="{1EAF3B69-4EAC-A14C-A2A9-E0239024BE8E}" type="parTrans" cxnId="{E1424C86-44D3-804C-A4DA-F1ACF89C5CBD}">
      <dgm:prSet/>
      <dgm:spPr/>
      <dgm:t>
        <a:bodyPr/>
        <a:lstStyle/>
        <a:p>
          <a:endParaRPr lang="en-GB"/>
        </a:p>
      </dgm:t>
    </dgm:pt>
    <dgm:pt modelId="{AC2BD0D4-F656-0C41-9EA8-86B49ED5234B}" type="sibTrans" cxnId="{E1424C86-44D3-804C-A4DA-F1ACF89C5CBD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8D450437-D7E7-2643-A52D-5910B7FF0B7C}" type="presOf" srcId="{78DA1166-6D74-024A-A6AD-0E76FD62DEA8}" destId="{5EF28C14-6E46-414A-A965-E7B84C3EA765}" srcOrd="0" destOrd="1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3D38C478-F53F-9C44-8C51-7E6C925F3E9D}" srcId="{F6D7D6E2-91ED-5548-9226-5F8C792B7E1F}" destId="{78DA1166-6D74-024A-A6AD-0E76FD62DEA8}" srcOrd="1" destOrd="0" parTransId="{F424F8DE-B2FA-0940-89DD-724042EA242A}" sibTransId="{8F2CCCFB-2742-504A-9AD3-984445C8C9C2}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E1424C86-44D3-804C-A4DA-F1ACF89C5CBD}" srcId="{E139333C-4EB9-8440-B20D-3DDA3424A561}" destId="{CBC90879-8055-8A4B-9D53-7D8D1FAC1D1D}" srcOrd="1" destOrd="0" parTransId="{1EAF3B69-4EAC-A14C-A2A9-E0239024BE8E}" sibTransId="{AC2BD0D4-F656-0C41-9EA8-86B49ED5234B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B2B565F5-A7E8-D84D-BE32-64F6E1C30B99}" type="presOf" srcId="{CBC90879-8055-8A4B-9D53-7D8D1FAC1D1D}" destId="{A26286C2-93DE-5747-A733-922789190A89}" srcOrd="0" destOrd="1" presId="urn:microsoft.com/office/officeart/2005/8/layout/vList5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fuel top ups fuel 0&lt;n&lt;=x times per month AND electricity top ups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If fuel top ups n &gt; x times per month AND electricity top ups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31A9D6F0-7322-C24D-9E39-7958550169EE}">
      <dgm:prSet/>
      <dgm:spPr/>
      <dgm:t>
        <a:bodyPr/>
        <a:lstStyle/>
        <a:p>
          <a:r>
            <a:rPr lang="en-GB" dirty="0"/>
            <a:t>If fuel top ups exceed £ AND no electricity top ups</a:t>
          </a:r>
        </a:p>
      </dgm:t>
    </dgm:pt>
    <dgm:pt modelId="{3F7110D5-A784-BE4E-8DAE-44D747872C57}" type="parTrans" cxnId="{F3B0F048-ACF6-0045-B54E-986502C80B4D}">
      <dgm:prSet/>
      <dgm:spPr/>
      <dgm:t>
        <a:bodyPr/>
        <a:lstStyle/>
        <a:p>
          <a:endParaRPr lang="en-GB"/>
        </a:p>
      </dgm:t>
    </dgm:pt>
    <dgm:pt modelId="{8D326745-B6E6-5C43-91ED-D20A13DC7CCA}" type="sibTrans" cxnId="{F3B0F048-ACF6-0045-B54E-986502C80B4D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72921725-354F-464E-A58D-B5B6E6CC727B}" type="presOf" srcId="{31A9D6F0-7322-C24D-9E39-7958550169EE}" destId="{5EF28C14-6E46-414A-A965-E7B84C3EA765}" srcOrd="0" destOrd="1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F3B0F048-ACF6-0045-B54E-986502C80B4D}" srcId="{F6D7D6E2-91ED-5548-9226-5F8C792B7E1F}" destId="{31A9D6F0-7322-C24D-9E39-7958550169EE}" srcOrd="1" destOrd="0" parTransId="{3F7110D5-A784-BE4E-8DAE-44D747872C57}" sibTransId="{8D326745-B6E6-5C43-91ED-D20A13DC7CCA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observed 1 &lt;n &lt; x times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If observed n &gt; x times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1 &lt; n &lt; x transactions on clothes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If n &gt; x transactions on clothes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42076C-094B-B643-9AF5-A428C7B9A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4FA773-758E-C342-B836-244280284096}">
      <dgm:prSet/>
      <dgm:spPr/>
      <dgm:t>
        <a:bodyPr/>
        <a:lstStyle/>
        <a:p>
          <a:r>
            <a:rPr lang="en-GB" dirty="0"/>
            <a:t>If observed 1 &lt;n &lt; x times</a:t>
          </a:r>
        </a:p>
      </dgm:t>
    </dgm:pt>
    <dgm:pt modelId="{30A70A6D-244B-BF4B-B208-D36B8B071CF6}" type="parTrans" cxnId="{DC690744-2C75-6E4B-8C53-C0A7D828F454}">
      <dgm:prSet/>
      <dgm:spPr/>
      <dgm:t>
        <a:bodyPr/>
        <a:lstStyle/>
        <a:p>
          <a:endParaRPr lang="en-GB"/>
        </a:p>
      </dgm:t>
    </dgm:pt>
    <dgm:pt modelId="{A31D756B-20D3-0A42-BFB4-0BF0574A99C5}" type="sibTrans" cxnId="{DC690744-2C75-6E4B-8C53-C0A7D828F454}">
      <dgm:prSet/>
      <dgm:spPr/>
      <dgm:t>
        <a:bodyPr/>
        <a:lstStyle/>
        <a:p>
          <a:endParaRPr lang="en-GB"/>
        </a:p>
      </dgm:t>
    </dgm:pt>
    <dgm:pt modelId="{6474083B-1C6E-8248-91E5-762B1F527C2E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None</a:t>
          </a:r>
          <a:r>
            <a:rPr lang="en-GB" dirty="0"/>
            <a:t>'</a:t>
          </a:r>
        </a:p>
      </dgm:t>
    </dgm:pt>
    <dgm:pt modelId="{1CD05C82-5C86-7C4C-B9F7-DA570D40A372}" type="parTrans" cxnId="{91F49385-FD02-C848-A7F1-230500751A12}">
      <dgm:prSet/>
      <dgm:spPr/>
      <dgm:t>
        <a:bodyPr/>
        <a:lstStyle/>
        <a:p>
          <a:endParaRPr lang="en-GB"/>
        </a:p>
      </dgm:t>
    </dgm:pt>
    <dgm:pt modelId="{544BE730-A234-9740-9259-1A6018E6E2E1}" type="sibTrans" cxnId="{91F49385-FD02-C848-A7F1-230500751A12}">
      <dgm:prSet/>
      <dgm:spPr/>
      <dgm:t>
        <a:bodyPr/>
        <a:lstStyle/>
        <a:p>
          <a:endParaRPr lang="en-GB"/>
        </a:p>
      </dgm:t>
    </dgm:pt>
    <dgm:pt modelId="{4B6E731D-C538-CC4D-ADB7-4AECF67A123C}">
      <dgm:prSet/>
      <dgm:spPr/>
      <dgm:t>
        <a:bodyPr/>
        <a:lstStyle/>
        <a:p>
          <a:r>
            <a:rPr lang="en-GB" dirty="0"/>
            <a:t>By Default</a:t>
          </a:r>
        </a:p>
      </dgm:t>
    </dgm:pt>
    <dgm:pt modelId="{DBE71002-0542-CF49-ACDC-DE1521D615B4}" type="parTrans" cxnId="{A35EF04E-2780-B947-8D72-307A31B13BC8}">
      <dgm:prSet/>
      <dgm:spPr/>
      <dgm:t>
        <a:bodyPr/>
        <a:lstStyle/>
        <a:p>
          <a:endParaRPr lang="en-GB"/>
        </a:p>
      </dgm:t>
    </dgm:pt>
    <dgm:pt modelId="{E841DF76-3D0E-E249-821B-BBDE8FD5B190}" type="sibTrans" cxnId="{A35EF04E-2780-B947-8D72-307A31B13BC8}">
      <dgm:prSet/>
      <dgm:spPr/>
      <dgm:t>
        <a:bodyPr/>
        <a:lstStyle/>
        <a:p>
          <a:endParaRPr lang="en-GB"/>
        </a:p>
      </dgm:t>
    </dgm:pt>
    <dgm:pt modelId="{E139333C-4EB9-8440-B20D-3DDA3424A561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Some</a:t>
          </a:r>
          <a:r>
            <a:rPr lang="en-GB" dirty="0"/>
            <a:t>'</a:t>
          </a:r>
        </a:p>
      </dgm:t>
    </dgm:pt>
    <dgm:pt modelId="{F6F57A4B-1B3B-6F47-9D48-012ED3F0B4CD}" type="parTrans" cxnId="{191F094F-1D70-DA43-9D91-F6D26F324979}">
      <dgm:prSet/>
      <dgm:spPr/>
      <dgm:t>
        <a:bodyPr/>
        <a:lstStyle/>
        <a:p>
          <a:endParaRPr lang="en-GB"/>
        </a:p>
      </dgm:t>
    </dgm:pt>
    <dgm:pt modelId="{003F1835-A682-8842-B66F-7A2EF34AE5B7}" type="sibTrans" cxnId="{191F094F-1D70-DA43-9D91-F6D26F324979}">
      <dgm:prSet/>
      <dgm:spPr/>
      <dgm:t>
        <a:bodyPr/>
        <a:lstStyle/>
        <a:p>
          <a:endParaRPr lang="en-GB"/>
        </a:p>
      </dgm:t>
    </dgm:pt>
    <dgm:pt modelId="{F6D7D6E2-91ED-5548-9226-5F8C792B7E1F}">
      <dgm:prSet/>
      <dgm:spPr/>
      <dgm:t>
        <a:bodyPr/>
        <a:lstStyle/>
        <a:p>
          <a:r>
            <a:rPr lang="en-GB" dirty="0"/>
            <a:t>Assume '</a:t>
          </a:r>
          <a:r>
            <a:rPr lang="en-GB" dirty="0">
              <a:solidFill>
                <a:schemeClr val="accent6"/>
              </a:solidFill>
            </a:rPr>
            <a:t>Frequent</a:t>
          </a:r>
          <a:r>
            <a:rPr lang="en-GB" dirty="0"/>
            <a:t>'</a:t>
          </a:r>
        </a:p>
      </dgm:t>
    </dgm:pt>
    <dgm:pt modelId="{DE6BA5B9-4B40-C74B-8363-C2D729E59BFF}" type="parTrans" cxnId="{33CC4160-3E2C-F149-B355-737A4C7A13ED}">
      <dgm:prSet/>
      <dgm:spPr/>
      <dgm:t>
        <a:bodyPr/>
        <a:lstStyle/>
        <a:p>
          <a:endParaRPr lang="en-GB"/>
        </a:p>
      </dgm:t>
    </dgm:pt>
    <dgm:pt modelId="{A3A10D49-4341-934B-A187-98988FA3D1AA}" type="sibTrans" cxnId="{33CC4160-3E2C-F149-B355-737A4C7A13ED}">
      <dgm:prSet/>
      <dgm:spPr/>
      <dgm:t>
        <a:bodyPr/>
        <a:lstStyle/>
        <a:p>
          <a:endParaRPr lang="en-GB"/>
        </a:p>
      </dgm:t>
    </dgm:pt>
    <dgm:pt modelId="{34CDA678-B11A-B349-AE90-13F269163074}">
      <dgm:prSet/>
      <dgm:spPr/>
      <dgm:t>
        <a:bodyPr/>
        <a:lstStyle/>
        <a:p>
          <a:r>
            <a:rPr lang="en-GB" dirty="0"/>
            <a:t>If observed n &gt; x times </a:t>
          </a:r>
        </a:p>
      </dgm:t>
    </dgm:pt>
    <dgm:pt modelId="{D6B12B8B-2443-1A48-B3FE-7535500C1C9E}" type="parTrans" cxnId="{622204EB-B5A5-204E-AFCC-D64E7C7B0347}">
      <dgm:prSet/>
      <dgm:spPr/>
      <dgm:t>
        <a:bodyPr/>
        <a:lstStyle/>
        <a:p>
          <a:endParaRPr lang="en-GB"/>
        </a:p>
      </dgm:t>
    </dgm:pt>
    <dgm:pt modelId="{7619732A-EC40-A94D-96FE-5976DADF33AC}" type="sibTrans" cxnId="{622204EB-B5A5-204E-AFCC-D64E7C7B0347}">
      <dgm:prSet/>
      <dgm:spPr/>
      <dgm:t>
        <a:bodyPr/>
        <a:lstStyle/>
        <a:p>
          <a:endParaRPr lang="en-GB"/>
        </a:p>
      </dgm:t>
    </dgm:pt>
    <dgm:pt modelId="{49EBF28F-4D58-7046-AD3D-618FE5BAE510}" type="pres">
      <dgm:prSet presAssocID="{0642076C-094B-B643-9AF5-A428C7B9AED7}" presName="Name0" presStyleCnt="0">
        <dgm:presLayoutVars>
          <dgm:dir/>
          <dgm:animLvl val="lvl"/>
          <dgm:resizeHandles val="exact"/>
        </dgm:presLayoutVars>
      </dgm:prSet>
      <dgm:spPr/>
    </dgm:pt>
    <dgm:pt modelId="{C409EE1C-5D29-6B48-876C-88B7F162DAB1}" type="pres">
      <dgm:prSet presAssocID="{6474083B-1C6E-8248-91E5-762B1F527C2E}" presName="linNode" presStyleCnt="0"/>
      <dgm:spPr/>
    </dgm:pt>
    <dgm:pt modelId="{60634809-BC6F-ED48-A3D5-E57A5E159FA7}" type="pres">
      <dgm:prSet presAssocID="{6474083B-1C6E-8248-91E5-762B1F527C2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FCF9E-89CC-0346-9142-7DD9AADAB52B}" type="pres">
      <dgm:prSet presAssocID="{6474083B-1C6E-8248-91E5-762B1F527C2E}" presName="descendantText" presStyleLbl="alignAccFollowNode1" presStyleIdx="0" presStyleCnt="3">
        <dgm:presLayoutVars>
          <dgm:bulletEnabled val="1"/>
        </dgm:presLayoutVars>
      </dgm:prSet>
      <dgm:spPr/>
    </dgm:pt>
    <dgm:pt modelId="{DBB94C3A-3CDD-F644-915B-8C07F5211D06}" type="pres">
      <dgm:prSet presAssocID="{544BE730-A234-9740-9259-1A6018E6E2E1}" presName="sp" presStyleCnt="0"/>
      <dgm:spPr/>
    </dgm:pt>
    <dgm:pt modelId="{EBB84D2F-C501-8B42-8103-3C27E1B1B545}" type="pres">
      <dgm:prSet presAssocID="{E139333C-4EB9-8440-B20D-3DDA3424A561}" presName="linNode" presStyleCnt="0"/>
      <dgm:spPr/>
    </dgm:pt>
    <dgm:pt modelId="{DF8ABE14-41AC-8343-82B9-16D60AB4C064}" type="pres">
      <dgm:prSet presAssocID="{E139333C-4EB9-8440-B20D-3DDA3424A5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6286C2-93DE-5747-A733-922789190A89}" type="pres">
      <dgm:prSet presAssocID="{E139333C-4EB9-8440-B20D-3DDA3424A561}" presName="descendantText" presStyleLbl="alignAccFollowNode1" presStyleIdx="1" presStyleCnt="3">
        <dgm:presLayoutVars>
          <dgm:bulletEnabled val="1"/>
        </dgm:presLayoutVars>
      </dgm:prSet>
      <dgm:spPr/>
    </dgm:pt>
    <dgm:pt modelId="{2BBB8929-1C02-CD4B-824F-3552482306F5}" type="pres">
      <dgm:prSet presAssocID="{003F1835-A682-8842-B66F-7A2EF34AE5B7}" presName="sp" presStyleCnt="0"/>
      <dgm:spPr/>
    </dgm:pt>
    <dgm:pt modelId="{3DB3914B-E7D6-624B-8B05-8970A4C6DB62}" type="pres">
      <dgm:prSet presAssocID="{F6D7D6E2-91ED-5548-9226-5F8C792B7E1F}" presName="linNode" presStyleCnt="0"/>
      <dgm:spPr/>
    </dgm:pt>
    <dgm:pt modelId="{395A9F5C-BEAB-D54D-A413-8BF36BD60DEF}" type="pres">
      <dgm:prSet presAssocID="{F6D7D6E2-91ED-5548-9226-5F8C792B7E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F28C14-6E46-414A-A965-E7B84C3EA765}" type="pres">
      <dgm:prSet presAssocID="{F6D7D6E2-91ED-5548-9226-5F8C792B7E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4481F-382E-C64F-B78C-B44AF6C1B5E7}" type="presOf" srcId="{34CDA678-B11A-B349-AE90-13F269163074}" destId="{5EF28C14-6E46-414A-A965-E7B84C3EA765}" srcOrd="0" destOrd="0" presId="urn:microsoft.com/office/officeart/2005/8/layout/vList5"/>
    <dgm:cxn modelId="{59BE3F34-F1EE-C24C-801C-5D4F49DBD33E}" type="presOf" srcId="{394FA773-758E-C342-B836-244280284096}" destId="{A26286C2-93DE-5747-A733-922789190A89}" srcOrd="0" destOrd="0" presId="urn:microsoft.com/office/officeart/2005/8/layout/vList5"/>
    <dgm:cxn modelId="{DC690744-2C75-6E4B-8C53-C0A7D828F454}" srcId="{E139333C-4EB9-8440-B20D-3DDA3424A561}" destId="{394FA773-758E-C342-B836-244280284096}" srcOrd="0" destOrd="0" parTransId="{30A70A6D-244B-BF4B-B208-D36B8B071CF6}" sibTransId="{A31D756B-20D3-0A42-BFB4-0BF0574A99C5}"/>
    <dgm:cxn modelId="{782F074B-0441-C14D-8B0F-5A5F864412B3}" type="presOf" srcId="{4B6E731D-C538-CC4D-ADB7-4AECF67A123C}" destId="{96DFCF9E-89CC-0346-9142-7DD9AADAB52B}" srcOrd="0" destOrd="0" presId="urn:microsoft.com/office/officeart/2005/8/layout/vList5"/>
    <dgm:cxn modelId="{A35EF04E-2780-B947-8D72-307A31B13BC8}" srcId="{6474083B-1C6E-8248-91E5-762B1F527C2E}" destId="{4B6E731D-C538-CC4D-ADB7-4AECF67A123C}" srcOrd="0" destOrd="0" parTransId="{DBE71002-0542-CF49-ACDC-DE1521D615B4}" sibTransId="{E841DF76-3D0E-E249-821B-BBDE8FD5B190}"/>
    <dgm:cxn modelId="{191F094F-1D70-DA43-9D91-F6D26F324979}" srcId="{0642076C-094B-B643-9AF5-A428C7B9AED7}" destId="{E139333C-4EB9-8440-B20D-3DDA3424A561}" srcOrd="1" destOrd="0" parTransId="{F6F57A4B-1B3B-6F47-9D48-012ED3F0B4CD}" sibTransId="{003F1835-A682-8842-B66F-7A2EF34AE5B7}"/>
    <dgm:cxn modelId="{33CC4160-3E2C-F149-B355-737A4C7A13ED}" srcId="{0642076C-094B-B643-9AF5-A428C7B9AED7}" destId="{F6D7D6E2-91ED-5548-9226-5F8C792B7E1F}" srcOrd="2" destOrd="0" parTransId="{DE6BA5B9-4B40-C74B-8363-C2D729E59BFF}" sibTransId="{A3A10D49-4341-934B-A187-98988FA3D1AA}"/>
    <dgm:cxn modelId="{B3B65578-7C50-1449-B2C3-2C25D26D43DA}" type="presOf" srcId="{0642076C-094B-B643-9AF5-A428C7B9AED7}" destId="{49EBF28F-4D58-7046-AD3D-618FE5BAE510}" srcOrd="0" destOrd="0" presId="urn:microsoft.com/office/officeart/2005/8/layout/vList5"/>
    <dgm:cxn modelId="{91F49385-FD02-C848-A7F1-230500751A12}" srcId="{0642076C-094B-B643-9AF5-A428C7B9AED7}" destId="{6474083B-1C6E-8248-91E5-762B1F527C2E}" srcOrd="0" destOrd="0" parTransId="{1CD05C82-5C86-7C4C-B9F7-DA570D40A372}" sibTransId="{544BE730-A234-9740-9259-1A6018E6E2E1}"/>
    <dgm:cxn modelId="{FA4DC492-3E13-E545-828F-0FB86A708748}" type="presOf" srcId="{6474083B-1C6E-8248-91E5-762B1F527C2E}" destId="{60634809-BC6F-ED48-A3D5-E57A5E159FA7}" srcOrd="0" destOrd="0" presId="urn:microsoft.com/office/officeart/2005/8/layout/vList5"/>
    <dgm:cxn modelId="{D9AEB1B5-1CC1-644B-9BDE-0B540F4F5968}" type="presOf" srcId="{E139333C-4EB9-8440-B20D-3DDA3424A561}" destId="{DF8ABE14-41AC-8343-82B9-16D60AB4C064}" srcOrd="0" destOrd="0" presId="urn:microsoft.com/office/officeart/2005/8/layout/vList5"/>
    <dgm:cxn modelId="{622204EB-B5A5-204E-AFCC-D64E7C7B0347}" srcId="{F6D7D6E2-91ED-5548-9226-5F8C792B7E1F}" destId="{34CDA678-B11A-B349-AE90-13F269163074}" srcOrd="0" destOrd="0" parTransId="{D6B12B8B-2443-1A48-B3FE-7535500C1C9E}" sibTransId="{7619732A-EC40-A94D-96FE-5976DADF33AC}"/>
    <dgm:cxn modelId="{AD5D09F6-7EFE-354C-832E-45DF1DCD31EA}" type="presOf" srcId="{F6D7D6E2-91ED-5548-9226-5F8C792B7E1F}" destId="{395A9F5C-BEAB-D54D-A413-8BF36BD60DEF}" srcOrd="0" destOrd="0" presId="urn:microsoft.com/office/officeart/2005/8/layout/vList5"/>
    <dgm:cxn modelId="{F8CF3DB0-75BE-7B43-B957-C3ECEDEDAE95}" type="presParOf" srcId="{49EBF28F-4D58-7046-AD3D-618FE5BAE510}" destId="{C409EE1C-5D29-6B48-876C-88B7F162DAB1}" srcOrd="0" destOrd="0" presId="urn:microsoft.com/office/officeart/2005/8/layout/vList5"/>
    <dgm:cxn modelId="{CA0CE62C-1567-B942-92EC-8B4083462B70}" type="presParOf" srcId="{C409EE1C-5D29-6B48-876C-88B7F162DAB1}" destId="{60634809-BC6F-ED48-A3D5-E57A5E159FA7}" srcOrd="0" destOrd="0" presId="urn:microsoft.com/office/officeart/2005/8/layout/vList5"/>
    <dgm:cxn modelId="{5E8EF703-DB2E-9242-98AF-1B5326FA2884}" type="presParOf" srcId="{C409EE1C-5D29-6B48-876C-88B7F162DAB1}" destId="{96DFCF9E-89CC-0346-9142-7DD9AADAB52B}" srcOrd="1" destOrd="0" presId="urn:microsoft.com/office/officeart/2005/8/layout/vList5"/>
    <dgm:cxn modelId="{24643413-4F47-2047-835B-E2C1EB531F78}" type="presParOf" srcId="{49EBF28F-4D58-7046-AD3D-618FE5BAE510}" destId="{DBB94C3A-3CDD-F644-915B-8C07F5211D06}" srcOrd="1" destOrd="0" presId="urn:microsoft.com/office/officeart/2005/8/layout/vList5"/>
    <dgm:cxn modelId="{C4DA5306-B985-4348-BE7D-4AEFCF3B0DD6}" type="presParOf" srcId="{49EBF28F-4D58-7046-AD3D-618FE5BAE510}" destId="{EBB84D2F-C501-8B42-8103-3C27E1B1B545}" srcOrd="2" destOrd="0" presId="urn:microsoft.com/office/officeart/2005/8/layout/vList5"/>
    <dgm:cxn modelId="{967F8459-DB98-6F4B-9D5B-4539AC5437F0}" type="presParOf" srcId="{EBB84D2F-C501-8B42-8103-3C27E1B1B545}" destId="{DF8ABE14-41AC-8343-82B9-16D60AB4C064}" srcOrd="0" destOrd="0" presId="urn:microsoft.com/office/officeart/2005/8/layout/vList5"/>
    <dgm:cxn modelId="{5C80E0BF-5882-EB4B-A60E-36034BDF6D75}" type="presParOf" srcId="{EBB84D2F-C501-8B42-8103-3C27E1B1B545}" destId="{A26286C2-93DE-5747-A733-922789190A89}" srcOrd="1" destOrd="0" presId="urn:microsoft.com/office/officeart/2005/8/layout/vList5"/>
    <dgm:cxn modelId="{567D1CCE-2A86-CA49-BAED-84D8B3EB9757}" type="presParOf" srcId="{49EBF28F-4D58-7046-AD3D-618FE5BAE510}" destId="{2BBB8929-1C02-CD4B-824F-3552482306F5}" srcOrd="3" destOrd="0" presId="urn:microsoft.com/office/officeart/2005/8/layout/vList5"/>
    <dgm:cxn modelId="{7DFD0DA0-A588-E642-8569-C7B21F2AC92B}" type="presParOf" srcId="{49EBF28F-4D58-7046-AD3D-618FE5BAE510}" destId="{3DB3914B-E7D6-624B-8B05-8970A4C6DB62}" srcOrd="4" destOrd="0" presId="urn:microsoft.com/office/officeart/2005/8/layout/vList5"/>
    <dgm:cxn modelId="{5160F29C-C28B-ED44-AF51-8DA07F57D4D6}" type="presParOf" srcId="{3DB3914B-E7D6-624B-8B05-8970A4C6DB62}" destId="{395A9F5C-BEAB-D54D-A413-8BF36BD60DEF}" srcOrd="0" destOrd="0" presId="urn:microsoft.com/office/officeart/2005/8/layout/vList5"/>
    <dgm:cxn modelId="{19B5BC88-59CC-384B-8DB7-1892FCED1DD2}" type="presParOf" srcId="{3DB3914B-E7D6-624B-8B05-8970A4C6DB62}" destId="{5EF28C14-6E46-414A-A965-E7B84C3EA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6E741-D38A-5F4C-A0F0-50C1D2E1AC3C}">
      <dsp:nvSpPr>
        <dsp:cNvPr id="0" name=""/>
        <dsp:cNvSpPr/>
      </dsp:nvSpPr>
      <dsp:spPr>
        <a:xfrm>
          <a:off x="2676" y="1393101"/>
          <a:ext cx="2005473" cy="100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Transactional Data</a:t>
          </a:r>
        </a:p>
      </dsp:txBody>
      <dsp:txXfrm>
        <a:off x="32045" y="1422470"/>
        <a:ext cx="1946735" cy="943998"/>
      </dsp:txXfrm>
    </dsp:sp>
    <dsp:sp modelId="{670433DE-8082-0B4C-B4DA-4DC71810EB6D}">
      <dsp:nvSpPr>
        <dsp:cNvPr id="0" name=""/>
        <dsp:cNvSpPr/>
      </dsp:nvSpPr>
      <dsp:spPr>
        <a:xfrm rot="19457599">
          <a:off x="1915295" y="1582364"/>
          <a:ext cx="987899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987899" y="23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84547" y="1581485"/>
        <a:ext cx="49394" cy="49394"/>
      </dsp:txXfrm>
    </dsp:sp>
    <dsp:sp modelId="{C70D37F0-428B-4D49-B7CE-74760B006FDE}">
      <dsp:nvSpPr>
        <dsp:cNvPr id="0" name=""/>
        <dsp:cNvSpPr/>
      </dsp:nvSpPr>
      <dsp:spPr>
        <a:xfrm>
          <a:off x="2810339" y="816527"/>
          <a:ext cx="2005473" cy="100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Split spending into categories</a:t>
          </a:r>
        </a:p>
      </dsp:txBody>
      <dsp:txXfrm>
        <a:off x="2839708" y="845896"/>
        <a:ext cx="1946735" cy="943998"/>
      </dsp:txXfrm>
    </dsp:sp>
    <dsp:sp modelId="{13A0BE59-490C-7343-885E-4E06D5674A35}">
      <dsp:nvSpPr>
        <dsp:cNvPr id="0" name=""/>
        <dsp:cNvSpPr/>
      </dsp:nvSpPr>
      <dsp:spPr>
        <a:xfrm>
          <a:off x="4815813" y="1294077"/>
          <a:ext cx="802189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802189" y="23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96853" y="1297841"/>
        <a:ext cx="40109" cy="40109"/>
      </dsp:txXfrm>
    </dsp:sp>
    <dsp:sp modelId="{71A526F4-E401-294A-BB46-633A78270EEE}">
      <dsp:nvSpPr>
        <dsp:cNvPr id="0" name=""/>
        <dsp:cNvSpPr/>
      </dsp:nvSpPr>
      <dsp:spPr>
        <a:xfrm>
          <a:off x="5618002" y="816527"/>
          <a:ext cx="2005473" cy="1002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Determine impact of categories</a:t>
          </a:r>
        </a:p>
      </dsp:txBody>
      <dsp:txXfrm>
        <a:off x="5647371" y="845896"/>
        <a:ext cx="1946735" cy="943998"/>
      </dsp:txXfrm>
    </dsp:sp>
    <dsp:sp modelId="{DDC1677D-7945-9B4E-8C23-DEB6693E456D}">
      <dsp:nvSpPr>
        <dsp:cNvPr id="0" name=""/>
        <dsp:cNvSpPr/>
      </dsp:nvSpPr>
      <dsp:spPr>
        <a:xfrm rot="2142401">
          <a:off x="1915295" y="2158937"/>
          <a:ext cx="987899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987899" y="23818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84547" y="2158058"/>
        <a:ext cx="49394" cy="49394"/>
      </dsp:txXfrm>
    </dsp:sp>
    <dsp:sp modelId="{BBC31CF6-E482-AB4E-9EFF-F6CA4A372BAC}">
      <dsp:nvSpPr>
        <dsp:cNvPr id="0" name=""/>
        <dsp:cNvSpPr/>
      </dsp:nvSpPr>
      <dsp:spPr>
        <a:xfrm>
          <a:off x="2810339" y="1969674"/>
          <a:ext cx="2005473" cy="10027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accent1"/>
              </a:solidFill>
            </a:rPr>
            <a:t>Map Behaviours</a:t>
          </a:r>
        </a:p>
      </dsp:txBody>
      <dsp:txXfrm>
        <a:off x="2839708" y="1999043"/>
        <a:ext cx="1946735" cy="943998"/>
      </dsp:txXfrm>
    </dsp:sp>
    <dsp:sp modelId="{A07AC980-68F9-AA45-8F4A-1B464412B96A}">
      <dsp:nvSpPr>
        <dsp:cNvPr id="0" name=""/>
        <dsp:cNvSpPr/>
      </dsp:nvSpPr>
      <dsp:spPr>
        <a:xfrm>
          <a:off x="4815813" y="2447224"/>
          <a:ext cx="802189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802189" y="23818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96853" y="2450988"/>
        <a:ext cx="40109" cy="40109"/>
      </dsp:txXfrm>
    </dsp:sp>
    <dsp:sp modelId="{C75A1080-6E76-5240-BC10-35E8D19B2814}">
      <dsp:nvSpPr>
        <dsp:cNvPr id="0" name=""/>
        <dsp:cNvSpPr/>
      </dsp:nvSpPr>
      <dsp:spPr>
        <a:xfrm>
          <a:off x="5618002" y="1969674"/>
          <a:ext cx="2005473" cy="10027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accent1"/>
              </a:solidFill>
            </a:rPr>
            <a:t>Determine impact of behaviours</a:t>
          </a:r>
        </a:p>
      </dsp:txBody>
      <dsp:txXfrm>
        <a:off x="5647371" y="1999043"/>
        <a:ext cx="1946735" cy="9439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6709286" y="-2432445"/>
          <a:ext cx="1859882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500" kern="1200" dirty="0"/>
            <a:t>By Default</a:t>
          </a:r>
        </a:p>
      </dsp:txBody>
      <dsp:txXfrm rot="-5400000">
        <a:off x="4044297" y="323336"/>
        <a:ext cx="7099069" cy="1678298"/>
      </dsp:txXfrm>
    </dsp:sp>
    <dsp:sp modelId="{60634809-BC6F-ED48-A3D5-E57A5E159FA7}">
      <dsp:nvSpPr>
        <dsp:cNvPr id="0" name=""/>
        <dsp:cNvSpPr/>
      </dsp:nvSpPr>
      <dsp:spPr>
        <a:xfrm>
          <a:off x="0" y="58"/>
          <a:ext cx="4044297" cy="232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Assume ‘</a:t>
          </a:r>
          <a:r>
            <a:rPr lang="en-GB" sz="6100" kern="1200" dirty="0">
              <a:solidFill>
                <a:schemeClr val="accent6"/>
              </a:solidFill>
            </a:rPr>
            <a:t>No</a:t>
          </a:r>
          <a:r>
            <a:rPr lang="en-GB" sz="6100" kern="1200" dirty="0"/>
            <a:t>'</a:t>
          </a:r>
        </a:p>
      </dsp:txBody>
      <dsp:txXfrm>
        <a:off x="113490" y="113548"/>
        <a:ext cx="3817317" cy="2097873"/>
      </dsp:txXfrm>
    </dsp:sp>
    <dsp:sp modelId="{A26286C2-93DE-5747-A733-922789190A89}">
      <dsp:nvSpPr>
        <dsp:cNvPr id="0" name=""/>
        <dsp:cNvSpPr/>
      </dsp:nvSpPr>
      <dsp:spPr>
        <a:xfrm rot="5400000">
          <a:off x="6709286" y="8650"/>
          <a:ext cx="1859882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500" kern="1200" dirty="0" err="1"/>
            <a:t>Iff</a:t>
          </a:r>
          <a:r>
            <a:rPr lang="en-GB" sz="6500" kern="1200" dirty="0"/>
            <a:t> observed</a:t>
          </a:r>
        </a:p>
      </dsp:txBody>
      <dsp:txXfrm rot="-5400000">
        <a:off x="4044297" y="2764431"/>
        <a:ext cx="7099069" cy="1678298"/>
      </dsp:txXfrm>
    </dsp:sp>
    <dsp:sp modelId="{DF8ABE14-41AC-8343-82B9-16D60AB4C064}">
      <dsp:nvSpPr>
        <dsp:cNvPr id="0" name=""/>
        <dsp:cNvSpPr/>
      </dsp:nvSpPr>
      <dsp:spPr>
        <a:xfrm>
          <a:off x="0" y="2441154"/>
          <a:ext cx="4044297" cy="2324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Assume ‘</a:t>
          </a:r>
          <a:r>
            <a:rPr lang="en-GB" sz="6100" kern="1200" dirty="0">
              <a:solidFill>
                <a:schemeClr val="accent6"/>
              </a:solidFill>
            </a:rPr>
            <a:t>Yes</a:t>
          </a:r>
          <a:r>
            <a:rPr lang="en-GB" sz="6100" kern="1200" dirty="0"/>
            <a:t>'</a:t>
          </a:r>
        </a:p>
      </dsp:txBody>
      <dsp:txXfrm>
        <a:off x="113490" y="2554644"/>
        <a:ext cx="3817317" cy="20978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If 1 &lt; n &lt; x transactions with vendors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If n &gt; x transactions with vendors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2B4F7-1D64-C147-9353-1BECA9B40EB1}">
      <dsp:nvSpPr>
        <dsp:cNvPr id="0" name=""/>
        <dsp:cNvSpPr/>
      </dsp:nvSpPr>
      <dsp:spPr>
        <a:xfrm>
          <a:off x="54" y="199172"/>
          <a:ext cx="5258898" cy="887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Individuals have different opportunity-costs for their behaviors:</a:t>
          </a:r>
          <a:endParaRPr lang="en-GB" sz="2300" kern="1200" dirty="0"/>
        </a:p>
      </dsp:txBody>
      <dsp:txXfrm>
        <a:off x="54" y="199172"/>
        <a:ext cx="5258898" cy="887581"/>
      </dsp:txXfrm>
    </dsp:sp>
    <dsp:sp modelId="{EE5B606D-0485-4349-BB2B-B4540D944A9E}">
      <dsp:nvSpPr>
        <dsp:cNvPr id="0" name=""/>
        <dsp:cNvSpPr/>
      </dsp:nvSpPr>
      <dsp:spPr>
        <a:xfrm>
          <a:off x="54" y="1086754"/>
          <a:ext cx="5258898" cy="32869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Where they live: </a:t>
          </a:r>
          <a:r>
            <a:rPr lang="en-US" sz="2300" i="1" kern="1200" dirty="0"/>
            <a:t>Focus exclusively on London</a:t>
          </a:r>
          <a:br>
            <a:rPr lang="en-US" sz="2300" i="1" kern="1200" dirty="0"/>
          </a:b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How much they earn: </a:t>
          </a:r>
          <a:r>
            <a:rPr lang="en-US" sz="2300" i="1" kern="1200" dirty="0"/>
            <a:t>Standardize results at the end by income band</a:t>
          </a:r>
          <a:endParaRPr lang="en-GB" sz="2300" kern="1200" dirty="0"/>
        </a:p>
      </dsp:txBody>
      <dsp:txXfrm>
        <a:off x="54" y="1086754"/>
        <a:ext cx="5258898" cy="3286965"/>
      </dsp:txXfrm>
    </dsp:sp>
    <dsp:sp modelId="{00EF2256-332B-5640-A047-A8E91D877AC9}">
      <dsp:nvSpPr>
        <dsp:cNvPr id="0" name=""/>
        <dsp:cNvSpPr/>
      </dsp:nvSpPr>
      <dsp:spPr>
        <a:xfrm>
          <a:off x="5995199" y="199172"/>
          <a:ext cx="5258898" cy="88758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 easy way of measuring validity: </a:t>
          </a:r>
          <a:endParaRPr lang="en-GB" sz="2300" kern="1200" dirty="0"/>
        </a:p>
      </dsp:txBody>
      <dsp:txXfrm>
        <a:off x="5995199" y="199172"/>
        <a:ext cx="5258898" cy="887581"/>
      </dsp:txXfrm>
    </dsp:sp>
    <dsp:sp modelId="{662627EE-8F5F-524D-B925-73BF4051D383}">
      <dsp:nvSpPr>
        <dsp:cNvPr id="0" name=""/>
        <dsp:cNvSpPr/>
      </dsp:nvSpPr>
      <dsp:spPr>
        <a:xfrm>
          <a:off x="5995199" y="1086754"/>
          <a:ext cx="5258898" cy="3286965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Look at distributions of demographics receiving high, medium and low scores: </a:t>
          </a:r>
          <a:r>
            <a:rPr lang="en-US" sz="2300" i="1" kern="1200" dirty="0"/>
            <a:t>do these match previous literature?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Train models with different metrics: </a:t>
          </a:r>
          <a:r>
            <a:rPr lang="en-US" sz="2300" i="1" kern="1200" dirty="0"/>
            <a:t>do they ?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Extrapolate to previous years, are results consistent?</a:t>
          </a:r>
          <a:endParaRPr lang="en-GB" sz="2300" kern="1200" dirty="0"/>
        </a:p>
      </dsp:txBody>
      <dsp:txXfrm>
        <a:off x="5995199" y="1086754"/>
        <a:ext cx="5258898" cy="3286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If large quantity of money spent on holiday sites 1-2 times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If spending abroad 2+ times a year AND no other transport arrangements observed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If large amount of money spent at common flights website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Large quantities of money spent on holiday sites 3+ times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If large quantity of money spent on holiday sites 1-2 times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Large quantities of money spent on holiday sites 3+ times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If fuel top ups fuel 0&lt;n&lt;=x times per month AND no electricity top ups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100" kern="1200" dirty="0"/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If fuel top ups n &gt; x times per month AND no electricity top ups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If fuel top ups exceed £ AND no electricity top ups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If fuel top ups fuel 0&lt;n&lt;=x times per month AND electricity top ups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If fuel top ups n &gt; x times per month AND electricity top ups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If fuel top ups exceed £ AND no electricity top ups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If observed 1 &lt;n &lt; x times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If observed n &gt; x times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If 1 &lt; n &lt; x transactions on clothes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If n &gt; x transactions on clothes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CF9E-89CC-0346-9142-7DD9AADAB52B}">
      <dsp:nvSpPr>
        <dsp:cNvPr id="0" name=""/>
        <dsp:cNvSpPr/>
      </dsp:nvSpPr>
      <dsp:spPr>
        <a:xfrm rot="5400000">
          <a:off x="7024852" y="-2824634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By Default</a:t>
          </a:r>
        </a:p>
      </dsp:txBody>
      <dsp:txXfrm rot="-5400000">
        <a:off x="4044298" y="215903"/>
        <a:ext cx="7129878" cy="1108785"/>
      </dsp:txXfrm>
    </dsp:sp>
    <dsp:sp modelId="{60634809-BC6F-ED48-A3D5-E57A5E159FA7}">
      <dsp:nvSpPr>
        <dsp:cNvPr id="0" name=""/>
        <dsp:cNvSpPr/>
      </dsp:nvSpPr>
      <dsp:spPr>
        <a:xfrm>
          <a:off x="0" y="2327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None</a:t>
          </a:r>
          <a:r>
            <a:rPr lang="en-GB" sz="4000" kern="1200" dirty="0"/>
            <a:t>'</a:t>
          </a:r>
        </a:p>
      </dsp:txBody>
      <dsp:txXfrm>
        <a:off x="74978" y="77305"/>
        <a:ext cx="3894341" cy="1385983"/>
      </dsp:txXfrm>
    </dsp:sp>
    <dsp:sp modelId="{A26286C2-93DE-5747-A733-922789190A89}">
      <dsp:nvSpPr>
        <dsp:cNvPr id="0" name=""/>
        <dsp:cNvSpPr/>
      </dsp:nvSpPr>
      <dsp:spPr>
        <a:xfrm rot="5400000">
          <a:off x="7024852" y="-1211897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If observed 1 &lt;n &lt; x times</a:t>
          </a:r>
        </a:p>
      </dsp:txBody>
      <dsp:txXfrm rot="-5400000">
        <a:off x="4044298" y="1828640"/>
        <a:ext cx="7129878" cy="1108785"/>
      </dsp:txXfrm>
    </dsp:sp>
    <dsp:sp modelId="{DF8ABE14-41AC-8343-82B9-16D60AB4C064}">
      <dsp:nvSpPr>
        <dsp:cNvPr id="0" name=""/>
        <dsp:cNvSpPr/>
      </dsp:nvSpPr>
      <dsp:spPr>
        <a:xfrm>
          <a:off x="0" y="1615063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Some</a:t>
          </a:r>
          <a:r>
            <a:rPr lang="en-GB" sz="4000" kern="1200" dirty="0"/>
            <a:t>'</a:t>
          </a:r>
        </a:p>
      </dsp:txBody>
      <dsp:txXfrm>
        <a:off x="74978" y="1690041"/>
        <a:ext cx="3894341" cy="1385983"/>
      </dsp:txXfrm>
    </dsp:sp>
    <dsp:sp modelId="{5EF28C14-6E46-414A-A965-E7B84C3EA765}">
      <dsp:nvSpPr>
        <dsp:cNvPr id="0" name=""/>
        <dsp:cNvSpPr/>
      </dsp:nvSpPr>
      <dsp:spPr>
        <a:xfrm rot="5400000">
          <a:off x="7024852" y="400838"/>
          <a:ext cx="1228751" cy="71898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If observed n &gt; x times </a:t>
          </a:r>
        </a:p>
      </dsp:txBody>
      <dsp:txXfrm rot="-5400000">
        <a:off x="4044298" y="3441376"/>
        <a:ext cx="7129878" cy="1108785"/>
      </dsp:txXfrm>
    </dsp:sp>
    <dsp:sp modelId="{395A9F5C-BEAB-D54D-A413-8BF36BD60DEF}">
      <dsp:nvSpPr>
        <dsp:cNvPr id="0" name=""/>
        <dsp:cNvSpPr/>
      </dsp:nvSpPr>
      <dsp:spPr>
        <a:xfrm>
          <a:off x="0" y="3227799"/>
          <a:ext cx="4044297" cy="1535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Assume '</a:t>
          </a:r>
          <a:r>
            <a:rPr lang="en-GB" sz="4000" kern="1200" dirty="0">
              <a:solidFill>
                <a:schemeClr val="accent6"/>
              </a:solidFill>
            </a:rPr>
            <a:t>Frequent</a:t>
          </a:r>
          <a:r>
            <a:rPr lang="en-GB" sz="4000" kern="1200" dirty="0"/>
            <a:t>'</a:t>
          </a:r>
        </a:p>
      </dsp:txBody>
      <dsp:txXfrm>
        <a:off x="74978" y="3302777"/>
        <a:ext cx="3894341" cy="138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67331-4C8D-FC48-96F7-EC2777CAF0F3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C8396-4FA5-4B49-8B59-3226A3B31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4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C8396-4FA5-4B49-8B59-3226A3B31B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0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543A1-F59C-DA44-B88C-E0F13801A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C8396-4FA5-4B49-8B59-3226A3B31B9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1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away on work trip -&gt; Not their behaviour?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C8396-4FA5-4B49-8B59-3226A3B31B9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8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Proof of method: https://</a:t>
            </a:r>
            <a:r>
              <a:rPr lang="en-GB" dirty="0" err="1"/>
              <a:t>www.wltpfacts.eu</a:t>
            </a:r>
            <a:r>
              <a:rPr lang="en-GB" dirty="0"/>
              <a:t>/link-between-co2-emissions-fuel-consumption/</a:t>
            </a:r>
          </a:p>
          <a:p>
            <a:r>
              <a:rPr lang="en-GB" dirty="0"/>
              <a:t>Petrol/ Diesel emissions: https://</a:t>
            </a:r>
            <a:r>
              <a:rPr lang="en-GB" dirty="0" err="1"/>
              <a:t>www.sciencedirect.com</a:t>
            </a:r>
            <a:r>
              <a:rPr lang="en-GB" dirty="0"/>
              <a:t>/science/article/</a:t>
            </a:r>
            <a:r>
              <a:rPr lang="en-GB" dirty="0" err="1"/>
              <a:t>pii</a:t>
            </a:r>
            <a:r>
              <a:rPr lang="en-GB" dirty="0"/>
              <a:t>/S0959652619340429?casa_token=dtJ1eMR7p8sAAAAA:Mj5l0kfX5_l6vePJSaC3OXzm8ULd0r02Ztm_Cu8OOBF4Vnl5Drp31_VArfWUxni5rIIDopchAA</a:t>
            </a:r>
          </a:p>
          <a:p>
            <a:r>
              <a:rPr lang="en-GB" dirty="0"/>
              <a:t>Electricity: https://</a:t>
            </a:r>
            <a:r>
              <a:rPr lang="en-GB" dirty="0" err="1"/>
              <a:t>www.sciencedirect.com</a:t>
            </a:r>
            <a:r>
              <a:rPr lang="en-GB" dirty="0"/>
              <a:t>/science/article/</a:t>
            </a:r>
            <a:r>
              <a:rPr lang="en-GB" dirty="0" err="1"/>
              <a:t>pii</a:t>
            </a:r>
            <a:r>
              <a:rPr lang="en-GB" dirty="0"/>
              <a:t>/S0960148120310934?casa_token=UD3LAEn7w4MAAAAA:PnqYIYVwGrWeHqvw-fACJn7fd7CfuZVoUY4TtibR4pBfzyEJZGBmsoU2ZuIAsBjk__5AVnYDmQ</a:t>
            </a:r>
          </a:p>
          <a:p>
            <a:r>
              <a:rPr lang="en-GB" dirty="0"/>
              <a:t>Price gas: https://</a:t>
            </a:r>
            <a:r>
              <a:rPr lang="en-GB" dirty="0" err="1"/>
              <a:t>www.racfoundation.org</a:t>
            </a:r>
            <a:r>
              <a:rPr lang="en-GB" dirty="0"/>
              <a:t>/data</a:t>
            </a:r>
          </a:p>
          <a:p>
            <a:r>
              <a:rPr lang="en-GB" dirty="0"/>
              <a:t>Price Electric: https://</a:t>
            </a:r>
            <a:r>
              <a:rPr lang="en-GB" dirty="0" err="1"/>
              <a:t>www.edfenergy.com</a:t>
            </a:r>
            <a:r>
              <a:rPr lang="en-GB" dirty="0"/>
              <a:t>/electric-cars/costs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C8396-4FA5-4B49-8B59-3226A3B31B9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9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labfresh.eu</a:t>
            </a:r>
            <a:r>
              <a:rPr lang="en-GB" dirty="0"/>
              <a:t>/pages/</a:t>
            </a:r>
            <a:r>
              <a:rPr lang="en-GB" dirty="0" err="1"/>
              <a:t>fashion-waste-index?lang</a:t>
            </a:r>
            <a:r>
              <a:rPr lang="en-GB" dirty="0"/>
              <a:t>=</a:t>
            </a:r>
            <a:r>
              <a:rPr lang="en-GB" dirty="0" err="1"/>
              <a:t>en&amp;locale</a:t>
            </a:r>
            <a:r>
              <a:rPr lang="en-GB" dirty="0"/>
              <a:t>=</a:t>
            </a:r>
            <a:r>
              <a:rPr lang="en-GB" dirty="0" err="1"/>
              <a:t>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C8396-4FA5-4B49-8B59-3226A3B31B9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2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AD87EC-48C2-45BC-AE63-9426C73F0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7" y="195"/>
            <a:ext cx="12191306" cy="68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554221" y="1524000"/>
            <a:ext cx="4429125" cy="347472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dirty="0"/>
            </a:lvl1pPr>
          </a:lstStyle>
          <a:p>
            <a:pPr lvl="0"/>
            <a:r>
              <a:rPr lang="en-GB"/>
              <a:t>Click icon to add picture</a:t>
            </a:r>
            <a:endParaRPr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3598" y="5105400"/>
            <a:ext cx="4426631" cy="8382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6209657" y="1524000"/>
            <a:ext cx="4425696" cy="347472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dirty="0"/>
            </a:lvl1pPr>
          </a:lstStyle>
          <a:p>
            <a:pPr lvl="0"/>
            <a:r>
              <a:rPr lang="en-GB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212707" y="5105400"/>
            <a:ext cx="4425696" cy="8382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219200" y="1524000"/>
            <a:ext cx="3038686" cy="304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dirty="0"/>
            </a:lvl1pPr>
          </a:lstStyle>
          <a:p>
            <a:pPr lvl="0"/>
            <a:r>
              <a:rPr lang="en-GB"/>
              <a:t>Click icon to add picture</a:t>
            </a:r>
            <a:endParaRPr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701396"/>
            <a:ext cx="3038686" cy="86120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4578347" y="1524000"/>
            <a:ext cx="3038686" cy="304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dirty="0"/>
            </a:lvl1pPr>
          </a:lstStyle>
          <a:p>
            <a:pPr lvl="0"/>
            <a:r>
              <a:rPr lang="en-GB"/>
              <a:t>Click icon to add picture</a:t>
            </a:r>
            <a:endParaRPr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8347" y="4701396"/>
            <a:ext cx="3038686" cy="86120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7"/>
          </p:nvPr>
        </p:nvSpPr>
        <p:spPr bwMode="gray">
          <a:xfrm>
            <a:off x="7937494" y="1524000"/>
            <a:ext cx="3035306" cy="304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dirty="0"/>
            </a:lvl1pPr>
          </a:lstStyle>
          <a:p>
            <a:pPr lvl="0"/>
            <a:r>
              <a:rPr lang="en-GB"/>
              <a:t>Click icon to add picture</a:t>
            </a:r>
            <a:endParaRPr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37494" y="4701396"/>
            <a:ext cx="3035306" cy="86120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8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1C85A-9321-48C8-B172-C539F4916C8A}"/>
              </a:ext>
            </a:extLst>
          </p:cNvPr>
          <p:cNvSpPr/>
          <p:nvPr/>
        </p:nvSpPr>
        <p:spPr bwMode="auto">
          <a:xfrm>
            <a:off x="450185" y="1575434"/>
            <a:ext cx="5535958" cy="380402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16032-F03A-46F6-9917-D68AE41110EF}"/>
              </a:ext>
            </a:extLst>
          </p:cNvPr>
          <p:cNvSpPr/>
          <p:nvPr/>
        </p:nvSpPr>
        <p:spPr bwMode="auto">
          <a:xfrm>
            <a:off x="6210639" y="1575434"/>
            <a:ext cx="5523133" cy="3804022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E39B-881C-4EA2-A6A7-D0ED8FB9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185" y="1575436"/>
            <a:ext cx="5523492" cy="3777612"/>
          </a:xfrm>
        </p:spPr>
        <p:txBody>
          <a:bodyPr lIns="182880" tIns="182880" rIns="182880" bIns="18288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54B0-6470-419F-AFA1-160E58F0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300" y="1575436"/>
            <a:ext cx="5523492" cy="3777612"/>
          </a:xfrm>
        </p:spPr>
        <p:txBody>
          <a:bodyPr lIns="182880" tIns="182880" rIns="182880" bIns="18288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566CD36B-6184-4F23-BE01-4C197CE28BA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8" y="949570"/>
            <a:ext cx="11256264" cy="381000"/>
          </a:xfrm>
        </p:spPr>
        <p:txBody>
          <a:bodyPr wrap="square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FAC7E-4BDC-4B97-A402-9DE6F4544DA1}"/>
              </a:ext>
            </a:extLst>
          </p:cNvPr>
          <p:cNvCxnSpPr>
            <a:cxnSpLocks/>
          </p:cNvCxnSpPr>
          <p:nvPr/>
        </p:nvCxnSpPr>
        <p:spPr>
          <a:xfrm>
            <a:off x="450181" y="1575435"/>
            <a:ext cx="553596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FB8B2-7754-45A7-809B-326B69FE3D11}"/>
              </a:ext>
            </a:extLst>
          </p:cNvPr>
          <p:cNvCxnSpPr>
            <a:cxnSpLocks/>
          </p:cNvCxnSpPr>
          <p:nvPr/>
        </p:nvCxnSpPr>
        <p:spPr>
          <a:xfrm>
            <a:off x="6210636" y="1575435"/>
            <a:ext cx="55231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EF4805EA-571F-4464-AC9F-9BD23A2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EF32799A-BA04-48DE-8F45-CE59F7660E1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079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head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2C88E8-18DC-4761-8F2F-2ED56B0AF5AC}"/>
              </a:ext>
            </a:extLst>
          </p:cNvPr>
          <p:cNvSpPr/>
          <p:nvPr/>
        </p:nvSpPr>
        <p:spPr bwMode="auto">
          <a:xfrm>
            <a:off x="456718" y="1574012"/>
            <a:ext cx="3566706" cy="377903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A4CCF-6FDF-49E1-8B64-0A9A82ABA766}"/>
              </a:ext>
            </a:extLst>
          </p:cNvPr>
          <p:cNvSpPr/>
          <p:nvPr/>
        </p:nvSpPr>
        <p:spPr bwMode="auto">
          <a:xfrm>
            <a:off x="4315344" y="1574012"/>
            <a:ext cx="3566706" cy="377903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4F3209-E1AB-41C9-B949-899E9A80F3AD}"/>
              </a:ext>
            </a:extLst>
          </p:cNvPr>
          <p:cNvSpPr/>
          <p:nvPr/>
        </p:nvSpPr>
        <p:spPr bwMode="auto">
          <a:xfrm>
            <a:off x="8163193" y="1574012"/>
            <a:ext cx="3566706" cy="377903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E39B-881C-4EA2-A6A7-D0ED8FB9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964" y="1574012"/>
            <a:ext cx="3565395" cy="3779035"/>
          </a:xfrm>
          <a:ln>
            <a:noFill/>
          </a:ln>
        </p:spPr>
        <p:txBody>
          <a:bodyPr lIns="182880" tIns="182880" rIns="182880" bIns="18288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54B0-6470-419F-AFA1-160E58F0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5967" y="1574012"/>
            <a:ext cx="3565395" cy="3779035"/>
          </a:xfrm>
        </p:spPr>
        <p:txBody>
          <a:bodyPr lIns="182880" tIns="182880" rIns="182880" bIns="18288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A514BC3-74C8-4649-86F1-D328FFBF0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62852" y="1574012"/>
            <a:ext cx="3565395" cy="3779035"/>
          </a:xfrm>
        </p:spPr>
        <p:txBody>
          <a:bodyPr lIns="182880" tIns="182880" rIns="182880" bIns="18288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28B88886-1612-4DE1-AB7E-F47B7AEA2A2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70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05F54-ECF3-44FA-9028-B35D4F662318}"/>
              </a:ext>
            </a:extLst>
          </p:cNvPr>
          <p:cNvCxnSpPr>
            <a:cxnSpLocks/>
          </p:cNvCxnSpPr>
          <p:nvPr/>
        </p:nvCxnSpPr>
        <p:spPr>
          <a:xfrm>
            <a:off x="456714" y="1575434"/>
            <a:ext cx="356671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C5BAEA-B46D-4B6A-BF46-4889E7652968}"/>
              </a:ext>
            </a:extLst>
          </p:cNvPr>
          <p:cNvCxnSpPr>
            <a:cxnSpLocks/>
          </p:cNvCxnSpPr>
          <p:nvPr/>
        </p:nvCxnSpPr>
        <p:spPr>
          <a:xfrm>
            <a:off x="4315343" y="1575434"/>
            <a:ext cx="356671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5F14F-AC3B-4CE7-915B-DDD7E91F36D2}"/>
              </a:ext>
            </a:extLst>
          </p:cNvPr>
          <p:cNvCxnSpPr>
            <a:cxnSpLocks/>
          </p:cNvCxnSpPr>
          <p:nvPr/>
        </p:nvCxnSpPr>
        <p:spPr>
          <a:xfrm>
            <a:off x="8163189" y="1575434"/>
            <a:ext cx="356671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5F7D0FB-DDF1-46D5-918C-7A5C6A63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98CA1877-9802-4FE3-B2B5-60931D4271A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61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Bullets and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C87A-28E5-4CDF-A335-2D2700A4D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128" y="1802119"/>
            <a:ext cx="5522571" cy="37298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7B2D7623-82D6-46A2-B453-FC8BADA277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53631"/>
            <a:ext cx="5537811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F9E24-90C4-4370-A671-DD28EB0A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5537810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D6CB87-C154-4E69-B8D2-1BE9D350D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8899" y="1325988"/>
            <a:ext cx="4581525" cy="4206024"/>
          </a:xfrm>
          <a:solidFill>
            <a:schemeClr val="tx2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4B82AB51-9C26-469B-9FF2-E6F9476E495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439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Bullets and Right Photo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C87A-28E5-4CDF-A335-2D2700A4D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032" y="1584960"/>
            <a:ext cx="5526668" cy="40446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172D3-E324-4A9A-8C67-33618BD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5537811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B7742A11-4753-4DF3-ADC6-B0FAD0FC6A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8900" y="1197970"/>
            <a:ext cx="4581525" cy="2192930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8EFAA5C9-FF5C-4E6E-8730-A24B474FEC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8900" y="3494585"/>
            <a:ext cx="4581525" cy="2135024"/>
          </a:xfrm>
          <a:solidFill>
            <a:schemeClr val="tx2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F771E2B9-698E-4324-8D41-2148BA2A5DC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477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4FEFBD-DCC2-4275-B80C-667DA9EC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961" y="1143000"/>
            <a:ext cx="9022080" cy="3163892"/>
          </a:xfrm>
        </p:spPr>
        <p:txBody>
          <a:bodyPr anchor="b"/>
          <a:lstStyle>
            <a:lvl1pPr marL="0" indent="0" algn="l">
              <a:lnSpc>
                <a:spcPct val="90000"/>
              </a:lnSpc>
              <a:buClr>
                <a:schemeClr val="accent2"/>
              </a:buClr>
              <a:buFont typeface="Segoe UI" panose="020B0502040204020203" pitchFamily="34" charset="0"/>
              <a:buNone/>
              <a:defRPr sz="4000">
                <a:solidFill>
                  <a:schemeClr val="accent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2"/>
                </a:solidFill>
              </a:defRPr>
            </a:lvl2pPr>
            <a:lvl3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3pPr>
            <a:lvl4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4pPr>
            <a:lvl5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5pPr>
            <a:lvl6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6pPr>
            <a:lvl7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7pPr>
            <a:lvl8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8pPr>
            <a:lvl9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2BD154-4ED6-49BE-8144-5028C3310C16}"/>
              </a:ext>
            </a:extLst>
          </p:cNvPr>
          <p:cNvGrpSpPr/>
          <p:nvPr/>
        </p:nvGrpSpPr>
        <p:grpSpPr>
          <a:xfrm>
            <a:off x="683094" y="1437285"/>
            <a:ext cx="665169" cy="535375"/>
            <a:chOff x="3814503" y="701634"/>
            <a:chExt cx="655119" cy="527284"/>
          </a:xfrm>
          <a:solidFill>
            <a:schemeClr val="accent4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192AA70-4447-44BB-BFAB-C38103100E33}"/>
                </a:ext>
              </a:extLst>
            </p:cNvPr>
            <p:cNvSpPr/>
            <p:nvPr/>
          </p:nvSpPr>
          <p:spPr>
            <a:xfrm>
              <a:off x="3814503" y="701634"/>
              <a:ext cx="327883" cy="527284"/>
            </a:xfrm>
            <a:custGeom>
              <a:avLst/>
              <a:gdLst/>
              <a:ahLst/>
              <a:cxnLst/>
              <a:rect l="l" t="t" r="r" b="b"/>
              <a:pathLst>
                <a:path w="327883" h="527284">
                  <a:moveTo>
                    <a:pt x="278546" y="0"/>
                  </a:moveTo>
                  <a:cubicBezTo>
                    <a:pt x="289510" y="0"/>
                    <a:pt x="298589" y="514"/>
                    <a:pt x="305784" y="1542"/>
                  </a:cubicBezTo>
                  <a:cubicBezTo>
                    <a:pt x="312979" y="2570"/>
                    <a:pt x="318461" y="4283"/>
                    <a:pt x="322230" y="6681"/>
                  </a:cubicBezTo>
                  <a:cubicBezTo>
                    <a:pt x="325998" y="9079"/>
                    <a:pt x="327883" y="12334"/>
                    <a:pt x="327883" y="16446"/>
                  </a:cubicBezTo>
                  <a:cubicBezTo>
                    <a:pt x="327883" y="20557"/>
                    <a:pt x="326512" y="25353"/>
                    <a:pt x="323771" y="30835"/>
                  </a:cubicBezTo>
                  <a:lnTo>
                    <a:pt x="189124" y="313493"/>
                  </a:lnTo>
                  <a:lnTo>
                    <a:pt x="189124" y="443001"/>
                  </a:lnTo>
                  <a:cubicBezTo>
                    <a:pt x="189124" y="460817"/>
                    <a:pt x="187239" y="475207"/>
                    <a:pt x="183471" y="486170"/>
                  </a:cubicBezTo>
                  <a:cubicBezTo>
                    <a:pt x="179702" y="497134"/>
                    <a:pt x="173877" y="505700"/>
                    <a:pt x="165997" y="511867"/>
                  </a:cubicBezTo>
                  <a:cubicBezTo>
                    <a:pt x="158117" y="518034"/>
                    <a:pt x="148181" y="522145"/>
                    <a:pt x="136190" y="524201"/>
                  </a:cubicBezTo>
                  <a:cubicBezTo>
                    <a:pt x="124198" y="526256"/>
                    <a:pt x="109980" y="527284"/>
                    <a:pt x="93534" y="527284"/>
                  </a:cubicBezTo>
                  <a:cubicBezTo>
                    <a:pt x="77089" y="527284"/>
                    <a:pt x="63042" y="526256"/>
                    <a:pt x="51393" y="524201"/>
                  </a:cubicBezTo>
                  <a:cubicBezTo>
                    <a:pt x="39744" y="522145"/>
                    <a:pt x="30151" y="518034"/>
                    <a:pt x="22613" y="511867"/>
                  </a:cubicBezTo>
                  <a:cubicBezTo>
                    <a:pt x="15076" y="505700"/>
                    <a:pt x="9422" y="497134"/>
                    <a:pt x="5654" y="486170"/>
                  </a:cubicBezTo>
                  <a:cubicBezTo>
                    <a:pt x="1885" y="475207"/>
                    <a:pt x="0" y="460817"/>
                    <a:pt x="0" y="443001"/>
                  </a:cubicBezTo>
                  <a:cubicBezTo>
                    <a:pt x="0" y="422444"/>
                    <a:pt x="1028" y="403429"/>
                    <a:pt x="3084" y="385956"/>
                  </a:cubicBezTo>
                  <a:cubicBezTo>
                    <a:pt x="5140" y="368482"/>
                    <a:pt x="8395" y="351866"/>
                    <a:pt x="12849" y="336105"/>
                  </a:cubicBezTo>
                  <a:cubicBezTo>
                    <a:pt x="17303" y="320345"/>
                    <a:pt x="23470" y="304756"/>
                    <a:pt x="31350" y="289338"/>
                  </a:cubicBezTo>
                  <a:cubicBezTo>
                    <a:pt x="39230" y="273921"/>
                    <a:pt x="48652" y="257646"/>
                    <a:pt x="59615" y="240516"/>
                  </a:cubicBezTo>
                  <a:lnTo>
                    <a:pt x="198374" y="29808"/>
                  </a:lnTo>
                  <a:cubicBezTo>
                    <a:pt x="201801" y="24326"/>
                    <a:pt x="205569" y="19872"/>
                    <a:pt x="209681" y="16446"/>
                  </a:cubicBezTo>
                  <a:cubicBezTo>
                    <a:pt x="213792" y="13019"/>
                    <a:pt x="218931" y="10107"/>
                    <a:pt x="225098" y="7709"/>
                  </a:cubicBezTo>
                  <a:cubicBezTo>
                    <a:pt x="231265" y="5311"/>
                    <a:pt x="238632" y="3426"/>
                    <a:pt x="247197" y="2056"/>
                  </a:cubicBezTo>
                  <a:cubicBezTo>
                    <a:pt x="255762" y="685"/>
                    <a:pt x="266212" y="0"/>
                    <a:pt x="2785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23A1BEE-771C-45BD-89DA-51547CA07F02}"/>
                </a:ext>
              </a:extLst>
            </p:cNvPr>
            <p:cNvSpPr/>
            <p:nvPr/>
          </p:nvSpPr>
          <p:spPr>
            <a:xfrm>
              <a:off x="4141180" y="701634"/>
              <a:ext cx="328442" cy="527284"/>
            </a:xfrm>
            <a:custGeom>
              <a:avLst/>
              <a:gdLst/>
              <a:ahLst/>
              <a:cxnLst/>
              <a:rect l="l" t="t" r="r" b="b"/>
              <a:pathLst>
                <a:path w="328442" h="527284">
                  <a:moveTo>
                    <a:pt x="278546" y="0"/>
                  </a:moveTo>
                  <a:cubicBezTo>
                    <a:pt x="289509" y="0"/>
                    <a:pt x="298760" y="514"/>
                    <a:pt x="306297" y="1542"/>
                  </a:cubicBezTo>
                  <a:cubicBezTo>
                    <a:pt x="313835" y="2570"/>
                    <a:pt x="319317" y="4283"/>
                    <a:pt x="322743" y="6681"/>
                  </a:cubicBezTo>
                  <a:cubicBezTo>
                    <a:pt x="326169" y="9079"/>
                    <a:pt x="328053" y="12334"/>
                    <a:pt x="328396" y="16446"/>
                  </a:cubicBezTo>
                  <a:cubicBezTo>
                    <a:pt x="328739" y="20557"/>
                    <a:pt x="327197" y="25353"/>
                    <a:pt x="323771" y="30835"/>
                  </a:cubicBezTo>
                  <a:lnTo>
                    <a:pt x="189123" y="313493"/>
                  </a:lnTo>
                  <a:lnTo>
                    <a:pt x="189123" y="443001"/>
                  </a:lnTo>
                  <a:cubicBezTo>
                    <a:pt x="189123" y="460817"/>
                    <a:pt x="187239" y="475207"/>
                    <a:pt x="183470" y="486170"/>
                  </a:cubicBezTo>
                  <a:cubicBezTo>
                    <a:pt x="179701" y="497134"/>
                    <a:pt x="173877" y="505700"/>
                    <a:pt x="165997" y="511867"/>
                  </a:cubicBezTo>
                  <a:cubicBezTo>
                    <a:pt x="158116" y="518034"/>
                    <a:pt x="148181" y="522145"/>
                    <a:pt x="136189" y="524201"/>
                  </a:cubicBezTo>
                  <a:cubicBezTo>
                    <a:pt x="124198" y="526256"/>
                    <a:pt x="109979" y="527284"/>
                    <a:pt x="93534" y="527284"/>
                  </a:cubicBezTo>
                  <a:cubicBezTo>
                    <a:pt x="77088" y="527284"/>
                    <a:pt x="63041" y="526256"/>
                    <a:pt x="51392" y="524201"/>
                  </a:cubicBezTo>
                  <a:cubicBezTo>
                    <a:pt x="39743" y="522145"/>
                    <a:pt x="30150" y="518034"/>
                    <a:pt x="22612" y="511867"/>
                  </a:cubicBezTo>
                  <a:cubicBezTo>
                    <a:pt x="15075" y="505700"/>
                    <a:pt x="9422" y="497134"/>
                    <a:pt x="5653" y="486170"/>
                  </a:cubicBezTo>
                  <a:cubicBezTo>
                    <a:pt x="1884" y="475207"/>
                    <a:pt x="0" y="460817"/>
                    <a:pt x="0" y="443001"/>
                  </a:cubicBezTo>
                  <a:cubicBezTo>
                    <a:pt x="0" y="422444"/>
                    <a:pt x="1028" y="403429"/>
                    <a:pt x="3083" y="385956"/>
                  </a:cubicBezTo>
                  <a:cubicBezTo>
                    <a:pt x="5139" y="368482"/>
                    <a:pt x="8394" y="351866"/>
                    <a:pt x="12848" y="336105"/>
                  </a:cubicBezTo>
                  <a:cubicBezTo>
                    <a:pt x="17302" y="320345"/>
                    <a:pt x="23469" y="304756"/>
                    <a:pt x="31349" y="289338"/>
                  </a:cubicBezTo>
                  <a:cubicBezTo>
                    <a:pt x="39229" y="273921"/>
                    <a:pt x="48651" y="257646"/>
                    <a:pt x="59615" y="240516"/>
                  </a:cubicBezTo>
                  <a:lnTo>
                    <a:pt x="198374" y="29808"/>
                  </a:lnTo>
                  <a:cubicBezTo>
                    <a:pt x="201800" y="24326"/>
                    <a:pt x="205569" y="19872"/>
                    <a:pt x="209680" y="16446"/>
                  </a:cubicBezTo>
                  <a:cubicBezTo>
                    <a:pt x="213791" y="13019"/>
                    <a:pt x="218931" y="10107"/>
                    <a:pt x="225098" y="7709"/>
                  </a:cubicBezTo>
                  <a:cubicBezTo>
                    <a:pt x="231265" y="5311"/>
                    <a:pt x="238631" y="3426"/>
                    <a:pt x="247196" y="2056"/>
                  </a:cubicBezTo>
                  <a:cubicBezTo>
                    <a:pt x="255762" y="685"/>
                    <a:pt x="266211" y="0"/>
                    <a:pt x="2785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F27EF914-6848-47C9-8DA1-3F8201E110F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28A9B-A7B6-4F05-BEFE-F5F234F7B7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4325" y="4737102"/>
            <a:ext cx="9023350" cy="276999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2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A1FD1-814A-4357-952A-5D453A21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"/>
            <a:ext cx="12191999" cy="68576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4FEFBD-DCC2-4275-B80C-667DA9EC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961" y="1143000"/>
            <a:ext cx="9022080" cy="3163892"/>
          </a:xfrm>
        </p:spPr>
        <p:txBody>
          <a:bodyPr anchor="b"/>
          <a:lstStyle>
            <a:lvl1pPr marL="0" indent="0" algn="l">
              <a:lnSpc>
                <a:spcPct val="90000"/>
              </a:lnSpc>
              <a:buClr>
                <a:schemeClr val="accent2"/>
              </a:buClr>
              <a:buFont typeface="Segoe UI" panose="020B0502040204020203" pitchFamily="34" charset="0"/>
              <a:buNone/>
              <a:defRPr sz="4000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2"/>
                </a:solidFill>
              </a:defRPr>
            </a:lvl2pPr>
            <a:lvl3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3pPr>
            <a:lvl4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4pPr>
            <a:lvl5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5pPr>
            <a:lvl6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6pPr>
            <a:lvl7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7pPr>
            <a:lvl8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3"/>
                </a:solidFill>
              </a:defRPr>
            </a:lvl8pPr>
            <a:lvl9pPr marL="284163" indent="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27EF914-6848-47C9-8DA1-3F8201E110F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4655E1-9344-4C08-AFD6-04B41042470F}"/>
              </a:ext>
            </a:extLst>
          </p:cNvPr>
          <p:cNvGrpSpPr/>
          <p:nvPr/>
        </p:nvGrpSpPr>
        <p:grpSpPr>
          <a:xfrm>
            <a:off x="646882" y="1437285"/>
            <a:ext cx="665169" cy="535375"/>
            <a:chOff x="3814503" y="701634"/>
            <a:chExt cx="655119" cy="527284"/>
          </a:xfrm>
          <a:solidFill>
            <a:schemeClr val="accent2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44600F-01FB-4F3F-B7A6-280074F499C8}"/>
                </a:ext>
              </a:extLst>
            </p:cNvPr>
            <p:cNvSpPr/>
            <p:nvPr/>
          </p:nvSpPr>
          <p:spPr>
            <a:xfrm>
              <a:off x="3814503" y="701634"/>
              <a:ext cx="327883" cy="527284"/>
            </a:xfrm>
            <a:custGeom>
              <a:avLst/>
              <a:gdLst/>
              <a:ahLst/>
              <a:cxnLst/>
              <a:rect l="l" t="t" r="r" b="b"/>
              <a:pathLst>
                <a:path w="327883" h="527284">
                  <a:moveTo>
                    <a:pt x="278546" y="0"/>
                  </a:moveTo>
                  <a:cubicBezTo>
                    <a:pt x="289510" y="0"/>
                    <a:pt x="298589" y="514"/>
                    <a:pt x="305784" y="1542"/>
                  </a:cubicBezTo>
                  <a:cubicBezTo>
                    <a:pt x="312979" y="2570"/>
                    <a:pt x="318461" y="4283"/>
                    <a:pt x="322230" y="6681"/>
                  </a:cubicBezTo>
                  <a:cubicBezTo>
                    <a:pt x="325998" y="9079"/>
                    <a:pt x="327883" y="12334"/>
                    <a:pt x="327883" y="16446"/>
                  </a:cubicBezTo>
                  <a:cubicBezTo>
                    <a:pt x="327883" y="20557"/>
                    <a:pt x="326512" y="25353"/>
                    <a:pt x="323771" y="30835"/>
                  </a:cubicBezTo>
                  <a:lnTo>
                    <a:pt x="189124" y="313493"/>
                  </a:lnTo>
                  <a:lnTo>
                    <a:pt x="189124" y="443001"/>
                  </a:lnTo>
                  <a:cubicBezTo>
                    <a:pt x="189124" y="460817"/>
                    <a:pt x="187239" y="475207"/>
                    <a:pt x="183471" y="486170"/>
                  </a:cubicBezTo>
                  <a:cubicBezTo>
                    <a:pt x="179702" y="497134"/>
                    <a:pt x="173877" y="505700"/>
                    <a:pt x="165997" y="511867"/>
                  </a:cubicBezTo>
                  <a:cubicBezTo>
                    <a:pt x="158117" y="518034"/>
                    <a:pt x="148181" y="522145"/>
                    <a:pt x="136190" y="524201"/>
                  </a:cubicBezTo>
                  <a:cubicBezTo>
                    <a:pt x="124198" y="526256"/>
                    <a:pt x="109980" y="527284"/>
                    <a:pt x="93534" y="527284"/>
                  </a:cubicBezTo>
                  <a:cubicBezTo>
                    <a:pt x="77089" y="527284"/>
                    <a:pt x="63042" y="526256"/>
                    <a:pt x="51393" y="524201"/>
                  </a:cubicBezTo>
                  <a:cubicBezTo>
                    <a:pt x="39744" y="522145"/>
                    <a:pt x="30151" y="518034"/>
                    <a:pt x="22613" y="511867"/>
                  </a:cubicBezTo>
                  <a:cubicBezTo>
                    <a:pt x="15076" y="505700"/>
                    <a:pt x="9422" y="497134"/>
                    <a:pt x="5654" y="486170"/>
                  </a:cubicBezTo>
                  <a:cubicBezTo>
                    <a:pt x="1885" y="475207"/>
                    <a:pt x="0" y="460817"/>
                    <a:pt x="0" y="443001"/>
                  </a:cubicBezTo>
                  <a:cubicBezTo>
                    <a:pt x="0" y="422444"/>
                    <a:pt x="1028" y="403429"/>
                    <a:pt x="3084" y="385956"/>
                  </a:cubicBezTo>
                  <a:cubicBezTo>
                    <a:pt x="5140" y="368482"/>
                    <a:pt x="8395" y="351866"/>
                    <a:pt x="12849" y="336105"/>
                  </a:cubicBezTo>
                  <a:cubicBezTo>
                    <a:pt x="17303" y="320345"/>
                    <a:pt x="23470" y="304756"/>
                    <a:pt x="31350" y="289338"/>
                  </a:cubicBezTo>
                  <a:cubicBezTo>
                    <a:pt x="39230" y="273921"/>
                    <a:pt x="48652" y="257646"/>
                    <a:pt x="59615" y="240516"/>
                  </a:cubicBezTo>
                  <a:lnTo>
                    <a:pt x="198374" y="29808"/>
                  </a:lnTo>
                  <a:cubicBezTo>
                    <a:pt x="201801" y="24326"/>
                    <a:pt x="205569" y="19872"/>
                    <a:pt x="209681" y="16446"/>
                  </a:cubicBezTo>
                  <a:cubicBezTo>
                    <a:pt x="213792" y="13019"/>
                    <a:pt x="218931" y="10107"/>
                    <a:pt x="225098" y="7709"/>
                  </a:cubicBezTo>
                  <a:cubicBezTo>
                    <a:pt x="231265" y="5311"/>
                    <a:pt x="238632" y="3426"/>
                    <a:pt x="247197" y="2056"/>
                  </a:cubicBezTo>
                  <a:cubicBezTo>
                    <a:pt x="255762" y="685"/>
                    <a:pt x="266212" y="0"/>
                    <a:pt x="2785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1A3BBBB-745C-49F3-872D-5C917D1221F7}"/>
                </a:ext>
              </a:extLst>
            </p:cNvPr>
            <p:cNvSpPr/>
            <p:nvPr/>
          </p:nvSpPr>
          <p:spPr>
            <a:xfrm>
              <a:off x="4141180" y="701634"/>
              <a:ext cx="328442" cy="527284"/>
            </a:xfrm>
            <a:custGeom>
              <a:avLst/>
              <a:gdLst/>
              <a:ahLst/>
              <a:cxnLst/>
              <a:rect l="l" t="t" r="r" b="b"/>
              <a:pathLst>
                <a:path w="328442" h="527284">
                  <a:moveTo>
                    <a:pt x="278546" y="0"/>
                  </a:moveTo>
                  <a:cubicBezTo>
                    <a:pt x="289509" y="0"/>
                    <a:pt x="298760" y="514"/>
                    <a:pt x="306297" y="1542"/>
                  </a:cubicBezTo>
                  <a:cubicBezTo>
                    <a:pt x="313835" y="2570"/>
                    <a:pt x="319317" y="4283"/>
                    <a:pt x="322743" y="6681"/>
                  </a:cubicBezTo>
                  <a:cubicBezTo>
                    <a:pt x="326169" y="9079"/>
                    <a:pt x="328053" y="12334"/>
                    <a:pt x="328396" y="16446"/>
                  </a:cubicBezTo>
                  <a:cubicBezTo>
                    <a:pt x="328739" y="20557"/>
                    <a:pt x="327197" y="25353"/>
                    <a:pt x="323771" y="30835"/>
                  </a:cubicBezTo>
                  <a:lnTo>
                    <a:pt x="189123" y="313493"/>
                  </a:lnTo>
                  <a:lnTo>
                    <a:pt x="189123" y="443001"/>
                  </a:lnTo>
                  <a:cubicBezTo>
                    <a:pt x="189123" y="460817"/>
                    <a:pt x="187239" y="475207"/>
                    <a:pt x="183470" y="486170"/>
                  </a:cubicBezTo>
                  <a:cubicBezTo>
                    <a:pt x="179701" y="497134"/>
                    <a:pt x="173877" y="505700"/>
                    <a:pt x="165997" y="511867"/>
                  </a:cubicBezTo>
                  <a:cubicBezTo>
                    <a:pt x="158116" y="518034"/>
                    <a:pt x="148181" y="522145"/>
                    <a:pt x="136189" y="524201"/>
                  </a:cubicBezTo>
                  <a:cubicBezTo>
                    <a:pt x="124198" y="526256"/>
                    <a:pt x="109979" y="527284"/>
                    <a:pt x="93534" y="527284"/>
                  </a:cubicBezTo>
                  <a:cubicBezTo>
                    <a:pt x="77088" y="527284"/>
                    <a:pt x="63041" y="526256"/>
                    <a:pt x="51392" y="524201"/>
                  </a:cubicBezTo>
                  <a:cubicBezTo>
                    <a:pt x="39743" y="522145"/>
                    <a:pt x="30150" y="518034"/>
                    <a:pt x="22612" y="511867"/>
                  </a:cubicBezTo>
                  <a:cubicBezTo>
                    <a:pt x="15075" y="505700"/>
                    <a:pt x="9422" y="497134"/>
                    <a:pt x="5653" y="486170"/>
                  </a:cubicBezTo>
                  <a:cubicBezTo>
                    <a:pt x="1884" y="475207"/>
                    <a:pt x="0" y="460817"/>
                    <a:pt x="0" y="443001"/>
                  </a:cubicBezTo>
                  <a:cubicBezTo>
                    <a:pt x="0" y="422444"/>
                    <a:pt x="1028" y="403429"/>
                    <a:pt x="3083" y="385956"/>
                  </a:cubicBezTo>
                  <a:cubicBezTo>
                    <a:pt x="5139" y="368482"/>
                    <a:pt x="8394" y="351866"/>
                    <a:pt x="12848" y="336105"/>
                  </a:cubicBezTo>
                  <a:cubicBezTo>
                    <a:pt x="17302" y="320345"/>
                    <a:pt x="23469" y="304756"/>
                    <a:pt x="31349" y="289338"/>
                  </a:cubicBezTo>
                  <a:cubicBezTo>
                    <a:pt x="39229" y="273921"/>
                    <a:pt x="48651" y="257646"/>
                    <a:pt x="59615" y="240516"/>
                  </a:cubicBezTo>
                  <a:lnTo>
                    <a:pt x="198374" y="29808"/>
                  </a:lnTo>
                  <a:cubicBezTo>
                    <a:pt x="201800" y="24326"/>
                    <a:pt x="205569" y="19872"/>
                    <a:pt x="209680" y="16446"/>
                  </a:cubicBezTo>
                  <a:cubicBezTo>
                    <a:pt x="213791" y="13019"/>
                    <a:pt x="218931" y="10107"/>
                    <a:pt x="225098" y="7709"/>
                  </a:cubicBezTo>
                  <a:cubicBezTo>
                    <a:pt x="231265" y="5311"/>
                    <a:pt x="238631" y="3426"/>
                    <a:pt x="247196" y="2056"/>
                  </a:cubicBezTo>
                  <a:cubicBezTo>
                    <a:pt x="255762" y="685"/>
                    <a:pt x="266211" y="0"/>
                    <a:pt x="2785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5035EB05-C6C8-4E3E-8576-6547A70FA72F}"/>
              </a:ext>
            </a:extLst>
          </p:cNvPr>
          <p:cNvSpPr>
            <a:spLocks noEditPoints="1"/>
          </p:cNvSpPr>
          <p:nvPr/>
        </p:nvSpPr>
        <p:spPr bwMode="black">
          <a:xfrm>
            <a:off x="11134620" y="6293364"/>
            <a:ext cx="582961" cy="188400"/>
          </a:xfrm>
          <a:custGeom>
            <a:avLst/>
            <a:gdLst>
              <a:gd name="T0" fmla="*/ 2342 w 6168"/>
              <a:gd name="T1" fmla="*/ 35 h 1992"/>
              <a:gd name="T2" fmla="*/ 1534 w 6168"/>
              <a:gd name="T3" fmla="*/ 1962 h 1992"/>
              <a:gd name="T4" fmla="*/ 1007 w 6168"/>
              <a:gd name="T5" fmla="*/ 1962 h 1992"/>
              <a:gd name="T6" fmla="*/ 610 w 6168"/>
              <a:gd name="T7" fmla="*/ 424 h 1992"/>
              <a:gd name="T8" fmla="*/ 491 w 6168"/>
              <a:gd name="T9" fmla="*/ 255 h 1992"/>
              <a:gd name="T10" fmla="*/ 0 w 6168"/>
              <a:gd name="T11" fmla="*/ 91 h 1992"/>
              <a:gd name="T12" fmla="*/ 11 w 6168"/>
              <a:gd name="T13" fmla="*/ 35 h 1992"/>
              <a:gd name="T14" fmla="*/ 860 w 6168"/>
              <a:gd name="T15" fmla="*/ 35 h 1992"/>
              <a:gd name="T16" fmla="*/ 1089 w 6168"/>
              <a:gd name="T17" fmla="*/ 232 h 1992"/>
              <a:gd name="T18" fmla="*/ 1299 w 6168"/>
              <a:gd name="T19" fmla="*/ 1346 h 1992"/>
              <a:gd name="T20" fmla="*/ 1818 w 6168"/>
              <a:gd name="T21" fmla="*/ 35 h 1992"/>
              <a:gd name="T22" fmla="*/ 2342 w 6168"/>
              <a:gd name="T23" fmla="*/ 35 h 1992"/>
              <a:gd name="T24" fmla="*/ 4406 w 6168"/>
              <a:gd name="T25" fmla="*/ 1333 h 1992"/>
              <a:gd name="T26" fmla="*/ 3708 w 6168"/>
              <a:gd name="T27" fmla="*/ 569 h 1992"/>
              <a:gd name="T28" fmla="*/ 3919 w 6168"/>
              <a:gd name="T29" fmla="*/ 408 h 1992"/>
              <a:gd name="T30" fmla="*/ 4410 w 6168"/>
              <a:gd name="T31" fmla="*/ 494 h 1992"/>
              <a:gd name="T32" fmla="*/ 4498 w 6168"/>
              <a:gd name="T33" fmla="*/ 85 h 1992"/>
              <a:gd name="T34" fmla="*/ 4032 w 6168"/>
              <a:gd name="T35" fmla="*/ 0 h 1992"/>
              <a:gd name="T36" fmla="*/ 3189 w 6168"/>
              <a:gd name="T37" fmla="*/ 637 h 1992"/>
              <a:gd name="T38" fmla="*/ 3626 w 6168"/>
              <a:gd name="T39" fmla="*/ 1161 h 1992"/>
              <a:gd name="T40" fmla="*/ 3884 w 6168"/>
              <a:gd name="T41" fmla="*/ 1401 h 1992"/>
              <a:gd name="T42" fmla="*/ 3586 w 6168"/>
              <a:gd name="T43" fmla="*/ 1589 h 1992"/>
              <a:gd name="T44" fmla="*/ 3074 w 6168"/>
              <a:gd name="T45" fmla="*/ 1467 h 1992"/>
              <a:gd name="T46" fmla="*/ 2984 w 6168"/>
              <a:gd name="T47" fmla="*/ 1890 h 1992"/>
              <a:gd name="T48" fmla="*/ 3538 w 6168"/>
              <a:gd name="T49" fmla="*/ 1992 h 1992"/>
              <a:gd name="T50" fmla="*/ 4406 w 6168"/>
              <a:gd name="T51" fmla="*/ 1333 h 1992"/>
              <a:gd name="T52" fmla="*/ 5707 w 6168"/>
              <a:gd name="T53" fmla="*/ 1962 h 1992"/>
              <a:gd name="T54" fmla="*/ 6168 w 6168"/>
              <a:gd name="T55" fmla="*/ 1962 h 1992"/>
              <a:gd name="T56" fmla="*/ 5765 w 6168"/>
              <a:gd name="T57" fmla="*/ 35 h 1992"/>
              <a:gd name="T58" fmla="*/ 5340 w 6168"/>
              <a:gd name="T59" fmla="*/ 35 h 1992"/>
              <a:gd name="T60" fmla="*/ 5128 w 6168"/>
              <a:gd name="T61" fmla="*/ 176 h 1992"/>
              <a:gd name="T62" fmla="*/ 4380 w 6168"/>
              <a:gd name="T63" fmla="*/ 1962 h 1992"/>
              <a:gd name="T64" fmla="*/ 4903 w 6168"/>
              <a:gd name="T65" fmla="*/ 1962 h 1992"/>
              <a:gd name="T66" fmla="*/ 5007 w 6168"/>
              <a:gd name="T67" fmla="*/ 1674 h 1992"/>
              <a:gd name="T68" fmla="*/ 5647 w 6168"/>
              <a:gd name="T69" fmla="*/ 1674 h 1992"/>
              <a:gd name="T70" fmla="*/ 5707 w 6168"/>
              <a:gd name="T71" fmla="*/ 1962 h 1992"/>
              <a:gd name="T72" fmla="*/ 5151 w 6168"/>
              <a:gd name="T73" fmla="*/ 1279 h 1992"/>
              <a:gd name="T74" fmla="*/ 5413 w 6168"/>
              <a:gd name="T75" fmla="*/ 556 h 1992"/>
              <a:gd name="T76" fmla="*/ 5564 w 6168"/>
              <a:gd name="T77" fmla="*/ 1279 h 1992"/>
              <a:gd name="T78" fmla="*/ 5151 w 6168"/>
              <a:gd name="T79" fmla="*/ 1279 h 1992"/>
              <a:gd name="T80" fmla="*/ 3054 w 6168"/>
              <a:gd name="T81" fmla="*/ 35 h 1992"/>
              <a:gd name="T82" fmla="*/ 2642 w 6168"/>
              <a:gd name="T83" fmla="*/ 1962 h 1992"/>
              <a:gd name="T84" fmla="*/ 2143 w 6168"/>
              <a:gd name="T85" fmla="*/ 1962 h 1992"/>
              <a:gd name="T86" fmla="*/ 2555 w 6168"/>
              <a:gd name="T87" fmla="*/ 35 h 1992"/>
              <a:gd name="T88" fmla="*/ 3054 w 6168"/>
              <a:gd name="T89" fmla="*/ 3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68" h="1992">
                <a:moveTo>
                  <a:pt x="2342" y="35"/>
                </a:moveTo>
                <a:cubicBezTo>
                  <a:pt x="1534" y="1962"/>
                  <a:pt x="1534" y="1962"/>
                  <a:pt x="1534" y="1962"/>
                </a:cubicBezTo>
                <a:cubicBezTo>
                  <a:pt x="1007" y="1962"/>
                  <a:pt x="1007" y="1962"/>
                  <a:pt x="1007" y="1962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586" y="329"/>
                  <a:pt x="565" y="295"/>
                  <a:pt x="491" y="255"/>
                </a:cubicBezTo>
                <a:cubicBezTo>
                  <a:pt x="372" y="190"/>
                  <a:pt x="174" y="129"/>
                  <a:pt x="0" y="91"/>
                </a:cubicBezTo>
                <a:cubicBezTo>
                  <a:pt x="11" y="35"/>
                  <a:pt x="11" y="35"/>
                  <a:pt x="11" y="35"/>
                </a:cubicBezTo>
                <a:cubicBezTo>
                  <a:pt x="860" y="35"/>
                  <a:pt x="860" y="35"/>
                  <a:pt x="860" y="35"/>
                </a:cubicBezTo>
                <a:cubicBezTo>
                  <a:pt x="968" y="35"/>
                  <a:pt x="1065" y="107"/>
                  <a:pt x="1089" y="232"/>
                </a:cubicBezTo>
                <a:cubicBezTo>
                  <a:pt x="1299" y="1346"/>
                  <a:pt x="1299" y="1346"/>
                  <a:pt x="1299" y="1346"/>
                </a:cubicBezTo>
                <a:cubicBezTo>
                  <a:pt x="1818" y="35"/>
                  <a:pt x="1818" y="35"/>
                  <a:pt x="1818" y="35"/>
                </a:cubicBezTo>
                <a:lnTo>
                  <a:pt x="2342" y="35"/>
                </a:lnTo>
                <a:close/>
                <a:moveTo>
                  <a:pt x="4406" y="1333"/>
                </a:moveTo>
                <a:cubicBezTo>
                  <a:pt x="4408" y="824"/>
                  <a:pt x="3703" y="796"/>
                  <a:pt x="3708" y="569"/>
                </a:cubicBezTo>
                <a:cubicBezTo>
                  <a:pt x="3709" y="500"/>
                  <a:pt x="3775" y="426"/>
                  <a:pt x="3919" y="408"/>
                </a:cubicBezTo>
                <a:cubicBezTo>
                  <a:pt x="3990" y="398"/>
                  <a:pt x="4187" y="391"/>
                  <a:pt x="4410" y="494"/>
                </a:cubicBezTo>
                <a:cubicBezTo>
                  <a:pt x="4498" y="85"/>
                  <a:pt x="4498" y="85"/>
                  <a:pt x="4498" y="85"/>
                </a:cubicBezTo>
                <a:cubicBezTo>
                  <a:pt x="4378" y="42"/>
                  <a:pt x="4224" y="0"/>
                  <a:pt x="4032" y="0"/>
                </a:cubicBezTo>
                <a:cubicBezTo>
                  <a:pt x="3539" y="0"/>
                  <a:pt x="3192" y="262"/>
                  <a:pt x="3189" y="637"/>
                </a:cubicBezTo>
                <a:cubicBezTo>
                  <a:pt x="3186" y="914"/>
                  <a:pt x="3437" y="1069"/>
                  <a:pt x="3626" y="1161"/>
                </a:cubicBezTo>
                <a:cubicBezTo>
                  <a:pt x="3820" y="1255"/>
                  <a:pt x="3885" y="1316"/>
                  <a:pt x="3884" y="1401"/>
                </a:cubicBezTo>
                <a:cubicBezTo>
                  <a:pt x="3883" y="1530"/>
                  <a:pt x="3729" y="1587"/>
                  <a:pt x="3586" y="1589"/>
                </a:cubicBezTo>
                <a:cubicBezTo>
                  <a:pt x="3335" y="1593"/>
                  <a:pt x="3190" y="1521"/>
                  <a:pt x="3074" y="1467"/>
                </a:cubicBezTo>
                <a:cubicBezTo>
                  <a:pt x="2984" y="1890"/>
                  <a:pt x="2984" y="1890"/>
                  <a:pt x="2984" y="1890"/>
                </a:cubicBezTo>
                <a:cubicBezTo>
                  <a:pt x="3100" y="1943"/>
                  <a:pt x="3315" y="1990"/>
                  <a:pt x="3538" y="1992"/>
                </a:cubicBezTo>
                <a:cubicBezTo>
                  <a:pt x="4062" y="1992"/>
                  <a:pt x="4404" y="1733"/>
                  <a:pt x="4406" y="1333"/>
                </a:cubicBezTo>
                <a:moveTo>
                  <a:pt x="5707" y="1962"/>
                </a:moveTo>
                <a:cubicBezTo>
                  <a:pt x="6168" y="1962"/>
                  <a:pt x="6168" y="1962"/>
                  <a:pt x="6168" y="1962"/>
                </a:cubicBezTo>
                <a:cubicBezTo>
                  <a:pt x="5765" y="35"/>
                  <a:pt x="5765" y="35"/>
                  <a:pt x="5765" y="35"/>
                </a:cubicBezTo>
                <a:cubicBezTo>
                  <a:pt x="5340" y="35"/>
                  <a:pt x="5340" y="35"/>
                  <a:pt x="5340" y="35"/>
                </a:cubicBezTo>
                <a:cubicBezTo>
                  <a:pt x="5244" y="35"/>
                  <a:pt x="5163" y="91"/>
                  <a:pt x="5128" y="176"/>
                </a:cubicBezTo>
                <a:cubicBezTo>
                  <a:pt x="4380" y="1962"/>
                  <a:pt x="4380" y="1962"/>
                  <a:pt x="4380" y="1962"/>
                </a:cubicBezTo>
                <a:cubicBezTo>
                  <a:pt x="4903" y="1962"/>
                  <a:pt x="4903" y="1962"/>
                  <a:pt x="4903" y="1962"/>
                </a:cubicBezTo>
                <a:cubicBezTo>
                  <a:pt x="5007" y="1674"/>
                  <a:pt x="5007" y="1674"/>
                  <a:pt x="5007" y="1674"/>
                </a:cubicBezTo>
                <a:cubicBezTo>
                  <a:pt x="5647" y="1674"/>
                  <a:pt x="5647" y="1674"/>
                  <a:pt x="5647" y="1674"/>
                </a:cubicBezTo>
                <a:lnTo>
                  <a:pt x="5707" y="1962"/>
                </a:lnTo>
                <a:close/>
                <a:moveTo>
                  <a:pt x="5151" y="1279"/>
                </a:moveTo>
                <a:cubicBezTo>
                  <a:pt x="5413" y="556"/>
                  <a:pt x="5413" y="556"/>
                  <a:pt x="5413" y="556"/>
                </a:cubicBezTo>
                <a:cubicBezTo>
                  <a:pt x="5564" y="1279"/>
                  <a:pt x="5564" y="1279"/>
                  <a:pt x="5564" y="1279"/>
                </a:cubicBezTo>
                <a:lnTo>
                  <a:pt x="5151" y="1279"/>
                </a:lnTo>
                <a:close/>
                <a:moveTo>
                  <a:pt x="3054" y="35"/>
                </a:moveTo>
                <a:cubicBezTo>
                  <a:pt x="2642" y="1962"/>
                  <a:pt x="2642" y="1962"/>
                  <a:pt x="2642" y="1962"/>
                </a:cubicBezTo>
                <a:cubicBezTo>
                  <a:pt x="2143" y="1962"/>
                  <a:pt x="2143" y="1962"/>
                  <a:pt x="2143" y="1962"/>
                </a:cubicBezTo>
                <a:cubicBezTo>
                  <a:pt x="2555" y="35"/>
                  <a:pt x="2555" y="35"/>
                  <a:pt x="2555" y="35"/>
                </a:cubicBezTo>
                <a:lnTo>
                  <a:pt x="305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FB73-008A-42B5-AB0C-9FEC476E161B}"/>
              </a:ext>
            </a:extLst>
          </p:cNvPr>
          <p:cNvSpPr/>
          <p:nvPr/>
        </p:nvSpPr>
        <p:spPr bwMode="black">
          <a:xfrm>
            <a:off x="8659216" y="6399074"/>
            <a:ext cx="2345673" cy="9695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 defTabSz="1218804">
              <a:lnSpc>
                <a:spcPct val="90000"/>
              </a:lnSpc>
              <a:spcBef>
                <a:spcPts val="600"/>
              </a:spcBef>
            </a:pP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©2018 Visa. All rights reserved. Visa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4020A1F-4C3E-4255-9830-7ACA31D90FAE}"/>
              </a:ext>
            </a:extLst>
          </p:cNvPr>
          <p:cNvSpPr txBox="1">
            <a:spLocks/>
          </p:cNvSpPr>
          <p:nvPr/>
        </p:nvSpPr>
        <p:spPr>
          <a:xfrm>
            <a:off x="454270" y="6312007"/>
            <a:ext cx="345440" cy="2026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846AAC-1057-44D9-8935-012247F85AEE}" type="slidenum">
              <a:rPr lang="en-US" sz="8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43D50B3-AB57-4D4D-BCA9-A3B1BDB8A2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4325" y="4737102"/>
            <a:ext cx="9023350" cy="276999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1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">
            <a:extLst>
              <a:ext uri="{FF2B5EF4-FFF2-40B4-BE49-F238E27FC236}">
                <a16:creationId xmlns:a16="http://schemas.microsoft.com/office/drawing/2014/main" id="{871465C8-BE3C-440C-AE79-62340512ED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1393" y="1722120"/>
            <a:ext cx="2649034" cy="3614178"/>
          </a:xfrm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4C3114-1827-41FA-B87E-C4834AE7508D}"/>
              </a:ext>
            </a:extLst>
          </p:cNvPr>
          <p:cNvCxnSpPr>
            <a:cxnSpLocks/>
          </p:cNvCxnSpPr>
          <p:nvPr/>
        </p:nvCxnSpPr>
        <p:spPr>
          <a:xfrm>
            <a:off x="3332520" y="3297423"/>
            <a:ext cx="265076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F1CD1-F549-4AD2-B95F-AC011D8CA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9028" y="3625533"/>
            <a:ext cx="2648240" cy="2082656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01D72A8-B5B7-4795-9963-9F781B698E5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180633" y="3625533"/>
            <a:ext cx="2645062" cy="2082656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7C41721-4A40-4717-811D-C045E3B4B833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051119" y="3625533"/>
            <a:ext cx="2649034" cy="2082655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4F612E-A0AF-4C62-9839-1639C7AFC07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79714" y="1812934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9C6F7746-6404-4E67-A6C2-21C4152BA03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956627" y="1812934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55944640-0C07-43E3-AD5C-E95810644F1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32673" y="1812934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DECB39-6F2E-4C4F-8F6E-334055FFED9B}"/>
              </a:ext>
            </a:extLst>
          </p:cNvPr>
          <p:cNvCxnSpPr>
            <a:cxnSpLocks/>
          </p:cNvCxnSpPr>
          <p:nvPr/>
        </p:nvCxnSpPr>
        <p:spPr>
          <a:xfrm>
            <a:off x="6210300" y="3297423"/>
            <a:ext cx="26490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D5FEF2-D281-4232-BB60-DE583C21A510}"/>
              </a:ext>
            </a:extLst>
          </p:cNvPr>
          <p:cNvCxnSpPr>
            <a:cxnSpLocks/>
          </p:cNvCxnSpPr>
          <p:nvPr/>
        </p:nvCxnSpPr>
        <p:spPr>
          <a:xfrm>
            <a:off x="9087934" y="3297423"/>
            <a:ext cx="264585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Subtitle 1">
            <a:extLst>
              <a:ext uri="{FF2B5EF4-FFF2-40B4-BE49-F238E27FC236}">
                <a16:creationId xmlns:a16="http://schemas.microsoft.com/office/drawing/2014/main" id="{AD429145-70AF-4EF6-B470-FD76E1AFE8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53631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1E38A-3D2B-4582-9B12-6B1A5DFA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3828977B-ACB8-4B52-B313-D1FE6CA9A72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007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5C182-5702-4DBB-9D25-A0121EB3D6CF}"/>
              </a:ext>
            </a:extLst>
          </p:cNvPr>
          <p:cNvCxnSpPr>
            <a:cxnSpLocks/>
          </p:cNvCxnSpPr>
          <p:nvPr/>
        </p:nvCxnSpPr>
        <p:spPr>
          <a:xfrm>
            <a:off x="455033" y="3021815"/>
            <a:ext cx="26490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C608AAF-218B-4991-B580-5BF625D34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033" y="3187383"/>
            <a:ext cx="2641414" cy="2152735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2F2346B-D208-4193-B9A1-26962DB2594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332666" y="3187383"/>
            <a:ext cx="2646650" cy="2152735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4545B9-309D-489F-9CC9-2BEC13B1D7E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10298" y="3187383"/>
            <a:ext cx="2649036" cy="2152735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2A928B1A-BB40-4689-A6A3-682C3431194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97550" y="1699868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B4C63087-9A70-4F53-ACB1-FB152C9A677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77801" y="1699868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79C3C8A0-87B4-450C-954D-5D55BE679F6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56626" y="1699868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CD1FC2-3BD7-4004-A516-86AC4EE81A18}"/>
              </a:ext>
            </a:extLst>
          </p:cNvPr>
          <p:cNvCxnSpPr>
            <a:cxnSpLocks/>
          </p:cNvCxnSpPr>
          <p:nvPr/>
        </p:nvCxnSpPr>
        <p:spPr>
          <a:xfrm>
            <a:off x="3332666" y="3021815"/>
            <a:ext cx="265062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FC2B18-283D-4EFB-B6CD-13138F0B2BC9}"/>
              </a:ext>
            </a:extLst>
          </p:cNvPr>
          <p:cNvCxnSpPr>
            <a:cxnSpLocks/>
          </p:cNvCxnSpPr>
          <p:nvPr/>
        </p:nvCxnSpPr>
        <p:spPr>
          <a:xfrm>
            <a:off x="6210300" y="3021815"/>
            <a:ext cx="26490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A286D00-6488-40B9-AF3A-39CA9BB7930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087934" y="3187383"/>
            <a:ext cx="2649034" cy="2152735"/>
          </a:xfrm>
        </p:spPr>
        <p:txBody>
          <a:bodyPr lIns="0" tIns="0" rIns="0" bIns="0">
            <a:normAutofit/>
          </a:bodyPr>
          <a:lstStyle>
            <a:lvl1pPr>
              <a:defRPr sz="1800" b="1" kern="100" spc="-30" baseline="0">
                <a:solidFill>
                  <a:schemeClr val="accent4"/>
                </a:solidFill>
              </a:defRPr>
            </a:lvl1pPr>
            <a:lvl2pPr marL="0" indent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>
                <a:solidFill>
                  <a:schemeClr val="accent3"/>
                </a:solidFill>
              </a:defRPr>
            </a:lvl2pPr>
            <a:lvl3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600"/>
            </a:lvl3pPr>
            <a:lvl4pPr marL="34290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defRPr sz="1400"/>
            </a:lvl4pPr>
            <a:lvl5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5pPr>
            <a:lvl6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7pPr>
            <a:lvl8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8pPr>
            <a:lvl9pPr marL="514350" indent="-1698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CDA13695-8A1D-47BB-A795-F399120A07B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834261" y="1699868"/>
            <a:ext cx="1156380" cy="11563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BEA67E-54B0-4061-AC90-169E84FA0EC8}"/>
              </a:ext>
            </a:extLst>
          </p:cNvPr>
          <p:cNvCxnSpPr>
            <a:cxnSpLocks/>
          </p:cNvCxnSpPr>
          <p:nvPr/>
        </p:nvCxnSpPr>
        <p:spPr>
          <a:xfrm>
            <a:off x="9087934" y="3021815"/>
            <a:ext cx="26490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Subtitle 1">
            <a:extLst>
              <a:ext uri="{FF2B5EF4-FFF2-40B4-BE49-F238E27FC236}">
                <a16:creationId xmlns:a16="http://schemas.microsoft.com/office/drawing/2014/main" id="{6C554735-4321-46BA-9C54-7D0DD70831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51678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DBE75-2B81-4F1F-A783-EF131AA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405B63D5-9496-4D45-8C96-A1F0B4F395A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</p:spTree>
    <p:extLst>
      <p:ext uri="{BB962C8B-B14F-4D97-AF65-F5344CB8AC3E}">
        <p14:creationId xmlns:p14="http://schemas.microsoft.com/office/powerpoint/2010/main" val="20356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C1AD9-3709-45AF-9D81-B0CED41A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5DDE7C4-8A69-444E-B0A3-EA8AE47E36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837" y="1485901"/>
            <a:ext cx="9119212" cy="3771900"/>
          </a:xfrm>
        </p:spPr>
        <p:txBody>
          <a:bodyPr/>
          <a:lstStyle>
            <a:lvl1pPr marL="404813" indent="-404813"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 sz="2600"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093B831-8158-49BA-8B7E-D0CFA6812A3E}"/>
              </a:ext>
            </a:extLst>
          </p:cNvPr>
          <p:cNvSpPr>
            <a:spLocks noEditPoints="1"/>
          </p:cNvSpPr>
          <p:nvPr/>
        </p:nvSpPr>
        <p:spPr bwMode="auto">
          <a:xfrm>
            <a:off x="11134620" y="6293364"/>
            <a:ext cx="582961" cy="188400"/>
          </a:xfrm>
          <a:custGeom>
            <a:avLst/>
            <a:gdLst>
              <a:gd name="T0" fmla="*/ 2342 w 6168"/>
              <a:gd name="T1" fmla="*/ 35 h 1992"/>
              <a:gd name="T2" fmla="*/ 1534 w 6168"/>
              <a:gd name="T3" fmla="*/ 1962 h 1992"/>
              <a:gd name="T4" fmla="*/ 1007 w 6168"/>
              <a:gd name="T5" fmla="*/ 1962 h 1992"/>
              <a:gd name="T6" fmla="*/ 610 w 6168"/>
              <a:gd name="T7" fmla="*/ 424 h 1992"/>
              <a:gd name="T8" fmla="*/ 491 w 6168"/>
              <a:gd name="T9" fmla="*/ 255 h 1992"/>
              <a:gd name="T10" fmla="*/ 0 w 6168"/>
              <a:gd name="T11" fmla="*/ 91 h 1992"/>
              <a:gd name="T12" fmla="*/ 11 w 6168"/>
              <a:gd name="T13" fmla="*/ 35 h 1992"/>
              <a:gd name="T14" fmla="*/ 860 w 6168"/>
              <a:gd name="T15" fmla="*/ 35 h 1992"/>
              <a:gd name="T16" fmla="*/ 1089 w 6168"/>
              <a:gd name="T17" fmla="*/ 232 h 1992"/>
              <a:gd name="T18" fmla="*/ 1299 w 6168"/>
              <a:gd name="T19" fmla="*/ 1346 h 1992"/>
              <a:gd name="T20" fmla="*/ 1818 w 6168"/>
              <a:gd name="T21" fmla="*/ 35 h 1992"/>
              <a:gd name="T22" fmla="*/ 2342 w 6168"/>
              <a:gd name="T23" fmla="*/ 35 h 1992"/>
              <a:gd name="T24" fmla="*/ 4406 w 6168"/>
              <a:gd name="T25" fmla="*/ 1333 h 1992"/>
              <a:gd name="T26" fmla="*/ 3708 w 6168"/>
              <a:gd name="T27" fmla="*/ 569 h 1992"/>
              <a:gd name="T28" fmla="*/ 3919 w 6168"/>
              <a:gd name="T29" fmla="*/ 408 h 1992"/>
              <a:gd name="T30" fmla="*/ 4410 w 6168"/>
              <a:gd name="T31" fmla="*/ 494 h 1992"/>
              <a:gd name="T32" fmla="*/ 4498 w 6168"/>
              <a:gd name="T33" fmla="*/ 85 h 1992"/>
              <a:gd name="T34" fmla="*/ 4032 w 6168"/>
              <a:gd name="T35" fmla="*/ 0 h 1992"/>
              <a:gd name="T36" fmla="*/ 3189 w 6168"/>
              <a:gd name="T37" fmla="*/ 637 h 1992"/>
              <a:gd name="T38" fmla="*/ 3626 w 6168"/>
              <a:gd name="T39" fmla="*/ 1161 h 1992"/>
              <a:gd name="T40" fmla="*/ 3884 w 6168"/>
              <a:gd name="T41" fmla="*/ 1401 h 1992"/>
              <a:gd name="T42" fmla="*/ 3586 w 6168"/>
              <a:gd name="T43" fmla="*/ 1589 h 1992"/>
              <a:gd name="T44" fmla="*/ 3074 w 6168"/>
              <a:gd name="T45" fmla="*/ 1467 h 1992"/>
              <a:gd name="T46" fmla="*/ 2984 w 6168"/>
              <a:gd name="T47" fmla="*/ 1890 h 1992"/>
              <a:gd name="T48" fmla="*/ 3538 w 6168"/>
              <a:gd name="T49" fmla="*/ 1992 h 1992"/>
              <a:gd name="T50" fmla="*/ 4406 w 6168"/>
              <a:gd name="T51" fmla="*/ 1333 h 1992"/>
              <a:gd name="T52" fmla="*/ 5707 w 6168"/>
              <a:gd name="T53" fmla="*/ 1962 h 1992"/>
              <a:gd name="T54" fmla="*/ 6168 w 6168"/>
              <a:gd name="T55" fmla="*/ 1962 h 1992"/>
              <a:gd name="T56" fmla="*/ 5765 w 6168"/>
              <a:gd name="T57" fmla="*/ 35 h 1992"/>
              <a:gd name="T58" fmla="*/ 5340 w 6168"/>
              <a:gd name="T59" fmla="*/ 35 h 1992"/>
              <a:gd name="T60" fmla="*/ 5128 w 6168"/>
              <a:gd name="T61" fmla="*/ 176 h 1992"/>
              <a:gd name="T62" fmla="*/ 4380 w 6168"/>
              <a:gd name="T63" fmla="*/ 1962 h 1992"/>
              <a:gd name="T64" fmla="*/ 4903 w 6168"/>
              <a:gd name="T65" fmla="*/ 1962 h 1992"/>
              <a:gd name="T66" fmla="*/ 5007 w 6168"/>
              <a:gd name="T67" fmla="*/ 1674 h 1992"/>
              <a:gd name="T68" fmla="*/ 5647 w 6168"/>
              <a:gd name="T69" fmla="*/ 1674 h 1992"/>
              <a:gd name="T70" fmla="*/ 5707 w 6168"/>
              <a:gd name="T71" fmla="*/ 1962 h 1992"/>
              <a:gd name="T72" fmla="*/ 5151 w 6168"/>
              <a:gd name="T73" fmla="*/ 1279 h 1992"/>
              <a:gd name="T74" fmla="*/ 5413 w 6168"/>
              <a:gd name="T75" fmla="*/ 556 h 1992"/>
              <a:gd name="T76" fmla="*/ 5564 w 6168"/>
              <a:gd name="T77" fmla="*/ 1279 h 1992"/>
              <a:gd name="T78" fmla="*/ 5151 w 6168"/>
              <a:gd name="T79" fmla="*/ 1279 h 1992"/>
              <a:gd name="T80" fmla="*/ 3054 w 6168"/>
              <a:gd name="T81" fmla="*/ 35 h 1992"/>
              <a:gd name="T82" fmla="*/ 2642 w 6168"/>
              <a:gd name="T83" fmla="*/ 1962 h 1992"/>
              <a:gd name="T84" fmla="*/ 2143 w 6168"/>
              <a:gd name="T85" fmla="*/ 1962 h 1992"/>
              <a:gd name="T86" fmla="*/ 2555 w 6168"/>
              <a:gd name="T87" fmla="*/ 35 h 1992"/>
              <a:gd name="T88" fmla="*/ 3054 w 6168"/>
              <a:gd name="T89" fmla="*/ 3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68" h="1992">
                <a:moveTo>
                  <a:pt x="2342" y="35"/>
                </a:moveTo>
                <a:cubicBezTo>
                  <a:pt x="1534" y="1962"/>
                  <a:pt x="1534" y="1962"/>
                  <a:pt x="1534" y="1962"/>
                </a:cubicBezTo>
                <a:cubicBezTo>
                  <a:pt x="1007" y="1962"/>
                  <a:pt x="1007" y="1962"/>
                  <a:pt x="1007" y="1962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586" y="329"/>
                  <a:pt x="565" y="295"/>
                  <a:pt x="491" y="255"/>
                </a:cubicBezTo>
                <a:cubicBezTo>
                  <a:pt x="372" y="190"/>
                  <a:pt x="174" y="129"/>
                  <a:pt x="0" y="91"/>
                </a:cubicBezTo>
                <a:cubicBezTo>
                  <a:pt x="11" y="35"/>
                  <a:pt x="11" y="35"/>
                  <a:pt x="11" y="35"/>
                </a:cubicBezTo>
                <a:cubicBezTo>
                  <a:pt x="860" y="35"/>
                  <a:pt x="860" y="35"/>
                  <a:pt x="860" y="35"/>
                </a:cubicBezTo>
                <a:cubicBezTo>
                  <a:pt x="968" y="35"/>
                  <a:pt x="1065" y="107"/>
                  <a:pt x="1089" y="232"/>
                </a:cubicBezTo>
                <a:cubicBezTo>
                  <a:pt x="1299" y="1346"/>
                  <a:pt x="1299" y="1346"/>
                  <a:pt x="1299" y="1346"/>
                </a:cubicBezTo>
                <a:cubicBezTo>
                  <a:pt x="1818" y="35"/>
                  <a:pt x="1818" y="35"/>
                  <a:pt x="1818" y="35"/>
                </a:cubicBezTo>
                <a:lnTo>
                  <a:pt x="2342" y="35"/>
                </a:lnTo>
                <a:close/>
                <a:moveTo>
                  <a:pt x="4406" y="1333"/>
                </a:moveTo>
                <a:cubicBezTo>
                  <a:pt x="4408" y="824"/>
                  <a:pt x="3703" y="796"/>
                  <a:pt x="3708" y="569"/>
                </a:cubicBezTo>
                <a:cubicBezTo>
                  <a:pt x="3709" y="500"/>
                  <a:pt x="3775" y="426"/>
                  <a:pt x="3919" y="408"/>
                </a:cubicBezTo>
                <a:cubicBezTo>
                  <a:pt x="3990" y="398"/>
                  <a:pt x="4187" y="391"/>
                  <a:pt x="4410" y="494"/>
                </a:cubicBezTo>
                <a:cubicBezTo>
                  <a:pt x="4498" y="85"/>
                  <a:pt x="4498" y="85"/>
                  <a:pt x="4498" y="85"/>
                </a:cubicBezTo>
                <a:cubicBezTo>
                  <a:pt x="4378" y="42"/>
                  <a:pt x="4224" y="0"/>
                  <a:pt x="4032" y="0"/>
                </a:cubicBezTo>
                <a:cubicBezTo>
                  <a:pt x="3539" y="0"/>
                  <a:pt x="3192" y="262"/>
                  <a:pt x="3189" y="637"/>
                </a:cubicBezTo>
                <a:cubicBezTo>
                  <a:pt x="3186" y="914"/>
                  <a:pt x="3437" y="1069"/>
                  <a:pt x="3626" y="1161"/>
                </a:cubicBezTo>
                <a:cubicBezTo>
                  <a:pt x="3820" y="1255"/>
                  <a:pt x="3885" y="1316"/>
                  <a:pt x="3884" y="1401"/>
                </a:cubicBezTo>
                <a:cubicBezTo>
                  <a:pt x="3883" y="1530"/>
                  <a:pt x="3729" y="1587"/>
                  <a:pt x="3586" y="1589"/>
                </a:cubicBezTo>
                <a:cubicBezTo>
                  <a:pt x="3335" y="1593"/>
                  <a:pt x="3190" y="1521"/>
                  <a:pt x="3074" y="1467"/>
                </a:cubicBezTo>
                <a:cubicBezTo>
                  <a:pt x="2984" y="1890"/>
                  <a:pt x="2984" y="1890"/>
                  <a:pt x="2984" y="1890"/>
                </a:cubicBezTo>
                <a:cubicBezTo>
                  <a:pt x="3100" y="1943"/>
                  <a:pt x="3315" y="1990"/>
                  <a:pt x="3538" y="1992"/>
                </a:cubicBezTo>
                <a:cubicBezTo>
                  <a:pt x="4062" y="1992"/>
                  <a:pt x="4404" y="1733"/>
                  <a:pt x="4406" y="1333"/>
                </a:cubicBezTo>
                <a:moveTo>
                  <a:pt x="5707" y="1962"/>
                </a:moveTo>
                <a:cubicBezTo>
                  <a:pt x="6168" y="1962"/>
                  <a:pt x="6168" y="1962"/>
                  <a:pt x="6168" y="1962"/>
                </a:cubicBezTo>
                <a:cubicBezTo>
                  <a:pt x="5765" y="35"/>
                  <a:pt x="5765" y="35"/>
                  <a:pt x="5765" y="35"/>
                </a:cubicBezTo>
                <a:cubicBezTo>
                  <a:pt x="5340" y="35"/>
                  <a:pt x="5340" y="35"/>
                  <a:pt x="5340" y="35"/>
                </a:cubicBezTo>
                <a:cubicBezTo>
                  <a:pt x="5244" y="35"/>
                  <a:pt x="5163" y="91"/>
                  <a:pt x="5128" y="176"/>
                </a:cubicBezTo>
                <a:cubicBezTo>
                  <a:pt x="4380" y="1962"/>
                  <a:pt x="4380" y="1962"/>
                  <a:pt x="4380" y="1962"/>
                </a:cubicBezTo>
                <a:cubicBezTo>
                  <a:pt x="4903" y="1962"/>
                  <a:pt x="4903" y="1962"/>
                  <a:pt x="4903" y="1962"/>
                </a:cubicBezTo>
                <a:cubicBezTo>
                  <a:pt x="5007" y="1674"/>
                  <a:pt x="5007" y="1674"/>
                  <a:pt x="5007" y="1674"/>
                </a:cubicBezTo>
                <a:cubicBezTo>
                  <a:pt x="5647" y="1674"/>
                  <a:pt x="5647" y="1674"/>
                  <a:pt x="5647" y="1674"/>
                </a:cubicBezTo>
                <a:lnTo>
                  <a:pt x="5707" y="1962"/>
                </a:lnTo>
                <a:close/>
                <a:moveTo>
                  <a:pt x="5151" y="1279"/>
                </a:moveTo>
                <a:cubicBezTo>
                  <a:pt x="5413" y="556"/>
                  <a:pt x="5413" y="556"/>
                  <a:pt x="5413" y="556"/>
                </a:cubicBezTo>
                <a:cubicBezTo>
                  <a:pt x="5564" y="1279"/>
                  <a:pt x="5564" y="1279"/>
                  <a:pt x="5564" y="1279"/>
                </a:cubicBezTo>
                <a:lnTo>
                  <a:pt x="5151" y="1279"/>
                </a:lnTo>
                <a:close/>
                <a:moveTo>
                  <a:pt x="3054" y="35"/>
                </a:moveTo>
                <a:cubicBezTo>
                  <a:pt x="2642" y="1962"/>
                  <a:pt x="2642" y="1962"/>
                  <a:pt x="2642" y="1962"/>
                </a:cubicBezTo>
                <a:cubicBezTo>
                  <a:pt x="2143" y="1962"/>
                  <a:pt x="2143" y="1962"/>
                  <a:pt x="2143" y="1962"/>
                </a:cubicBezTo>
                <a:cubicBezTo>
                  <a:pt x="2555" y="35"/>
                  <a:pt x="2555" y="35"/>
                  <a:pt x="2555" y="35"/>
                </a:cubicBezTo>
                <a:lnTo>
                  <a:pt x="3054" y="3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CFE84-1CB8-4DB7-A1A8-725DB40CE7F7}"/>
              </a:ext>
            </a:extLst>
          </p:cNvPr>
          <p:cNvSpPr/>
          <p:nvPr/>
        </p:nvSpPr>
        <p:spPr>
          <a:xfrm>
            <a:off x="8659216" y="6399074"/>
            <a:ext cx="2345673" cy="9695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 defTabSz="1218804">
              <a:lnSpc>
                <a:spcPct val="90000"/>
              </a:lnSpc>
              <a:spcBef>
                <a:spcPts val="600"/>
              </a:spcBef>
            </a:pPr>
            <a:r>
              <a:rPr lang="en-US" sz="700" dirty="0">
                <a:solidFill>
                  <a:schemeClr val="bg2"/>
                </a:solidFill>
              </a:rPr>
              <a:t>©2018 Visa. All rights reserved. Visa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4DE1DB-93B7-4373-A7A6-E547416FC34E}"/>
              </a:ext>
            </a:extLst>
          </p:cNvPr>
          <p:cNvSpPr txBox="1">
            <a:spLocks/>
          </p:cNvSpPr>
          <p:nvPr/>
        </p:nvSpPr>
        <p:spPr>
          <a:xfrm>
            <a:off x="454270" y="6312007"/>
            <a:ext cx="345440" cy="2026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846AAC-1057-44D9-8935-012247F85AEE}" type="slidenum">
              <a:rPr lang="en-US" sz="800" smtClean="0">
                <a:solidFill>
                  <a:schemeClr val="bg2"/>
                </a:solidFill>
              </a:rPr>
              <a:pPr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3C0F3-8739-4DA2-9420-10BD2940B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266" b="1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567C901-1246-4221-87E3-1561ACB728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372225" y="885825"/>
            <a:ext cx="5337453" cy="989107"/>
          </a:xfrm>
          <a:prstGeom prst="rect">
            <a:avLst/>
          </a:prstGeom>
        </p:spPr>
        <p:txBody>
          <a:bodyPr anchor="b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Click To Edit Master Title Style With Up To Two Lines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7B01BD-F5C5-4A18-926A-0F79026A4B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12" y="6042660"/>
            <a:ext cx="24384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nd Silver Tr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3C0F3-8739-4DA2-9420-10BD2940B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6" b="2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567C901-1246-4221-87E3-1561ACB728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372225" y="885825"/>
            <a:ext cx="5337453" cy="989107"/>
          </a:xfrm>
          <a:prstGeom prst="rect">
            <a:avLst/>
          </a:prstGeom>
        </p:spPr>
        <p:txBody>
          <a:bodyPr anchor="b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Click To Edit Master Title Style With Up To Two Lines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7B01BD-F5C5-4A18-926A-0F79026A4B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12" y="6042660"/>
            <a:ext cx="24384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Blue Tro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3C0F3-8739-4DA2-9420-10BD2940B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66" b="2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567C901-1246-4221-87E3-1561ACB728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372225" y="885825"/>
            <a:ext cx="5337453" cy="989107"/>
          </a:xfrm>
          <a:prstGeom prst="rect">
            <a:avLst/>
          </a:prstGeom>
        </p:spPr>
        <p:txBody>
          <a:bodyPr anchor="b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Click To Edit Master Title Style With Up To Two Lines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7B01BD-F5C5-4A18-926A-0F79026A4B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12" y="6042660"/>
            <a:ext cx="24384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2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Tro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3C0F3-8739-4DA2-9420-10BD2940B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66" b="2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567C901-1246-4221-87E3-1561ACB728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372225" y="885825"/>
            <a:ext cx="5337453" cy="989107"/>
          </a:xfrm>
          <a:prstGeom prst="rect">
            <a:avLst/>
          </a:prstGeom>
        </p:spPr>
        <p:txBody>
          <a:bodyPr anchor="b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Click To Edit Master Title Style With Up To Two Lines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7B01BD-F5C5-4A18-926A-0F79026A4B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12" y="6042660"/>
            <a:ext cx="24384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0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C7E-C287-97DB-C1EE-2BD0EA5F1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7C580-4EFE-F341-F670-A6F1805D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BE1A-7CFD-D4F7-0CCB-BA120DC4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FAD3-D11F-374E-B3D4-BED6CEDC7661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2544-52AE-EF12-0B81-C86094E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3FA0-6539-5891-6647-86D22D39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57A3-DBFF-B34C-AEE1-0A4553F44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17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8BCC-9B71-1714-DC59-D48A160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839A-F810-B0B0-A172-B6A8AA1F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E0CE-5C63-9266-3B45-A99030E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FC3C-099A-27F9-B2DB-F1CD101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CC8B-EDAE-06B3-1405-0034BEF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4999619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ine 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1398319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889" y="433113"/>
            <a:ext cx="11256264" cy="978729"/>
          </a:xfrm>
        </p:spPr>
        <p:txBody>
          <a:bodyPr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9244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46BCC25-AC44-4BFA-A151-4070B551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71" y="1585544"/>
            <a:ext cx="11267467" cy="4639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48751A9-3281-492B-9E17-901210722C4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6C987731-65A9-4ED6-B2B5-77A4DB5D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head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46BCC25-AC44-4BFA-A151-4070B551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8799"/>
            <a:ext cx="11280531" cy="43873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F7810EDF-A4C7-49A3-A75F-9BF5A43AA8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9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9C1736E-9D79-485F-9B7E-BA941FEEDD4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264BDF-3199-4030-97AE-11E54CC5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Line Title, Subhead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46BCC25-AC44-4BFA-A151-4070B551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8799"/>
            <a:ext cx="11280531" cy="43873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F7810EDF-A4C7-49A3-A75F-9BF5A43AA8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1398319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9C1736E-9D79-485F-9B7E-BA941FEEDD4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264BDF-3199-4030-97AE-11E54CC5E3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889" y="433113"/>
            <a:ext cx="11256264" cy="978729"/>
          </a:xfrm>
        </p:spPr>
        <p:txBody>
          <a:bodyPr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039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head, Text,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E39B-881C-4EA2-A6A7-D0ED8FB9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5530115" cy="4396154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54B0-6470-419F-AFA1-160E58F0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9092" y="1828800"/>
            <a:ext cx="5518638" cy="4396154"/>
          </a:xfrm>
        </p:spPr>
        <p:txBody>
          <a:bodyPr lIns="0" tIns="0" rIns="0" bIns="0" anchor="t"/>
          <a:lstStyle>
            <a:lvl1pPr algn="l">
              <a:defRPr sz="22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566CD36B-6184-4F23-BE01-4C197CE28BA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8" y="949569"/>
            <a:ext cx="11256264" cy="381000"/>
          </a:xfrm>
        </p:spPr>
        <p:txBody>
          <a:bodyPr wrap="square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73EBCE8-1EBD-4EC6-9C71-65DD4DE0C04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FF0048-D4B0-4C51-A3F1-FC66BC59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, Subhead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E39B-881C-4EA2-A6A7-D0ED8FB9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828800"/>
            <a:ext cx="3574128" cy="4396153"/>
          </a:xfrm>
          <a:ln>
            <a:noFill/>
          </a:ln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54B0-6470-419F-AFA1-160E58F0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402" y="1828800"/>
            <a:ext cx="3574128" cy="4396153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A514BC3-74C8-4649-86F1-D328FFBF0E2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63602" y="1828800"/>
            <a:ext cx="3574128" cy="4396153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28B88886-1612-4DE1-AB7E-F47B7AEA2A2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9"/>
            <a:ext cx="11256264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868E6D57-4F2B-422D-8F24-F519815F656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34431" y="6407557"/>
            <a:ext cx="5001768" cy="96950"/>
          </a:xfrm>
        </p:spPr>
        <p:txBody>
          <a:bodyPr wrap="square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Source Placeholder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2A26AC-2D3F-4362-A128-935774A9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433113"/>
            <a:ext cx="11256264" cy="535531"/>
          </a:xfrm>
        </p:spPr>
        <p:txBody>
          <a:bodyPr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BC02F-10F3-4A0F-AC7A-21B6E2BC5576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05"/>
          <a:stretch/>
        </p:blipFill>
        <p:spPr>
          <a:xfrm>
            <a:off x="0" y="0"/>
            <a:ext cx="12192000" cy="11517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63432-F824-4448-9568-88243C01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187570"/>
            <a:ext cx="11256264" cy="762000"/>
          </a:xfrm>
          <a:prstGeom prst="rect">
            <a:avLst/>
          </a:prstGeom>
        </p:spPr>
        <p:txBody>
          <a:bodyPr vert="horz" wrap="square" lIns="0" tIns="0" rIns="0" bIns="9144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462B-90BD-4066-ABA8-8C7B0D55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3" y="1584651"/>
            <a:ext cx="11254153" cy="4572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833F65B-69E4-4F58-93D9-A5562A8A08CB}"/>
              </a:ext>
            </a:extLst>
          </p:cNvPr>
          <p:cNvSpPr>
            <a:spLocks noEditPoints="1"/>
          </p:cNvSpPr>
          <p:nvPr/>
        </p:nvSpPr>
        <p:spPr bwMode="auto">
          <a:xfrm>
            <a:off x="11134620" y="6293364"/>
            <a:ext cx="582961" cy="188400"/>
          </a:xfrm>
          <a:custGeom>
            <a:avLst/>
            <a:gdLst>
              <a:gd name="T0" fmla="*/ 2342 w 6168"/>
              <a:gd name="T1" fmla="*/ 35 h 1992"/>
              <a:gd name="T2" fmla="*/ 1534 w 6168"/>
              <a:gd name="T3" fmla="*/ 1962 h 1992"/>
              <a:gd name="T4" fmla="*/ 1007 w 6168"/>
              <a:gd name="T5" fmla="*/ 1962 h 1992"/>
              <a:gd name="T6" fmla="*/ 610 w 6168"/>
              <a:gd name="T7" fmla="*/ 424 h 1992"/>
              <a:gd name="T8" fmla="*/ 491 w 6168"/>
              <a:gd name="T9" fmla="*/ 255 h 1992"/>
              <a:gd name="T10" fmla="*/ 0 w 6168"/>
              <a:gd name="T11" fmla="*/ 91 h 1992"/>
              <a:gd name="T12" fmla="*/ 11 w 6168"/>
              <a:gd name="T13" fmla="*/ 35 h 1992"/>
              <a:gd name="T14" fmla="*/ 860 w 6168"/>
              <a:gd name="T15" fmla="*/ 35 h 1992"/>
              <a:gd name="T16" fmla="*/ 1089 w 6168"/>
              <a:gd name="T17" fmla="*/ 232 h 1992"/>
              <a:gd name="T18" fmla="*/ 1299 w 6168"/>
              <a:gd name="T19" fmla="*/ 1346 h 1992"/>
              <a:gd name="T20" fmla="*/ 1818 w 6168"/>
              <a:gd name="T21" fmla="*/ 35 h 1992"/>
              <a:gd name="T22" fmla="*/ 2342 w 6168"/>
              <a:gd name="T23" fmla="*/ 35 h 1992"/>
              <a:gd name="T24" fmla="*/ 4406 w 6168"/>
              <a:gd name="T25" fmla="*/ 1333 h 1992"/>
              <a:gd name="T26" fmla="*/ 3708 w 6168"/>
              <a:gd name="T27" fmla="*/ 569 h 1992"/>
              <a:gd name="T28" fmla="*/ 3919 w 6168"/>
              <a:gd name="T29" fmla="*/ 408 h 1992"/>
              <a:gd name="T30" fmla="*/ 4410 w 6168"/>
              <a:gd name="T31" fmla="*/ 494 h 1992"/>
              <a:gd name="T32" fmla="*/ 4498 w 6168"/>
              <a:gd name="T33" fmla="*/ 85 h 1992"/>
              <a:gd name="T34" fmla="*/ 4032 w 6168"/>
              <a:gd name="T35" fmla="*/ 0 h 1992"/>
              <a:gd name="T36" fmla="*/ 3189 w 6168"/>
              <a:gd name="T37" fmla="*/ 637 h 1992"/>
              <a:gd name="T38" fmla="*/ 3626 w 6168"/>
              <a:gd name="T39" fmla="*/ 1161 h 1992"/>
              <a:gd name="T40" fmla="*/ 3884 w 6168"/>
              <a:gd name="T41" fmla="*/ 1401 h 1992"/>
              <a:gd name="T42" fmla="*/ 3586 w 6168"/>
              <a:gd name="T43" fmla="*/ 1589 h 1992"/>
              <a:gd name="T44" fmla="*/ 3074 w 6168"/>
              <a:gd name="T45" fmla="*/ 1467 h 1992"/>
              <a:gd name="T46" fmla="*/ 2984 w 6168"/>
              <a:gd name="T47" fmla="*/ 1890 h 1992"/>
              <a:gd name="T48" fmla="*/ 3538 w 6168"/>
              <a:gd name="T49" fmla="*/ 1992 h 1992"/>
              <a:gd name="T50" fmla="*/ 4406 w 6168"/>
              <a:gd name="T51" fmla="*/ 1333 h 1992"/>
              <a:gd name="T52" fmla="*/ 5707 w 6168"/>
              <a:gd name="T53" fmla="*/ 1962 h 1992"/>
              <a:gd name="T54" fmla="*/ 6168 w 6168"/>
              <a:gd name="T55" fmla="*/ 1962 h 1992"/>
              <a:gd name="T56" fmla="*/ 5765 w 6168"/>
              <a:gd name="T57" fmla="*/ 35 h 1992"/>
              <a:gd name="T58" fmla="*/ 5340 w 6168"/>
              <a:gd name="T59" fmla="*/ 35 h 1992"/>
              <a:gd name="T60" fmla="*/ 5128 w 6168"/>
              <a:gd name="T61" fmla="*/ 176 h 1992"/>
              <a:gd name="T62" fmla="*/ 4380 w 6168"/>
              <a:gd name="T63" fmla="*/ 1962 h 1992"/>
              <a:gd name="T64" fmla="*/ 4903 w 6168"/>
              <a:gd name="T65" fmla="*/ 1962 h 1992"/>
              <a:gd name="T66" fmla="*/ 5007 w 6168"/>
              <a:gd name="T67" fmla="*/ 1674 h 1992"/>
              <a:gd name="T68" fmla="*/ 5647 w 6168"/>
              <a:gd name="T69" fmla="*/ 1674 h 1992"/>
              <a:gd name="T70" fmla="*/ 5707 w 6168"/>
              <a:gd name="T71" fmla="*/ 1962 h 1992"/>
              <a:gd name="T72" fmla="*/ 5151 w 6168"/>
              <a:gd name="T73" fmla="*/ 1279 h 1992"/>
              <a:gd name="T74" fmla="*/ 5413 w 6168"/>
              <a:gd name="T75" fmla="*/ 556 h 1992"/>
              <a:gd name="T76" fmla="*/ 5564 w 6168"/>
              <a:gd name="T77" fmla="*/ 1279 h 1992"/>
              <a:gd name="T78" fmla="*/ 5151 w 6168"/>
              <a:gd name="T79" fmla="*/ 1279 h 1992"/>
              <a:gd name="T80" fmla="*/ 3054 w 6168"/>
              <a:gd name="T81" fmla="*/ 35 h 1992"/>
              <a:gd name="T82" fmla="*/ 2642 w 6168"/>
              <a:gd name="T83" fmla="*/ 1962 h 1992"/>
              <a:gd name="T84" fmla="*/ 2143 w 6168"/>
              <a:gd name="T85" fmla="*/ 1962 h 1992"/>
              <a:gd name="T86" fmla="*/ 2555 w 6168"/>
              <a:gd name="T87" fmla="*/ 35 h 1992"/>
              <a:gd name="T88" fmla="*/ 3054 w 6168"/>
              <a:gd name="T89" fmla="*/ 35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68" h="1992">
                <a:moveTo>
                  <a:pt x="2342" y="35"/>
                </a:moveTo>
                <a:cubicBezTo>
                  <a:pt x="1534" y="1962"/>
                  <a:pt x="1534" y="1962"/>
                  <a:pt x="1534" y="1962"/>
                </a:cubicBezTo>
                <a:cubicBezTo>
                  <a:pt x="1007" y="1962"/>
                  <a:pt x="1007" y="1962"/>
                  <a:pt x="1007" y="1962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586" y="329"/>
                  <a:pt x="565" y="295"/>
                  <a:pt x="491" y="255"/>
                </a:cubicBezTo>
                <a:cubicBezTo>
                  <a:pt x="372" y="190"/>
                  <a:pt x="174" y="129"/>
                  <a:pt x="0" y="91"/>
                </a:cubicBezTo>
                <a:cubicBezTo>
                  <a:pt x="11" y="35"/>
                  <a:pt x="11" y="35"/>
                  <a:pt x="11" y="35"/>
                </a:cubicBezTo>
                <a:cubicBezTo>
                  <a:pt x="860" y="35"/>
                  <a:pt x="860" y="35"/>
                  <a:pt x="860" y="35"/>
                </a:cubicBezTo>
                <a:cubicBezTo>
                  <a:pt x="968" y="35"/>
                  <a:pt x="1065" y="107"/>
                  <a:pt x="1089" y="232"/>
                </a:cubicBezTo>
                <a:cubicBezTo>
                  <a:pt x="1299" y="1346"/>
                  <a:pt x="1299" y="1346"/>
                  <a:pt x="1299" y="1346"/>
                </a:cubicBezTo>
                <a:cubicBezTo>
                  <a:pt x="1818" y="35"/>
                  <a:pt x="1818" y="35"/>
                  <a:pt x="1818" y="35"/>
                </a:cubicBezTo>
                <a:lnTo>
                  <a:pt x="2342" y="35"/>
                </a:lnTo>
                <a:close/>
                <a:moveTo>
                  <a:pt x="4406" y="1333"/>
                </a:moveTo>
                <a:cubicBezTo>
                  <a:pt x="4408" y="824"/>
                  <a:pt x="3703" y="796"/>
                  <a:pt x="3708" y="569"/>
                </a:cubicBezTo>
                <a:cubicBezTo>
                  <a:pt x="3709" y="500"/>
                  <a:pt x="3775" y="426"/>
                  <a:pt x="3919" y="408"/>
                </a:cubicBezTo>
                <a:cubicBezTo>
                  <a:pt x="3990" y="398"/>
                  <a:pt x="4187" y="391"/>
                  <a:pt x="4410" y="494"/>
                </a:cubicBezTo>
                <a:cubicBezTo>
                  <a:pt x="4498" y="85"/>
                  <a:pt x="4498" y="85"/>
                  <a:pt x="4498" y="85"/>
                </a:cubicBezTo>
                <a:cubicBezTo>
                  <a:pt x="4378" y="42"/>
                  <a:pt x="4224" y="0"/>
                  <a:pt x="4032" y="0"/>
                </a:cubicBezTo>
                <a:cubicBezTo>
                  <a:pt x="3539" y="0"/>
                  <a:pt x="3192" y="262"/>
                  <a:pt x="3189" y="637"/>
                </a:cubicBezTo>
                <a:cubicBezTo>
                  <a:pt x="3186" y="914"/>
                  <a:pt x="3437" y="1069"/>
                  <a:pt x="3626" y="1161"/>
                </a:cubicBezTo>
                <a:cubicBezTo>
                  <a:pt x="3820" y="1255"/>
                  <a:pt x="3885" y="1316"/>
                  <a:pt x="3884" y="1401"/>
                </a:cubicBezTo>
                <a:cubicBezTo>
                  <a:pt x="3883" y="1530"/>
                  <a:pt x="3729" y="1587"/>
                  <a:pt x="3586" y="1589"/>
                </a:cubicBezTo>
                <a:cubicBezTo>
                  <a:pt x="3335" y="1593"/>
                  <a:pt x="3190" y="1521"/>
                  <a:pt x="3074" y="1467"/>
                </a:cubicBezTo>
                <a:cubicBezTo>
                  <a:pt x="2984" y="1890"/>
                  <a:pt x="2984" y="1890"/>
                  <a:pt x="2984" y="1890"/>
                </a:cubicBezTo>
                <a:cubicBezTo>
                  <a:pt x="3100" y="1943"/>
                  <a:pt x="3315" y="1990"/>
                  <a:pt x="3538" y="1992"/>
                </a:cubicBezTo>
                <a:cubicBezTo>
                  <a:pt x="4062" y="1992"/>
                  <a:pt x="4404" y="1733"/>
                  <a:pt x="4406" y="1333"/>
                </a:cubicBezTo>
                <a:moveTo>
                  <a:pt x="5707" y="1962"/>
                </a:moveTo>
                <a:cubicBezTo>
                  <a:pt x="6168" y="1962"/>
                  <a:pt x="6168" y="1962"/>
                  <a:pt x="6168" y="1962"/>
                </a:cubicBezTo>
                <a:cubicBezTo>
                  <a:pt x="5765" y="35"/>
                  <a:pt x="5765" y="35"/>
                  <a:pt x="5765" y="35"/>
                </a:cubicBezTo>
                <a:cubicBezTo>
                  <a:pt x="5340" y="35"/>
                  <a:pt x="5340" y="35"/>
                  <a:pt x="5340" y="35"/>
                </a:cubicBezTo>
                <a:cubicBezTo>
                  <a:pt x="5244" y="35"/>
                  <a:pt x="5163" y="91"/>
                  <a:pt x="5128" y="176"/>
                </a:cubicBezTo>
                <a:cubicBezTo>
                  <a:pt x="4380" y="1962"/>
                  <a:pt x="4380" y="1962"/>
                  <a:pt x="4380" y="1962"/>
                </a:cubicBezTo>
                <a:cubicBezTo>
                  <a:pt x="4903" y="1962"/>
                  <a:pt x="4903" y="1962"/>
                  <a:pt x="4903" y="1962"/>
                </a:cubicBezTo>
                <a:cubicBezTo>
                  <a:pt x="5007" y="1674"/>
                  <a:pt x="5007" y="1674"/>
                  <a:pt x="5007" y="1674"/>
                </a:cubicBezTo>
                <a:cubicBezTo>
                  <a:pt x="5647" y="1674"/>
                  <a:pt x="5647" y="1674"/>
                  <a:pt x="5647" y="1674"/>
                </a:cubicBezTo>
                <a:lnTo>
                  <a:pt x="5707" y="1962"/>
                </a:lnTo>
                <a:close/>
                <a:moveTo>
                  <a:pt x="5151" y="1279"/>
                </a:moveTo>
                <a:cubicBezTo>
                  <a:pt x="5413" y="556"/>
                  <a:pt x="5413" y="556"/>
                  <a:pt x="5413" y="556"/>
                </a:cubicBezTo>
                <a:cubicBezTo>
                  <a:pt x="5564" y="1279"/>
                  <a:pt x="5564" y="1279"/>
                  <a:pt x="5564" y="1279"/>
                </a:cubicBezTo>
                <a:lnTo>
                  <a:pt x="5151" y="1279"/>
                </a:lnTo>
                <a:close/>
                <a:moveTo>
                  <a:pt x="3054" y="35"/>
                </a:moveTo>
                <a:cubicBezTo>
                  <a:pt x="2642" y="1962"/>
                  <a:pt x="2642" y="1962"/>
                  <a:pt x="2642" y="1962"/>
                </a:cubicBezTo>
                <a:cubicBezTo>
                  <a:pt x="2143" y="1962"/>
                  <a:pt x="2143" y="1962"/>
                  <a:pt x="2143" y="1962"/>
                </a:cubicBezTo>
                <a:cubicBezTo>
                  <a:pt x="2555" y="35"/>
                  <a:pt x="2555" y="35"/>
                  <a:pt x="2555" y="35"/>
                </a:cubicBezTo>
                <a:lnTo>
                  <a:pt x="3054" y="3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1EBE22-9072-4C69-A7DE-EF807BDA9EFE}"/>
              </a:ext>
            </a:extLst>
          </p:cNvPr>
          <p:cNvSpPr/>
          <p:nvPr/>
        </p:nvSpPr>
        <p:spPr>
          <a:xfrm>
            <a:off x="8659216" y="6399074"/>
            <a:ext cx="2345673" cy="9695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r" defTabSz="1218804">
              <a:lnSpc>
                <a:spcPct val="90000"/>
              </a:lnSpc>
              <a:spcBef>
                <a:spcPts val="600"/>
              </a:spcBef>
            </a:pPr>
            <a:r>
              <a:rPr lang="en-US" sz="700" dirty="0">
                <a:solidFill>
                  <a:schemeClr val="bg2"/>
                </a:solidFill>
              </a:rPr>
              <a:t>©2018 Visa. All rights reserved. Visa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D4374B-9BBD-4B64-AA80-1BA949443D36}"/>
              </a:ext>
            </a:extLst>
          </p:cNvPr>
          <p:cNvSpPr txBox="1">
            <a:spLocks/>
          </p:cNvSpPr>
          <p:nvPr/>
        </p:nvSpPr>
        <p:spPr>
          <a:xfrm>
            <a:off x="454270" y="6312007"/>
            <a:ext cx="345440" cy="2026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846AAC-1057-44D9-8935-012247F85AEE}" type="slidenum">
              <a:rPr lang="en-US" sz="800" smtClean="0">
                <a:solidFill>
                  <a:schemeClr val="bg2"/>
                </a:solidFill>
              </a:rPr>
              <a:pPr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​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Font typeface="Segoe UI" panose="020B0502040204020203" pitchFamily="34" charset="0"/>
        <a:buChar char="​"/>
        <a:defRPr sz="1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​"/>
        <a:defRPr sz="2000" b="1" kern="100" spc="-30" baseline="0">
          <a:solidFill>
            <a:schemeClr val="accent4"/>
          </a:solidFill>
          <a:latin typeface="+mn-lt"/>
          <a:ea typeface="+mn-ea"/>
          <a:cs typeface="+mn-cs"/>
        </a:defRPr>
      </a:lvl5pPr>
      <a:lvl6pPr marL="171450" indent="-17145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lang="en-US" sz="1600" kern="1200" dirty="0">
          <a:solidFill>
            <a:schemeClr val="accent3"/>
          </a:solidFill>
          <a:latin typeface="+mn-lt"/>
          <a:ea typeface="+mn-ea"/>
          <a:cs typeface="+mn-cs"/>
        </a:defRPr>
      </a:lvl6pPr>
      <a:lvl7pPr marL="169863" indent="-1698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dirty="0">
          <a:solidFill>
            <a:schemeClr val="accent3"/>
          </a:solidFill>
          <a:latin typeface="+mn-lt"/>
          <a:ea typeface="+mn-ea"/>
          <a:cs typeface="+mn-cs"/>
        </a:defRPr>
      </a:lvl7pPr>
      <a:lvl8pPr marL="3444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Segoe UI" panose="020B0502040204020203" pitchFamily="34" charset="0"/>
        <a:buChar char="​"/>
        <a:defRPr sz="3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5" pos="7200">
          <p15:clr>
            <a:srgbClr val="F26B43"/>
          </p15:clr>
        </p15:guide>
        <p15:guide id="6" pos="480">
          <p15:clr>
            <a:srgbClr val="F26B43"/>
          </p15:clr>
        </p15:guide>
        <p15:guide id="7" orient="horz" pos="4080">
          <p15:clr>
            <a:srgbClr val="F26B43"/>
          </p15:clr>
        </p15:guide>
        <p15:guide id="9" orient="horz" pos="720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240">
          <p15:clr>
            <a:srgbClr val="F26B43"/>
          </p15:clr>
        </p15:guide>
        <p15:guide id="12" orient="horz" pos="3840">
          <p15:clr>
            <a:srgbClr val="F26B43"/>
          </p15:clr>
        </p15:guide>
        <p15:guide id="13" pos="2160">
          <p15:clr>
            <a:srgbClr val="F26B43"/>
          </p15:clr>
        </p15:guide>
        <p15:guide id="14" pos="5520">
          <p15:clr>
            <a:srgbClr val="F26B43"/>
          </p15:clr>
        </p15:guide>
        <p15:guide id="15" orient="horz" pos="2880">
          <p15:clr>
            <a:srgbClr val="F26B43"/>
          </p15:clr>
        </p15:guide>
        <p15:guide id="17" orient="horz" pos="2640">
          <p15:clr>
            <a:srgbClr val="F26B43"/>
          </p15:clr>
        </p15:guide>
        <p15:guide id="18" orient="horz" pos="2400">
          <p15:clr>
            <a:srgbClr val="F26B43"/>
          </p15:clr>
        </p15:guide>
        <p15:guide id="21" orient="horz" pos="1920">
          <p15:clr>
            <a:srgbClr val="F26B43"/>
          </p15:clr>
        </p15:guide>
        <p15:guide id="22" orient="horz" pos="1200">
          <p15:clr>
            <a:srgbClr val="F26B43"/>
          </p15:clr>
        </p15:guide>
        <p15:guide id="23" orient="horz" pos="3120">
          <p15:clr>
            <a:srgbClr val="F26B43"/>
          </p15:clr>
        </p15:guide>
        <p15:guide id="24" orient="horz" pos="3360">
          <p15:clr>
            <a:srgbClr val="F26B43"/>
          </p15:clr>
        </p15:guide>
        <p15:guide id="25" orient="horz" pos="3600">
          <p15:clr>
            <a:srgbClr val="F26B43"/>
          </p15:clr>
        </p15:guide>
        <p15:guide id="26" orient="horz" pos="1680">
          <p15:clr>
            <a:srgbClr val="F26B43"/>
          </p15:clr>
        </p15:guide>
        <p15:guide id="27" orient="horz" pos="1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5.xml"/><Relationship Id="rId7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slide" Target="slide21.xml"/><Relationship Id="rId11" Type="http://schemas.openxmlformats.org/officeDocument/2006/relationships/slide" Target="slide35.xml"/><Relationship Id="rId5" Type="http://schemas.openxmlformats.org/officeDocument/2006/relationships/slide" Target="slide20.xml"/><Relationship Id="rId10" Type="http://schemas.openxmlformats.org/officeDocument/2006/relationships/slide" Target="slide33.xml"/><Relationship Id="rId4" Type="http://schemas.openxmlformats.org/officeDocument/2006/relationships/slide" Target="slide18.xml"/><Relationship Id="rId9" Type="http://schemas.openxmlformats.org/officeDocument/2006/relationships/slide" Target="slide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bonindependent.org/22.html" TargetMode="Externa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1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bonindependent.org/21.html" TargetMode="External"/><Relationship Id="rId2" Type="http://schemas.openxmlformats.org/officeDocument/2006/relationships/hyperlink" Target="https://tfl.gov.uk/corporate/transparency/freedom-of-information/foi-request-detail?referenceId=FOI-0354-2021" TargetMode="Externa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content.tfl.gov.uk/london-underground-carbon-footprint-2008.pdf" TargetMode="External"/><Relationship Id="rId4" Type="http://schemas.openxmlformats.org/officeDocument/2006/relationships/hyperlink" Target="https://www.statista.com/statistics/304852/passenger-journeys-on-the-london-undergroun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1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slide" Target="slide14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slide" Target="slide1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travel-carbon-footprint" TargetMode="Externa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67070X07000285?casa_token=Rv2zkqyebhAAAAAA:-Q_ghCfAlfwsvka_SXu6A71ABHAQxju6ZhMv8vzyJPHEWCQvrqIzcOIlGgJrzGBcOJS6_cxtDsQ" TargetMode="Externa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slide" Target="slide14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lo.br/j/sa/a/DNPPhm8L8RD9zGQtzrjCwhf/?lang=en&amp;stop=next&amp;format=html" TargetMode="Externa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slide" Target="slide14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slide" Target="slide14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odlandtrust.org.uk/blog/2020/01/carbon-donation/" TargetMode="Externa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slide" Target="slide14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oogoodtogo.com/en-us/movement/knowledge/the-carbon-footprint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0312-2477-1A2D-DB1C-33F6D9DD4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Construction of an environmental behavioural score from Visa transactional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2DBC-34FF-E073-D95B-4283B55D8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Msoa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65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A42-C634-9909-6CBA-349C942F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CE3A-52B3-5146-B54E-D157D6A2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appropriate age and gender (and other demographic) distribution seen?  </a:t>
            </a:r>
            <a:r>
              <a:rPr lang="en-US" dirty="0">
                <a:solidFill>
                  <a:srgbClr val="FF0000"/>
                </a:solidFill>
              </a:rPr>
              <a:t>Might not be accessible </a:t>
            </a:r>
          </a:p>
          <a:p>
            <a:pPr marL="2857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Can check ecological correlations with ONS</a:t>
            </a:r>
          </a:p>
          <a:p>
            <a:r>
              <a:rPr lang="en-US" dirty="0"/>
              <a:t>Do models show similar results?</a:t>
            </a:r>
          </a:p>
          <a:p>
            <a:r>
              <a:rPr lang="en-US" dirty="0"/>
              <a:t>What do previous visa models show? Similar things?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C358-7078-F744-73B1-7DD2F6FD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05A3-397C-CA17-7872-9429262C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ecological correlations between scores and various health outcomes within LADs: </a:t>
            </a:r>
          </a:p>
          <a:p>
            <a:pPr>
              <a:buNone/>
            </a:pPr>
            <a:r>
              <a:rPr lang="en-GB" dirty="0"/>
              <a:t>Life expectancy / Heart Disease / Cancer </a:t>
            </a:r>
          </a:p>
          <a:p>
            <a:pPr>
              <a:buNone/>
            </a:pPr>
            <a:r>
              <a:rPr lang="en-GB" dirty="0">
                <a:solidFill>
                  <a:schemeClr val="accent2"/>
                </a:solidFill>
              </a:rPr>
              <a:t>Will look for outcomes that have good data accessibility 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Started today </a:t>
            </a:r>
            <a:r>
              <a:rPr lang="en-GB" dirty="0">
                <a:sym typeface="Wingdings" pitchFamily="2" charset="2"/>
              </a:rPr>
              <a:t> will clean data and created visualisations over the coming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0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0EA9-7BD7-3006-1AC0-F58EA34B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3605-8FA1-4B90-E787-9A2B8C39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329E"/>
                </a:solidFill>
              </a:rPr>
              <a:t>Collect and clean data for health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329E"/>
                </a:solidFill>
              </a:rPr>
              <a:t>Create visualisations for health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329E"/>
                </a:solidFill>
              </a:rPr>
              <a:t>Determine impact of behaviours on CO2 emissions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329E"/>
                </a:solidFill>
              </a:rPr>
              <a:t>Develop strategy to map behaviours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accent2"/>
                </a:solidFill>
              </a:rPr>
              <a:t>Analyse distributions of behaviours to choose sensible categorical thresholds </a:t>
            </a:r>
          </a:p>
        </p:txBody>
      </p:sp>
    </p:spTree>
    <p:extLst>
      <p:ext uri="{BB962C8B-B14F-4D97-AF65-F5344CB8AC3E}">
        <p14:creationId xmlns:p14="http://schemas.microsoft.com/office/powerpoint/2010/main" val="52100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8355-B593-7405-BCD8-0AA5BFF2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346B-26B8-B979-2165-C5F3EA34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fuel consumption looked and as opposed to breaking it down by vehicle type – a litre of fuel used always produces the same emissions (fuel spent / fuel price per litre)*emissions per litre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77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42B2-E367-4C5A-38CD-A9889BA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7C6EA1-A662-5D51-E63E-76878670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02590"/>
              </p:ext>
            </p:extLst>
          </p:nvPr>
        </p:nvGraphicFramePr>
        <p:xfrm>
          <a:off x="2344738" y="1416676"/>
          <a:ext cx="2316232" cy="4983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232">
                  <a:extLst>
                    <a:ext uri="{9D8B030D-6E8A-4147-A177-3AD203B41FA5}">
                      <a16:colId xmlns:a16="http://schemas.microsoft.com/office/drawing/2014/main" val="3251126753"/>
                    </a:ext>
                  </a:extLst>
                </a:gridCol>
              </a:tblGrid>
              <a:tr h="3469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4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Air Travel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5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Public Transport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0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Car usage (Gas)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Car Usage (electric)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1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Taxi Usage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9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Clothes Purchased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6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Fast Food 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Locally purchased Produce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Second hand market places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Charitable Donations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8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Food ‘Rescue’ 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8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8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47B4-9050-BB39-268F-0E4CC62C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Air Travel: Algorithm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D87F7B-528A-0EB7-4EBC-8FCB84F1D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557923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D1B773-F20E-A3E3-7AE6-F8065F7E0A68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88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57D6-CAC4-7967-84A6-A6C940A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Travel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3CF0-608C-25D8-C4BB-AD81D462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Small transaction </a:t>
            </a:r>
            <a:r>
              <a:rPr lang="en-GB" dirty="0">
                <a:sym typeface="Wingdings" pitchFamily="2" charset="2"/>
              </a:rPr>
              <a:t> Presumed short haul flight</a:t>
            </a:r>
          </a:p>
          <a:p>
            <a:r>
              <a:rPr lang="en-GB" dirty="0">
                <a:sym typeface="Wingdings" pitchFamily="2" charset="2"/>
              </a:rPr>
              <a:t>Large Transaction  Presumed long haul flight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Also check for multiple transactions within small space of time, half thresholds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Can similarly be checked for boats,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73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E188-635E-7E42-FACE-6CD10FB3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Travel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A87D-3794-0752-04A6-B9225CB5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101g per KM </a:t>
            </a:r>
            <a:r>
              <a:rPr lang="en-GB" sz="1000" dirty="0">
                <a:hlinkClick r:id="rId2"/>
              </a:rPr>
              <a:t>https://www.carbonindependent.org/22.html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6515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776B-77E7-A479-0029-7A26481D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82" y="700456"/>
            <a:ext cx="11256264" cy="762000"/>
          </a:xfrm>
        </p:spPr>
        <p:txBody>
          <a:bodyPr/>
          <a:lstStyle/>
          <a:p>
            <a:pPr algn="ctr"/>
            <a:r>
              <a:rPr lang="en-GB" dirty="0"/>
              <a:t>Public Transport: Algorithm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4CAF-E587-4D1E-01F3-02A0AAC9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39C8E39-77AD-247B-BA5F-617B39E47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460394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834BAD-665B-57E5-D690-7D1BCA1CA275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56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6E0-2E72-AE8B-FF49-99DC8F42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Transport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63C8-FCAC-D696-DCD9-8AEFD5FB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Tube: </a:t>
            </a:r>
            <a:br>
              <a:rPr lang="en-GB" dirty="0"/>
            </a:br>
            <a:r>
              <a:rPr lang="en-GB" sz="1000" dirty="0"/>
              <a:t>	44g/km pp -  </a:t>
            </a:r>
            <a:r>
              <a:rPr lang="en-GB" sz="1000" dirty="0">
                <a:hlinkClick r:id="rId2"/>
              </a:rPr>
              <a:t>https://tfl.gov.uk/corporate/transparency/freedom-of-information/foi-request-detail?referenceId=FOI-0354-2021</a:t>
            </a:r>
            <a:br>
              <a:rPr lang="en-GB" sz="1000" dirty="0"/>
            </a:br>
            <a:r>
              <a:rPr lang="en-GB" sz="1000" dirty="0"/>
              <a:t>	31g/km pp - https://</a:t>
            </a:r>
            <a:r>
              <a:rPr lang="en-GB" sz="1000" dirty="0" err="1"/>
              <a:t>ourworldindata.org</a:t>
            </a:r>
            <a:r>
              <a:rPr lang="en-GB" sz="1000" dirty="0"/>
              <a:t>/travel-carbon-footprint</a:t>
            </a:r>
            <a:br>
              <a:rPr lang="en-GB" sz="1000" dirty="0"/>
            </a:br>
            <a:r>
              <a:rPr lang="en-GB" sz="1000" dirty="0"/>
              <a:t>	70g/km pp - </a:t>
            </a:r>
            <a:r>
              <a:rPr lang="en-GB" sz="1000" dirty="0">
                <a:hlinkClick r:id="rId3"/>
              </a:rPr>
              <a:t>https://www.carbonindependent.org/21.html</a:t>
            </a:r>
            <a:endParaRPr lang="en-GB" sz="1000" dirty="0"/>
          </a:p>
          <a:p>
            <a:pPr lvl="6"/>
            <a:endParaRPr lang="en-GB" sz="100" dirty="0"/>
          </a:p>
          <a:p>
            <a:pPr>
              <a:buNone/>
            </a:pPr>
            <a:r>
              <a:rPr lang="en-GB" sz="1000" dirty="0"/>
              <a:t>	12b km per year -https://</a:t>
            </a:r>
            <a:r>
              <a:rPr lang="en-GB" sz="1000" dirty="0" err="1"/>
              <a:t>www.statista.com</a:t>
            </a:r>
            <a:r>
              <a:rPr lang="en-GB" sz="1000" dirty="0"/>
              <a:t>/statistics/304948/historical-passenger-kilometres-on-the-</a:t>
            </a:r>
            <a:r>
              <a:rPr lang="en-GB" sz="1000" dirty="0" err="1"/>
              <a:t>london</a:t>
            </a:r>
            <a:r>
              <a:rPr lang="en-GB" sz="1000" dirty="0"/>
              <a:t>-</a:t>
            </a:r>
            <a:r>
              <a:rPr lang="en-GB" sz="1000" dirty="0" err="1"/>
              <a:t>uk</a:t>
            </a:r>
            <a:r>
              <a:rPr lang="en-GB" sz="1000" dirty="0"/>
              <a:t>-underground/</a:t>
            </a:r>
          </a:p>
          <a:p>
            <a:pPr>
              <a:buNone/>
            </a:pPr>
            <a:r>
              <a:rPr lang="en-GB" sz="1000" dirty="0"/>
              <a:t>	1350m tube journeys per year - </a:t>
            </a:r>
            <a:r>
              <a:rPr lang="en-GB" sz="1000" dirty="0">
                <a:hlinkClick r:id="rId4"/>
              </a:rPr>
              <a:t>https://www.statista.com/statistics/304852/passenger-journeys-on-the-london-underground/</a:t>
            </a:r>
            <a:endParaRPr lang="en-GB" sz="1000" dirty="0"/>
          </a:p>
          <a:p>
            <a:pPr>
              <a:buNone/>
            </a:pPr>
            <a:endParaRPr lang="en-GB" sz="1000" dirty="0"/>
          </a:p>
          <a:p>
            <a:pPr>
              <a:buNone/>
            </a:pPr>
            <a:r>
              <a:rPr lang="en-GB" sz="1000" dirty="0"/>
              <a:t>	48g </a:t>
            </a:r>
            <a:r>
              <a:rPr lang="en-GB" sz="1000" dirty="0" err="1"/>
              <a:t>avg</a:t>
            </a:r>
            <a:r>
              <a:rPr lang="en-GB" sz="1000" dirty="0"/>
              <a:t> journey - </a:t>
            </a:r>
            <a:r>
              <a:rPr lang="en-GB" sz="1000" dirty="0">
                <a:hlinkClick r:id="rId5"/>
              </a:rPr>
              <a:t>https://content.tfl.gov.uk/london-underground-carbon-footprint-2008.pdf</a:t>
            </a:r>
            <a:endParaRPr lang="en-GB" sz="1000" dirty="0"/>
          </a:p>
          <a:p>
            <a:pPr>
              <a:buNone/>
            </a:pPr>
            <a:endParaRPr lang="en-GB" sz="1000" dirty="0"/>
          </a:p>
          <a:p>
            <a:pPr>
              <a:buNone/>
            </a:pPr>
            <a:r>
              <a:rPr lang="en-GB" dirty="0"/>
              <a:t>Bus</a:t>
            </a:r>
          </a:p>
          <a:p>
            <a:pPr>
              <a:buNone/>
            </a:pPr>
            <a:r>
              <a:rPr lang="en-GB" sz="1000" dirty="0"/>
              <a:t>	</a:t>
            </a:r>
          </a:p>
          <a:p>
            <a:pPr>
              <a:buNone/>
            </a:pPr>
            <a:endParaRPr lang="en-GB" sz="1000" dirty="0"/>
          </a:p>
          <a:p>
            <a:pPr>
              <a:buNone/>
            </a:pPr>
            <a:r>
              <a:rPr lang="en-GB" sz="1000" dirty="0"/>
              <a:t>	</a:t>
            </a:r>
          </a:p>
          <a:p>
            <a:endParaRPr lang="en-GB" sz="1000" dirty="0"/>
          </a:p>
          <a:p>
            <a:pPr>
              <a:buNone/>
            </a:pPr>
            <a:endParaRPr lang="en-GB" sz="1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638-4240-4ADA-33A1-F544F1ED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</a:t>
            </a:r>
            <a:r>
              <a:rPr lang="en-GB" dirty="0">
                <a:solidFill>
                  <a:schemeClr val="accent2"/>
                </a:solidFill>
              </a:rPr>
              <a:t>New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930B79-50BB-7628-2147-67F44AEB9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141634"/>
              </p:ext>
            </p:extLst>
          </p:nvPr>
        </p:nvGraphicFramePr>
        <p:xfrm>
          <a:off x="993913" y="1534530"/>
          <a:ext cx="7626153" cy="378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1C700D0-9C54-95E0-0731-E1E075BE8BC3}"/>
              </a:ext>
            </a:extLst>
          </p:cNvPr>
          <p:cNvGrpSpPr/>
          <p:nvPr/>
        </p:nvGrpSpPr>
        <p:grpSpPr>
          <a:xfrm>
            <a:off x="9351085" y="2880099"/>
            <a:ext cx="1977874" cy="1097799"/>
            <a:chOff x="3940382" y="-36288"/>
            <a:chExt cx="2532397" cy="130328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E31915-6D8B-F143-FF42-A6CB9E7EF070}"/>
                </a:ext>
              </a:extLst>
            </p:cNvPr>
            <p:cNvSpPr/>
            <p:nvPr/>
          </p:nvSpPr>
          <p:spPr>
            <a:xfrm>
              <a:off x="3940382" y="798"/>
              <a:ext cx="2532397" cy="12661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1BC93CE-E321-E3A3-65A3-D3FF7C80A2AB}"/>
                </a:ext>
              </a:extLst>
            </p:cNvPr>
            <p:cNvSpPr txBox="1"/>
            <p:nvPr/>
          </p:nvSpPr>
          <p:spPr>
            <a:xfrm>
              <a:off x="3977468" y="-36288"/>
              <a:ext cx="2458225" cy="1266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Calculate overall impact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55F011-B724-DBA4-CF49-092680312A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596799" y="3444618"/>
            <a:ext cx="754286" cy="56036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73940-39BC-85AA-7EE8-22EA4CBBE7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593950" y="2848860"/>
            <a:ext cx="786100" cy="5645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36C8-CD32-BB04-E6D6-C29A806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Car Usage (Gas):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E423-F632-F2E6-39B5-4FC45938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B36A4CB-EAAD-969F-886E-9C185152D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322140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91C4B-396E-AA59-EEDB-8F3B0223C005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89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FFA9-D4B2-397A-F388-762C4F7E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Car Usage (Electric / Hybrid):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9007-616B-5E44-3139-6309E2C9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BB30932-ED22-8E7F-C7A4-27BA70B40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773477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3A3F9-1333-0EC6-7725-161C3795F1C1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6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E56C-9374-5BB0-4E26-6356784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travel: The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7ACD-0287-310A-0265-E7DF6916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Calculate total of each fuel consumed (</a:t>
            </a:r>
            <a:r>
              <a:rPr lang="en-GB" dirty="0">
                <a:solidFill>
                  <a:schemeClr val="accent2"/>
                </a:solidFill>
              </a:rPr>
              <a:t>Electric, Gas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Determine Type of vehicle (</a:t>
            </a:r>
            <a:r>
              <a:rPr lang="en-GB" dirty="0">
                <a:solidFill>
                  <a:schemeClr val="accent2"/>
                </a:solidFill>
              </a:rPr>
              <a:t>Electric, Hybrid, Fuel)</a:t>
            </a:r>
            <a:endParaRPr lang="en-GB" dirty="0"/>
          </a:p>
          <a:p>
            <a:pPr>
              <a:buNone/>
            </a:pPr>
            <a:r>
              <a:rPr lang="en-GB" dirty="0"/>
              <a:t>Motorbike, Car, Van/Lorry -&gt; Don’t differentiate between vehicle category, purely based on fuel purchased </a:t>
            </a:r>
            <a:r>
              <a:rPr lang="en-GB" i="1" dirty="0"/>
              <a:t>(use total spend / avg. price per litre or kWh in time period)</a:t>
            </a:r>
          </a:p>
          <a:p>
            <a:pPr>
              <a:buNone/>
            </a:pPr>
            <a:endParaRPr lang="en-GB" i="1" dirty="0"/>
          </a:p>
          <a:p>
            <a:pPr>
              <a:buNone/>
            </a:pPr>
            <a:r>
              <a:rPr lang="en-GB" dirty="0"/>
              <a:t>2.2kg CO</a:t>
            </a:r>
            <a:r>
              <a:rPr lang="en-GB" baseline="-25000" dirty="0"/>
              <a:t>2</a:t>
            </a:r>
            <a:r>
              <a:rPr lang="en-GB" dirty="0"/>
              <a:t>/litre petrol, 2.6kg CO</a:t>
            </a:r>
            <a:r>
              <a:rPr lang="en-GB" baseline="-25000" dirty="0"/>
              <a:t>2</a:t>
            </a:r>
            <a:r>
              <a:rPr lang="en-GB" dirty="0"/>
              <a:t>/litre petrol </a:t>
            </a:r>
            <a:br>
              <a:rPr lang="en-GB" dirty="0"/>
            </a:br>
            <a:r>
              <a:rPr lang="en-GB" dirty="0"/>
              <a:t>Price petrol 131p/L, Diesel 136p/L</a:t>
            </a:r>
          </a:p>
          <a:p>
            <a:pPr>
              <a:buNone/>
            </a:pPr>
            <a:r>
              <a:rPr lang="en-GB" dirty="0"/>
              <a:t>221g CO2/kWh</a:t>
            </a:r>
            <a:br>
              <a:rPr lang="en-GB" dirty="0"/>
            </a:br>
            <a:r>
              <a:rPr lang="en-GB" dirty="0"/>
              <a:t>23p/kWh </a:t>
            </a:r>
            <a:endParaRPr lang="en-GB" i="1" dirty="0"/>
          </a:p>
          <a:p>
            <a:pPr>
              <a:buNone/>
            </a:pPr>
            <a:endParaRPr lang="en-GB" i="1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7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45F-9FA7-C057-4DEF-2FFE190B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Taxi use: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2C94-7194-1D3B-30CC-5133EC96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FAB8FFD-2E8D-5CE2-7631-CE9C89423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52050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84287B-4DB3-8185-82DE-B5838FB48C5B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84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0DEF-8150-E3E5-561B-5260730D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Taxi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4867-D418-B708-E408-446D5519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Is a journey the distance the passenger is in the vehicle, or the distance for the driver to return as well?</a:t>
            </a:r>
          </a:p>
          <a:p>
            <a:pPr marL="685800" lvl="2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2"/>
                </a:solidFill>
              </a:rPr>
              <a:t>1.5x distance with passenger?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So many different types of uber, what figure to take for environment?</a:t>
            </a:r>
          </a:p>
          <a:p>
            <a:pPr marL="685800" lvl="2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2"/>
                </a:solidFill>
              </a:rPr>
              <a:t>Assume all are Toyota Prius?</a:t>
            </a:r>
          </a:p>
        </p:txBody>
      </p:sp>
    </p:spTree>
    <p:extLst>
      <p:ext uri="{BB962C8B-B14F-4D97-AF65-F5344CB8AC3E}">
        <p14:creationId xmlns:p14="http://schemas.microsoft.com/office/powerpoint/2010/main" val="151840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47E7-B0DF-D651-F77A-FBD6CECA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C559-2992-8BF5-6B07-9ED0A5D4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00" y="1475794"/>
            <a:ext cx="11254153" cy="4572893"/>
          </a:xfrm>
        </p:spPr>
        <p:txBody>
          <a:bodyPr/>
          <a:lstStyle/>
          <a:p>
            <a:r>
              <a:rPr lang="en-GB" dirty="0"/>
              <a:t>Black cab 212g/km - </a:t>
            </a:r>
            <a:r>
              <a:rPr lang="en-GB" dirty="0">
                <a:hlinkClick r:id="rId2"/>
              </a:rPr>
              <a:t>https://ourworldindata.org/travel-carbon-footprint</a:t>
            </a:r>
            <a:endParaRPr lang="en-GB" dirty="0"/>
          </a:p>
          <a:p>
            <a:r>
              <a:rPr lang="en-GB" dirty="0"/>
              <a:t>£3.70/mile -https://</a:t>
            </a:r>
            <a:r>
              <a:rPr lang="en-GB" dirty="0" err="1"/>
              <a:t>tfl.gov.uk</a:t>
            </a:r>
            <a:r>
              <a:rPr lang="en-GB" dirty="0"/>
              <a:t>/modes/taxis-and-minicabs/taxi-fares/tariffs</a:t>
            </a:r>
            <a:br>
              <a:rPr lang="en-GB" dirty="0"/>
            </a:br>
            <a:r>
              <a:rPr lang="en-GB" dirty="0"/>
              <a:t>Can be more specific if times given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</a:rPr>
              <a:t>Might need to account for waiting times </a:t>
            </a:r>
            <a:endParaRPr lang="en-GB" dirty="0"/>
          </a:p>
          <a:p>
            <a:r>
              <a:rPr lang="en-GB" dirty="0"/>
              <a:t>£3.80 base fare</a:t>
            </a:r>
          </a:p>
          <a:p>
            <a:r>
              <a:rPr lang="en-GB" dirty="0"/>
              <a:t>Spend – base fair </a:t>
            </a:r>
          </a:p>
          <a:p>
            <a:r>
              <a:rPr lang="en-GB" dirty="0"/>
              <a:t>(Price paid – base fair) price per mile = distance </a:t>
            </a:r>
          </a:p>
        </p:txBody>
      </p:sp>
    </p:spTree>
    <p:extLst>
      <p:ext uri="{BB962C8B-B14F-4D97-AF65-F5344CB8AC3E}">
        <p14:creationId xmlns:p14="http://schemas.microsoft.com/office/powerpoint/2010/main" val="2666654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7089-58AA-3501-52A9-3F313777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Uber (and other private taxis)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8AF2-D466-E773-DBF7-E7F84660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104g/km </a:t>
            </a:r>
            <a:r>
              <a:rPr lang="en-GB" sz="1000" dirty="0">
                <a:hlinkClick r:id="rId2"/>
              </a:rPr>
              <a:t>https://www.sciencedirect.com/science/article/pii/S0967070X07000285?casa_token=Rv2zkqyebhAAAAAA:-Q_ghCfAlfwsvka_SXu6A71ABHAQxju6ZhMv8vzyJPHEWCQvrqIzcOIlGgJrzGBcOJS6_cxtDsQ</a:t>
            </a:r>
            <a:endParaRPr lang="en-GB" sz="1000" dirty="0"/>
          </a:p>
          <a:p>
            <a:endParaRPr lang="en-GB" sz="1000" dirty="0"/>
          </a:p>
          <a:p>
            <a:r>
              <a:rPr lang="en-GB" dirty="0"/>
              <a:t>£2.5 base</a:t>
            </a:r>
          </a:p>
          <a:p>
            <a:r>
              <a:rPr lang="en-GB" dirty="0"/>
              <a:t>£1.25 mile</a:t>
            </a:r>
          </a:p>
          <a:p>
            <a:r>
              <a:rPr lang="en-GB" dirty="0"/>
              <a:t>£0.15 stationary</a:t>
            </a:r>
          </a:p>
          <a:p>
            <a:r>
              <a:rPr lang="en-GB" dirty="0"/>
              <a:t>If time of transaction available </a:t>
            </a:r>
            <a:r>
              <a:rPr lang="en-GB" dirty="0">
                <a:sym typeface="Wingdings" pitchFamily="2" charset="2"/>
              </a:rPr>
              <a:t> add surge charge estimate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66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A3BA-34B2-57D8-FD8F-0C9C63A4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Clothes Purchased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6721-F062-F432-D47C-9793BFA5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4C0C39-2A1B-EE02-7F75-60EAF688C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096389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98C93-0405-51F9-53C6-2F59185BF3F2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42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35F3-B851-FDE3-7D0A-B6683927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0760-F3D0-10A4-4369-2C895C85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Look at number of days with transactions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Avg</a:t>
            </a:r>
            <a:r>
              <a:rPr lang="en-GB" dirty="0"/>
              <a:t> brit throws away 3.1kg a year </a:t>
            </a:r>
            <a:r>
              <a:rPr lang="en-GB" sz="1000" dirty="0"/>
              <a:t>https://</a:t>
            </a:r>
            <a:r>
              <a:rPr lang="en-GB" sz="1000" dirty="0" err="1"/>
              <a:t>labfresh.eu</a:t>
            </a:r>
            <a:r>
              <a:rPr lang="en-GB" sz="1000" dirty="0"/>
              <a:t>/pages/</a:t>
            </a:r>
            <a:r>
              <a:rPr lang="en-GB" sz="1000" dirty="0" err="1"/>
              <a:t>fashion-waste-index?lang</a:t>
            </a:r>
            <a:r>
              <a:rPr lang="en-GB" sz="1000" dirty="0"/>
              <a:t>=</a:t>
            </a:r>
            <a:r>
              <a:rPr lang="en-GB" sz="1000" dirty="0" err="1"/>
              <a:t>en&amp;locale</a:t>
            </a:r>
            <a:r>
              <a:rPr lang="en-GB" sz="1000" dirty="0"/>
              <a:t>=</a:t>
            </a:r>
            <a:r>
              <a:rPr lang="en-GB" sz="1000" dirty="0" err="1"/>
              <a:t>en</a:t>
            </a:r>
            <a:endParaRPr lang="en-GB" sz="1000" dirty="0"/>
          </a:p>
          <a:p>
            <a:r>
              <a:rPr lang="en-GB" dirty="0"/>
              <a:t>1kg ~ 20kg CO2 </a:t>
            </a:r>
            <a:r>
              <a:rPr lang="en-GB" sz="1000" dirty="0"/>
              <a:t>https://</a:t>
            </a:r>
            <a:r>
              <a:rPr lang="en-GB" sz="1000" dirty="0" err="1"/>
              <a:t>climatescience.org</a:t>
            </a:r>
            <a:r>
              <a:rPr lang="en-GB" sz="1000" dirty="0"/>
              <a:t>/advanced-fashion-textiles-sustainable</a:t>
            </a:r>
          </a:p>
        </p:txBody>
      </p:sp>
    </p:spTree>
    <p:extLst>
      <p:ext uri="{BB962C8B-B14F-4D97-AF65-F5344CB8AC3E}">
        <p14:creationId xmlns:p14="http://schemas.microsoft.com/office/powerpoint/2010/main" val="77469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5320-42B0-342B-1EA2-EAB32F61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food: Not significantly different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1ABB-5FE3-2DB2-A3BE-71B53F0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5707-6E8F-D4E6-9DB1-6C7F738B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A6D-BE4B-EED5-99FB-C2DC6021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 off with small subset:</a:t>
            </a:r>
            <a:br>
              <a:rPr lang="en-US" sz="3200" dirty="0"/>
            </a:br>
            <a:endParaRPr lang="en-US" sz="3200" dirty="0"/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Those who live in London 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Recent data: </a:t>
            </a:r>
            <a:r>
              <a:rPr lang="en-US" sz="2800" dirty="0">
                <a:solidFill>
                  <a:schemeClr val="accent2"/>
                </a:solidFill>
              </a:rPr>
              <a:t>possibly 2022, maybe 12 months</a:t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sz="2800" dirty="0">
              <a:solidFill>
                <a:schemeClr val="accent2"/>
              </a:solidFill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Highly active cards: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0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FF7-594F-B156-D5F1-345B4D5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Locally purchased food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F0C8-9AB5-77CE-D3E6-839D99F4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impact (if any) </a:t>
            </a:r>
            <a:r>
              <a:rPr lang="en-GB" sz="1000" dirty="0">
                <a:hlinkClick r:id="rId2"/>
              </a:rPr>
              <a:t>https://www.scielo.br/j/sa/a/DNPPhm8L8RD9zGQtzrjCwhf/?lang=en&amp;stop=next&amp;format=html</a:t>
            </a:r>
            <a:endParaRPr lang="en-GB" sz="1000" dirty="0"/>
          </a:p>
          <a:p>
            <a:r>
              <a:rPr lang="en-GB" dirty="0"/>
              <a:t>No impact (due to regional growing methods – UK often needs heaters) </a:t>
            </a:r>
            <a:r>
              <a:rPr lang="en-GB" sz="1000" dirty="0"/>
              <a:t>https://</a:t>
            </a:r>
            <a:r>
              <a:rPr lang="en-GB" sz="1000" dirty="0" err="1"/>
              <a:t>www.sciencedirect.com</a:t>
            </a:r>
            <a:r>
              <a:rPr lang="en-GB" sz="1000" dirty="0"/>
              <a:t>/science/article/</a:t>
            </a:r>
            <a:r>
              <a:rPr lang="en-GB" sz="1000" dirty="0" err="1"/>
              <a:t>pii</a:t>
            </a:r>
            <a:r>
              <a:rPr lang="en-GB" sz="1000" dirty="0"/>
              <a:t>/S0924224408000034?casa_token=dg6NqDbBj74AAAAA:jEmGJi4Cosc7TJvMYNcidMJgiKB4fQMcmEgegP3TrzUv6XXFcDGIdWc7lLw-G1-slnRX6cIOFN9X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99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E40-96ED-B103-D89F-546DCF68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Second hand market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A772-D3C5-978F-1DB1-0E1F9AF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Includes charity shops, eBay, …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B69DA7D-3CB0-FCD9-5ECA-8A5237544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5309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CBF0D3-FFAC-BBF7-3DB3-8A15D838B2E1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916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DFEB-9433-156E-71F4-15A69B64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EFF7-6CEB-EDC5-360C-3741178C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Ebay</a:t>
            </a:r>
            <a:r>
              <a:rPr lang="en-GB" dirty="0"/>
              <a:t> has such a high energy consumption, barely any impact</a:t>
            </a:r>
          </a:p>
        </p:txBody>
      </p:sp>
    </p:spTree>
    <p:extLst>
      <p:ext uri="{BB962C8B-B14F-4D97-AF65-F5344CB8AC3E}">
        <p14:creationId xmlns:p14="http://schemas.microsoft.com/office/powerpoint/2010/main" val="2522490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BC64-5E1E-693B-C259-8F4BDC4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Charitable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CB7D-912F-1E70-D736-88299573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530042A-D322-738B-3FDE-0D0E661D4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66983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971397-9486-F966-EF7F-24A2DFFB9270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25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5AC6-1F09-0672-1011-B46CF416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1EAE-6003-EB13-19B6-86D16B35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Woodland Trust: £25 </a:t>
            </a:r>
            <a:r>
              <a:rPr lang="en-GB" dirty="0">
                <a:sym typeface="Wingdings" pitchFamily="2" charset="2"/>
              </a:rPr>
              <a:t> 1tonne </a:t>
            </a:r>
            <a:r>
              <a:rPr lang="en-GB" sz="1000" dirty="0">
                <a:hlinkClick r:id="rId2"/>
              </a:rPr>
              <a:t>https://www.woodlandtrust.org.uk/blog/2020/01/carbon-donation/</a:t>
            </a:r>
            <a:endParaRPr lang="en-GB" sz="1000" dirty="0"/>
          </a:p>
          <a:p>
            <a:r>
              <a:rPr lang="en-GB" dirty="0"/>
              <a:t>Others definitely help by some unknown quantity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6767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BC0C-D67C-B12E-5E2E-E03AD3FB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Food ‘Rescue’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6E6A-3180-3082-903A-9C170DE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3E2FED1-6C91-3A1E-6D98-2D0316A0C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281309"/>
              </p:ext>
            </p:extLst>
          </p:nvPr>
        </p:nvGraphicFramePr>
        <p:xfrm>
          <a:off x="465993" y="1391478"/>
          <a:ext cx="11234159" cy="47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8A3F13-44FB-C711-A7E2-8EEC73828115}"/>
              </a:ext>
            </a:extLst>
          </p:cNvPr>
          <p:cNvSpPr txBox="1"/>
          <p:nvPr/>
        </p:nvSpPr>
        <p:spPr>
          <a:xfrm>
            <a:off x="9742156" y="6414247"/>
            <a:ext cx="1923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Back to behaviours</a:t>
            </a:r>
            <a:endParaRPr lang="en-GB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26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4810-4D5A-8924-4131-CDBF0E29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DEE3-F2F7-3801-1A99-C61A7CC7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good to go 2.3kg </a:t>
            </a:r>
            <a:r>
              <a:rPr lang="en-GB" sz="1000" dirty="0">
                <a:hlinkClick r:id="rId2"/>
              </a:rPr>
              <a:t>https://toogoodtogo.com/en-us/movement/knowledge/the-carbon-footprint</a:t>
            </a:r>
            <a:endParaRPr lang="en-GB" sz="1000" dirty="0"/>
          </a:p>
          <a:p>
            <a:r>
              <a:rPr lang="en-GB" dirty="0"/>
              <a:t>Medium </a:t>
            </a:r>
            <a:r>
              <a:rPr lang="en-GB" dirty="0" err="1"/>
              <a:t>oddbox</a:t>
            </a:r>
            <a:r>
              <a:rPr lang="en-GB" dirty="0"/>
              <a:t> 6kg </a:t>
            </a:r>
            <a:r>
              <a:rPr lang="en-GB" sz="1000" dirty="0"/>
              <a:t>https://</a:t>
            </a:r>
            <a:r>
              <a:rPr lang="en-GB" sz="1000" dirty="0" err="1"/>
              <a:t>shop.oddbox.co.uk</a:t>
            </a:r>
            <a:r>
              <a:rPr lang="en-GB" sz="1000" dirty="0"/>
              <a:t>/</a:t>
            </a:r>
            <a:r>
              <a:rPr lang="en-GB" sz="1000" dirty="0" err="1"/>
              <a:t>register.php?step</a:t>
            </a:r>
            <a:r>
              <a:rPr lang="en-GB" sz="1000" dirty="0"/>
              <a:t>=</a:t>
            </a:r>
            <a:r>
              <a:rPr lang="en-GB" sz="1000" dirty="0" err="1"/>
              <a:t>box&amp;viewing_step</a:t>
            </a:r>
            <a:r>
              <a:rPr lang="en-GB" sz="1000" dirty="0"/>
              <a:t>=check</a:t>
            </a:r>
          </a:p>
        </p:txBody>
      </p:sp>
    </p:spTree>
    <p:extLst>
      <p:ext uri="{BB962C8B-B14F-4D97-AF65-F5344CB8AC3E}">
        <p14:creationId xmlns:p14="http://schemas.microsoft.com/office/powerpoint/2010/main" val="101827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957-C4DB-D8FB-001D-5FD01C7E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25FD4-BDBF-E40D-833A-2AE53B8C5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50182"/>
              </p:ext>
            </p:extLst>
          </p:nvPr>
        </p:nvGraphicFramePr>
        <p:xfrm>
          <a:off x="304629" y="1530863"/>
          <a:ext cx="11254153" cy="457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5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C01-D24D-8CC6-2F19-BFCB969F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6E19-001D-F9E6-5BFD-292D35C5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Binary: You perform it or you don’t - </a:t>
            </a:r>
            <a:r>
              <a:rPr lang="en-US" dirty="0">
                <a:solidFill>
                  <a:schemeClr val="accent2"/>
                </a:solidFill>
              </a:rPr>
              <a:t>e.g. car ownership</a:t>
            </a:r>
          </a:p>
          <a:p>
            <a:r>
              <a:rPr lang="en-US" dirty="0"/>
              <a:t>Continuous: Happens on differing levels – </a:t>
            </a:r>
            <a:r>
              <a:rPr lang="en-US" dirty="0">
                <a:solidFill>
                  <a:schemeClr val="accent2"/>
                </a:solidFill>
              </a:rPr>
              <a:t>e.g. clothes purchased</a:t>
            </a:r>
          </a:p>
          <a:p>
            <a:pPr marL="2857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To account for family expenditure, taken as a proportion of total spend</a:t>
            </a:r>
          </a:p>
          <a:p>
            <a:pPr marL="2857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Plot distributions of results and split into categorical in a reasonable way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47F2-4155-B840-63F9-D74A9B2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Vectors: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47F3-19CD-B446-0128-9152FBB0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assume we only are interested in:</a:t>
            </a:r>
          </a:p>
          <a:p>
            <a:pPr marL="0" indent="0">
              <a:buNone/>
            </a:pPr>
            <a:r>
              <a:rPr lang="en-US" dirty="0"/>
              <a:t>	Public transport usage: </a:t>
            </a:r>
            <a:r>
              <a:rPr lang="en-US" dirty="0">
                <a:solidFill>
                  <a:schemeClr val="accent2"/>
                </a:solidFill>
              </a:rPr>
              <a:t>(None, Some, Frequent) 						</a:t>
            </a:r>
            <a:r>
              <a:rPr lang="en-US" dirty="0"/>
              <a:t>Car Ownership </a:t>
            </a:r>
            <a:r>
              <a:rPr lang="en-US" dirty="0">
                <a:solidFill>
                  <a:schemeClr val="accent2"/>
                </a:solidFill>
              </a:rPr>
              <a:t>(Yes, No)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This can be expressed as a single vector: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(None, Some, Frequent, Yes, No)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set a reference value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Given what is observed, what is the most likely outcome: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each PAN, we can decompose behaviors into a sparse ‘action’ vector:		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b="1" dirty="0"/>
              <a:t>A</a:t>
            </a:r>
            <a:r>
              <a:rPr lang="en-US" dirty="0"/>
              <a:t>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(0, 0, 1, 0, 1)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However, each action needs to have a different effect, so we introduce a weights vector for transportation outcomes and car ownership:		 				   	</a:t>
            </a:r>
            <a:r>
              <a:rPr lang="en-US" b="1" dirty="0"/>
              <a:t>W </a:t>
            </a:r>
            <a:r>
              <a:rPr lang="en-US" dirty="0"/>
              <a:t>= </a:t>
            </a:r>
            <a:r>
              <a:rPr lang="en-US" sz="2400" dirty="0">
                <a:solidFill>
                  <a:schemeClr val="accent2"/>
                </a:solidFill>
              </a:rPr>
              <a:t>(T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, T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, T</a:t>
            </a:r>
            <a:r>
              <a:rPr lang="en-US" sz="2400" baseline="-25000" dirty="0">
                <a:solidFill>
                  <a:schemeClr val="accent2"/>
                </a:solidFill>
              </a:rPr>
              <a:t>3</a:t>
            </a:r>
            <a:r>
              <a:rPr lang="en-US" sz="2400" dirty="0">
                <a:solidFill>
                  <a:schemeClr val="accent2"/>
                </a:solidFill>
              </a:rPr>
              <a:t>, C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, C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423-A95A-2084-3694-93042F41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33D7-59F2-8082-884C-BDFFBFF33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leaves us with (0, 0, 1, 0, 1) (T</a:t>
                </a:r>
                <a:r>
                  <a:rPr lang="en-US" baseline="-25000" dirty="0"/>
                  <a:t>1</a:t>
                </a:r>
                <a:r>
                  <a:rPr lang="en-US" dirty="0"/>
                  <a:t>, T</a:t>
                </a:r>
                <a:r>
                  <a:rPr lang="en-US" baseline="-25000" dirty="0"/>
                  <a:t>2</a:t>
                </a:r>
                <a:r>
                  <a:rPr lang="en-US" dirty="0"/>
                  <a:t>, T</a:t>
                </a:r>
                <a:r>
                  <a:rPr lang="en-US" baseline="-25000" dirty="0"/>
                  <a:t>3</a:t>
                </a:r>
                <a:r>
                  <a:rPr lang="en-US" dirty="0"/>
                  <a:t>, 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  <a:r>
                  <a:rPr lang="en-US" baseline="30000" dirty="0"/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reference values correspond to the assumed outcome if an observation is not made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set of PANs, we will could left with the equation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				          AW</a:t>
                </a:r>
                <a:r>
                  <a:rPr lang="en-US" dirty="0"/>
                  <a:t> = </a:t>
                </a:r>
                <a:r>
                  <a:rPr lang="en-US" b="1" dirty="0"/>
                  <a:t>S</a:t>
                </a:r>
              </a:p>
              <a:p>
                <a:pPr marL="0" indent="0">
                  <a:buNone/>
                </a:pPr>
                <a:r>
                  <a:rPr lang="en-US" dirty="0"/>
                  <a:t>Notice how the 4</a:t>
                </a:r>
                <a:r>
                  <a:rPr lang="en-US" baseline="30000" dirty="0"/>
                  <a:t>th</a:t>
                </a:r>
                <a:r>
                  <a:rPr lang="en-US" dirty="0"/>
                  <a:t> individual doesn't have an outcome for car ownership? This is filled in the with their reference level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33D7-59F2-8082-884C-BDFFBFF33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7" t="-3324" b="-1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17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DFCC-D43B-0246-1546-6EA79E8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F0F7-181B-15AF-C52A-91FC130B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best determine our weight vector: 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Perform a </a:t>
            </a:r>
            <a:r>
              <a:rPr lang="en-US" dirty="0">
                <a:solidFill>
                  <a:schemeClr val="accent2"/>
                </a:solidFill>
              </a:rPr>
              <a:t>literature search </a:t>
            </a:r>
            <a:r>
              <a:rPr lang="en-US" dirty="0"/>
              <a:t>to determine impact to carbon emissions of each action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A5F7-D35E-B226-5BFD-210812D2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Sectors Model (secondary – ‘normal’ approach)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E990-EB55-D7F3-3D65-C4F80A7D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Determine unique spending categories </a:t>
            </a:r>
            <a:r>
              <a:rPr lang="en-US" b="1" dirty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Weight each category for environmental impact per pound </a:t>
            </a:r>
            <a:r>
              <a:rPr lang="en-US" b="1" dirty="0"/>
              <a:t>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CW </a:t>
            </a:r>
            <a:r>
              <a:rPr lang="en-US" dirty="0"/>
              <a:t>=</a:t>
            </a:r>
            <a:r>
              <a:rPr lang="en-US" b="1" dirty="0"/>
              <a:t> Score</a:t>
            </a:r>
          </a:p>
          <a:p>
            <a:r>
              <a:rPr lang="en-US" dirty="0"/>
              <a:t>Greater limitations -&gt; Only works for ‘highly active’ accounts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Raw spending  would work for all accounts, but brief indicates this has been tried and doesn't show clear behaviors</a:t>
            </a:r>
          </a:p>
        </p:txBody>
      </p:sp>
    </p:spTree>
    <p:extLst>
      <p:ext uri="{BB962C8B-B14F-4D97-AF65-F5344CB8AC3E}">
        <p14:creationId xmlns:p14="http://schemas.microsoft.com/office/powerpoint/2010/main" val="42033286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isa Template">
      <a:dk1>
        <a:sysClr val="windowText" lastClr="000000"/>
      </a:dk1>
      <a:lt1>
        <a:sysClr val="window" lastClr="FFFFFF"/>
      </a:lt1>
      <a:dk2>
        <a:srgbClr val="F0F0F0"/>
      </a:dk2>
      <a:lt2>
        <a:srgbClr val="ADADAD"/>
      </a:lt2>
      <a:accent1>
        <a:srgbClr val="1A1F71"/>
      </a:accent1>
      <a:accent2>
        <a:srgbClr val="F7B600"/>
      </a:accent2>
      <a:accent3>
        <a:srgbClr val="5C5C5C"/>
      </a:accent3>
      <a:accent4>
        <a:srgbClr val="003EA9"/>
      </a:accent4>
      <a:accent5>
        <a:srgbClr val="EF8400"/>
      </a:accent5>
      <a:accent6>
        <a:srgbClr val="FFD700"/>
      </a:accent6>
      <a:hlink>
        <a:srgbClr val="1A1F71"/>
      </a:hlink>
      <a:folHlink>
        <a:srgbClr val="ADADAD"/>
      </a:folHlink>
    </a:clrScheme>
    <a:fontScheme name="VISA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b="0" i="0" u="none" strike="noStrike" kern="1200" spc="0" baseline="0" dirty="0" smtClean="0">
            <a:solidFill>
              <a:prstClr val="black">
                <a:lumMod val="65000"/>
                <a:lumOff val="35000"/>
              </a:prstClr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Dark Blue A">
      <a:srgbClr val="1A1E5A"/>
    </a:custClr>
    <a:custClr name="Gold A">
      <a:srgbClr val="FA9B00"/>
    </a:custClr>
    <a:custClr name="Blue A">
      <a:srgbClr val="00329E"/>
    </a:custClr>
    <a:custClr name="Orange A">
      <a:srgbClr val="F26800"/>
    </a:custClr>
    <a:custClr name="Yellow A">
      <a:srgbClr val="FFCB00"/>
    </a:custClr>
    <a:custClr name="Gray A">
      <a:srgbClr val="5D5D5D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Blue B">
      <a:srgbClr val="122D98"/>
    </a:custClr>
    <a:custClr name="Gold B">
      <a:srgbClr val="F4CA12"/>
    </a:custClr>
    <a:custClr name="Blue B">
      <a:srgbClr val="0050B9"/>
    </a:custClr>
    <a:custClr name="Orange B">
      <a:srgbClr val="F09800"/>
    </a:custClr>
    <a:custClr name="Yellow B">
      <a:srgbClr val="FBFF12"/>
    </a:custClr>
    <a:custClr name="Gray B">
      <a:srgbClr val="ADADAD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Theme1" id="{97D4871D-4E09-2E42-A154-EF485C76EC88}" vid="{BA07B2B1-EE6C-C148-8D57-D0AC03195C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7137</TotalTime>
  <Words>1910</Words>
  <Application>Microsoft Macintosh PowerPoint</Application>
  <PresentationFormat>Widescreen</PresentationFormat>
  <Paragraphs>233</Paragraphs>
  <Slides>36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Segoe UI</vt:lpstr>
      <vt:lpstr>Wingdings</vt:lpstr>
      <vt:lpstr>Theme1</vt:lpstr>
      <vt:lpstr>Construction of an environmental behavioural score from Visa transactional data</vt:lpstr>
      <vt:lpstr>What’s New</vt:lpstr>
      <vt:lpstr>Dataset</vt:lpstr>
      <vt:lpstr>Problems</vt:lpstr>
      <vt:lpstr>Types of behavior:</vt:lpstr>
      <vt:lpstr>Action Vectors:</vt:lpstr>
      <vt:lpstr>Action Vectors</vt:lpstr>
      <vt:lpstr>Heart of the problem</vt:lpstr>
      <vt:lpstr>Spending Sectors Model (secondary – ‘normal’ approach) </vt:lpstr>
      <vt:lpstr>Valid results</vt:lpstr>
      <vt:lpstr>PowerPoint Presentation</vt:lpstr>
      <vt:lpstr>Plan</vt:lpstr>
      <vt:lpstr>PowerPoint Presentation</vt:lpstr>
      <vt:lpstr>Behaviours</vt:lpstr>
      <vt:lpstr>Air Travel: Algorithm</vt:lpstr>
      <vt:lpstr>Air Travel Method</vt:lpstr>
      <vt:lpstr>Air Travel Estimates</vt:lpstr>
      <vt:lpstr>Public Transport: Algorithm </vt:lpstr>
      <vt:lpstr>Public Transport Estimates</vt:lpstr>
      <vt:lpstr>Car Usage (Gas): Algorithm</vt:lpstr>
      <vt:lpstr>Car Usage (Electric / Hybrid): Algorithm</vt:lpstr>
      <vt:lpstr>Car travel: The figures</vt:lpstr>
      <vt:lpstr>Taxi use: Algorithm</vt:lpstr>
      <vt:lpstr>Taxi Problems</vt:lpstr>
      <vt:lpstr>Taxi</vt:lpstr>
      <vt:lpstr>Uber (and other private taxis)</vt:lpstr>
      <vt:lpstr>Clothes Purchased</vt:lpstr>
      <vt:lpstr>PowerPoint Presentation</vt:lpstr>
      <vt:lpstr>Fast food: Not significantly different </vt:lpstr>
      <vt:lpstr>Locally purchased food</vt:lpstr>
      <vt:lpstr>Second hand market places</vt:lpstr>
      <vt:lpstr>PowerPoint Presentation</vt:lpstr>
      <vt:lpstr>Charitable Donations</vt:lpstr>
      <vt:lpstr>PowerPoint Presentation</vt:lpstr>
      <vt:lpstr>Food ‘Rescue’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of an environmental behavioural score from Visa transactional data</dc:title>
  <dc:creator>Scotney, Alby</dc:creator>
  <cp:lastModifiedBy>Scotney, Alby</cp:lastModifiedBy>
  <cp:revision>6</cp:revision>
  <dcterms:created xsi:type="dcterms:W3CDTF">2022-06-08T14:20:41Z</dcterms:created>
  <dcterms:modified xsi:type="dcterms:W3CDTF">2022-06-21T22:31:17Z</dcterms:modified>
</cp:coreProperties>
</file>