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3" d="100"/>
          <a:sy n="73" d="100"/>
        </p:scale>
        <p:origin x="-11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159760-862E-4957-AB53-9A7E2B8CCE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CC9B0890-1E43-4AA8-B927-98DD0DE462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34FBED4F-0854-4BFF-9961-96C22126F3CA}"/>
              </a:ext>
            </a:extLst>
          </p:cNvPr>
          <p:cNvSpPr>
            <a:spLocks noGrp="1"/>
          </p:cNvSpPr>
          <p:nvPr>
            <p:ph type="dt" sz="half" idx="10"/>
          </p:nvPr>
        </p:nvSpPr>
        <p:spPr/>
        <p:txBody>
          <a:bodyPr/>
          <a:lstStyle/>
          <a:p>
            <a:fld id="{63DA9FD3-C3FD-4B4C-901B-39B34FB05061}" type="datetimeFigureOut">
              <a:rPr lang="en-IN" smtClean="0"/>
              <a:t>05-10-2021</a:t>
            </a:fld>
            <a:endParaRPr lang="en-IN"/>
          </a:p>
        </p:txBody>
      </p:sp>
      <p:sp>
        <p:nvSpPr>
          <p:cNvPr id="5" name="Footer Placeholder 4">
            <a:extLst>
              <a:ext uri="{FF2B5EF4-FFF2-40B4-BE49-F238E27FC236}">
                <a16:creationId xmlns="" xmlns:a16="http://schemas.microsoft.com/office/drawing/2014/main" id="{A09A935D-A392-413E-ACA1-A90FEE4B7B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E949A8E-AC69-4D2D-BCEF-7C5C4F1005E8}"/>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4247214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F60298-6A26-43FC-A942-358B6D7F63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22FF7F2D-F336-495C-AA5E-E6826C3CCD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F6305B0-CCCA-4DDC-8D6E-67C869F2A39D}"/>
              </a:ext>
            </a:extLst>
          </p:cNvPr>
          <p:cNvSpPr>
            <a:spLocks noGrp="1"/>
          </p:cNvSpPr>
          <p:nvPr>
            <p:ph type="dt" sz="half" idx="10"/>
          </p:nvPr>
        </p:nvSpPr>
        <p:spPr/>
        <p:txBody>
          <a:bodyPr/>
          <a:lstStyle/>
          <a:p>
            <a:fld id="{63DA9FD3-C3FD-4B4C-901B-39B34FB05061}" type="datetimeFigureOut">
              <a:rPr lang="en-IN" smtClean="0"/>
              <a:t>05-10-2021</a:t>
            </a:fld>
            <a:endParaRPr lang="en-IN"/>
          </a:p>
        </p:txBody>
      </p:sp>
      <p:sp>
        <p:nvSpPr>
          <p:cNvPr id="5" name="Footer Placeholder 4">
            <a:extLst>
              <a:ext uri="{FF2B5EF4-FFF2-40B4-BE49-F238E27FC236}">
                <a16:creationId xmlns="" xmlns:a16="http://schemas.microsoft.com/office/drawing/2014/main" id="{6B447E70-CC8A-4B41-859B-1F5DF401C9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2976408-6E28-4EAA-B22C-5A106D4770DC}"/>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2255726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8EF5834-828A-4E76-BB51-EDD3B0CEF1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BD99271E-62B0-4527-9408-992ABBCBEB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06D551B-F251-4A0F-A009-0573406178DF}"/>
              </a:ext>
            </a:extLst>
          </p:cNvPr>
          <p:cNvSpPr>
            <a:spLocks noGrp="1"/>
          </p:cNvSpPr>
          <p:nvPr>
            <p:ph type="dt" sz="half" idx="10"/>
          </p:nvPr>
        </p:nvSpPr>
        <p:spPr/>
        <p:txBody>
          <a:bodyPr/>
          <a:lstStyle/>
          <a:p>
            <a:fld id="{63DA9FD3-C3FD-4B4C-901B-39B34FB05061}" type="datetimeFigureOut">
              <a:rPr lang="en-IN" smtClean="0"/>
              <a:t>05-10-2021</a:t>
            </a:fld>
            <a:endParaRPr lang="en-IN"/>
          </a:p>
        </p:txBody>
      </p:sp>
      <p:sp>
        <p:nvSpPr>
          <p:cNvPr id="5" name="Footer Placeholder 4">
            <a:extLst>
              <a:ext uri="{FF2B5EF4-FFF2-40B4-BE49-F238E27FC236}">
                <a16:creationId xmlns="" xmlns:a16="http://schemas.microsoft.com/office/drawing/2014/main" id="{05A5720A-ED62-4BC2-8CA3-51AE023E72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BF8345E-B463-46B6-B367-33E744C51926}"/>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43829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BD5216-6ADA-44B8-BD96-A47FB6F006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1E192EE-7DD8-4255-BCBA-F06E2F56F6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CD7011F-3346-4BF8-9CA9-43B3B7E8963F}"/>
              </a:ext>
            </a:extLst>
          </p:cNvPr>
          <p:cNvSpPr>
            <a:spLocks noGrp="1"/>
          </p:cNvSpPr>
          <p:nvPr>
            <p:ph type="dt" sz="half" idx="10"/>
          </p:nvPr>
        </p:nvSpPr>
        <p:spPr/>
        <p:txBody>
          <a:bodyPr/>
          <a:lstStyle/>
          <a:p>
            <a:fld id="{63DA9FD3-C3FD-4B4C-901B-39B34FB05061}" type="datetimeFigureOut">
              <a:rPr lang="en-IN" smtClean="0"/>
              <a:t>05-10-2021</a:t>
            </a:fld>
            <a:endParaRPr lang="en-IN"/>
          </a:p>
        </p:txBody>
      </p:sp>
      <p:sp>
        <p:nvSpPr>
          <p:cNvPr id="5" name="Footer Placeholder 4">
            <a:extLst>
              <a:ext uri="{FF2B5EF4-FFF2-40B4-BE49-F238E27FC236}">
                <a16:creationId xmlns="" xmlns:a16="http://schemas.microsoft.com/office/drawing/2014/main" id="{63B0DCCE-9BDC-4D12-B525-F72DD3FF0A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C51F175-BF2F-4910-B69C-D054D5FC9C32}"/>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3234610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3EC2D4-03C8-4745-9ED7-2CB59E0E12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F0A8EA2-6B26-4CB7-B46C-B679D67DE7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04B14A92-7BF4-4DBE-B2BF-3A15FCA133A0}"/>
              </a:ext>
            </a:extLst>
          </p:cNvPr>
          <p:cNvSpPr>
            <a:spLocks noGrp="1"/>
          </p:cNvSpPr>
          <p:nvPr>
            <p:ph type="dt" sz="half" idx="10"/>
          </p:nvPr>
        </p:nvSpPr>
        <p:spPr/>
        <p:txBody>
          <a:bodyPr/>
          <a:lstStyle/>
          <a:p>
            <a:fld id="{63DA9FD3-C3FD-4B4C-901B-39B34FB05061}" type="datetimeFigureOut">
              <a:rPr lang="en-IN" smtClean="0"/>
              <a:t>05-10-2021</a:t>
            </a:fld>
            <a:endParaRPr lang="en-IN"/>
          </a:p>
        </p:txBody>
      </p:sp>
      <p:sp>
        <p:nvSpPr>
          <p:cNvPr id="5" name="Footer Placeholder 4">
            <a:extLst>
              <a:ext uri="{FF2B5EF4-FFF2-40B4-BE49-F238E27FC236}">
                <a16:creationId xmlns="" xmlns:a16="http://schemas.microsoft.com/office/drawing/2014/main" id="{01F9D526-1022-4DA3-AE88-4DBA74C185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5606251-2DFB-44E8-BA17-1B34014A3339}"/>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2729038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D02464-915F-4E20-9A28-F1568261BD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56528AB-D533-4EB5-8B45-3AF3AF9EF7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1A97AAB8-430B-4C56-8279-81381F52EE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26915306-64E5-4E8D-A715-E6970D60C9C9}"/>
              </a:ext>
            </a:extLst>
          </p:cNvPr>
          <p:cNvSpPr>
            <a:spLocks noGrp="1"/>
          </p:cNvSpPr>
          <p:nvPr>
            <p:ph type="dt" sz="half" idx="10"/>
          </p:nvPr>
        </p:nvSpPr>
        <p:spPr/>
        <p:txBody>
          <a:bodyPr/>
          <a:lstStyle/>
          <a:p>
            <a:fld id="{63DA9FD3-C3FD-4B4C-901B-39B34FB05061}" type="datetimeFigureOut">
              <a:rPr lang="en-IN" smtClean="0"/>
              <a:t>05-10-2021</a:t>
            </a:fld>
            <a:endParaRPr lang="en-IN"/>
          </a:p>
        </p:txBody>
      </p:sp>
      <p:sp>
        <p:nvSpPr>
          <p:cNvPr id="6" name="Footer Placeholder 5">
            <a:extLst>
              <a:ext uri="{FF2B5EF4-FFF2-40B4-BE49-F238E27FC236}">
                <a16:creationId xmlns="" xmlns:a16="http://schemas.microsoft.com/office/drawing/2014/main" id="{BE3C3A0F-988C-4C8C-BFA7-A9577424E4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8241A4C3-4473-4193-A2EB-4D0747189F58}"/>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166459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AA09F6-9501-430D-A6D5-342104A03D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C982FCD-6857-4D79-B174-38F9FC52EA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E91F66B-11D0-487D-9D78-F05DFCA89F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6BBFCFAC-B6D0-45AF-9F0C-6363541773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918B517-876F-481B-9C4B-199EE6A847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A91997D0-6C32-4DA5-A3FE-71AB494200EB}"/>
              </a:ext>
            </a:extLst>
          </p:cNvPr>
          <p:cNvSpPr>
            <a:spLocks noGrp="1"/>
          </p:cNvSpPr>
          <p:nvPr>
            <p:ph type="dt" sz="half" idx="10"/>
          </p:nvPr>
        </p:nvSpPr>
        <p:spPr/>
        <p:txBody>
          <a:bodyPr/>
          <a:lstStyle/>
          <a:p>
            <a:fld id="{63DA9FD3-C3FD-4B4C-901B-39B34FB05061}" type="datetimeFigureOut">
              <a:rPr lang="en-IN" smtClean="0"/>
              <a:t>05-10-2021</a:t>
            </a:fld>
            <a:endParaRPr lang="en-IN"/>
          </a:p>
        </p:txBody>
      </p:sp>
      <p:sp>
        <p:nvSpPr>
          <p:cNvPr id="8" name="Footer Placeholder 7">
            <a:extLst>
              <a:ext uri="{FF2B5EF4-FFF2-40B4-BE49-F238E27FC236}">
                <a16:creationId xmlns="" xmlns:a16="http://schemas.microsoft.com/office/drawing/2014/main" id="{E9E30987-157F-43CF-A1BB-074BE5D72C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1E3D6246-7181-44AD-B005-C94EEC42AC14}"/>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141119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0086E8-95FC-416E-BB87-99D4AFE30B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049515EC-F2C7-4A49-A8FC-11464920BAFE}"/>
              </a:ext>
            </a:extLst>
          </p:cNvPr>
          <p:cNvSpPr>
            <a:spLocks noGrp="1"/>
          </p:cNvSpPr>
          <p:nvPr>
            <p:ph type="dt" sz="half" idx="10"/>
          </p:nvPr>
        </p:nvSpPr>
        <p:spPr/>
        <p:txBody>
          <a:bodyPr/>
          <a:lstStyle/>
          <a:p>
            <a:fld id="{63DA9FD3-C3FD-4B4C-901B-39B34FB05061}" type="datetimeFigureOut">
              <a:rPr lang="en-IN" smtClean="0"/>
              <a:t>05-10-2021</a:t>
            </a:fld>
            <a:endParaRPr lang="en-IN"/>
          </a:p>
        </p:txBody>
      </p:sp>
      <p:sp>
        <p:nvSpPr>
          <p:cNvPr id="4" name="Footer Placeholder 3">
            <a:extLst>
              <a:ext uri="{FF2B5EF4-FFF2-40B4-BE49-F238E27FC236}">
                <a16:creationId xmlns="" xmlns:a16="http://schemas.microsoft.com/office/drawing/2014/main" id="{42CC1D7F-1219-4494-9135-3B2C259216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1C07211C-9B99-462F-9E26-74344DFEF663}"/>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2942787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09132E6-FF2A-4E1D-9C10-E46D892AD36C}"/>
              </a:ext>
            </a:extLst>
          </p:cNvPr>
          <p:cNvSpPr>
            <a:spLocks noGrp="1"/>
          </p:cNvSpPr>
          <p:nvPr>
            <p:ph type="dt" sz="half" idx="10"/>
          </p:nvPr>
        </p:nvSpPr>
        <p:spPr/>
        <p:txBody>
          <a:bodyPr/>
          <a:lstStyle/>
          <a:p>
            <a:fld id="{63DA9FD3-C3FD-4B4C-901B-39B34FB05061}" type="datetimeFigureOut">
              <a:rPr lang="en-IN" smtClean="0"/>
              <a:t>05-10-2021</a:t>
            </a:fld>
            <a:endParaRPr lang="en-IN"/>
          </a:p>
        </p:txBody>
      </p:sp>
      <p:sp>
        <p:nvSpPr>
          <p:cNvPr id="3" name="Footer Placeholder 2">
            <a:extLst>
              <a:ext uri="{FF2B5EF4-FFF2-40B4-BE49-F238E27FC236}">
                <a16:creationId xmlns="" xmlns:a16="http://schemas.microsoft.com/office/drawing/2014/main" id="{A166611F-C70E-4689-A26D-A43F92F080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50CD94F3-B499-429F-A8F7-89C68FE442F8}"/>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2140288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ADEDE9-EDD7-4AF1-B877-848CD0715C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525A31B-3917-442B-A5EA-BE610CF4BD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3C6DD026-5ACA-4684-B2D3-5C899D680F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09D96CB-845F-4D30-BE10-763919D5BAE7}"/>
              </a:ext>
            </a:extLst>
          </p:cNvPr>
          <p:cNvSpPr>
            <a:spLocks noGrp="1"/>
          </p:cNvSpPr>
          <p:nvPr>
            <p:ph type="dt" sz="half" idx="10"/>
          </p:nvPr>
        </p:nvSpPr>
        <p:spPr/>
        <p:txBody>
          <a:bodyPr/>
          <a:lstStyle/>
          <a:p>
            <a:fld id="{63DA9FD3-C3FD-4B4C-901B-39B34FB05061}" type="datetimeFigureOut">
              <a:rPr lang="en-IN" smtClean="0"/>
              <a:t>05-10-2021</a:t>
            </a:fld>
            <a:endParaRPr lang="en-IN"/>
          </a:p>
        </p:txBody>
      </p:sp>
      <p:sp>
        <p:nvSpPr>
          <p:cNvPr id="6" name="Footer Placeholder 5">
            <a:extLst>
              <a:ext uri="{FF2B5EF4-FFF2-40B4-BE49-F238E27FC236}">
                <a16:creationId xmlns="" xmlns:a16="http://schemas.microsoft.com/office/drawing/2014/main" id="{E60836AF-BEEC-4B2B-849E-A567F9AEB1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3C5F4B9-DE29-4739-B806-2B6428D762C2}"/>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1409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DB5DD2-2A09-44AC-96A7-FFA62E97C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FC543B3C-451F-4DB5-AC67-894BCB7B05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21CF2FE2-8240-4DB1-8E32-0795511E4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47B86F3-CA85-41BA-9A8C-CA4E1FDEDC41}"/>
              </a:ext>
            </a:extLst>
          </p:cNvPr>
          <p:cNvSpPr>
            <a:spLocks noGrp="1"/>
          </p:cNvSpPr>
          <p:nvPr>
            <p:ph type="dt" sz="half" idx="10"/>
          </p:nvPr>
        </p:nvSpPr>
        <p:spPr/>
        <p:txBody>
          <a:bodyPr/>
          <a:lstStyle/>
          <a:p>
            <a:fld id="{63DA9FD3-C3FD-4B4C-901B-39B34FB05061}" type="datetimeFigureOut">
              <a:rPr lang="en-IN" smtClean="0"/>
              <a:t>05-10-2021</a:t>
            </a:fld>
            <a:endParaRPr lang="en-IN"/>
          </a:p>
        </p:txBody>
      </p:sp>
      <p:sp>
        <p:nvSpPr>
          <p:cNvPr id="6" name="Footer Placeholder 5">
            <a:extLst>
              <a:ext uri="{FF2B5EF4-FFF2-40B4-BE49-F238E27FC236}">
                <a16:creationId xmlns="" xmlns:a16="http://schemas.microsoft.com/office/drawing/2014/main" id="{DC332330-C502-4D8D-B5A6-73331A07DA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E4C8EEF-0C80-48E1-9414-B57D1BF106D2}"/>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2663393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00EBB82-6067-46B8-B1D1-665D40E3F5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1B6DFF8-03AC-4B84-A9C2-DFE8BB7F2A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9C8A0A6-D019-44A6-A7CB-EF55B2A1E4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A9FD3-C3FD-4B4C-901B-39B34FB05061}" type="datetimeFigureOut">
              <a:rPr lang="en-IN" smtClean="0"/>
              <a:t>05-10-2021</a:t>
            </a:fld>
            <a:endParaRPr lang="en-IN"/>
          </a:p>
        </p:txBody>
      </p:sp>
      <p:sp>
        <p:nvSpPr>
          <p:cNvPr id="5" name="Footer Placeholder 4">
            <a:extLst>
              <a:ext uri="{FF2B5EF4-FFF2-40B4-BE49-F238E27FC236}">
                <a16:creationId xmlns="" xmlns:a16="http://schemas.microsoft.com/office/drawing/2014/main" id="{E27F3541-38E2-472C-A9D7-6157675BA0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A21E5DA0-74A7-41A0-95B1-32779F9475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5AECD-F878-499F-9711-EDD33E3C0FD1}" type="slidenum">
              <a:rPr lang="en-IN" smtClean="0"/>
              <a:t>‹#›</a:t>
            </a:fld>
            <a:endParaRPr lang="en-IN"/>
          </a:p>
        </p:txBody>
      </p:sp>
    </p:spTree>
    <p:extLst>
      <p:ext uri="{BB962C8B-B14F-4D97-AF65-F5344CB8AC3E}">
        <p14:creationId xmlns:p14="http://schemas.microsoft.com/office/powerpoint/2010/main" val="2267401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F05DD5-24A4-40C3-89BA-72C594C83D76}"/>
              </a:ext>
            </a:extLst>
          </p:cNvPr>
          <p:cNvSpPr>
            <a:spLocks noGrp="1"/>
          </p:cNvSpPr>
          <p:nvPr>
            <p:ph type="ctrTitle"/>
          </p:nvPr>
        </p:nvSpPr>
        <p:spPr/>
        <p:txBody>
          <a:bodyPr>
            <a:normAutofit/>
          </a:bodyPr>
          <a:lstStyle/>
          <a:p>
            <a:r>
              <a:rPr lang="en-US" sz="3200" dirty="0"/>
              <a:t>CAR PRICE PREDICTION </a:t>
            </a:r>
            <a:endParaRPr lang="en-IN" sz="3200" dirty="0"/>
          </a:p>
        </p:txBody>
      </p:sp>
      <p:sp>
        <p:nvSpPr>
          <p:cNvPr id="3" name="Subtitle 2">
            <a:extLst>
              <a:ext uri="{FF2B5EF4-FFF2-40B4-BE49-F238E27FC236}">
                <a16:creationId xmlns="" xmlns:a16="http://schemas.microsoft.com/office/drawing/2014/main" id="{3D3DC5B2-DC5D-476C-9054-34CF463B591D}"/>
              </a:ext>
            </a:extLst>
          </p:cNvPr>
          <p:cNvSpPr>
            <a:spLocks noGrp="1"/>
          </p:cNvSpPr>
          <p:nvPr>
            <p:ph type="subTitle" idx="1"/>
          </p:nvPr>
        </p:nvSpPr>
        <p:spPr/>
        <p:txBody>
          <a:bodyPr/>
          <a:lstStyle/>
          <a:p>
            <a:endParaRPr lang="en-IN" dirty="0"/>
          </a:p>
          <a:p>
            <a:r>
              <a:rPr lang="en-IN" dirty="0"/>
              <a:t>Submitted By:</a:t>
            </a:r>
          </a:p>
          <a:p>
            <a:r>
              <a:rPr lang="en-IN" dirty="0" err="1" smtClean="0"/>
              <a:t>Albin</a:t>
            </a:r>
            <a:r>
              <a:rPr lang="en-IN" dirty="0" smtClean="0"/>
              <a:t> </a:t>
            </a:r>
            <a:r>
              <a:rPr lang="en-IN" dirty="0" err="1" smtClean="0"/>
              <a:t>Reji</a:t>
            </a:r>
            <a:endParaRPr lang="en-IN" dirty="0"/>
          </a:p>
        </p:txBody>
      </p:sp>
      <p:pic>
        <p:nvPicPr>
          <p:cNvPr id="4" name="Picture 3">
            <a:extLst>
              <a:ext uri="{FF2B5EF4-FFF2-40B4-BE49-F238E27FC236}">
                <a16:creationId xmlns="" xmlns:a16="http://schemas.microsoft.com/office/drawing/2014/main" id="{DB9729D9-E49B-48D8-BF96-A24F143DFDC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31055" y="808607"/>
            <a:ext cx="2929890" cy="2133600"/>
          </a:xfrm>
          <a:prstGeom prst="rect">
            <a:avLst/>
          </a:prstGeom>
          <a:noFill/>
          <a:ln>
            <a:noFill/>
          </a:ln>
        </p:spPr>
      </p:pic>
    </p:spTree>
    <p:extLst>
      <p:ext uri="{BB962C8B-B14F-4D97-AF65-F5344CB8AC3E}">
        <p14:creationId xmlns:p14="http://schemas.microsoft.com/office/powerpoint/2010/main" val="702961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806E29-D064-4A9D-AB75-A9CD5C4E5FCA}"/>
              </a:ext>
            </a:extLst>
          </p:cNvPr>
          <p:cNvSpPr>
            <a:spLocks noGrp="1"/>
          </p:cNvSpPr>
          <p:nvPr>
            <p:ph type="title"/>
          </p:nvPr>
        </p:nvSpPr>
        <p:spPr/>
        <p:txBody>
          <a:bodyPr/>
          <a:lstStyle/>
          <a:p>
            <a:r>
              <a:rPr lang="en-IN" b="0" i="0" dirty="0">
                <a:solidFill>
                  <a:srgbClr val="4E5E6A"/>
                </a:solidFill>
                <a:effectLst/>
                <a:latin typeface="Open Sans" panose="020B0606030504020204" pitchFamily="34" charset="0"/>
              </a:rPr>
              <a:t>Problem </a:t>
            </a:r>
            <a:r>
              <a:rPr lang="en-IN" dirty="0">
                <a:solidFill>
                  <a:srgbClr val="4E5E6A"/>
                </a:solidFill>
                <a:latin typeface="Open Sans" panose="020B0606030504020204" pitchFamily="34" charset="0"/>
              </a:rPr>
              <a:t>S</a:t>
            </a:r>
            <a:r>
              <a:rPr lang="en-IN" b="0" i="0" dirty="0">
                <a:solidFill>
                  <a:srgbClr val="4E5E6A"/>
                </a:solidFill>
                <a:effectLst/>
                <a:latin typeface="Open Sans" panose="020B0606030504020204" pitchFamily="34" charset="0"/>
              </a:rPr>
              <a:t>tatement</a:t>
            </a:r>
            <a:endParaRPr lang="en-IN" dirty="0"/>
          </a:p>
        </p:txBody>
      </p:sp>
      <p:sp>
        <p:nvSpPr>
          <p:cNvPr id="3" name="Content Placeholder 2">
            <a:extLst>
              <a:ext uri="{FF2B5EF4-FFF2-40B4-BE49-F238E27FC236}">
                <a16:creationId xmlns="" xmlns:a16="http://schemas.microsoft.com/office/drawing/2014/main" id="{FF3F96B9-23B9-4888-B066-0A8A88EED671}"/>
              </a:ext>
            </a:extLst>
          </p:cNvPr>
          <p:cNvSpPr>
            <a:spLocks noGrp="1"/>
          </p:cNvSpPr>
          <p:nvPr>
            <p:ph idx="1"/>
          </p:nvPr>
        </p:nvSpPr>
        <p:spPr/>
        <p:txBody>
          <a:bodyPr/>
          <a:lstStyle/>
          <a:p>
            <a:r>
              <a:rPr lang="en-US" sz="1800" dirty="0"/>
              <a:t>With the </a:t>
            </a:r>
            <a:r>
              <a:rPr lang="en-US" sz="1800" dirty="0" err="1"/>
              <a:t>covid</a:t>
            </a:r>
            <a:r>
              <a:rPr lang="en-US" sz="1800" dirty="0"/>
              <a:t> 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US" sz="1800" dirty="0" err="1"/>
              <a:t>covid</a:t>
            </a:r>
            <a:r>
              <a:rPr lang="en-US" sz="1800" dirty="0"/>
              <a:t> 19 impact, our client is facing problems with their previous car price valuation machine learning models. So, they are looking for new machine learning models from new data. We have to make car price valuation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9241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9052BD-1672-412B-ABBF-EA7A6CB8940E}"/>
              </a:ext>
            </a:extLst>
          </p:cNvPr>
          <p:cNvSpPr>
            <a:spLocks noGrp="1"/>
          </p:cNvSpPr>
          <p:nvPr>
            <p:ph type="title"/>
          </p:nvPr>
        </p:nvSpPr>
        <p:spPr/>
        <p:txBody>
          <a:bodyPr/>
          <a:lstStyle/>
          <a:p>
            <a:r>
              <a:rPr lang="en-IN" dirty="0">
                <a:solidFill>
                  <a:srgbClr val="4E5E6A"/>
                </a:solidFill>
                <a:latin typeface="Open Sans" panose="020B0606030504020204" pitchFamily="34" charset="0"/>
              </a:rPr>
              <a:t>U</a:t>
            </a:r>
            <a:r>
              <a:rPr lang="en-IN" b="0" i="0" dirty="0">
                <a:solidFill>
                  <a:srgbClr val="4E5E6A"/>
                </a:solidFill>
                <a:effectLst/>
                <a:latin typeface="Open Sans" panose="020B0606030504020204" pitchFamily="34" charset="0"/>
              </a:rPr>
              <a:t>nderstanding</a:t>
            </a:r>
            <a:endParaRPr lang="en-IN" dirty="0"/>
          </a:p>
        </p:txBody>
      </p:sp>
      <p:sp>
        <p:nvSpPr>
          <p:cNvPr id="3" name="Content Placeholder 2">
            <a:extLst>
              <a:ext uri="{FF2B5EF4-FFF2-40B4-BE49-F238E27FC236}">
                <a16:creationId xmlns="" xmlns:a16="http://schemas.microsoft.com/office/drawing/2014/main" id="{49E1B6B0-0537-406F-8D3A-D22D5D194BBF}"/>
              </a:ext>
            </a:extLst>
          </p:cNvPr>
          <p:cNvSpPr>
            <a:spLocks noGrp="1"/>
          </p:cNvSpPr>
          <p:nvPr>
            <p:ph idx="1"/>
          </p:nvPr>
        </p:nvSpPr>
        <p:spPr/>
        <p:txBody>
          <a:bodyPr/>
          <a:lstStyle/>
          <a:p>
            <a:endParaRPr lang="en-IN" dirty="0"/>
          </a:p>
          <a:p>
            <a:r>
              <a:rPr lang="en-IN" sz="1800" dirty="0">
                <a:effectLst/>
                <a:latin typeface="Calibri" panose="020F0502020204030204" pitchFamily="34" charset="0"/>
                <a:ea typeface="Calibri" panose="020F0502020204030204" pitchFamily="34" charset="0"/>
                <a:cs typeface="Times New Roman" panose="02020603050405020304" pitchFamily="18" charset="0"/>
              </a:rPr>
              <a:t>Build a model which can be used to predict in terms of a probability for each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car pricing factor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motive behind this project is to create a ML model that predicts with the given conditions the price of a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car resold.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68546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963C8D-A936-4DE1-9289-182440F39853}"/>
              </a:ext>
            </a:extLst>
          </p:cNvPr>
          <p:cNvSpPr>
            <a:spLocks noGrp="1"/>
          </p:cNvSpPr>
          <p:nvPr>
            <p:ph type="title"/>
          </p:nvPr>
        </p:nvSpPr>
        <p:spPr/>
        <p:txBody>
          <a:bodyPr/>
          <a:lstStyle/>
          <a:p>
            <a:r>
              <a:rPr lang="en-IN" b="0" i="0" dirty="0">
                <a:solidFill>
                  <a:srgbClr val="4E5E6A"/>
                </a:solidFill>
                <a:effectLst/>
                <a:latin typeface="Open Sans" panose="020B0606030504020204" pitchFamily="34" charset="0"/>
              </a:rPr>
              <a:t>EDA</a:t>
            </a:r>
            <a:endParaRPr lang="en-IN" dirty="0"/>
          </a:p>
        </p:txBody>
      </p:sp>
      <p:sp>
        <p:nvSpPr>
          <p:cNvPr id="3" name="Content Placeholder 2">
            <a:extLst>
              <a:ext uri="{FF2B5EF4-FFF2-40B4-BE49-F238E27FC236}">
                <a16:creationId xmlns="" xmlns:a16="http://schemas.microsoft.com/office/drawing/2014/main" id="{D46D637F-7941-4925-BDA6-2B202876C097}"/>
              </a:ext>
            </a:extLst>
          </p:cNvPr>
          <p:cNvSpPr>
            <a:spLocks noGrp="1"/>
          </p:cNvSpPr>
          <p:nvPr>
            <p:ph idx="1"/>
          </p:nvPr>
        </p:nvSpPr>
        <p:spPr/>
        <p:txBody>
          <a:bodyPr>
            <a:normAutofit lnSpcReduction="10000"/>
          </a:bodyPr>
          <a:lstStyle/>
          <a:p>
            <a:r>
              <a:rPr lang="en-IN" dirty="0"/>
              <a:t>Removing unwanted columns. </a:t>
            </a:r>
          </a:p>
          <a:p>
            <a:r>
              <a:rPr lang="en-IN" dirty="0"/>
              <a:t>Checking the distribution. </a:t>
            </a:r>
          </a:p>
          <a:p>
            <a:r>
              <a:rPr lang="en-IN" dirty="0"/>
              <a:t>Plotting Correlation. </a:t>
            </a:r>
          </a:p>
          <a:p>
            <a:r>
              <a:rPr lang="en-IN" dirty="0"/>
              <a:t>Removing columns with low correlation. </a:t>
            </a:r>
          </a:p>
          <a:p>
            <a:r>
              <a:rPr lang="en-IN" dirty="0"/>
              <a:t>Removing correlation pairs. </a:t>
            </a:r>
          </a:p>
          <a:p>
            <a:r>
              <a:rPr lang="en-IN" dirty="0"/>
              <a:t>Checking outliers.</a:t>
            </a:r>
          </a:p>
          <a:p>
            <a:r>
              <a:rPr lang="en-IN" dirty="0"/>
              <a:t>Checking skewness</a:t>
            </a:r>
          </a:p>
          <a:p>
            <a:r>
              <a:rPr lang="en-IN" dirty="0"/>
              <a:t>Encoding</a:t>
            </a:r>
          </a:p>
          <a:p>
            <a:r>
              <a:rPr lang="en-IN" dirty="0"/>
              <a:t>Scaling </a:t>
            </a:r>
          </a:p>
          <a:p>
            <a:endParaRPr lang="en-IN" dirty="0"/>
          </a:p>
        </p:txBody>
      </p:sp>
    </p:spTree>
    <p:extLst>
      <p:ext uri="{BB962C8B-B14F-4D97-AF65-F5344CB8AC3E}">
        <p14:creationId xmlns:p14="http://schemas.microsoft.com/office/powerpoint/2010/main" val="3654470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72F427-1458-4A7F-ACD7-07781D5A0B66}"/>
              </a:ext>
            </a:extLst>
          </p:cNvPr>
          <p:cNvSpPr>
            <a:spLocks noGrp="1"/>
          </p:cNvSpPr>
          <p:nvPr>
            <p:ph type="title"/>
          </p:nvPr>
        </p:nvSpPr>
        <p:spPr/>
        <p:txBody>
          <a:bodyPr/>
          <a:lstStyle/>
          <a:p>
            <a:r>
              <a:rPr lang="en-IN" dirty="0">
                <a:solidFill>
                  <a:srgbClr val="4E5E6A"/>
                </a:solidFill>
                <a:latin typeface="Open Sans" panose="020B0606030504020204" pitchFamily="34" charset="0"/>
              </a:rPr>
              <a:t>V</a:t>
            </a:r>
            <a:r>
              <a:rPr lang="en-IN" b="0" i="0" dirty="0">
                <a:solidFill>
                  <a:srgbClr val="4E5E6A"/>
                </a:solidFill>
                <a:effectLst/>
                <a:latin typeface="Open Sans" panose="020B0606030504020204" pitchFamily="34" charset="0"/>
              </a:rPr>
              <a:t>isualizations</a:t>
            </a:r>
            <a:endParaRPr lang="en-IN" dirty="0"/>
          </a:p>
        </p:txBody>
      </p:sp>
      <p:sp>
        <p:nvSpPr>
          <p:cNvPr id="3" name="Content Placeholder 2">
            <a:extLst>
              <a:ext uri="{FF2B5EF4-FFF2-40B4-BE49-F238E27FC236}">
                <a16:creationId xmlns="" xmlns:a16="http://schemas.microsoft.com/office/drawing/2014/main" id="{9084E1FD-D71C-4E9F-B6C7-39D5E1C393E9}"/>
              </a:ext>
            </a:extLst>
          </p:cNvPr>
          <p:cNvSpPr>
            <a:spLocks noGrp="1"/>
          </p:cNvSpPr>
          <p:nvPr>
            <p:ph idx="1"/>
          </p:nvPr>
        </p:nvSpPr>
        <p:spPr/>
        <p:txBody>
          <a:bodyPr/>
          <a:lstStyle/>
          <a:p>
            <a:r>
              <a:rPr lang="en-IN" dirty="0" smtClean="0"/>
              <a:t>Correlation</a:t>
            </a:r>
          </a:p>
          <a:p>
            <a:endParaRPr lang="en-IN" dirty="0"/>
          </a:p>
          <a:p>
            <a:endParaRPr lang="en-IN" dirty="0"/>
          </a:p>
          <a:p>
            <a:endParaRPr lang="en-IN" dirty="0"/>
          </a:p>
          <a:p>
            <a:endParaRPr lang="en-IN" dirty="0"/>
          </a:p>
          <a:p>
            <a:pPr marL="0" indent="0">
              <a:buNone/>
            </a:pPr>
            <a:endParaRPr lang="en-IN" dirty="0"/>
          </a:p>
          <a:p>
            <a:pPr marL="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545352"/>
            <a:ext cx="9601200"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9211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B882CF-5550-42B0-BDCD-C60E1C97D6D3}"/>
              </a:ext>
            </a:extLst>
          </p:cNvPr>
          <p:cNvSpPr>
            <a:spLocks noGrp="1"/>
          </p:cNvSpPr>
          <p:nvPr>
            <p:ph type="title"/>
          </p:nvPr>
        </p:nvSpPr>
        <p:spPr/>
        <p:txBody>
          <a:bodyPr/>
          <a:lstStyle/>
          <a:p>
            <a:r>
              <a:rPr lang="en-IN" b="0" i="0" dirty="0">
                <a:solidFill>
                  <a:srgbClr val="4E5E6A"/>
                </a:solidFill>
                <a:effectLst/>
                <a:latin typeface="Open Sans" panose="020B0606030504020204" pitchFamily="34" charset="0"/>
              </a:rPr>
              <a:t>Steps</a:t>
            </a:r>
            <a:endParaRPr lang="en-IN" dirty="0"/>
          </a:p>
        </p:txBody>
      </p:sp>
      <p:sp>
        <p:nvSpPr>
          <p:cNvPr id="3" name="Content Placeholder 2">
            <a:extLst>
              <a:ext uri="{FF2B5EF4-FFF2-40B4-BE49-F238E27FC236}">
                <a16:creationId xmlns="" xmlns:a16="http://schemas.microsoft.com/office/drawing/2014/main" id="{0E98AED6-EA91-49F1-A9E3-C3092881620B}"/>
              </a:ext>
            </a:extLst>
          </p:cNvPr>
          <p:cNvSpPr>
            <a:spLocks noGrp="1"/>
          </p:cNvSpPr>
          <p:nvPr>
            <p:ph idx="1"/>
          </p:nvPr>
        </p:nvSpPr>
        <p:spPr/>
        <p:txBody>
          <a:bodyPr/>
          <a:lstStyle/>
          <a:p>
            <a:pPr marL="0" lvl="0" indent="0">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These are the models that I’ve tested to find the best model. </a:t>
            </a:r>
          </a:p>
          <a:p>
            <a:pPr marL="342900" lvl="0" indent="-342900">
              <a:lnSpc>
                <a:spcPct val="107000"/>
              </a:lnSpc>
              <a:buFont typeface="Symbol" panose="05050102010706020507" pitchFamily="18" charset="2"/>
              <a:buChar char=""/>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Linear Regression</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K-</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Neighbors</a:t>
            </a:r>
            <a:r>
              <a:rPr lang="en-IN" sz="1800" dirty="0">
                <a:effectLst/>
                <a:latin typeface="Calibri" panose="020F0502020204030204" pitchFamily="34" charset="0"/>
                <a:ea typeface="Calibri" panose="020F0502020204030204" pitchFamily="34" charset="0"/>
                <a:cs typeface="Times New Roman" panose="02020603050405020304" pitchFamily="18" charset="0"/>
              </a:rPr>
              <a:t> Regressor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Decision Tree Regressor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SVR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Random Forest Regressor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Lasso</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Ridge</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Elastic Net</a:t>
            </a:r>
          </a:p>
          <a:p>
            <a:endParaRPr lang="en-IN" dirty="0"/>
          </a:p>
        </p:txBody>
      </p:sp>
    </p:spTree>
    <p:extLst>
      <p:ext uri="{BB962C8B-B14F-4D97-AF65-F5344CB8AC3E}">
        <p14:creationId xmlns:p14="http://schemas.microsoft.com/office/powerpoint/2010/main" val="604079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EA88F8-1026-44FD-B837-B76C79216A67}"/>
              </a:ext>
            </a:extLst>
          </p:cNvPr>
          <p:cNvSpPr>
            <a:spLocks noGrp="1"/>
          </p:cNvSpPr>
          <p:nvPr>
            <p:ph type="title"/>
          </p:nvPr>
        </p:nvSpPr>
        <p:spPr/>
        <p:txBody>
          <a:bodyPr/>
          <a:lstStyle/>
          <a:p>
            <a:r>
              <a:rPr lang="en-IN" dirty="0">
                <a:solidFill>
                  <a:srgbClr val="4E5E6A"/>
                </a:solidFill>
                <a:latin typeface="Open Sans" panose="020B0606030504020204" pitchFamily="34" charset="0"/>
              </a:rPr>
              <a:t>M</a:t>
            </a:r>
            <a:r>
              <a:rPr lang="en-IN" b="0" i="0" dirty="0">
                <a:solidFill>
                  <a:srgbClr val="4E5E6A"/>
                </a:solidFill>
                <a:effectLst/>
                <a:latin typeface="Open Sans" panose="020B0606030504020204" pitchFamily="34" charset="0"/>
              </a:rPr>
              <a:t>odel dashboard</a:t>
            </a:r>
            <a:endParaRPr lang="en-IN" dirty="0"/>
          </a:p>
        </p:txBody>
      </p:sp>
      <p:sp>
        <p:nvSpPr>
          <p:cNvPr id="5" name="Content Placeholder 4">
            <a:extLst>
              <a:ext uri="{FF2B5EF4-FFF2-40B4-BE49-F238E27FC236}">
                <a16:creationId xmlns="" xmlns:a16="http://schemas.microsoft.com/office/drawing/2014/main" id="{6C6DDEB3-4519-408A-A355-AFC3402D5F58}"/>
              </a:ext>
            </a:extLst>
          </p:cNvPr>
          <p:cNvSpPr>
            <a:spLocks noGrp="1"/>
          </p:cNvSpPr>
          <p:nvPr>
            <p:ph idx="1"/>
          </p:nvPr>
        </p:nvSpPr>
        <p:spPr/>
        <p:txBody>
          <a:bodyPr/>
          <a:lstStyle/>
          <a:p>
            <a:endParaRPr lang="en-IN"/>
          </a:p>
        </p:txBody>
      </p:sp>
      <p:pic>
        <p:nvPicPr>
          <p:cNvPr id="6" name="Picture 5">
            <a:extLst>
              <a:ext uri="{FF2B5EF4-FFF2-40B4-BE49-F238E27FC236}">
                <a16:creationId xmlns="" xmlns:a16="http://schemas.microsoft.com/office/drawing/2014/main" id="{B8086B8D-DE35-43CC-98F9-2C63EC1D8935}"/>
              </a:ext>
            </a:extLst>
          </p:cNvPr>
          <p:cNvPicPr/>
          <p:nvPr/>
        </p:nvPicPr>
        <p:blipFill>
          <a:blip r:embed="rId2"/>
          <a:stretch>
            <a:fillRect/>
          </a:stretch>
        </p:blipFill>
        <p:spPr>
          <a:xfrm>
            <a:off x="932156" y="1825625"/>
            <a:ext cx="10191564" cy="4157925"/>
          </a:xfrm>
          <a:prstGeom prst="rect">
            <a:avLst/>
          </a:prstGeom>
        </p:spPr>
      </p:pic>
    </p:spTree>
    <p:extLst>
      <p:ext uri="{BB962C8B-B14F-4D97-AF65-F5344CB8AC3E}">
        <p14:creationId xmlns:p14="http://schemas.microsoft.com/office/powerpoint/2010/main" val="2893443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E09F6C-E998-4EF1-9AFB-B7F14AA127A5}"/>
              </a:ext>
            </a:extLst>
          </p:cNvPr>
          <p:cNvSpPr>
            <a:spLocks noGrp="1"/>
          </p:cNvSpPr>
          <p:nvPr>
            <p:ph type="title"/>
          </p:nvPr>
        </p:nvSpPr>
        <p:spPr/>
        <p:txBody>
          <a:bodyPr/>
          <a:lstStyle/>
          <a:p>
            <a:r>
              <a:rPr lang="en-IN" dirty="0">
                <a:solidFill>
                  <a:srgbClr val="4E5E6A"/>
                </a:solidFill>
                <a:latin typeface="Open Sans" panose="020B0606030504020204" pitchFamily="34" charset="0"/>
              </a:rPr>
              <a:t>F</a:t>
            </a:r>
            <a:r>
              <a:rPr lang="en-IN" b="0" i="0" dirty="0">
                <a:solidFill>
                  <a:srgbClr val="4E5E6A"/>
                </a:solidFill>
                <a:effectLst/>
                <a:latin typeface="Open Sans" panose="020B0606030504020204" pitchFamily="34" charset="0"/>
              </a:rPr>
              <a:t>inalized model</a:t>
            </a:r>
            <a:endParaRPr lang="en-IN" dirty="0"/>
          </a:p>
        </p:txBody>
      </p:sp>
      <p:sp>
        <p:nvSpPr>
          <p:cNvPr id="3" name="Content Placeholder 2">
            <a:extLst>
              <a:ext uri="{FF2B5EF4-FFF2-40B4-BE49-F238E27FC236}">
                <a16:creationId xmlns="" xmlns:a16="http://schemas.microsoft.com/office/drawing/2014/main" id="{8185DFB0-3202-431D-9DA8-3460798E99AB}"/>
              </a:ext>
            </a:extLst>
          </p:cNvPr>
          <p:cNvSpPr>
            <a:spLocks noGrp="1"/>
          </p:cNvSpPr>
          <p:nvPr>
            <p:ph idx="1"/>
          </p:nvPr>
        </p:nvSpPr>
        <p:spPr/>
        <p:txBody>
          <a:bodyPr/>
          <a:lstStyle/>
          <a:p>
            <a:pPr marL="0" indent="0">
              <a:buNone/>
            </a:pPr>
            <a:r>
              <a:rPr lang="en-IN" dirty="0"/>
              <a:t>We have finalized the best model to be Ridge Regression</a:t>
            </a:r>
          </a:p>
          <a:p>
            <a:pPr marL="0" indent="0">
              <a:buNone/>
            </a:pPr>
            <a:endParaRPr lang="en-IN" dirty="0"/>
          </a:p>
          <a:p>
            <a:pPr marL="0" indent="0">
              <a:buNone/>
            </a:pPr>
            <a:endParaRPr lang="en-IN" dirty="0"/>
          </a:p>
        </p:txBody>
      </p:sp>
      <p:pic>
        <p:nvPicPr>
          <p:cNvPr id="5" name="Picture 4">
            <a:extLst>
              <a:ext uri="{FF2B5EF4-FFF2-40B4-BE49-F238E27FC236}">
                <a16:creationId xmlns="" xmlns:a16="http://schemas.microsoft.com/office/drawing/2014/main" id="{AF4C8668-C3DA-43F6-B2CC-1BFF271D884A}"/>
              </a:ext>
            </a:extLst>
          </p:cNvPr>
          <p:cNvPicPr/>
          <p:nvPr/>
        </p:nvPicPr>
        <p:blipFill>
          <a:blip r:embed="rId2"/>
          <a:stretch>
            <a:fillRect/>
          </a:stretch>
        </p:blipFill>
        <p:spPr>
          <a:xfrm>
            <a:off x="2928404" y="2590142"/>
            <a:ext cx="6748256" cy="3902733"/>
          </a:xfrm>
          <a:prstGeom prst="rect">
            <a:avLst/>
          </a:prstGeom>
        </p:spPr>
      </p:pic>
    </p:spTree>
    <p:extLst>
      <p:ext uri="{BB962C8B-B14F-4D97-AF65-F5344CB8AC3E}">
        <p14:creationId xmlns:p14="http://schemas.microsoft.com/office/powerpoint/2010/main" val="4125586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13077E-378B-4878-9753-A543130059AC}"/>
              </a:ext>
            </a:extLst>
          </p:cNvPr>
          <p:cNvSpPr>
            <a:spLocks noGrp="1"/>
          </p:cNvSpPr>
          <p:nvPr>
            <p:ph type="title"/>
          </p:nvPr>
        </p:nvSpPr>
        <p:spPr/>
        <p:txBody>
          <a:bodyPr/>
          <a:lstStyle/>
          <a:p>
            <a:r>
              <a:rPr lang="en-IN" dirty="0">
                <a:solidFill>
                  <a:srgbClr val="4E5E6A"/>
                </a:solidFill>
                <a:latin typeface="Open Sans" panose="020B0606030504020204" pitchFamily="34" charset="0"/>
              </a:rPr>
              <a:t>C</a:t>
            </a:r>
            <a:r>
              <a:rPr lang="en-IN" b="0" i="0" dirty="0">
                <a:solidFill>
                  <a:srgbClr val="4E5E6A"/>
                </a:solidFill>
                <a:effectLst/>
                <a:latin typeface="Open Sans" panose="020B0606030504020204" pitchFamily="34" charset="0"/>
              </a:rPr>
              <a:t>onclusion</a:t>
            </a:r>
            <a:endParaRPr lang="en-IN" dirty="0"/>
          </a:p>
        </p:txBody>
      </p:sp>
      <p:sp>
        <p:nvSpPr>
          <p:cNvPr id="3" name="Content Placeholder 2">
            <a:extLst>
              <a:ext uri="{FF2B5EF4-FFF2-40B4-BE49-F238E27FC236}">
                <a16:creationId xmlns="" xmlns:a16="http://schemas.microsoft.com/office/drawing/2014/main" id="{D61E3DBD-9B87-47B6-8CFC-73890E29304D}"/>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We’re getting a model with about </a:t>
            </a:r>
            <a:r>
              <a:rPr lang="en-IN" sz="1800" dirty="0" smtClean="0">
                <a:latin typeface="Calibri" panose="020F0502020204030204" pitchFamily="34" charset="0"/>
                <a:ea typeface="Calibri" panose="020F0502020204030204" pitchFamily="34" charset="0"/>
                <a:cs typeface="Times New Roman" panose="02020603050405020304" pitchFamily="18" charset="0"/>
              </a:rPr>
              <a:t>91</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.2</a:t>
            </a:r>
            <a:r>
              <a:rPr lang="en-IN" sz="1800" dirty="0">
                <a:effectLst/>
                <a:latin typeface="Calibri" panose="020F0502020204030204" pitchFamily="34" charset="0"/>
                <a:ea typeface="Calibri" panose="020F0502020204030204" pitchFamily="34" charset="0"/>
                <a:cs typeface="Times New Roman" panose="02020603050405020304" pitchFamily="18" charset="0"/>
              </a:rPr>
              <a:t>% accuracy post Cross Validation and Grid Search CV with all listed parameters.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Both Lasso and Ridge models gave a good R2 Score in the preliminary run, but on further inspection, Ridge turned out to be the best working model. On further running with the Cross validation, we were able to find that the difference between R2 Score and CV score were less for all the models, however, I went with ridge taking into consideration the low difference in values for all the models and the comparatively higher score for the Ridge Model.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 have created a model which gives me a good accuracy in terms of predicting the prospect price of a house with the parameters listed. </a:t>
            </a:r>
          </a:p>
          <a:p>
            <a:endParaRPr lang="en-IN" dirty="0"/>
          </a:p>
        </p:txBody>
      </p:sp>
    </p:spTree>
    <p:extLst>
      <p:ext uri="{BB962C8B-B14F-4D97-AF65-F5344CB8AC3E}">
        <p14:creationId xmlns:p14="http://schemas.microsoft.com/office/powerpoint/2010/main" val="2542224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367</Words>
  <Application>Microsoft Office PowerPoint</Application>
  <PresentationFormat>Custom</PresentationFormat>
  <Paragraphs>45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CAR PRICE PREDICTION </vt:lpstr>
      <vt:lpstr>Problem Statement</vt:lpstr>
      <vt:lpstr>Understanding</vt:lpstr>
      <vt:lpstr>EDA</vt:lpstr>
      <vt:lpstr>Visualizations</vt:lpstr>
      <vt:lpstr>Steps</vt:lpstr>
      <vt:lpstr>Model dashboard</vt:lpstr>
      <vt:lpstr>Finalized model</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dc:title>
  <dc:creator>Albin Reji</dc:creator>
  <cp:lastModifiedBy>Windows User</cp:lastModifiedBy>
  <cp:revision>6</cp:revision>
  <dcterms:created xsi:type="dcterms:W3CDTF">2021-04-30T17:08:16Z</dcterms:created>
  <dcterms:modified xsi:type="dcterms:W3CDTF">2021-10-04T18:45:15Z</dcterms:modified>
</cp:coreProperties>
</file>