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1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159760-862E-4957-AB53-9A7E2B8CC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C9B0890-1E43-4AA8-B927-98DD0DE46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FBED4F-0854-4BFF-9961-96C22126F3CA}"/>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A09A935D-A392-413E-ACA1-A90FEE4B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949A8E-AC69-4D2D-BCEF-7C5C4F1005E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24721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60298-6A26-43FC-A942-358B6D7F63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FF7F2D-F336-495C-AA5E-E6826C3CC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6305B0-CCCA-4DDC-8D6E-67C869F2A39D}"/>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6B447E70-CC8A-4B41-859B-1F5DF401C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976408-6E28-4EAA-B22C-5A106D4770DC}"/>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25572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EF5834-828A-4E76-BB51-EDD3B0CEF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D99271E-62B0-4527-9408-992ABBCBE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6D551B-F251-4A0F-A009-0573406178DF}"/>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05A5720A-ED62-4BC2-8CA3-51AE023E7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F8345E-B463-46B6-B367-33E744C51926}"/>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382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D5216-6ADA-44B8-BD96-A47FB6F00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E192EE-7DD8-4255-BCBA-F06E2F56F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D7011F-3346-4BF8-9CA9-43B3B7E8963F}"/>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63B0DCCE-9BDC-4D12-B525-F72DD3FF0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51F175-BF2F-4910-B69C-D054D5FC9C3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323461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EC2D4-03C8-4745-9ED7-2CB59E0E1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0A8EA2-6B26-4CB7-B46C-B679D67D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4B14A92-7BF4-4DBE-B2BF-3A15FCA133A0}"/>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01F9D526-1022-4DA3-AE88-4DBA74C18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606251-2DFB-44E8-BA17-1B34014A3339}"/>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7290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2464-915F-4E20-9A28-F1568261B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6528AB-D533-4EB5-8B45-3AF3AF9EF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97AAB8-430B-4C56-8279-81381F52E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6915306-64E5-4E8D-A715-E6970D60C9C9}"/>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6" name="Footer Placeholder 5">
            <a:extLst>
              <a:ext uri="{FF2B5EF4-FFF2-40B4-BE49-F238E27FC236}">
                <a16:creationId xmlns:a16="http://schemas.microsoft.com/office/drawing/2014/main" xmlns="" id="{BE3C3A0F-988C-4C8C-BFA7-A9577424E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41A4C3-4473-4193-A2EB-4D0747189F5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6645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A09F6-9501-430D-A6D5-342104A03D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982FCD-6857-4D79-B174-38F9FC52E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E91F66B-11D0-487D-9D78-F05DFCA89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BBFCFAC-B6D0-45AF-9F0C-636354177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18B517-876F-481B-9C4B-199EE6A84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1997D0-6C32-4DA5-A3FE-71AB494200EB}"/>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8" name="Footer Placeholder 7">
            <a:extLst>
              <a:ext uri="{FF2B5EF4-FFF2-40B4-BE49-F238E27FC236}">
                <a16:creationId xmlns:a16="http://schemas.microsoft.com/office/drawing/2014/main" xmlns="" id="{E9E30987-157F-43CF-A1BB-074BE5D72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E3D6246-7181-44AD-B005-C94EEC42AC14}"/>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111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086E8-95FC-416E-BB87-99D4AFE30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49515EC-F2C7-4A49-A8FC-11464920BAFE}"/>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4" name="Footer Placeholder 3">
            <a:extLst>
              <a:ext uri="{FF2B5EF4-FFF2-40B4-BE49-F238E27FC236}">
                <a16:creationId xmlns:a16="http://schemas.microsoft.com/office/drawing/2014/main" xmlns="" id="{42CC1D7F-1219-4494-9135-3B2C25921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C07211C-9B99-462F-9E26-74344DFEF663}"/>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94278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9132E6-FF2A-4E1D-9C10-E46D892AD36C}"/>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3" name="Footer Placeholder 2">
            <a:extLst>
              <a:ext uri="{FF2B5EF4-FFF2-40B4-BE49-F238E27FC236}">
                <a16:creationId xmlns:a16="http://schemas.microsoft.com/office/drawing/2014/main" xmlns="" id="{A166611F-C70E-4689-A26D-A43F92F080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0CD94F3-B499-429F-A8F7-89C68FE442F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1402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DEDE9-EDD7-4AF1-B877-848CD0715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25A31B-3917-442B-A5EA-BE610CF4B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C6DD026-5ACA-4684-B2D3-5C899D680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9D96CB-845F-4D30-BE10-763919D5BAE7}"/>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6" name="Footer Placeholder 5">
            <a:extLst>
              <a:ext uri="{FF2B5EF4-FFF2-40B4-BE49-F238E27FC236}">
                <a16:creationId xmlns:a16="http://schemas.microsoft.com/office/drawing/2014/main" xmlns="" id="{E60836AF-BEEC-4B2B-849E-A567F9AEB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3C5F4B9-DE29-4739-B806-2B6428D762C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09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B5DD2-2A09-44AC-96A7-FFA62E97C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C543B3C-451F-4DB5-AC67-894BCB7B0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1CF2FE2-8240-4DB1-8E32-0795511E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7B86F3-CA85-41BA-9A8C-CA4E1FDEDC41}"/>
              </a:ext>
            </a:extLst>
          </p:cNvPr>
          <p:cNvSpPr>
            <a:spLocks noGrp="1"/>
          </p:cNvSpPr>
          <p:nvPr>
            <p:ph type="dt" sz="half" idx="10"/>
          </p:nvPr>
        </p:nvSpPr>
        <p:spPr/>
        <p:txBody>
          <a:bodyPr/>
          <a:lstStyle/>
          <a:p>
            <a:fld id="{63DA9FD3-C3FD-4B4C-901B-39B34FB05061}" type="datetimeFigureOut">
              <a:rPr lang="en-IN" smtClean="0"/>
              <a:t>19-09-2021</a:t>
            </a:fld>
            <a:endParaRPr lang="en-IN"/>
          </a:p>
        </p:txBody>
      </p:sp>
      <p:sp>
        <p:nvSpPr>
          <p:cNvPr id="6" name="Footer Placeholder 5">
            <a:extLst>
              <a:ext uri="{FF2B5EF4-FFF2-40B4-BE49-F238E27FC236}">
                <a16:creationId xmlns:a16="http://schemas.microsoft.com/office/drawing/2014/main" xmlns="" id="{DC332330-C502-4D8D-B5A6-73331A07D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4C8EEF-0C80-48E1-9414-B57D1BF106D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6633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0EBB82-6067-46B8-B1D1-665D40E3F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6DFF8-03AC-4B84-A9C2-DFE8BB7F2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C8A0A6-D019-44A6-A7CB-EF55B2A1E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9FD3-C3FD-4B4C-901B-39B34FB05061}" type="datetimeFigureOut">
              <a:rPr lang="en-IN" smtClean="0"/>
              <a:t>19-09-2021</a:t>
            </a:fld>
            <a:endParaRPr lang="en-IN"/>
          </a:p>
        </p:txBody>
      </p:sp>
      <p:sp>
        <p:nvSpPr>
          <p:cNvPr id="5" name="Footer Placeholder 4">
            <a:extLst>
              <a:ext uri="{FF2B5EF4-FFF2-40B4-BE49-F238E27FC236}">
                <a16:creationId xmlns:a16="http://schemas.microsoft.com/office/drawing/2014/main" xmlns="" id="{E27F3541-38E2-472C-A9D7-6157675BA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21E5DA0-74A7-41A0-95B1-32779F947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5AECD-F878-499F-9711-EDD33E3C0FD1}" type="slidenum">
              <a:rPr lang="en-IN" smtClean="0"/>
              <a:t>‹#›</a:t>
            </a:fld>
            <a:endParaRPr lang="en-IN"/>
          </a:p>
        </p:txBody>
      </p:sp>
    </p:spTree>
    <p:extLst>
      <p:ext uri="{BB962C8B-B14F-4D97-AF65-F5344CB8AC3E}">
        <p14:creationId xmlns:p14="http://schemas.microsoft.com/office/powerpoint/2010/main" val="226740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05DD5-24A4-40C3-89BA-72C594C83D76}"/>
              </a:ext>
            </a:extLst>
          </p:cNvPr>
          <p:cNvSpPr>
            <a:spLocks noGrp="1"/>
          </p:cNvSpPr>
          <p:nvPr>
            <p:ph type="ctrTitle"/>
          </p:nvPr>
        </p:nvSpPr>
        <p:spPr/>
        <p:txBody>
          <a:bodyPr>
            <a:normAutofit/>
          </a:bodyPr>
          <a:lstStyle/>
          <a:p>
            <a:r>
              <a:rPr lang="en-IN" sz="3200" dirty="0"/>
              <a:t>HOUSING PROJECT</a:t>
            </a:r>
          </a:p>
        </p:txBody>
      </p:sp>
      <p:sp>
        <p:nvSpPr>
          <p:cNvPr id="3" name="Subtitle 2">
            <a:extLst>
              <a:ext uri="{FF2B5EF4-FFF2-40B4-BE49-F238E27FC236}">
                <a16:creationId xmlns:a16="http://schemas.microsoft.com/office/drawing/2014/main" xmlns="" id="{3D3DC5B2-DC5D-476C-9054-34CF463B591D}"/>
              </a:ext>
            </a:extLst>
          </p:cNvPr>
          <p:cNvSpPr>
            <a:spLocks noGrp="1"/>
          </p:cNvSpPr>
          <p:nvPr>
            <p:ph type="subTitle" idx="1"/>
          </p:nvPr>
        </p:nvSpPr>
        <p:spPr/>
        <p:txBody>
          <a:bodyPr/>
          <a:lstStyle/>
          <a:p>
            <a:endParaRPr lang="en-IN" dirty="0"/>
          </a:p>
          <a:p>
            <a:r>
              <a:rPr lang="en-IN" dirty="0"/>
              <a:t>Submitted By:</a:t>
            </a:r>
          </a:p>
          <a:p>
            <a:r>
              <a:rPr lang="en-IN" dirty="0" err="1" smtClean="0"/>
              <a:t>Albin</a:t>
            </a:r>
            <a:r>
              <a:rPr lang="en-IN" dirty="0" smtClean="0"/>
              <a:t> </a:t>
            </a:r>
            <a:r>
              <a:rPr lang="en-IN" dirty="0" err="1" smtClean="0"/>
              <a:t>Reji</a:t>
            </a:r>
            <a:endParaRPr lang="en-IN" dirty="0"/>
          </a:p>
        </p:txBody>
      </p:sp>
      <p:pic>
        <p:nvPicPr>
          <p:cNvPr id="4" name="Picture 3">
            <a:extLst>
              <a:ext uri="{FF2B5EF4-FFF2-40B4-BE49-F238E27FC236}">
                <a16:creationId xmlns:a16="http://schemas.microsoft.com/office/drawing/2014/main" xmlns="" id="{DB9729D9-E49B-48D8-BF96-A24F143D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808607"/>
            <a:ext cx="2929890" cy="2133600"/>
          </a:xfrm>
          <a:prstGeom prst="rect">
            <a:avLst/>
          </a:prstGeom>
          <a:noFill/>
          <a:ln>
            <a:noFill/>
          </a:ln>
        </p:spPr>
      </p:pic>
    </p:spTree>
    <p:extLst>
      <p:ext uri="{BB962C8B-B14F-4D97-AF65-F5344CB8AC3E}">
        <p14:creationId xmlns:p14="http://schemas.microsoft.com/office/powerpoint/2010/main" val="7029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6E29-D064-4A9D-AB75-A9CD5C4E5FCA}"/>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Problem </a:t>
            </a:r>
            <a:r>
              <a:rPr lang="en-IN" dirty="0">
                <a:solidFill>
                  <a:srgbClr val="4E5E6A"/>
                </a:solidFill>
                <a:latin typeface="Open Sans" panose="020B0606030504020204" pitchFamily="34" charset="0"/>
              </a:rPr>
              <a:t>S</a:t>
            </a:r>
            <a:r>
              <a:rPr lang="en-IN" b="0" i="0" dirty="0">
                <a:solidFill>
                  <a:srgbClr val="4E5E6A"/>
                </a:solidFill>
                <a:effectLst/>
                <a:latin typeface="Open Sans" panose="020B0606030504020204" pitchFamily="34" charset="0"/>
              </a:rPr>
              <a:t>tatement</a:t>
            </a:r>
            <a:endParaRPr lang="en-IN" dirty="0"/>
          </a:p>
        </p:txBody>
      </p:sp>
      <p:sp>
        <p:nvSpPr>
          <p:cNvPr id="3" name="Content Placeholder 2">
            <a:extLst>
              <a:ext uri="{FF2B5EF4-FFF2-40B4-BE49-F238E27FC236}">
                <a16:creationId xmlns:a16="http://schemas.microsoft.com/office/drawing/2014/main" xmlns="" id="{FF3F96B9-23B9-4888-B066-0A8A88EED67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a:t>
            </a:r>
            <a:endParaRPr lang="en-IN" sz="1800" dirty="0">
              <a:latin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Predictive modelling, Market mix modelling, recommendation systems are some of the machine learning techniques used for achieving the business goals for housing companies. Our problem is related to one such housing company.</a:t>
            </a:r>
          </a:p>
        </p:txBody>
      </p:sp>
    </p:spTree>
    <p:extLst>
      <p:ext uri="{BB962C8B-B14F-4D97-AF65-F5344CB8AC3E}">
        <p14:creationId xmlns:p14="http://schemas.microsoft.com/office/powerpoint/2010/main" val="26892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052BD-1672-412B-ABBF-EA7A6CB8940E}"/>
              </a:ext>
            </a:extLst>
          </p:cNvPr>
          <p:cNvSpPr>
            <a:spLocks noGrp="1"/>
          </p:cNvSpPr>
          <p:nvPr>
            <p:ph type="title"/>
          </p:nvPr>
        </p:nvSpPr>
        <p:spPr/>
        <p:txBody>
          <a:bodyPr/>
          <a:lstStyle/>
          <a:p>
            <a:r>
              <a:rPr lang="en-IN" dirty="0">
                <a:solidFill>
                  <a:srgbClr val="4E5E6A"/>
                </a:solidFill>
                <a:latin typeface="Open Sans" panose="020B0606030504020204" pitchFamily="34" charset="0"/>
              </a:rPr>
              <a:t>U</a:t>
            </a:r>
            <a:r>
              <a:rPr lang="en-IN" b="0" i="0" dirty="0">
                <a:solidFill>
                  <a:srgbClr val="4E5E6A"/>
                </a:solidFill>
                <a:effectLst/>
                <a:latin typeface="Open Sans" panose="020B0606030504020204" pitchFamily="34" charset="0"/>
              </a:rPr>
              <a:t>nderstanding</a:t>
            </a:r>
            <a:endParaRPr lang="en-IN" dirty="0"/>
          </a:p>
        </p:txBody>
      </p:sp>
      <p:sp>
        <p:nvSpPr>
          <p:cNvPr id="3" name="Content Placeholder 2">
            <a:extLst>
              <a:ext uri="{FF2B5EF4-FFF2-40B4-BE49-F238E27FC236}">
                <a16:creationId xmlns:a16="http://schemas.microsoft.com/office/drawing/2014/main" xmlns="" id="{49E1B6B0-0537-406F-8D3A-D22D5D194BBF}"/>
              </a:ext>
            </a:extLst>
          </p:cNvPr>
          <p:cNvSpPr>
            <a:spLocks noGrp="1"/>
          </p:cNvSpPr>
          <p:nvPr>
            <p:ph idx="1"/>
          </p:nvPr>
        </p:nvSpPr>
        <p:spPr/>
        <p:txBody>
          <a:bodyPr/>
          <a:lstStyle/>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housing factor, the price prediction for a house sale in Australia.</a:t>
            </a:r>
          </a:p>
          <a:p>
            <a:endParaRPr lang="en-IN" dirty="0"/>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Knowledge of real-life real-estate companies would help to better understand the different variables given in the dataset. It will in turn help us to leverage the correlation of the variables.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motive behind this project is to create a ML model that predicts with the given conditions the price of a house up for sale.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5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63C8D-A936-4DE1-9289-182440F3985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EDA</a:t>
            </a:r>
            <a:endParaRPr lang="en-IN" dirty="0"/>
          </a:p>
        </p:txBody>
      </p:sp>
      <p:sp>
        <p:nvSpPr>
          <p:cNvPr id="3" name="Content Placeholder 2">
            <a:extLst>
              <a:ext uri="{FF2B5EF4-FFF2-40B4-BE49-F238E27FC236}">
                <a16:creationId xmlns:a16="http://schemas.microsoft.com/office/drawing/2014/main" xmlns="" id="{D46D637F-7941-4925-BDA6-2B202876C097}"/>
              </a:ext>
            </a:extLst>
          </p:cNvPr>
          <p:cNvSpPr>
            <a:spLocks noGrp="1"/>
          </p:cNvSpPr>
          <p:nvPr>
            <p:ph idx="1"/>
          </p:nvPr>
        </p:nvSpPr>
        <p:spPr/>
        <p:txBody>
          <a:bodyPr>
            <a:normAutofit lnSpcReduction="10000"/>
          </a:bodyPr>
          <a:lstStyle/>
          <a:p>
            <a:r>
              <a:rPr lang="en-IN" dirty="0"/>
              <a:t>Removing unwanted columns. </a:t>
            </a:r>
          </a:p>
          <a:p>
            <a:r>
              <a:rPr lang="en-IN" dirty="0"/>
              <a:t>Checking the distribution. </a:t>
            </a:r>
          </a:p>
          <a:p>
            <a:r>
              <a:rPr lang="en-IN" dirty="0"/>
              <a:t>Plotting Correlation. </a:t>
            </a:r>
          </a:p>
          <a:p>
            <a:r>
              <a:rPr lang="en-IN" dirty="0"/>
              <a:t>Removing columns with low correlation. </a:t>
            </a:r>
          </a:p>
          <a:p>
            <a:r>
              <a:rPr lang="en-IN" dirty="0"/>
              <a:t>Removing correlation pairs. </a:t>
            </a:r>
          </a:p>
          <a:p>
            <a:r>
              <a:rPr lang="en-IN" dirty="0"/>
              <a:t>Checking outliers.</a:t>
            </a:r>
          </a:p>
          <a:p>
            <a:r>
              <a:rPr lang="en-IN" dirty="0"/>
              <a:t>Checking skewness</a:t>
            </a:r>
          </a:p>
          <a:p>
            <a:r>
              <a:rPr lang="en-IN" dirty="0"/>
              <a:t>Encoding</a:t>
            </a:r>
          </a:p>
          <a:p>
            <a:r>
              <a:rPr lang="en-IN" dirty="0"/>
              <a:t>Scaling </a:t>
            </a:r>
          </a:p>
          <a:p>
            <a:endParaRPr lang="en-IN" dirty="0"/>
          </a:p>
        </p:txBody>
      </p:sp>
    </p:spTree>
    <p:extLst>
      <p:ext uri="{BB962C8B-B14F-4D97-AF65-F5344CB8AC3E}">
        <p14:creationId xmlns:p14="http://schemas.microsoft.com/office/powerpoint/2010/main" val="365447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2F427-1458-4A7F-ACD7-07781D5A0B66}"/>
              </a:ext>
            </a:extLst>
          </p:cNvPr>
          <p:cNvSpPr>
            <a:spLocks noGrp="1"/>
          </p:cNvSpPr>
          <p:nvPr>
            <p:ph type="title"/>
          </p:nvPr>
        </p:nvSpPr>
        <p:spPr/>
        <p:txBody>
          <a:bodyPr/>
          <a:lstStyle/>
          <a:p>
            <a:r>
              <a:rPr lang="en-IN" dirty="0">
                <a:solidFill>
                  <a:srgbClr val="4E5E6A"/>
                </a:solidFill>
                <a:latin typeface="Open Sans" panose="020B0606030504020204" pitchFamily="34" charset="0"/>
              </a:rPr>
              <a:t>V</a:t>
            </a:r>
            <a:r>
              <a:rPr lang="en-IN" b="0" i="0" dirty="0">
                <a:solidFill>
                  <a:srgbClr val="4E5E6A"/>
                </a:solidFill>
                <a:effectLst/>
                <a:latin typeface="Open Sans" panose="020B0606030504020204" pitchFamily="34" charset="0"/>
              </a:rPr>
              <a:t>isualizations</a:t>
            </a:r>
            <a:endParaRPr lang="en-IN" dirty="0"/>
          </a:p>
        </p:txBody>
      </p:sp>
      <p:sp>
        <p:nvSpPr>
          <p:cNvPr id="3" name="Content Placeholder 2">
            <a:extLst>
              <a:ext uri="{FF2B5EF4-FFF2-40B4-BE49-F238E27FC236}">
                <a16:creationId xmlns:a16="http://schemas.microsoft.com/office/drawing/2014/main" xmlns="" id="{9084E1FD-D71C-4E9F-B6C7-39D5E1C393E9}"/>
              </a:ext>
            </a:extLst>
          </p:cNvPr>
          <p:cNvSpPr>
            <a:spLocks noGrp="1"/>
          </p:cNvSpPr>
          <p:nvPr>
            <p:ph idx="1"/>
          </p:nvPr>
        </p:nvSpPr>
        <p:spPr/>
        <p:txBody>
          <a:bodyPr/>
          <a:lstStyle/>
          <a:p>
            <a:r>
              <a:rPr lang="en-IN" dirty="0"/>
              <a:t>Model before removing unwanted columns</a:t>
            </a:r>
          </a:p>
          <a:p>
            <a:endParaRPr lang="en-IN" dirty="0"/>
          </a:p>
          <a:p>
            <a:endParaRPr lang="en-IN" dirty="0"/>
          </a:p>
          <a:p>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xmlns="" id="{5994A9B7-68AE-4443-B5B6-7C8FA6636F7D}"/>
              </a:ext>
            </a:extLst>
          </p:cNvPr>
          <p:cNvPicPr/>
          <p:nvPr/>
        </p:nvPicPr>
        <p:blipFill>
          <a:blip r:embed="rId2"/>
          <a:stretch>
            <a:fillRect/>
          </a:stretch>
        </p:blipFill>
        <p:spPr>
          <a:xfrm>
            <a:off x="3026059" y="2261235"/>
            <a:ext cx="5731510" cy="4050665"/>
          </a:xfrm>
          <a:prstGeom prst="rect">
            <a:avLst/>
          </a:prstGeom>
        </p:spPr>
      </p:pic>
    </p:spTree>
    <p:extLst>
      <p:ext uri="{BB962C8B-B14F-4D97-AF65-F5344CB8AC3E}">
        <p14:creationId xmlns:p14="http://schemas.microsoft.com/office/powerpoint/2010/main" val="28392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882CF-5550-42B0-BDCD-C60E1C97D6D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Steps</a:t>
            </a:r>
            <a:endParaRPr lang="en-IN" dirty="0"/>
          </a:p>
        </p:txBody>
      </p:sp>
      <p:sp>
        <p:nvSpPr>
          <p:cNvPr id="3" name="Content Placeholder 2">
            <a:extLst>
              <a:ext uri="{FF2B5EF4-FFF2-40B4-BE49-F238E27FC236}">
                <a16:creationId xmlns:a16="http://schemas.microsoft.com/office/drawing/2014/main" xmlns="" id="{0E98AED6-EA91-49F1-A9E3-C3092881620B}"/>
              </a:ext>
            </a:extLst>
          </p:cNvPr>
          <p:cNvSpPr>
            <a:spLocks noGrp="1"/>
          </p:cNvSpPr>
          <p:nvPr>
            <p:ph idx="1"/>
          </p:nvPr>
        </p:nvSpPr>
        <p:spPr/>
        <p:txBody>
          <a:bodyPr/>
          <a:lstStyle/>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models that I’ve tested to find the best model. </a:t>
            </a:r>
          </a:p>
          <a:p>
            <a:pPr marL="342900"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IN" dirty="0"/>
          </a:p>
        </p:txBody>
      </p:sp>
    </p:spTree>
    <p:extLst>
      <p:ext uri="{BB962C8B-B14F-4D97-AF65-F5344CB8AC3E}">
        <p14:creationId xmlns:p14="http://schemas.microsoft.com/office/powerpoint/2010/main" val="6040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A88F8-1026-44FD-B837-B76C79216A67}"/>
              </a:ext>
            </a:extLst>
          </p:cNvPr>
          <p:cNvSpPr>
            <a:spLocks noGrp="1"/>
          </p:cNvSpPr>
          <p:nvPr>
            <p:ph type="title"/>
          </p:nvPr>
        </p:nvSpPr>
        <p:spPr/>
        <p:txBody>
          <a:bodyPr/>
          <a:lstStyle/>
          <a:p>
            <a:r>
              <a:rPr lang="en-IN" dirty="0">
                <a:solidFill>
                  <a:srgbClr val="4E5E6A"/>
                </a:solidFill>
                <a:latin typeface="Open Sans" panose="020B0606030504020204" pitchFamily="34" charset="0"/>
              </a:rPr>
              <a:t>M</a:t>
            </a:r>
            <a:r>
              <a:rPr lang="en-IN" b="0" i="0" dirty="0">
                <a:solidFill>
                  <a:srgbClr val="4E5E6A"/>
                </a:solidFill>
                <a:effectLst/>
                <a:latin typeface="Open Sans" panose="020B0606030504020204" pitchFamily="34" charset="0"/>
              </a:rPr>
              <a:t>odel dashboard</a:t>
            </a:r>
            <a:endParaRPr lang="en-IN" dirty="0"/>
          </a:p>
        </p:txBody>
      </p:sp>
      <p:sp>
        <p:nvSpPr>
          <p:cNvPr id="5" name="Content Placeholder 4">
            <a:extLst>
              <a:ext uri="{FF2B5EF4-FFF2-40B4-BE49-F238E27FC236}">
                <a16:creationId xmlns:a16="http://schemas.microsoft.com/office/drawing/2014/main" xmlns="" id="{6C6DDEB3-4519-408A-A355-AFC3402D5F5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B8086B8D-DE35-43CC-98F9-2C63EC1D8935}"/>
              </a:ext>
            </a:extLst>
          </p:cNvPr>
          <p:cNvPicPr/>
          <p:nvPr/>
        </p:nvPicPr>
        <p:blipFill>
          <a:blip r:embed="rId2"/>
          <a:stretch>
            <a:fillRect/>
          </a:stretch>
        </p:blipFill>
        <p:spPr>
          <a:xfrm>
            <a:off x="932156" y="1825625"/>
            <a:ext cx="10191564" cy="4157925"/>
          </a:xfrm>
          <a:prstGeom prst="rect">
            <a:avLst/>
          </a:prstGeom>
        </p:spPr>
      </p:pic>
    </p:spTree>
    <p:extLst>
      <p:ext uri="{BB962C8B-B14F-4D97-AF65-F5344CB8AC3E}">
        <p14:creationId xmlns:p14="http://schemas.microsoft.com/office/powerpoint/2010/main" val="289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09F6C-E998-4EF1-9AFB-B7F14AA127A5}"/>
              </a:ext>
            </a:extLst>
          </p:cNvPr>
          <p:cNvSpPr>
            <a:spLocks noGrp="1"/>
          </p:cNvSpPr>
          <p:nvPr>
            <p:ph type="title"/>
          </p:nvPr>
        </p:nvSpPr>
        <p:spPr/>
        <p:txBody>
          <a:bodyPr/>
          <a:lstStyle/>
          <a:p>
            <a:r>
              <a:rPr lang="en-IN" dirty="0">
                <a:solidFill>
                  <a:srgbClr val="4E5E6A"/>
                </a:solidFill>
                <a:latin typeface="Open Sans" panose="020B0606030504020204" pitchFamily="34" charset="0"/>
              </a:rPr>
              <a:t>F</a:t>
            </a:r>
            <a:r>
              <a:rPr lang="en-IN" b="0" i="0" dirty="0">
                <a:solidFill>
                  <a:srgbClr val="4E5E6A"/>
                </a:solidFill>
                <a:effectLst/>
                <a:latin typeface="Open Sans" panose="020B0606030504020204" pitchFamily="34" charset="0"/>
              </a:rPr>
              <a:t>inalized model</a:t>
            </a:r>
            <a:endParaRPr lang="en-IN" dirty="0"/>
          </a:p>
        </p:txBody>
      </p:sp>
      <p:sp>
        <p:nvSpPr>
          <p:cNvPr id="3" name="Content Placeholder 2">
            <a:extLst>
              <a:ext uri="{FF2B5EF4-FFF2-40B4-BE49-F238E27FC236}">
                <a16:creationId xmlns:a16="http://schemas.microsoft.com/office/drawing/2014/main" xmlns="" id="{8185DFB0-3202-431D-9DA8-3460798E99AB}"/>
              </a:ext>
            </a:extLst>
          </p:cNvPr>
          <p:cNvSpPr>
            <a:spLocks noGrp="1"/>
          </p:cNvSpPr>
          <p:nvPr>
            <p:ph idx="1"/>
          </p:nvPr>
        </p:nvSpPr>
        <p:spPr/>
        <p:txBody>
          <a:bodyPr/>
          <a:lstStyle/>
          <a:p>
            <a:pPr marL="0" indent="0">
              <a:buNone/>
            </a:pPr>
            <a:r>
              <a:rPr lang="en-IN" dirty="0"/>
              <a:t>We have finalized the best model to be Ridge Regression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AF4C8668-C3DA-43F6-B2CC-1BFF271D884A}"/>
              </a:ext>
            </a:extLst>
          </p:cNvPr>
          <p:cNvPicPr/>
          <p:nvPr/>
        </p:nvPicPr>
        <p:blipFill>
          <a:blip r:embed="rId2"/>
          <a:stretch>
            <a:fillRect/>
          </a:stretch>
        </p:blipFill>
        <p:spPr>
          <a:xfrm>
            <a:off x="2928404" y="2590142"/>
            <a:ext cx="6748256" cy="3902733"/>
          </a:xfrm>
          <a:prstGeom prst="rect">
            <a:avLst/>
          </a:prstGeom>
        </p:spPr>
      </p:pic>
    </p:spTree>
    <p:extLst>
      <p:ext uri="{BB962C8B-B14F-4D97-AF65-F5344CB8AC3E}">
        <p14:creationId xmlns:p14="http://schemas.microsoft.com/office/powerpoint/2010/main" val="41255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3077E-378B-4878-9753-A543130059AC}"/>
              </a:ext>
            </a:extLst>
          </p:cNvPr>
          <p:cNvSpPr>
            <a:spLocks noGrp="1"/>
          </p:cNvSpPr>
          <p:nvPr>
            <p:ph type="title"/>
          </p:nvPr>
        </p:nvSpPr>
        <p:spPr/>
        <p:txBody>
          <a:bodyPr/>
          <a:lstStyle/>
          <a:p>
            <a:r>
              <a:rPr lang="en-IN" dirty="0">
                <a:solidFill>
                  <a:srgbClr val="4E5E6A"/>
                </a:solidFill>
                <a:latin typeface="Open Sans" panose="020B0606030504020204" pitchFamily="34" charset="0"/>
              </a:rPr>
              <a:t>C</a:t>
            </a:r>
            <a:r>
              <a:rPr lang="en-IN" b="0" i="0" dirty="0">
                <a:solidFill>
                  <a:srgbClr val="4E5E6A"/>
                </a:solidFill>
                <a:effectLst/>
                <a:latin typeface="Open Sans" panose="020B0606030504020204" pitchFamily="34" charset="0"/>
              </a:rPr>
              <a:t>onclusion</a:t>
            </a:r>
            <a:endParaRPr lang="en-IN" dirty="0"/>
          </a:p>
        </p:txBody>
      </p:sp>
      <p:sp>
        <p:nvSpPr>
          <p:cNvPr id="3" name="Content Placeholder 2">
            <a:extLst>
              <a:ext uri="{FF2B5EF4-FFF2-40B4-BE49-F238E27FC236}">
                <a16:creationId xmlns:a16="http://schemas.microsoft.com/office/drawing/2014/main" xmlns="" id="{D61E3DBD-9B87-47B6-8CFC-73890E29304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We’re getting a model with about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82.2</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post Cross Validation and Grid Search CV with all listed parameters.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Both Lasso and Ridge models gave a good R2 Score in the preliminary run, but on further inspection, Ridge turned out to be the best working model. On further running with the Cross validation, we were able to find that the difference between R2 Score and CV score were less for all the models, however, I went with ridge taking into consideration the low difference in values for all the models and the comparatively higher score for the Ridge Model.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model which gives me a good accuracy in terms of predicting the prospect price of a house with the parameters listed. </a:t>
            </a:r>
          </a:p>
          <a:p>
            <a:endParaRPr lang="en-IN" dirty="0"/>
          </a:p>
        </p:txBody>
      </p:sp>
    </p:spTree>
    <p:extLst>
      <p:ext uri="{BB962C8B-B14F-4D97-AF65-F5344CB8AC3E}">
        <p14:creationId xmlns:p14="http://schemas.microsoft.com/office/powerpoint/2010/main" val="254222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441</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HOUSING PROJECT</vt:lpstr>
      <vt:lpstr>Problem Statement</vt:lpstr>
      <vt:lpstr>Understanding</vt:lpstr>
      <vt:lpstr>EDA</vt:lpstr>
      <vt:lpstr>Visualizations</vt:lpstr>
      <vt:lpstr>Steps</vt:lpstr>
      <vt:lpstr>Model dashboard</vt:lpstr>
      <vt:lpstr>Finalized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Albin Reji</dc:creator>
  <cp:lastModifiedBy>Windows User</cp:lastModifiedBy>
  <cp:revision>5</cp:revision>
  <dcterms:created xsi:type="dcterms:W3CDTF">2021-04-30T17:08:16Z</dcterms:created>
  <dcterms:modified xsi:type="dcterms:W3CDTF">2021-09-18T19:13:23Z</dcterms:modified>
</cp:coreProperties>
</file>