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9.xml" ContentType="application/vnd.openxmlformats-officedocument.presentationml.tags+xml"/>
  <Override PartName="/ppt/notesSlides/notesSlide1.xml" ContentType="application/vnd.openxmlformats-officedocument.presentationml.notesSlide+xml"/>
  <Override PartName="/ppt/tags/tag90.xml" ContentType="application/vnd.openxmlformats-officedocument.presentationml.tags+xml"/>
  <Override PartName="/ppt/notesSlides/notesSlide2.xml" ContentType="application/vnd.openxmlformats-officedocument.presentationml.notesSlide+xml"/>
  <Override PartName="/ppt/tags/tag91.xml" ContentType="application/vnd.openxmlformats-officedocument.presentationml.tags+xml"/>
  <Override PartName="/ppt/notesSlides/notesSlide3.xml" ContentType="application/vnd.openxmlformats-officedocument.presentationml.notesSlide+xml"/>
  <Override PartName="/ppt/tags/tag9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9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95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7"/>
  </p:sldMasterIdLst>
  <p:notesMasterIdLst>
    <p:notesMasterId r:id="rId35"/>
  </p:notesMasterIdLst>
  <p:handoutMasterIdLst>
    <p:handoutMasterId r:id="rId36"/>
  </p:handoutMasterIdLst>
  <p:sldIdLst>
    <p:sldId id="902" r:id="rId18"/>
    <p:sldId id="907" r:id="rId19"/>
    <p:sldId id="910" r:id="rId20"/>
    <p:sldId id="909" r:id="rId21"/>
    <p:sldId id="914" r:id="rId22"/>
    <p:sldId id="911" r:id="rId23"/>
    <p:sldId id="915" r:id="rId24"/>
    <p:sldId id="916" r:id="rId25"/>
    <p:sldId id="912" r:id="rId26"/>
    <p:sldId id="917" r:id="rId27"/>
    <p:sldId id="918" r:id="rId28"/>
    <p:sldId id="919" r:id="rId29"/>
    <p:sldId id="920" r:id="rId30"/>
    <p:sldId id="921" r:id="rId31"/>
    <p:sldId id="913" r:id="rId32"/>
    <p:sldId id="922" r:id="rId33"/>
    <p:sldId id="923" r:id="rId34"/>
  </p:sldIdLst>
  <p:sldSz cx="12198350" cy="6858000"/>
  <p:notesSz cx="7099300" cy="10234613"/>
  <p:custDataLst>
    <p:custData r:id="rId15"/>
    <p:tags r:id="rId37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C"/>
    <a:srgbClr val="FDFDFD"/>
    <a:srgbClr val="FDFEFD"/>
    <a:srgbClr val="FEFDFD"/>
    <a:srgbClr val="FEFEFD"/>
    <a:srgbClr val="FEFEFE"/>
    <a:srgbClr val="FEFFFE"/>
    <a:srgbClr val="FFFEFE"/>
    <a:srgbClr val="FFFF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36" autoAdjust="0"/>
    <p:restoredTop sz="91945" autoAdjust="0"/>
  </p:normalViewPr>
  <p:slideViewPr>
    <p:cSldViewPr snapToObjects="1" showGuides="1">
      <p:cViewPr varScale="1">
        <p:scale>
          <a:sx n="107" d="100"/>
          <a:sy n="107" d="100"/>
        </p:scale>
        <p:origin x="930" y="108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pos="395"/>
        <p:guide pos="3842"/>
        <p:guide pos="3933"/>
        <p:guide pos="7380"/>
        <p:guide pos="5566"/>
      </p:guideLst>
    </p:cSldViewPr>
  </p:slideViewPr>
  <p:outlineViewPr>
    <p:cViewPr>
      <p:scale>
        <a:sx n="33" d="100"/>
        <a:sy n="33" d="100"/>
      </p:scale>
      <p:origin x="0" y="12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76" d="100"/>
          <a:sy n="76" d="100"/>
        </p:scale>
        <p:origin x="2982" y="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4.xml"/><Relationship Id="rId34" Type="http://schemas.openxmlformats.org/officeDocument/2006/relationships/slide" Target="slides/slide17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handoutMaster" Target="handoutMasters/handoutMaster1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099300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2163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682163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 smtClean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3248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466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125" y="4822825"/>
            <a:ext cx="662305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2163"/>
            <a:ext cx="324961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682163"/>
            <a:ext cx="32480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1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154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10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875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12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406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13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699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4662" cy="3836988"/>
          </a:xfrm>
          <a:noFill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3564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4662" cy="3836988"/>
          </a:xfrm>
          <a:noFill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document describes:</a:t>
            </a:r>
          </a:p>
          <a:p>
            <a:r>
              <a:rPr lang="en-US" dirty="0" smtClean="0"/>
              <a:t> goals</a:t>
            </a:r>
          </a:p>
          <a:p>
            <a:r>
              <a:rPr lang="en-US" dirty="0" smtClean="0"/>
              <a:t> components of the system</a:t>
            </a:r>
          </a:p>
          <a:p>
            <a:r>
              <a:rPr lang="en-US" dirty="0" smtClean="0"/>
              <a:t> functional and non-functional requirements</a:t>
            </a:r>
          </a:p>
          <a:p>
            <a:r>
              <a:rPr lang="en-US" dirty="0" smtClean="0"/>
              <a:t> domain properties and assumptions</a:t>
            </a:r>
          </a:p>
          <a:p>
            <a:r>
              <a:rPr lang="en-US" dirty="0" smtClean="0"/>
              <a:t>It Also provides a description of the system using UML diagrams.</a:t>
            </a:r>
          </a:p>
        </p:txBody>
      </p:sp>
    </p:spTree>
    <p:extLst>
      <p:ext uri="{BB962C8B-B14F-4D97-AF65-F5344CB8AC3E}">
        <p14:creationId xmlns:p14="http://schemas.microsoft.com/office/powerpoint/2010/main" val="3866002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4662" cy="3836988"/>
          </a:xfrm>
          <a:noFill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7893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4662" cy="3836988"/>
          </a:xfrm>
          <a:noFill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3789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5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572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4662" cy="3836988"/>
          </a:xfrm>
          <a:noFill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168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7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341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8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445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4662" cy="3836988"/>
          </a:xfrm>
          <a:noFill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101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customXml" Target="../../customXml/item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customXml" Target="../../customXml/item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customXml" Target="../../customXml/item1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customXml" Target="../../customXml/item3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customXml" Target="../../customXml/item1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customXml" Target="../../customXml/item1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7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customXml" Target="../../customXml/item1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1.xml"/><Relationship Id="rId4" Type="http://schemas.openxmlformats.org/officeDocument/2006/relationships/tags" Target="../tags/tag7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2.xml"/><Relationship Id="rId1" Type="http://schemas.openxmlformats.org/officeDocument/2006/relationships/customXml" Target="../../customXml/item6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customXml" Target="../../customXml/item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2" Type="http://schemas.openxmlformats.org/officeDocument/2006/relationships/tags" Target="../tags/tag81.xml"/><Relationship Id="rId1" Type="http://schemas.openxmlformats.org/officeDocument/2006/relationships/customXml" Target="../../customXml/item11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4" Type="http://schemas.openxmlformats.org/officeDocument/2006/relationships/image" Target="../media/image3.w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customXml" Target="../../customXml/item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customXml" Target="../../customXml/item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customXml" Target="../../customXml/item16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customXml" Target="../../customXml/item4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customXml" Target="../../customXml/item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"/>
            <a:ext cx="12232800" cy="6854572"/>
          </a:xfrm>
          <a:prstGeom prst="rect">
            <a:avLst/>
          </a:prstGeom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4877954"/>
            <a:ext cx="6480000" cy="924541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0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edit</a:t>
            </a: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 baseline="0"/>
            </a:lvl1pPr>
            <a:lvl2pPr marL="1588" indent="0">
              <a:buNone/>
              <a:defRPr/>
            </a:lvl2pPr>
          </a:lstStyle>
          <a:p>
            <a:pPr lvl="0"/>
            <a:endParaRPr lang="de-DE" dirty="0" smtClean="0"/>
          </a:p>
        </p:txBody>
      </p:sp>
      <p:sp>
        <p:nvSpPr>
          <p:cNvPr id="10" name="Textplatzhalter 57343"/>
          <p:cNvSpPr>
            <a:spLocks noGrp="1"/>
          </p:cNvSpPr>
          <p:nvPr>
            <p:ph type="body" sz="quarter" idx="13"/>
          </p:nvPr>
        </p:nvSpPr>
        <p:spPr>
          <a:xfrm>
            <a:off x="627063" y="5907600"/>
            <a:ext cx="2340000" cy="324000"/>
          </a:xfrm>
        </p:spPr>
        <p:txBody>
          <a:bodyPr lIns="216000" tIns="90000" rIns="0" bIns="4680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 b="1"/>
            </a:lvl1pPr>
            <a:lvl2pPr marL="1588" indent="0">
              <a:buNone/>
              <a:defRPr/>
            </a:lvl2pPr>
          </a:lstStyle>
          <a:p>
            <a:pPr lvl="0"/>
            <a:endParaRPr lang="de-DE" dirty="0" smtClean="0"/>
          </a:p>
        </p:txBody>
      </p:sp>
      <p:grpSp>
        <p:nvGrpSpPr>
          <p:cNvPr id="34" name="Gruppieren 33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5" name="Gerade Verbindung 34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Gerade Verbindung 3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Gerade Verbindung 40"/>
            <p:cNvCxnSpPr/>
            <p:nvPr userDrawn="1"/>
          </p:nvCxnSpPr>
          <p:spPr bwMode="auto">
            <a:xfrm rot="5400000">
              <a:off x="12322800" y="89107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Gerade Verbindung 41"/>
            <p:cNvCxnSpPr/>
            <p:nvPr userDrawn="1"/>
          </p:nvCxnSpPr>
          <p:spPr bwMode="auto">
            <a:xfrm rot="5400000">
              <a:off x="12322800" y="132277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Gerade Verbindung 42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Gerade Verbindung 43"/>
            <p:cNvCxnSpPr/>
            <p:nvPr userDrawn="1"/>
          </p:nvCxnSpPr>
          <p:spPr bwMode="auto">
            <a:xfrm rot="5400000">
              <a:off x="12322800" y="3765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Gerade Verbindung 44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Gerade Verbindung 4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Gerade Verbindung 4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Gerade Verbindung 4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Gerade Verbindung 4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Gerade Verbindung 4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Gerade Verbindung 5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 rot="5400000">
              <a:off x="-126000" y="89107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 rot="5400000">
              <a:off x="-126000" y="132277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 rot="5400000">
              <a:off x="-126000" y="3765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6861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fr-FR" dirty="0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 hasCustomPrompt="1"/>
            <p:custDataLst>
              <p:tags r:id="rId1"/>
            </p:custDataLst>
          </p:nvPr>
        </p:nvSpPr>
        <p:spPr>
          <a:xfrm>
            <a:off x="627063" y="1412874"/>
            <a:ext cx="5472112" cy="475297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412875"/>
            <a:ext cx="5472000" cy="2303463"/>
          </a:xfrm>
        </p:spPr>
        <p:txBody>
          <a:bodyPr tIns="648000"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60801"/>
            <a:ext cx="5472000" cy="2305049"/>
          </a:xfrm>
        </p:spPr>
        <p:txBody>
          <a:bodyPr tIns="648000"/>
          <a:lstStyle>
            <a:lvl1pPr algn="ctr"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476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5"/>
            <a:ext cx="8208962" cy="2303463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627063" y="3860801"/>
            <a:ext cx="8208962" cy="2305050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3"/>
            <a:ext cx="3600450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4370388" y="1412873"/>
            <a:ext cx="3600000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 hasCustomPrompt="1"/>
            <p:custDataLst>
              <p:tags r:id="rId5"/>
            </p:custDataLst>
          </p:nvPr>
        </p:nvSpPr>
        <p:spPr>
          <a:xfrm>
            <a:off x="8115750" y="1412873"/>
            <a:ext cx="3600000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type="fourObj" preserve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sz="quarter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dtContent Placeholder 2 Id3"/>
          <p:cNvSpPr>
            <a:spLocks noGrp="1"/>
          </p:cNvSpPr>
          <p:nvPr>
            <p:ph sz="quarter" idx="1" hasCustomPrompt="1"/>
            <p:custDataLst>
              <p:tags r:id="rId3"/>
            </p:custDataLst>
          </p:nvPr>
        </p:nvSpPr>
        <p:spPr>
          <a:xfrm>
            <a:off x="627063" y="1412877"/>
            <a:ext cx="5472112" cy="23034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dtContent Placeholder 3 Id4"/>
          <p:cNvSpPr>
            <a:spLocks noGrp="1"/>
          </p:cNvSpPr>
          <p:nvPr>
            <p:ph sz="quarter" idx="2" hasCustomPrompt="1"/>
            <p:custDataLst>
              <p:tags r:id="rId4"/>
            </p:custDataLst>
          </p:nvPr>
        </p:nvSpPr>
        <p:spPr>
          <a:xfrm>
            <a:off x="6243638" y="1412875"/>
            <a:ext cx="5472112" cy="230346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dtContent Placeholder 4 Id5"/>
          <p:cNvSpPr>
            <a:spLocks noGrp="1"/>
          </p:cNvSpPr>
          <p:nvPr>
            <p:ph sz="quarter" idx="3" hasCustomPrompt="1"/>
            <p:custDataLst>
              <p:tags r:id="rId5"/>
            </p:custDataLst>
          </p:nvPr>
        </p:nvSpPr>
        <p:spPr>
          <a:xfrm>
            <a:off x="627063" y="3860801"/>
            <a:ext cx="5472112" cy="23050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dtContent Placeholder 5 Id6"/>
          <p:cNvSpPr>
            <a:spLocks noGrp="1"/>
          </p:cNvSpPr>
          <p:nvPr>
            <p:ph sz="quarter" idx="4" hasCustomPrompt="1"/>
            <p:custDataLst>
              <p:tags r:id="rId6"/>
            </p:custDataLst>
          </p:nvPr>
        </p:nvSpPr>
        <p:spPr>
          <a:xfrm>
            <a:off x="6243638" y="3860801"/>
            <a:ext cx="5472112" cy="23050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2557672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10419751" y="1412873"/>
            <a:ext cx="1295999" cy="475297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 + Navigation" preserve="1" userDrawn="1">
  <p:cSld name="One object (large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4"/>
            <a:ext cx="8208962" cy="4752976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0419751" y="1412873"/>
            <a:ext cx="1295999" cy="475297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3"/>
            <a:ext cx="6768000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0419751" y="1412874"/>
            <a:ext cx="1295999" cy="4752976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3"/>
            <a:ext cx="4032000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4804025" y="1412873"/>
            <a:ext cx="4032000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412873"/>
            <a:ext cx="1295999" cy="475297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Navigation" preserve="1" userDrawn="1">
  <p:cSld name="Three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3"/>
            <a:ext cx="2592000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3362400" y="1412873"/>
            <a:ext cx="2736775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 hasCustomPrompt="1"/>
            <p:custDataLst>
              <p:tags r:id="rId5"/>
            </p:custDataLst>
          </p:nvPr>
        </p:nvSpPr>
        <p:spPr>
          <a:xfrm>
            <a:off x="6243638" y="1412873"/>
            <a:ext cx="2592387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cdtTextplatzhalter 13 Id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10419751" y="1412873"/>
            <a:ext cx="1295999" cy="475297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5"/>
            <a:ext cx="8208962" cy="2303463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627063" y="3860801"/>
            <a:ext cx="8208962" cy="2305050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412874"/>
            <a:ext cx="1295999" cy="4752978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fr-FR" dirty="0"/>
          </a:p>
        </p:txBody>
      </p:sp>
      <p:sp>
        <p:nvSpPr>
          <p:cNvPr id="3" name="cdtRectangle 2 Id5"/>
          <p:cNvSpPr/>
          <p:nvPr userDrawn="1">
            <p:custDataLst>
              <p:tags r:id="rId1"/>
            </p:custDataLst>
          </p:nvPr>
        </p:nvSpPr>
        <p:spPr bwMode="auto">
          <a:xfrm>
            <a:off x="4658995" y="1412875"/>
            <a:ext cx="7539355" cy="4752975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/>
            <p:custDataLst>
              <p:tags r:id="rId2"/>
            </p:custDataLst>
          </p:nvPr>
        </p:nvSpPr>
        <p:spPr bwMode="auto">
          <a:xfrm>
            <a:off x="4658996" y="1412875"/>
            <a:ext cx="7539354" cy="4752975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 smtClean="0"/>
              <a:t>Click to edit</a:t>
            </a:r>
          </a:p>
          <a:p>
            <a:pPr lvl="1"/>
            <a:r>
              <a:rPr lang="en-US" dirty="0" smtClean="0"/>
              <a:t>chapter</a:t>
            </a:r>
          </a:p>
          <a:p>
            <a:pPr lvl="2"/>
            <a:r>
              <a:rPr lang="en-US" dirty="0" smtClean="0"/>
              <a:t>active chapter</a:t>
            </a:r>
          </a:p>
          <a:p>
            <a:pPr lvl="3"/>
            <a:r>
              <a:rPr lang="en-US" dirty="0" smtClean="0"/>
              <a:t>subchapter</a:t>
            </a:r>
          </a:p>
          <a:p>
            <a:pPr lvl="4"/>
            <a:r>
              <a:rPr lang="en-US" dirty="0" smtClean="0"/>
              <a:t>active subchapter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14799"/>
            <a:ext cx="4514400" cy="4751051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15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7"/>
            <a:ext cx="4032000" cy="2303462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4804024" y="1412875"/>
            <a:ext cx="4032000" cy="2303463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 hasCustomPrompt="1"/>
            <p:custDataLst>
              <p:tags r:id="rId5"/>
            </p:custDataLst>
          </p:nvPr>
        </p:nvSpPr>
        <p:spPr>
          <a:xfrm>
            <a:off x="627063" y="3860800"/>
            <a:ext cx="4032000" cy="2305050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" name="cdtContent Placeholder 14 Id15"/>
          <p:cNvSpPr>
            <a:spLocks noGrp="1"/>
          </p:cNvSpPr>
          <p:nvPr>
            <p:ph sz="quarter" idx="15" hasCustomPrompt="1"/>
            <p:custDataLst>
              <p:tags r:id="rId6"/>
            </p:custDataLst>
          </p:nvPr>
        </p:nvSpPr>
        <p:spPr>
          <a:xfrm>
            <a:off x="4804025" y="3860800"/>
            <a:ext cx="4032000" cy="2305050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cdtTextplatzhalter 13 Id10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10419751" y="1412873"/>
            <a:ext cx="1295999" cy="475297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fr-FR" dirty="0"/>
          </a:p>
        </p:txBody>
      </p:sp>
      <p:sp>
        <p:nvSpPr>
          <p:cNvPr id="3" name="cdtRectangle 2 Id5"/>
          <p:cNvSpPr/>
          <p:nvPr userDrawn="1">
            <p:custDataLst>
              <p:tags r:id="rId1"/>
            </p:custDataLst>
          </p:nvPr>
        </p:nvSpPr>
        <p:spPr bwMode="auto">
          <a:xfrm>
            <a:off x="4658995" y="1412875"/>
            <a:ext cx="7539355" cy="4752975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/>
            <p:custDataLst>
              <p:tags r:id="rId2"/>
            </p:custDataLst>
          </p:nvPr>
        </p:nvSpPr>
        <p:spPr bwMode="auto">
          <a:xfrm>
            <a:off x="4658996" y="1412873"/>
            <a:ext cx="7539354" cy="4752977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 smtClean="0"/>
              <a:t>Click to edit</a:t>
            </a:r>
          </a:p>
          <a:p>
            <a:pPr lvl="1"/>
            <a:r>
              <a:rPr lang="en-US" dirty="0" smtClean="0"/>
              <a:t>chapter</a:t>
            </a:r>
          </a:p>
          <a:p>
            <a:pPr lvl="2"/>
            <a:r>
              <a:rPr lang="en-US" dirty="0" smtClean="0"/>
              <a:t>active chapter</a:t>
            </a:r>
          </a:p>
          <a:p>
            <a:pPr lvl="3"/>
            <a:r>
              <a:rPr lang="en-US" dirty="0" smtClean="0"/>
              <a:t>subchapter</a:t>
            </a:r>
          </a:p>
          <a:p>
            <a:pPr lvl="4"/>
            <a:r>
              <a:rPr lang="en-US" dirty="0" smtClean="0"/>
              <a:t>active subchapter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400" y="324000"/>
            <a:ext cx="1584000" cy="670123"/>
          </a:xfrm>
          <a:prstGeom prst="rect">
            <a:avLst/>
          </a:prstGeom>
        </p:spPr>
      </p:pic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12875"/>
            <a:ext cx="4514400" cy="4752975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33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13" name="cdtText Placeholder 12 Id13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627063" y="1412874"/>
            <a:ext cx="3887914" cy="4752976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dtTextplatzhalter 12 Id5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 bwMode="auto">
          <a:xfrm>
            <a:off x="4658995" y="1412874"/>
            <a:ext cx="7539355" cy="4752976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 smtClean="0"/>
              <a:t>Click to edit</a:t>
            </a:r>
          </a:p>
          <a:p>
            <a:pPr lvl="1"/>
            <a:r>
              <a:rPr lang="en-US" dirty="0" smtClean="0"/>
              <a:t>chapter</a:t>
            </a:r>
          </a:p>
          <a:p>
            <a:pPr lvl="2"/>
            <a:r>
              <a:rPr lang="en-US" dirty="0" smtClean="0"/>
              <a:t>active chapter</a:t>
            </a:r>
          </a:p>
          <a:p>
            <a:pPr lvl="3"/>
            <a:r>
              <a:rPr lang="en-US" dirty="0" smtClean="0"/>
              <a:t>subchapter</a:t>
            </a:r>
          </a:p>
          <a:p>
            <a:pPr lvl="4"/>
            <a:r>
              <a:rPr lang="en-US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type="titleOnly" preserve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336603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fr-FR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1412876"/>
            <a:ext cx="12196800" cy="4752974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4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arge imag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fr-FR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1414800"/>
            <a:ext cx="12196800" cy="5443200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5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4"/>
            <a:ext cx="8208962" cy="4752976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4"/>
            <a:ext cx="6768000" cy="4752976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 hasCustomPrompt="1"/>
            <p:custDataLst>
              <p:tags r:id="rId3"/>
            </p:custDataLst>
          </p:nvPr>
        </p:nvSpPr>
        <p:spPr>
          <a:xfrm>
            <a:off x="627063" y="1412874"/>
            <a:ext cx="5472112" cy="475297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dtContent Placeholder 3 Id4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243638" y="1412874"/>
            <a:ext cx="5472112" cy="475297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160708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5.xml"/><Relationship Id="rId39" Type="http://schemas.openxmlformats.org/officeDocument/2006/relationships/tags" Target="../tags/tag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13.xml"/><Relationship Id="rId42" Type="http://schemas.openxmlformats.org/officeDocument/2006/relationships/tags" Target="../tags/tag21.xml"/><Relationship Id="rId47" Type="http://schemas.openxmlformats.org/officeDocument/2006/relationships/tags" Target="../tags/tag26.xml"/><Relationship Id="rId50" Type="http://schemas.openxmlformats.org/officeDocument/2006/relationships/tags" Target="../tags/tag29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4.xml"/><Relationship Id="rId33" Type="http://schemas.openxmlformats.org/officeDocument/2006/relationships/tags" Target="../tags/tag12.xml"/><Relationship Id="rId38" Type="http://schemas.openxmlformats.org/officeDocument/2006/relationships/tags" Target="../tags/tag17.xml"/><Relationship Id="rId46" Type="http://schemas.openxmlformats.org/officeDocument/2006/relationships/tags" Target="../tags/tag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8.xml"/><Relationship Id="rId41" Type="http://schemas.openxmlformats.org/officeDocument/2006/relationships/tags" Target="../tags/tag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3.xml"/><Relationship Id="rId32" Type="http://schemas.openxmlformats.org/officeDocument/2006/relationships/tags" Target="../tags/tag11.xml"/><Relationship Id="rId37" Type="http://schemas.openxmlformats.org/officeDocument/2006/relationships/tags" Target="../tags/tag16.xml"/><Relationship Id="rId40" Type="http://schemas.openxmlformats.org/officeDocument/2006/relationships/tags" Target="../tags/tag19.xml"/><Relationship Id="rId45" Type="http://schemas.openxmlformats.org/officeDocument/2006/relationships/tags" Target="../tags/tag24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28" Type="http://schemas.openxmlformats.org/officeDocument/2006/relationships/tags" Target="../tags/tag7.xml"/><Relationship Id="rId36" Type="http://schemas.openxmlformats.org/officeDocument/2006/relationships/tags" Target="../tags/tag15.xml"/><Relationship Id="rId49" Type="http://schemas.openxmlformats.org/officeDocument/2006/relationships/tags" Target="../tags/tag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10.xml"/><Relationship Id="rId44" Type="http://schemas.openxmlformats.org/officeDocument/2006/relationships/tags" Target="../tags/tag23.xml"/><Relationship Id="rId52" Type="http://schemas.openxmlformats.org/officeDocument/2006/relationships/tags" Target="../tags/tag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Relationship Id="rId27" Type="http://schemas.openxmlformats.org/officeDocument/2006/relationships/tags" Target="../tags/tag6.xml"/><Relationship Id="rId30" Type="http://schemas.openxmlformats.org/officeDocument/2006/relationships/tags" Target="../tags/tag9.xml"/><Relationship Id="rId35" Type="http://schemas.openxmlformats.org/officeDocument/2006/relationships/tags" Target="../tags/tag14.xml"/><Relationship Id="rId43" Type="http://schemas.openxmlformats.org/officeDocument/2006/relationships/tags" Target="../tags/tag22.xml"/><Relationship Id="rId48" Type="http://schemas.openxmlformats.org/officeDocument/2006/relationships/tags" Target="../tags/tag27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dtRectangle 12 Id15"/>
          <p:cNvSpPr>
            <a:spLocks noChangeArrowheads="1"/>
          </p:cNvSpPr>
          <p:nvPr userDrawn="1">
            <p:custDataLst>
              <p:tags r:id="rId23"/>
            </p:custDataLst>
          </p:nvPr>
        </p:nvSpPr>
        <p:spPr bwMode="gray">
          <a:xfrm>
            <a:off x="0" y="0"/>
            <a:ext cx="12198350" cy="12684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24"/>
            </p:custDataLst>
          </p:nvPr>
        </p:nvSpPr>
        <p:spPr bwMode="auto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25"/>
            </p:custDataLst>
          </p:nvPr>
        </p:nvSpPr>
        <p:spPr bwMode="auto">
          <a:xfrm>
            <a:off x="627063" y="1412873"/>
            <a:ext cx="8208962" cy="4752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3072" name="cdtMasterTags_CL1 Id3072"/>
          <p:cNvCxnSpPr/>
          <p:nvPr userDrawn="1"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3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3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3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3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3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4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4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4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4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4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4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4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4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4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4" name="Picture 3"/>
          <p:cNvPicPr>
            <a:picLocks noChangeAspect="1" noChangeArrowheads="1"/>
          </p:cNvPicPr>
          <p:nvPr userDrawn="1"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30916" y="370120"/>
            <a:ext cx="1584834" cy="57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uppieren 1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" name="Gerade Verbindung 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Gerade Verbindung 3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Gerade Verbindung 40"/>
            <p:cNvCxnSpPr/>
            <p:nvPr userDrawn="1"/>
          </p:nvCxnSpPr>
          <p:spPr bwMode="auto">
            <a:xfrm rot="5400000">
              <a:off x="12322800" y="89107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Gerade Verbindung 41"/>
            <p:cNvCxnSpPr/>
            <p:nvPr userDrawn="1"/>
          </p:nvCxnSpPr>
          <p:spPr bwMode="auto">
            <a:xfrm rot="5400000">
              <a:off x="12322800" y="132277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Gerade Verbindung 42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Gerade Verbindung 43"/>
            <p:cNvCxnSpPr/>
            <p:nvPr userDrawn="1"/>
          </p:nvCxnSpPr>
          <p:spPr bwMode="auto">
            <a:xfrm rot="5400000">
              <a:off x="12322800" y="3765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Gerade Verbindung 44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 rot="5400000">
              <a:off x="-126000" y="89107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 rot="5400000">
              <a:off x="-126000" y="132277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-126000" y="3765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3" name="cdtText Box 133 Id16"/>
          <p:cNvSpPr txBox="1">
            <a:spLocks noChangeArrowheads="1"/>
          </p:cNvSpPr>
          <p:nvPr userDrawn="1">
            <p:custDataLst>
              <p:tags r:id="rId49"/>
            </p:custDataLst>
          </p:nvPr>
        </p:nvSpPr>
        <p:spPr bwMode="auto">
          <a:xfrm>
            <a:off x="0" y="6165850"/>
            <a:ext cx="121983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400" tIns="144000" rIns="3211200" bIns="0" anchor="ctr"/>
          <a:lstStyle/>
          <a:p>
            <a:endParaRPr lang="de-DE" sz="1000" b="1" dirty="0">
              <a:solidFill>
                <a:srgbClr val="879BAA"/>
              </a:solidFill>
            </a:endParaRPr>
          </a:p>
        </p:txBody>
      </p:sp>
      <p:sp>
        <p:nvSpPr>
          <p:cNvPr id="64" name="cdtTextBox 12 Id17"/>
          <p:cNvSpPr txBox="1"/>
          <p:nvPr userDrawn="1">
            <p:custDataLst>
              <p:tags r:id="rId50"/>
            </p:custDataLst>
          </p:nvPr>
        </p:nvSpPr>
        <p:spPr>
          <a:xfrm>
            <a:off x="0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 smtClean="0">
                <a:solidFill>
                  <a:srgbClr val="000000"/>
                </a:solidFill>
              </a:rPr>
              <a:t>16.11.2016</a:t>
            </a:r>
          </a:p>
        </p:txBody>
      </p:sp>
      <p:sp>
        <p:nvSpPr>
          <p:cNvPr id="65" name="cdtTextBox 11 Id18"/>
          <p:cNvSpPr txBox="1"/>
          <p:nvPr userDrawn="1">
            <p:custDataLst>
              <p:tags r:id="rId51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 smtClean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de-DE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de-DE" sz="1000" noProof="0" dirty="0" smtClean="0">
              <a:solidFill>
                <a:srgbClr val="000000"/>
              </a:solidFill>
            </a:endParaRPr>
          </a:p>
        </p:txBody>
      </p:sp>
      <p:sp>
        <p:nvSpPr>
          <p:cNvPr id="66" name="cdtTextBox 13 Id19"/>
          <p:cNvSpPr txBox="1"/>
          <p:nvPr userDrawn="1">
            <p:custDataLst>
              <p:tags r:id="rId52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 smtClean="0">
                <a:solidFill>
                  <a:srgbClr val="000000"/>
                </a:solidFill>
              </a:rPr>
              <a:t>Alessandro Caprarelli, Roberta </a:t>
            </a:r>
            <a:r>
              <a:rPr lang="en-US" sz="1000" noProof="0" dirty="0" err="1" smtClean="0">
                <a:solidFill>
                  <a:srgbClr val="000000"/>
                </a:solidFill>
              </a:rPr>
              <a:t>Iero</a:t>
            </a:r>
            <a:r>
              <a:rPr lang="en-US" sz="1000" noProof="0" dirty="0" smtClean="0">
                <a:solidFill>
                  <a:srgbClr val="000000"/>
                </a:solidFill>
              </a:rPr>
              <a:t>, Giorgio De Luca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3" r:id="rId2"/>
    <p:sldLayoutId id="2147483679" r:id="rId3"/>
    <p:sldLayoutId id="2147483695" r:id="rId4"/>
    <p:sldLayoutId id="2147483705" r:id="rId5"/>
    <p:sldLayoutId id="2147483706" r:id="rId6"/>
    <p:sldLayoutId id="2147483670" r:id="rId7"/>
    <p:sldLayoutId id="2147483692" r:id="rId8"/>
    <p:sldLayoutId id="2147483696" r:id="rId9"/>
    <p:sldLayoutId id="2147483707" r:id="rId10"/>
    <p:sldLayoutId id="2147483683" r:id="rId11"/>
    <p:sldLayoutId id="2147483681" r:id="rId12"/>
    <p:sldLayoutId id="2147483697" r:id="rId13"/>
    <p:sldLayoutId id="2147483691" r:id="rId14"/>
    <p:sldLayoutId id="2147483693" r:id="rId15"/>
    <p:sldLayoutId id="2147483684" r:id="rId16"/>
    <p:sldLayoutId id="2147483685" r:id="rId17"/>
    <p:sldLayoutId id="2147483694" r:id="rId18"/>
    <p:sldLayoutId id="2147483686" r:id="rId19"/>
    <p:sldLayoutId id="2147483688" r:id="rId20"/>
    <p:sldLayoutId id="2147483704" r:id="rId2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000" b="1">
          <a:solidFill>
            <a:schemeClr val="dk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0"/>
        </a:defRPr>
      </a:lvl9pPr>
    </p:titleStyle>
    <p:bodyStyle>
      <a:lvl1pPr marL="0" indent="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2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627063" y="4447066"/>
            <a:ext cx="6480000" cy="1355429"/>
          </a:xfrm>
        </p:spPr>
        <p:txBody>
          <a:bodyPr/>
          <a:lstStyle/>
          <a:p>
            <a:r>
              <a:rPr lang="en-US" dirty="0" err="1" smtClean="0"/>
              <a:t>PowerEnJoy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RASD</a:t>
            </a:r>
            <a:endParaRPr lang="en-US" sz="2000" b="0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627063" y="5907600"/>
            <a:ext cx="3671912" cy="324000"/>
          </a:xfrm>
        </p:spPr>
        <p:txBody>
          <a:bodyPr/>
          <a:lstStyle/>
          <a:p>
            <a:r>
              <a:rPr lang="en-US" dirty="0"/>
              <a:t>Alessandro Caprarelli, Roberta </a:t>
            </a:r>
            <a:r>
              <a:rPr lang="en-US" dirty="0" err="1"/>
              <a:t>Iero</a:t>
            </a:r>
            <a:r>
              <a:rPr lang="en-US" dirty="0"/>
              <a:t>, Giorgio De Luca</a:t>
            </a:r>
          </a:p>
          <a:p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373" y="5517232"/>
            <a:ext cx="919203" cy="9192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7501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Specific requirements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63" y="1412874"/>
            <a:ext cx="9576568" cy="4752976"/>
          </a:xfrm>
        </p:spPr>
        <p:txBody>
          <a:bodyPr/>
          <a:lstStyle/>
          <a:p>
            <a:r>
              <a:rPr lang="en-US" sz="2400" b="1" dirty="0" smtClean="0"/>
              <a:t>Functional requirements </a:t>
            </a:r>
            <a:r>
              <a:rPr lang="en-US" sz="1600" b="1" dirty="0" smtClean="0"/>
              <a:t>(example)</a:t>
            </a:r>
          </a:p>
          <a:p>
            <a:endParaRPr lang="en-US" b="1" dirty="0" smtClean="0"/>
          </a:p>
          <a:p>
            <a:r>
              <a:rPr lang="en-US" sz="2200" dirty="0" smtClean="0"/>
              <a:t>G1 - The </a:t>
            </a:r>
            <a:r>
              <a:rPr lang="en-US" sz="2200" dirty="0"/>
              <a:t>Registered Client can hire a car </a:t>
            </a:r>
            <a:r>
              <a:rPr lang="en-US" sz="2200" dirty="0" smtClean="0"/>
              <a:t>through web/mobile application</a:t>
            </a:r>
          </a:p>
          <a:p>
            <a:endParaRPr lang="en-US" sz="1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system allows the Registered Client to choose the car to hire only </a:t>
            </a:r>
            <a:r>
              <a:rPr lang="en-US" dirty="0" smtClean="0"/>
              <a:t>between the </a:t>
            </a:r>
            <a:r>
              <a:rPr lang="en-US" dirty="0"/>
              <a:t>available ones</a:t>
            </a:r>
            <a:r>
              <a:rPr lang="en-US" dirty="0" smtClean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system allows only one reservation per time for each Registered Client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system allows the Registered Client to cancel his/her </a:t>
            </a:r>
            <a:r>
              <a:rPr lang="en-US" dirty="0" smtClean="0"/>
              <a:t>request.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system considers the reservation request as valid for at most one </a:t>
            </a:r>
            <a:r>
              <a:rPr lang="en-US" dirty="0" smtClean="0"/>
              <a:t>hour from </a:t>
            </a:r>
            <a:r>
              <a:rPr lang="en-US" dirty="0"/>
              <a:t>the moment in which the request of hiring is accepted. If the </a:t>
            </a:r>
            <a:r>
              <a:rPr lang="en-US" dirty="0" smtClean="0"/>
              <a:t>Registered Clients </a:t>
            </a:r>
            <a:r>
              <a:rPr lang="en-US" dirty="0"/>
              <a:t>doesn't reach the car before this time expires, the system gives </a:t>
            </a:r>
            <a:r>
              <a:rPr lang="en-US" dirty="0" smtClean="0"/>
              <a:t>him/her a </a:t>
            </a:r>
            <a:r>
              <a:rPr lang="en-US" dirty="0"/>
              <a:t>penalty of one euro and mark the car as `available' again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a car is reserved the system marks it as </a:t>
            </a:r>
            <a:r>
              <a:rPr lang="en-US" dirty="0" smtClean="0"/>
              <a:t>‘unavailable’.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system unlock the chosen car only when the Registered Client is </a:t>
            </a:r>
            <a:r>
              <a:rPr lang="en-US" dirty="0" smtClean="0"/>
              <a:t>nearby and </a:t>
            </a:r>
            <a:r>
              <a:rPr lang="en-US" dirty="0"/>
              <a:t>he/she communicates this to the system through the application.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615" y="3212976"/>
            <a:ext cx="1164434" cy="116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8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Specific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63" y="1412874"/>
            <a:ext cx="9144520" cy="496845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locks the car when the Registered Client parks it in a safe area </a:t>
            </a:r>
            <a:r>
              <a:rPr lang="en-US" dirty="0" smtClean="0"/>
              <a:t>or in </a:t>
            </a:r>
            <a:r>
              <a:rPr lang="en-US" dirty="0"/>
              <a:t>a power grid station and he/she communicates the system the intention </a:t>
            </a:r>
            <a:r>
              <a:rPr lang="en-US" dirty="0" smtClean="0"/>
              <a:t>of ending </a:t>
            </a:r>
            <a:r>
              <a:rPr lang="en-US" dirty="0"/>
              <a:t>the rent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rent is </a:t>
            </a:r>
            <a:r>
              <a:rPr lang="en-US" dirty="0" smtClean="0"/>
              <a:t>finished </a:t>
            </a:r>
            <a:r>
              <a:rPr lang="en-US" dirty="0"/>
              <a:t>the system marks the car as </a:t>
            </a:r>
            <a:r>
              <a:rPr lang="en-US" dirty="0" smtClean="0"/>
              <a:t>“available</a:t>
            </a:r>
            <a:r>
              <a:rPr lang="en-US" dirty="0"/>
              <a:t>" again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starts charging the Registered Client for a given amount of </a:t>
            </a:r>
            <a:r>
              <a:rPr lang="en-US" dirty="0" smtClean="0"/>
              <a:t>money per </a:t>
            </a:r>
            <a:r>
              <a:rPr lang="en-US" dirty="0"/>
              <a:t>minute as soon as the engine ignites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stops charging the user as soon as the car is parked in a safe </a:t>
            </a:r>
            <a:r>
              <a:rPr lang="en-US" dirty="0" smtClean="0"/>
              <a:t>area or </a:t>
            </a:r>
            <a:r>
              <a:rPr lang="en-US" dirty="0"/>
              <a:t>in a power grid station and the Registered Client exits the car. Then </a:t>
            </a:r>
            <a:r>
              <a:rPr lang="en-US" dirty="0" smtClean="0"/>
              <a:t>the system </a:t>
            </a:r>
            <a:r>
              <a:rPr lang="en-US" dirty="0"/>
              <a:t>starts the payment procedure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allows the Registered Client to start driving if and only if </a:t>
            </a:r>
            <a:r>
              <a:rPr lang="en-US" dirty="0" smtClean="0"/>
              <a:t>he/she insert </a:t>
            </a:r>
            <a:r>
              <a:rPr lang="en-US" dirty="0"/>
              <a:t>his/her personal code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allows the Registered Client to choose an address in which </a:t>
            </a:r>
            <a:r>
              <a:rPr lang="en-US" dirty="0" smtClean="0"/>
              <a:t>he/she wants </a:t>
            </a:r>
            <a:r>
              <a:rPr lang="en-US" dirty="0"/>
              <a:t>to hire a car or if he/she wants to be located through the GPS signal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must supervise the charge of the car during all the rental </a:t>
            </a:r>
            <a:r>
              <a:rPr lang="en-US" dirty="0" smtClean="0"/>
              <a:t>period, showing </a:t>
            </a:r>
            <a:r>
              <a:rPr lang="en-US" dirty="0"/>
              <a:t>the current charge on the GPS navigation device. It also has to show </a:t>
            </a:r>
            <a:r>
              <a:rPr lang="en-US" dirty="0" smtClean="0"/>
              <a:t>a warning </a:t>
            </a:r>
            <a:r>
              <a:rPr lang="en-US" dirty="0"/>
              <a:t>notice if the charge is equal to the minimum possible charge admitted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allows the Registered Client to </a:t>
            </a:r>
            <a:r>
              <a:rPr lang="en-US" dirty="0" smtClean="0"/>
              <a:t>find </a:t>
            </a:r>
            <a:r>
              <a:rPr lang="en-US" dirty="0"/>
              <a:t>the location of an </a:t>
            </a:r>
            <a:r>
              <a:rPr lang="en-US" dirty="0" smtClean="0"/>
              <a:t>available car </a:t>
            </a:r>
            <a:r>
              <a:rPr lang="en-US" dirty="0"/>
              <a:t>within a certain distance from his/her current location.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615" y="3212976"/>
            <a:ext cx="1164434" cy="116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Specific requirements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Use Case 1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566" y="1916832"/>
            <a:ext cx="7794049" cy="476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0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Specific requirements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Use Case 2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217" y="1988840"/>
            <a:ext cx="8276841" cy="46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3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Specific requirements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Class Diagram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99" y="1772816"/>
            <a:ext cx="6586637" cy="472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8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cdtRectangle 4 Id1095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Alloy</a:t>
            </a:r>
            <a:endParaRPr lang="en-US" sz="2600" noProof="0" dirty="0" smtClean="0"/>
          </a:p>
        </p:txBody>
      </p:sp>
      <p:sp>
        <p:nvSpPr>
          <p:cNvPr id="11" name="cdtText Placeholder 10 Id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r>
              <a:rPr lang="en-US" noProof="0" dirty="0" smtClean="0"/>
              <a:t>Introduction	</a:t>
            </a:r>
            <a:r>
              <a:rPr lang="en-US" dirty="0"/>
              <a:t>3</a:t>
            </a:r>
            <a:endParaRPr lang="en-US" noProof="0" dirty="0" smtClean="0"/>
          </a:p>
          <a:p>
            <a:pPr lvl="1"/>
            <a:r>
              <a:rPr lang="en-US" noProof="0" dirty="0" smtClean="0"/>
              <a:t>Overall description	6</a:t>
            </a:r>
          </a:p>
          <a:p>
            <a:pPr lvl="1"/>
            <a:r>
              <a:rPr lang="en-US" noProof="0" dirty="0" smtClean="0"/>
              <a:t>Specific requirements	</a:t>
            </a:r>
            <a:r>
              <a:rPr lang="en-US" noProof="0" dirty="0"/>
              <a:t>9</a:t>
            </a:r>
            <a:endParaRPr lang="en-US" noProof="0" dirty="0" smtClean="0"/>
          </a:p>
          <a:p>
            <a:pPr lvl="1"/>
            <a:r>
              <a:rPr lang="en-US" b="1" noProof="0" dirty="0" smtClean="0"/>
              <a:t>Alloy	15</a:t>
            </a:r>
          </a:p>
          <a:p>
            <a:pPr lvl="3"/>
            <a:r>
              <a:rPr lang="en-US" b="1" dirty="0" smtClean="0"/>
              <a:t>Generated world	16</a:t>
            </a:r>
            <a:endParaRPr lang="en-US" b="1" noProof="0" dirty="0" smtClean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6" name="Bildplatzhalter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1" y="1412776"/>
            <a:ext cx="4513498" cy="475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6475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Alloy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Generated world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736" y="1844824"/>
            <a:ext cx="8712968" cy="472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8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2075" y="3351214"/>
            <a:ext cx="4914199" cy="791840"/>
          </a:xfrm>
        </p:spPr>
        <p:txBody>
          <a:bodyPr/>
          <a:lstStyle/>
          <a:p>
            <a:pPr algn="ctr"/>
            <a:r>
              <a:rPr lang="en-US" sz="5000" b="1" dirty="0" smtClean="0"/>
              <a:t>QUESTIONS?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78068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cdtRectangle 4 Id1095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Table </a:t>
            </a:r>
            <a:r>
              <a:rPr lang="en-US" sz="2600" dirty="0"/>
              <a:t>of content</a:t>
            </a:r>
            <a:endParaRPr lang="en-US" sz="2600" noProof="0" dirty="0" smtClean="0"/>
          </a:p>
        </p:txBody>
      </p:sp>
      <p:sp>
        <p:nvSpPr>
          <p:cNvPr id="11" name="cdtText Placeholder 10 Id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r>
              <a:rPr lang="en-US" noProof="0" dirty="0" smtClean="0"/>
              <a:t>Introduction	3</a:t>
            </a:r>
          </a:p>
          <a:p>
            <a:pPr lvl="1"/>
            <a:r>
              <a:rPr lang="en-US" noProof="0" dirty="0" smtClean="0"/>
              <a:t>Overall description	6</a:t>
            </a:r>
          </a:p>
          <a:p>
            <a:pPr lvl="1"/>
            <a:r>
              <a:rPr lang="en-US" noProof="0" dirty="0" smtClean="0"/>
              <a:t>Specific requirements	9</a:t>
            </a:r>
          </a:p>
          <a:p>
            <a:pPr lvl="1"/>
            <a:r>
              <a:rPr lang="en-US" noProof="0" dirty="0" smtClean="0"/>
              <a:t>Alloy	15</a:t>
            </a:r>
          </a:p>
        </p:txBody>
      </p:sp>
      <p:pic>
        <p:nvPicPr>
          <p:cNvPr id="4" name="Bildplatzhalter 3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" y="1412776"/>
            <a:ext cx="4513498" cy="4753074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983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cdtRectangle 4 Id1095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Introduction</a:t>
            </a:r>
            <a:endParaRPr lang="en-US" sz="2600" noProof="0" dirty="0" smtClean="0"/>
          </a:p>
        </p:txBody>
      </p:sp>
      <p:sp>
        <p:nvSpPr>
          <p:cNvPr id="11" name="cdtText Placeholder 10 Id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r>
              <a:rPr lang="en-US" b="1" noProof="0" dirty="0" smtClean="0"/>
              <a:t>Introduction	3</a:t>
            </a:r>
          </a:p>
          <a:p>
            <a:pPr lvl="3"/>
            <a:r>
              <a:rPr lang="en-US" b="1" dirty="0" smtClean="0"/>
              <a:t>Actors	4</a:t>
            </a:r>
          </a:p>
          <a:p>
            <a:pPr lvl="3"/>
            <a:r>
              <a:rPr lang="en-US" b="1" noProof="0" dirty="0" smtClean="0"/>
              <a:t>Goals	5</a:t>
            </a:r>
          </a:p>
          <a:p>
            <a:pPr lvl="1"/>
            <a:r>
              <a:rPr lang="en-US" noProof="0" dirty="0" smtClean="0"/>
              <a:t>Overall description	6</a:t>
            </a:r>
          </a:p>
          <a:p>
            <a:pPr lvl="1"/>
            <a:r>
              <a:rPr lang="en-US" noProof="0" dirty="0" smtClean="0"/>
              <a:t>Specific requirements	</a:t>
            </a:r>
            <a:r>
              <a:rPr lang="en-US" dirty="0"/>
              <a:t>9</a:t>
            </a:r>
            <a:endParaRPr lang="en-US" noProof="0" dirty="0" smtClean="0"/>
          </a:p>
          <a:p>
            <a:pPr lvl="1"/>
            <a:r>
              <a:rPr lang="en-US" noProof="0" dirty="0" smtClean="0"/>
              <a:t>Alloy	15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6" name="Bildplatzhalter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1" y="1412776"/>
            <a:ext cx="4513498" cy="475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354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cdtRectangle 2 Id11469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noProof="0" dirty="0" smtClean="0"/>
              <a:t>Introduction</a:t>
            </a:r>
          </a:p>
        </p:txBody>
      </p:sp>
      <p:sp>
        <p:nvSpPr>
          <p:cNvPr id="114691" name="cdtRectangle 3 Id11469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noProof="0" dirty="0" smtClean="0">
                <a:latin typeface="Arial" pitchFamily="34" charset="0"/>
              </a:rPr>
              <a:t>Actors</a:t>
            </a:r>
          </a:p>
          <a:p>
            <a:endParaRPr lang="en-US" noProof="0" dirty="0" smtClean="0">
              <a:latin typeface="Arial" pitchFamily="34" charset="0"/>
            </a:endParaRPr>
          </a:p>
          <a:p>
            <a:endParaRPr lang="en-US" dirty="0"/>
          </a:p>
          <a:p>
            <a:endParaRPr lang="en-US" noProof="0" dirty="0" smtClean="0">
              <a:latin typeface="Arial" pitchFamily="34" charset="0"/>
            </a:endParaRPr>
          </a:p>
          <a:p>
            <a:pPr lvl="1"/>
            <a:r>
              <a:rPr lang="en-US" noProof="0" dirty="0" smtClean="0"/>
              <a:t>Guest</a:t>
            </a:r>
          </a:p>
          <a:p>
            <a:pPr lvl="1"/>
            <a:r>
              <a:rPr lang="en-US" noProof="0" dirty="0" smtClean="0"/>
              <a:t>Registered client</a:t>
            </a:r>
          </a:p>
          <a:p>
            <a:pPr lvl="1"/>
            <a:r>
              <a:rPr lang="en-US" dirty="0" smtClean="0"/>
              <a:t>System administrators</a:t>
            </a:r>
            <a:endParaRPr lang="en-US" noProof="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939" y="2646362"/>
            <a:ext cx="1752600" cy="2286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2340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Introduction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63" y="1412874"/>
            <a:ext cx="7632352" cy="4752976"/>
          </a:xfrm>
        </p:spPr>
        <p:txBody>
          <a:bodyPr/>
          <a:lstStyle/>
          <a:p>
            <a:r>
              <a:rPr lang="en-US" sz="2400" b="1" dirty="0" smtClean="0"/>
              <a:t>Goals</a:t>
            </a:r>
            <a:r>
              <a:rPr lang="en-US" sz="3200" b="1" dirty="0" smtClean="0"/>
              <a:t> </a:t>
            </a:r>
            <a:r>
              <a:rPr lang="en-US" sz="1600" b="1" dirty="0" smtClean="0"/>
              <a:t>(most relevant)</a:t>
            </a:r>
          </a:p>
          <a:p>
            <a:endParaRPr lang="en-US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Registered Client can hire a car through web/mobile application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Guest Client can register himself/herself into the system as </a:t>
            </a:r>
            <a:r>
              <a:rPr lang="en-US" dirty="0" smtClean="0"/>
              <a:t>Registered Client.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the Registered Client the possibility to receive a discount on </a:t>
            </a:r>
            <a:r>
              <a:rPr lang="en-US" dirty="0" smtClean="0"/>
              <a:t>his/her last </a:t>
            </a:r>
            <a:r>
              <a:rPr lang="en-US" dirty="0"/>
              <a:t>ride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a uniform distribution of cars in the city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that a Registered Client's bad </a:t>
            </a:r>
            <a:r>
              <a:rPr lang="en-US" dirty="0" err="1"/>
              <a:t>behaviour</a:t>
            </a:r>
            <a:r>
              <a:rPr lang="en-US" dirty="0"/>
              <a:t> is punished with the </a:t>
            </a:r>
            <a:r>
              <a:rPr lang="en-US" dirty="0" smtClean="0"/>
              <a:t>application </a:t>
            </a:r>
            <a:r>
              <a:rPr lang="en-US" dirty="0"/>
              <a:t>of some penalties.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519" y="2924944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5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cdtRectangle 4 Id1095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Overall description</a:t>
            </a:r>
            <a:endParaRPr lang="en-US" sz="2600" noProof="0" dirty="0" smtClean="0"/>
          </a:p>
        </p:txBody>
      </p:sp>
      <p:sp>
        <p:nvSpPr>
          <p:cNvPr id="11" name="cdtText Placeholder 10 Id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r>
              <a:rPr lang="en-US" noProof="0" dirty="0" smtClean="0"/>
              <a:t>Introduction	3</a:t>
            </a:r>
          </a:p>
          <a:p>
            <a:pPr lvl="1"/>
            <a:r>
              <a:rPr lang="en-US" b="1" noProof="0" dirty="0" smtClean="0"/>
              <a:t>Overall description	</a:t>
            </a:r>
            <a:r>
              <a:rPr lang="en-US" b="1" dirty="0"/>
              <a:t>6</a:t>
            </a:r>
            <a:endParaRPr lang="en-US" b="1" noProof="0" dirty="0" smtClean="0"/>
          </a:p>
          <a:p>
            <a:pPr lvl="3"/>
            <a:r>
              <a:rPr lang="en-US" b="1" noProof="0" dirty="0" smtClean="0"/>
              <a:t>External services	7</a:t>
            </a:r>
          </a:p>
          <a:p>
            <a:pPr lvl="3"/>
            <a:r>
              <a:rPr lang="en-US" b="1" noProof="0" dirty="0" smtClean="0"/>
              <a:t>Assumptions	8</a:t>
            </a:r>
          </a:p>
          <a:p>
            <a:pPr lvl="1"/>
            <a:r>
              <a:rPr lang="en-US" noProof="0" dirty="0" smtClean="0"/>
              <a:t>Specific requirements	9</a:t>
            </a:r>
          </a:p>
          <a:p>
            <a:pPr lvl="1"/>
            <a:r>
              <a:rPr lang="en-US" noProof="0" dirty="0" smtClean="0"/>
              <a:t>Alloy	15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6" name="Bildplatzhalter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1" y="1412776"/>
            <a:ext cx="4513498" cy="475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09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Overall description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63" y="1412874"/>
            <a:ext cx="7632352" cy="4752976"/>
          </a:xfrm>
        </p:spPr>
        <p:txBody>
          <a:bodyPr/>
          <a:lstStyle/>
          <a:p>
            <a:r>
              <a:rPr lang="en-US" sz="2400" b="1" dirty="0" smtClean="0"/>
              <a:t>External services</a:t>
            </a:r>
          </a:p>
          <a:p>
            <a:endParaRPr lang="en-US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Google Maps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Driving </a:t>
            </a:r>
            <a:r>
              <a:rPr lang="en-US" sz="2000" dirty="0" err="1" smtClean="0"/>
              <a:t>licences</a:t>
            </a:r>
            <a:r>
              <a:rPr lang="en-US" sz="2000" dirty="0" smtClean="0"/>
              <a:t>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Payment interface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SMS gateway 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GPS system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51" y="3032931"/>
            <a:ext cx="1512862" cy="151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0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Overall description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63" y="1412874"/>
            <a:ext cx="7632352" cy="4752976"/>
          </a:xfrm>
        </p:spPr>
        <p:txBody>
          <a:bodyPr/>
          <a:lstStyle/>
          <a:p>
            <a:r>
              <a:rPr lang="en-US" sz="2400" b="1" dirty="0" smtClean="0"/>
              <a:t>Assumptions</a:t>
            </a:r>
            <a:r>
              <a:rPr lang="en-US" sz="3200" b="1" dirty="0" smtClean="0"/>
              <a:t> </a:t>
            </a:r>
            <a:r>
              <a:rPr lang="en-US" sz="1600" b="1" dirty="0" smtClean="0"/>
              <a:t>(most relevant)</a:t>
            </a:r>
          </a:p>
          <a:p>
            <a:endParaRPr lang="en-US" sz="32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Clients can leave the rented cars only in one of the safe areas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isn't an old system providing the same services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position of each car is known using the GPS signal. Each car is </a:t>
            </a:r>
            <a:r>
              <a:rPr lang="en-US" dirty="0" smtClean="0"/>
              <a:t>provided of </a:t>
            </a:r>
            <a:r>
              <a:rPr lang="en-US" dirty="0"/>
              <a:t>an autonomous GPS system reachable from our service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cars there are sensors that provides the system information about </a:t>
            </a:r>
            <a:r>
              <a:rPr lang="en-US" dirty="0" smtClean="0"/>
              <a:t>the current </a:t>
            </a:r>
            <a:r>
              <a:rPr lang="en-US" dirty="0"/>
              <a:t>number of passengers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client can maintain his/her reservation of the car during a stop, parking </a:t>
            </a:r>
            <a:r>
              <a:rPr lang="en-US" dirty="0" smtClean="0"/>
              <a:t>the car </a:t>
            </a:r>
            <a:r>
              <a:rPr lang="en-US" dirty="0"/>
              <a:t>temporary in a not safe area. This is allowed only if the client </a:t>
            </a:r>
            <a:r>
              <a:rPr lang="en-US" dirty="0" smtClean="0"/>
              <a:t>proclaim the </a:t>
            </a:r>
            <a:r>
              <a:rPr lang="en-US" dirty="0"/>
              <a:t>intention to do that through the application. During this stop the </a:t>
            </a:r>
            <a:r>
              <a:rPr lang="en-US" dirty="0" smtClean="0"/>
              <a:t>client continues </a:t>
            </a:r>
            <a:r>
              <a:rPr lang="en-US" dirty="0"/>
              <a:t>to pay with some reduction of the standard hiring cost.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198" y="3082924"/>
            <a:ext cx="1412875" cy="141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9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cdtRectangle 4 Id1095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Specific requirements</a:t>
            </a:r>
            <a:endParaRPr lang="en-US" sz="2600" noProof="0" dirty="0" smtClean="0"/>
          </a:p>
        </p:txBody>
      </p:sp>
      <p:sp>
        <p:nvSpPr>
          <p:cNvPr id="11" name="cdtText Placeholder 10 Id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r>
              <a:rPr lang="en-US" noProof="0" dirty="0" smtClean="0"/>
              <a:t>Introduction	</a:t>
            </a:r>
            <a:r>
              <a:rPr lang="en-US" dirty="0"/>
              <a:t>3</a:t>
            </a:r>
            <a:endParaRPr lang="en-US" noProof="0" dirty="0" smtClean="0"/>
          </a:p>
          <a:p>
            <a:pPr lvl="1"/>
            <a:r>
              <a:rPr lang="en-US" noProof="0" dirty="0" smtClean="0"/>
              <a:t>Overall description	</a:t>
            </a:r>
            <a:r>
              <a:rPr lang="en-US" dirty="0"/>
              <a:t>6</a:t>
            </a:r>
            <a:endParaRPr lang="en-US" noProof="0" dirty="0" smtClean="0"/>
          </a:p>
          <a:p>
            <a:pPr lvl="1"/>
            <a:r>
              <a:rPr lang="en-US" b="1" noProof="0" dirty="0" smtClean="0"/>
              <a:t>Specific requirements	</a:t>
            </a:r>
            <a:r>
              <a:rPr lang="en-US" b="1" dirty="0"/>
              <a:t>9</a:t>
            </a:r>
            <a:endParaRPr lang="en-US" b="1" noProof="0" dirty="0" smtClean="0"/>
          </a:p>
          <a:p>
            <a:pPr lvl="3"/>
            <a:r>
              <a:rPr lang="en-US" b="1" dirty="0" smtClean="0"/>
              <a:t>Functional requirements	10</a:t>
            </a:r>
            <a:endParaRPr lang="en-US" b="1" noProof="0" dirty="0" smtClean="0"/>
          </a:p>
          <a:p>
            <a:pPr lvl="3"/>
            <a:r>
              <a:rPr lang="en-US" b="1" noProof="0" dirty="0" smtClean="0"/>
              <a:t>Use cases	12</a:t>
            </a:r>
          </a:p>
          <a:p>
            <a:pPr lvl="3"/>
            <a:r>
              <a:rPr lang="en-US" b="1" dirty="0" smtClean="0"/>
              <a:t>Class diagram	14</a:t>
            </a:r>
            <a:endParaRPr lang="en-US" b="1" noProof="0" dirty="0" smtClean="0"/>
          </a:p>
          <a:p>
            <a:pPr lvl="1"/>
            <a:r>
              <a:rPr lang="en-US" noProof="0" dirty="0" smtClean="0"/>
              <a:t>Alloy	15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6" name="Bildplatzhalter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1" y="1412776"/>
            <a:ext cx="4513498" cy="475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9730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PROT" val="3"/>
  <p:tag name="CDT_PROT_TOP" val="0"/>
  <p:tag name="CDT_PROT_LEFT" val="0"/>
  <p:tag name="CDT_PROT_WIDTH" val="960,5"/>
  <p:tag name="CDT_PROT_HEIGHT" val="99,87504"/>
  <p:tag name="CDT_DELETE_ONEVENT_NEWPRES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960,5"/>
  <p:tag name="CDT_PROT_HEIGHT" val="3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PROT" val="3"/>
  <p:tag name="CDT_PROT_TOP" val="111,25"/>
  <p:tag name="CDT_PROT_LEFT" val="366,85"/>
  <p:tag name="CDT_PROT_WIDTH" val="593,65"/>
  <p:tag name="CDT_PROT_HEIGHT" val="374,25"/>
  <p:tag name="CDT_DELETE_ONEVENT_NEWPRES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06,1349"/>
  <p:tag name="CDT_PROT_HEIGHT" val="374,2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DELETE_ONEVENT_NEWPRES" val="False"/>
  <p:tag name="CDT_PROT" val="2"/>
  <p:tag name="CDT_PROT_TOP" val="111,25"/>
  <p:tag name="CDT_PROT_LEFT" val="366,85"/>
  <p:tag name="CDT_PROT_WIDTH" val="593,65"/>
  <p:tag name="CDT_PROT_HEIGHT" val="374,2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374,2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83,5"/>
  <p:tag name="CDT_PROT_HEIGHT" val="374,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44,125"/>
  <p:tag name="CDT_PROT_WIDTH" val="283,4646"/>
  <p:tag name="CDT_PROT_HEIGHT" val="374,2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639,0355"/>
  <p:tag name="CDT_PROT_WIDTH" val="283,4646"/>
  <p:tag name="CDT_PROT_HEIGHT" val="374,2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430,875"/>
  <p:tag name="CDT_PROT_HEIGHT" val="181,37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181,37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430,875"/>
  <p:tag name="CDT_PROT_HEIGHT" val="181,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1,625"/>
  <p:tag name="CDT_PROT_WIDTH" val="430,875"/>
  <p:tag name="CDT_PROT_HEIGHT" val="181,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17,4803"/>
  <p:tag name="CDT_PROT_HEIGHT" val="374,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7"/>
  <p:tag name="CDT_PROT_WIDTH" val="317,4803"/>
  <p:tag name="CDT_PROT_HEIGHT" val="374,2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04,0945"/>
  <p:tag name="CDT_PROT_HEIGHT" val="374,2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264,7559"/>
  <p:tag name="CDT_PROT_WIDTH" val="215,4941"/>
  <p:tag name="CDT_PROT_HEIGHT" val="374,2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204,125"/>
  <p:tag name="CDT_PROT_HEIGHT" val="374,2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317,4803"/>
  <p:tag name="CDT_PROT_HEIGHT" val="181,37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6"/>
  <p:tag name="CDT_PROT_WIDTH" val="317,4803"/>
  <p:tag name="CDT_PROT_HEIGHT" val="181,37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317,4803"/>
  <p:tag name="CDT_PROT_HEIGHT" val="181,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378,2697"/>
  <p:tag name="CDT_PROT_WIDTH" val="317,4803"/>
  <p:tag name="CDT_PROT_HEIGHT" val="181,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PROT" val="3"/>
  <p:tag name="CDT_PROT_TOP" val="111,25"/>
  <p:tag name="CDT_PROT_LEFT" val="366,85"/>
  <p:tag name="CDT_PROT_WIDTH" val="593,65"/>
  <p:tag name="CDT_PROT_HEIGHT" val="374,25"/>
  <p:tag name="CDT_DELETE_ONEVENT_NEWPRES" val="Fals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Title fullscreen (big bar up)"/>
  <p:tag name="CDT_LAYOUT_TYPE" val="1"/>
  <p:tag name="CDT_ORIGINAL_DESIGNS_NAME" val="Siemens 2013 – 16:9"/>
  <p:tag name="CDT_ORIGINAL_MASTERS_NAME" val="Title fullscreen (big bar up)"/>
  <p:tag name="CDT_ORIGINAL_LAYOUT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Image + Index/Contact"/>
  <p:tag name="CDT_LAYOUT_TYPE" val="32"/>
  <p:tag name="CDT_ORIGINAL_DESIGNS_NAME" val="Siemens 2013 – 16:9"/>
  <p:tag name="CDT_ORIGINAL_MASTERS_NAME" val="Image + Index/Contact"/>
  <p:tag name="CDT_ORIGINAL_LAYOUT_TYPE" val="3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Image + Index/Contact"/>
  <p:tag name="CDT_LAYOUT_TYPE" val="32"/>
  <p:tag name="CDT_ORIGINAL_DESIGNS_NAME" val="Siemens 2013 – 16:9"/>
  <p:tag name="CDT_ORIGINAL_MASTERS_NAME" val="Image + Index/Contact"/>
  <p:tag name="CDT_ORIGINAL_LAYOUT_TYPE" val="3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NAVBARONTHISSLIDE" val="True"/>
  <p:tag name="CDT_INTERSECT_SLIDE" val="False"/>
  <p:tag name="CDT_DESIGNS_NAME" val="Siemens 2013 – 16:9"/>
  <p:tag name="CDT_MASTERS_NAME" val="One object (small) + Navigation"/>
  <p:tag name="CDT_LAYOUT_TYPE" val="32"/>
  <p:tag name="CDT_ORIGINAL_DESIGNS_NAME" val="Siemens 2013 – 16:9"/>
  <p:tag name="CDT_ORIGINAL_MASTERS_NAME" val="One object (small) + Navigation"/>
  <p:tag name="CDT_ORIGINAL_LAYOUT_TYPE" val="3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Image + Index/Contact"/>
  <p:tag name="CDT_LAYOUT_TYPE" val="32"/>
  <p:tag name="CDT_ORIGINAL_DESIGNS_NAME" val="Siemens 2013 – 16:9"/>
  <p:tag name="CDT_ORIGINAL_MASTERS_NAME" val="Image + Index/Contact"/>
  <p:tag name="CDT_ORIGINAL_LAYOUT_TYPE" val="3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Image + Index/Contact"/>
  <p:tag name="CDT_LAYOUT_TYPE" val="32"/>
  <p:tag name="CDT_ORIGINAL_DESIGNS_NAME" val="Siemens 2013 – 16:9"/>
  <p:tag name="CDT_ORIGINAL_MASTERS_NAME" val="Image + Index/Contact"/>
  <p:tag name="CDT_ORIGINAL_LAYOUT_TYPE" val="3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Image + Index/Contact"/>
  <p:tag name="CDT_LAYOUT_TYPE" val="32"/>
  <p:tag name="CDT_ORIGINAL_DESIGNS_NAME" val="Siemens 2013 – 16:9"/>
  <p:tag name="CDT_ORIGINAL_MASTERS_NAME" val="Image + Index/Contact"/>
  <p:tag name="CDT_ORIGINAL_LAYOUT_TYPE" val="32"/>
</p:tagLst>
</file>

<file path=ppt/theme/theme1.xml><?xml version="1.0" encoding="utf-8"?>
<a:theme xmlns:a="http://schemas.openxmlformats.org/drawingml/2006/main" name="Siemens 2016 – 16:9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Arial Unicode MS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Four objects</Name>
  <PpLayout>24</PpLayout>
  <Index>15</Index>
</p4ppTags>
</file>

<file path=customXml/item10.xml><?xml version="1.0" encoding="utf-8"?>
<p4ppTags>
  <Name>One object (small) + Navigation</Name>
  <PpLayout>32</PpLayout>
  <Index>18</Index>
</p4ppTags>
</file>

<file path=customXml/item11.xml><?xml version="1.0" encoding="utf-8"?>
<p4ppTags>
  <Name>Four objects + Navigation</Name>
  <PpLayout>32</PpLayout>
  <Index>22</Index>
</p4ppTags>
</file>

<file path=customXml/item12.xml><?xml version="1.0" encoding="utf-8"?>
<p4ppTags>
  <Name>Two rows + Navigation</Name>
  <PpLayout>32</PpLayout>
  <Index>21</Index>
</p4ppTags>
</file>

<file path=customXml/item13.xml><?xml version="1.0" encoding="utf-8"?>
<p4ppTags>
  <Name>One object (large) + Navigation</Name>
  <PpLayout>32</PpLayout>
  <Index>17</Index>
</p4ppTags>
</file>

<file path=customXml/item14.xml><?xml version="1.0" encoding="utf-8"?>
<p4ppTags>
  <Name>Two columns + Navigation</Name>
  <PpLayout>32</PpLayout>
  <Index>19</Index>
</p4ppTags>
</file>

<file path=customXml/item15.xml><?xml version="1.0" encoding="utf-8"?>
<p4ppTags/>
</file>

<file path=customXml/item16.xml><?xml version="1.0" encoding="utf-8"?>
<p4ppTags>
  <Name>One object (large)</Name>
  <PpLayout>16</PpLayout>
  <Index>10</Index>
</p4ppTags>
</file>

<file path=customXml/item2.xml><?xml version="1.0" encoding="utf-8"?>
<p4ppTags>
  <Name>Three columns</Name>
  <PpLayout>32</PpLayout>
  <Index>14</Index>
</p4ppTags>
</file>

<file path=customXml/item3.xml><?xml version="1.0" encoding="utf-8"?>
<p4ppTags>
  <Name>Free Content + Navigation</Name>
  <PpLayout>32</PpLayout>
  <Index>16</Index>
</p4ppTags>
</file>

<file path=customXml/item4.xml><?xml version="1.0" encoding="utf-8"?>
<p4ppTags>
  <Name>One object (small)</Name>
  <PpLayout>16</PpLayout>
  <Index>11</Index>
</p4ppTags>
</file>

<file path=customXml/item5.xml><?xml version="1.0" encoding="utf-8"?>
<p4ppTags>
  <Name>Free Content</Name>
  <PpLayout>11</PpLayout>
  <Index>9</Index>
</p4ppTags>
</file>

<file path=customXml/item6.xml><?xml version="1.0" encoding="utf-8"?>
<p4ppTags>
  <Name>Three columns + Navigation</Name>
  <PpLayout>32</PpLayout>
  <Index>20</Index>
</p4ppTags>
</file>

<file path=customXml/item7.xml><?xml version="1.0" encoding="utf-8"?>
<p4ppTags>
  <Name>Two rows</Name>
  <PpLayout>32</PpLayout>
  <Index>13</Index>
</p4ppTags>
</file>

<file path=customXml/item8.xml><?xml version="1.0" encoding="utf-8"?>
<p4ppTags>
  <Name>Text + Index</Name>
  <PpLayout>32</PpLayout>
  <Index>8</Index>
</p4ppTags>
</file>

<file path=customXml/item9.xml><?xml version="1.0" encoding="utf-8"?>
<p4ppTags>
  <Name>Two columns</Name>
  <PpLayout>29</PpLayout>
  <Index>12</Index>
</p4ppTags>
</file>

<file path=customXml/itemProps1.xml><?xml version="1.0" encoding="utf-8"?>
<ds:datastoreItem xmlns:ds="http://schemas.openxmlformats.org/officeDocument/2006/customXml" ds:itemID="{1581BFFB-B4CE-47A8-BE77-DC1339B1E5A7}">
  <ds:schemaRefs/>
</ds:datastoreItem>
</file>

<file path=customXml/itemProps10.xml><?xml version="1.0" encoding="utf-8"?>
<ds:datastoreItem xmlns:ds="http://schemas.openxmlformats.org/officeDocument/2006/customXml" ds:itemID="{D9FE249F-833E-4CF0-BECB-552D01D7DC9E}">
  <ds:schemaRefs/>
</ds:datastoreItem>
</file>

<file path=customXml/itemProps11.xml><?xml version="1.0" encoding="utf-8"?>
<ds:datastoreItem xmlns:ds="http://schemas.openxmlformats.org/officeDocument/2006/customXml" ds:itemID="{EAB520BC-C6EC-457E-8AB5-55DB67C86858}">
  <ds:schemaRefs/>
</ds:datastoreItem>
</file>

<file path=customXml/itemProps12.xml><?xml version="1.0" encoding="utf-8"?>
<ds:datastoreItem xmlns:ds="http://schemas.openxmlformats.org/officeDocument/2006/customXml" ds:itemID="{6C79E4F8-DCFB-483C-880A-AEEC6AAFC838}">
  <ds:schemaRefs/>
</ds:datastoreItem>
</file>

<file path=customXml/itemProps13.xml><?xml version="1.0" encoding="utf-8"?>
<ds:datastoreItem xmlns:ds="http://schemas.openxmlformats.org/officeDocument/2006/customXml" ds:itemID="{B27F640E-84DF-4F97-BC70-D045F1E6594F}">
  <ds:schemaRefs/>
</ds:datastoreItem>
</file>

<file path=customXml/itemProps14.xml><?xml version="1.0" encoding="utf-8"?>
<ds:datastoreItem xmlns:ds="http://schemas.openxmlformats.org/officeDocument/2006/customXml" ds:itemID="{D7BABA95-BFFE-422B-8591-3271669EEA88}">
  <ds:schemaRefs/>
</ds:datastoreItem>
</file>

<file path=customXml/itemProps15.xml><?xml version="1.0" encoding="utf-8"?>
<ds:datastoreItem xmlns:ds="http://schemas.openxmlformats.org/officeDocument/2006/customXml" ds:itemID="{572FBA73-6DBF-45DA-8282-9342320CFAB0}">
  <ds:schemaRefs/>
</ds:datastoreItem>
</file>

<file path=customXml/itemProps16.xml><?xml version="1.0" encoding="utf-8"?>
<ds:datastoreItem xmlns:ds="http://schemas.openxmlformats.org/officeDocument/2006/customXml" ds:itemID="{80661B8B-A327-44F9-823B-4D9EE0B3EC78}">
  <ds:schemaRefs/>
</ds:datastoreItem>
</file>

<file path=customXml/itemProps2.xml><?xml version="1.0" encoding="utf-8"?>
<ds:datastoreItem xmlns:ds="http://schemas.openxmlformats.org/officeDocument/2006/customXml" ds:itemID="{15CF3461-70D1-4B54-AFAB-DAFDA0A238CD}">
  <ds:schemaRefs/>
</ds:datastoreItem>
</file>

<file path=customXml/itemProps3.xml><?xml version="1.0" encoding="utf-8"?>
<ds:datastoreItem xmlns:ds="http://schemas.openxmlformats.org/officeDocument/2006/customXml" ds:itemID="{7CC5F709-E74B-4E5F-A728-923D5062EBEF}">
  <ds:schemaRefs/>
</ds:datastoreItem>
</file>

<file path=customXml/itemProps4.xml><?xml version="1.0" encoding="utf-8"?>
<ds:datastoreItem xmlns:ds="http://schemas.openxmlformats.org/officeDocument/2006/customXml" ds:itemID="{1618AA06-B22E-4D19-9680-0D7830426729}">
  <ds:schemaRefs/>
</ds:datastoreItem>
</file>

<file path=customXml/itemProps5.xml><?xml version="1.0" encoding="utf-8"?>
<ds:datastoreItem xmlns:ds="http://schemas.openxmlformats.org/officeDocument/2006/customXml" ds:itemID="{D8097D0C-BE3E-4AEC-9593-65CFCCB19297}">
  <ds:schemaRefs/>
</ds:datastoreItem>
</file>

<file path=customXml/itemProps6.xml><?xml version="1.0" encoding="utf-8"?>
<ds:datastoreItem xmlns:ds="http://schemas.openxmlformats.org/officeDocument/2006/customXml" ds:itemID="{85D77EE6-52B7-48BE-9EDB-748F1EBB53DE}">
  <ds:schemaRefs/>
</ds:datastoreItem>
</file>

<file path=customXml/itemProps7.xml><?xml version="1.0" encoding="utf-8"?>
<ds:datastoreItem xmlns:ds="http://schemas.openxmlformats.org/officeDocument/2006/customXml" ds:itemID="{38AB8DE4-FD9B-4166-BEC3-3F1753596133}">
  <ds:schemaRefs/>
</ds:datastoreItem>
</file>

<file path=customXml/itemProps8.xml><?xml version="1.0" encoding="utf-8"?>
<ds:datastoreItem xmlns:ds="http://schemas.openxmlformats.org/officeDocument/2006/customXml" ds:itemID="{7E35FEDB-1F0E-4D67-A313-4AC59C26FF29}">
  <ds:schemaRefs/>
</ds:datastoreItem>
</file>

<file path=customXml/itemProps9.xml><?xml version="1.0" encoding="utf-8"?>
<ds:datastoreItem xmlns:ds="http://schemas.openxmlformats.org/officeDocument/2006/customXml" ds:itemID="{1666F4C2-68F5-4840-A44A-1A646C0925A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SIM_PPT_2007_16x9_DEU_V2_0_0_BASIC.pptx</Template>
  <TotalTime>278</TotalTime>
  <Words>702</Words>
  <Application>Microsoft Office PowerPoint</Application>
  <PresentationFormat>Custom</PresentationFormat>
  <Paragraphs>109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 Unicode MS</vt:lpstr>
      <vt:lpstr>ＭＳ Ｐゴシック</vt:lpstr>
      <vt:lpstr>Arial</vt:lpstr>
      <vt:lpstr>Wingdings</vt:lpstr>
      <vt:lpstr>Siemens 2016 – 16:9</vt:lpstr>
      <vt:lpstr>PowerEnJoy RASD</vt:lpstr>
      <vt:lpstr>Table of content</vt:lpstr>
      <vt:lpstr>Introduction</vt:lpstr>
      <vt:lpstr>Introduction</vt:lpstr>
      <vt:lpstr>Introduction</vt:lpstr>
      <vt:lpstr>Overall description</vt:lpstr>
      <vt:lpstr>Overall description</vt:lpstr>
      <vt:lpstr>Overall description</vt:lpstr>
      <vt:lpstr>Specific requirements</vt:lpstr>
      <vt:lpstr>Specific requirements</vt:lpstr>
      <vt:lpstr>Specific requirements</vt:lpstr>
      <vt:lpstr>Specific requirements</vt:lpstr>
      <vt:lpstr>Specific requirements</vt:lpstr>
      <vt:lpstr>Specific requirements</vt:lpstr>
      <vt:lpstr>Alloy</vt:lpstr>
      <vt:lpstr>Alloy</vt:lpstr>
      <vt:lpstr>PowerPoint Presentation</vt:lpstr>
    </vt:vector>
  </TitlesOfParts>
  <Company>SIEMENS AG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Siemens Corporate Design PowerPoint-Templates</dc:title>
  <dc:creator>Denning, Lici</dc:creator>
  <cp:lastModifiedBy>Caprarelli (EXT), Alessandro (DF PL STS CAE SD RTD)</cp:lastModifiedBy>
  <cp:revision>59</cp:revision>
  <cp:lastPrinted>2012-10-29T09:59:01Z</cp:lastPrinted>
  <dcterms:created xsi:type="dcterms:W3CDTF">2006-04-07T10:01:45Z</dcterms:created>
  <dcterms:modified xsi:type="dcterms:W3CDTF">2016-11-16T08:39:17Z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Deutsch</vt:lpwstr>
  </property>
  <property fmtid="{D5CDD505-2E9C-101B-9397-08002B2CF9AE}" pid="3" name="Release date">
    <vt:lpwstr>January 2016</vt:lpwstr>
  </property>
  <property fmtid="{D5CDD505-2E9C-101B-9397-08002B2CF9AE}" pid="4" name="Office version">
    <vt:lpwstr>2007/2010</vt:lpwstr>
  </property>
  <property fmtid="{D5CDD505-2E9C-101B-9397-08002B2CF9AE}" pid="5" name="Release version">
    <vt:lpwstr>1.0</vt:lpwstr>
  </property>
</Properties>
</file>