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ppt/notesSlides/notesSlide2.xml" ContentType="application/vnd.openxmlformats-officedocument.presentationml.notesSlide+xml"/>
  <Override PartName="/ppt/tags/tag91.xml" ContentType="application/vnd.openxmlformats-officedocument.presentationml.tags+xml"/>
  <Override PartName="/ppt/notesSlides/notesSlide3.xml" ContentType="application/vnd.openxmlformats-officedocument.presentationml.notesSlide+xml"/>
  <Override PartName="/ppt/tags/tag9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34"/>
  </p:notesMasterIdLst>
  <p:handoutMasterIdLst>
    <p:handoutMasterId r:id="rId35"/>
  </p:handoutMasterIdLst>
  <p:sldIdLst>
    <p:sldId id="902" r:id="rId18"/>
    <p:sldId id="907" r:id="rId19"/>
    <p:sldId id="910" r:id="rId20"/>
    <p:sldId id="909" r:id="rId21"/>
    <p:sldId id="914" r:id="rId22"/>
    <p:sldId id="911" r:id="rId23"/>
    <p:sldId id="915" r:id="rId24"/>
    <p:sldId id="916" r:id="rId25"/>
    <p:sldId id="912" r:id="rId26"/>
    <p:sldId id="917" r:id="rId27"/>
    <p:sldId id="918" r:id="rId28"/>
    <p:sldId id="919" r:id="rId29"/>
    <p:sldId id="920" r:id="rId30"/>
    <p:sldId id="921" r:id="rId31"/>
    <p:sldId id="913" r:id="rId32"/>
    <p:sldId id="922" r:id="rId33"/>
  </p:sldIdLst>
  <p:sldSz cx="12198350" cy="6858000"/>
  <p:notesSz cx="7099300" cy="10234613"/>
  <p:custDataLst>
    <p:custData r:id="rId8"/>
    <p:tags r:id="rId36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6" autoAdjust="0"/>
    <p:restoredTop sz="91945" autoAdjust="0"/>
  </p:normalViewPr>
  <p:slideViewPr>
    <p:cSldViewPr snapToObjects="1" showGuides="1">
      <p:cViewPr varScale="1">
        <p:scale>
          <a:sx n="107" d="100"/>
          <a:sy n="107" d="100"/>
        </p:scale>
        <p:origin x="930" y="10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5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10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7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12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0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9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56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document describes:</a:t>
            </a:r>
          </a:p>
          <a:p>
            <a:r>
              <a:rPr lang="en-US" dirty="0" smtClean="0"/>
              <a:t> goals</a:t>
            </a:r>
          </a:p>
          <a:p>
            <a:r>
              <a:rPr lang="en-US" dirty="0" smtClean="0"/>
              <a:t> components of the system</a:t>
            </a:r>
          </a:p>
          <a:p>
            <a:r>
              <a:rPr lang="en-US" dirty="0" smtClean="0"/>
              <a:t> functional and non-functional requirements</a:t>
            </a:r>
          </a:p>
          <a:p>
            <a:r>
              <a:rPr lang="en-US" dirty="0" smtClean="0"/>
              <a:t> domain properties and assumptions</a:t>
            </a:r>
          </a:p>
          <a:p>
            <a:r>
              <a:rPr lang="en-US" dirty="0" smtClean="0"/>
              <a:t>It Also provides a description of the system using UML diagrams.</a:t>
            </a:r>
          </a:p>
        </p:txBody>
      </p:sp>
    </p:spTree>
    <p:extLst>
      <p:ext uri="{BB962C8B-B14F-4D97-AF65-F5344CB8AC3E}">
        <p14:creationId xmlns:p14="http://schemas.microsoft.com/office/powerpoint/2010/main" val="386600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89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5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7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6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4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8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4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01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customXml" Target="../../customXml/item3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1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customXml" Target="../../customXml/item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customXml" Target="../../customXml/item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customXml" Target="../../customXml/item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customXml" Target="../../customXml/item1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customXml" Target="../../customXml/item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ustomXml" Target="../../customXml/item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14"/>
            <a:ext cx="12192000" cy="6854572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877954"/>
            <a:ext cx="6480000" cy="924541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grpSp>
        <p:nvGrpSpPr>
          <p:cNvPr id="34" name="Gruppieren 3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5" name="Gerade Verbindung 3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12875"/>
            <a:ext cx="5472000" cy="2303463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60801"/>
            <a:ext cx="5472000" cy="2305049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360045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370388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8115750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627063" y="1412877"/>
            <a:ext cx="5472112" cy="2303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4"/>
            </p:custDataLst>
          </p:nvPr>
        </p:nvSpPr>
        <p:spPr>
          <a:xfrm>
            <a:off x="6243638" y="1412875"/>
            <a:ext cx="5472112" cy="23034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5"/>
            </p:custDataLst>
          </p:nvPr>
        </p:nvSpPr>
        <p:spPr>
          <a:xfrm>
            <a:off x="627063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243638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6768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4"/>
            <a:ext cx="1295999" cy="4752976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5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259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3362400" y="1412873"/>
            <a:ext cx="2736775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43638" y="1412873"/>
            <a:ext cx="2592387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4"/>
            <a:ext cx="1295999" cy="4752978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5"/>
            <a:ext cx="7539354" cy="4752975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4799"/>
            <a:ext cx="4514400" cy="4751051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7"/>
            <a:ext cx="4032000" cy="2303462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4" y="1412875"/>
            <a:ext cx="4032000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7063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 hasCustomPrompt="1"/>
            <p:custDataLst>
              <p:tags r:id="rId6"/>
            </p:custDataLst>
          </p:nvPr>
        </p:nvSpPr>
        <p:spPr>
          <a:xfrm>
            <a:off x="4804025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3"/>
            <a:ext cx="7539354" cy="4752977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00" y="324000"/>
            <a:ext cx="1584000" cy="670123"/>
          </a:xfrm>
          <a:prstGeom prst="rect">
            <a:avLst/>
          </a:prstGeom>
        </p:spPr>
      </p:pic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2875"/>
            <a:ext cx="4514400" cy="4752975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627063" y="1412874"/>
            <a:ext cx="3887914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12874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2876"/>
            <a:ext cx="12196800" cy="4752974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4800"/>
            <a:ext cx="12196800" cy="54432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6768000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243638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9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3.xml"/><Relationship Id="rId42" Type="http://schemas.openxmlformats.org/officeDocument/2006/relationships/tags" Target="../tags/tag21.xml"/><Relationship Id="rId47" Type="http://schemas.openxmlformats.org/officeDocument/2006/relationships/tags" Target="../tags/tag26.xml"/><Relationship Id="rId50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33" Type="http://schemas.openxmlformats.org/officeDocument/2006/relationships/tags" Target="../tags/tag12.xml"/><Relationship Id="rId38" Type="http://schemas.openxmlformats.org/officeDocument/2006/relationships/tags" Target="../tags/tag17.xml"/><Relationship Id="rId46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8.xml"/><Relationship Id="rId41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32" Type="http://schemas.openxmlformats.org/officeDocument/2006/relationships/tags" Target="../tags/tag11.xml"/><Relationship Id="rId37" Type="http://schemas.openxmlformats.org/officeDocument/2006/relationships/tags" Target="../tags/tag16.xml"/><Relationship Id="rId40" Type="http://schemas.openxmlformats.org/officeDocument/2006/relationships/tags" Target="../tags/tag19.xml"/><Relationship Id="rId45" Type="http://schemas.openxmlformats.org/officeDocument/2006/relationships/tags" Target="../tags/tag24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36" Type="http://schemas.openxmlformats.org/officeDocument/2006/relationships/tags" Target="../tags/tag15.xml"/><Relationship Id="rId49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0.xml"/><Relationship Id="rId44" Type="http://schemas.openxmlformats.org/officeDocument/2006/relationships/tags" Target="../tags/tag23.xml"/><Relationship Id="rId52" Type="http://schemas.openxmlformats.org/officeDocument/2006/relationships/tags" Target="../tags/tag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tags" Target="../tags/tag6.xml"/><Relationship Id="rId30" Type="http://schemas.openxmlformats.org/officeDocument/2006/relationships/tags" Target="../tags/tag9.xml"/><Relationship Id="rId35" Type="http://schemas.openxmlformats.org/officeDocument/2006/relationships/tags" Target="../tags/tag14.xml"/><Relationship Id="rId43" Type="http://schemas.openxmlformats.org/officeDocument/2006/relationships/tags" Target="../tags/tag22.xml"/><Relationship Id="rId48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dtRectangle 12 Id15"/>
          <p:cNvSpPr>
            <a:spLocks noChangeArrowheads="1"/>
          </p:cNvSpPr>
          <p:nvPr userDrawn="1">
            <p:custDataLst>
              <p:tags r:id="rId23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5"/>
            </p:custDataLst>
          </p:nvPr>
        </p:nvSpPr>
        <p:spPr bwMode="auto">
          <a:xfrm>
            <a:off x="627063" y="1412873"/>
            <a:ext cx="8208962" cy="475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0916" y="370120"/>
            <a:ext cx="1584834" cy="57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uppieren 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49"/>
            </p:custDataLst>
          </p:nvPr>
        </p:nvSpPr>
        <p:spPr bwMode="auto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5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16.11.2016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5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Alessandro Caprarelli, Roberta </a:t>
            </a:r>
            <a:r>
              <a:rPr lang="en-US" sz="1000" noProof="0" dirty="0" err="1" smtClean="0">
                <a:solidFill>
                  <a:srgbClr val="000000"/>
                </a:solidFill>
              </a:rPr>
              <a:t>Iero</a:t>
            </a:r>
            <a:r>
              <a:rPr lang="en-US" sz="1000" noProof="0" dirty="0" smtClean="0">
                <a:solidFill>
                  <a:srgbClr val="000000"/>
                </a:solidFill>
              </a:rPr>
              <a:t>, Giorgio De Luca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679" r:id="rId3"/>
    <p:sldLayoutId id="2147483695" r:id="rId4"/>
    <p:sldLayoutId id="2147483705" r:id="rId5"/>
    <p:sldLayoutId id="2147483706" r:id="rId6"/>
    <p:sldLayoutId id="2147483670" r:id="rId7"/>
    <p:sldLayoutId id="2147483692" r:id="rId8"/>
    <p:sldLayoutId id="2147483696" r:id="rId9"/>
    <p:sldLayoutId id="2147483707" r:id="rId10"/>
    <p:sldLayoutId id="2147483683" r:id="rId11"/>
    <p:sldLayoutId id="2147483681" r:id="rId12"/>
    <p:sldLayoutId id="2147483697" r:id="rId13"/>
    <p:sldLayoutId id="2147483691" r:id="rId14"/>
    <p:sldLayoutId id="2147483693" r:id="rId15"/>
    <p:sldLayoutId id="2147483684" r:id="rId16"/>
    <p:sldLayoutId id="2147483685" r:id="rId17"/>
    <p:sldLayoutId id="2147483694" r:id="rId18"/>
    <p:sldLayoutId id="2147483686" r:id="rId19"/>
    <p:sldLayoutId id="2147483688" r:id="rId20"/>
    <p:sldLayoutId id="2147483704" r:id="rId2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447066"/>
            <a:ext cx="6480000" cy="1355429"/>
          </a:xfrm>
        </p:spPr>
        <p:txBody>
          <a:bodyPr/>
          <a:lstStyle/>
          <a:p>
            <a:r>
              <a:rPr lang="en-US" dirty="0" err="1" smtClean="0"/>
              <a:t>PowerEnJoy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RASD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3671912" cy="324000"/>
          </a:xfrm>
        </p:spPr>
        <p:txBody>
          <a:bodyPr/>
          <a:lstStyle/>
          <a:p>
            <a:r>
              <a:rPr lang="en-US" dirty="0"/>
              <a:t>Alessandro Caprarelli, Roberta </a:t>
            </a:r>
            <a:r>
              <a:rPr lang="en-US" dirty="0" err="1"/>
              <a:t>Iero</a:t>
            </a:r>
            <a:r>
              <a:rPr lang="en-US" dirty="0"/>
              <a:t>, Giorgio De Luca</a:t>
            </a:r>
          </a:p>
          <a:p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73" y="5517232"/>
            <a:ext cx="919203" cy="919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576568" cy="4752976"/>
          </a:xfrm>
        </p:spPr>
        <p:txBody>
          <a:bodyPr/>
          <a:lstStyle/>
          <a:p>
            <a:r>
              <a:rPr lang="en-US" sz="3200" b="1" dirty="0" smtClean="0"/>
              <a:t>Functional requirements (example)</a:t>
            </a:r>
          </a:p>
          <a:p>
            <a:endParaRPr lang="en-US" sz="2400" b="1" dirty="0" smtClean="0"/>
          </a:p>
          <a:p>
            <a:r>
              <a:rPr lang="en-US" sz="2400" dirty="0" smtClean="0"/>
              <a:t>G1 - The </a:t>
            </a:r>
            <a:r>
              <a:rPr lang="en-US" sz="2400" dirty="0"/>
              <a:t>Registered Client can hire a car </a:t>
            </a:r>
            <a:r>
              <a:rPr lang="en-US" sz="2400" dirty="0" smtClean="0"/>
              <a:t>through web/mobile </a:t>
            </a:r>
            <a:r>
              <a:rPr lang="en-US" sz="2400" dirty="0"/>
              <a:t>application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the car to hire only </a:t>
            </a:r>
            <a:r>
              <a:rPr lang="en-US" dirty="0" smtClean="0"/>
              <a:t>between the </a:t>
            </a:r>
            <a:r>
              <a:rPr lang="en-US" dirty="0"/>
              <a:t>available ones</a:t>
            </a:r>
            <a:r>
              <a:rPr lang="en-US" dirty="0" smtClean="0"/>
              <a:t>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allows only one reservation per time for each Registered Client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cancel his/her </a:t>
            </a:r>
            <a:r>
              <a:rPr lang="en-US" dirty="0" smtClean="0"/>
              <a:t>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considers the reservation request as valid for at most one </a:t>
            </a:r>
            <a:r>
              <a:rPr lang="en-US" dirty="0" smtClean="0"/>
              <a:t>hour from </a:t>
            </a:r>
            <a:r>
              <a:rPr lang="en-US" dirty="0"/>
              <a:t>the moment in which the request of hiring is accepted. If the </a:t>
            </a:r>
            <a:r>
              <a:rPr lang="en-US" dirty="0" smtClean="0"/>
              <a:t>Registered Clients </a:t>
            </a:r>
            <a:r>
              <a:rPr lang="en-US" dirty="0"/>
              <a:t>doesn't reach the car before this time expires, the system gives </a:t>
            </a:r>
            <a:r>
              <a:rPr lang="en-US" dirty="0" smtClean="0"/>
              <a:t>him/her a </a:t>
            </a:r>
            <a:r>
              <a:rPr lang="en-US" dirty="0"/>
              <a:t>penalty of one euro and mark the car as `available' again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car is reserved the system marks it as </a:t>
            </a:r>
            <a:r>
              <a:rPr lang="en-US" dirty="0" smtClean="0"/>
              <a:t>‘unavailable’.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unlock the chosen car only when the Registered Client is </a:t>
            </a:r>
            <a:r>
              <a:rPr lang="en-US" dirty="0" smtClean="0"/>
              <a:t>nearby and </a:t>
            </a:r>
            <a:r>
              <a:rPr lang="en-US" dirty="0"/>
              <a:t>he/she communicates this to the system through the application.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59" y="2984646"/>
            <a:ext cx="1463383" cy="1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144520" cy="496845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locks the car when the Registered Client parks it in a safe area </a:t>
            </a:r>
            <a:r>
              <a:rPr lang="en-US" dirty="0" smtClean="0"/>
              <a:t>or in </a:t>
            </a:r>
            <a:r>
              <a:rPr lang="en-US" dirty="0"/>
              <a:t>a power grid station and he/she communicates the system the intention </a:t>
            </a:r>
            <a:r>
              <a:rPr lang="en-US" dirty="0" smtClean="0"/>
              <a:t>of ending </a:t>
            </a:r>
            <a:r>
              <a:rPr lang="en-US" dirty="0"/>
              <a:t>the rent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rent is </a:t>
            </a:r>
            <a:r>
              <a:rPr lang="en-US" dirty="0" smtClean="0"/>
              <a:t>finished </a:t>
            </a:r>
            <a:r>
              <a:rPr lang="en-US" dirty="0"/>
              <a:t>the system marks the car as </a:t>
            </a:r>
            <a:r>
              <a:rPr lang="en-US" dirty="0" smtClean="0"/>
              <a:t>“available</a:t>
            </a:r>
            <a:r>
              <a:rPr lang="en-US" dirty="0"/>
              <a:t>" again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starts charging the Registered Client for a given amount of </a:t>
            </a:r>
            <a:r>
              <a:rPr lang="en-US" dirty="0" smtClean="0"/>
              <a:t>money per </a:t>
            </a:r>
            <a:r>
              <a:rPr lang="en-US" dirty="0"/>
              <a:t>minute as soon as the engine ignites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stops charging the user as soon as the car is parked in a safe </a:t>
            </a:r>
            <a:r>
              <a:rPr lang="en-US" dirty="0" smtClean="0"/>
              <a:t>area or </a:t>
            </a:r>
            <a:r>
              <a:rPr lang="en-US" dirty="0"/>
              <a:t>in a power grid station and the Registered Client exits the car. Then </a:t>
            </a:r>
            <a:r>
              <a:rPr lang="en-US" dirty="0" smtClean="0"/>
              <a:t>the system </a:t>
            </a:r>
            <a:r>
              <a:rPr lang="en-US" dirty="0"/>
              <a:t>starts the payment procedure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start driving if and only if </a:t>
            </a:r>
            <a:r>
              <a:rPr lang="en-US" dirty="0" smtClean="0"/>
              <a:t>he/she insert </a:t>
            </a:r>
            <a:r>
              <a:rPr lang="en-US" dirty="0"/>
              <a:t>his/her personal code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an address in which </a:t>
            </a:r>
            <a:r>
              <a:rPr lang="en-US" dirty="0" smtClean="0"/>
              <a:t>he/she wants </a:t>
            </a:r>
            <a:r>
              <a:rPr lang="en-US" dirty="0"/>
              <a:t>to hire a car or if he/she wants to be located through the GPS signal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must supervise the charge of the car during all the rental </a:t>
            </a:r>
            <a:r>
              <a:rPr lang="en-US" dirty="0" smtClean="0"/>
              <a:t>period, showing </a:t>
            </a:r>
            <a:r>
              <a:rPr lang="en-US" dirty="0"/>
              <a:t>the current charge on the GPS navigation device. It also has to show </a:t>
            </a:r>
            <a:r>
              <a:rPr lang="en-US" dirty="0" smtClean="0"/>
              <a:t>a warning </a:t>
            </a:r>
            <a:r>
              <a:rPr lang="en-US" dirty="0"/>
              <a:t>notice if the charge is equal to the minimum possible charge admitted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</a:t>
            </a:r>
            <a:r>
              <a:rPr lang="en-US" dirty="0" smtClean="0"/>
              <a:t>find </a:t>
            </a:r>
            <a:r>
              <a:rPr lang="en-US" dirty="0"/>
              <a:t>the location of an </a:t>
            </a:r>
            <a:r>
              <a:rPr lang="en-US" dirty="0" smtClean="0"/>
              <a:t>available car </a:t>
            </a:r>
            <a:r>
              <a:rPr lang="en-US" dirty="0"/>
              <a:t>within a certain distance from his/her current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59" y="2984646"/>
            <a:ext cx="1463383" cy="1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Use </a:t>
            </a:r>
            <a:r>
              <a:rPr lang="en-US" sz="3200" b="1" dirty="0" smtClean="0"/>
              <a:t>Case </a:t>
            </a:r>
            <a:r>
              <a:rPr lang="en-US" sz="3200" b="1" dirty="0" smtClean="0"/>
              <a:t>1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66" y="1916832"/>
            <a:ext cx="7794049" cy="47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Use </a:t>
            </a:r>
            <a:r>
              <a:rPr lang="en-US" sz="3200" b="1" dirty="0" smtClean="0"/>
              <a:t>Case </a:t>
            </a:r>
            <a:r>
              <a:rPr lang="en-US" sz="3200" b="1" dirty="0" smtClean="0"/>
              <a:t>2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17" y="1988840"/>
            <a:ext cx="8276841" cy="46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Class Diagram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9" y="1772816"/>
            <a:ext cx="6586637" cy="4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/>
              <a:t>9</a:t>
            </a:r>
            <a:endParaRPr lang="en-US" noProof="0" dirty="0" smtClean="0"/>
          </a:p>
          <a:p>
            <a:pPr lvl="1"/>
            <a:r>
              <a:rPr lang="en-US" b="1" noProof="0" dirty="0" smtClean="0"/>
              <a:t>Alloy	</a:t>
            </a:r>
            <a:r>
              <a:rPr lang="en-US" b="1" noProof="0" dirty="0" smtClean="0"/>
              <a:t>15</a:t>
            </a:r>
            <a:endParaRPr lang="en-US" b="1" noProof="0" dirty="0" smtClean="0"/>
          </a:p>
          <a:p>
            <a:pPr lvl="3"/>
            <a:r>
              <a:rPr lang="en-US" b="1" dirty="0" smtClean="0"/>
              <a:t>Generated </a:t>
            </a:r>
            <a:r>
              <a:rPr lang="en-US" b="1" dirty="0" smtClean="0"/>
              <a:t>world	16</a:t>
            </a:r>
            <a:endParaRPr lang="en-US" b="1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4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Generated world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36" y="1844824"/>
            <a:ext cx="8712968" cy="47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of content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noProof="0" dirty="0" smtClean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 smtClean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8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b="1" noProof="0" dirty="0" smtClean="0"/>
              <a:t>Introduction	</a:t>
            </a:r>
            <a:r>
              <a:rPr lang="en-US" b="1" noProof="0" dirty="0" smtClean="0"/>
              <a:t>3</a:t>
            </a:r>
            <a:endParaRPr lang="en-US" b="1" noProof="0" dirty="0" smtClean="0"/>
          </a:p>
          <a:p>
            <a:pPr lvl="3"/>
            <a:r>
              <a:rPr lang="en-US" b="1" dirty="0" smtClean="0"/>
              <a:t>Actors	4</a:t>
            </a:r>
            <a:endParaRPr lang="en-US" b="1" dirty="0" smtClean="0"/>
          </a:p>
          <a:p>
            <a:pPr lvl="3"/>
            <a:r>
              <a:rPr lang="en-US" b="1" noProof="0" dirty="0" smtClean="0"/>
              <a:t>Goals	5</a:t>
            </a:r>
            <a:endParaRPr lang="en-US" b="1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dirty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5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 smtClean="0">
              <a:latin typeface="Arial" pitchFamily="34" charset="0"/>
            </a:endParaRPr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0" dirty="0" smtClean="0">
                <a:latin typeface="Arial" pitchFamily="34" charset="0"/>
              </a:rPr>
              <a:t>Actors</a:t>
            </a:r>
            <a:endParaRPr lang="en-US" b="1" noProof="0" dirty="0" smtClean="0">
              <a:latin typeface="Arial" pitchFamily="34" charset="0"/>
            </a:endParaRPr>
          </a:p>
          <a:p>
            <a:endParaRPr lang="en-US" noProof="0" dirty="0" smtClean="0">
              <a:latin typeface="Arial" pitchFamily="34" charset="0"/>
            </a:endParaRPr>
          </a:p>
          <a:p>
            <a:endParaRPr lang="en-US" dirty="0"/>
          </a:p>
          <a:p>
            <a:endParaRPr lang="en-US" noProof="0" dirty="0" smtClean="0">
              <a:latin typeface="Arial" pitchFamily="34" charset="0"/>
            </a:endParaRPr>
          </a:p>
          <a:p>
            <a:pPr lvl="1"/>
            <a:r>
              <a:rPr lang="en-US" sz="2800" noProof="0" dirty="0" smtClean="0"/>
              <a:t>Guest</a:t>
            </a:r>
          </a:p>
          <a:p>
            <a:pPr lvl="1"/>
            <a:r>
              <a:rPr lang="en-US" sz="2800" noProof="0" dirty="0" smtClean="0"/>
              <a:t>Registered client</a:t>
            </a:r>
          </a:p>
          <a:p>
            <a:pPr lvl="1"/>
            <a:r>
              <a:rPr lang="en-US" sz="2800" dirty="0" smtClean="0"/>
              <a:t>System administrators</a:t>
            </a:r>
            <a:endParaRPr lang="en-US" sz="2800" noProof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27" y="2492896"/>
            <a:ext cx="1752600" cy="228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34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3200" b="1" dirty="0" smtClean="0"/>
              <a:t>Goals </a:t>
            </a:r>
            <a:r>
              <a:rPr lang="en-US" b="1" dirty="0" smtClean="0"/>
              <a:t>(most relevant)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Registered Client can hire a car through web/mobile application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Guest Client can register himself/herself into the system as </a:t>
            </a:r>
            <a:r>
              <a:rPr lang="en-US" dirty="0" smtClean="0"/>
              <a:t>Registered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the Registered Client the possibility to receive a discount on </a:t>
            </a:r>
            <a:r>
              <a:rPr lang="en-US" dirty="0" smtClean="0"/>
              <a:t>his/her last </a:t>
            </a:r>
            <a:r>
              <a:rPr lang="en-US" dirty="0"/>
              <a:t>ride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 uniform distribution of cars in the city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that a Registered Client's bad </a:t>
            </a:r>
            <a:r>
              <a:rPr lang="en-US" dirty="0" err="1"/>
              <a:t>behaviour</a:t>
            </a:r>
            <a:r>
              <a:rPr lang="en-US" dirty="0"/>
              <a:t> is punished with the </a:t>
            </a:r>
            <a:r>
              <a:rPr lang="en-US" dirty="0" smtClean="0"/>
              <a:t>application </a:t>
            </a:r>
            <a:r>
              <a:rPr lang="en-US" dirty="0"/>
              <a:t>of some penalties.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95" y="2636912"/>
            <a:ext cx="1952380" cy="19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noProof="0" dirty="0" smtClean="0"/>
              <a:t>3</a:t>
            </a:r>
            <a:endParaRPr lang="en-US" noProof="0" dirty="0" smtClean="0"/>
          </a:p>
          <a:p>
            <a:pPr lvl="1"/>
            <a:r>
              <a:rPr lang="en-US" b="1" noProof="0" dirty="0" smtClean="0"/>
              <a:t>Overall description	</a:t>
            </a:r>
            <a:r>
              <a:rPr lang="en-US" b="1" dirty="0"/>
              <a:t>6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External </a:t>
            </a:r>
            <a:r>
              <a:rPr lang="en-US" b="1" noProof="0" dirty="0" smtClean="0"/>
              <a:t>services	7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Assumptions	8</a:t>
            </a:r>
            <a:endParaRPr lang="en-US" b="1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 smtClean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3200" b="1" dirty="0" smtClean="0"/>
              <a:t>External services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Google Maps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Driving </a:t>
            </a:r>
            <a:r>
              <a:rPr lang="en-US" sz="2000" dirty="0" err="1" smtClean="0"/>
              <a:t>licences</a:t>
            </a:r>
            <a:r>
              <a:rPr lang="en-US" sz="20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Payment interface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SMS gateway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GPS system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11" y="285224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3200" b="1" dirty="0" smtClean="0"/>
              <a:t>Assumptions </a:t>
            </a:r>
            <a:r>
              <a:rPr lang="en-US" b="1" dirty="0" smtClean="0"/>
              <a:t>(most relevant)</a:t>
            </a:r>
          </a:p>
          <a:p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Clients can leave the rented cars only in one of the safe areas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isn't an old system providing the same services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position of each car is known using the GPS signal. Each car is </a:t>
            </a:r>
            <a:r>
              <a:rPr lang="en-US" dirty="0" smtClean="0"/>
              <a:t>provided of </a:t>
            </a:r>
            <a:r>
              <a:rPr lang="en-US" dirty="0"/>
              <a:t>an autonomous GPS system reachable from our service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cars there are sensors that provides the system information about </a:t>
            </a:r>
            <a:r>
              <a:rPr lang="en-US" dirty="0" smtClean="0"/>
              <a:t>the current </a:t>
            </a:r>
            <a:r>
              <a:rPr lang="en-US" dirty="0"/>
              <a:t>number of passengers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client can maintain his/her reservation of the car during a stop, parking </a:t>
            </a:r>
            <a:r>
              <a:rPr lang="en-US" dirty="0" smtClean="0"/>
              <a:t>the car </a:t>
            </a:r>
            <a:r>
              <a:rPr lang="en-US" dirty="0"/>
              <a:t>temporary in a not safe area. This is allowed only if the client </a:t>
            </a:r>
            <a:r>
              <a:rPr lang="en-US" dirty="0" smtClean="0"/>
              <a:t>proclaim the </a:t>
            </a:r>
            <a:r>
              <a:rPr lang="en-US" dirty="0"/>
              <a:t>intention to do that through the application. During this stop the </a:t>
            </a:r>
            <a:r>
              <a:rPr lang="en-US" dirty="0" smtClean="0"/>
              <a:t>client continues </a:t>
            </a:r>
            <a:r>
              <a:rPr lang="en-US" dirty="0"/>
              <a:t>to pay with some reduction of the standard hiring cost.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11" y="285224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dirty="0"/>
              <a:t>6</a:t>
            </a:r>
            <a:endParaRPr lang="en-US" noProof="0" dirty="0" smtClean="0"/>
          </a:p>
          <a:p>
            <a:pPr lvl="1"/>
            <a:r>
              <a:rPr lang="en-US" b="1" noProof="0" dirty="0" smtClean="0"/>
              <a:t>Specific requirements	</a:t>
            </a:r>
            <a:r>
              <a:rPr lang="en-US" b="1" dirty="0"/>
              <a:t>9</a:t>
            </a:r>
            <a:endParaRPr lang="en-US" b="1" noProof="0" dirty="0" smtClean="0"/>
          </a:p>
          <a:p>
            <a:pPr lvl="3"/>
            <a:r>
              <a:rPr lang="en-US" b="1" dirty="0" smtClean="0"/>
              <a:t>Functional </a:t>
            </a:r>
            <a:r>
              <a:rPr lang="en-US" b="1" dirty="0" smtClean="0"/>
              <a:t>requirements	10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Use </a:t>
            </a:r>
            <a:r>
              <a:rPr lang="en-US" b="1" noProof="0" dirty="0" smtClean="0"/>
              <a:t>cases	12</a:t>
            </a:r>
            <a:endParaRPr lang="en-US" b="1" noProof="0" dirty="0" smtClean="0"/>
          </a:p>
          <a:p>
            <a:pPr lvl="3"/>
            <a:r>
              <a:rPr lang="en-US" b="1" dirty="0" smtClean="0"/>
              <a:t>Class </a:t>
            </a:r>
            <a:r>
              <a:rPr lang="en-US" b="1" dirty="0" smtClean="0"/>
              <a:t>diagram	14</a:t>
            </a:r>
            <a:endParaRPr lang="en-US" b="1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3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Arial Unicode MS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 + Navigation</Name>
  <PpLayout>32</PpLayout>
  <Index>20</Index>
</p4ppTags>
</file>

<file path=customXml/item10.xml><?xml version="1.0" encoding="utf-8"?>
<p4ppTags>
  <Name>Four objects + Navigation</Name>
  <PpLayout>32</PpLayout>
  <Index>22</Index>
</p4ppTags>
</file>

<file path=customXml/item11.xml><?xml version="1.0" encoding="utf-8"?>
<p4ppTags>
  <Name>Text + Index</Name>
  <PpLayout>32</PpLayout>
  <Index>8</Index>
</p4ppTags>
</file>

<file path=customXml/item12.xml><?xml version="1.0" encoding="utf-8"?>
<p4ppTags>
  <Name>Free Content + Navigation</Name>
  <PpLayout>32</PpLayout>
  <Index>16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p4ppTags>
  <Name>Two columns + Navigation</Name>
  <PpLayout>32</PpLayout>
  <Index>19</Index>
</p4ppTags>
</file>

<file path=customXml/item15.xml><?xml version="1.0" encoding="utf-8"?>
<p4ppTags>
  <Name>One object (small) + Navigation</Name>
  <PpLayout>32</PpLayout>
  <Index>18</Index>
</p4ppTags>
</file>

<file path=customXml/item16.xml><?xml version="1.0" encoding="utf-8"?>
<p4ppTags>
  <Name>Free Content</Name>
  <PpLayout>11</PpLayout>
  <Index>9</Index>
</p4ppTags>
</file>

<file path=customXml/item2.xml><?xml version="1.0" encoding="utf-8"?>
<p4ppTags>
  <Name>One object (small)</Name>
  <PpLayout>16</PpLayout>
  <Index>11</Index>
</p4ppTags>
</file>

<file path=customXml/item3.xml><?xml version="1.0" encoding="utf-8"?>
<p4ppTags>
  <Name>Four objects</Name>
  <PpLayout>24</PpLayout>
  <Index>15</Index>
</p4ppTags>
</file>

<file path=customXml/item4.xml><?xml version="1.0" encoding="utf-8"?>
<p4ppTags>
  <Name>Two rows + Navigation</Name>
  <PpLayout>32</PpLayout>
  <Index>21</Index>
</p4ppTags>
</file>

<file path=customXml/item5.xml><?xml version="1.0" encoding="utf-8"?>
<p4ppTags>
  <Name>Two columns</Name>
  <PpLayout>29</PpLayout>
  <Index>12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Three columns</Name>
  <PpLayout>32</PpLayout>
  <Index>14</Index>
</p4ppTags>
</file>

<file path=customXml/item8.xml><?xml version="1.0" encoding="utf-8"?>
<p4ppTags/>
</file>

<file path=customXml/item9.xml><?xml version="1.0" encoding="utf-8"?>
<p4ppTags>
  <Name>One object (large) + Navigation</Name>
  <PpLayout>32</PpLayout>
  <Index>17</Index>
</p4ppTags>
</file>

<file path=customXml/itemProps1.xml><?xml version="1.0" encoding="utf-8"?>
<ds:datastoreItem xmlns:ds="http://schemas.openxmlformats.org/officeDocument/2006/customXml" ds:itemID="{85D77EE6-52B7-48BE-9EDB-748F1EBB53DE}">
  <ds:schemaRefs/>
</ds:datastoreItem>
</file>

<file path=customXml/itemProps10.xml><?xml version="1.0" encoding="utf-8"?>
<ds:datastoreItem xmlns:ds="http://schemas.openxmlformats.org/officeDocument/2006/customXml" ds:itemID="{EAB520BC-C6EC-457E-8AB5-55DB67C86858}">
  <ds:schemaRefs/>
</ds:datastoreItem>
</file>

<file path=customXml/itemProps11.xml><?xml version="1.0" encoding="utf-8"?>
<ds:datastoreItem xmlns:ds="http://schemas.openxmlformats.org/officeDocument/2006/customXml" ds:itemID="{7E35FEDB-1F0E-4D67-A313-4AC59C26FF29}">
  <ds:schemaRefs/>
</ds:datastoreItem>
</file>

<file path=customXml/itemProps12.xml><?xml version="1.0" encoding="utf-8"?>
<ds:datastoreItem xmlns:ds="http://schemas.openxmlformats.org/officeDocument/2006/customXml" ds:itemID="{7CC5F709-E74B-4E5F-A728-923D5062EBEF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D7BABA95-BFFE-422B-8591-3271669EEA88}">
  <ds:schemaRefs/>
</ds:datastoreItem>
</file>

<file path=customXml/itemProps15.xml><?xml version="1.0" encoding="utf-8"?>
<ds:datastoreItem xmlns:ds="http://schemas.openxmlformats.org/officeDocument/2006/customXml" ds:itemID="{D9FE249F-833E-4CF0-BECB-552D01D7DC9E}">
  <ds:schemaRefs/>
</ds:datastoreItem>
</file>

<file path=customXml/itemProps16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1618AA06-B22E-4D19-9680-0D7830426729}">
  <ds:schemaRefs/>
</ds:datastoreItem>
</file>

<file path=customXml/itemProps3.xml><?xml version="1.0" encoding="utf-8"?>
<ds:datastoreItem xmlns:ds="http://schemas.openxmlformats.org/officeDocument/2006/customXml" ds:itemID="{1581BFFB-B4CE-47A8-BE77-DC1339B1E5A7}">
  <ds:schemaRefs/>
</ds:datastoreItem>
</file>

<file path=customXml/itemProps4.xml><?xml version="1.0" encoding="utf-8"?>
<ds:datastoreItem xmlns:ds="http://schemas.openxmlformats.org/officeDocument/2006/customXml" ds:itemID="{6C79E4F8-DCFB-483C-880A-AEEC6AAFC838}">
  <ds:schemaRefs/>
</ds:datastoreItem>
</file>

<file path=customXml/itemProps5.xml><?xml version="1.0" encoding="utf-8"?>
<ds:datastoreItem xmlns:ds="http://schemas.openxmlformats.org/officeDocument/2006/customXml" ds:itemID="{1666F4C2-68F5-4840-A44A-1A646C0925A1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15CF3461-70D1-4B54-AFAB-DAFDA0A238CD}">
  <ds:schemaRefs/>
</ds:datastoreItem>
</file>

<file path=customXml/itemProps8.xml><?xml version="1.0" encoding="utf-8"?>
<ds:datastoreItem xmlns:ds="http://schemas.openxmlformats.org/officeDocument/2006/customXml" ds:itemID="{572FBA73-6DBF-45DA-8282-9342320CFAB0}">
  <ds:schemaRefs/>
</ds:datastoreItem>
</file>

<file path=customXml/itemProps9.xml><?xml version="1.0" encoding="utf-8"?>
<ds:datastoreItem xmlns:ds="http://schemas.openxmlformats.org/officeDocument/2006/customXml" ds:itemID="{B27F640E-84DF-4F97-BC70-D045F1E659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94</TotalTime>
  <Words>700</Words>
  <Application>Microsoft Office PowerPoint</Application>
  <PresentationFormat>Custom</PresentationFormat>
  <Paragraphs>107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ＭＳ Ｐゴシック</vt:lpstr>
      <vt:lpstr>Arial</vt:lpstr>
      <vt:lpstr>Wingdings</vt:lpstr>
      <vt:lpstr>Siemens 2016 – 16:9</vt:lpstr>
      <vt:lpstr>PowerEnJoy RASD</vt:lpstr>
      <vt:lpstr>Table of content</vt:lpstr>
      <vt:lpstr>Introduction</vt:lpstr>
      <vt:lpstr>Introduction</vt:lpstr>
      <vt:lpstr>Introduction</vt:lpstr>
      <vt:lpstr>Overall description</vt:lpstr>
      <vt:lpstr>Overall description</vt:lpstr>
      <vt:lpstr>Overall description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Alloy</vt:lpstr>
      <vt:lpstr>Alloy</vt:lpstr>
    </vt:vector>
  </TitlesOfParts>
  <Company>SIEMENS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Denning, Lici</dc:creator>
  <cp:lastModifiedBy>Caprarelli (EXT), Alessandro (DF PL STS CAE SD RTD)</cp:lastModifiedBy>
  <cp:revision>49</cp:revision>
  <cp:lastPrinted>2012-10-29T09:59:01Z</cp:lastPrinted>
  <dcterms:created xsi:type="dcterms:W3CDTF">2006-04-07T10:01:45Z</dcterms:created>
  <dcterms:modified xsi:type="dcterms:W3CDTF">2016-11-15T22:00:23Z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</Properties>
</file>