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0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0" r:id="rId26"/>
    <p:sldId id="281" r:id="rId27"/>
    <p:sldId id="260" r:id="rId28"/>
    <p:sldId id="261" r:id="rId29"/>
    <p:sldId id="262" r:id="rId30"/>
    <p:sldId id="26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5" r:id="rId39"/>
    <p:sldId id="289" r:id="rId40"/>
    <p:sldId id="266" r:id="rId41"/>
    <p:sldId id="267" r:id="rId42"/>
    <p:sldId id="268" r:id="rId43"/>
    <p:sldId id="269" r:id="rId44"/>
    <p:sldId id="325" r:id="rId45"/>
    <p:sldId id="326" r:id="rId46"/>
    <p:sldId id="327" r:id="rId47"/>
    <p:sldId id="328" r:id="rId48"/>
    <p:sldId id="329" r:id="rId49"/>
    <p:sldId id="330" r:id="rId50"/>
    <p:sldId id="290" r:id="rId51"/>
    <p:sldId id="295" r:id="rId52"/>
    <p:sldId id="264" r:id="rId53"/>
    <p:sldId id="309" r:id="rId54"/>
    <p:sldId id="294" r:id="rId55"/>
    <p:sldId id="291" r:id="rId56"/>
    <p:sldId id="292" r:id="rId57"/>
    <p:sldId id="293" r:id="rId58"/>
    <p:sldId id="299" r:id="rId59"/>
    <p:sldId id="296" r:id="rId60"/>
    <p:sldId id="297" r:id="rId61"/>
    <p:sldId id="298" r:id="rId62"/>
    <p:sldId id="300" r:id="rId63"/>
    <p:sldId id="301" r:id="rId64"/>
    <p:sldId id="302" r:id="rId65"/>
    <p:sldId id="303" r:id="rId66"/>
    <p:sldId id="305" r:id="rId67"/>
    <p:sldId id="270" r:id="rId68"/>
    <p:sldId id="304" r:id="rId69"/>
    <p:sldId id="271" r:id="rId70"/>
    <p:sldId id="306" r:id="rId71"/>
    <p:sldId id="308" r:id="rId72"/>
    <p:sldId id="331" r:id="rId73"/>
    <p:sldId id="332" r:id="rId74"/>
    <p:sldId id="333" r:id="rId75"/>
    <p:sldId id="272" r:id="rId76"/>
    <p:sldId id="273" r:id="rId77"/>
    <p:sldId id="307" r:id="rId78"/>
    <p:sldId id="27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57CA-0714-44D0-8999-151053279661}">
      <dsp:nvSpPr>
        <dsp:cNvPr id="0" name=""/>
        <dsp:cNvSpPr/>
      </dsp:nvSpPr>
      <dsp:spPr>
        <a:xfrm>
          <a:off x="1268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OPEN</a:t>
          </a:r>
          <a:endParaRPr lang="en-GB" sz="1700" kern="1200" dirty="0"/>
        </a:p>
      </dsp:txBody>
      <dsp:txXfrm>
        <a:off x="1268" y="857365"/>
        <a:ext cx="1593410" cy="623944"/>
      </dsp:txXfrm>
    </dsp:sp>
    <dsp:sp modelId="{BA51A9FB-01E0-49C8-B488-A77D3CE65861}">
      <dsp:nvSpPr>
        <dsp:cNvPr id="0" name=""/>
        <dsp:cNvSpPr/>
      </dsp:nvSpPr>
      <dsp:spPr>
        <a:xfrm>
          <a:off x="327629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Start</a:t>
          </a:r>
          <a:endParaRPr lang="en-GB" sz="1700" kern="1200" dirty="0"/>
        </a:p>
      </dsp:txBody>
      <dsp:txXfrm>
        <a:off x="356309" y="1509989"/>
        <a:ext cx="1536050" cy="921840"/>
      </dsp:txXfrm>
    </dsp:sp>
    <dsp:sp modelId="{DA3C0424-9328-45FC-BB6D-8CCF9BB649E1}">
      <dsp:nvSpPr>
        <dsp:cNvPr id="0" name=""/>
        <dsp:cNvSpPr/>
      </dsp:nvSpPr>
      <dsp:spPr>
        <a:xfrm>
          <a:off x="1836233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836233" y="1050323"/>
        <a:ext cx="393083" cy="238027"/>
      </dsp:txXfrm>
    </dsp:sp>
    <dsp:sp modelId="{694D78D4-A06A-411B-9A63-11B0D060B690}">
      <dsp:nvSpPr>
        <dsp:cNvPr id="0" name=""/>
        <dsp:cNvSpPr/>
      </dsp:nvSpPr>
      <dsp:spPr>
        <a:xfrm>
          <a:off x="2560898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PLAY</a:t>
          </a:r>
          <a:endParaRPr lang="en-GB" sz="1700" kern="1200" dirty="0"/>
        </a:p>
      </dsp:txBody>
      <dsp:txXfrm>
        <a:off x="2560898" y="857365"/>
        <a:ext cx="1593410" cy="623944"/>
      </dsp:txXfrm>
    </dsp:sp>
    <dsp:sp modelId="{9D1CA003-C629-4BEF-A04B-A103C7331289}">
      <dsp:nvSpPr>
        <dsp:cNvPr id="0" name=""/>
        <dsp:cNvSpPr/>
      </dsp:nvSpPr>
      <dsp:spPr>
        <a:xfrm>
          <a:off x="2887260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playing</a:t>
          </a:r>
          <a:endParaRPr lang="en-GB" sz="1700" kern="1200" dirty="0"/>
        </a:p>
      </dsp:txBody>
      <dsp:txXfrm>
        <a:off x="2915940" y="1509989"/>
        <a:ext cx="1536050" cy="921840"/>
      </dsp:txXfrm>
    </dsp:sp>
    <dsp:sp modelId="{89A47548-8DD5-4C6E-8A27-10B000B85821}">
      <dsp:nvSpPr>
        <dsp:cNvPr id="0" name=""/>
        <dsp:cNvSpPr/>
      </dsp:nvSpPr>
      <dsp:spPr>
        <a:xfrm>
          <a:off x="4395864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395864" y="1050323"/>
        <a:ext cx="393083" cy="238027"/>
      </dsp:txXfrm>
    </dsp:sp>
    <dsp:sp modelId="{EBDBDF0E-F50F-4ED7-B017-119EDA75E5B1}">
      <dsp:nvSpPr>
        <dsp:cNvPr id="0" name=""/>
        <dsp:cNvSpPr/>
      </dsp:nvSpPr>
      <dsp:spPr>
        <a:xfrm>
          <a:off x="5120529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STOP</a:t>
          </a:r>
          <a:endParaRPr lang="en-GB" sz="1700" kern="1200" dirty="0"/>
        </a:p>
      </dsp:txBody>
      <dsp:txXfrm>
        <a:off x="5120529" y="857365"/>
        <a:ext cx="1593410" cy="623944"/>
      </dsp:txXfrm>
    </dsp:sp>
    <dsp:sp modelId="{74A2F23E-4FCB-4E89-BF0E-BD4270CC97C3}">
      <dsp:nvSpPr>
        <dsp:cNvPr id="0" name=""/>
        <dsp:cNvSpPr/>
      </dsp:nvSpPr>
      <dsp:spPr>
        <a:xfrm>
          <a:off x="5446890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stopped</a:t>
          </a:r>
          <a:endParaRPr lang="en-GB" sz="1700" kern="1200" dirty="0"/>
        </a:p>
      </dsp:txBody>
      <dsp:txXfrm>
        <a:off x="5475570" y="1509989"/>
        <a:ext cx="1536050" cy="921840"/>
      </dsp:txXfrm>
    </dsp:sp>
    <dsp:sp modelId="{39BA8358-D536-4EC6-9527-3209B033B4C8}">
      <dsp:nvSpPr>
        <dsp:cNvPr id="0" name=""/>
        <dsp:cNvSpPr/>
      </dsp:nvSpPr>
      <dsp:spPr>
        <a:xfrm>
          <a:off x="6955495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6955495" y="1050323"/>
        <a:ext cx="393083" cy="238027"/>
      </dsp:txXfrm>
    </dsp:sp>
    <dsp:sp modelId="{8282DF86-B884-4832-9A7B-57B474D8A5D6}">
      <dsp:nvSpPr>
        <dsp:cNvPr id="0" name=""/>
        <dsp:cNvSpPr/>
      </dsp:nvSpPr>
      <dsp:spPr>
        <a:xfrm>
          <a:off x="7680160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CLOSE</a:t>
          </a:r>
          <a:endParaRPr lang="en-GB" sz="1700" kern="1200" dirty="0"/>
        </a:p>
      </dsp:txBody>
      <dsp:txXfrm>
        <a:off x="7680160" y="857365"/>
        <a:ext cx="1593410" cy="623944"/>
      </dsp:txXfrm>
    </dsp:sp>
    <dsp:sp modelId="{3489FED3-2A77-4001-AFC1-425FF90CF94D}">
      <dsp:nvSpPr>
        <dsp:cNvPr id="0" name=""/>
        <dsp:cNvSpPr/>
      </dsp:nvSpPr>
      <dsp:spPr>
        <a:xfrm>
          <a:off x="8006521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completed</a:t>
          </a:r>
          <a:endParaRPr lang="en-GB" sz="1700" kern="1200" dirty="0"/>
        </a:p>
      </dsp:txBody>
      <dsp:txXfrm>
        <a:off x="8035201" y="1509989"/>
        <a:ext cx="1536050" cy="92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0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stopped,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https://marketing.adobe.com/developer/documentation/data-insertion/c-data-insertion-api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23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developer/documentation/data-insertion/c-data-insertion-ap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Video-tracking-s_code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Milestone-VIdeo-AppMeasurement-JS/tree/master/HTML5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Video-tracking-s_code/tree/master/HTML5" TargetMode="External"/><Relationship Id="rId5" Type="http://schemas.openxmlformats.org/officeDocument/2006/relationships/hyperlink" Target="https://github.com/alcazes/Adobe-Analytics-Video-tracking-s_code/tree/master/Brightcove-flash" TargetMode="External"/><Relationship Id="rId4" Type="http://schemas.openxmlformats.org/officeDocument/2006/relationships/hyperlink" Target="https://github.com/alcazes/Android-Milestone-Video-tracking" TargetMode="External"/><Relationship Id="rId9" Type="http://schemas.openxmlformats.org/officeDocument/2006/relationships/hyperlink" Target="https://github.com/alcazes/Adobe-Analytics-Milestone-VIdeo-AppMeasurement-JS/tree/master/Youtube-iframe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android/video_qs.html" TargetMode="External"/><Relationship Id="rId5" Type="http://schemas.openxmlformats.org/officeDocument/2006/relationships/hyperlink" Target="https://marketing.adobe.com/resources/help/en_US/mobile/ios/video_qs.html" TargetMode="External"/><Relationship Id="rId4" Type="http://schemas.openxmlformats.org/officeDocument/2006/relationships/hyperlink" Target="http://blogs.adobe.com/digitalmarketing/author/marijka-engel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780683"/>
            <a:ext cx="9601200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 25%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005" y="2557463"/>
            <a:ext cx="85999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50%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795" y="2557463"/>
            <a:ext cx="8606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75%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153" y="2557463"/>
            <a:ext cx="8825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Processing rules will be required to map data to correct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omit a variable to </a:t>
            </a:r>
            <a:r>
              <a:rPr lang="en-GB" dirty="0"/>
              <a:t>be mapped in </a:t>
            </a:r>
            <a:r>
              <a:rPr lang="en-GB" dirty="0" err="1" smtClean="0"/>
              <a:t>s.Media.contextDataMapping</a:t>
            </a:r>
            <a:r>
              <a:rPr lang="en-GB" dirty="0" smtClean="0"/>
              <a:t> then this variable will be present in the image request in c. a.[variable name].</a:t>
            </a:r>
          </a:p>
          <a:p>
            <a:r>
              <a:rPr lang="en-GB" dirty="0" smtClean="0"/>
              <a:t>The variables in the image request will be </a:t>
            </a:r>
            <a:r>
              <a:rPr lang="en-GB" dirty="0" err="1" smtClean="0"/>
              <a:t>contextData</a:t>
            </a:r>
            <a:r>
              <a:rPr lang="en-GB" dirty="0" smtClean="0"/>
              <a:t> variables using the Adobe reserved variable a. </a:t>
            </a:r>
          </a:p>
          <a:p>
            <a:pPr lvl="1"/>
            <a:r>
              <a:rPr lang="en-GB" dirty="0" smtClean="0"/>
              <a:t>Processing rules will be required to map these variables to the video reports</a:t>
            </a:r>
          </a:p>
          <a:p>
            <a:pPr lvl="1"/>
            <a:r>
              <a:rPr lang="en-GB" dirty="0" smtClean="0"/>
              <a:t>The variables will be identical to the one sent in the mobile video SDK 4.x video implementation </a:t>
            </a:r>
            <a:r>
              <a:rPr lang="en-GB" dirty="0" smtClean="0">
                <a:sym typeface="Wingdings" panose="05000000000000000000" pitchFamily="2" charset="2"/>
              </a:rPr>
              <a:t> referrer to slide 10 to 24 for example of processing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content type : correct mapping</a:t>
            </a:r>
            <a:br>
              <a:rPr lang="en-GB" dirty="0" smtClean="0"/>
            </a:br>
            <a:r>
              <a:rPr lang="en-GB" dirty="0" smtClean="0"/>
              <a:t>code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48656" y="2509521"/>
          <a:ext cx="8294687" cy="3413760"/>
        </p:xfrm>
        <a:graphic>
          <a:graphicData uri="http://schemas.openxmlformats.org/drawingml/2006/table">
            <a:tbl>
              <a:tblPr/>
              <a:tblGrid>
                <a:gridCol w="8294687"/>
              </a:tblGrid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"a.contentType"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correct mapping</a:t>
            </a:r>
            <a:br>
              <a:rPr lang="en-GB" dirty="0"/>
            </a:br>
            <a:r>
              <a:rPr lang="en-GB" dirty="0" smtClean="0"/>
              <a:t>image request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40" y="2557463"/>
            <a:ext cx="6874166" cy="36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29630" y="2532381"/>
          <a:ext cx="8932740" cy="3368040"/>
        </p:xfrm>
        <a:graphic>
          <a:graphicData uri="http://schemas.openxmlformats.org/drawingml/2006/table">
            <a:tbl>
              <a:tblPr/>
              <a:tblGrid>
                <a:gridCol w="8932740"/>
              </a:tblGrid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7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3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image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40" y="2557463"/>
            <a:ext cx="6430670" cy="3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/>
              <a:t>Media.open</a:t>
            </a:r>
            <a:r>
              <a:rPr lang="en-US" sz="1100" dirty="0"/>
              <a:t>(settings, new </a:t>
            </a:r>
            <a:r>
              <a:rPr lang="en-US" sz="1100" dirty="0" err="1"/>
              <a:t>Media.MediaCallback</a:t>
            </a:r>
            <a:r>
              <a:rPr lang="en-US" sz="1100" dirty="0"/>
              <a:t>&lt;</a:t>
            </a:r>
            <a:r>
              <a:rPr lang="en-US" sz="1100" dirty="0" err="1"/>
              <a:t>MediaState</a:t>
            </a:r>
            <a:r>
              <a:rPr lang="en-US" sz="1100" dirty="0"/>
              <a:t>&gt;() {</a:t>
            </a:r>
          </a:p>
          <a:p>
            <a:pPr marL="0" indent="0">
              <a:buNone/>
            </a:pPr>
            <a:r>
              <a:rPr lang="en-US" sz="1100" dirty="0"/>
              <a:t>	@Override</a:t>
            </a:r>
          </a:p>
          <a:p>
            <a:pPr marL="0" indent="0">
              <a:buNone/>
            </a:pPr>
            <a:r>
              <a:rPr lang="en-US" sz="1100" dirty="0"/>
              <a:t>	public void call(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</a:p>
          <a:p>
            <a:pPr marL="0" indent="0">
              <a:buNone/>
            </a:pPr>
            <a:r>
              <a:rPr lang="en-US" sz="1100" dirty="0"/>
              <a:t>		if(</a:t>
            </a:r>
            <a:r>
              <a:rPr lang="en-US" sz="1100" dirty="0" err="1"/>
              <a:t>state.mediaEvent.equals</a:t>
            </a:r>
            <a:r>
              <a:rPr lang="en-US" sz="1100" dirty="0"/>
              <a:t>("STOP")){</a:t>
            </a:r>
          </a:p>
          <a:p>
            <a:pPr marL="0" indent="0">
              <a:buNone/>
            </a:pPr>
            <a:r>
              <a:rPr lang="en-US" sz="1100" dirty="0"/>
              <a:t>		}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r>
              <a:rPr lang="en-US" sz="1100" dirty="0"/>
              <a:t>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 and Video Milestone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809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cannot use any of the default Adobe Analytics library to track Video Milestone, use Data Insertion API</a:t>
            </a:r>
          </a:p>
          <a:p>
            <a:pPr lvl="1"/>
            <a:r>
              <a:rPr lang="en-GB" dirty="0" smtClean="0"/>
              <a:t>Example: PS4 and XBOX ONE</a:t>
            </a:r>
          </a:p>
          <a:p>
            <a:r>
              <a:rPr lang="en-GB" dirty="0" smtClean="0"/>
              <a:t>Use the Adobe reserved variables for video in conjunction with processing rules</a:t>
            </a:r>
          </a:p>
          <a:p>
            <a:r>
              <a:rPr lang="en-GB" dirty="0" smtClean="0"/>
              <a:t>More </a:t>
            </a:r>
            <a:r>
              <a:rPr lang="en-GB" dirty="0" smtClean="0">
                <a:hlinkClick r:id="rId3"/>
              </a:rPr>
              <a:t>information</a:t>
            </a:r>
            <a:r>
              <a:rPr lang="en-GB" dirty="0" smtClean="0"/>
              <a:t> about data insertion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5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43" y="2557463"/>
            <a:ext cx="58911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0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/>
          </a:p>
          <a:p>
            <a:pPr lvl="1"/>
            <a:r>
              <a:rPr lang="en-GB" smtClean="0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github.com/alcazes/Android-Milestone-Video-tracking</a:t>
            </a:r>
            <a:r>
              <a:rPr lang="en-GB" smtClean="0"/>
              <a:t>  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Engel </a:t>
            </a:r>
            <a:r>
              <a:rPr lang="en-GB" dirty="0"/>
              <a:t>Adobe Blogs: </a:t>
            </a:r>
            <a:r>
              <a:rPr lang="en-GB" dirty="0">
                <a:hlinkClick r:id="rId4"/>
              </a:rPr>
              <a:t>http://blogs.adobe.com/digitalmarketing/author/marijka-engel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827</TotalTime>
  <Words>2981</Words>
  <Application>Microsoft Office PowerPoint</Application>
  <PresentationFormat>Widescreen</PresentationFormat>
  <Paragraphs>484</Paragraphs>
  <Slides>78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Consolas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Video milestones</vt:lpstr>
      <vt:lpstr>Video milestone 25%</vt:lpstr>
      <vt:lpstr>Video milestone 50%</vt:lpstr>
      <vt:lpstr>Video milestone 75%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No variable mapping</vt:lpstr>
      <vt:lpstr>No variable mapping</vt:lpstr>
      <vt:lpstr>Example content type : correct mapping code</vt:lpstr>
      <vt:lpstr>Example content type : correct mapping image request</vt:lpstr>
      <vt:lpstr>Example content type : NO mapping code</vt:lpstr>
      <vt:lpstr>Example content type : NO mapping image request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Data Insertion API and Video Milestone</vt:lpstr>
      <vt:lpstr>Data Insertion API</vt:lpstr>
      <vt:lpstr>Code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87</cp:revision>
  <dcterms:created xsi:type="dcterms:W3CDTF">2015-02-16T15:55:30Z</dcterms:created>
  <dcterms:modified xsi:type="dcterms:W3CDTF">2015-12-03T15:38:34Z</dcterms:modified>
</cp:coreProperties>
</file>