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335" r:id="rId4"/>
    <p:sldId id="343" r:id="rId5"/>
    <p:sldId id="334" r:id="rId6"/>
    <p:sldId id="344" r:id="rId7"/>
    <p:sldId id="336" r:id="rId8"/>
    <p:sldId id="337" r:id="rId9"/>
    <p:sldId id="338" r:id="rId10"/>
    <p:sldId id="339" r:id="rId11"/>
    <p:sldId id="341" r:id="rId12"/>
    <p:sldId id="342" r:id="rId13"/>
    <p:sldId id="333" r:id="rId14"/>
    <p:sldId id="34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A1"/>
    <a:srgbClr val="A006C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89844-22D0-4111-9952-B0C2E29333EA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40EB2-ABAE-443B-8055-E957F52B2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9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40EB2-ABAE-443B-8055-E957F52B24A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4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CCC2-C48F-4A57-890E-C07198F988A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4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DD5F-8075-4A7A-AD0C-7366DA921F8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98FE-8C81-4854-89B5-EEBA0EB071D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354D-4369-463A-8C3B-247C4D663D4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5A14-D49F-4BC0-97A0-4D72F7C13E8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209-7AB5-4D59-8792-25FFF72E1D7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241-1BB7-47D0-BEB2-DD1E6FE60E64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1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D5B6-458A-439D-BCDD-11F9065D813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0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433E-6A59-43F2-825A-1009D873E73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C45F00-A3ED-4706-A9F0-4FBE78C9E6A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7A4C-A14C-4418-973C-BB64D57DBE3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6F3ABA-14E5-4F64-8CD5-02FA9AC541BF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ALGORITMOS E PROGRAMAÇÃO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4 – LAÇO 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42191" y="2714507"/>
            <a:ext cx="475554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int</a:t>
            </a:r>
            <a:r>
              <a:rPr lang="pt-BR" sz="2000" dirty="0" smtClean="0">
                <a:latin typeface="Cambria" panose="02040503050406030204" pitchFamily="18" charset="0"/>
              </a:rPr>
              <a:t> val1, val2,  S = 0, </a:t>
            </a:r>
            <a:r>
              <a:rPr lang="pt-BR" sz="2000" dirty="0" err="1" smtClean="0">
                <a:latin typeface="Cambria" panose="02040503050406030204" pitchFamily="18" charset="0"/>
              </a:rPr>
              <a:t>cont</a:t>
            </a:r>
            <a:r>
              <a:rPr lang="pt-BR" sz="2000" dirty="0" smtClean="0">
                <a:latin typeface="Cambria" panose="02040503050406030204" pitchFamily="18" charset="0"/>
              </a:rPr>
              <a:t> = 0;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 != 65</a:t>
            </a:r>
            <a:r>
              <a:rPr lang="pt-BR" sz="2000" dirty="0" smtClean="0">
                <a:latin typeface="Cambria" panose="02040503050406030204" pitchFamily="18" charset="0"/>
              </a:rPr>
              <a:t>)</a:t>
            </a:r>
            <a:r>
              <a:rPr lang="pt-BR" sz="2000" b="1" dirty="0" smtClean="0">
                <a:latin typeface="Cambria" panose="02040503050406030204" pitchFamily="18" charset="0"/>
              </a:rPr>
              <a:t>{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	</a:t>
            </a:r>
            <a:r>
              <a:rPr lang="pt-BR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printf</a:t>
            </a:r>
            <a:r>
              <a:rPr lang="pt-BR" sz="2000" dirty="0" smtClean="0">
                <a:latin typeface="Cambria" panose="02040503050406030204" pitchFamily="18" charset="0"/>
              </a:rPr>
              <a:t>(“Informe 2 valores inteiros”);</a:t>
            </a:r>
            <a:r>
              <a:rPr lang="pt-BR" sz="2000" dirty="0">
                <a:latin typeface="Cambria" panose="02040503050406030204" pitchFamily="18" charset="0"/>
              </a:rPr>
              <a:t>	</a:t>
            </a:r>
            <a:endParaRPr lang="pt-BR" sz="2000" dirty="0" smtClean="0">
              <a:latin typeface="Cambria" panose="02040503050406030204" pitchFamily="18" charset="0"/>
            </a:endParaRPr>
          </a:p>
          <a:p>
            <a:r>
              <a:rPr lang="pt-BR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	</a:t>
            </a:r>
            <a:r>
              <a:rPr lang="pt-BR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scanf</a:t>
            </a:r>
            <a:r>
              <a:rPr lang="pt-BR" sz="2000" dirty="0" smtClean="0">
                <a:latin typeface="Cambria" panose="02040503050406030204" pitchFamily="18" charset="0"/>
              </a:rPr>
              <a:t>(“%d %d”, &amp;val1, &amp;val2);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smtClean="0">
                <a:latin typeface="Cambria" panose="02040503050406030204" pitchFamily="18" charset="0"/>
              </a:rPr>
              <a:t>S = val1 + val2;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err="1" smtClean="0">
                <a:latin typeface="Cambria" panose="02040503050406030204" pitchFamily="18" charset="0"/>
              </a:rPr>
              <a:t>cont</a:t>
            </a:r>
            <a:r>
              <a:rPr lang="pt-BR" sz="2000" dirty="0" smtClean="0">
                <a:latin typeface="Cambria" panose="02040503050406030204" pitchFamily="18" charset="0"/>
              </a:rPr>
              <a:t> = </a:t>
            </a:r>
            <a:r>
              <a:rPr lang="pt-BR" sz="2000" dirty="0" err="1" smtClean="0">
                <a:latin typeface="Cambria" panose="02040503050406030204" pitchFamily="18" charset="0"/>
              </a:rPr>
              <a:t>cont</a:t>
            </a:r>
            <a:r>
              <a:rPr lang="pt-BR" sz="2000" dirty="0" smtClean="0">
                <a:latin typeface="Cambria" panose="02040503050406030204" pitchFamily="18" charset="0"/>
              </a:rPr>
              <a:t> +1; //contadora</a:t>
            </a:r>
          </a:p>
          <a:p>
            <a:r>
              <a:rPr lang="pt-BR" sz="2000" b="1" dirty="0" smtClean="0">
                <a:latin typeface="Cambria" panose="02040503050406030204" pitchFamily="18" charset="0"/>
              </a:rPr>
              <a:t>}</a:t>
            </a:r>
          </a:p>
          <a:p>
            <a:r>
              <a:rPr lang="pt-BR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printf</a:t>
            </a:r>
            <a:r>
              <a:rPr lang="pt-BR" sz="2000" dirty="0" smtClean="0">
                <a:latin typeface="Cambria" panose="02040503050406030204" pitchFamily="18" charset="0"/>
              </a:rPr>
              <a:t>(“Numero de </a:t>
            </a:r>
            <a:r>
              <a:rPr lang="pt-BR" sz="2000" dirty="0" err="1" smtClean="0">
                <a:latin typeface="Cambria" panose="02040503050406030204" pitchFamily="18" charset="0"/>
              </a:rPr>
              <a:t>operacoes</a:t>
            </a:r>
            <a:r>
              <a:rPr lang="pt-BR" sz="2000" dirty="0" smtClean="0">
                <a:latin typeface="Cambria" panose="02040503050406030204" pitchFamily="18" charset="0"/>
              </a:rPr>
              <a:t> %d”, </a:t>
            </a:r>
            <a:r>
              <a:rPr lang="pt-BR" sz="2000" dirty="0" err="1" smtClean="0">
                <a:latin typeface="Cambria" panose="02040503050406030204" pitchFamily="18" charset="0"/>
              </a:rPr>
              <a:t>cont</a:t>
            </a:r>
            <a:r>
              <a:rPr lang="pt-BR" sz="2000" dirty="0" smtClean="0">
                <a:latin typeface="Cambria" panose="02040503050406030204" pitchFamily="18" charset="0"/>
              </a:rPr>
              <a:t>);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  <a:endParaRPr lang="pt-BR" sz="2000" dirty="0">
              <a:latin typeface="Cambria" panose="020405030504060302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8430" y="2433851"/>
            <a:ext cx="4010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Teste de Mesa</a:t>
            </a:r>
            <a:r>
              <a:rPr lang="pt-BR" dirty="0" smtClean="0"/>
              <a:t> (Simulação da Execução)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35823" y="1769346"/>
            <a:ext cx="8874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Exemplo: </a:t>
            </a:r>
            <a:r>
              <a:rPr lang="pt-BR" sz="2000" dirty="0" smtClean="0"/>
              <a:t>Realizar </a:t>
            </a:r>
            <a:r>
              <a:rPr lang="pt-BR" sz="2000" dirty="0"/>
              <a:t>a soma de dois valores enquanto o resultado for diferente de </a:t>
            </a:r>
            <a:r>
              <a:rPr lang="pt-BR" sz="2000" dirty="0" smtClean="0"/>
              <a:t>65</a:t>
            </a:r>
            <a:r>
              <a:rPr lang="pt-BR" sz="2000" dirty="0"/>
              <a:t> </a:t>
            </a:r>
            <a:r>
              <a:rPr lang="pt-BR" sz="2000" u="sng" dirty="0"/>
              <a:t>e mostrar o N</a:t>
            </a:r>
            <a:r>
              <a:rPr lang="pt-BR" sz="2000" u="sng" baseline="30000" dirty="0"/>
              <a:t>o</a:t>
            </a:r>
            <a:r>
              <a:rPr lang="pt-BR" sz="2000" u="sng" dirty="0"/>
              <a:t> de operações</a:t>
            </a:r>
          </a:p>
          <a:p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47793" y="5472777"/>
            <a:ext cx="372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Exibirá o valor 4 (</a:t>
            </a:r>
            <a:r>
              <a:rPr lang="pt-BR" sz="2000" dirty="0" err="1" smtClean="0"/>
              <a:t>cont</a:t>
            </a:r>
            <a:r>
              <a:rPr lang="pt-BR" sz="2000" dirty="0" smtClean="0"/>
              <a:t> é 4)</a:t>
            </a:r>
            <a:endParaRPr lang="pt-BR" sz="2000" dirty="0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8894897" y="5648448"/>
            <a:ext cx="2569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11461481" y="4930527"/>
            <a:ext cx="0" cy="71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12221"/>
              </p:ext>
            </p:extLst>
          </p:nvPr>
        </p:nvGraphicFramePr>
        <p:xfrm>
          <a:off x="5997737" y="2730031"/>
          <a:ext cx="6120828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08000"/>
                <a:gridCol w="999236"/>
                <a:gridCol w="624014"/>
                <a:gridCol w="624014"/>
                <a:gridCol w="1454086"/>
                <a:gridCol w="1411478"/>
              </a:tblGrid>
              <a:tr h="3237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iteração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val1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val2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 = val1+val2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cont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=cont+1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(10)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(15)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(-1)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1+1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2+1</a:t>
                      </a: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3+1</a:t>
                      </a: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/>
              <a:t>obter as notas de uma turma de 100 alunos e </a:t>
            </a:r>
            <a:r>
              <a:rPr lang="pt-BR" dirty="0" smtClean="0"/>
              <a:t>mostrar </a:t>
            </a:r>
            <a:r>
              <a:rPr lang="pt-BR" dirty="0"/>
              <a:t>a média destas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43000" y="2185416"/>
            <a:ext cx="4800600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Solução 1: Sem </a:t>
            </a:r>
            <a:r>
              <a:rPr lang="pt-BR" sz="2000" b="1" dirty="0" smtClean="0"/>
              <a:t>laço de repetição</a:t>
            </a:r>
          </a:p>
          <a:p>
            <a:pPr>
              <a:lnSpc>
                <a:spcPts val="2000"/>
              </a:lnSpc>
            </a:pPr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float</a:t>
            </a:r>
            <a:r>
              <a:rPr lang="pt-BR" sz="2000" dirty="0" smtClean="0"/>
              <a:t> N1, N2, N3, ..., N100, media;</a:t>
            </a:r>
          </a:p>
          <a:p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printf</a:t>
            </a:r>
            <a:r>
              <a:rPr lang="pt-BR" sz="2000" dirty="0" smtClean="0"/>
              <a:t>(“Nota do aluno 1”);</a:t>
            </a:r>
          </a:p>
          <a:p>
            <a:r>
              <a:rPr lang="pt-BR" sz="2000" b="1" dirty="0" err="1" smtClean="0"/>
              <a:t>scanf</a:t>
            </a:r>
            <a:r>
              <a:rPr lang="pt-BR" sz="2000" dirty="0" smtClean="0"/>
              <a:t>(“%f”, &amp;N1);</a:t>
            </a:r>
          </a:p>
          <a:p>
            <a:r>
              <a:rPr lang="pt-BR" sz="2000" b="1" dirty="0" err="1" smtClean="0"/>
              <a:t>printf</a:t>
            </a:r>
            <a:r>
              <a:rPr lang="pt-BR" sz="2000" dirty="0"/>
              <a:t>(“Nota do aluno </a:t>
            </a:r>
            <a:r>
              <a:rPr lang="pt-BR" sz="2000" dirty="0" smtClean="0"/>
              <a:t>2”);</a:t>
            </a:r>
            <a:endParaRPr lang="pt-BR" sz="2000" dirty="0"/>
          </a:p>
          <a:p>
            <a:r>
              <a:rPr lang="pt-BR" sz="2000" b="1" dirty="0" err="1"/>
              <a:t>scanf</a:t>
            </a:r>
            <a:r>
              <a:rPr lang="pt-BR" sz="2000" dirty="0"/>
              <a:t>(“%f”, &amp;</a:t>
            </a:r>
            <a:r>
              <a:rPr lang="pt-BR" sz="2000" dirty="0" smtClean="0"/>
              <a:t>N2);</a:t>
            </a:r>
            <a:endParaRPr lang="pt-BR" sz="2000" dirty="0"/>
          </a:p>
          <a:p>
            <a:r>
              <a:rPr lang="pt-BR" sz="2000" dirty="0" smtClean="0"/>
              <a:t>... </a:t>
            </a:r>
          </a:p>
          <a:p>
            <a:r>
              <a:rPr lang="pt-BR" sz="2000" b="1" dirty="0" err="1" smtClean="0"/>
              <a:t>printf</a:t>
            </a:r>
            <a:r>
              <a:rPr lang="pt-BR" sz="2000" dirty="0" smtClean="0"/>
              <a:t>(“Nota do aluno 100”);</a:t>
            </a:r>
          </a:p>
          <a:p>
            <a:r>
              <a:rPr lang="pt-BR" sz="2000" b="1" dirty="0" err="1" smtClean="0"/>
              <a:t>scanf</a:t>
            </a:r>
            <a:r>
              <a:rPr lang="pt-BR" sz="2000" dirty="0"/>
              <a:t>(“%f”, &amp;</a:t>
            </a:r>
            <a:r>
              <a:rPr lang="pt-BR" sz="2000" dirty="0" smtClean="0"/>
              <a:t>N100);</a:t>
            </a:r>
          </a:p>
          <a:p>
            <a:r>
              <a:rPr lang="pt-BR" sz="2000" dirty="0" smtClean="0"/>
              <a:t>media = </a:t>
            </a:r>
            <a:r>
              <a:rPr lang="pt-BR" sz="2000" dirty="0"/>
              <a:t>(N1+N2+...+N100)/</a:t>
            </a:r>
            <a:r>
              <a:rPr lang="pt-BR" sz="2000" dirty="0" smtClean="0"/>
              <a:t>100;</a:t>
            </a:r>
          </a:p>
          <a:p>
            <a:r>
              <a:rPr lang="pt-BR" sz="2000" b="1" dirty="0" err="1"/>
              <a:t>printf</a:t>
            </a:r>
            <a:r>
              <a:rPr lang="pt-BR" sz="2000" dirty="0" smtClean="0"/>
              <a:t>(“Media: %f”, media);</a:t>
            </a:r>
          </a:p>
          <a:p>
            <a:r>
              <a:rPr lang="pt-BR" sz="2000" dirty="0" smtClean="0"/>
              <a:t>...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7920" y="2185416"/>
            <a:ext cx="480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000" b="1" dirty="0" smtClean="0">
                <a:solidFill>
                  <a:srgbClr val="0070C0"/>
                </a:solidFill>
              </a:rPr>
              <a:t>Solução 2: Com </a:t>
            </a:r>
            <a:r>
              <a:rPr lang="pt-BR" sz="2000" b="1" dirty="0" smtClean="0"/>
              <a:t>laço de repetição</a:t>
            </a:r>
          </a:p>
          <a:p>
            <a:pPr>
              <a:lnSpc>
                <a:spcPts val="2000"/>
              </a:lnSpc>
            </a:pPr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float</a:t>
            </a:r>
            <a:r>
              <a:rPr lang="pt-BR" sz="2000" dirty="0" smtClean="0"/>
              <a:t> N, S = 0, </a:t>
            </a:r>
            <a:r>
              <a:rPr lang="pt-BR" sz="2000" dirty="0" err="1" smtClean="0"/>
              <a:t>cont</a:t>
            </a:r>
            <a:r>
              <a:rPr lang="pt-BR" sz="2000" dirty="0" smtClean="0"/>
              <a:t> = 0, media;</a:t>
            </a:r>
          </a:p>
          <a:p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while</a:t>
            </a:r>
            <a:r>
              <a:rPr lang="pt-BR" sz="2000" dirty="0" smtClean="0"/>
              <a:t>(</a:t>
            </a:r>
            <a:r>
              <a:rPr lang="pt-BR" sz="2000" dirty="0" err="1" smtClean="0"/>
              <a:t>cont</a:t>
            </a:r>
            <a:r>
              <a:rPr lang="pt-BR" sz="2000" dirty="0" smtClean="0"/>
              <a:t> &lt; 100){</a:t>
            </a:r>
          </a:p>
          <a:p>
            <a:r>
              <a:rPr lang="pt-BR" sz="2000" b="1" dirty="0" smtClean="0"/>
              <a:t>	</a:t>
            </a:r>
            <a:r>
              <a:rPr lang="pt-BR" sz="2000" b="1" dirty="0" err="1" smtClean="0"/>
              <a:t>printf</a:t>
            </a:r>
            <a:r>
              <a:rPr lang="pt-BR" sz="2000" dirty="0"/>
              <a:t>(“Nota do aluno </a:t>
            </a:r>
            <a:r>
              <a:rPr lang="pt-BR" sz="2000" dirty="0" smtClean="0"/>
              <a:t>%d”, </a:t>
            </a:r>
            <a:r>
              <a:rPr lang="pt-BR" sz="2000" dirty="0" err="1" smtClean="0"/>
              <a:t>cont</a:t>
            </a:r>
            <a:r>
              <a:rPr lang="pt-BR" sz="2000" dirty="0" smtClean="0"/>
              <a:t>);</a:t>
            </a:r>
            <a:endParaRPr lang="pt-BR" sz="2000" dirty="0"/>
          </a:p>
          <a:p>
            <a:r>
              <a:rPr lang="pt-BR" sz="2000" b="1" dirty="0" smtClean="0"/>
              <a:t>	</a:t>
            </a:r>
            <a:r>
              <a:rPr lang="pt-BR" sz="2000" b="1" dirty="0" err="1" smtClean="0"/>
              <a:t>scanf</a:t>
            </a:r>
            <a:r>
              <a:rPr lang="pt-BR" sz="2000" dirty="0"/>
              <a:t>(“%f”, &amp;</a:t>
            </a:r>
            <a:r>
              <a:rPr lang="pt-BR" sz="2000" dirty="0" smtClean="0"/>
              <a:t>N);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S = S + N; //S é uma acumuladora</a:t>
            </a:r>
          </a:p>
          <a:p>
            <a:r>
              <a:rPr lang="pt-BR" sz="2000" dirty="0"/>
              <a:t>	</a:t>
            </a:r>
            <a:r>
              <a:rPr lang="pt-BR" sz="2000" dirty="0" err="1" smtClean="0"/>
              <a:t>cont</a:t>
            </a:r>
            <a:r>
              <a:rPr lang="pt-BR" sz="2000" dirty="0" smtClean="0"/>
              <a:t> = </a:t>
            </a:r>
            <a:r>
              <a:rPr lang="pt-BR" sz="2000" dirty="0" err="1" smtClean="0"/>
              <a:t>cont</a:t>
            </a:r>
            <a:r>
              <a:rPr lang="pt-BR" sz="2000" dirty="0" smtClean="0"/>
              <a:t> + 1; //contadora</a:t>
            </a:r>
            <a:endParaRPr lang="pt-BR" sz="2000" dirty="0"/>
          </a:p>
          <a:p>
            <a:r>
              <a:rPr lang="pt-BR" sz="2000" dirty="0" smtClean="0"/>
              <a:t>}</a:t>
            </a:r>
          </a:p>
          <a:p>
            <a:r>
              <a:rPr lang="pt-BR" sz="2000" dirty="0" smtClean="0"/>
              <a:t>media = S/</a:t>
            </a:r>
            <a:r>
              <a:rPr lang="pt-BR" sz="2000" dirty="0" err="1" smtClean="0"/>
              <a:t>cont</a:t>
            </a:r>
            <a:r>
              <a:rPr lang="pt-BR" sz="2000" dirty="0" smtClean="0"/>
              <a:t>;</a:t>
            </a:r>
          </a:p>
          <a:p>
            <a:r>
              <a:rPr lang="pt-BR" sz="2000" b="1" dirty="0" err="1" smtClean="0"/>
              <a:t>printf</a:t>
            </a:r>
            <a:r>
              <a:rPr lang="pt-BR" sz="2000" dirty="0" smtClean="0"/>
              <a:t>(“Media: %f”, media);</a:t>
            </a:r>
          </a:p>
          <a:p>
            <a:r>
              <a:rPr lang="pt-BR" sz="2000" dirty="0" smtClean="0"/>
              <a:t>...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44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/>
              <a:t>obter as notas de uma turma de 100 alunos e </a:t>
            </a:r>
            <a:r>
              <a:rPr lang="pt-BR" dirty="0" smtClean="0"/>
              <a:t>mostrar </a:t>
            </a:r>
            <a:r>
              <a:rPr lang="pt-BR" dirty="0"/>
              <a:t>a média destas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59982" y="2360699"/>
            <a:ext cx="4010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Teste de Mesa</a:t>
            </a:r>
            <a:r>
              <a:rPr lang="pt-BR" dirty="0" smtClean="0"/>
              <a:t> (Simulação da Execução)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61080"/>
              </p:ext>
            </p:extLst>
          </p:nvPr>
        </p:nvGraphicFramePr>
        <p:xfrm>
          <a:off x="1168391" y="2772680"/>
          <a:ext cx="5681192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0742"/>
                <a:gridCol w="999236"/>
                <a:gridCol w="859335"/>
                <a:gridCol w="663892"/>
                <a:gridCol w="986155"/>
                <a:gridCol w="811832"/>
              </a:tblGrid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cont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iteração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cont+1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S+N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(10)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0+10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(8.5)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10+8.5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18.5+0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...+1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99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99+1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727+3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100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{7.3}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955536" y="2331720"/>
            <a:ext cx="4389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Solução com </a:t>
            </a:r>
            <a:r>
              <a:rPr lang="pt-BR" sz="2000" b="1" dirty="0" smtClean="0"/>
              <a:t>laço de repetição</a:t>
            </a:r>
          </a:p>
          <a:p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float</a:t>
            </a:r>
            <a:r>
              <a:rPr lang="pt-BR" sz="2000" dirty="0" smtClean="0"/>
              <a:t> N, S = 0, </a:t>
            </a:r>
            <a:r>
              <a:rPr lang="pt-BR" sz="2000" dirty="0" err="1" smtClean="0"/>
              <a:t>cont</a:t>
            </a:r>
            <a:r>
              <a:rPr lang="pt-BR" sz="2000" dirty="0" smtClean="0"/>
              <a:t> = 0, M;</a:t>
            </a:r>
          </a:p>
          <a:p>
            <a:r>
              <a:rPr lang="pt-BR" sz="2000" dirty="0" smtClean="0"/>
              <a:t>...</a:t>
            </a:r>
          </a:p>
          <a:p>
            <a:r>
              <a:rPr lang="pt-BR" sz="2000" b="1" dirty="0" err="1" smtClean="0"/>
              <a:t>while</a:t>
            </a:r>
            <a:r>
              <a:rPr lang="pt-BR" sz="2000" dirty="0" smtClean="0"/>
              <a:t>(</a:t>
            </a:r>
            <a:r>
              <a:rPr lang="pt-BR" sz="2000" dirty="0" err="1" smtClean="0"/>
              <a:t>cont</a:t>
            </a:r>
            <a:r>
              <a:rPr lang="pt-BR" sz="2000" dirty="0" smtClean="0"/>
              <a:t> &lt; 100){</a:t>
            </a:r>
          </a:p>
          <a:p>
            <a:r>
              <a:rPr lang="pt-BR" sz="2000" b="1" dirty="0" smtClean="0"/>
              <a:t>	</a:t>
            </a:r>
            <a:r>
              <a:rPr lang="pt-BR" sz="2000" b="1" dirty="0" err="1" smtClean="0"/>
              <a:t>printf</a:t>
            </a:r>
            <a:r>
              <a:rPr lang="pt-BR" sz="2000" dirty="0"/>
              <a:t>(“Nota do aluno </a:t>
            </a:r>
            <a:r>
              <a:rPr lang="pt-BR" sz="2000" dirty="0" smtClean="0"/>
              <a:t>%d”, cont+1);</a:t>
            </a:r>
            <a:endParaRPr lang="pt-BR" sz="2000" dirty="0"/>
          </a:p>
          <a:p>
            <a:r>
              <a:rPr lang="pt-BR" sz="2000" b="1" dirty="0" smtClean="0"/>
              <a:t>	</a:t>
            </a:r>
            <a:r>
              <a:rPr lang="pt-BR" sz="2000" b="1" dirty="0" err="1" smtClean="0"/>
              <a:t>scanf</a:t>
            </a:r>
            <a:r>
              <a:rPr lang="pt-BR" sz="2000" dirty="0"/>
              <a:t>(“%f”, &amp;</a:t>
            </a:r>
            <a:r>
              <a:rPr lang="pt-BR" sz="2000" dirty="0" smtClean="0"/>
              <a:t>N);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S = S + N; //S é uma acumuladora</a:t>
            </a:r>
          </a:p>
          <a:p>
            <a:r>
              <a:rPr lang="pt-BR" sz="2000" dirty="0"/>
              <a:t>	</a:t>
            </a:r>
            <a:r>
              <a:rPr lang="pt-BR" sz="2000" dirty="0" err="1" smtClean="0"/>
              <a:t>cont</a:t>
            </a:r>
            <a:r>
              <a:rPr lang="pt-BR" sz="2000" dirty="0" smtClean="0"/>
              <a:t> = </a:t>
            </a:r>
            <a:r>
              <a:rPr lang="pt-BR" sz="2000" dirty="0" err="1" smtClean="0"/>
              <a:t>cont</a:t>
            </a:r>
            <a:r>
              <a:rPr lang="pt-BR" sz="2000" dirty="0" smtClean="0"/>
              <a:t> + 1; //contadora</a:t>
            </a:r>
            <a:endParaRPr lang="pt-BR" sz="2000" dirty="0"/>
          </a:p>
          <a:p>
            <a:r>
              <a:rPr lang="pt-BR" sz="2000" dirty="0" smtClean="0"/>
              <a:t>}</a:t>
            </a:r>
          </a:p>
          <a:p>
            <a:r>
              <a:rPr lang="pt-BR" sz="2000" dirty="0" smtClean="0"/>
              <a:t>M= S/</a:t>
            </a:r>
            <a:r>
              <a:rPr lang="pt-BR" sz="2000" dirty="0" err="1" smtClean="0"/>
              <a:t>cont</a:t>
            </a:r>
            <a:r>
              <a:rPr lang="pt-BR" sz="2000" dirty="0" smtClean="0"/>
              <a:t>;</a:t>
            </a:r>
          </a:p>
          <a:p>
            <a:r>
              <a:rPr lang="pt-BR" sz="2000" b="1" dirty="0" err="1" smtClean="0"/>
              <a:t>printf</a:t>
            </a:r>
            <a:r>
              <a:rPr lang="pt-BR" sz="2000" dirty="0" smtClean="0"/>
              <a:t>(“Media: %f”, M);</a:t>
            </a:r>
          </a:p>
          <a:p>
            <a:r>
              <a:rPr lang="pt-BR" sz="2000" dirty="0" smtClean="0"/>
              <a:t>...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21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O laço </a:t>
            </a:r>
            <a:r>
              <a:rPr lang="pt-BR" sz="2000" dirty="0" err="1" smtClean="0"/>
              <a:t>while</a:t>
            </a:r>
            <a:r>
              <a:rPr lang="pt-BR" sz="2000" dirty="0" smtClean="0"/>
              <a:t> é utilizado para repetir uma ou mais instruções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Primeiro </a:t>
            </a:r>
            <a:r>
              <a:rPr lang="pt-BR" sz="2000" u="sng" dirty="0" smtClean="0"/>
              <a:t>testa</a:t>
            </a:r>
            <a:r>
              <a:rPr lang="pt-BR" sz="2000" dirty="0" smtClean="0"/>
              <a:t> a condição </a:t>
            </a:r>
            <a:r>
              <a:rPr lang="pt-BR" sz="2000" u="sng" dirty="0" smtClean="0"/>
              <a:t>e depois executa</a:t>
            </a:r>
            <a:r>
              <a:rPr lang="pt-BR" sz="2000" dirty="0" smtClean="0"/>
              <a:t> a instrução. Se houver mais de uma instrução, usar chaves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Geralmente é utilizado quando </a:t>
            </a:r>
            <a:r>
              <a:rPr lang="pt-BR" sz="2000" u="sng" dirty="0" smtClean="0"/>
              <a:t>não se sabe o número de repetições</a:t>
            </a:r>
            <a:r>
              <a:rPr lang="pt-BR" sz="2000" dirty="0" smtClean="0"/>
              <a:t>, ou seja, não se sabe quando o critério de parada será atingido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Economiza linhas de código, declaração de variáveis... Facilitando a leitura do programa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u="sng" dirty="0" smtClean="0"/>
              <a:t>Contadoras</a:t>
            </a:r>
            <a:r>
              <a:rPr lang="pt-BR" sz="2000" dirty="0" smtClean="0"/>
              <a:t> e </a:t>
            </a:r>
            <a:r>
              <a:rPr lang="pt-BR" sz="2000" u="sng" dirty="0" smtClean="0"/>
              <a:t>acumuladoras</a:t>
            </a:r>
            <a:r>
              <a:rPr lang="pt-BR" sz="2000" dirty="0" smtClean="0"/>
              <a:t> devem ser inicializadas, sempre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A. Faça uma solução para mostrar no vídeo os valores entre 1 e </a:t>
            </a:r>
            <a:r>
              <a:rPr lang="pt-BR" dirty="0"/>
              <a:t>7. Antes da implementação, faça o algoritmo e o teste de mesa </a:t>
            </a:r>
            <a:endParaRPr lang="pt-BR" dirty="0" smtClean="0"/>
          </a:p>
          <a:p>
            <a:r>
              <a:rPr lang="pt-BR" dirty="0" smtClean="0"/>
              <a:t>B. Faça uma solução para somar dois número inteiros enquanto ambos forem pares. Mostrar a soma ao final do processamento. </a:t>
            </a:r>
            <a:r>
              <a:rPr lang="pt-BR" dirty="0"/>
              <a:t>Antes da implementação, faça o algoritmo e o teste de mesa</a:t>
            </a:r>
            <a:endParaRPr lang="pt-BR" dirty="0" smtClean="0"/>
          </a:p>
          <a:p>
            <a:r>
              <a:rPr lang="pt-BR" dirty="0" smtClean="0"/>
              <a:t>C. Faça uma solução para imprimir a tabuada do 7, de 1 até </a:t>
            </a:r>
            <a:r>
              <a:rPr lang="pt-BR" dirty="0"/>
              <a:t>10. Antes da implementação, faça o algoritmo e o teste de mesa</a:t>
            </a:r>
            <a:endParaRPr lang="pt-BR" dirty="0" smtClean="0"/>
          </a:p>
          <a:p>
            <a:r>
              <a:rPr lang="pt-BR" dirty="0" smtClean="0"/>
              <a:t>D. Faça uma solução para solicitar a idade de 10 pessoas e mostrar quantas são do sexo masculino e quantas são do sexo feminino. Mostrar também a média de idades de ambos os sexos e o percentual de homens e mulheres que participaram da pesquisa. Antes </a:t>
            </a:r>
            <a:r>
              <a:rPr lang="pt-BR" dirty="0"/>
              <a:t>da implementação, faça o algoritmo e o teste de mesa</a:t>
            </a:r>
          </a:p>
          <a:p>
            <a:r>
              <a:rPr lang="pt-BR" dirty="0" smtClean="0"/>
              <a:t>E. Faça uma solução para </a:t>
            </a:r>
            <a:r>
              <a:rPr lang="pt-BR" dirty="0"/>
              <a:t>acumular apenas os números pares </a:t>
            </a:r>
            <a:r>
              <a:rPr lang="pt-BR" dirty="0" smtClean="0"/>
              <a:t>entre 1 e 15. Mostre cada um dos valores acumulados, a soma dos valores acumulados e a quantidade de números acumulados. Antes da implementação, faça o algoritmo e o teste de mesa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DE HOJE...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b="1" dirty="0" smtClean="0"/>
              <a:t>1. Introdução às Estruturas de Repetição – Laços (ou Loops)</a:t>
            </a:r>
          </a:p>
          <a:p>
            <a:r>
              <a:rPr lang="pt-BR" b="1" dirty="0" smtClean="0"/>
              <a:t>2. Laço </a:t>
            </a:r>
            <a:r>
              <a:rPr lang="pt-BR" b="1" dirty="0" err="1" smtClean="0"/>
              <a:t>while</a:t>
            </a:r>
            <a:endParaRPr lang="pt-BR" b="1" dirty="0" smtClean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Definição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Contadores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Acumuladores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pt-BR" sz="2000" dirty="0" smtClean="0"/>
              <a:t>Testes de Mesa</a:t>
            </a:r>
          </a:p>
          <a:p>
            <a:r>
              <a:rPr lang="pt-BR" b="1" dirty="0" smtClean="0"/>
              <a:t>3. Exercícios</a:t>
            </a:r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ÀS ESTRUTURAS DE REPETIÇÃO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24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Até agora, vimos </a:t>
            </a:r>
            <a:r>
              <a:rPr lang="pt-BR" dirty="0"/>
              <a:t>instruções sequenciais, estruturas </a:t>
            </a:r>
            <a:r>
              <a:rPr lang="pt-BR" dirty="0" smtClean="0"/>
              <a:t>condicionais e de múltiplas escolhas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/>
              <a:t>Dada </a:t>
            </a:r>
            <a:r>
              <a:rPr lang="pt-BR" sz="2000" dirty="0"/>
              <a:t>uma ação, ela </a:t>
            </a:r>
            <a:r>
              <a:rPr lang="pt-BR" sz="2000" dirty="0" smtClean="0"/>
              <a:t>é </a:t>
            </a:r>
            <a:r>
              <a:rPr lang="pt-BR" sz="2000" dirty="0"/>
              <a:t>realizada </a:t>
            </a:r>
            <a:r>
              <a:rPr lang="pt-BR" sz="2000" u="sng" dirty="0"/>
              <a:t>uma única vez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Mas e se precisassem ser realizadas mais de uma </a:t>
            </a:r>
            <a:r>
              <a:rPr lang="pt-BR" sz="2000" dirty="0" smtClean="0"/>
              <a:t>vez?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Como você implementaria uma solução envolvendo um somatório?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20392" y="2408525"/>
            <a:ext cx="3770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pt-BR" sz="1400" dirty="0" smtClean="0"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pt-BR" sz="1400" dirty="0" smtClean="0">
                <a:latin typeface="Cambria" panose="02040503050406030204" pitchFamily="18" charset="0"/>
              </a:rPr>
              <a:t>&lt;</a:t>
            </a:r>
            <a:r>
              <a:rPr lang="pt-BR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instrucao1</a:t>
            </a:r>
            <a:r>
              <a:rPr lang="pt-BR" sz="1400" dirty="0" smtClean="0">
                <a:latin typeface="Cambria" panose="02040503050406030204" pitchFamily="18" charset="0"/>
              </a:rPr>
              <a:t>&gt;</a:t>
            </a:r>
          </a:p>
          <a:p>
            <a:r>
              <a:rPr lang="pt-BR" sz="1400" dirty="0">
                <a:latin typeface="Cambria" panose="02040503050406030204" pitchFamily="18" charset="0"/>
              </a:rPr>
              <a:t>&lt;</a:t>
            </a:r>
            <a:r>
              <a:rPr lang="pt-BR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instrucao2</a:t>
            </a:r>
            <a:r>
              <a:rPr lang="pt-BR" sz="1400" dirty="0" smtClean="0">
                <a:latin typeface="Cambria" panose="02040503050406030204" pitchFamily="18" charset="0"/>
              </a:rPr>
              <a:t>&gt;</a:t>
            </a:r>
          </a:p>
          <a:p>
            <a:r>
              <a:rPr lang="pt-BR" sz="1400" dirty="0">
                <a:latin typeface="Cambria" panose="02040503050406030204" pitchFamily="18" charset="0"/>
              </a:rPr>
              <a:t>&lt;</a:t>
            </a:r>
            <a:r>
              <a:rPr lang="pt-BR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instrucao3</a:t>
            </a:r>
            <a:r>
              <a:rPr lang="pt-BR" sz="1400" dirty="0" smtClean="0"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pt-BR" sz="1400" dirty="0" smtClean="0"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>
                <a:latin typeface="Cambria" panose="02040503050406030204" pitchFamily="18" charset="0"/>
              </a:rPr>
              <a:t>.</a:t>
            </a:r>
            <a:endParaRPr lang="pt-BR" sz="1400" dirty="0" smtClean="0">
              <a:latin typeface="Cambria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65214" y="2359994"/>
            <a:ext cx="34418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pt-BR" sz="1400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/>
              <a:t>.</a:t>
            </a:r>
          </a:p>
          <a:p>
            <a:r>
              <a:rPr lang="pt-BR" sz="1400" b="1" dirty="0" err="1">
                <a:latin typeface="Cambria" panose="02040503050406030204" pitchFamily="18" charset="0"/>
              </a:rPr>
              <a:t>if</a:t>
            </a:r>
            <a:r>
              <a:rPr lang="pt-BR" sz="1400" dirty="0">
                <a:latin typeface="Cambria" panose="02040503050406030204" pitchFamily="18" charset="0"/>
              </a:rPr>
              <a:t>(&lt;</a:t>
            </a:r>
            <a:r>
              <a:rPr lang="pt-BR" sz="1400" dirty="0" err="1">
                <a:solidFill>
                  <a:schemeClr val="accent2"/>
                </a:solidFill>
                <a:latin typeface="Cambria" panose="02040503050406030204" pitchFamily="18" charset="0"/>
              </a:rPr>
              <a:t>condicao</a:t>
            </a:r>
            <a:r>
              <a:rPr lang="pt-BR" sz="1400" dirty="0">
                <a:latin typeface="Cambria" panose="02040503050406030204" pitchFamily="18" charset="0"/>
              </a:rPr>
              <a:t>&gt;)</a:t>
            </a:r>
          </a:p>
          <a:p>
            <a:r>
              <a:rPr lang="pt-BR" sz="1400" dirty="0">
                <a:latin typeface="Cambria" panose="02040503050406030204" pitchFamily="18" charset="0"/>
              </a:rPr>
              <a:t>        </a:t>
            </a:r>
            <a:r>
              <a:rPr lang="pt-BR" sz="1400" dirty="0" smtClean="0">
                <a:latin typeface="Cambria" panose="02040503050406030204" pitchFamily="18" charset="0"/>
              </a:rPr>
              <a:t>&lt;</a:t>
            </a:r>
            <a:r>
              <a:rPr lang="pt-BR" sz="1400" dirty="0">
                <a:solidFill>
                  <a:srgbClr val="0070C0"/>
                </a:solidFill>
                <a:latin typeface="Cambria" panose="02040503050406030204" pitchFamily="18" charset="0"/>
              </a:rPr>
              <a:t>instrucao1</a:t>
            </a:r>
            <a:r>
              <a:rPr lang="pt-BR" sz="1400" dirty="0">
                <a:latin typeface="Cambria" panose="02040503050406030204" pitchFamily="18" charset="0"/>
              </a:rPr>
              <a:t>&gt;;</a:t>
            </a:r>
            <a:r>
              <a:rPr lang="pt-BR" sz="1200" dirty="0"/>
              <a:t>     </a:t>
            </a:r>
            <a:endParaRPr lang="pt-BR" sz="1200" b="1" dirty="0">
              <a:solidFill>
                <a:srgbClr val="002060"/>
              </a:solidFill>
            </a:endParaRPr>
          </a:p>
          <a:p>
            <a:r>
              <a:rPr lang="pt-BR" sz="1400" b="1" dirty="0" err="1" smtClean="0">
                <a:latin typeface="Cambria" panose="02040503050406030204" pitchFamily="18" charset="0"/>
              </a:rPr>
              <a:t>else</a:t>
            </a:r>
            <a:r>
              <a:rPr lang="pt-BR" sz="1400" b="1" dirty="0">
                <a:latin typeface="Cambria" panose="02040503050406030204" pitchFamily="18" charset="0"/>
              </a:rPr>
              <a:t>		          </a:t>
            </a:r>
            <a:r>
              <a:rPr lang="pt-BR" sz="1400" dirty="0"/>
              <a:t>    </a:t>
            </a:r>
            <a:endParaRPr lang="pt-BR" sz="1200" b="1" dirty="0">
              <a:solidFill>
                <a:srgbClr val="FF0000"/>
              </a:solidFill>
            </a:endParaRPr>
          </a:p>
          <a:p>
            <a:r>
              <a:rPr lang="pt-BR" sz="1400" dirty="0" smtClean="0">
                <a:latin typeface="Cambria" panose="02040503050406030204" pitchFamily="18" charset="0"/>
              </a:rPr>
              <a:t>        &lt;</a:t>
            </a:r>
            <a:r>
              <a:rPr lang="pt-BR" sz="1400" dirty="0">
                <a:solidFill>
                  <a:srgbClr val="0070C0"/>
                </a:solidFill>
                <a:latin typeface="Cambria" panose="02040503050406030204" pitchFamily="18" charset="0"/>
              </a:rPr>
              <a:t>instrucao2</a:t>
            </a:r>
            <a:r>
              <a:rPr lang="pt-BR" sz="1400" dirty="0">
                <a:latin typeface="Cambria" panose="02040503050406030204" pitchFamily="18" charset="0"/>
              </a:rPr>
              <a:t>&gt;;</a:t>
            </a:r>
          </a:p>
          <a:p>
            <a:r>
              <a:rPr lang="pt-BR" sz="1400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pt-BR" sz="1400" dirty="0"/>
              <a:t>.</a:t>
            </a:r>
            <a:endParaRPr lang="pt-BR" sz="1400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073587" y="2275609"/>
            <a:ext cx="3701786" cy="31102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0"/>
              </a:lnSpc>
            </a:pPr>
            <a:r>
              <a:rPr lang="pt-BR" sz="1400" dirty="0"/>
              <a:t>.</a:t>
            </a:r>
          </a:p>
          <a:p>
            <a:pPr>
              <a:lnSpc>
                <a:spcPct val="0"/>
              </a:lnSpc>
            </a:pPr>
            <a:r>
              <a:rPr lang="pt-BR" sz="1400" dirty="0"/>
              <a:t>.</a:t>
            </a:r>
          </a:p>
          <a:p>
            <a:pPr>
              <a:lnSpc>
                <a:spcPct val="0"/>
              </a:lnSpc>
            </a:pPr>
            <a:r>
              <a:rPr lang="pt-BR" sz="1400" dirty="0"/>
              <a:t>.</a:t>
            </a:r>
          </a:p>
          <a:p>
            <a:pPr marL="0" indent="0">
              <a:lnSpc>
                <a:spcPct val="0"/>
              </a:lnSpc>
              <a:buFont typeface="Calibri" panose="020F0502020204030204" pitchFamily="34" charset="0"/>
              <a:buNone/>
            </a:pPr>
            <a:r>
              <a:rPr lang="pt-BR" sz="1400" b="1" dirty="0" smtClean="0">
                <a:latin typeface="Cambria" panose="02040503050406030204" pitchFamily="18" charset="0"/>
              </a:rPr>
              <a:t>switch</a:t>
            </a:r>
            <a:r>
              <a:rPr lang="pt-BR" sz="1400" dirty="0" smtClean="0">
                <a:latin typeface="Cambria" panose="02040503050406030204" pitchFamily="18" charset="0"/>
              </a:rPr>
              <a:t>(&lt;</a:t>
            </a:r>
            <a:r>
              <a:rPr lang="pt-BR" sz="1400" dirty="0" smtClean="0">
                <a:solidFill>
                  <a:srgbClr val="CC04A1"/>
                </a:solidFill>
                <a:latin typeface="Cambria" panose="02040503050406030204" pitchFamily="18" charset="0"/>
              </a:rPr>
              <a:t>var1</a:t>
            </a:r>
            <a:r>
              <a:rPr lang="pt-BR" sz="1400" dirty="0" smtClean="0">
                <a:latin typeface="Cambria" panose="02040503050406030204" pitchFamily="18" charset="0"/>
              </a:rPr>
              <a:t>&gt;){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       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case 1</a:t>
            </a:r>
            <a:r>
              <a:rPr lang="pt-BR" sz="1400" b="1" dirty="0" smtClean="0">
                <a:latin typeface="Cambria" panose="02040503050406030204" pitchFamily="18" charset="0"/>
              </a:rPr>
              <a:t>:</a:t>
            </a:r>
            <a:r>
              <a:rPr lang="pt-BR" sz="1400" dirty="0" smtClean="0">
                <a:latin typeface="Cambria" panose="02040503050406030204" pitchFamily="18" charset="0"/>
              </a:rPr>
              <a:t>  &lt;</a:t>
            </a:r>
            <a:r>
              <a:rPr lang="pt-BR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instrucao1</a:t>
            </a:r>
            <a:r>
              <a:rPr lang="pt-BR" sz="1400" dirty="0" smtClean="0">
                <a:latin typeface="Cambria" panose="02040503050406030204" pitchFamily="18" charset="0"/>
              </a:rPr>
              <a:t>&gt;; </a:t>
            </a:r>
            <a:r>
              <a:rPr lang="pt-BR" sz="1400" b="1" dirty="0" smtClean="0">
                <a:latin typeface="Cambria" panose="02040503050406030204" pitchFamily="18" charset="0"/>
              </a:rPr>
              <a:t>break</a:t>
            </a:r>
            <a:r>
              <a:rPr lang="pt-BR" sz="1400" dirty="0" smtClean="0">
                <a:latin typeface="Cambria" panose="02040503050406030204" pitchFamily="18" charset="0"/>
              </a:rPr>
              <a:t>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       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case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2</a:t>
            </a:r>
            <a:r>
              <a:rPr lang="pt-BR" sz="1400" b="1" dirty="0" smtClean="0">
                <a:latin typeface="Cambria" panose="02040503050406030204" pitchFamily="18" charset="0"/>
              </a:rPr>
              <a:t>:</a:t>
            </a:r>
            <a:r>
              <a:rPr lang="pt-BR" sz="1400" dirty="0" smtClean="0">
                <a:latin typeface="Cambria" panose="02040503050406030204" pitchFamily="18" charset="0"/>
              </a:rPr>
              <a:t>  </a:t>
            </a:r>
            <a:r>
              <a:rPr lang="pt-BR" sz="1400" dirty="0">
                <a:latin typeface="Cambria" panose="02040503050406030204" pitchFamily="18" charset="0"/>
              </a:rPr>
              <a:t>&lt;</a:t>
            </a:r>
            <a:r>
              <a:rPr lang="pt-BR" sz="1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instrucao2</a:t>
            </a:r>
            <a:r>
              <a:rPr lang="pt-BR" sz="1400" dirty="0" smtClean="0">
                <a:latin typeface="Cambria" panose="02040503050406030204" pitchFamily="18" charset="0"/>
              </a:rPr>
              <a:t>&gt;; </a:t>
            </a:r>
            <a:r>
              <a:rPr lang="pt-BR" sz="1400" b="1" dirty="0">
                <a:latin typeface="Cambria" panose="02040503050406030204" pitchFamily="18" charset="0"/>
              </a:rPr>
              <a:t>break</a:t>
            </a:r>
            <a:r>
              <a:rPr lang="pt-BR" sz="1400" dirty="0">
                <a:latin typeface="Cambria" panose="02040503050406030204" pitchFamily="18" charset="0"/>
              </a:rPr>
              <a:t>;</a:t>
            </a:r>
            <a:endParaRPr lang="pt-BR" sz="14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0"/>
              </a:lnSpc>
              <a:buFont typeface="Calibri" panose="020F0502020204030204" pitchFamily="34" charset="0"/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	.</a:t>
            </a:r>
          </a:p>
          <a:p>
            <a:pPr marL="0" indent="0">
              <a:lnSpc>
                <a:spcPct val="0"/>
              </a:lnSpc>
              <a:buFont typeface="Calibri" panose="020F0502020204030204" pitchFamily="34" charset="0"/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	.</a:t>
            </a:r>
          </a:p>
          <a:p>
            <a:pPr marL="0" indent="0">
              <a:lnSpc>
                <a:spcPct val="0"/>
              </a:lnSpc>
              <a:buFont typeface="Calibri" panose="020F0502020204030204" pitchFamily="34" charset="0"/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	.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        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default</a:t>
            </a:r>
            <a:r>
              <a:rPr lang="pt-BR" sz="1400" dirty="0" smtClean="0">
                <a:latin typeface="Cambria" panose="02040503050406030204" pitchFamily="18" charset="0"/>
              </a:rPr>
              <a:t>: </a:t>
            </a:r>
            <a:r>
              <a:rPr lang="pt-BR" sz="1400" dirty="0">
                <a:latin typeface="Cambria" panose="02040503050406030204" pitchFamily="18" charset="0"/>
              </a:rPr>
              <a:t>&lt;</a:t>
            </a:r>
            <a:r>
              <a:rPr lang="pt-BR" sz="14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instrucaoN</a:t>
            </a:r>
            <a:r>
              <a:rPr lang="pt-BR" sz="1400" dirty="0" smtClean="0">
                <a:latin typeface="Cambria" panose="02040503050406030204" pitchFamily="18" charset="0"/>
              </a:rPr>
              <a:t>&gt;;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};</a:t>
            </a:r>
          </a:p>
          <a:p>
            <a:pPr marL="0" defTabSz="457200">
              <a:lnSpc>
                <a:spcPct val="0"/>
              </a:lnSpc>
            </a:pPr>
            <a:r>
              <a:rPr lang="pt-BR" sz="1400" dirty="0">
                <a:solidFill>
                  <a:schemeClr val="tx1"/>
                </a:solidFill>
              </a:rPr>
              <a:t>.</a:t>
            </a:r>
          </a:p>
          <a:p>
            <a:pPr marL="0" defTabSz="457200">
              <a:lnSpc>
                <a:spcPct val="0"/>
              </a:lnSpc>
            </a:pPr>
            <a:r>
              <a:rPr lang="pt-BR" sz="1400" dirty="0">
                <a:solidFill>
                  <a:schemeClr val="tx1"/>
                </a:solidFill>
              </a:rPr>
              <a:t>.</a:t>
            </a:r>
          </a:p>
          <a:p>
            <a:pPr marL="0" defTabSz="457200">
              <a:lnSpc>
                <a:spcPct val="0"/>
              </a:lnSpc>
            </a:pPr>
            <a:r>
              <a:rPr lang="pt-BR" sz="1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pt-BR" sz="1400" dirty="0" smtClean="0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30977" y="2239248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Sequencial</a:t>
            </a:r>
            <a:endParaRPr lang="pt-BR" sz="1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49937" y="2235784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Condicional</a:t>
            </a:r>
            <a:endParaRPr lang="pt-BR" sz="1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350329" y="2225395"/>
            <a:ext cx="203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Múltipla escolha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9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ÀS ESTRUTURAS DE REPETIÇÃO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09504" cy="4347248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Um mesmo questionário pode ser apresentado a diferentes usuários, e encerrado quando não houver mais usuários. Mostrar o número de entrevistados, quantos tem curso superior...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Uma calculadora deve permitir ao usuário realizar quantas operações quiser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Em uma operação de divisão, solicitar um valor diferente de zero enquanto o usuário insistir em zero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Um jogo de computador só é encerrado quando uma condição for satisfeita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Em um caixa eletrônico, o usuário pode realizar várias operações, repetidas vezes, até escolher a opção que encerra a interação entre o usuário e o sistema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dirty="0"/>
              <a:t>relógio deve incrementar o valor do minuto a cada 60 segundos, isto é, acumular cada segundo até </a:t>
            </a:r>
            <a:r>
              <a:rPr lang="pt-BR" dirty="0" smtClean="0"/>
              <a:t>60 e depois voltar a contagem em um processo repetitivo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Estrutura do Laço </a:t>
            </a:r>
            <a:r>
              <a:rPr lang="pt-BR" b="1" dirty="0" err="1" smtClean="0"/>
              <a:t>while</a:t>
            </a:r>
            <a:r>
              <a:rPr lang="pt-BR" b="1" dirty="0" smtClean="0"/>
              <a:t> (“enquanto”)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94761" y="2339537"/>
            <a:ext cx="536170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&lt;</a:t>
            </a:r>
            <a:r>
              <a:rPr lang="pt-BR" dirty="0">
                <a:solidFill>
                  <a:srgbClr val="FF0000"/>
                </a:solidFill>
              </a:rPr>
              <a:t>condição de parada</a:t>
            </a:r>
            <a:r>
              <a:rPr lang="pt-BR" dirty="0" smtClean="0"/>
              <a:t>&gt; //teste</a:t>
            </a:r>
          </a:p>
          <a:p>
            <a:r>
              <a:rPr lang="pt-BR" u="sng" dirty="0" smtClean="0"/>
              <a:t>Enquanto</a:t>
            </a:r>
            <a:r>
              <a:rPr lang="pt-BR" dirty="0" smtClean="0"/>
              <a:t> satisfeita, as instruções são executadas</a:t>
            </a:r>
          </a:p>
          <a:p>
            <a:endParaRPr lang="pt-BR" dirty="0" smtClean="0"/>
          </a:p>
          <a:p>
            <a:r>
              <a:rPr lang="pt-BR" dirty="0" smtClean="0"/>
              <a:t>{ </a:t>
            </a:r>
          </a:p>
          <a:p>
            <a:r>
              <a:rPr lang="pt-BR" dirty="0" smtClean="0"/>
              <a:t>necessário quando houver mais de uma instrução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smtClean="0">
                <a:solidFill>
                  <a:srgbClr val="0070C0"/>
                </a:solidFill>
              </a:rPr>
              <a:t>instrução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Pode ser uma ou mais operações matemáticas, desvios ou qualquer outra instrução ou conjunto de instruções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84562" y="2266604"/>
            <a:ext cx="3667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(&lt;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condição </a:t>
            </a:r>
            <a:r>
              <a:rPr lang="pt-BR" sz="2000" dirty="0">
                <a:solidFill>
                  <a:srgbClr val="FF0000"/>
                </a:solidFill>
                <a:latin typeface="Cambria" panose="02040503050406030204" pitchFamily="18" charset="0"/>
              </a:rPr>
              <a:t>de parada</a:t>
            </a:r>
            <a:r>
              <a:rPr lang="pt-BR" sz="2000" dirty="0" smtClean="0">
                <a:latin typeface="Cambria" panose="02040503050406030204" pitchFamily="18" charset="0"/>
              </a:rPr>
              <a:t>&gt;) {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>
                <a:solidFill>
                  <a:srgbClr val="0070C0"/>
                </a:solidFill>
                <a:latin typeface="Cambria" panose="02040503050406030204" pitchFamily="18" charset="0"/>
              </a:rPr>
              <a:t>instrução1</a:t>
            </a:r>
            <a:r>
              <a:rPr lang="pt-BR" sz="2000" dirty="0">
                <a:latin typeface="Cambria" panose="02040503050406030204" pitchFamily="18" charset="0"/>
              </a:rPr>
              <a:t>&gt;;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>
                <a:solidFill>
                  <a:srgbClr val="0070C0"/>
                </a:solidFill>
                <a:latin typeface="Cambria" panose="02040503050406030204" pitchFamily="18" charset="0"/>
              </a:rPr>
              <a:t>instrução2</a:t>
            </a:r>
            <a:r>
              <a:rPr lang="pt-BR" sz="2000" dirty="0">
                <a:latin typeface="Cambria" panose="02040503050406030204" pitchFamily="18" charset="0"/>
              </a:rPr>
              <a:t>&gt;;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instrução3</a:t>
            </a:r>
            <a:r>
              <a:rPr lang="pt-BR" sz="2000" dirty="0" smtClean="0">
                <a:latin typeface="Cambria" panose="02040503050406030204" pitchFamily="18" charset="0"/>
              </a:rPr>
              <a:t>&gt;;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	...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}</a:t>
            </a:r>
          </a:p>
          <a:p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50816" y="5326292"/>
            <a:ext cx="94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Dizemos que as instruções em um laço são executadas iterativamente, isto é, repetidamente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1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Saindo do laço </a:t>
            </a:r>
            <a:r>
              <a:rPr lang="pt-BR" b="1" dirty="0" err="1" smtClean="0"/>
              <a:t>while</a:t>
            </a:r>
            <a:r>
              <a:rPr lang="pt-BR" b="1" dirty="0" smtClean="0"/>
              <a:t>...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26480" y="2826395"/>
            <a:ext cx="30849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break;</a:t>
            </a:r>
          </a:p>
          <a:p>
            <a:endParaRPr lang="pt-BR" sz="2000" dirty="0"/>
          </a:p>
          <a:p>
            <a:r>
              <a:rPr lang="pt-BR" sz="2000" dirty="0" smtClean="0"/>
              <a:t>Abandona o laço</a:t>
            </a:r>
            <a:endParaRPr lang="pt-BR" sz="2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184562" y="2266604"/>
            <a:ext cx="3667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(&lt;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condição </a:t>
            </a:r>
            <a:r>
              <a:rPr lang="pt-BR" sz="2000" dirty="0">
                <a:solidFill>
                  <a:srgbClr val="FF0000"/>
                </a:solidFill>
                <a:latin typeface="Cambria" panose="02040503050406030204" pitchFamily="18" charset="0"/>
              </a:rPr>
              <a:t>de parada</a:t>
            </a:r>
            <a:r>
              <a:rPr lang="pt-BR" sz="2000" dirty="0" smtClean="0">
                <a:latin typeface="Cambria" panose="02040503050406030204" pitchFamily="18" charset="0"/>
              </a:rPr>
              <a:t>&gt;) {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>
                <a:solidFill>
                  <a:srgbClr val="0070C0"/>
                </a:solidFill>
                <a:latin typeface="Cambria" panose="02040503050406030204" pitchFamily="18" charset="0"/>
              </a:rPr>
              <a:t>instrução1</a:t>
            </a:r>
            <a:r>
              <a:rPr lang="pt-BR" sz="2000" dirty="0">
                <a:latin typeface="Cambria" panose="02040503050406030204" pitchFamily="18" charset="0"/>
              </a:rPr>
              <a:t>&gt;;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>
                <a:solidFill>
                  <a:srgbClr val="0070C0"/>
                </a:solidFill>
                <a:latin typeface="Cambria" panose="02040503050406030204" pitchFamily="18" charset="0"/>
              </a:rPr>
              <a:t>instrução2</a:t>
            </a:r>
            <a:r>
              <a:rPr lang="pt-BR" sz="2000" dirty="0">
                <a:latin typeface="Cambria" panose="02040503050406030204" pitchFamily="18" charset="0"/>
              </a:rPr>
              <a:t>&gt;;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instrução3</a:t>
            </a:r>
            <a:r>
              <a:rPr lang="pt-BR" sz="2000" dirty="0" smtClean="0">
                <a:latin typeface="Cambria" panose="02040503050406030204" pitchFamily="18" charset="0"/>
              </a:rPr>
              <a:t>&gt;;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	</a:t>
            </a:r>
            <a:r>
              <a:rPr lang="pt-BR" sz="2000" dirty="0" err="1" smtClean="0">
                <a:latin typeface="Cambria" panose="02040503050406030204" pitchFamily="18" charset="0"/>
              </a:rPr>
              <a:t>if</a:t>
            </a:r>
            <a:r>
              <a:rPr lang="pt-BR" sz="2000" dirty="0" smtClean="0">
                <a:latin typeface="Cambria" panose="02040503050406030204" pitchFamily="18" charset="0"/>
              </a:rPr>
              <a:t>(&lt;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condição</a:t>
            </a:r>
            <a:r>
              <a:rPr lang="pt-BR" sz="2000" dirty="0" smtClean="0">
                <a:latin typeface="Cambria" panose="02040503050406030204" pitchFamily="18" charset="0"/>
              </a:rPr>
              <a:t>&gt;)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smtClean="0">
                <a:latin typeface="Cambria" panose="02040503050406030204" pitchFamily="18" charset="0"/>
              </a:rPr>
              <a:t>		break;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}</a:t>
            </a:r>
          </a:p>
          <a:p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50816" y="5326292"/>
            <a:ext cx="946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Pode ser interessante para evitar que o algoritmo entre em loop infinito</a:t>
            </a:r>
            <a:endParaRPr lang="pt-BR" sz="2000" dirty="0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3394553" y="3078182"/>
            <a:ext cx="2731927" cy="88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Estrutura do Laço </a:t>
            </a:r>
            <a:r>
              <a:rPr lang="pt-BR" b="1" dirty="0" err="1" smtClean="0"/>
              <a:t>while</a:t>
            </a:r>
            <a:r>
              <a:rPr lang="pt-BR" b="1" dirty="0" smtClean="0"/>
              <a:t> (“enquanto”)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70495" y="2547957"/>
            <a:ext cx="3667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(&lt;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condição </a:t>
            </a:r>
            <a:r>
              <a:rPr lang="pt-BR" sz="2000" dirty="0">
                <a:solidFill>
                  <a:srgbClr val="FF0000"/>
                </a:solidFill>
                <a:latin typeface="Cambria" panose="02040503050406030204" pitchFamily="18" charset="0"/>
              </a:rPr>
              <a:t>de parada</a:t>
            </a:r>
            <a:r>
              <a:rPr lang="pt-BR" sz="2000" dirty="0" smtClean="0">
                <a:latin typeface="Cambria" panose="02040503050406030204" pitchFamily="18" charset="0"/>
              </a:rPr>
              <a:t>&gt;) </a:t>
            </a:r>
            <a:endParaRPr lang="pt-BR" sz="2000" dirty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	&lt;</a:t>
            </a:r>
            <a:r>
              <a:rPr lang="pt-BR" sz="2000" dirty="0">
                <a:solidFill>
                  <a:srgbClr val="0070C0"/>
                </a:solidFill>
                <a:latin typeface="Cambria" panose="02040503050406030204" pitchFamily="18" charset="0"/>
              </a:rPr>
              <a:t>instrução1</a:t>
            </a:r>
            <a:r>
              <a:rPr lang="pt-BR" sz="2000" dirty="0">
                <a:latin typeface="Cambria" panose="02040503050406030204" pitchFamily="18" charset="0"/>
              </a:rPr>
              <a:t>&gt;;</a:t>
            </a:r>
          </a:p>
          <a:p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78839" y="5426198"/>
            <a:ext cx="610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 variável </a:t>
            </a:r>
            <a:r>
              <a:rPr lang="pt-BR" sz="2000" u="sng" dirty="0" smtClean="0"/>
              <a:t>k é incrementada iterativamente</a:t>
            </a:r>
            <a:r>
              <a:rPr lang="pt-BR" sz="2000" dirty="0" smtClean="0"/>
              <a:t> até que a condição de parada seja atingida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64770" y="3445601"/>
            <a:ext cx="611599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k = 0;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(k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&lt; 3</a:t>
            </a:r>
            <a:r>
              <a:rPr lang="pt-BR" sz="2000" dirty="0" smtClean="0">
                <a:latin typeface="Cambria" panose="02040503050406030204" pitchFamily="18" charset="0"/>
              </a:rPr>
              <a:t>) //1</a:t>
            </a:r>
            <a:r>
              <a:rPr lang="pt-BR" sz="2000" baseline="30000" dirty="0" smtClean="0">
                <a:latin typeface="Cambria" panose="02040503050406030204" pitchFamily="18" charset="0"/>
              </a:rPr>
              <a:t>º </a:t>
            </a:r>
            <a:r>
              <a:rPr lang="pt-BR" sz="2000" dirty="0">
                <a:latin typeface="Cambria" panose="02040503050406030204" pitchFamily="18" charset="0"/>
              </a:rPr>
              <a:t>testa e só depois executa</a:t>
            </a:r>
            <a:endParaRPr lang="pt-BR" sz="2000" dirty="0" smtClean="0">
              <a:latin typeface="Cambria" panose="02040503050406030204" pitchFamily="18" charset="0"/>
            </a:endParaRPr>
          </a:p>
          <a:p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k = k + 1</a:t>
            </a:r>
            <a:r>
              <a:rPr lang="pt-BR" sz="2000" dirty="0" smtClean="0">
                <a:latin typeface="Cambria" panose="02040503050406030204" pitchFamily="18" charset="0"/>
              </a:rPr>
              <a:t>;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printf</a:t>
            </a:r>
            <a:r>
              <a:rPr lang="pt-BR" sz="2000" dirty="0" smtClean="0">
                <a:latin typeface="Cambria" panose="02040503050406030204" pitchFamily="18" charset="0"/>
              </a:rPr>
              <a:t>(“Resultado %d”, k); //após o laço ser encerrado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  <a:endParaRPr lang="pt-BR" sz="2000" dirty="0">
              <a:latin typeface="Cambria" panose="02040503050406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22568" y="3033508"/>
            <a:ext cx="6020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Exemplo</a:t>
            </a:r>
            <a:r>
              <a:rPr lang="pt-BR" sz="2000" dirty="0"/>
              <a:t>: Contar até 3 e exibir o resultado da </a:t>
            </a:r>
            <a:r>
              <a:rPr lang="pt-BR" sz="2000" dirty="0" smtClean="0"/>
              <a:t>contagem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941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35822" y="1813749"/>
            <a:ext cx="545592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 Contar até 3 e exibir o resultado da contagem</a:t>
            </a:r>
          </a:p>
          <a:p>
            <a:r>
              <a:rPr lang="pt-BR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dirty="0" err="1" smtClean="0">
                <a:latin typeface="Cambria" panose="02040503050406030204" pitchFamily="18" charset="0"/>
              </a:rPr>
              <a:t>int</a:t>
            </a:r>
            <a:r>
              <a:rPr lang="pt-BR" dirty="0" smtClean="0">
                <a:latin typeface="Cambria" panose="02040503050406030204" pitchFamily="18" charset="0"/>
              </a:rPr>
              <a:t> k = 0;</a:t>
            </a:r>
          </a:p>
          <a:p>
            <a:r>
              <a:rPr lang="pt-BR" dirty="0" err="1" smtClean="0">
                <a:latin typeface="Cambria" panose="02040503050406030204" pitchFamily="18" charset="0"/>
              </a:rPr>
              <a:t>while</a:t>
            </a:r>
            <a:r>
              <a:rPr lang="pt-BR" dirty="0" smtClean="0">
                <a:latin typeface="Cambria" panose="02040503050406030204" pitchFamily="18" charset="0"/>
              </a:rPr>
              <a:t>(k</a:t>
            </a:r>
            <a:r>
              <a:rPr lang="pt-BR" dirty="0" smtClean="0">
                <a:solidFill>
                  <a:srgbClr val="FF0000"/>
                </a:solidFill>
                <a:latin typeface="Cambria" panose="02040503050406030204" pitchFamily="18" charset="0"/>
              </a:rPr>
              <a:t> &lt; 3</a:t>
            </a:r>
            <a:r>
              <a:rPr lang="pt-BR" dirty="0" smtClean="0">
                <a:latin typeface="Cambria" panose="02040503050406030204" pitchFamily="18" charset="0"/>
              </a:rPr>
              <a:t>) //1</a:t>
            </a:r>
            <a:r>
              <a:rPr lang="pt-BR" baseline="30000" dirty="0" smtClean="0">
                <a:latin typeface="Cambria" panose="02040503050406030204" pitchFamily="18" charset="0"/>
              </a:rPr>
              <a:t>º </a:t>
            </a:r>
            <a:r>
              <a:rPr lang="pt-BR" dirty="0" smtClean="0">
                <a:latin typeface="Cambria" panose="02040503050406030204" pitchFamily="18" charset="0"/>
              </a:rPr>
              <a:t>testa e só depois executa</a:t>
            </a:r>
          </a:p>
          <a:p>
            <a:r>
              <a:rPr lang="pt-BR" dirty="0">
                <a:latin typeface="Cambria" panose="02040503050406030204" pitchFamily="18" charset="0"/>
              </a:rPr>
              <a:t>	</a:t>
            </a:r>
            <a:r>
              <a:rPr lang="pt-BR" dirty="0" smtClean="0">
                <a:solidFill>
                  <a:srgbClr val="0070C0"/>
                </a:solidFill>
                <a:latin typeface="Cambria" panose="02040503050406030204" pitchFamily="18" charset="0"/>
              </a:rPr>
              <a:t>k = k + 1</a:t>
            </a:r>
            <a:r>
              <a:rPr lang="pt-BR" dirty="0" smtClean="0">
                <a:latin typeface="Cambria" panose="02040503050406030204" pitchFamily="18" charset="0"/>
              </a:rPr>
              <a:t>;</a:t>
            </a:r>
          </a:p>
          <a:p>
            <a:r>
              <a:rPr lang="pt-BR" dirty="0" err="1" smtClean="0">
                <a:latin typeface="Cambria" panose="02040503050406030204" pitchFamily="18" charset="0"/>
              </a:rPr>
              <a:t>printf</a:t>
            </a:r>
            <a:r>
              <a:rPr lang="pt-BR" dirty="0" smtClean="0">
                <a:latin typeface="Cambria" panose="02040503050406030204" pitchFamily="18" charset="0"/>
              </a:rPr>
              <a:t>(“Resultado %d”, k); //após o laço ser encerrado</a:t>
            </a:r>
          </a:p>
          <a:p>
            <a:r>
              <a:rPr lang="pt-BR" dirty="0" smtClean="0">
                <a:latin typeface="Cambria" panose="02040503050406030204" pitchFamily="18" charset="0"/>
              </a:rPr>
              <a:t>...</a:t>
            </a:r>
            <a:endParaRPr lang="pt-BR" dirty="0">
              <a:latin typeface="Cambria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53390" y="1900303"/>
            <a:ext cx="4644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 variável k é </a:t>
            </a:r>
            <a:r>
              <a:rPr lang="pt-BR" sz="2000" u="sng" dirty="0" smtClean="0"/>
              <a:t>incrementada iterativamente</a:t>
            </a:r>
            <a:r>
              <a:rPr lang="pt-BR" sz="2000" dirty="0" smtClean="0"/>
              <a:t> até que a condição de parada seja atingida</a:t>
            </a:r>
          </a:p>
          <a:p>
            <a:endParaRPr lang="pt-BR" sz="2000" dirty="0"/>
          </a:p>
          <a:p>
            <a:r>
              <a:rPr lang="pt-BR" sz="2000" dirty="0" smtClean="0"/>
              <a:t>A variável k também é </a:t>
            </a:r>
            <a:r>
              <a:rPr lang="pt-BR" sz="2000" u="sng" dirty="0" smtClean="0"/>
              <a:t>chamada de</a:t>
            </a:r>
            <a:r>
              <a:rPr lang="pt-BR" sz="2000" dirty="0" smtClean="0"/>
              <a:t> </a:t>
            </a:r>
            <a:r>
              <a:rPr lang="pt-BR" sz="2000" u="sng" dirty="0" smtClean="0"/>
              <a:t>contadora</a:t>
            </a:r>
            <a:r>
              <a:rPr lang="pt-BR" sz="2000" dirty="0" smtClean="0"/>
              <a:t> pois, ela armazena o resultado da contagem a cada iteração do laço. </a:t>
            </a:r>
            <a:r>
              <a:rPr lang="pt-BR" sz="2000" u="sng" dirty="0" smtClean="0"/>
              <a:t>Toda contadora deve ser inicializada</a:t>
            </a:r>
            <a:endParaRPr lang="pt-BR" sz="2000" u="sng" dirty="0"/>
          </a:p>
          <a:p>
            <a:endParaRPr lang="pt-BR" sz="2000" dirty="0"/>
          </a:p>
          <a:p>
            <a:r>
              <a:rPr lang="pt-BR" sz="2000" dirty="0" smtClean="0"/>
              <a:t>A instrução (k = k +1) é executada 3 vezes: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1</a:t>
            </a:r>
            <a:r>
              <a:rPr lang="pt-BR" sz="2000" baseline="30000" dirty="0" smtClean="0"/>
              <a:t>a</a:t>
            </a:r>
            <a:r>
              <a:rPr lang="pt-BR" sz="2000" dirty="0" smtClean="0"/>
              <a:t> vez: 0</a:t>
            </a:r>
            <a:r>
              <a:rPr lang="pt-BR" sz="2000" dirty="0" smtClean="0">
                <a:solidFill>
                  <a:srgbClr val="0070C0"/>
                </a:solidFill>
              </a:rPr>
              <a:t>+1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2</a:t>
            </a:r>
            <a:r>
              <a:rPr lang="pt-BR" sz="2000" baseline="30000" dirty="0" smtClean="0"/>
              <a:t>a</a:t>
            </a:r>
            <a:r>
              <a:rPr lang="pt-BR" sz="2000" dirty="0" smtClean="0"/>
              <a:t> vez: 1</a:t>
            </a:r>
            <a:r>
              <a:rPr lang="pt-BR" sz="2000" dirty="0" smtClean="0">
                <a:solidFill>
                  <a:srgbClr val="0070C0"/>
                </a:solidFill>
              </a:rPr>
              <a:t>+1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3</a:t>
            </a:r>
            <a:r>
              <a:rPr lang="pt-BR" sz="2000" baseline="30000" dirty="0" smtClean="0"/>
              <a:t>a</a:t>
            </a:r>
            <a:r>
              <a:rPr lang="pt-BR" sz="2000" dirty="0" smtClean="0"/>
              <a:t> vez: 2</a:t>
            </a:r>
            <a:r>
              <a:rPr lang="pt-BR" sz="2000" dirty="0" smtClean="0">
                <a:solidFill>
                  <a:srgbClr val="0070C0"/>
                </a:solidFill>
              </a:rPr>
              <a:t>+1</a:t>
            </a:r>
          </a:p>
          <a:p>
            <a:endParaRPr lang="pt-BR" sz="2000" dirty="0" smtClean="0"/>
          </a:p>
          <a:p>
            <a:r>
              <a:rPr lang="pt-BR" sz="2000" dirty="0" smtClean="0"/>
              <a:t>O resultado da contagem é o valor de k {3}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32915" y="3937992"/>
            <a:ext cx="4010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Teste de Mesa</a:t>
            </a:r>
            <a:r>
              <a:rPr lang="pt-BR" dirty="0" smtClean="0"/>
              <a:t> (Simulação da Execução)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03896"/>
              </p:ext>
            </p:extLst>
          </p:nvPr>
        </p:nvGraphicFramePr>
        <p:xfrm>
          <a:off x="1370996" y="4283732"/>
          <a:ext cx="3616071" cy="2103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22642"/>
                <a:gridCol w="1732661"/>
                <a:gridCol w="1060768"/>
              </a:tblGrid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3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iteração (passo)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 = k </a:t>
                      </a:r>
                      <a:r>
                        <a:rPr lang="pt-BR" b="0" dirty="0" smtClean="0">
                          <a:solidFill>
                            <a:srgbClr val="0070C0"/>
                          </a:solidFill>
                        </a:rPr>
                        <a:t>+ 1</a:t>
                      </a:r>
                      <a:endParaRPr lang="pt-BR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 = 0 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</a:rPr>
                        <a:t>+ 1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  = 1 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</a:rPr>
                        <a:t>+ 1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k  = 2 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</a:rPr>
                        <a:t>+ 1</a:t>
                      </a:r>
                      <a:endParaRPr lang="pt-BR" dirty="0" smtClean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&lt;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LAÇO </a:t>
            </a:r>
            <a:r>
              <a:rPr lang="pt-BR" sz="4000" dirty="0" err="1" smtClean="0"/>
              <a:t>while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7728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		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19303" y="2503427"/>
            <a:ext cx="456447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int</a:t>
            </a:r>
            <a:r>
              <a:rPr lang="pt-BR" sz="2000" dirty="0" smtClean="0">
                <a:latin typeface="Cambria" panose="02040503050406030204" pitchFamily="18" charset="0"/>
              </a:rPr>
              <a:t> val1, val2,  S = 0;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</a:p>
          <a:p>
            <a:r>
              <a:rPr lang="pt-BR" sz="2000" dirty="0" err="1" smtClean="0">
                <a:latin typeface="Cambria" panose="02040503050406030204" pitchFamily="18" charset="0"/>
              </a:rPr>
              <a:t>while</a:t>
            </a:r>
            <a:r>
              <a:rPr lang="pt-BR" sz="2000" dirty="0" smtClean="0">
                <a:latin typeface="Cambria" panose="02040503050406030204" pitchFamily="18" charset="0"/>
              </a:rPr>
              <a:t>(S</a:t>
            </a:r>
            <a:r>
              <a:rPr lang="pt-B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!= 65</a:t>
            </a:r>
            <a:r>
              <a:rPr lang="pt-BR" sz="2000" dirty="0" smtClean="0">
                <a:latin typeface="Cambria" panose="02040503050406030204" pitchFamily="18" charset="0"/>
              </a:rPr>
              <a:t>){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	</a:t>
            </a:r>
            <a:r>
              <a:rPr lang="pt-BR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printf</a:t>
            </a:r>
            <a:r>
              <a:rPr lang="pt-BR" sz="2000" dirty="0" smtClean="0">
                <a:latin typeface="Cambria" panose="02040503050406030204" pitchFamily="18" charset="0"/>
              </a:rPr>
              <a:t>(“Informe 2 valores inteiros”);</a:t>
            </a:r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scanf</a:t>
            </a:r>
            <a:r>
              <a:rPr lang="pt-BR" sz="2000" dirty="0" smtClean="0">
                <a:latin typeface="Cambria" panose="02040503050406030204" pitchFamily="18" charset="0"/>
              </a:rPr>
              <a:t>(“%d %d”, &amp;val1, &amp;val2);</a:t>
            </a:r>
          </a:p>
          <a:p>
            <a:r>
              <a:rPr lang="pt-BR" sz="2000" dirty="0">
                <a:latin typeface="Cambria" panose="02040503050406030204" pitchFamily="18" charset="0"/>
              </a:rPr>
              <a:t>	</a:t>
            </a:r>
            <a:r>
              <a:rPr lang="pt-BR" sz="2000" dirty="0" smtClean="0">
                <a:latin typeface="Cambria" panose="02040503050406030204" pitchFamily="18" charset="0"/>
              </a:rPr>
              <a:t>S = val1 + val2;</a:t>
            </a:r>
            <a:r>
              <a:rPr lang="pt-BR" sz="2000" dirty="0">
                <a:latin typeface="Cambria" panose="02040503050406030204" pitchFamily="18" charset="0"/>
              </a:rPr>
              <a:t>	</a:t>
            </a:r>
            <a:endParaRPr lang="pt-BR" sz="2000" dirty="0" smtClean="0">
              <a:latin typeface="Cambria" panose="02040503050406030204" pitchFamily="18" charset="0"/>
            </a:endParaRPr>
          </a:p>
          <a:p>
            <a:r>
              <a:rPr lang="pt-BR" sz="2000" dirty="0" smtClean="0">
                <a:latin typeface="Cambria" panose="02040503050406030204" pitchFamily="18" charset="0"/>
              </a:rPr>
              <a:t>}</a:t>
            </a:r>
          </a:p>
          <a:p>
            <a:r>
              <a:rPr lang="pt-BR" sz="2000" dirty="0" smtClean="0">
                <a:latin typeface="Cambria" panose="02040503050406030204" pitchFamily="18" charset="0"/>
              </a:rPr>
              <a:t>...</a:t>
            </a:r>
            <a:endParaRPr lang="pt-BR" sz="2000" dirty="0">
              <a:latin typeface="Cambria" panose="020405030504060302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68705" y="2423314"/>
            <a:ext cx="4010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Teste de Mesa</a:t>
            </a:r>
            <a:r>
              <a:rPr lang="pt-BR" dirty="0" smtClean="0"/>
              <a:t> (Simulação da Execução)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97978"/>
              </p:ext>
            </p:extLst>
          </p:nvPr>
        </p:nvGraphicFramePr>
        <p:xfrm>
          <a:off x="6044760" y="2835295"/>
          <a:ext cx="4798630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97280"/>
                <a:gridCol w="999236"/>
                <a:gridCol w="624014"/>
                <a:gridCol w="624014"/>
                <a:gridCol w="1454086"/>
              </a:tblGrid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iteração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val1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val2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 = val1+val2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(10)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(15)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(-1)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/>
                </a:tc>
              </a:tr>
              <a:tr h="3070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!= 65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43545" y="5688212"/>
            <a:ext cx="1063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Muitas vezes </a:t>
            </a:r>
            <a:r>
              <a:rPr lang="pt-BR" sz="2000" u="sng" dirty="0" smtClean="0"/>
              <a:t>não sabemos quantas iterações o laço terá</a:t>
            </a:r>
          </a:p>
          <a:p>
            <a:r>
              <a:rPr lang="pt-BR" sz="2000" dirty="0" smtClean="0"/>
              <a:t>O laço </a:t>
            </a:r>
            <a:r>
              <a:rPr lang="pt-BR" sz="2000" dirty="0" err="1" smtClean="0"/>
              <a:t>while</a:t>
            </a:r>
            <a:r>
              <a:rPr lang="pt-BR" sz="2000" dirty="0" smtClean="0"/>
              <a:t> é usado principalmente para esta situação</a:t>
            </a: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35823" y="1769345"/>
            <a:ext cx="902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Exemplo: </a:t>
            </a:r>
            <a:r>
              <a:rPr lang="pt-BR" sz="2000" dirty="0" smtClean="0"/>
              <a:t>Realizar </a:t>
            </a:r>
            <a:r>
              <a:rPr lang="pt-BR" sz="2000" dirty="0"/>
              <a:t>a soma de dois valores enquanto o resultado for diferente de </a:t>
            </a:r>
            <a:r>
              <a:rPr lang="pt-BR" sz="2000" dirty="0" smtClean="0"/>
              <a:t>65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52705" y="5023670"/>
            <a:ext cx="542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Obs.: ( ) para entrada via teclado, { } para saída no vídeo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5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4440</TotalTime>
  <Words>1400</Words>
  <Application>Microsoft Office PowerPoint</Application>
  <PresentationFormat>Widescreen</PresentationFormat>
  <Paragraphs>383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Retrospectiva</vt:lpstr>
      <vt:lpstr>ALGORITMOS E PROGRAMAÇÃO DE COMPUTADORES</vt:lpstr>
      <vt:lpstr>AULA DE HOJE...</vt:lpstr>
      <vt:lpstr>INTRODUÇÃO ÀS ESTRUTURAS DE REPETIÇÃO</vt:lpstr>
      <vt:lpstr>INTRODUÇÃO ÀS ESTRUTURAS DE REPETIÇÃO</vt:lpstr>
      <vt:lpstr>LAÇO while</vt:lpstr>
      <vt:lpstr>LAÇO while</vt:lpstr>
      <vt:lpstr>LAÇO while</vt:lpstr>
      <vt:lpstr>LAÇO while</vt:lpstr>
      <vt:lpstr>LAÇO while</vt:lpstr>
      <vt:lpstr>LAÇO while</vt:lpstr>
      <vt:lpstr>LAÇO while</vt:lpstr>
      <vt:lpstr>LAÇO while</vt:lpstr>
      <vt:lpstr>CONSIDERAÇÕES</vt:lpstr>
      <vt:lpstr>EXERCÍCIOS – LINGUAGEM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</dc:title>
  <dc:creator>Windows 7</dc:creator>
  <cp:lastModifiedBy>Windows 7</cp:lastModifiedBy>
  <cp:revision>423</cp:revision>
  <dcterms:created xsi:type="dcterms:W3CDTF">2017-02-10T17:07:51Z</dcterms:created>
  <dcterms:modified xsi:type="dcterms:W3CDTF">2017-05-19T13:57:39Z</dcterms:modified>
</cp:coreProperties>
</file>