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74" r:id="rId2"/>
  </p:sldMasterIdLst>
  <p:notesMasterIdLst>
    <p:notesMasterId r:id="rId69"/>
  </p:notesMasterIdLst>
  <p:sldIdLst>
    <p:sldId id="265" r:id="rId3"/>
    <p:sldId id="260" r:id="rId4"/>
    <p:sldId id="1137" r:id="rId5"/>
    <p:sldId id="1130" r:id="rId6"/>
    <p:sldId id="261" r:id="rId7"/>
    <p:sldId id="1131" r:id="rId8"/>
    <p:sldId id="1132" r:id="rId9"/>
    <p:sldId id="1135" r:id="rId10"/>
    <p:sldId id="1138" r:id="rId11"/>
    <p:sldId id="1127" r:id="rId12"/>
    <p:sldId id="1128" r:id="rId13"/>
    <p:sldId id="1121" r:id="rId14"/>
    <p:sldId id="1120" r:id="rId15"/>
    <p:sldId id="995" r:id="rId16"/>
    <p:sldId id="593" r:id="rId17"/>
    <p:sldId id="994" r:id="rId18"/>
    <p:sldId id="1068" r:id="rId19"/>
    <p:sldId id="1071" r:id="rId20"/>
    <p:sldId id="1139" r:id="rId21"/>
    <p:sldId id="981" r:id="rId22"/>
    <p:sldId id="711" r:id="rId23"/>
    <p:sldId id="712" r:id="rId24"/>
    <p:sldId id="568" r:id="rId25"/>
    <p:sldId id="713" r:id="rId26"/>
    <p:sldId id="727" r:id="rId27"/>
    <p:sldId id="606" r:id="rId28"/>
    <p:sldId id="953" r:id="rId29"/>
    <p:sldId id="1140" r:id="rId30"/>
    <p:sldId id="1133" r:id="rId31"/>
    <p:sldId id="572" r:id="rId32"/>
    <p:sldId id="714" r:id="rId33"/>
    <p:sldId id="571" r:id="rId34"/>
    <p:sldId id="715" r:id="rId35"/>
    <p:sldId id="718" r:id="rId36"/>
    <p:sldId id="1092" r:id="rId37"/>
    <p:sldId id="1001" r:id="rId38"/>
    <p:sldId id="1088" r:id="rId39"/>
    <p:sldId id="573" r:id="rId40"/>
    <p:sldId id="717" r:id="rId41"/>
    <p:sldId id="574" r:id="rId42"/>
    <p:sldId id="1134" r:id="rId43"/>
    <p:sldId id="1129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114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FC11B11D-714A-4FB5-959B-C779B46CFCB2}">
          <p14:sldIdLst>
            <p14:sldId id="265"/>
            <p14:sldId id="260"/>
          </p14:sldIdLst>
        </p14:section>
        <p14:section name="Introduccion" id="{F18ED3BC-524B-44D0-B94A-D1CEBE8E8873}">
          <p14:sldIdLst>
            <p14:sldId id="1137"/>
            <p14:sldId id="1130"/>
            <p14:sldId id="261"/>
            <p14:sldId id="1131"/>
            <p14:sldId id="1132"/>
            <p14:sldId id="1135"/>
          </p14:sldIdLst>
        </p14:section>
        <p14:section name="HTML: Origen y evolución" id="{74B75010-81EB-4241-BCA9-7DB228253DB6}">
          <p14:sldIdLst>
            <p14:sldId id="1138"/>
            <p14:sldId id="1127"/>
            <p14:sldId id="1128"/>
            <p14:sldId id="1121"/>
            <p14:sldId id="1120"/>
            <p14:sldId id="995"/>
            <p14:sldId id="593"/>
            <p14:sldId id="994"/>
            <p14:sldId id="1068"/>
            <p14:sldId id="1071"/>
          </p14:sldIdLst>
        </p14:section>
        <p14:section name="Lenguaje HTML" id="{B20EB74F-1C6B-44C4-885C-E6AE9F61B83A}">
          <p14:sldIdLst>
            <p14:sldId id="1139"/>
            <p14:sldId id="981"/>
            <p14:sldId id="711"/>
            <p14:sldId id="712"/>
            <p14:sldId id="568"/>
            <p14:sldId id="713"/>
            <p14:sldId id="727"/>
            <p14:sldId id="606"/>
            <p14:sldId id="953"/>
          </p14:sldIdLst>
        </p14:section>
        <p14:section name="Documentos HTML" id="{17C75821-17EA-4F82-AF6B-8BCA4FF9F493}">
          <p14:sldIdLst>
            <p14:sldId id="1140"/>
            <p14:sldId id="1133"/>
            <p14:sldId id="572"/>
            <p14:sldId id="714"/>
            <p14:sldId id="571"/>
            <p14:sldId id="715"/>
            <p14:sldId id="718"/>
            <p14:sldId id="1092"/>
            <p14:sldId id="1001"/>
            <p14:sldId id="1088"/>
            <p14:sldId id="573"/>
            <p14:sldId id="717"/>
            <p14:sldId id="574"/>
            <p14:sldId id="1134"/>
            <p14:sldId id="1129"/>
          </p14:sldIdLst>
        </p14:section>
        <p14:section name="Etiquetas HTML" id="{922A6AC1-7243-43C9-9B87-E66D27EB2A0D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Otros elementos HTML" id="{05BA90E9-135C-4ECC-B0B6-17D4838E855F}">
          <p14:sldIdLst>
            <p14:sldId id="114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F"/>
    <a:srgbClr val="8BB425"/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2B0E-77F1-40EE-95E6-0E872B65137F}" v="3" dt="2019-02-18T21:12:4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9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77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erezo" userId="5ea20e796f35876f" providerId="LiveId" clId="{F55D1B1E-693F-45A3-AF7E-BD056D37EEC3}"/>
  </pc:docChgLst>
  <pc:docChgLst>
    <pc:chgData name="Alejandro Cerezo" userId="5ea20e796f35876f" providerId="LiveId" clId="{629B2B0E-77F1-40EE-95E6-0E872B65137F}"/>
    <pc:docChg chg="delSld modSection">
      <pc:chgData name="Alejandro Cerezo" userId="5ea20e796f35876f" providerId="LiveId" clId="{629B2B0E-77F1-40EE-95E6-0E872B65137F}" dt="2019-02-18T21:12:40.478" v="2" actId="2696"/>
      <pc:docMkLst>
        <pc:docMk/>
      </pc:docMkLst>
      <pc:sldChg chg="del">
        <pc:chgData name="Alejandro Cerezo" userId="5ea20e796f35876f" providerId="LiveId" clId="{629B2B0E-77F1-40EE-95E6-0E872B65137F}" dt="2019-02-18T21:12:40.478" v="2" actId="2696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D3A2-C0AF-4B02-9AE0-113DF1E79CCB}" type="datetimeFigureOut">
              <a:rPr lang="es-ES" smtClean="0"/>
              <a:pPr/>
              <a:t>27/09/2019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FBC6-7CFB-4BC9-A9A8-4239762C0B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CFBC6-7CFB-4BC9-A9A8-4239762C0B8F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71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También conocidas como “directivas cerradas”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26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También conocidas como “directivas abiertas”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65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conjunto de la etiqueta y sus atributos se conoce como </a:t>
            </a:r>
            <a:r>
              <a:rPr lang="es-ES" b="1" dirty="0"/>
              <a:t>directiva</a:t>
            </a:r>
            <a:r>
              <a:rPr lang="es-ES" dirty="0"/>
              <a:t>,</a:t>
            </a:r>
            <a:r>
              <a:rPr lang="es-ES" baseline="0" dirty="0"/>
              <a:t> aunque a veces se utiliza este nombre como sinónimo de etiqueta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76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600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918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Utilidad:</a:t>
            </a:r>
          </a:p>
          <a:p>
            <a:r>
              <a:rPr lang="es-ES" dirty="0"/>
              <a:t>Aplicación de estilos</a:t>
            </a:r>
          </a:p>
          <a:p>
            <a:r>
              <a:rPr lang="es-ES" dirty="0"/>
              <a:t>Manipulación mediante scripts</a:t>
            </a:r>
          </a:p>
          <a:p>
            <a:r>
              <a:rPr lang="es-ES" dirty="0"/>
              <a:t>Valor</a:t>
            </a:r>
            <a:r>
              <a:rPr lang="es-ES" baseline="0" dirty="0"/>
              <a:t> semántico de las clases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59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Esta línea debe ser la primera línea del  archivo, sin espacios  o líneas  que la precedan.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De esta forma, el modo estándar del  navegador es  activado y  las  incorporaciones  de HTML5 son interpretadas  siempre que sea posible, o ignoradas en caso contrario.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Sin </a:t>
            </a:r>
            <a:r>
              <a:rPr lang="es-ES" dirty="0" err="1"/>
              <a:t>doctype</a:t>
            </a:r>
            <a:r>
              <a:rPr lang="es-ES" dirty="0"/>
              <a:t> algunos navegadores entran en el modo de </a:t>
            </a:r>
            <a:r>
              <a:rPr lang="es-ES" dirty="0" err="1"/>
              <a:t>renderización</a:t>
            </a:r>
            <a:r>
              <a:rPr lang="es-ES" dirty="0"/>
              <a:t> más básico, conocido como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quirks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intenta emular el funcionamiento de los navegadores más antiguos.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es-E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nuevo formato </a:t>
            </a:r>
            <a:r>
              <a:rPr lang="es-ES" sz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!DOCTYPE </a:t>
            </a:r>
            <a:r>
              <a:rPr lang="es-ES" sz="12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 limita a evitar este modo antiguo, dejando al navegador en su modo estándar, que siempre será más </a:t>
            </a:r>
            <a:r>
              <a:rPr lang="es-ES" sz="12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eicaz</a:t>
            </a:r>
            <a:r>
              <a:rPr lang="es-ES" sz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interpretara</a:t>
            </a:r>
            <a:r>
              <a:rPr lang="es-ES" sz="1200" baseline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todos los elementos válidos para ese navegador concreto.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399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113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09f87df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09f87df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249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Sólo puede haber un elemento base, siempre dentro del head y generalmente como primera línea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934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atributo </a:t>
            </a:r>
            <a:r>
              <a:rPr lang="es-ES" dirty="0" err="1"/>
              <a:t>type</a:t>
            </a:r>
            <a:r>
              <a:rPr lang="es-ES" dirty="0"/>
              <a:t> (e.g.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css</a:t>
            </a:r>
            <a:r>
              <a:rPr lang="es-ES" dirty="0"/>
              <a:t>“) no se usa en HTML5: según</a:t>
            </a:r>
            <a:r>
              <a:rPr lang="es-ES" baseline="0" dirty="0"/>
              <a:t> la relación queda definido el tipo del archivo.</a:t>
            </a:r>
          </a:p>
          <a:p>
            <a:endParaRPr lang="es-ES" baseline="0" dirty="0"/>
          </a:p>
          <a:p>
            <a:r>
              <a:rPr lang="es-ES" baseline="0" dirty="0"/>
              <a:t>Desde CSS es posible incorporar otras hojas de estilo, mediante @</a:t>
            </a:r>
            <a:r>
              <a:rPr lang="es-ES" baseline="0" dirty="0" err="1"/>
              <a:t>import</a:t>
            </a:r>
            <a:r>
              <a:rPr lang="es-ES" baseline="0" dirty="0"/>
              <a:t> (o @media)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00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448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798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09f87df6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a09f87df6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09f87df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a09f87df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09f87df6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09f87df6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a09f87df6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a09f87df6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a09f87df6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a09f87df6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a09f87d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a09f87d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09f87df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a09f87df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a09f87df6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a09f87df6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a09f87df6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a09f87df6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a09f87df6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a09f87df6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a09f87df6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a09f87df6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a09f87df6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a09f87df6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a09f87df6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a09f87df6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a09f87df6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a09f87df6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a09f87df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a09f87df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09f87df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09f87df6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09f87df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09f87df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09f87df6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09f87df6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a2bf6628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a2bf6628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09f87df6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09f87df6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a09f87df6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a09f87df6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a2bf6628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a2bf6628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a2bf6628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a2bf6628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a09f87df6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a09f87df6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a2bf6628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a2bf6628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09f87df6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09f87df6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1980: mientras trabaja en el CERN, Tim </a:t>
            </a:r>
            <a:r>
              <a:rPr lang="es-ES" err="1"/>
              <a:t>Berners</a:t>
            </a:r>
            <a:r>
              <a:rPr lang="es-ES"/>
              <a:t>-Lee escribe un programa llamado </a:t>
            </a:r>
            <a:r>
              <a:rPr lang="es-ES" err="1"/>
              <a:t>Enquire-Within-Upon-Everything</a:t>
            </a:r>
            <a:r>
              <a:rPr lang="es-ES"/>
              <a:t>, que permite crear enlaces entre nodos. Un nodo posee un título, un tipo y una lista de enlaces.</a:t>
            </a:r>
          </a:p>
          <a:p>
            <a:r>
              <a:rPr lang="es-ES"/>
              <a:t>Tras el informe interno </a:t>
            </a:r>
            <a:r>
              <a:rPr lang="es-ES" i="1" u="sng" err="1"/>
              <a:t>Information</a:t>
            </a:r>
            <a:r>
              <a:rPr lang="es-ES" i="1" u="sng"/>
              <a:t> Management: A </a:t>
            </a:r>
            <a:r>
              <a:rPr lang="es-ES" i="1" u="sng" err="1"/>
              <a:t>Proposal</a:t>
            </a:r>
            <a:r>
              <a:rPr lang="es-ES" i="1" u="sng"/>
              <a:t> (1989)</a:t>
            </a:r>
            <a:r>
              <a:rPr lang="es-ES"/>
              <a:t>, el CERN adquiere un ordenador </a:t>
            </a:r>
            <a:r>
              <a:rPr lang="es-ES" err="1"/>
              <a:t>NeXT</a:t>
            </a:r>
            <a:r>
              <a:rPr lang="es-ES"/>
              <a:t> que permite a Tim seguir adelante y crear un sistema global de hipertexto.</a:t>
            </a:r>
          </a:p>
          <a:p>
            <a:endParaRPr lang="es-ES"/>
          </a:p>
          <a:p>
            <a:r>
              <a:rPr lang="es-ES"/>
              <a:t>El proyecto se denomina </a:t>
            </a:r>
            <a:r>
              <a:rPr lang="es-ES" err="1"/>
              <a:t>World</a:t>
            </a:r>
            <a:r>
              <a:rPr lang="es-ES"/>
              <a:t> Wide Web y el programa </a:t>
            </a:r>
            <a:r>
              <a:rPr lang="es-ES" err="1"/>
              <a:t>WorldWideWeb</a:t>
            </a:r>
            <a:r>
              <a:rPr lang="es-ES"/>
              <a:t>, después de descartar una serie de nombres: </a:t>
            </a:r>
            <a:r>
              <a:rPr lang="es-ES" err="1"/>
              <a:t>Information</a:t>
            </a:r>
            <a:r>
              <a:rPr lang="es-ES"/>
              <a:t> </a:t>
            </a:r>
            <a:r>
              <a:rPr lang="es-ES" err="1"/>
              <a:t>Mesh</a:t>
            </a:r>
            <a:r>
              <a:rPr lang="es-ES"/>
              <a:t>, Mine of </a:t>
            </a:r>
            <a:r>
              <a:rPr lang="es-ES" err="1"/>
              <a:t>Information</a:t>
            </a:r>
            <a:r>
              <a:rPr lang="es-ES"/>
              <a:t> e </a:t>
            </a:r>
            <a:r>
              <a:rPr lang="es-ES" err="1"/>
              <a:t>Information</a:t>
            </a:r>
            <a:r>
              <a:rPr lang="es-ES"/>
              <a:t> Mine.</a:t>
            </a:r>
          </a:p>
          <a:p>
            <a:r>
              <a:rPr lang="es-ES"/>
              <a:t>El proyecto de TBL implica 3 elementos:</a:t>
            </a:r>
          </a:p>
          <a:p>
            <a:pPr marL="171450" indent="-171450">
              <a:buFontTx/>
              <a:buChar char="-"/>
            </a:pPr>
            <a:r>
              <a:rPr lang="es-ES"/>
              <a:t>Crear un formato para escribir los documentos ?</a:t>
            </a:r>
            <a:r>
              <a:rPr lang="es-ES" baseline="0"/>
              <a:t> HTML</a:t>
            </a:r>
            <a:endParaRPr lang="es-ES"/>
          </a:p>
          <a:p>
            <a:pPr marL="171450" indent="-171450">
              <a:buFontTx/>
              <a:buChar char="-"/>
            </a:pPr>
            <a:r>
              <a:rPr lang="es-ES"/>
              <a:t>Desarrollar un método para representar los enlaces entre los documentos ? URL</a:t>
            </a:r>
          </a:p>
          <a:p>
            <a:pPr marL="171450" indent="-171450">
              <a:buFontTx/>
              <a:buChar char="-"/>
            </a:pPr>
            <a:r>
              <a:rPr lang="es-ES"/>
              <a:t>Definir</a:t>
            </a:r>
            <a:r>
              <a:rPr lang="es-ES" baseline="0"/>
              <a:t> un protocolo de red para transmitir los documentos de un ordenador a otro ? HTTP</a:t>
            </a:r>
          </a:p>
          <a:p>
            <a:endParaRPr lang="es-E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/>
              <a:t>Importancia del equipo de </a:t>
            </a:r>
            <a:r>
              <a:rPr lang="es-ES" baseline="0" err="1"/>
              <a:t>NeXT</a:t>
            </a:r>
            <a:r>
              <a:rPr lang="es-ES" baseline="0"/>
              <a:t> (de Steve Jobs) y su avanzado S.O. </a:t>
            </a:r>
            <a:r>
              <a:rPr lang="es-ES" sz="1200" err="1"/>
              <a:t>NeXTStep</a:t>
            </a:r>
            <a:r>
              <a:rPr lang="es-ES" baseline="0"/>
              <a:t>, que según los propios creadores de la web fue determinante, porque facilitaba mucho la programación</a:t>
            </a:r>
            <a:endParaRPr lang="es-ES"/>
          </a:p>
          <a:p>
            <a:endParaRPr lang="es-ES"/>
          </a:p>
          <a:p>
            <a:endParaRPr lang="es-E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El CERN,</a:t>
            </a:r>
            <a:r>
              <a:rPr lang="es-ES" baseline="0"/>
              <a:t> </a:t>
            </a:r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Conseil Européen pour la Recherche Nucléaire, </a:t>
            </a:r>
            <a:r>
              <a:rPr lang="fr-F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posteriormente</a:t>
            </a:r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Organización Europea para la Investigación Nuclear es desde 1954 el mayor laboratorio de investigación en física de partículas a nivel mundial. Está situado cerca de Ginebra, en la frontera entre Francia y Suiza, entre la comuna de 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Meyrin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 el Cantón de Ginebra) y la comuna de Saint-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Genis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Pouilly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 el departamento de Ain).</a:t>
            </a:r>
            <a:endParaRPr lang="es-ES"/>
          </a:p>
          <a:p>
            <a:endParaRPr lang="es-ES"/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41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Imagen tomada de HTML5 y CSS2, por Alexandra García Milán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92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HTML 3.0 fue una propuesta con muchas innovaciones finalmente abandonada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41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2004 la W3C reabrió el debate de la evolución del HTML</a:t>
            </a:r>
            <a:r>
              <a:rPr lang="es-ES" baseline="0" dirty="0"/>
              <a:t>, para después decantarse por el desarrollo exclusivo del XHTML.</a:t>
            </a:r>
            <a:endParaRPr lang="es-ES" dirty="0"/>
          </a:p>
          <a:p>
            <a:r>
              <a:rPr lang="es-ES" dirty="0"/>
              <a:t>WHATWG,: grupo de trabajo que incluye</a:t>
            </a:r>
            <a:r>
              <a:rPr lang="es-ES" baseline="0" dirty="0"/>
              <a:t> a </a:t>
            </a:r>
            <a:r>
              <a:rPr lang="es-ES" dirty="0"/>
              <a:t>Apple, Mozilla y Opera. Su  proyecto se basa en la compatibilidad con tecnologías anteriores.</a:t>
            </a:r>
          </a:p>
          <a:p>
            <a:endParaRPr lang="es-ES" dirty="0"/>
          </a:p>
          <a:p>
            <a:r>
              <a:rPr lang="es-ES" dirty="0"/>
              <a:t>En 2009 el W3C renuncia definitivamente a XHTML 2</a:t>
            </a:r>
          </a:p>
          <a:p>
            <a:r>
              <a:rPr lang="es-ES" dirty="0"/>
              <a:t>WHATWG y W3C trabajan en paralelo en HTML5</a:t>
            </a:r>
          </a:p>
          <a:p>
            <a:r>
              <a:rPr lang="es-ES" dirty="0"/>
              <a:t>En diciembre de 2012</a:t>
            </a:r>
            <a:r>
              <a:rPr lang="es-ES" baseline="0" dirty="0"/>
              <a:t> HTML5 es designado </a:t>
            </a:r>
            <a:r>
              <a:rPr lang="es-ES" baseline="0" dirty="0" err="1"/>
              <a:t>com</a:t>
            </a:r>
            <a:r>
              <a:rPr lang="es-ES" baseline="0" dirty="0"/>
              <a:t> </a:t>
            </a:r>
            <a:r>
              <a:rPr lang="es-ES" baseline="0" dirty="0" err="1"/>
              <a:t>Candidate</a:t>
            </a:r>
            <a:r>
              <a:rPr lang="es-ES" baseline="0" dirty="0"/>
              <a:t> </a:t>
            </a:r>
            <a:r>
              <a:rPr lang="es-ES" baseline="0" dirty="0" err="1"/>
              <a:t>Recomendaion</a:t>
            </a:r>
            <a:endParaRPr lang="es-ES" baseline="0" dirty="0"/>
          </a:p>
          <a:p>
            <a:r>
              <a:rPr lang="es-ES" baseline="0" dirty="0"/>
              <a:t>En Septiembre de 2014 se anuncia la </a:t>
            </a:r>
            <a:r>
              <a:rPr lang="es-ES" baseline="0" dirty="0" err="1"/>
              <a:t>Recomendation</a:t>
            </a:r>
            <a:r>
              <a:rPr lang="es-ES" baseline="0" dirty="0"/>
              <a:t> para final de año (2014)</a:t>
            </a:r>
          </a:p>
          <a:p>
            <a:r>
              <a:rPr lang="es-ES" baseline="0" dirty="0"/>
              <a:t>Se trabaja ya en la especificación 5.1, prevista para 2016.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EB30-80E6-4210-9AC3-B99EA778F13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59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8-81B1-45B0-A358-18BFBDEADDE9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4374-9C37-41FF-9FB0-BE9446C86A96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96D-C2EB-4DC8-A555-5DC744584C41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5F1-0E43-4ECB-948D-33D4EDDC94B2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ándar Título+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C7A6F-186B-4E24-9AA2-CD8F3B2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71A332-66FF-4883-BC80-DB73EC50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3EE4-0BC1-415E-A038-819F865C325A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BDEE3A-5EF2-412D-A8D3-CEB75925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E4245F-3E50-4A12-B282-8ACB150E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5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1_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42875"/>
            <a:ext cx="78366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1047751"/>
            <a:ext cx="783660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" name="3 Marcador de fecha">
            <a:extLst>
              <a:ext uri="{FF2B5EF4-FFF2-40B4-BE49-F238E27FC236}">
                <a16:creationId xmlns:a16="http://schemas.microsoft.com/office/drawing/2014/main" id="{C22ECD73-EF39-4401-BBF8-7274D1378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12" name="4 Marcador de pie de página">
            <a:extLst>
              <a:ext uri="{FF2B5EF4-FFF2-40B4-BE49-F238E27FC236}">
                <a16:creationId xmlns:a16="http://schemas.microsoft.com/office/drawing/2014/main" id="{5F86BE1C-8104-4018-B3E7-252A2C4B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5 Marcador de número de diapositiva">
            <a:extLst>
              <a:ext uri="{FF2B5EF4-FFF2-40B4-BE49-F238E27FC236}">
                <a16:creationId xmlns:a16="http://schemas.microsoft.com/office/drawing/2014/main" id="{E7F8054F-A5F1-41AA-86DB-24EA0623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AC40874-442B-4744-A4A4-053E8B04DD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643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8626547" y="4544"/>
            <a:ext cx="239400" cy="3192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4544"/>
            <a:ext cx="239400" cy="3192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1152525"/>
            <a:ext cx="7836600" cy="23144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" name="3 Marcador de fecha">
            <a:extLst>
              <a:ext uri="{FF2B5EF4-FFF2-40B4-BE49-F238E27FC236}">
                <a16:creationId xmlns:a16="http://schemas.microsoft.com/office/drawing/2014/main" id="{6288780E-C45D-4EB7-987F-1506D47F4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10" name="4 Marcador de pie de página">
            <a:extLst>
              <a:ext uri="{FF2B5EF4-FFF2-40B4-BE49-F238E27FC236}">
                <a16:creationId xmlns:a16="http://schemas.microsoft.com/office/drawing/2014/main" id="{73DC22CD-01DF-457A-8E75-A3B36A0C8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5 Marcador de número de diapositiva">
            <a:extLst>
              <a:ext uri="{FF2B5EF4-FFF2-40B4-BE49-F238E27FC236}">
                <a16:creationId xmlns:a16="http://schemas.microsoft.com/office/drawing/2014/main" id="{E9423F71-7949-441F-886B-3A33F77C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D4C0A41-D075-4CA7-A305-EFF7A52A10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11 CuadroTexto">
            <a:extLst>
              <a:ext uri="{FF2B5EF4-FFF2-40B4-BE49-F238E27FC236}">
                <a16:creationId xmlns:a16="http://schemas.microsoft.com/office/drawing/2014/main" id="{B3D46638-101D-4FC3-9597-0CE1A2DF64BA}"/>
              </a:ext>
            </a:extLst>
          </p:cNvPr>
          <p:cNvSpPr txBox="1"/>
          <p:nvPr userDrawn="1"/>
        </p:nvSpPr>
        <p:spPr>
          <a:xfrm>
            <a:off x="395536" y="6453336"/>
            <a:ext cx="12239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+mn-cs"/>
              </a:rPr>
              <a:t>www.iconotc.com</a:t>
            </a:r>
          </a:p>
        </p:txBody>
      </p:sp>
    </p:spTree>
    <p:extLst>
      <p:ext uri="{BB962C8B-B14F-4D97-AF65-F5344CB8AC3E}">
        <p14:creationId xmlns:p14="http://schemas.microsoft.com/office/powerpoint/2010/main" val="3036787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495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44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77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2B7-AC63-4D9F-AA6E-D92106291A55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677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275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448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931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590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54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05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E07-1838-481D-BD4C-D6C98A6FFC29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D977-EC33-4055-B412-9CF72D7FD8E5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604-08F0-43F6-B615-C56C84905922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3356-B8A7-432E-90D7-D348FDC8F469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ple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3356-B8A7-432E-90D7-D348FDC8F469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7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F038-98E1-4F0D-A584-66F9E6B25BE8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05AB-D3D7-4C6A-87FF-A30259AD69B2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3EE4-0BC1-415E-A038-819F865C325A}" type="datetime1">
              <a:rPr lang="es-ES" smtClean="0"/>
              <a:pPr/>
              <a:t>27/09/2019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89CA-84B8-4374-A56F-EE47C518290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E8CA09E6-045D-49F5-9D1C-F003C2D013E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552" y="6381328"/>
            <a:ext cx="7200800" cy="0"/>
          </a:xfrm>
          <a:prstGeom prst="line">
            <a:avLst/>
          </a:prstGeom>
          <a:noFill/>
          <a:ln w="28575">
            <a:solidFill>
              <a:srgbClr val="8BB42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87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89" r:id="rId13"/>
    <p:sldLayoutId id="2147483791" r:id="rId14"/>
    <p:sldLayoutId id="2147483792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solidFill>
                  <a:srgbClr val="8BB425"/>
                </a:solidFill>
                <a:latin typeface="Calibri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67898154-9C7B-4501-91C0-D49EA1E5B3EC}" type="datetime1">
              <a:rPr lang="es-ES" spc="-1">
                <a:solidFill>
                  <a:srgbClr val="000000"/>
                </a:solidFill>
                <a:latin typeface="Calibri"/>
              </a:rPr>
              <a:pPr/>
              <a:t>27/09/2019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s-ES" sz="24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7112CC5-B567-4F58-BDDA-84798B7D4EFE}" type="slidenum">
              <a:rPr lang="es-ES" spc="-1">
                <a:solidFill>
                  <a:srgbClr val="000000"/>
                </a:solidFill>
                <a:latin typeface="Calibri"/>
              </a:rPr>
              <a:pPr/>
              <a:t>‹Nº›</a:t>
            </a:fld>
            <a:endParaRPr lang="es-ES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347672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swwweet.com/presentaciones/viajartiempo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formats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w3.org/WAI/standards-guidelines/aria/" TargetMode="External"/><Relationship Id="rId4" Type="http://schemas.openxmlformats.org/officeDocument/2006/relationships/hyperlink" Target="https://schema.org/docs/gs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w3.or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developer.mozilla.org/es/" TargetMode="External"/><Relationship Id="rId4" Type="http://schemas.openxmlformats.org/officeDocument/2006/relationships/hyperlink" Target="https://www.w3school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3680" y="4825440"/>
            <a:ext cx="8578800" cy="1843920"/>
          </a:xfrm>
          <a:prstGeom prst="rect">
            <a:avLst/>
          </a:prstGeom>
          <a:solidFill>
            <a:srgbClr val="00519F"/>
          </a:solidFill>
          <a:ln w="127080">
            <a:solidFill>
              <a:srgbClr val="00519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"/>
          <p:cNvSpPr/>
          <p:nvPr/>
        </p:nvSpPr>
        <p:spPr>
          <a:xfrm>
            <a:off x="1657080" y="5733256"/>
            <a:ext cx="5829480" cy="360"/>
          </a:xfrm>
          <a:prstGeom prst="line">
            <a:avLst/>
          </a:prstGeom>
          <a:ln w="38100">
            <a:solidFill>
              <a:srgbClr val="8BB42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"/>
          <p:cNvSpPr/>
          <p:nvPr/>
        </p:nvSpPr>
        <p:spPr>
          <a:xfrm>
            <a:off x="4572000" y="404664"/>
            <a:ext cx="0" cy="4247424"/>
          </a:xfrm>
          <a:prstGeom prst="line">
            <a:avLst/>
          </a:prstGeom>
          <a:ln w="38100">
            <a:solidFill>
              <a:srgbClr val="00519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283680" y="4725144"/>
            <a:ext cx="8354520" cy="144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FORMACIÓN EN NUEVAS TECNOLOGÍAS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HTML BÁSICO</a:t>
            </a:r>
            <a:endParaRPr kumimoji="0" lang="es-ES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2" descr="C:\Users\icono\Pictures\LOGOS, FOTOS y VIDEOS\Icono-formac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764944"/>
            <a:ext cx="2197672" cy="2160000"/>
          </a:xfrm>
          <a:prstGeom prst="rect">
            <a:avLst/>
          </a:prstGeom>
          <a:noFill/>
        </p:spPr>
      </p:pic>
      <p:sp>
        <p:nvSpPr>
          <p:cNvPr id="9" name="19 Rectángulo"/>
          <p:cNvSpPr/>
          <p:nvPr/>
        </p:nvSpPr>
        <p:spPr>
          <a:xfrm>
            <a:off x="627354" y="3287450"/>
            <a:ext cx="3024000" cy="153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marR="0" lvl="0" indent="-357188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Alejandro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8BB4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</a:t>
            </a:r>
            <a:r>
              <a:rPr lang="es-ES" sz="1600" b="1" dirty="0" err="1">
                <a:solidFill>
                  <a:srgbClr val="8BB425"/>
                </a:solidFill>
                <a:latin typeface="Calibri"/>
              </a:rPr>
              <a:t>ezo</a:t>
            </a:r>
            <a:r>
              <a:rPr lang="es-ES" sz="1600" b="1" dirty="0">
                <a:solidFill>
                  <a:srgbClr val="8BB425"/>
                </a:solidFill>
                <a:latin typeface="Calibri"/>
              </a:rPr>
              <a:t> </a:t>
            </a:r>
            <a:r>
              <a:rPr lang="es-ES" sz="1600" b="1" dirty="0" err="1">
                <a:solidFill>
                  <a:srgbClr val="8BB425"/>
                </a:solidFill>
                <a:latin typeface="Calibri"/>
              </a:rPr>
              <a:t>Lasne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rgbClr val="8BB4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31813" lvl="1" indent="-265113" algn="just">
              <a:lnSpc>
                <a:spcPct val="150000"/>
              </a:lnSpc>
              <a:buSzPct val="183000"/>
              <a:buBlip>
                <a:blip r:embed="rId3"/>
              </a:buBlip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Consultor / formador en Angular, HTML CSS, JavaScript y Desarrollo Web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58775" marR="0" lvl="1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83000"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11C0707-3238-45A5-8007-A13777500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067" y="470010"/>
            <a:ext cx="2560814" cy="25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5564214" cy="7931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Inicios del HTML: la Web</a:t>
            </a:r>
          </a:p>
        </p:txBody>
      </p:sp>
      <p:pic>
        <p:nvPicPr>
          <p:cNvPr id="4" name="Picture 2" descr="https://encrypted-tbn3.gstatic.com/images?q=tbn:ANd9GcTxkmPEcnShGZP_oKBVyRrioEW3c3kV188maaXlzOnYSxnxoc3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8366"/>
            <a:ext cx="2256900" cy="308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74787" y="1244423"/>
            <a:ext cx="52452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r>
              <a:rPr lang="es-ES"/>
              <a:t>1990 (octubre): </a:t>
            </a:r>
            <a:r>
              <a:rPr lang="en-US" sz="2400" b="1"/>
              <a:t>Tim Berners-Lee </a:t>
            </a:r>
            <a:r>
              <a:rPr lang="es-ES"/>
              <a:t>desarrolla todos los elementos de un sistema de hipertexto.</a:t>
            </a:r>
          </a:p>
        </p:txBody>
      </p:sp>
      <p:pic>
        <p:nvPicPr>
          <p:cNvPr id="7" name="Picture 12" descr="http://www.via-tecnologica.com/wp-content/uploads/2011/10/cer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08" y="416761"/>
            <a:ext cx="1279005" cy="12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75582" y="2345551"/>
            <a:ext cx="40104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indent="-450850"/>
            <a:r>
              <a:rPr lang="es-ES"/>
              <a:t>Un editor y </a:t>
            </a:r>
            <a:r>
              <a:rPr lang="es-ES" b="1"/>
              <a:t>navegador</a:t>
            </a:r>
            <a:r>
              <a:rPr lang="es-ES"/>
              <a:t> gráfico</a:t>
            </a:r>
          </a:p>
          <a:p>
            <a:pPr marL="450850" indent="-450850"/>
            <a:r>
              <a:rPr lang="es-ES"/>
              <a:t>Un </a:t>
            </a:r>
            <a:r>
              <a:rPr lang="es-ES" b="1"/>
              <a:t>servidor</a:t>
            </a:r>
            <a:r>
              <a:rPr lang="es-ES"/>
              <a:t> de documentos</a:t>
            </a:r>
          </a:p>
          <a:p>
            <a:pPr marL="450850" indent="-450850"/>
            <a:r>
              <a:rPr lang="es-ES"/>
              <a:t>Un protocolo de comunicaciones: </a:t>
            </a:r>
            <a:r>
              <a:rPr lang="es-ES" b="1"/>
              <a:t>HTTP</a:t>
            </a:r>
          </a:p>
          <a:p>
            <a:pPr marL="450850" indent="-450850"/>
            <a:r>
              <a:rPr lang="es-ES"/>
              <a:t>Un sistema de identificación:</a:t>
            </a:r>
            <a:r>
              <a:rPr lang="es-ES" b="1"/>
              <a:t> URL</a:t>
            </a:r>
          </a:p>
          <a:p>
            <a:pPr marL="450850" indent="-450850"/>
            <a:r>
              <a:rPr lang="es-ES"/>
              <a:t>Un lenguaje: </a:t>
            </a:r>
            <a:r>
              <a:rPr lang="es-ES" b="1"/>
              <a:t>HTML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7" y="3998490"/>
            <a:ext cx="3039976" cy="223836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145759" y="5117674"/>
            <a:ext cx="4405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1990 (noviembre): se instala el primer servidor web en un </a:t>
            </a:r>
            <a:r>
              <a:rPr lang="en-US" dirty="0"/>
              <a:t>NeXT</a:t>
            </a:r>
            <a:r>
              <a:rPr lang="es-ES" dirty="0"/>
              <a:t>, en el que se publica la primera página web. TBL accede a ella utilizando su primer navegador</a:t>
            </a:r>
          </a:p>
        </p:txBody>
      </p:sp>
    </p:spTree>
    <p:extLst>
      <p:ext uri="{BB962C8B-B14F-4D97-AF65-F5344CB8AC3E}">
        <p14:creationId xmlns:p14="http://schemas.microsoft.com/office/powerpoint/2010/main" val="15675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La Web: detalles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788306" y="1428976"/>
            <a:ext cx="7557408" cy="3172051"/>
          </a:xfrm>
        </p:spPr>
        <p:txBody>
          <a:bodyPr>
            <a:normAutofit lnSpcReduction="10000"/>
          </a:bodyPr>
          <a:lstStyle/>
          <a:p>
            <a:r>
              <a:rPr lang="es-ES" sz="2000"/>
              <a:t>se basa en la arquitectura de software </a:t>
            </a:r>
            <a:r>
              <a:rPr lang="es-ES" sz="2000" b="1"/>
              <a:t>cliente – servidor</a:t>
            </a:r>
          </a:p>
          <a:p>
            <a:pPr lvl="1"/>
            <a:r>
              <a:rPr lang="es-ES" sz="1800"/>
              <a:t>Un servidor que almacena / genera recursos</a:t>
            </a:r>
          </a:p>
          <a:p>
            <a:pPr lvl="1"/>
            <a:r>
              <a:rPr lang="es-ES" sz="1800"/>
              <a:t>Un cliente, e.g. navegador gráfico, solicita, recibe y gestiona esos recursos</a:t>
            </a:r>
          </a:p>
          <a:p>
            <a:r>
              <a:rPr lang="es-ES" sz="2000"/>
              <a:t>ambas capas se comunican mediante el </a:t>
            </a:r>
            <a:r>
              <a:rPr lang="es-ES" sz="2000" b="1"/>
              <a:t>protocolo HTTP</a:t>
            </a:r>
          </a:p>
          <a:p>
            <a:r>
              <a:rPr lang="es-ES" sz="2000"/>
              <a:t>cualquier recurso del servidor se localiza inequívocamente gracias al </a:t>
            </a:r>
            <a:r>
              <a:rPr lang="es-ES" sz="2000" b="1"/>
              <a:t>sistema de identificación URL</a:t>
            </a:r>
          </a:p>
          <a:p>
            <a:r>
              <a:rPr lang="es-ES" sz="2000"/>
              <a:t>los recursos más importantes que recibe el cliente están escritos en </a:t>
            </a:r>
            <a:r>
              <a:rPr lang="es-ES" sz="2000" b="1"/>
              <a:t>HTML</a:t>
            </a:r>
            <a:r>
              <a:rPr lang="es-ES" sz="2000"/>
              <a:t>, un lenguaje diseñado especialmente para definir la estructura y la semántica del </a:t>
            </a:r>
            <a:r>
              <a:rPr lang="es-ES" sz="2000" b="1"/>
              <a:t>contenido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209221" y="4407216"/>
            <a:ext cx="6846207" cy="2124213"/>
            <a:chOff x="991507" y="4291101"/>
            <a:chExt cx="7156847" cy="226895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90657" y="4291101"/>
              <a:ext cx="1257697" cy="1503973"/>
            </a:xfrm>
            <a:prstGeom prst="rect">
              <a:avLst/>
            </a:prstGeom>
          </p:spPr>
        </p:pic>
        <p:pic>
          <p:nvPicPr>
            <p:cNvPr id="6" name="Picture 10" descr="http://library.wrdsb.ca/files/2010/01/iStock_000007169967XSmall1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07" y="4396486"/>
              <a:ext cx="1951509" cy="166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ector recto de flecha 6"/>
            <p:cNvCxnSpPr>
              <a:stCxn id="6" idx="3"/>
            </p:cNvCxnSpPr>
            <p:nvPr/>
          </p:nvCxnSpPr>
          <p:spPr>
            <a:xfrm>
              <a:off x="2943016" y="5229130"/>
              <a:ext cx="3620616" cy="80657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8" descr="http://www.cbipartner.com/images/uploads/Cloud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207" y="4601028"/>
              <a:ext cx="1949450" cy="142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 descr="http://www.iconhot.com/icon/png/soft/128/file-1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3632" y="534085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ector recto de flecha 9"/>
            <p:cNvCxnSpPr/>
            <p:nvPr/>
          </p:nvCxnSpPr>
          <p:spPr>
            <a:xfrm flipH="1" flipV="1">
              <a:off x="3147332" y="5530268"/>
              <a:ext cx="3416300" cy="114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14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8491728" cy="793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Evolución del HTML: versiones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2" y="1167547"/>
            <a:ext cx="7728676" cy="48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5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8491728" cy="793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Evolución del HTML: versiones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003610" y="1586316"/>
            <a:ext cx="6306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1993, primera proposición para una especificación de HTML (IETF) a partir del lenguaje inicial desarrollado por Tim </a:t>
            </a:r>
            <a:r>
              <a:rPr lang="es-ES" dirty="0" err="1"/>
              <a:t>Berners</a:t>
            </a:r>
            <a:r>
              <a:rPr lang="es-ES" dirty="0"/>
              <a:t>-Lee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03609" y="2435092"/>
            <a:ext cx="5558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1993, Boceto competidor de </a:t>
            </a:r>
            <a:r>
              <a:rPr lang="es-ES" dirty="0" err="1"/>
              <a:t>Dave</a:t>
            </a:r>
            <a:r>
              <a:rPr lang="es-ES" dirty="0"/>
              <a:t> . Incorpora imágenes. </a:t>
            </a:r>
            <a:br>
              <a:rPr lang="es-ES" dirty="0"/>
            </a:br>
            <a:r>
              <a:rPr lang="es-ES" dirty="0" err="1"/>
              <a:t>Raggett</a:t>
            </a:r>
            <a:r>
              <a:rPr lang="es-ES" dirty="0"/>
              <a:t> </a:t>
            </a:r>
            <a:r>
              <a:rPr lang="es-ES" i="1" dirty="0"/>
              <a:t>HTML+ (</a:t>
            </a:r>
            <a:r>
              <a:rPr lang="es-ES" i="1" dirty="0" err="1"/>
              <a:t>Hypertext</a:t>
            </a:r>
            <a:r>
              <a:rPr lang="es-ES" i="1" dirty="0"/>
              <a:t> </a:t>
            </a:r>
            <a:r>
              <a:rPr lang="es-ES" i="1" dirty="0" err="1"/>
              <a:t>Markup</a:t>
            </a:r>
            <a:r>
              <a:rPr lang="es-ES" i="1" dirty="0"/>
              <a:t> </a:t>
            </a:r>
            <a:r>
              <a:rPr lang="es-ES" i="1" dirty="0" err="1"/>
              <a:t>Format</a:t>
            </a:r>
            <a:r>
              <a:rPr lang="es-ES" i="1" dirty="0"/>
              <a:t>)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632012" y="1667217"/>
            <a:ext cx="1223682" cy="484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s-ES" dirty="0"/>
              <a:t>“HTML 1”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632012" y="2515994"/>
            <a:ext cx="1223682" cy="484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s-ES" dirty="0"/>
              <a:t>“HTML 2”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32012" y="3339923"/>
            <a:ext cx="1223682" cy="484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s-ES" dirty="0"/>
              <a:t>HTML 3.0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003610" y="3339923"/>
            <a:ext cx="6414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Estándar propuesto por el recién formado W3C en marzo de 1995.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855694" y="3967755"/>
            <a:ext cx="6562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HTML 3.2, abandonaba la mayoría de las nuevas características del HTML 3.0 y, a cambio, adoptaba muchos elementos desarrollados inicialmente por los navegadores web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32012" y="5075031"/>
            <a:ext cx="1223682" cy="484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s-ES" dirty="0"/>
              <a:t>HTML 4.0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005206" y="5097896"/>
            <a:ext cx="4018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Recomendación del W3C en 1997, que inicia una renovación del estándar.</a:t>
            </a:r>
          </a:p>
          <a:p>
            <a:r>
              <a:rPr lang="es-ES" dirty="0"/>
              <a:t>Se consolida en 1999 con la 4.01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7487983" y="5758783"/>
            <a:ext cx="1223682" cy="484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s-ES" dirty="0"/>
              <a:t>HTML 5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6950102" y="5040733"/>
            <a:ext cx="1223682" cy="484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s-ES" dirty="0"/>
              <a:t>XHTML </a:t>
            </a:r>
          </a:p>
        </p:txBody>
      </p:sp>
      <p:cxnSp>
        <p:nvCxnSpPr>
          <p:cNvPr id="15" name="Conector recto de flecha 14"/>
          <p:cNvCxnSpPr>
            <a:stCxn id="11" idx="3"/>
            <a:endCxn id="13" idx="1"/>
          </p:cNvCxnSpPr>
          <p:nvPr/>
        </p:nvCxnSpPr>
        <p:spPr>
          <a:xfrm flipV="1">
            <a:off x="6023429" y="5282998"/>
            <a:ext cx="926673" cy="27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1" idx="3"/>
            <a:endCxn id="12" idx="1"/>
          </p:cNvCxnSpPr>
          <p:nvPr/>
        </p:nvCxnSpPr>
        <p:spPr>
          <a:xfrm>
            <a:off x="6023429" y="5559561"/>
            <a:ext cx="1464554" cy="44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09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XHTML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06285" y="1509486"/>
            <a:ext cx="1765227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dirty="0"/>
              <a:t>HTML + XML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297772" y="1509486"/>
            <a:ext cx="108074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ES" sz="2400" dirty="0"/>
              <a:t>XHTML</a:t>
            </a:r>
          </a:p>
        </p:txBody>
      </p:sp>
      <p:cxnSp>
        <p:nvCxnSpPr>
          <p:cNvPr id="6" name="Conector recto de flecha 5"/>
          <p:cNvCxnSpPr>
            <a:stCxn id="3" idx="3"/>
            <a:endCxn id="4" idx="1"/>
          </p:cNvCxnSpPr>
          <p:nvPr/>
        </p:nvCxnSpPr>
        <p:spPr>
          <a:xfrm>
            <a:off x="3071512" y="1740319"/>
            <a:ext cx="122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4" name="Picture 2" descr="http://www.anicca-solutions.com/images/xhtml_logo.gif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8"/>
          <a:stretch/>
        </p:blipFill>
        <p:spPr bwMode="auto">
          <a:xfrm>
            <a:off x="6916066" y="1509486"/>
            <a:ext cx="1734449" cy="28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233731" y="2385003"/>
            <a:ext cx="442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DTD limitado del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Restricciones de formales propias del XML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431855" y="4811455"/>
            <a:ext cx="141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Desarrollado por el W3C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306285" y="3474273"/>
            <a:ext cx="463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Exige documentos válido y bien formados </a:t>
            </a:r>
          </a:p>
          <a:p>
            <a:r>
              <a:rPr lang="es-ES" dirty="0"/>
              <a:t>Que puedan ser </a:t>
            </a:r>
            <a:r>
              <a:rPr lang="es-ES" dirty="0" err="1"/>
              <a:t>parseados</a:t>
            </a:r>
            <a:r>
              <a:rPr lang="es-ES" dirty="0"/>
              <a:t> siguiendo estrictamente los estándares XML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054954" y="4811455"/>
            <a:ext cx="3211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</a:t>
            </a:r>
            <a:r>
              <a:rPr lang="es-ES" b="1" dirty="0"/>
              <a:t>2000</a:t>
            </a:r>
            <a:r>
              <a:rPr lang="es-ES" dirty="0"/>
              <a:t> la recomendación  1.0</a:t>
            </a:r>
          </a:p>
          <a:p>
            <a:r>
              <a:rPr lang="es-ES" dirty="0"/>
              <a:t>En </a:t>
            </a:r>
            <a:r>
              <a:rPr lang="es-ES" b="1" dirty="0"/>
              <a:t>2001</a:t>
            </a:r>
            <a:r>
              <a:rPr lang="es-ES" dirty="0"/>
              <a:t> la recomendación 1.1</a:t>
            </a:r>
          </a:p>
        </p:txBody>
      </p:sp>
      <p:cxnSp>
        <p:nvCxnSpPr>
          <p:cNvPr id="12" name="Conector recto de flecha 11"/>
          <p:cNvCxnSpPr>
            <a:stCxn id="8" idx="3"/>
            <a:endCxn id="10" idx="1"/>
          </p:cNvCxnSpPr>
          <p:nvPr/>
        </p:nvCxnSpPr>
        <p:spPr>
          <a:xfrm>
            <a:off x="2848152" y="5134621"/>
            <a:ext cx="120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054954" y="5594639"/>
            <a:ext cx="429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W3C se vuelca en el borrador de XHTML 2.0</a:t>
            </a:r>
          </a:p>
        </p:txBody>
      </p:sp>
    </p:spTree>
    <p:extLst>
      <p:ext uri="{BB962C8B-B14F-4D97-AF65-F5344CB8AC3E}">
        <p14:creationId xmlns:p14="http://schemas.microsoft.com/office/powerpoint/2010/main" val="28891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7270" y="271700"/>
            <a:ext cx="4938432" cy="9257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De XHTML a HTML5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07" y="4958773"/>
            <a:ext cx="1068228" cy="10682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73969" y="4510719"/>
            <a:ext cx="2897655" cy="4480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es-ES" dirty="0"/>
              <a:t>En 2007 se unió a WHATWG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720861" y="2471876"/>
            <a:ext cx="2803870" cy="57700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s-ES" dirty="0"/>
              <a:t>Trabajo rechazado finalmente por los miembros del W3C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74382" y="3396779"/>
            <a:ext cx="2317510" cy="1110908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es-ES" dirty="0"/>
              <a:t>proyecto liderado por </a:t>
            </a:r>
            <a:r>
              <a:rPr lang="es-ES" dirty="0" err="1"/>
              <a:t>Ian</a:t>
            </a:r>
            <a:r>
              <a:rPr lang="es-ES" dirty="0"/>
              <a:t> </a:t>
            </a:r>
            <a:r>
              <a:rPr lang="es-ES" dirty="0" err="1"/>
              <a:t>Hickson</a:t>
            </a:r>
            <a:r>
              <a:rPr lang="es-ES" dirty="0"/>
              <a:t> basado en la compatibilidad con tecnologías anteriores.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90813" y="1392330"/>
            <a:ext cx="2052271" cy="64633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s-ES" dirty="0"/>
              <a:t>2004: presenta las bases para HTML5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446452" y="1323036"/>
            <a:ext cx="183088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normAutofit/>
          </a:bodyPr>
          <a:lstStyle/>
          <a:p>
            <a:r>
              <a:rPr lang="es-ES" dirty="0"/>
              <a:t>Preferencia al desarrollo del XHTML 2.0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868615" y="1901671"/>
            <a:ext cx="2577837" cy="21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920482" y="2507584"/>
            <a:ext cx="25887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rmAutofit/>
          </a:bodyPr>
          <a:lstStyle/>
          <a:p>
            <a:pPr algn="ctr"/>
            <a:r>
              <a:rPr lang="es-ES" dirty="0"/>
              <a:t>2004: WHATWG</a:t>
            </a:r>
          </a:p>
          <a:p>
            <a:pPr algn="ctr"/>
            <a:r>
              <a:rPr lang="es-ES" dirty="0"/>
              <a:t>(Opera + Apple y Mozilla)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774311" y="3346710"/>
            <a:ext cx="294368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normAutofit/>
          </a:bodyPr>
          <a:lstStyle/>
          <a:p>
            <a:pPr algn="ctr"/>
            <a:r>
              <a:rPr lang="es-ES" dirty="0"/>
              <a:t>En 2006, el W3C se interesó de nuevo en el desarrollo de HTML 5</a:t>
            </a:r>
          </a:p>
        </p:txBody>
      </p:sp>
      <p:sp>
        <p:nvSpPr>
          <p:cNvPr id="16" name="Forma libre 15"/>
          <p:cNvSpPr/>
          <p:nvPr/>
        </p:nvSpPr>
        <p:spPr>
          <a:xfrm>
            <a:off x="5116778" y="1940962"/>
            <a:ext cx="604083" cy="840656"/>
          </a:xfrm>
          <a:custGeom>
            <a:avLst/>
            <a:gdLst>
              <a:gd name="connsiteX0" fmla="*/ 0 w 1043354"/>
              <a:gd name="connsiteY0" fmla="*/ 0 h 656492"/>
              <a:gd name="connsiteX1" fmla="*/ 0 w 1043354"/>
              <a:gd name="connsiteY1" fmla="*/ 656492 h 656492"/>
              <a:gd name="connsiteX2" fmla="*/ 1043354 w 1043354"/>
              <a:gd name="connsiteY2" fmla="*/ 656492 h 65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354" h="656492">
                <a:moveTo>
                  <a:pt x="0" y="0"/>
                </a:moveTo>
                <a:lnTo>
                  <a:pt x="0" y="656492"/>
                </a:lnTo>
                <a:lnTo>
                  <a:pt x="1043354" y="656492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5438485" y="5568453"/>
            <a:ext cx="19344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rmAutofit/>
          </a:bodyPr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Proyecto unificado</a:t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de HTLM5</a:t>
            </a:r>
          </a:p>
        </p:txBody>
      </p:sp>
      <p:cxnSp>
        <p:nvCxnSpPr>
          <p:cNvPr id="21" name="Conector recto de flecha 20"/>
          <p:cNvCxnSpPr>
            <a:stCxn id="7" idx="2"/>
          </p:cNvCxnSpPr>
          <p:nvPr/>
        </p:nvCxnSpPr>
        <p:spPr>
          <a:xfrm>
            <a:off x="7122796" y="3048876"/>
            <a:ext cx="0" cy="297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Forma libre 27"/>
          <p:cNvSpPr/>
          <p:nvPr/>
        </p:nvSpPr>
        <p:spPr>
          <a:xfrm>
            <a:off x="4719235" y="3907727"/>
            <a:ext cx="1048519" cy="1199921"/>
          </a:xfrm>
          <a:custGeom>
            <a:avLst/>
            <a:gdLst>
              <a:gd name="connsiteX0" fmla="*/ 0 w 1957754"/>
              <a:gd name="connsiteY0" fmla="*/ 11723 h 1031631"/>
              <a:gd name="connsiteX1" fmla="*/ 398585 w 1957754"/>
              <a:gd name="connsiteY1" fmla="*/ 0 h 1031631"/>
              <a:gd name="connsiteX2" fmla="*/ 398585 w 1957754"/>
              <a:gd name="connsiteY2" fmla="*/ 1008185 h 1031631"/>
              <a:gd name="connsiteX3" fmla="*/ 1547446 w 1957754"/>
              <a:gd name="connsiteY3" fmla="*/ 1031631 h 1031631"/>
              <a:gd name="connsiteX4" fmla="*/ 1524000 w 1957754"/>
              <a:gd name="connsiteY4" fmla="*/ 0 h 1031631"/>
              <a:gd name="connsiteX5" fmla="*/ 1957754 w 1957754"/>
              <a:gd name="connsiteY5" fmla="*/ 11723 h 1031631"/>
              <a:gd name="connsiteX0" fmla="*/ 0 w 1559169"/>
              <a:gd name="connsiteY0" fmla="*/ 0 h 1031631"/>
              <a:gd name="connsiteX1" fmla="*/ 0 w 1559169"/>
              <a:gd name="connsiteY1" fmla="*/ 1008185 h 1031631"/>
              <a:gd name="connsiteX2" fmla="*/ 1148861 w 1559169"/>
              <a:gd name="connsiteY2" fmla="*/ 1031631 h 1031631"/>
              <a:gd name="connsiteX3" fmla="*/ 1125415 w 1559169"/>
              <a:gd name="connsiteY3" fmla="*/ 0 h 1031631"/>
              <a:gd name="connsiteX4" fmla="*/ 1559169 w 1559169"/>
              <a:gd name="connsiteY4" fmla="*/ 11723 h 1031631"/>
              <a:gd name="connsiteX0" fmla="*/ 0 w 1559169"/>
              <a:gd name="connsiteY0" fmla="*/ 1008185 h 1031631"/>
              <a:gd name="connsiteX1" fmla="*/ 1148861 w 1559169"/>
              <a:gd name="connsiteY1" fmla="*/ 1031631 h 1031631"/>
              <a:gd name="connsiteX2" fmla="*/ 1125415 w 1559169"/>
              <a:gd name="connsiteY2" fmla="*/ 0 h 1031631"/>
              <a:gd name="connsiteX3" fmla="*/ 1559169 w 1559169"/>
              <a:gd name="connsiteY3" fmla="*/ 11723 h 1031631"/>
              <a:gd name="connsiteX0" fmla="*/ 0 w 914101"/>
              <a:gd name="connsiteY0" fmla="*/ 1008185 h 1031631"/>
              <a:gd name="connsiteX1" fmla="*/ 503793 w 914101"/>
              <a:gd name="connsiteY1" fmla="*/ 1031631 h 1031631"/>
              <a:gd name="connsiteX2" fmla="*/ 480347 w 914101"/>
              <a:gd name="connsiteY2" fmla="*/ 0 h 1031631"/>
              <a:gd name="connsiteX3" fmla="*/ 914101 w 914101"/>
              <a:gd name="connsiteY3" fmla="*/ 11723 h 1031631"/>
              <a:gd name="connsiteX0" fmla="*/ 0 w 945825"/>
              <a:gd name="connsiteY0" fmla="*/ 1031631 h 1031631"/>
              <a:gd name="connsiteX1" fmla="*/ 535517 w 945825"/>
              <a:gd name="connsiteY1" fmla="*/ 1031631 h 1031631"/>
              <a:gd name="connsiteX2" fmla="*/ 512071 w 945825"/>
              <a:gd name="connsiteY2" fmla="*/ 0 h 1031631"/>
              <a:gd name="connsiteX3" fmla="*/ 945825 w 945825"/>
              <a:gd name="connsiteY3" fmla="*/ 11723 h 103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825" h="1031631">
                <a:moveTo>
                  <a:pt x="0" y="1031631"/>
                </a:moveTo>
                <a:lnTo>
                  <a:pt x="535517" y="1031631"/>
                </a:lnTo>
                <a:lnTo>
                  <a:pt x="512071" y="0"/>
                </a:lnTo>
                <a:lnTo>
                  <a:pt x="945825" y="11723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libre 28"/>
          <p:cNvSpPr/>
          <p:nvPr/>
        </p:nvSpPr>
        <p:spPr>
          <a:xfrm>
            <a:off x="4712678" y="5107647"/>
            <a:ext cx="497272" cy="648383"/>
          </a:xfrm>
          <a:custGeom>
            <a:avLst/>
            <a:gdLst>
              <a:gd name="connsiteX0" fmla="*/ 0 w 726831"/>
              <a:gd name="connsiteY0" fmla="*/ 0 h 1172308"/>
              <a:gd name="connsiteX1" fmla="*/ 23446 w 726831"/>
              <a:gd name="connsiteY1" fmla="*/ 1172308 h 1172308"/>
              <a:gd name="connsiteX2" fmla="*/ 726831 w 726831"/>
              <a:gd name="connsiteY2" fmla="*/ 1172308 h 117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831" h="1172308">
                <a:moveTo>
                  <a:pt x="0" y="0"/>
                </a:moveTo>
                <a:lnTo>
                  <a:pt x="23446" y="1172308"/>
                </a:lnTo>
                <a:lnTo>
                  <a:pt x="726831" y="1172308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540123" y="1530829"/>
            <a:ext cx="6806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WC3 </a:t>
            </a:r>
          </a:p>
        </p:txBody>
      </p:sp>
      <p:cxnSp>
        <p:nvCxnSpPr>
          <p:cNvPr id="35" name="Conector recto de flecha 34"/>
          <p:cNvCxnSpPr>
            <a:stCxn id="33" idx="3"/>
            <a:endCxn id="9" idx="1"/>
          </p:cNvCxnSpPr>
          <p:nvPr/>
        </p:nvCxnSpPr>
        <p:spPr>
          <a:xfrm>
            <a:off x="1220822" y="1715495"/>
            <a:ext cx="5699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Forma libre 37"/>
          <p:cNvSpPr/>
          <p:nvPr/>
        </p:nvSpPr>
        <p:spPr>
          <a:xfrm>
            <a:off x="3516923" y="2878216"/>
            <a:ext cx="1207477" cy="2234750"/>
          </a:xfrm>
          <a:custGeom>
            <a:avLst/>
            <a:gdLst>
              <a:gd name="connsiteX0" fmla="*/ 0 w 1172308"/>
              <a:gd name="connsiteY0" fmla="*/ 0 h 574431"/>
              <a:gd name="connsiteX1" fmla="*/ 539262 w 1172308"/>
              <a:gd name="connsiteY1" fmla="*/ 0 h 574431"/>
              <a:gd name="connsiteX2" fmla="*/ 550985 w 1172308"/>
              <a:gd name="connsiteY2" fmla="*/ 539262 h 574431"/>
              <a:gd name="connsiteX3" fmla="*/ 1172308 w 1172308"/>
              <a:gd name="connsiteY3" fmla="*/ 574431 h 574431"/>
              <a:gd name="connsiteX0" fmla="*/ 0 w 1172308"/>
              <a:gd name="connsiteY0" fmla="*/ 0 h 574431"/>
              <a:gd name="connsiteX1" fmla="*/ 539262 w 1172308"/>
              <a:gd name="connsiteY1" fmla="*/ 0 h 574431"/>
              <a:gd name="connsiteX2" fmla="*/ 550985 w 1172308"/>
              <a:gd name="connsiteY2" fmla="*/ 550985 h 574431"/>
              <a:gd name="connsiteX3" fmla="*/ 1172308 w 1172308"/>
              <a:gd name="connsiteY3" fmla="*/ 574431 h 574431"/>
              <a:gd name="connsiteX0" fmla="*/ 0 w 1207477"/>
              <a:gd name="connsiteY0" fmla="*/ 0 h 574431"/>
              <a:gd name="connsiteX1" fmla="*/ 539262 w 1207477"/>
              <a:gd name="connsiteY1" fmla="*/ 0 h 574431"/>
              <a:gd name="connsiteX2" fmla="*/ 550985 w 1207477"/>
              <a:gd name="connsiteY2" fmla="*/ 550985 h 574431"/>
              <a:gd name="connsiteX3" fmla="*/ 1207477 w 1207477"/>
              <a:gd name="connsiteY3" fmla="*/ 574431 h 574431"/>
              <a:gd name="connsiteX0" fmla="*/ 0 w 1207477"/>
              <a:gd name="connsiteY0" fmla="*/ 0 h 575801"/>
              <a:gd name="connsiteX1" fmla="*/ 539262 w 1207477"/>
              <a:gd name="connsiteY1" fmla="*/ 0 h 575801"/>
              <a:gd name="connsiteX2" fmla="*/ 536470 w 1207477"/>
              <a:gd name="connsiteY2" fmla="*/ 573423 h 575801"/>
              <a:gd name="connsiteX3" fmla="*/ 1207477 w 1207477"/>
              <a:gd name="connsiteY3" fmla="*/ 574431 h 57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477" h="575801">
                <a:moveTo>
                  <a:pt x="0" y="0"/>
                </a:moveTo>
                <a:lnTo>
                  <a:pt x="539262" y="0"/>
                </a:lnTo>
                <a:cubicBezTo>
                  <a:pt x="538331" y="191141"/>
                  <a:pt x="537401" y="382282"/>
                  <a:pt x="536470" y="573423"/>
                </a:cubicBezTo>
                <a:cubicBezTo>
                  <a:pt x="755301" y="581238"/>
                  <a:pt x="988646" y="566616"/>
                  <a:pt x="1207477" y="5744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335675" y="4707903"/>
            <a:ext cx="1594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Web </a:t>
            </a:r>
            <a:r>
              <a:rPr lang="es-ES" dirty="0" err="1"/>
              <a:t>Forms</a:t>
            </a:r>
            <a:r>
              <a:rPr lang="es-ES" dirty="0"/>
              <a:t> 2.0</a:t>
            </a:r>
          </a:p>
          <a:p>
            <a:r>
              <a:rPr lang="es-ES" dirty="0"/>
              <a:t>Web Apps 1.0</a:t>
            </a:r>
          </a:p>
        </p:txBody>
      </p:sp>
      <p:cxnSp>
        <p:nvCxnSpPr>
          <p:cNvPr id="19" name="Conector recto de flecha 18"/>
          <p:cNvCxnSpPr>
            <a:stCxn id="15" idx="2"/>
          </p:cNvCxnSpPr>
          <p:nvPr/>
        </p:nvCxnSpPr>
        <p:spPr>
          <a:xfrm>
            <a:off x="2133137" y="5354234"/>
            <a:ext cx="0" cy="40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706577" y="581589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213160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HTML5 /CSS3</a:t>
            </a:r>
          </a:p>
        </p:txBody>
      </p:sp>
      <p:pic>
        <p:nvPicPr>
          <p:cNvPr id="32770" name="Picture 2" descr="http://4.bp.blogspot.com/-DppwzgMDVOY/VFJyg1tG4WI/AAAAAAAAAes/xpgXrwi05vU/s1600/html5-are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8" y="2158998"/>
            <a:ext cx="82296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20788" y="1417638"/>
            <a:ext cx="214319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Conceptos semánticos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99303" y="1417638"/>
            <a:ext cx="1686321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Nuevas Etiquetas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91338" y="1417638"/>
            <a:ext cx="216209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Nuevas </a:t>
            </a:r>
            <a:r>
              <a:rPr lang="es-ES" dirty="0" err="1"/>
              <a:t>APIs</a:t>
            </a:r>
            <a:r>
              <a:rPr lang="es-ES" dirty="0"/>
              <a:t> JavaScript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412824" y="2158999"/>
            <a:ext cx="1935574" cy="1814546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003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Tecnologías asociadas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0457"/>
            <a:ext cx="5842967" cy="44123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68457" y="2960914"/>
            <a:ext cx="1282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CSS3</a:t>
            </a:r>
          </a:p>
          <a:p>
            <a:r>
              <a:rPr lang="es-ES" dirty="0"/>
              <a:t>JS / JQUERY</a:t>
            </a:r>
          </a:p>
          <a:p>
            <a:r>
              <a:rPr lang="es-ES" dirty="0"/>
              <a:t>SVG</a:t>
            </a:r>
          </a:p>
          <a:p>
            <a:r>
              <a:rPr lang="es-ES" dirty="0"/>
              <a:t>MOBILE</a:t>
            </a:r>
          </a:p>
        </p:txBody>
      </p:sp>
      <p:sp>
        <p:nvSpPr>
          <p:cNvPr id="5" name="Elipse 4"/>
          <p:cNvSpPr/>
          <p:nvPr/>
        </p:nvSpPr>
        <p:spPr>
          <a:xfrm rot="20715433">
            <a:off x="5036457" y="4151086"/>
            <a:ext cx="798286" cy="7982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 rot="20022881">
            <a:off x="5077905" y="4365563"/>
            <a:ext cx="71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Black" panose="020B0A04020102020204" pitchFamily="34" charset="0"/>
              </a:rPr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496075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Elementos clave en HTML5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33714" y="2140243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Cambio de paradigma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868006" y="2154588"/>
            <a:ext cx="4095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Nueva filosofía basada en el pragmatismo</a:t>
            </a:r>
          </a:p>
          <a:p>
            <a:r>
              <a:rPr lang="es-ES" dirty="0"/>
              <a:t>En cierto modo lo opuesto a XHTML</a:t>
            </a:r>
          </a:p>
        </p:txBody>
      </p:sp>
      <p:cxnSp>
        <p:nvCxnSpPr>
          <p:cNvPr id="6" name="Conector recto de flecha 5"/>
          <p:cNvCxnSpPr>
            <a:stCxn id="3" idx="3"/>
            <a:endCxn id="4" idx="1"/>
          </p:cNvCxnSpPr>
          <p:nvPr/>
        </p:nvCxnSpPr>
        <p:spPr>
          <a:xfrm>
            <a:off x="2728686" y="2463409"/>
            <a:ext cx="1139320" cy="1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233714" y="3497943"/>
            <a:ext cx="217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Predominio de los aspectos semánticos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535488" y="3497943"/>
            <a:ext cx="347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Redefinición de etiquetas</a:t>
            </a:r>
          </a:p>
          <a:p>
            <a:r>
              <a:rPr lang="es-ES" dirty="0"/>
              <a:t>Toda una serie de etiquetas nuevas</a:t>
            </a:r>
          </a:p>
        </p:txBody>
      </p:sp>
      <p:cxnSp>
        <p:nvCxnSpPr>
          <p:cNvPr id="12" name="Conector recto de flecha 11"/>
          <p:cNvCxnSpPr>
            <a:stCxn id="9" idx="3"/>
            <a:endCxn id="10" idx="1"/>
          </p:cNvCxnSpPr>
          <p:nvPr/>
        </p:nvCxnSpPr>
        <p:spPr>
          <a:xfrm>
            <a:off x="3410857" y="3821109"/>
            <a:ext cx="112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011583" y="4841298"/>
            <a:ext cx="252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Construidas en base al principio anterior</a:t>
            </a:r>
          </a:p>
        </p:txBody>
      </p:sp>
      <p:cxnSp>
        <p:nvCxnSpPr>
          <p:cNvPr id="15" name="Conector recto de flecha 14"/>
          <p:cNvCxnSpPr>
            <a:stCxn id="10" idx="2"/>
            <a:endCxn id="13" idx="0"/>
          </p:cNvCxnSpPr>
          <p:nvPr/>
        </p:nvCxnSpPr>
        <p:spPr>
          <a:xfrm>
            <a:off x="6273368" y="4144274"/>
            <a:ext cx="0" cy="69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13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B524FFD-054E-4E80-B14B-B43BCCAF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HTML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B7216-B20A-4561-B66B-92EA3397D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/>
            </a:r>
            <a:br>
              <a:rPr lang="es-ES" b="1" dirty="0">
                <a:solidFill>
                  <a:srgbClr val="8BB425"/>
                </a:solidFill>
              </a:rPr>
            </a:br>
            <a:r>
              <a:rPr lang="es-ES" sz="3600" b="1" dirty="0">
                <a:solidFill>
                  <a:srgbClr val="00519F"/>
                </a:solidFill>
              </a:rPr>
              <a:t>HTML BÁSICO </a:t>
            </a:r>
            <a:r>
              <a:rPr lang="es-ES" sz="4000" b="1" dirty="0">
                <a:solidFill>
                  <a:srgbClr val="8BB425"/>
                </a:solidFill>
              </a:rPr>
              <a:t/>
            </a:r>
            <a:br>
              <a:rPr lang="es-ES" sz="4000" b="1" dirty="0">
                <a:solidFill>
                  <a:srgbClr val="8BB425"/>
                </a:solidFill>
              </a:rPr>
            </a:br>
            <a:endParaRPr lang="es-ES" sz="4000" dirty="0">
              <a:solidFill>
                <a:srgbClr val="8BB425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1196752"/>
            <a:ext cx="8040934" cy="4968552"/>
          </a:xfrm>
        </p:spPr>
        <p:txBody>
          <a:bodyPr numCol="2">
            <a:noAutofit/>
          </a:bodyPr>
          <a:lstStyle/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DURACIÓN</a:t>
            </a:r>
          </a:p>
          <a:p>
            <a:pPr marL="527050" indent="15875">
              <a:lnSpc>
                <a:spcPct val="150000"/>
              </a:lnSpc>
              <a:buClr>
                <a:srgbClr val="8BB425"/>
              </a:buClr>
              <a:buSzPct val="150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16 horas</a:t>
            </a: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LUGAR/FECHAS /HORARIO: 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0">
              <a:lnSpc>
                <a:spcPct val="150000"/>
              </a:lnSpc>
              <a:buClr>
                <a:srgbClr val="8BB425"/>
              </a:buClr>
              <a:buSzPct val="175000"/>
              <a:buFont typeface="Wingdings" pitchFamily="2" charset="2"/>
              <a:buChar char="Ä"/>
            </a:pPr>
            <a:r>
              <a:rPr lang="es-ES" sz="1200" dirty="0">
                <a:solidFill>
                  <a:srgbClr val="00519F"/>
                </a:solidFill>
              </a:rPr>
              <a:t>Madrid. Del 21 al 22  de Noviembre de 2018. De 9:00 hs a 14:00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r>
              <a:rPr lang="es-ES" sz="1200" dirty="0">
                <a:solidFill>
                  <a:srgbClr val="00519F"/>
                </a:solidFill>
              </a:rPr>
              <a:t> y 15:00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r>
              <a:rPr lang="es-ES" sz="1200" dirty="0">
                <a:solidFill>
                  <a:srgbClr val="00519F"/>
                </a:solidFill>
              </a:rPr>
              <a:t> A 18:00 </a:t>
            </a:r>
            <a:r>
              <a:rPr lang="es-ES" sz="1200" dirty="0" err="1">
                <a:solidFill>
                  <a:srgbClr val="00519F"/>
                </a:solidFill>
              </a:rPr>
              <a:t>hs</a:t>
            </a:r>
            <a:endParaRPr lang="es-ES" sz="1200" dirty="0">
              <a:solidFill>
                <a:srgbClr val="00519F"/>
              </a:solidFill>
            </a:endParaRPr>
          </a:p>
          <a:p>
            <a:pPr marL="531813" indent="-531813">
              <a:lnSpc>
                <a:spcPct val="150000"/>
              </a:lnSpc>
              <a:buSzPct val="225000"/>
              <a:buBlip>
                <a:blip r:embed="rId3"/>
              </a:buBlip>
            </a:pPr>
            <a:r>
              <a:rPr lang="es-ES" sz="1200" b="1" dirty="0">
                <a:solidFill>
                  <a:srgbClr val="00519F"/>
                </a:solidFill>
              </a:rPr>
              <a:t>CONTENIDO:</a:t>
            </a:r>
            <a:endParaRPr lang="es-ES" sz="1200" dirty="0">
              <a:solidFill>
                <a:srgbClr val="00519F"/>
              </a:solidFill>
            </a:endParaRPr>
          </a:p>
          <a:p>
            <a:pPr marL="0" lvl="0" indent="0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HTML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Arquitectura de aplicaciones Web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El lenguaje HTML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Estructura básica de un documento HTML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Organización de texto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Hipertexto: links HTML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Imágenes 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Tablas 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La entrada de usuario. Formularios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Interacción con CSS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Interacción con JavaScript</a:t>
            </a:r>
          </a:p>
          <a:p>
            <a:pPr lvl="3">
              <a:buAutoNum type="arabicPeriod"/>
            </a:pPr>
            <a:endParaRPr lang="es-ES" sz="1200" dirty="0">
              <a:solidFill>
                <a:srgbClr val="00519F"/>
              </a:solidFill>
            </a:endParaRPr>
          </a:p>
          <a:p>
            <a:pPr lvl="3">
              <a:buAutoNum type="arabicPeriod"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marL="1371600" lvl="3" indent="0">
              <a:buNone/>
            </a:pPr>
            <a:endParaRPr lang="es-ES" sz="1200" dirty="0">
              <a:solidFill>
                <a:srgbClr val="00519F"/>
              </a:solidFill>
            </a:endParaRPr>
          </a:p>
          <a:p>
            <a:pPr lvl="2">
              <a:buAutoNum type="arabicPeriod"/>
            </a:pPr>
            <a:r>
              <a:rPr lang="es-ES" sz="1200" b="1" dirty="0">
                <a:solidFill>
                  <a:srgbClr val="00519F"/>
                </a:solidFill>
              </a:rPr>
              <a:t>HTML5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Compatibilidad de los navegadores: </a:t>
            </a:r>
            <a:r>
              <a:rPr lang="es-ES" sz="1200" dirty="0" err="1">
                <a:solidFill>
                  <a:srgbClr val="00519F"/>
                </a:solidFill>
              </a:rPr>
              <a:t>articulos</a:t>
            </a:r>
            <a:r>
              <a:rPr lang="es-ES" sz="1200" dirty="0">
                <a:solidFill>
                  <a:srgbClr val="00519F"/>
                </a:solidFill>
              </a:rPr>
              <a:t>, secciones, cabeceras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Nuevos componentes de formulario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Audio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Video </a:t>
            </a:r>
          </a:p>
          <a:p>
            <a:pPr lvl="3">
              <a:buAutoNum type="arabicPeriod"/>
            </a:pPr>
            <a:r>
              <a:rPr lang="es-ES" sz="1200" dirty="0">
                <a:solidFill>
                  <a:srgbClr val="00519F"/>
                </a:solidFill>
              </a:rPr>
              <a:t>Otras </a:t>
            </a:r>
            <a:r>
              <a:rPr lang="es-ES" sz="1200" dirty="0" err="1">
                <a:solidFill>
                  <a:srgbClr val="00519F"/>
                </a:solidFill>
              </a:rPr>
              <a:t>APIs</a:t>
            </a:r>
            <a:r>
              <a:rPr lang="es-ES" sz="1200" dirty="0">
                <a:solidFill>
                  <a:srgbClr val="00519F"/>
                </a:solidFill>
              </a:rPr>
              <a:t> de intercambio de información</a:t>
            </a:r>
          </a:p>
          <a:p>
            <a:pPr lvl="3">
              <a:buAutoNum type="arabicPeriod"/>
            </a:pPr>
            <a:endParaRPr lang="es-ES" sz="1200" dirty="0">
              <a:solidFill>
                <a:srgbClr val="00519F"/>
              </a:solidFill>
            </a:endParaRPr>
          </a:p>
          <a:p>
            <a:pPr lvl="3">
              <a:buAutoNum type="arabicPeriod"/>
            </a:pPr>
            <a:endParaRPr lang="es-ES" sz="1200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lvl="2">
              <a:buNone/>
            </a:pPr>
            <a:endParaRPr lang="es-ES" sz="1200" b="1" dirty="0">
              <a:solidFill>
                <a:srgbClr val="00519F"/>
              </a:solidFill>
            </a:endParaRPr>
          </a:p>
          <a:p>
            <a:pPr marL="712788" lvl="0" indent="-355600">
              <a:lnSpc>
                <a:spcPct val="150000"/>
              </a:lnSpc>
              <a:buSzPct val="150000"/>
              <a:buBlip>
                <a:blip r:embed="rId3"/>
              </a:buBlip>
            </a:pPr>
            <a:endParaRPr lang="es-ES" sz="1200" dirty="0">
              <a:solidFill>
                <a:srgbClr val="00519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820472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86982" y="189128"/>
            <a:ext cx="7901442" cy="12956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Lenguajes de marcado generales: SGML – HTML – XML…</a:t>
            </a:r>
          </a:p>
        </p:txBody>
      </p:sp>
      <p:pic>
        <p:nvPicPr>
          <p:cNvPr id="5124" name="Picture 4" descr="http://melindagarcia.net/relations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08" y="1700500"/>
            <a:ext cx="6346030" cy="4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63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664423" y="1595149"/>
            <a:ext cx="3601787" cy="28498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736599" y="1572813"/>
            <a:ext cx="3601787" cy="2872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8491728" cy="825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Etiquetas en HTML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39601" y="1965339"/>
            <a:ext cx="18966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/>
              <a:t>&lt;</a:t>
            </a:r>
            <a:r>
              <a:rPr lang="es-ES" sz="8800" dirty="0">
                <a:solidFill>
                  <a:srgbClr val="FF0000"/>
                </a:solidFill>
              </a:rPr>
              <a:t>p</a:t>
            </a:r>
            <a:r>
              <a:rPr lang="es-ES" sz="8800" dirty="0"/>
              <a:t>&gt;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03448" y="3088723"/>
            <a:ext cx="13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paréntesis en ángulo izquierdo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681831" y="3088723"/>
            <a:ext cx="129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paréntesis en ángulo derecho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40237" y="159514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nombre de la etiqueta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438643" y="4492026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Etiqueta de apertura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409840" y="1919485"/>
            <a:ext cx="23054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/>
              <a:t>&lt;/</a:t>
            </a:r>
            <a:r>
              <a:rPr lang="es-ES" sz="8800" dirty="0">
                <a:solidFill>
                  <a:srgbClr val="FF0000"/>
                </a:solidFill>
              </a:rPr>
              <a:t>p</a:t>
            </a:r>
            <a:r>
              <a:rPr lang="es-ES" sz="8800" dirty="0"/>
              <a:t>&gt;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709668" y="3043416"/>
            <a:ext cx="133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paréntesis en ángulo izquierdo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7001726" y="3047762"/>
            <a:ext cx="125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paréntesis en ángulo derecho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6125225" y="16050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nombre de la etiqueta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648174" y="4511141"/>
            <a:ext cx="182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Etiqueta de cierre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125225" y="3297058"/>
            <a:ext cx="86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barra (</a:t>
            </a:r>
            <a:r>
              <a:rPr lang="en-US" b="1" dirty="0">
                <a:solidFill>
                  <a:schemeClr val="bg1"/>
                </a:solidFill>
              </a:rPr>
              <a:t>slash</a:t>
            </a:r>
            <a:r>
              <a:rPr lang="es-ES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822153" y="5292245"/>
            <a:ext cx="2313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Etiquetas dobles (</a:t>
            </a:r>
            <a:r>
              <a:rPr lang="es-ES" sz="2400" b="1" dirty="0" err="1"/>
              <a:t>two-sided</a:t>
            </a:r>
            <a:r>
              <a:rPr lang="es-ES" sz="2400" b="1" dirty="0"/>
              <a:t> </a:t>
            </a:r>
            <a:r>
              <a:rPr lang="es-ES" sz="2400" b="1" dirty="0" err="1"/>
              <a:t>tag</a:t>
            </a:r>
            <a:r>
              <a:rPr lang="es-ES" sz="2400" b="1" dirty="0"/>
              <a:t>)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081741" y="5811258"/>
            <a:ext cx="41605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&lt;a href="index.htm"&gt;Click Here&lt;/a&gt;</a:t>
            </a:r>
            <a:endParaRPr lang="es-ES" sz="1400" noProof="1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081741" y="5292245"/>
            <a:ext cx="41605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&lt;i&gt;Everything&lt;/i&gt;</a:t>
            </a:r>
          </a:p>
        </p:txBody>
      </p:sp>
    </p:spTree>
    <p:extLst>
      <p:ext uri="{BB962C8B-B14F-4D97-AF65-F5344CB8AC3E}">
        <p14:creationId xmlns:p14="http://schemas.microsoft.com/office/powerpoint/2010/main" val="20503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8491728" cy="825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Etiquetas en 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65168" y="5055811"/>
            <a:ext cx="2394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Etiquetas sencillas</a:t>
            </a:r>
            <a:br>
              <a:rPr lang="es-ES" sz="2400" b="1" dirty="0"/>
            </a:br>
            <a:r>
              <a:rPr lang="es-ES" sz="2400" b="1" dirty="0"/>
              <a:t>(</a:t>
            </a:r>
            <a:r>
              <a:rPr lang="es-ES" sz="2400" b="1" dirty="0" err="1"/>
              <a:t>one-sided</a:t>
            </a:r>
            <a:r>
              <a:rPr lang="es-ES" sz="2400" b="1" dirty="0"/>
              <a:t> </a:t>
            </a:r>
            <a:r>
              <a:rPr lang="es-ES" sz="2400" b="1" dirty="0" err="1"/>
              <a:t>tag</a:t>
            </a:r>
            <a:r>
              <a:rPr lang="es-ES" sz="2400" b="1" dirty="0"/>
              <a:t>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00455" y="5055939"/>
            <a:ext cx="269720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src="tree.gif"&gt;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524756" y="5457173"/>
            <a:ext cx="267290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src="tree.gif“/&gt;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501161" y="505581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HTML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501161" y="542639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XHTML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36599" y="1572813"/>
            <a:ext cx="5448301" cy="2872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539601" y="1965339"/>
            <a:ext cx="40623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/>
              <a:t>&lt;</a:t>
            </a:r>
            <a:r>
              <a:rPr lang="es-ES" sz="8800" dirty="0" err="1">
                <a:solidFill>
                  <a:srgbClr val="FF0000"/>
                </a:solidFill>
              </a:rPr>
              <a:t>img</a:t>
            </a:r>
            <a:r>
              <a:rPr lang="es-ES" sz="8800" dirty="0">
                <a:solidFill>
                  <a:srgbClr val="FF0000"/>
                </a:solidFill>
              </a:rPr>
              <a:t> …</a:t>
            </a:r>
            <a:r>
              <a:rPr lang="es-ES" sz="8800" dirty="0"/>
              <a:t>&gt;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03448" y="3088723"/>
            <a:ext cx="13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paréntesis en ángulo izquierdo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713831" y="3043681"/>
            <a:ext cx="129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paréntesis en ángulo izquierdo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840237" y="159514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nombre de la etiqueta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401282" y="1738504"/>
            <a:ext cx="232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etiqueta es auto conclusiva: se cierra ella misma y contiene toda la información necesaria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401282" y="3555097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XHTML sería:</a:t>
            </a:r>
            <a:br>
              <a:rPr lang="es-ES" dirty="0"/>
            </a:br>
            <a:r>
              <a:rPr lang="es-ES" b="1" dirty="0"/>
              <a:t>&lt;</a:t>
            </a:r>
            <a:r>
              <a:rPr lang="es-ES" b="1" dirty="0" err="1"/>
              <a:t>img</a:t>
            </a:r>
            <a:r>
              <a:rPr lang="es-ES" b="1" dirty="0"/>
              <a:t> … /&gt;</a:t>
            </a:r>
          </a:p>
        </p:txBody>
      </p:sp>
    </p:spTree>
    <p:extLst>
      <p:ext uri="{BB962C8B-B14F-4D97-AF65-F5344CB8AC3E}">
        <p14:creationId xmlns:p14="http://schemas.microsoft.com/office/powerpoint/2010/main" val="3664723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8491728" cy="825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Etiquetas en HTML: atributos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651148" y="3868364"/>
            <a:ext cx="55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noProof="1"/>
              <a:t>&lt;nombre_etiqueta nombre_atributo=“valor del atributo”&gt;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60400" y="1367178"/>
            <a:ext cx="7982109" cy="23412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1060608" y="1986829"/>
            <a:ext cx="71817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/>
              <a:t>&lt;p </a:t>
            </a:r>
            <a:r>
              <a:rPr lang="es-ES" sz="88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lang</a:t>
            </a:r>
            <a:r>
              <a:rPr lang="es-ES" sz="8800" dirty="0"/>
              <a:t>=</a:t>
            </a:r>
            <a:r>
              <a:rPr lang="es-ES" sz="8800" dirty="0">
                <a:solidFill>
                  <a:srgbClr val="FF0000"/>
                </a:solidFill>
              </a:rPr>
              <a:t>“es”</a:t>
            </a:r>
            <a:r>
              <a:rPr lang="es-ES" sz="8800" dirty="0"/>
              <a:t>&gt;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800488" y="1497001"/>
            <a:ext cx="13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nombre del atributo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886736" y="1497001"/>
            <a:ext cx="129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valor del atributo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282848" y="149700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nombre de la etiqueta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170538" y="4705437"/>
            <a:ext cx="41605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&lt;a href="index.htm"&gt;Click Here&lt;/a&gt;</a:t>
            </a:r>
            <a:endParaRPr lang="es-ES" sz="1400" noProof="1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709602" y="4397660"/>
            <a:ext cx="204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Etiqueta: &lt;a&gt;</a:t>
            </a:r>
          </a:p>
          <a:p>
            <a:r>
              <a:rPr lang="es-ES" dirty="0"/>
              <a:t>Atributo: </a:t>
            </a:r>
            <a:r>
              <a:rPr lang="es-ES" dirty="0" err="1"/>
              <a:t>href</a:t>
            </a:r>
            <a:r>
              <a:rPr lang="es-ES" dirty="0"/>
              <a:t>=“…”</a:t>
            </a:r>
          </a:p>
          <a:p>
            <a:r>
              <a:rPr lang="es-ES" dirty="0"/>
              <a:t>Elemento </a:t>
            </a:r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341955" y="5533195"/>
            <a:ext cx="1793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Etiqueta: &lt;</a:t>
            </a:r>
            <a:r>
              <a:rPr lang="es-ES" dirty="0" err="1"/>
              <a:t>img</a:t>
            </a:r>
            <a:r>
              <a:rPr lang="es-ES" dirty="0"/>
              <a:t>&gt;</a:t>
            </a:r>
          </a:p>
          <a:p>
            <a:r>
              <a:rPr lang="es-ES" dirty="0"/>
              <a:t>Atributo: </a:t>
            </a:r>
            <a:r>
              <a:rPr lang="es-ES" dirty="0" err="1"/>
              <a:t>scr</a:t>
            </a:r>
            <a:r>
              <a:rPr lang="es-ES" dirty="0"/>
              <a:t>=“…”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1184635" y="5702473"/>
            <a:ext cx="267290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src="tree.gif“/&gt;</a:t>
            </a:r>
          </a:p>
        </p:txBody>
      </p:sp>
    </p:spTree>
    <p:extLst>
      <p:ext uri="{BB962C8B-B14F-4D97-AF65-F5344CB8AC3E}">
        <p14:creationId xmlns:p14="http://schemas.microsoft.com/office/powerpoint/2010/main" val="1669668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0"/>
            <a:ext cx="8491728" cy="12891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Etiquetas en HTML:</a:t>
            </a:r>
            <a:br>
              <a:rPr lang="es-ES" b="1" dirty="0">
                <a:solidFill>
                  <a:srgbClr val="8BB425"/>
                </a:solidFill>
              </a:rPr>
            </a:br>
            <a:r>
              <a:rPr lang="es-ES" b="1" dirty="0">
                <a:solidFill>
                  <a:srgbClr val="8BB425"/>
                </a:solidFill>
              </a:rPr>
              <a:t>formato y “convenciones”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63600" y="1790700"/>
            <a:ext cx="325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nombres de etiqueta, los nombres de atributos y los valores pueden ir en mayúscula o minúscula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194301" y="1790700"/>
            <a:ext cx="259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habitual es que , los nombres de atributos y los valores vayan en </a:t>
            </a:r>
            <a:r>
              <a:rPr lang="es-ES" b="1" dirty="0"/>
              <a:t>minúscula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50098" y="3461319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es necesario encerrar los valores de los atributos entre comillas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280799" y="3461319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habitual es que los valores de los atributos se indiquen </a:t>
            </a:r>
            <a:r>
              <a:rPr lang="es-ES" b="1" dirty="0"/>
              <a:t>entre comillas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50098" y="4993438"/>
            <a:ext cx="697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atributos suelen ser específicos de una o varias etiquetas </a:t>
            </a:r>
          </a:p>
          <a:p>
            <a:r>
              <a:rPr lang="es-ES" dirty="0"/>
              <a:t>Existen unos pocos </a:t>
            </a:r>
            <a:r>
              <a:rPr lang="es-ES" b="1" dirty="0"/>
              <a:t>atributos globales</a:t>
            </a:r>
            <a:r>
              <a:rPr lang="es-ES" dirty="0"/>
              <a:t>: válidos para todas las etiquetas</a:t>
            </a:r>
          </a:p>
        </p:txBody>
      </p:sp>
      <p:cxnSp>
        <p:nvCxnSpPr>
          <p:cNvPr id="9" name="Conector recto de flecha 8"/>
          <p:cNvCxnSpPr>
            <a:stCxn id="3" idx="3"/>
            <a:endCxn id="4" idx="1"/>
          </p:cNvCxnSpPr>
          <p:nvPr/>
        </p:nvCxnSpPr>
        <p:spPr>
          <a:xfrm>
            <a:off x="4114799" y="2390865"/>
            <a:ext cx="107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3883798" y="3922984"/>
            <a:ext cx="1397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0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Comentarios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407483" y="5025812"/>
            <a:ext cx="45720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&lt;!--Esto es un comentario en HTML--&gt;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49348" y="1471213"/>
            <a:ext cx="6889752" cy="2872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547080" y="2803581"/>
            <a:ext cx="186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paréntesis en ángulo izquierdo, 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admiración,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 dos guiones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765799" y="2942080"/>
            <a:ext cx="175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dos guiones, 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paréntesis en ángulo izquierdo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492496" y="1859836"/>
            <a:ext cx="227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texto del comentario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72487" y="2245332"/>
            <a:ext cx="3929221" cy="61768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&lt;!--</a:t>
            </a:r>
            <a:r>
              <a:rPr lang="es-ES" sz="3600" b="1" dirty="0">
                <a:solidFill>
                  <a:schemeClr val="lt1"/>
                </a:solidFill>
              </a:rPr>
              <a:t>Comentario</a:t>
            </a:r>
            <a:r>
              <a:rPr lang="es-ES" sz="3600" b="1" dirty="0">
                <a:solidFill>
                  <a:schemeClr val="tx1"/>
                </a:solidFill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520957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068" y="125123"/>
            <a:ext cx="7886700" cy="915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Atributos globales</a:t>
            </a: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/>
          </p:nvPr>
        </p:nvGraphicFramePr>
        <p:xfrm>
          <a:off x="499872" y="1040156"/>
          <a:ext cx="8302752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5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class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 de estilo aplicable a diversos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Nombre de estilo aplicable a un elemento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style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Estilo CSS en línea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Información extra sobre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lang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Idioma asociado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translate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Elemento que se debe traducir</a:t>
                      </a:r>
                      <a:r>
                        <a:rPr lang="es-ES" baseline="0" dirty="0"/>
                        <a:t> en una página “localizado”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spellcheck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Activa o </a:t>
                      </a:r>
                      <a:r>
                        <a:rPr lang="es-ES" dirty="0" err="1"/>
                        <a:t>na</a:t>
                      </a:r>
                      <a:r>
                        <a:rPr lang="es-ES" dirty="0"/>
                        <a:t> la comprobación de ortografía y gramática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Dirección del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tabindex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Orden tabular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ysClr val="windowText" lastClr="000000"/>
                          </a:solidFill>
                        </a:rPr>
                        <a:t>acceskey</a:t>
                      </a:r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Tecla rápida que activa/da</a:t>
                      </a:r>
                      <a:r>
                        <a:rPr lang="es-ES" baseline="0" dirty="0"/>
                        <a:t> el foco a un elemento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contenteditable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 editable o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contextmenu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Menú contextual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draggable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Posibilidad de arrastrar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dropzone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Acción por defecto al arrastrar</a:t>
                      </a:r>
                      <a:r>
                        <a:rPr lang="es-ES" baseline="0" dirty="0"/>
                        <a:t> un elemento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hidden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Incica</a:t>
                      </a:r>
                      <a:r>
                        <a:rPr lang="es-ES" dirty="0"/>
                        <a:t> el carácter no relevante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38" y="2952253"/>
            <a:ext cx="530398" cy="53039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58" y="5184625"/>
            <a:ext cx="530398" cy="530398"/>
          </a:xfrm>
          <a:prstGeom prst="rect">
            <a:avLst/>
          </a:prstGeom>
        </p:spPr>
      </p:pic>
      <p:sp>
        <p:nvSpPr>
          <p:cNvPr id="29" name="Cerrar llave 28"/>
          <p:cNvSpPr/>
          <p:nvPr/>
        </p:nvSpPr>
        <p:spPr>
          <a:xfrm>
            <a:off x="2111866" y="2952253"/>
            <a:ext cx="195072" cy="530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errar llave 29"/>
          <p:cNvSpPr/>
          <p:nvPr/>
        </p:nvSpPr>
        <p:spPr>
          <a:xfrm>
            <a:off x="2121408" y="4450080"/>
            <a:ext cx="307450" cy="1999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5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Atributos id y </a:t>
            </a:r>
            <a:r>
              <a:rPr lang="es-ES" b="1" dirty="0" err="1">
                <a:solidFill>
                  <a:srgbClr val="8BB425"/>
                </a:solidFill>
              </a:rPr>
              <a:t>class</a:t>
            </a:r>
            <a:endParaRPr lang="es-ES" b="1" dirty="0">
              <a:solidFill>
                <a:srgbClr val="8BB425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12434" y="1253187"/>
            <a:ext cx="498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Permiten identificar a cualquier etiqueta utilizada.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28650" y="2052287"/>
            <a:ext cx="7982109" cy="10431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692119" y="2201218"/>
            <a:ext cx="540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/>
              <a:t>&lt;etiqueta </a:t>
            </a:r>
            <a:r>
              <a:rPr lang="es-ES" sz="48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s-ES" sz="4800" dirty="0"/>
              <a:t>=</a:t>
            </a:r>
            <a:r>
              <a:rPr lang="es-ES" sz="4800" dirty="0">
                <a:solidFill>
                  <a:srgbClr val="FF0000"/>
                </a:solidFill>
              </a:rPr>
              <a:t>“id_1”</a:t>
            </a:r>
            <a:r>
              <a:rPr lang="es-ES" sz="4800" dirty="0"/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28650" y="4324328"/>
            <a:ext cx="7982109" cy="10431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66438" y="4536504"/>
            <a:ext cx="7530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/>
              <a:t>&lt;tag_2 </a:t>
            </a:r>
            <a:r>
              <a:rPr lang="es-ES" sz="4800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  <a:r>
              <a:rPr lang="es-ES" sz="4800" dirty="0"/>
              <a:t>=</a:t>
            </a:r>
            <a:r>
              <a:rPr lang="es-ES" sz="4800" dirty="0">
                <a:solidFill>
                  <a:srgbClr val="FF0000"/>
                </a:solidFill>
              </a:rPr>
              <a:t>“cls_1 cls_2 …”</a:t>
            </a:r>
            <a:r>
              <a:rPr lang="es-ES" sz="4800" dirty="0"/>
              <a:t>&gt;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49312" y="3386728"/>
            <a:ext cx="723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etiqueta utilizada queda identificada exclusivamente como id_1</a:t>
            </a:r>
          </a:p>
          <a:p>
            <a:r>
              <a:rPr lang="es-ES" dirty="0"/>
              <a:t>En un documento nunca debe asignarse la misma id a más de una etiqueta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49312" y="5677707"/>
            <a:ext cx="691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etiqueta utilizada queda identificada como perteneciente a una clase,</a:t>
            </a:r>
          </a:p>
          <a:p>
            <a:r>
              <a:rPr lang="es-ES" dirty="0"/>
              <a:t>En la que se puede incluir cualquier número de todo tipo de etiquetas </a:t>
            </a:r>
          </a:p>
        </p:txBody>
      </p:sp>
    </p:spTree>
    <p:extLst>
      <p:ext uri="{BB962C8B-B14F-4D97-AF65-F5344CB8AC3E}">
        <p14:creationId xmlns:p14="http://schemas.microsoft.com/office/powerpoint/2010/main" val="408107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C8DCEB-AA87-48E8-A1EB-3619EBFE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los documentos HTML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2A7F53-44A5-4A20-BFA9-DE9C19205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66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96819-1A36-4BED-BCD3-4C7E97D1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Estructura básica</a:t>
            </a:r>
          </a:p>
        </p:txBody>
      </p:sp>
      <p:sp>
        <p:nvSpPr>
          <p:cNvPr id="3" name="Google Shape;182;p25">
            <a:extLst>
              <a:ext uri="{FF2B5EF4-FFF2-40B4-BE49-F238E27FC236}">
                <a16:creationId xmlns:a16="http://schemas.microsoft.com/office/drawing/2014/main" id="{02A53A25-D478-4494-B65C-217384EFCC29}"/>
              </a:ext>
            </a:extLst>
          </p:cNvPr>
          <p:cNvSpPr txBox="1">
            <a:spLocks/>
          </p:cNvSpPr>
          <p:nvPr/>
        </p:nvSpPr>
        <p:spPr>
          <a:xfrm>
            <a:off x="1100663" y="2200925"/>
            <a:ext cx="2887800" cy="1804200"/>
          </a:xfrm>
          <a:prstGeom prst="rect">
            <a:avLst/>
          </a:prstGeom>
        </p:spPr>
        <p:txBody>
          <a:bodyPr spcFirstLastPara="1" wrap="square" lIns="51425" tIns="51425" rIns="51425" bIns="5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etiquetas</a:t>
            </a:r>
          </a:p>
          <a:p>
            <a:pPr marL="457200" indent="-355600">
              <a:spcBef>
                <a:spcPts val="0"/>
              </a:spcBef>
              <a:buSzPts val="2000"/>
              <a:buFont typeface="Arial" pitchFamily="34" charset="0"/>
              <a:buChar char="-"/>
            </a:pPr>
            <a:r>
              <a:rPr lang="en-US"/>
              <a:t>doctype,</a:t>
            </a:r>
          </a:p>
          <a:p>
            <a:pPr marL="457200" indent="-355600">
              <a:spcBef>
                <a:spcPts val="0"/>
              </a:spcBef>
              <a:buSzPts val="2000"/>
              <a:buFont typeface="Arial" pitchFamily="34" charset="0"/>
              <a:buChar char="-"/>
            </a:pPr>
            <a:r>
              <a:rPr lang="en-US"/>
              <a:t>html, </a:t>
            </a:r>
          </a:p>
          <a:p>
            <a:pPr marL="457200" indent="-355600">
              <a:spcBef>
                <a:spcPts val="0"/>
              </a:spcBef>
              <a:buSzPts val="2000"/>
              <a:buFont typeface="Arial" pitchFamily="34" charset="0"/>
              <a:buChar char="-"/>
            </a:pPr>
            <a:r>
              <a:rPr lang="en-US"/>
              <a:t>head y </a:t>
            </a:r>
          </a:p>
          <a:p>
            <a:pPr marL="457200" indent="-355600">
              <a:spcBef>
                <a:spcPts val="0"/>
              </a:spcBef>
              <a:buSzPts val="2000"/>
              <a:buFont typeface="Arial" pitchFamily="34" charset="0"/>
              <a:buChar char="-"/>
            </a:pPr>
            <a:r>
              <a:rPr lang="en-US"/>
              <a:t>body</a:t>
            </a:r>
          </a:p>
        </p:txBody>
      </p:sp>
      <p:sp>
        <p:nvSpPr>
          <p:cNvPr id="4" name="Google Shape;183;p25">
            <a:extLst>
              <a:ext uri="{FF2B5EF4-FFF2-40B4-BE49-F238E27FC236}">
                <a16:creationId xmlns:a16="http://schemas.microsoft.com/office/drawing/2014/main" id="{C3D29890-905F-49D5-B216-A6D0138B3239}"/>
              </a:ext>
            </a:extLst>
          </p:cNvPr>
          <p:cNvSpPr txBox="1"/>
          <p:nvPr/>
        </p:nvSpPr>
        <p:spPr>
          <a:xfrm>
            <a:off x="4076988" y="2285975"/>
            <a:ext cx="30000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DOCTYPE html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184;p25">
            <a:extLst>
              <a:ext uri="{FF2B5EF4-FFF2-40B4-BE49-F238E27FC236}">
                <a16:creationId xmlns:a16="http://schemas.microsoft.com/office/drawing/2014/main" id="{992737D8-37BA-44ED-9585-83FEE12FDE30}"/>
              </a:ext>
            </a:extLst>
          </p:cNvPr>
          <p:cNvSpPr txBox="1"/>
          <p:nvPr/>
        </p:nvSpPr>
        <p:spPr>
          <a:xfrm>
            <a:off x="2846963" y="4423100"/>
            <a:ext cx="58482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10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05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" name="Google Shape;185;p25">
            <a:extLst>
              <a:ext uri="{FF2B5EF4-FFF2-40B4-BE49-F238E27FC236}">
                <a16:creationId xmlns:a16="http://schemas.microsoft.com/office/drawing/2014/main" id="{2E32EF75-A274-4F12-86A2-6F1E977F99A4}"/>
              </a:ext>
            </a:extLst>
          </p:cNvPr>
          <p:cNvCxnSpPr>
            <a:endCxn id="5" idx="0"/>
          </p:cNvCxnSpPr>
          <p:nvPr/>
        </p:nvCxnSpPr>
        <p:spPr>
          <a:xfrm rot="-5400000" flipH="1">
            <a:off x="4839863" y="3491900"/>
            <a:ext cx="1305600" cy="556800"/>
          </a:xfrm>
          <a:prstGeom prst="bentConnector3">
            <a:avLst>
              <a:gd name="adj1" fmla="val -10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186;p25">
            <a:extLst>
              <a:ext uri="{FF2B5EF4-FFF2-40B4-BE49-F238E27FC236}">
                <a16:creationId xmlns:a16="http://schemas.microsoft.com/office/drawing/2014/main" id="{BAD9C63B-4106-4D7F-AB1C-6933405D29E1}"/>
              </a:ext>
            </a:extLst>
          </p:cNvPr>
          <p:cNvSpPr txBox="1"/>
          <p:nvPr/>
        </p:nvSpPr>
        <p:spPr>
          <a:xfrm>
            <a:off x="6447463" y="3616025"/>
            <a:ext cx="1847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 mínimo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76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9982CC-38D1-407F-AFF8-DCBF77C4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97E1FD-8A17-4DB3-84C1-3C71FE2A4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275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849" y="125520"/>
            <a:ext cx="8491728" cy="970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Inicio del documento HTML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277019" y="1415432"/>
            <a:ext cx="38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Especificación del tipo de documento</a:t>
            </a:r>
          </a:p>
          <a:p>
            <a:r>
              <a:rPr lang="es-ES" dirty="0"/>
              <a:t>(opcional, excepto en XHTML)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55685" y="1461598"/>
            <a:ext cx="2891049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800" b="1" dirty="0">
                <a:solidFill>
                  <a:schemeClr val="lt1"/>
                </a:solidFill>
              </a:rPr>
              <a:t>&lt;!DOCTYPE …&gt;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10537" y="2490890"/>
            <a:ext cx="653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indica al navegador que el documento cumple determinado estándar, que será el que aquel utilizará para procesar el documento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99527" y="3531462"/>
            <a:ext cx="689782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"-//W3C/DTD </a:t>
            </a:r>
            <a:r>
              <a:rPr lang="es-ES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"http://www.w3.org/TR/html4/loose.dtd"&gt;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55685" y="4462509"/>
            <a:ext cx="694166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"-//W3C/DTD </a:t>
            </a:r>
            <a:r>
              <a:rPr lang="es-ES" sz="1400" b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//EN"</a:t>
            </a:r>
          </a:p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“http://www.w3.org/TR/xhtml1/DTD/xhtml1-transitional.dtd"&gt;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55685" y="5524381"/>
            <a:ext cx="186967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cxnSp>
        <p:nvCxnSpPr>
          <p:cNvPr id="13" name="Conector recto de flecha 12"/>
          <p:cNvCxnSpPr>
            <a:stCxn id="11" idx="3"/>
          </p:cNvCxnSpPr>
          <p:nvPr/>
        </p:nvCxnSpPr>
        <p:spPr>
          <a:xfrm>
            <a:off x="2925364" y="5678270"/>
            <a:ext cx="840117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946734" y="55243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HTML5</a:t>
            </a:r>
          </a:p>
        </p:txBody>
      </p:sp>
      <p:pic>
        <p:nvPicPr>
          <p:cNvPr id="12290" name="Picture 2" descr="http://boracay.hol.es/images/Tecnologias/Logotipos/html5_logo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43" y="5262669"/>
            <a:ext cx="848309" cy="8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849" y="125520"/>
            <a:ext cx="8491728" cy="970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Inicio del documento HTML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6112" y="1613141"/>
            <a:ext cx="186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Documento HTML</a:t>
            </a:r>
            <a:br>
              <a:rPr lang="es-ES" dirty="0"/>
            </a:br>
            <a:r>
              <a:rPr lang="es-ES" dirty="0"/>
              <a:t>(todo lo demás)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63579" y="3683536"/>
            <a:ext cx="1903085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>
              <a:defRPr sz="14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 </a:t>
            </a:r>
            <a:r>
              <a:rPr lang="es-ES" dirty="0" err="1"/>
              <a:t>lang</a:t>
            </a:r>
            <a:r>
              <a:rPr lang="es-ES" dirty="0"/>
              <a:t>=“es”&gt; … </a:t>
            </a:r>
          </a:p>
          <a:p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3664693" y="3916045"/>
            <a:ext cx="840117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686063" y="376215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HTML5</a:t>
            </a:r>
          </a:p>
        </p:txBody>
      </p:sp>
      <p:pic>
        <p:nvPicPr>
          <p:cNvPr id="17" name="Picture 2" descr="http://boracay.hol.es/images/Tecnologias/Logotipos/html5_logo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78" y="3505526"/>
            <a:ext cx="838146" cy="8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719186" y="4874705"/>
            <a:ext cx="6154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etiqueta </a:t>
            </a:r>
            <a:r>
              <a:rPr lang="es-ES" dirty="0" err="1"/>
              <a:t>html</a:t>
            </a:r>
            <a:r>
              <a:rPr lang="es-ES" dirty="0"/>
              <a:t> se incorpora el </a:t>
            </a:r>
            <a:r>
              <a:rPr lang="es-ES" b="1" dirty="0"/>
              <a:t>atributo global “</a:t>
            </a:r>
            <a:r>
              <a:rPr lang="es-ES" b="1" dirty="0" err="1"/>
              <a:t>lang</a:t>
            </a:r>
            <a:r>
              <a:rPr lang="es-ES" b="1" dirty="0"/>
              <a:t>”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lang</a:t>
            </a:r>
            <a:r>
              <a:rPr lang="es-ES" dirty="0"/>
              <a:t>= idioma (es, en, </a:t>
            </a:r>
            <a:r>
              <a:rPr lang="es-ES" dirty="0" err="1"/>
              <a:t>fr</a:t>
            </a:r>
            <a:r>
              <a:rPr lang="es-ES" dirty="0"/>
              <a:t>, ge,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ru</a:t>
            </a:r>
            <a:r>
              <a:rPr lang="es-ES" dirty="0"/>
              <a:t>…)</a:t>
            </a:r>
          </a:p>
          <a:p>
            <a:r>
              <a:rPr lang="es-ES" dirty="0"/>
              <a:t>Los idiomas pueden incluir dialectos: </a:t>
            </a:r>
            <a:r>
              <a:rPr lang="es-ES" dirty="0" err="1"/>
              <a:t>es~es</a:t>
            </a:r>
            <a:r>
              <a:rPr lang="es-ES" dirty="0"/>
              <a:t> (español de España)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075763" y="1521744"/>
            <a:ext cx="1903085" cy="14754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&gt; </a:t>
            </a:r>
          </a:p>
          <a:p>
            <a:pPr algn="l"/>
            <a:r>
              <a:rPr lang="es-ES" dirty="0"/>
              <a:t>… </a:t>
            </a:r>
          </a:p>
          <a:p>
            <a:pPr algn="l"/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408756" y="1613141"/>
            <a:ext cx="283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el contenedor raíz en la estructura HTML, es decir dentro del que vamos a incluir todo el documente</a:t>
            </a:r>
          </a:p>
        </p:txBody>
      </p:sp>
    </p:spTree>
    <p:extLst>
      <p:ext uri="{BB962C8B-B14F-4D97-AF65-F5344CB8AC3E}">
        <p14:creationId xmlns:p14="http://schemas.microsoft.com/office/powerpoint/2010/main" val="629955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810464" y="2912288"/>
            <a:ext cx="2969437" cy="28399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s-ES" sz="2400" dirty="0"/>
              <a:t>&lt;</a:t>
            </a:r>
            <a:r>
              <a:rPr lang="es-ES" sz="2400" dirty="0" err="1"/>
              <a:t>html</a:t>
            </a:r>
            <a:r>
              <a:rPr lang="es-ES" sz="2400" dirty="0"/>
              <a:t>&gt; </a:t>
            </a:r>
          </a:p>
          <a:p>
            <a:pPr algn="l"/>
            <a:endParaRPr lang="es-ES" sz="2400" dirty="0"/>
          </a:p>
          <a:p>
            <a:pPr algn="l"/>
            <a:endParaRPr lang="es-ES" sz="2400" dirty="0"/>
          </a:p>
          <a:p>
            <a:pPr algn="l"/>
            <a:endParaRPr lang="es-ES" sz="2400" dirty="0"/>
          </a:p>
          <a:p>
            <a:pPr algn="l"/>
            <a:endParaRPr lang="es-ES" sz="2400" dirty="0"/>
          </a:p>
          <a:p>
            <a:pPr algn="l"/>
            <a:endParaRPr lang="es-ES" sz="2400" dirty="0"/>
          </a:p>
          <a:p>
            <a:pPr algn="l"/>
            <a:r>
              <a:rPr lang="es-ES" sz="2400" dirty="0"/>
              <a:t>&lt;/</a:t>
            </a:r>
            <a:r>
              <a:rPr lang="es-ES" sz="2400" dirty="0" err="1"/>
              <a:t>html</a:t>
            </a:r>
            <a:r>
              <a:rPr lang="es-ES" sz="2400" dirty="0"/>
              <a:t>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8491728" cy="13106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Partes del documento HTML:</a:t>
            </a:r>
            <a:br>
              <a:rPr lang="es-ES" b="1" dirty="0">
                <a:solidFill>
                  <a:srgbClr val="8BB425"/>
                </a:solidFill>
              </a:rPr>
            </a:br>
            <a:r>
              <a:rPr lang="es-ES" b="1" dirty="0">
                <a:solidFill>
                  <a:srgbClr val="8BB425"/>
                </a:solidFill>
              </a:rPr>
              <a:t>cabecera (head) y cuerpo (</a:t>
            </a:r>
            <a:r>
              <a:rPr lang="es-ES" b="1" dirty="0" err="1">
                <a:solidFill>
                  <a:srgbClr val="8BB425"/>
                </a:solidFill>
              </a:rPr>
              <a:t>body</a:t>
            </a:r>
            <a:r>
              <a:rPr lang="es-ES" b="1" dirty="0">
                <a:solidFill>
                  <a:srgbClr val="8BB425"/>
                </a:solidFill>
              </a:rPr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38235" y="3479303"/>
            <a:ext cx="1959238" cy="86177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6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s-ES" sz="16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s-ES" sz="16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938235" y="4399429"/>
            <a:ext cx="1959238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6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s-ES" sz="16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s-ES" sz="16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810464" y="2040350"/>
            <a:ext cx="275955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2400" b="1" dirty="0">
                <a:solidFill>
                  <a:schemeClr val="lt1"/>
                </a:solidFill>
              </a:rPr>
              <a:t>&lt;!DOCTYPE …&gt;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497165" y="3733144"/>
            <a:ext cx="104740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Cabecera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589497" y="4594918"/>
            <a:ext cx="8627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Cuerpo</a:t>
            </a:r>
          </a:p>
        </p:txBody>
      </p:sp>
      <p:pic>
        <p:nvPicPr>
          <p:cNvPr id="19" name="Picture 2" descr="http://librosweb.es/img/javascript/f0401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86" y="2040350"/>
            <a:ext cx="3908513" cy="26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5944275" y="5027883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Refleja el carácter de estructuras jerárquicas de los documentos HTML</a:t>
            </a:r>
          </a:p>
        </p:txBody>
      </p:sp>
      <p:sp>
        <p:nvSpPr>
          <p:cNvPr id="12" name="Flecha curvada hacia arriba 11"/>
          <p:cNvSpPr/>
          <p:nvPr/>
        </p:nvSpPr>
        <p:spPr>
          <a:xfrm rot="18934646">
            <a:off x="4563448" y="4692444"/>
            <a:ext cx="1633883" cy="9062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42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04" y="267591"/>
            <a:ext cx="8491728" cy="8978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La cabecera (head)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41780" y="271716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Cabecera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07677" y="3178097"/>
            <a:ext cx="195923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811083" y="144665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Titulo de la página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11083" y="2632309"/>
            <a:ext cx="118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Metadatos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423731" y="1972598"/>
            <a:ext cx="388525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&lt;title&gt;Curso HTML5&lt;/title&gt;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423731" y="3144661"/>
            <a:ext cx="392321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=“valor”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=”valor”&gt;</a:t>
            </a:r>
          </a:p>
        </p:txBody>
      </p:sp>
      <p:sp>
        <p:nvSpPr>
          <p:cNvPr id="14" name="Abrir llave 13"/>
          <p:cNvSpPr/>
          <p:nvPr/>
        </p:nvSpPr>
        <p:spPr>
          <a:xfrm>
            <a:off x="3206496" y="1562100"/>
            <a:ext cx="475488" cy="4457700"/>
          </a:xfrm>
          <a:prstGeom prst="leftBrace">
            <a:avLst>
              <a:gd name="adj1" fmla="val 8333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3811083" y="3868760"/>
            <a:ext cx="31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Inclusiones de archivos externos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423731" y="4321739"/>
            <a:ext cx="392321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=“valor”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=”valor”&gt;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811083" y="5105212"/>
            <a:ext cx="4201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Estilos y script embebidos en el documento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423731" y="5642463"/>
            <a:ext cx="392321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&gt;……&lt;/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907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90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Etiqueta &lt;base&gt;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879743" y="1560450"/>
            <a:ext cx="5635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especifica la </a:t>
            </a:r>
            <a:r>
              <a:rPr lang="es-ES" dirty="0" err="1"/>
              <a:t>url</a:t>
            </a:r>
            <a:r>
              <a:rPr lang="es-ES" dirty="0"/>
              <a:t> por defecto  para todas las </a:t>
            </a:r>
            <a:r>
              <a:rPr lang="es-ES" dirty="0" err="1"/>
              <a:t>urls</a:t>
            </a:r>
            <a:r>
              <a:rPr lang="es-ES" dirty="0"/>
              <a:t> relativas y el destino por defecto de los hiperenlaces incluidos en al página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01551" y="5548206"/>
            <a:ext cx="646787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base href="http://www.miweb.com/images/" target="_blank"&gt;</a:t>
            </a:r>
            <a:endParaRPr lang="es-ES" sz="1400" noProof="1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6736" y="1652784"/>
            <a:ext cx="114429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400" b="1" dirty="0">
                <a:solidFill>
                  <a:schemeClr val="lt1"/>
                </a:solidFill>
              </a:rPr>
              <a:t>&lt;base&gt;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07704" y="2728875"/>
            <a:ext cx="10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Atributos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/>
          </p:nvPr>
        </p:nvGraphicFramePr>
        <p:xfrm>
          <a:off x="2061028" y="3407868"/>
          <a:ext cx="3967462" cy="101092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769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href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corresponde</a:t>
                      </a:r>
                      <a:r>
                        <a:rPr lang="es-ES" baseline="0" dirty="0"/>
                        <a:t> a la </a:t>
                      </a:r>
                      <a:r>
                        <a:rPr lang="es-ES" baseline="0" dirty="0" err="1"/>
                        <a:t>url</a:t>
                      </a:r>
                      <a:r>
                        <a:rPr lang="es-ES" baseline="0" dirty="0"/>
                        <a:t> por defecto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indicael</a:t>
                      </a:r>
                      <a:r>
                        <a:rPr lang="es-ES" dirty="0"/>
                        <a:t> destino por defecto de los hiperenlaces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Conector recto de flecha 10"/>
          <p:cNvCxnSpPr>
            <a:endCxn id="14" idx="1"/>
          </p:cNvCxnSpPr>
          <p:nvPr/>
        </p:nvCxnSpPr>
        <p:spPr>
          <a:xfrm>
            <a:off x="5689600" y="4115874"/>
            <a:ext cx="888091" cy="23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577691" y="3611618"/>
            <a:ext cx="1535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_blank</a:t>
            </a:r>
          </a:p>
          <a:p>
            <a:r>
              <a:rPr lang="en-US" dirty="0"/>
              <a:t>_parent</a:t>
            </a:r>
          </a:p>
          <a:p>
            <a:r>
              <a:rPr lang="en-US" dirty="0"/>
              <a:t>_self</a:t>
            </a:r>
          </a:p>
          <a:p>
            <a:r>
              <a:rPr lang="en-US" dirty="0"/>
              <a:t>_top</a:t>
            </a:r>
          </a:p>
          <a:p>
            <a:r>
              <a:rPr lang="en-US" dirty="0" err="1"/>
              <a:t>framename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957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90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Etiqueta &lt;</a:t>
            </a:r>
            <a:r>
              <a:rPr lang="es-ES" b="1" dirty="0" err="1">
                <a:solidFill>
                  <a:srgbClr val="8BB425"/>
                </a:solidFill>
              </a:rPr>
              <a:t>title</a:t>
            </a:r>
            <a:r>
              <a:rPr lang="es-ES" b="1" dirty="0">
                <a:solidFill>
                  <a:srgbClr val="8BB425"/>
                </a:solidFill>
              </a:rPr>
              <a:t>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27572" y="4919132"/>
            <a:ext cx="6286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title</a:t>
            </a:r>
            <a:r>
              <a:rPr lang="es-ES" dirty="0"/>
              <a:t>&gt; es también un </a:t>
            </a:r>
            <a:r>
              <a:rPr lang="es-ES" b="1" dirty="0"/>
              <a:t>atributo global</a:t>
            </a:r>
            <a:r>
              <a:rPr lang="es-ES" dirty="0"/>
              <a:t>, que incorpora información adicional a cualquier etiqueta. En muchos casos se muestra como un recuadro emergente al pasar el ratón sobre un objeto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75172" y="2063698"/>
            <a:ext cx="42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Corresponde al titulo del documento web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72000" y="2688426"/>
            <a:ext cx="388525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&lt;title&gt;Hola Mundo!&lt;/title&gt;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95" y="3382554"/>
            <a:ext cx="3652255" cy="82258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75172" y="3281804"/>
            <a:ext cx="3499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Normalmente será el texto mostrado en la barra superior de la ventana o pestaña del navegador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58679" y="1370465"/>
            <a:ext cx="268462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r>
              <a:rPr lang="es-ES" sz="2400" b="1" dirty="0">
                <a:solidFill>
                  <a:schemeClr val="lt1"/>
                </a:solidFill>
              </a:rPr>
              <a:t>&lt;</a:t>
            </a:r>
            <a:r>
              <a:rPr lang="es-ES" sz="2400" b="1" dirty="0" err="1">
                <a:solidFill>
                  <a:schemeClr val="lt1"/>
                </a:solidFill>
              </a:rPr>
              <a:t>title</a:t>
            </a:r>
            <a:r>
              <a:rPr lang="es-ES" sz="2400" b="1" dirty="0">
                <a:solidFill>
                  <a:schemeClr val="lt1"/>
                </a:solidFill>
              </a:rPr>
              <a:t>&gt;Título&lt;/</a:t>
            </a:r>
            <a:r>
              <a:rPr lang="es-ES" sz="2400" b="1" dirty="0" err="1">
                <a:solidFill>
                  <a:schemeClr val="lt1"/>
                </a:solidFill>
              </a:rPr>
              <a:t>title</a:t>
            </a:r>
            <a:r>
              <a:rPr lang="es-ES" sz="2400" b="1" dirty="0">
                <a:solidFill>
                  <a:schemeClr val="lt1"/>
                </a:solidFill>
              </a:rPr>
              <a:t>&gt;</a:t>
            </a:r>
          </a:p>
        </p:txBody>
      </p:sp>
      <p:cxnSp>
        <p:nvCxnSpPr>
          <p:cNvPr id="11" name="Conector recto de flecha 10"/>
          <p:cNvCxnSpPr>
            <a:stCxn id="5" idx="2"/>
          </p:cNvCxnSpPr>
          <p:nvPr/>
        </p:nvCxnSpPr>
        <p:spPr>
          <a:xfrm flipH="1">
            <a:off x="6007888" y="2996203"/>
            <a:ext cx="506740" cy="58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37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610" y="206759"/>
            <a:ext cx="7886700" cy="927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Inclusiones: </a:t>
            </a:r>
            <a:r>
              <a:rPr lang="es-ES" b="1" dirty="0" err="1">
                <a:solidFill>
                  <a:srgbClr val="8BB425"/>
                </a:solidFill>
              </a:rPr>
              <a:t>css</a:t>
            </a:r>
            <a:r>
              <a:rPr lang="es-ES" b="1" dirty="0">
                <a:solidFill>
                  <a:srgbClr val="8BB425"/>
                </a:solidFill>
              </a:rPr>
              <a:t> y scripts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169160" y="1607782"/>
            <a:ext cx="311404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>
                <a:ea typeface="Calibri" panose="020F0502020204030204"/>
                <a:cs typeface="Times New Roman" panose="02020603050405020304" pitchFamily="18" charset="0"/>
              </a:rPr>
              <a:t>usado para incorporar archivos externos, correspondientes a 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62610" y="1667133"/>
            <a:ext cx="105349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400" b="1" dirty="0">
                <a:solidFill>
                  <a:schemeClr val="lt1"/>
                </a:solidFill>
              </a:rPr>
              <a:t>&lt;link&gt;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169160" y="2508183"/>
            <a:ext cx="55245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&lt;link rel=”stylesheet” href=”misestilos.css”&gt;</a:t>
            </a:r>
            <a:endParaRPr lang="es-ES" sz="1400" noProof="1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03309" y="2815960"/>
            <a:ext cx="10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Atributos</a:t>
            </a: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/>
          </p:nvPr>
        </p:nvGraphicFramePr>
        <p:xfrm>
          <a:off x="1656633" y="3335296"/>
          <a:ext cx="3967462" cy="128016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62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rel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significa “relación”; establece el uso que se hará del archivo: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href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corresponde</a:t>
                      </a:r>
                      <a:r>
                        <a:rPr lang="es-ES" baseline="0" dirty="0"/>
                        <a:t> a la referencia</a:t>
                      </a:r>
                      <a:br>
                        <a:rPr lang="es-ES" baseline="0" dirty="0"/>
                      </a:br>
                      <a:r>
                        <a:rPr lang="es-ES" baseline="0" dirty="0"/>
                        <a:t>del archivo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6345555" y="3333650"/>
            <a:ext cx="2230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stylesheet</a:t>
            </a:r>
            <a:r>
              <a:rPr lang="en-U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shortcut </a:t>
            </a:r>
            <a:r>
              <a:rPr lang="en-US" b="1" dirty="0"/>
              <a:t>icon</a:t>
            </a:r>
            <a:r>
              <a:rPr lang="en-U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apple-touch-icon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5624095" y="3795315"/>
            <a:ext cx="594460" cy="19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346961" y="5166502"/>
            <a:ext cx="534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usado para incorporar archivos externos, correspondientes a códigos de </a:t>
            </a:r>
            <a:r>
              <a:rPr lang="es-ES" b="1" dirty="0"/>
              <a:t>scripts</a:t>
            </a:r>
            <a:r>
              <a:rPr lang="es-ES" dirty="0"/>
              <a:t> (i.e. JavaScript)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89610" y="5232762"/>
            <a:ext cx="119724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400" b="1" dirty="0">
                <a:solidFill>
                  <a:schemeClr val="lt1"/>
                </a:solidFill>
              </a:rPr>
              <a:t>&lt;script&gt;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18295" y="1555435"/>
            <a:ext cx="22866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ea typeface="Calibri" panose="020F0502020204030204"/>
                <a:cs typeface="Times New Roman" panose="02020603050405020304" pitchFamily="18" charset="0"/>
              </a:rPr>
              <a:t>estilos,</a:t>
            </a:r>
            <a:endParaRPr lang="es-ES" sz="1000" b="1" dirty="0"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ea typeface="Calibri" panose="020F0502020204030204"/>
                <a:cs typeface="Times New Roman" panose="02020603050405020304" pitchFamily="18" charset="0"/>
              </a:rPr>
              <a:t>imágenes o iconos</a:t>
            </a:r>
            <a:endParaRPr lang="es-ES" sz="1000" b="1" dirty="0"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74439" y="5905662"/>
            <a:ext cx="593581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s-ES" sz="14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='…/</a:t>
            </a:r>
            <a:r>
              <a:rPr lang="es-ES" sz="1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jquery.min.js'&gt;</a:t>
            </a:r>
          </a:p>
        </p:txBody>
      </p:sp>
    </p:spTree>
    <p:extLst>
      <p:ext uri="{BB962C8B-B14F-4D97-AF65-F5344CB8AC3E}">
        <p14:creationId xmlns:p14="http://schemas.microsoft.com/office/powerpoint/2010/main" val="346719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Iconos: </a:t>
            </a:r>
            <a:r>
              <a:rPr lang="es-ES" b="1" dirty="0" err="1">
                <a:solidFill>
                  <a:srgbClr val="8BB425"/>
                </a:solidFill>
              </a:rPr>
              <a:t>favicon</a:t>
            </a:r>
            <a:endParaRPr lang="es-ES" b="1" dirty="0">
              <a:solidFill>
                <a:srgbClr val="8BB425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30231" y="1528028"/>
            <a:ext cx="5116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&lt;link </a:t>
            </a:r>
            <a:r>
              <a:rPr lang="en-US" sz="2000" b="1" dirty="0" err="1"/>
              <a:t>rel</a:t>
            </a:r>
            <a:r>
              <a:rPr lang="en-US" sz="2000" b="1" dirty="0"/>
              <a:t>="shortcut icon" </a:t>
            </a:r>
            <a:r>
              <a:rPr lang="en-US" sz="2000" b="1" dirty="0" err="1"/>
              <a:t>href</a:t>
            </a:r>
            <a:r>
              <a:rPr lang="en-US" sz="2000" b="1" dirty="0"/>
              <a:t>="fav_icon.png"&gt;</a:t>
            </a:r>
            <a:endParaRPr lang="es-ES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97" y="2777516"/>
            <a:ext cx="2438400" cy="2438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67873" y="2517820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ico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536011" y="5403309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25x25 </a:t>
            </a:r>
            <a:r>
              <a:rPr lang="es-ES" dirty="0" err="1"/>
              <a:t>px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48" y="4017369"/>
            <a:ext cx="3552163" cy="6551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3684"/>
          <a:stretch/>
        </p:blipFill>
        <p:spPr>
          <a:xfrm>
            <a:off x="1019735" y="5215916"/>
            <a:ext cx="2537942" cy="65511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5" idx="3"/>
            <a:endCxn id="15" idx="1"/>
          </p:cNvCxnSpPr>
          <p:nvPr/>
        </p:nvCxnSpPr>
        <p:spPr>
          <a:xfrm flipV="1">
            <a:off x="1962908" y="2676907"/>
            <a:ext cx="1213686" cy="2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367873" y="288555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png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176594" y="2353741"/>
            <a:ext cx="183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problemas fuera de Windows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764452" y="4829380"/>
            <a:ext cx="95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Fijar pestaña</a:t>
            </a:r>
          </a:p>
        </p:txBody>
      </p:sp>
      <p:sp>
        <p:nvSpPr>
          <p:cNvPr id="19" name="Flecha curvada hacia la izquierda 18"/>
          <p:cNvSpPr/>
          <p:nvPr/>
        </p:nvSpPr>
        <p:spPr>
          <a:xfrm>
            <a:off x="2559528" y="4344925"/>
            <a:ext cx="1046332" cy="13914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610" y="206759"/>
            <a:ext cx="7886700" cy="927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Metadatos: </a:t>
            </a:r>
            <a:r>
              <a:rPr lang="es-ES" b="1" dirty="0" err="1">
                <a:solidFill>
                  <a:srgbClr val="8BB425"/>
                </a:solidFill>
              </a:rPr>
              <a:t>name</a:t>
            </a:r>
            <a:r>
              <a:rPr lang="es-ES" b="1" dirty="0">
                <a:solidFill>
                  <a:srgbClr val="8BB425"/>
                </a:solidFill>
              </a:rPr>
              <a:t>/</a:t>
            </a:r>
            <a:r>
              <a:rPr lang="es-ES" b="1" dirty="0" err="1">
                <a:solidFill>
                  <a:srgbClr val="8BB425"/>
                </a:solidFill>
              </a:rPr>
              <a:t>content</a:t>
            </a:r>
            <a:endParaRPr lang="es-ES" b="1" dirty="0">
              <a:solidFill>
                <a:srgbClr val="8BB425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136616" y="2555942"/>
            <a:ext cx="5135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/>
            <a:r>
              <a:rPr lang="en-US" dirty="0"/>
              <a:t>&lt;meta name="</a:t>
            </a:r>
            <a:r>
              <a:rPr lang="en-US" b="1" dirty="0"/>
              <a:t>keywords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content="pests, weeds, plants, flowers, …."&gt;</a:t>
            </a:r>
          </a:p>
          <a:p>
            <a:pPr marL="622300" indent="-622300"/>
            <a:r>
              <a:rPr lang="en-US" dirty="0"/>
              <a:t>&lt;meta name="</a:t>
            </a:r>
            <a:r>
              <a:rPr lang="en-US" b="1" dirty="0"/>
              <a:t>author</a:t>
            </a:r>
            <a:r>
              <a:rPr lang="en-US" dirty="0"/>
              <a:t>“ content="</a:t>
            </a:r>
            <a:r>
              <a:rPr lang="en-US" dirty="0" err="1"/>
              <a:t>Hege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"&gt;</a:t>
            </a:r>
          </a:p>
          <a:p>
            <a:pPr marL="622300" indent="-622300"/>
            <a:r>
              <a:rPr lang="en-US" dirty="0"/>
              <a:t>&lt;meta name="</a:t>
            </a:r>
            <a:r>
              <a:rPr lang="es-ES" b="1" dirty="0" err="1"/>
              <a:t>application-name</a:t>
            </a:r>
            <a:r>
              <a:rPr lang="es-ES" dirty="0"/>
              <a:t>” </a:t>
            </a:r>
            <a:r>
              <a:rPr lang="en-US" dirty="0"/>
              <a:t>content=“…"&gt;</a:t>
            </a:r>
            <a:endParaRPr lang="es-ES" dirty="0"/>
          </a:p>
          <a:p>
            <a:pPr marL="622300" indent="-622300"/>
            <a:r>
              <a:rPr lang="en-US" dirty="0"/>
              <a:t>&lt;meta name="</a:t>
            </a:r>
            <a:r>
              <a:rPr lang="es-ES" b="1" dirty="0" err="1"/>
              <a:t>description</a:t>
            </a:r>
            <a:r>
              <a:rPr lang="es-ES" dirty="0"/>
              <a:t>” </a:t>
            </a:r>
            <a:r>
              <a:rPr lang="en-US" dirty="0"/>
              <a:t>content=“…"&gt;</a:t>
            </a:r>
            <a:endParaRPr lang="es-ES" dirty="0"/>
          </a:p>
          <a:p>
            <a:pPr marL="622300" indent="-622300"/>
            <a:r>
              <a:rPr lang="en-US" dirty="0"/>
              <a:t>&lt;meta name="</a:t>
            </a:r>
            <a:r>
              <a:rPr lang="es-ES" b="1" dirty="0" err="1"/>
              <a:t>generator</a:t>
            </a:r>
            <a:r>
              <a:rPr lang="es-ES" dirty="0"/>
              <a:t>” </a:t>
            </a:r>
            <a:r>
              <a:rPr lang="en-US" dirty="0"/>
              <a:t>content=“…"&gt;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9610" y="2786774"/>
            <a:ext cx="1089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Atributos</a:t>
            </a:r>
            <a:br>
              <a:rPr lang="es-ES" b="1" dirty="0"/>
            </a:br>
            <a:r>
              <a:rPr lang="es-ES" b="1" dirty="0" err="1"/>
              <a:t>name</a:t>
            </a:r>
            <a:r>
              <a:rPr lang="es-ES" b="1" dirty="0"/>
              <a:t/>
            </a:r>
            <a:br>
              <a:rPr lang="es-ES" b="1" dirty="0"/>
            </a:br>
            <a:r>
              <a:rPr lang="es-ES" b="1" dirty="0"/>
              <a:t>… </a:t>
            </a:r>
            <a:r>
              <a:rPr lang="es-ES" b="1" dirty="0" err="1"/>
              <a:t>content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79124" y="4499583"/>
            <a:ext cx="7279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Combinando los atributos </a:t>
            </a:r>
            <a:r>
              <a:rPr lang="en-US" i="1" dirty="0"/>
              <a:t>name / content </a:t>
            </a:r>
            <a:r>
              <a:rPr lang="es-ES" dirty="0"/>
              <a:t>se establece el valor de una serie de metadatos o descriptores con información sobre el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nunca se muestra en el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utilizan motores de búsqueda y dispositivos que  necesitan hacer una  vista previa del documento u obtener un sumario de la información que  contiene.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509520" y="1443297"/>
            <a:ext cx="6066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Cada etiqueta &lt;meta&gt; establece un metadato, utilizando los atributos: </a:t>
            </a:r>
            <a:r>
              <a:rPr lang="es-ES" dirty="0" err="1"/>
              <a:t>name</a:t>
            </a:r>
            <a:r>
              <a:rPr lang="es-ES" dirty="0"/>
              <a:t> y </a:t>
            </a:r>
            <a:r>
              <a:rPr lang="es-ES" dirty="0" err="1"/>
              <a:t>content</a:t>
            </a:r>
            <a:r>
              <a:rPr lang="es-ES" dirty="0"/>
              <a:t>, http-</a:t>
            </a:r>
            <a:r>
              <a:rPr lang="es-ES" dirty="0" err="1"/>
              <a:t>equiv</a:t>
            </a:r>
            <a:r>
              <a:rPr lang="es-ES" dirty="0"/>
              <a:t> y </a:t>
            </a:r>
            <a:r>
              <a:rPr lang="es-ES" dirty="0" err="1"/>
              <a:t>content</a:t>
            </a:r>
            <a:r>
              <a:rPr lang="es-ES" dirty="0"/>
              <a:t> o </a:t>
            </a:r>
            <a:r>
              <a:rPr lang="es-ES" dirty="0" err="1"/>
              <a:t>charset</a:t>
            </a:r>
            <a:r>
              <a:rPr lang="es-ES" dirty="0"/>
              <a:t>. </a:t>
            </a:r>
          </a:p>
          <a:p>
            <a:r>
              <a:rPr lang="es-ES" dirty="0"/>
              <a:t>Pueden sucederse tantos &lt;meta&gt; como sea necesario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90475" y="1567030"/>
            <a:ext cx="15035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s-ES" sz="2400" b="1" dirty="0"/>
              <a:t>&lt;meta …&gt;</a:t>
            </a:r>
          </a:p>
        </p:txBody>
      </p:sp>
    </p:spTree>
    <p:extLst>
      <p:ext uri="{BB962C8B-B14F-4D97-AF65-F5344CB8AC3E}">
        <p14:creationId xmlns:p14="http://schemas.microsoft.com/office/powerpoint/2010/main" val="276942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610" y="206759"/>
            <a:ext cx="7886700" cy="927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8BB425"/>
                </a:solidFill>
              </a:rPr>
              <a:t>Metadatos: http-</a:t>
            </a:r>
            <a:r>
              <a:rPr lang="es-ES" b="1" dirty="0" err="1">
                <a:solidFill>
                  <a:srgbClr val="8BB425"/>
                </a:solidFill>
              </a:rPr>
              <a:t>equiv</a:t>
            </a:r>
            <a:endParaRPr lang="es-ES" b="1" dirty="0">
              <a:solidFill>
                <a:srgbClr val="8BB425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63824" y="1637994"/>
            <a:ext cx="47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/>
            <a:r>
              <a:rPr lang="es-ES" dirty="0"/>
              <a:t>&lt;meta http-</a:t>
            </a:r>
            <a:r>
              <a:rPr lang="es-ES" dirty="0" err="1"/>
              <a:t>equiv</a:t>
            </a:r>
            <a:r>
              <a:rPr lang="es-ES" dirty="0"/>
              <a:t>="</a:t>
            </a:r>
            <a:r>
              <a:rPr lang="es-ES" b="1" dirty="0" err="1"/>
              <a:t>refresh</a:t>
            </a:r>
            <a:r>
              <a:rPr lang="es-ES" dirty="0"/>
              <a:t>“</a:t>
            </a:r>
            <a:br>
              <a:rPr lang="es-ES" dirty="0"/>
            </a:br>
            <a:r>
              <a:rPr lang="es-ES" dirty="0" err="1"/>
              <a:t>content</a:t>
            </a:r>
            <a:r>
              <a:rPr lang="es-ES" dirty="0"/>
              <a:t>="5; </a:t>
            </a:r>
            <a:r>
              <a:rPr lang="es-ES" dirty="0" err="1"/>
              <a:t>url</a:t>
            </a:r>
            <a:r>
              <a:rPr lang="es-ES" dirty="0"/>
              <a:t>=http://…/newpage.htm"&gt;</a:t>
            </a:r>
          </a:p>
          <a:p>
            <a:pPr marL="622300" indent="-622300"/>
            <a:r>
              <a:rPr lang="es-ES" dirty="0"/>
              <a:t>&lt;meta http-</a:t>
            </a:r>
            <a:r>
              <a:rPr lang="es-ES" dirty="0" err="1"/>
              <a:t>equiv</a:t>
            </a:r>
            <a:r>
              <a:rPr lang="es-ES" dirty="0"/>
              <a:t>=“</a:t>
            </a:r>
            <a:r>
              <a:rPr lang="es-ES" b="1" dirty="0" err="1"/>
              <a:t>content-type</a:t>
            </a:r>
            <a:r>
              <a:rPr lang="es-ES" dirty="0"/>
              <a:t>” </a:t>
            </a:r>
            <a:r>
              <a:rPr lang="es-ES" dirty="0" err="1"/>
              <a:t>content</a:t>
            </a:r>
            <a:r>
              <a:rPr lang="es-ES" dirty="0"/>
              <a:t>=</a:t>
            </a:r>
            <a:br>
              <a:rPr lang="es-ES" dirty="0"/>
            </a:br>
            <a:r>
              <a:rPr lang="es-ES" dirty="0"/>
              <a:t>“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html</a:t>
            </a:r>
            <a:r>
              <a:rPr lang="es-ES" dirty="0"/>
              <a:t>; </a:t>
            </a:r>
            <a:r>
              <a:rPr lang="es-ES" dirty="0" err="1"/>
              <a:t>charset</a:t>
            </a:r>
            <a:r>
              <a:rPr lang="es-ES" dirty="0"/>
              <a:t>=UTF-8”&gt;</a:t>
            </a:r>
          </a:p>
          <a:p>
            <a:pPr marL="622300" indent="-622300"/>
            <a:r>
              <a:rPr lang="es-ES" dirty="0"/>
              <a:t>&lt;meta http-</a:t>
            </a:r>
            <a:r>
              <a:rPr lang="es-ES" dirty="0" err="1"/>
              <a:t>equiv</a:t>
            </a:r>
            <a:r>
              <a:rPr lang="es-ES" dirty="0"/>
              <a:t>=“</a:t>
            </a:r>
            <a:r>
              <a:rPr lang="es-ES" b="1" dirty="0"/>
              <a:t>default-</a:t>
            </a:r>
            <a:r>
              <a:rPr lang="es-ES" b="1" dirty="0" err="1"/>
              <a:t>style</a:t>
            </a:r>
            <a:r>
              <a:rPr lang="es-ES" dirty="0"/>
              <a:t>” </a:t>
            </a:r>
            <a:r>
              <a:rPr lang="es-ES" dirty="0" err="1"/>
              <a:t>content</a:t>
            </a:r>
            <a:r>
              <a:rPr lang="es-ES" dirty="0"/>
              <a:t>=“….”&gt;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98576" y="1734338"/>
            <a:ext cx="1176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</a:t>
            </a:r>
            <a:br>
              <a:rPr lang="es-ES" b="1" dirty="0"/>
            </a:br>
            <a:r>
              <a:rPr lang="es-ES" b="1" dirty="0"/>
              <a:t>http-</a:t>
            </a:r>
            <a:r>
              <a:rPr lang="es-ES" b="1" dirty="0" err="1"/>
              <a:t>equiv</a:t>
            </a:r>
            <a:r>
              <a:rPr lang="es-ES" b="1" dirty="0"/>
              <a:t> </a:t>
            </a:r>
            <a:br>
              <a:rPr lang="es-ES" b="1" dirty="0"/>
            </a:br>
            <a:r>
              <a:rPr lang="es-ES" b="1" dirty="0"/>
              <a:t>… </a:t>
            </a:r>
            <a:r>
              <a:rPr lang="es-ES" b="1" dirty="0" err="1"/>
              <a:t>content</a:t>
            </a:r>
            <a:endParaRPr lang="es-ES" b="1" dirty="0"/>
          </a:p>
        </p:txBody>
      </p:sp>
      <p:sp>
        <p:nvSpPr>
          <p:cNvPr id="7" name="Rectángulo 6"/>
          <p:cNvSpPr/>
          <p:nvPr/>
        </p:nvSpPr>
        <p:spPr>
          <a:xfrm>
            <a:off x="798576" y="3342461"/>
            <a:ext cx="737202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/>
              <a:t>después de </a:t>
            </a:r>
            <a:r>
              <a:rPr lang="en-US" b="1" i="1" dirty="0"/>
              <a:t>content-type</a:t>
            </a:r>
            <a:r>
              <a:rPr lang="es-ES" dirty="0"/>
              <a:t>, el atributo </a:t>
            </a:r>
            <a:r>
              <a:rPr lang="en-US" i="1" dirty="0"/>
              <a:t>content</a:t>
            </a:r>
            <a:r>
              <a:rPr lang="es-ES" dirty="0"/>
              <a:t> permite indicar el tipo MIME del contenido (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html</a:t>
            </a:r>
            <a:r>
              <a:rPr lang="es-ES" dirty="0"/>
              <a:t>) y el </a:t>
            </a:r>
            <a:r>
              <a:rPr lang="es-ES" dirty="0" err="1"/>
              <a:t>charset</a:t>
            </a:r>
            <a:r>
              <a:rPr lang="es-ES" dirty="0"/>
              <a:t>  o página de códigos de caracteres (no se usa en HTML5)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/>
              <a:t>después de </a:t>
            </a:r>
            <a:r>
              <a:rPr lang="en-US" b="1" i="1" dirty="0"/>
              <a:t>default-style</a:t>
            </a:r>
            <a:r>
              <a:rPr lang="es-ES" b="1" dirty="0"/>
              <a:t>,</a:t>
            </a:r>
            <a:r>
              <a:rPr lang="es-ES" dirty="0"/>
              <a:t> el atributo </a:t>
            </a:r>
            <a:r>
              <a:rPr lang="en-US" i="1" dirty="0"/>
              <a:t>content</a:t>
            </a:r>
            <a:r>
              <a:rPr lang="es-ES" dirty="0"/>
              <a:t> permitía indicar la hoja de estilo preferida (si se han incluido varias)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/>
              <a:t>después de </a:t>
            </a:r>
            <a:r>
              <a:rPr lang="en-US" b="1" i="1" dirty="0"/>
              <a:t>refresh</a:t>
            </a:r>
            <a:r>
              <a:rPr lang="es-ES" dirty="0"/>
              <a:t>, el atributo </a:t>
            </a:r>
            <a:r>
              <a:rPr lang="en-US" i="1" dirty="0"/>
              <a:t>content</a:t>
            </a:r>
            <a:r>
              <a:rPr lang="es-ES" dirty="0"/>
              <a:t> permite definir un intervalo de tiempo para que se refresque la pantalla, </a:t>
            </a:r>
            <a:br>
              <a:rPr lang="es-ES" dirty="0"/>
            </a:br>
            <a:r>
              <a:rPr lang="es-ES" dirty="0"/>
              <a:t>Además se puede indicar que cargue una URL diferente: permite por tanto redirigir a una URL diferente de la indicada en el navegador</a:t>
            </a:r>
          </a:p>
        </p:txBody>
      </p:sp>
    </p:spTree>
    <p:extLst>
      <p:ext uri="{BB962C8B-B14F-4D97-AF65-F5344CB8AC3E}">
        <p14:creationId xmlns:p14="http://schemas.microsoft.com/office/powerpoint/2010/main" val="819835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" b="1" dirty="0">
                <a:solidFill>
                  <a:srgbClr val="8BB425"/>
                </a:solidFill>
              </a:rPr>
              <a:t>Modelo cliente / servidor en la Web</a:t>
            </a:r>
            <a:endParaRPr b="1" dirty="0">
              <a:solidFill>
                <a:srgbClr val="8BB425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91" y="2924944"/>
            <a:ext cx="71532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3189252" y="2139428"/>
            <a:ext cx="30000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b="1" dirty="0"/>
              <a:t>Solicitud </a:t>
            </a:r>
            <a:r>
              <a:rPr lang="es" dirty="0"/>
              <a:t>HTTP: la URL localiza inequívocamente cada recurso (archivo) publicado en cualquier servidor</a:t>
            </a:r>
            <a:endParaRPr dirty="0"/>
          </a:p>
        </p:txBody>
      </p:sp>
      <p:sp>
        <p:nvSpPr>
          <p:cNvPr id="96" name="Google Shape;96;p13"/>
          <p:cNvSpPr txBox="1"/>
          <p:nvPr/>
        </p:nvSpPr>
        <p:spPr>
          <a:xfrm>
            <a:off x="3189252" y="4690578"/>
            <a:ext cx="30000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b="1"/>
              <a:t>Respuesta </a:t>
            </a:r>
            <a:r>
              <a:rPr lang="es"/>
              <a:t>HTTP: el servidor devuelve el documento HTML y los recursos a los que él hace referencia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690" y="255399"/>
            <a:ext cx="7886700" cy="817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8BB425"/>
                </a:solidFill>
              </a:rPr>
              <a:t>Character</a:t>
            </a:r>
            <a:r>
              <a:rPr lang="es-ES" b="1" dirty="0">
                <a:solidFill>
                  <a:srgbClr val="8BB425"/>
                </a:solidFill>
              </a:rPr>
              <a:t> Sets (&lt;meta </a:t>
            </a:r>
            <a:r>
              <a:rPr lang="es-ES" b="1" dirty="0" err="1">
                <a:solidFill>
                  <a:srgbClr val="8BB425"/>
                </a:solidFill>
              </a:rPr>
              <a:t>charset</a:t>
            </a:r>
            <a:r>
              <a:rPr lang="es-ES" b="1" dirty="0">
                <a:solidFill>
                  <a:srgbClr val="8BB425"/>
                </a:solidFill>
              </a:rPr>
              <a:t>&gt;)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602395" y="1727013"/>
            <a:ext cx="2381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/>
            <a:r>
              <a:rPr lang="es-ES" dirty="0"/>
              <a:t>&lt;meta </a:t>
            </a:r>
            <a:r>
              <a:rPr lang="es-ES" b="1" dirty="0" err="1"/>
              <a:t>charset</a:t>
            </a:r>
            <a:r>
              <a:rPr lang="es-ES" dirty="0"/>
              <a:t>=“utf-8”&gt;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38785" y="17270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HTML5</a:t>
            </a:r>
          </a:p>
        </p:txBody>
      </p:sp>
      <p:pic>
        <p:nvPicPr>
          <p:cNvPr id="6" name="Picture 2" descr="http://boracay.hol.es/images/Tecnologias/Logotipos/html5_logo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78" y="1458552"/>
            <a:ext cx="818552" cy="81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154176" y="1717319"/>
            <a:ext cx="95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</a:t>
            </a:r>
            <a:br>
              <a:rPr lang="es-ES" b="1" dirty="0"/>
            </a:br>
            <a:r>
              <a:rPr lang="es-ES" b="1" dirty="0" err="1"/>
              <a:t>charset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1081670" y="2750461"/>
            <a:ext cx="7202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innovación de este elemento en HTML5, como en la mayoría de los casos, es solo </a:t>
            </a:r>
            <a:r>
              <a:rPr lang="es-ES" b="1" dirty="0"/>
              <a:t>simplificación</a:t>
            </a:r>
            <a:r>
              <a:rPr lang="es-ES" dirty="0"/>
              <a:t>. La nueva etiqueta &lt;meta&gt; para la definición del tipo de caracteres es más corta y simple.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402200" y="3954668"/>
            <a:ext cx="656136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Definición de la páginas de códigos que utilizará  el agente de usuario (navegador ) al </a:t>
            </a:r>
            <a:r>
              <a:rPr lang="es-ES" dirty="0" err="1"/>
              <a:t>renderizar</a:t>
            </a:r>
            <a:r>
              <a:rPr lang="es-ES" dirty="0"/>
              <a:t> un documento HTML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02320" y="4965700"/>
            <a:ext cx="745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crítico para la correcta presentación del documento, al determinar la página de códigos que utilizará el navegador</a:t>
            </a:r>
          </a:p>
          <a:p>
            <a:r>
              <a:rPr lang="es-ES" dirty="0"/>
              <a:t>debe coincidir con la codificación empleada en el programa que genera el documento HTML</a:t>
            </a:r>
          </a:p>
        </p:txBody>
      </p:sp>
    </p:spTree>
    <p:extLst>
      <p:ext uri="{BB962C8B-B14F-4D97-AF65-F5344CB8AC3E}">
        <p14:creationId xmlns:p14="http://schemas.microsoft.com/office/powerpoint/2010/main" val="4235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70B76-FB3C-4ED6-BC44-A23DBB8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" b="1" dirty="0">
                <a:solidFill>
                  <a:srgbClr val="8BB425"/>
                </a:solidFill>
              </a:rPr>
              <a:t>Sintaxis y semántica</a:t>
            </a:r>
            <a:endParaRPr lang="es-ES" b="1" dirty="0">
              <a:solidFill>
                <a:srgbClr val="8BB425"/>
              </a:solidFill>
            </a:endParaRPr>
          </a:p>
        </p:txBody>
      </p:sp>
      <p:sp>
        <p:nvSpPr>
          <p:cNvPr id="3" name="Google Shape;192;p26">
            <a:extLst>
              <a:ext uri="{FF2B5EF4-FFF2-40B4-BE49-F238E27FC236}">
                <a16:creationId xmlns:a16="http://schemas.microsoft.com/office/drawing/2014/main" id="{E3C9A62A-2E5A-42EC-B6E4-59D9B20D08CB}"/>
              </a:ext>
            </a:extLst>
          </p:cNvPr>
          <p:cNvSpPr txBox="1">
            <a:spLocks/>
          </p:cNvSpPr>
          <p:nvPr/>
        </p:nvSpPr>
        <p:spPr>
          <a:xfrm>
            <a:off x="653700" y="1916832"/>
            <a:ext cx="7836600" cy="2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Char char="-"/>
              <a:tabLst/>
              <a:defRPr/>
            </a:pP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Documentos bien formados: cumplen con todas las definiciones básicas de formato (sintaxis) -&gt; pueden ser analizados por cualquier analizador sintáctico (parser) del lenguaje.</a:t>
            </a:r>
            <a:b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Helvetica Neue Light"/>
                <a:sym typeface="Helvetica Neue Light"/>
              </a:rPr>
            </a:b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HTML es muy poco estricto respecto a la sintaxis.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tabLst/>
              <a:defRPr/>
            </a:pPr>
            <a:endParaRPr kumimoji="0" lang="es-ES" sz="2000" b="0" i="0" u="none" strike="noStrike" kern="0" cap="none" spc="0" normalizeH="0" baseline="0" noProof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Helvetica Neue Light"/>
              <a:sym typeface="Helvetica Neue Light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Char char="-"/>
              <a:tabLst/>
              <a:defRPr/>
            </a:pPr>
            <a:r>
              <a:rPr kumimoji="0" lang="es-ES" sz="2000" b="0" i="0" u="none" strike="noStrike" kern="0" cap="none" spc="0" normalizeH="0" baseline="0" noProof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Documentos válidos: respetan la semántica del lenguaje, utilizando sólo etiquetas permitidas en el DTD de referencia, del que es responsable el W3C</a:t>
            </a:r>
          </a:p>
        </p:txBody>
      </p:sp>
      <p:sp>
        <p:nvSpPr>
          <p:cNvPr id="4" name="Google Shape;193;p26">
            <a:extLst>
              <a:ext uri="{FF2B5EF4-FFF2-40B4-BE49-F238E27FC236}">
                <a16:creationId xmlns:a16="http://schemas.microsoft.com/office/drawing/2014/main" id="{37307D79-46A9-4AB7-AF1E-EDD170A8C8DA}"/>
              </a:ext>
            </a:extLst>
          </p:cNvPr>
          <p:cNvSpPr txBox="1"/>
          <p:nvPr/>
        </p:nvSpPr>
        <p:spPr>
          <a:xfrm>
            <a:off x="5279425" y="4549356"/>
            <a:ext cx="236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" sz="1400" u="sng" kern="0">
                <a:solidFill>
                  <a:srgbClr val="0000FF"/>
                </a:solidFill>
                <a:latin typeface="Arial"/>
                <a:cs typeface="Arial"/>
                <a:sym typeface="Arial"/>
                <a:hlinkClick r:id="rId2"/>
              </a:rPr>
              <a:t>https://validator.w3.org/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10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20D945F-82CA-4F74-9C71-D9C63712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Proyecto. Creación de la estructura básica</a:t>
            </a:r>
          </a:p>
        </p:txBody>
      </p:sp>
      <p:sp>
        <p:nvSpPr>
          <p:cNvPr id="4" name="Google Shape;222;p30">
            <a:extLst>
              <a:ext uri="{FF2B5EF4-FFF2-40B4-BE49-F238E27FC236}">
                <a16:creationId xmlns:a16="http://schemas.microsoft.com/office/drawing/2014/main" id="{BE775CE3-D12A-4432-A117-51F7E705C611}"/>
              </a:ext>
            </a:extLst>
          </p:cNvPr>
          <p:cNvSpPr txBox="1"/>
          <p:nvPr/>
        </p:nvSpPr>
        <p:spPr>
          <a:xfrm>
            <a:off x="2142150" y="3466925"/>
            <a:ext cx="4859700" cy="213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!DOCTYPE</a:t>
            </a:r>
            <a:br>
              <a:rPr lang="es" dirty="0">
                <a:solidFill>
                  <a:schemeClr val="lt1"/>
                </a:solidFill>
              </a:rPr>
            </a:br>
            <a:r>
              <a:rPr lang="es" dirty="0">
                <a:solidFill>
                  <a:schemeClr val="lt1"/>
                </a:solidFill>
              </a:rPr>
              <a:t>html: head y body</a:t>
            </a:r>
            <a:br>
              <a:rPr lang="es" dirty="0">
                <a:solidFill>
                  <a:schemeClr val="lt1"/>
                </a:solidFill>
              </a:rPr>
            </a:br>
            <a:r>
              <a:rPr lang="es" dirty="0">
                <a:solidFill>
                  <a:schemeClr val="lt1"/>
                </a:solidFill>
              </a:rPr>
              <a:t>head: </a:t>
            </a:r>
            <a:br>
              <a:rPr lang="es" dirty="0">
                <a:solidFill>
                  <a:schemeClr val="lt1"/>
                </a:solidFill>
              </a:rPr>
            </a:br>
            <a:r>
              <a:rPr lang="es" dirty="0">
                <a:solidFill>
                  <a:schemeClr val="lt1"/>
                </a:solidFill>
              </a:rPr>
              <a:t>- meta charset</a:t>
            </a:r>
            <a:br>
              <a:rPr lang="es" dirty="0">
                <a:solidFill>
                  <a:schemeClr val="lt1"/>
                </a:solidFill>
              </a:rPr>
            </a:br>
            <a:r>
              <a:rPr lang="es" dirty="0">
                <a:solidFill>
                  <a:schemeClr val="lt1"/>
                </a:solidFill>
              </a:rPr>
              <a:t>- meta name="..." (viewport, autor, description...)</a:t>
            </a:r>
            <a:br>
              <a:rPr lang="es" dirty="0">
                <a:solidFill>
                  <a:schemeClr val="lt1"/>
                </a:solidFill>
              </a:rPr>
            </a:br>
            <a:r>
              <a:rPr lang="es" dirty="0">
                <a:solidFill>
                  <a:schemeClr val="lt1"/>
                </a:solidFill>
              </a:rPr>
              <a:t>- title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57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r>
              <a:rPr lang="es" dirty="0"/>
              <a:t>Etiquetas HTML </a:t>
            </a:r>
            <a:r>
              <a:rPr lang="es-ES" dirty="0"/>
              <a:t>Principales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50C01B8-81E5-481A-B5ED-022CB8D49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Tipos de etiquetas. Content Types en HTML5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714305" y="1900363"/>
            <a:ext cx="19719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/>
              <a:t>Flow</a:t>
            </a:r>
            <a:endParaRPr/>
          </a:p>
          <a:p>
            <a:pPr indent="-355600">
              <a:buChar char="●"/>
            </a:pPr>
            <a:r>
              <a:rPr lang="es"/>
              <a:t>Phrasing</a:t>
            </a:r>
            <a:endParaRPr/>
          </a:p>
          <a:p>
            <a:pPr indent="-355600">
              <a:buChar char="●"/>
            </a:pPr>
            <a:r>
              <a:rPr lang="es"/>
              <a:t>Heading</a:t>
            </a:r>
            <a:endParaRPr/>
          </a:p>
          <a:p>
            <a:pPr indent="-355600">
              <a:buChar char="●"/>
            </a:pPr>
            <a:r>
              <a:rPr lang="es"/>
              <a:t>Sectioning</a:t>
            </a:r>
            <a:endParaRPr/>
          </a:p>
          <a:p>
            <a:pPr indent="-355600">
              <a:buChar char="●"/>
            </a:pPr>
            <a:r>
              <a:rPr lang="es"/>
              <a:t>Embeded</a:t>
            </a:r>
            <a:endParaRPr/>
          </a:p>
          <a:p>
            <a:pPr indent="-355600">
              <a:buChar char="●"/>
            </a:pPr>
            <a:r>
              <a:rPr lang="es"/>
              <a:t>Interactive</a:t>
            </a:r>
            <a:endParaRPr/>
          </a:p>
          <a:p>
            <a:pPr indent="-355600">
              <a:buChar char="●"/>
            </a:pPr>
            <a:r>
              <a:rPr lang="es"/>
              <a:t>Metadata</a:t>
            </a:r>
            <a:br>
              <a:rPr lang="es"/>
            </a:b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30" y="1794420"/>
            <a:ext cx="47625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578644" y="311306"/>
            <a:ext cx="7836600" cy="119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Tipos de etiquetas: en bloque / en línea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578650" y="1941225"/>
            <a:ext cx="2634000" cy="831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Desde CSS 2.1,</a:t>
            </a:r>
            <a:br>
              <a:rPr lang="es"/>
            </a:br>
            <a:r>
              <a:rPr lang="es"/>
              <a:t>la propiedad </a:t>
            </a:r>
            <a:r>
              <a:rPr lang="es" b="1">
                <a:latin typeface="Helvetica Neue"/>
                <a:ea typeface="Helvetica Neue"/>
                <a:cs typeface="Helvetica Neue"/>
                <a:sym typeface="Helvetica Neue"/>
              </a:rPr>
              <a:t>display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467100" y="1759125"/>
            <a:ext cx="4100700" cy="11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Establece el tipo de caja generada por un elemento, independientemente de su modo de funcionamiento por defecto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578650" y="3492375"/>
            <a:ext cx="32694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/>
              <a:t>Inline : contenido en línea</a:t>
            </a:r>
            <a:br>
              <a:rPr lang="es"/>
            </a:br>
            <a:r>
              <a:rPr lang="es"/>
              <a:t>block: : contenido en bloque</a:t>
            </a:r>
            <a:endParaRPr/>
          </a:p>
        </p:txBody>
      </p:sp>
      <p:cxnSp>
        <p:nvCxnSpPr>
          <p:cNvPr id="244" name="Google Shape;244;p33"/>
          <p:cNvCxnSpPr>
            <a:stCxn id="241" idx="3"/>
            <a:endCxn id="242" idx="1"/>
          </p:cNvCxnSpPr>
          <p:nvPr/>
        </p:nvCxnSpPr>
        <p:spPr>
          <a:xfrm>
            <a:off x="3212650" y="2357175"/>
            <a:ext cx="125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75" y="2955226"/>
            <a:ext cx="4386174" cy="22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78644" y="188640"/>
            <a:ext cx="7836600" cy="1318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Tipos de etiquetas. Estructura del estándar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578650" y="1885975"/>
            <a:ext cx="2115300" cy="819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AutoNum type="arabicPeriod" startAt="4"/>
            </a:pPr>
            <a:r>
              <a:rPr lang="es"/>
              <a:t>The elements of HTML</a:t>
            </a:r>
            <a:br>
              <a:rPr lang="es"/>
            </a:br>
            <a:endParaRPr sz="1200"/>
          </a:p>
        </p:txBody>
      </p:sp>
      <p:sp>
        <p:nvSpPr>
          <p:cNvPr id="252" name="Google Shape;252;p34"/>
          <p:cNvSpPr txBox="1"/>
          <p:nvPr/>
        </p:nvSpPr>
        <p:spPr>
          <a:xfrm>
            <a:off x="3131840" y="1700808"/>
            <a:ext cx="5433510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4.1. The document element. </a:t>
            </a:r>
            <a:endParaRPr dirty="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4.2. Document metadata. </a:t>
            </a:r>
            <a:endParaRPr dirty="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4.3. Sections. </a:t>
            </a:r>
            <a:endParaRPr dirty="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4.4. Grouping content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4.5. Text-level semantics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4.6. Edits. Etiquetas ins - del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4.7. Embedded content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4.8. Links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4.9. Tabular data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4.10. Forms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4.11. Interactive elements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4.12. Scripting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4.13. Common idioms without dedicated elements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4.14. Disabled elements</a:t>
            </a:r>
            <a:b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dirty="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4.15. Matching HTML elements using selectors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578644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Secciones semánticas (sectioning)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755576" y="1803863"/>
            <a:ext cx="23241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dirty="0"/>
              <a:t>body</a:t>
            </a:r>
            <a:endParaRPr dirty="0"/>
          </a:p>
          <a:p>
            <a:pPr marL="0" indent="0"/>
            <a:r>
              <a:rPr lang="es" dirty="0"/>
              <a:t>header</a:t>
            </a:r>
            <a:endParaRPr dirty="0"/>
          </a:p>
          <a:p>
            <a:pPr marL="0" indent="0"/>
            <a:r>
              <a:rPr lang="es" dirty="0"/>
              <a:t>nav</a:t>
            </a:r>
            <a:endParaRPr dirty="0"/>
          </a:p>
          <a:p>
            <a:pPr marL="0" indent="0"/>
            <a:r>
              <a:rPr lang="es" dirty="0"/>
              <a:t>footer</a:t>
            </a:r>
            <a:endParaRPr dirty="0"/>
          </a:p>
          <a:p>
            <a:pPr marL="0" indent="0"/>
            <a:r>
              <a:rPr lang="es" dirty="0"/>
              <a:t>section</a:t>
            </a:r>
            <a:endParaRPr dirty="0"/>
          </a:p>
          <a:p>
            <a:pPr marL="0" indent="0"/>
            <a:r>
              <a:rPr lang="es" dirty="0"/>
              <a:t>article</a:t>
            </a:r>
            <a:endParaRPr dirty="0"/>
          </a:p>
          <a:p>
            <a:pPr marL="0" indent="0"/>
            <a:r>
              <a:rPr lang="es" dirty="0"/>
              <a:t>aside</a:t>
            </a:r>
            <a:endParaRPr dirty="0"/>
          </a:p>
          <a:p>
            <a:pPr marL="0" indent="0"/>
            <a:r>
              <a:rPr lang="es" dirty="0"/>
              <a:t>titulares: h1… h6</a:t>
            </a:r>
            <a:endParaRPr dirty="0"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888" y="1707312"/>
            <a:ext cx="4439974" cy="3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755576" y="5589240"/>
            <a:ext cx="6067307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u="sng" dirty="0">
                <a:solidFill>
                  <a:schemeClr val="hlink"/>
                </a:solidFill>
                <a:hlinkClick r:id="rId4"/>
              </a:rPr>
              <a:t>http://swwweet.com/presentaciones/viajartiempo/</a:t>
            </a:r>
            <a:r>
              <a:rPr lang="e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Proyecto. Creación de las secciones básicas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Grupos de elementos (grouping)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1259632" y="2132856"/>
            <a:ext cx="5973900" cy="27906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Etiquetas clásicas</a:t>
            </a:r>
            <a:endParaRPr/>
          </a:p>
          <a:p>
            <a:pPr indent="-355600">
              <a:buChar char="-"/>
            </a:pPr>
            <a:r>
              <a:rPr lang="es"/>
              <a:t>Párrafos: p, pre, blockquote</a:t>
            </a:r>
            <a:endParaRPr/>
          </a:p>
          <a:p>
            <a:pPr indent="-355600">
              <a:buChar char="-"/>
            </a:pPr>
            <a:r>
              <a:rPr lang="es"/>
              <a:t>Listas: </a:t>
            </a:r>
            <a:endParaRPr/>
          </a:p>
          <a:p>
            <a:pPr marL="1371600" lvl="1">
              <a:buChar char="-"/>
            </a:pPr>
            <a:r>
              <a:rPr lang="es"/>
              <a:t>ul - li </a:t>
            </a:r>
            <a:endParaRPr/>
          </a:p>
          <a:p>
            <a:pPr marL="1371600" lvl="1">
              <a:buChar char="-"/>
            </a:pPr>
            <a:r>
              <a:rPr lang="es"/>
              <a:t>ol - li</a:t>
            </a:r>
            <a:endParaRPr/>
          </a:p>
          <a:p>
            <a:pPr marL="1371600" lvl="1">
              <a:buChar char="-"/>
            </a:pPr>
            <a:r>
              <a:rPr lang="es"/>
              <a:t>dl - dt (término)- dd (definición)</a:t>
            </a:r>
            <a:endParaRPr/>
          </a:p>
          <a:p>
            <a:pPr indent="-355600">
              <a:buChar char="-"/>
            </a:pPr>
            <a:r>
              <a:rPr lang="es"/>
              <a:t>Bloques: div</a:t>
            </a:r>
            <a:endParaRPr/>
          </a:p>
          <a:p>
            <a:pPr marL="0" indent="0"/>
            <a:r>
              <a:rPr lang="es"/>
              <a:t>Nuevas etiquetas: </a:t>
            </a:r>
            <a:endParaRPr/>
          </a:p>
          <a:p>
            <a:pPr indent="-355600">
              <a:buChar char="-"/>
            </a:pPr>
            <a:r>
              <a:rPr lang="es"/>
              <a:t>main, address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" b="1" dirty="0">
                <a:solidFill>
                  <a:srgbClr val="8BB425"/>
                </a:solidFill>
              </a:rPr>
              <a:t>El lado cliente o Front End</a:t>
            </a:r>
            <a:endParaRPr b="1" dirty="0">
              <a:solidFill>
                <a:srgbClr val="8BB425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971748" y="2204864"/>
            <a:ext cx="4860032" cy="2001961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sz="2400" dirty="0"/>
              <a:t>(HTTP: comunicaciones)</a:t>
            </a:r>
            <a:endParaRPr sz="2400" dirty="0"/>
          </a:p>
          <a:p>
            <a:pPr indent="-355600">
              <a:buChar char="●"/>
            </a:pPr>
            <a:r>
              <a:rPr lang="es" sz="2400" dirty="0"/>
              <a:t>HTML: estructura y semántica</a:t>
            </a:r>
            <a:endParaRPr sz="2400" dirty="0"/>
          </a:p>
          <a:p>
            <a:pPr indent="-355600">
              <a:buChar char="●"/>
            </a:pPr>
            <a:r>
              <a:rPr lang="es" sz="2400" dirty="0"/>
              <a:t>CSS: diseño</a:t>
            </a:r>
            <a:endParaRPr sz="2400" dirty="0"/>
          </a:p>
          <a:p>
            <a:pPr indent="-355600">
              <a:buChar char="●"/>
            </a:pPr>
            <a:r>
              <a:rPr lang="es" sz="2400" dirty="0"/>
              <a:t>JS: comportamiento</a:t>
            </a:r>
            <a:endParaRPr sz="2400" dirty="0"/>
          </a:p>
          <a:p>
            <a:pPr marL="0" indent="0"/>
            <a:endParaRPr dirty="0"/>
          </a:p>
          <a:p>
            <a:pPr marL="0" indent="0">
              <a:buNone/>
            </a:pPr>
            <a:r>
              <a:rPr lang="es" dirty="0"/>
              <a:t>Sitios / aplicaciones</a:t>
            </a:r>
            <a:endParaRPr dirty="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314" y="2204864"/>
            <a:ext cx="3497486" cy="342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232425" y="1721650"/>
            <a:ext cx="85389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Proyecto. Incorporando contenido. Grupos de elementos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Enlaces (links)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1"/>
          </p:nvPr>
        </p:nvSpPr>
        <p:spPr>
          <a:xfrm>
            <a:off x="592925" y="1643065"/>
            <a:ext cx="7836600" cy="543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Enlaces: a (area) </a:t>
            </a:r>
            <a:br>
              <a:rPr lang="es"/>
            </a:b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1183725" y="2249500"/>
            <a:ext cx="53409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/>
              <a:t>&lt;a href=”url” rel=”relación”&gt;Elemnto en linea / bloque&lt;/a&gt;</a:t>
            </a: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912050" y="3123675"/>
            <a:ext cx="37383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/>
              <a:t>URL: 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absolutas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relativas al documento : carpeta/pagina o ./carpeta/pagina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relativas a la raiz : /carpeta/pagina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partes de una página #id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6679500" y="2321750"/>
            <a:ext cx="16347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alternate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author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bookmark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help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license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next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nofollow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noreferrer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prefetch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prev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search</a:t>
            </a:r>
            <a:endParaRPr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tag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5305550" y="3469250"/>
            <a:ext cx="634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>
                <a:solidFill>
                  <a:schemeClr val="dk1"/>
                </a:solidFill>
              </a:rPr>
              <a:t>rel: </a:t>
            </a:r>
            <a:endParaRPr/>
          </a:p>
        </p:txBody>
      </p:sp>
      <p:cxnSp>
        <p:nvCxnSpPr>
          <p:cNvPr id="287" name="Google Shape;287;p39"/>
          <p:cNvCxnSpPr>
            <a:stCxn id="286" idx="3"/>
            <a:endCxn id="285" idx="1"/>
          </p:cNvCxnSpPr>
          <p:nvPr/>
        </p:nvCxnSpPr>
        <p:spPr>
          <a:xfrm>
            <a:off x="5939750" y="3704300"/>
            <a:ext cx="73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39"/>
          <p:cNvCxnSpPr/>
          <p:nvPr/>
        </p:nvCxnSpPr>
        <p:spPr>
          <a:xfrm flipH="1">
            <a:off x="1437375" y="2630000"/>
            <a:ext cx="4791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39"/>
          <p:cNvCxnSpPr/>
          <p:nvPr/>
        </p:nvCxnSpPr>
        <p:spPr>
          <a:xfrm>
            <a:off x="2874725" y="2573625"/>
            <a:ext cx="225480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Proyecto. Creación del menú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Elementos en línea (text-level)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592931" y="1643063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Elemento en línea neutro: span</a:t>
            </a:r>
            <a:endParaRPr/>
          </a:p>
          <a:p>
            <a:pPr marL="0" indent="0"/>
            <a:r>
              <a:rPr lang="es"/>
              <a:t>Formato de texto: </a:t>
            </a:r>
            <a:endParaRPr/>
          </a:p>
          <a:p>
            <a:pPr indent="-355600">
              <a:buChar char="-"/>
            </a:pPr>
            <a:r>
              <a:rPr lang="es"/>
              <a:t>strong, en, b, i, sup, sub, u. s ... </a:t>
            </a:r>
            <a:endParaRPr/>
          </a:p>
          <a:p>
            <a:pPr indent="-355600">
              <a:buChar char="-"/>
            </a:pPr>
            <a:r>
              <a:rPr lang="es"/>
              <a:t>var, dfn, code, sampl, kbd, abbr</a:t>
            </a:r>
            <a:endParaRPr/>
          </a:p>
          <a:p>
            <a:pPr marL="0" indent="0"/>
            <a:r>
              <a:rPr lang="es"/>
              <a:t>Citas (quotes) y referencias (cites): q, cite</a:t>
            </a:r>
            <a:br>
              <a:rPr lang="es"/>
            </a:br>
            <a:r>
              <a:rPr lang="es"/>
              <a:t>Otras etiquetas semánticas:  time, mark</a:t>
            </a:r>
            <a:endParaRPr/>
          </a:p>
          <a:p>
            <a:pPr marL="0" indent="0"/>
            <a:r>
              <a:rPr lang="es"/>
              <a:t>Edits: ins, del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Proyecto. Mejora de los textos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1106-622C-4BB1-8A68-8FA13151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Elementos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3E3EA6-7B86-464E-A137-F570B35BE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703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Elementos embebidos (embedded content)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3" name="Google Shape;323;p45"/>
          <p:cNvSpPr txBox="1">
            <a:spLocks noGrp="1"/>
          </p:cNvSpPr>
          <p:nvPr>
            <p:ph type="body" idx="1"/>
          </p:nvPr>
        </p:nvSpPr>
        <p:spPr>
          <a:xfrm>
            <a:off x="683568" y="2492896"/>
            <a:ext cx="7435459" cy="3100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dirty="0"/>
              <a:t>Imágenes:</a:t>
            </a:r>
            <a:endParaRPr dirty="0"/>
          </a:p>
          <a:p>
            <a:pPr indent="-355600">
              <a:buChar char="-"/>
            </a:pPr>
            <a:r>
              <a:rPr lang="es" dirty="0"/>
              <a:t> img : &lt;img src=”” alt=””&gt;</a:t>
            </a:r>
            <a:endParaRPr dirty="0"/>
          </a:p>
          <a:p>
            <a:pPr indent="-355600">
              <a:buChar char="-"/>
            </a:pPr>
            <a:r>
              <a:rPr lang="es" dirty="0"/>
              <a:t>picture / source</a:t>
            </a:r>
            <a:endParaRPr dirty="0"/>
          </a:p>
          <a:p>
            <a:pPr indent="-355600">
              <a:buChar char="-"/>
            </a:pPr>
            <a:r>
              <a:rPr lang="es" dirty="0"/>
              <a:t>Contenedores (grouping) específicos: figure - figcaption</a:t>
            </a:r>
            <a:endParaRPr dirty="0"/>
          </a:p>
          <a:p>
            <a:pPr marL="0" indent="0"/>
            <a:r>
              <a:rPr lang="es" dirty="0"/>
              <a:t>Elementos MM: </a:t>
            </a:r>
            <a:endParaRPr dirty="0"/>
          </a:p>
          <a:p>
            <a:pPr indent="-355600">
              <a:buChar char="-"/>
            </a:pPr>
            <a:r>
              <a:rPr lang="es" dirty="0"/>
              <a:t>video, audio, track, </a:t>
            </a:r>
            <a:endParaRPr dirty="0"/>
          </a:p>
          <a:p>
            <a:pPr indent="-355600">
              <a:buChar char="-"/>
            </a:pPr>
            <a:r>
              <a:rPr lang="es" dirty="0"/>
              <a:t>iframe, object, embed</a:t>
            </a:r>
            <a:endParaRPr dirty="0"/>
          </a:p>
          <a:p>
            <a:pPr marL="0" indent="0"/>
            <a:r>
              <a:rPr lang="es" dirty="0"/>
              <a:t>Imágenes como navegación: map </a:t>
            </a:r>
            <a:endParaRPr dirty="0"/>
          </a:p>
          <a:p>
            <a:pPr marL="0" indent="0"/>
            <a:r>
              <a:rPr lang="es" dirty="0"/>
              <a:t>Imágenes vectoriales: svg</a:t>
            </a: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Proyecto. Incorporación de imágenes (y videos) </a:t>
            </a:r>
            <a:endParaRPr/>
          </a:p>
        </p:txBody>
      </p:sp>
      <p:sp>
        <p:nvSpPr>
          <p:cNvPr id="329" name="Google Shape;329;p46"/>
          <p:cNvSpPr txBox="1"/>
          <p:nvPr/>
        </p:nvSpPr>
        <p:spPr>
          <a:xfrm>
            <a:off x="2142150" y="3603800"/>
            <a:ext cx="48597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>
                <a:solidFill>
                  <a:schemeClr val="lt1"/>
                </a:solidFill>
              </a:rPr>
              <a:t>Incorporamos </a:t>
            </a:r>
            <a:endParaRPr dirty="0">
              <a:solidFill>
                <a:schemeClr val="lt1"/>
              </a:solidFill>
            </a:endParaRPr>
          </a:p>
          <a:p>
            <a:pPr marL="457200" indent="-317500">
              <a:buClr>
                <a:schemeClr val="lt1"/>
              </a:buClr>
              <a:buSzPts val="1400"/>
              <a:buChar char="-"/>
            </a:pPr>
            <a:r>
              <a:rPr lang="es" dirty="0">
                <a:solidFill>
                  <a:schemeClr val="lt1"/>
                </a:solidFill>
              </a:rPr>
              <a:t>una imagen</a:t>
            </a:r>
            <a:endParaRPr dirty="0">
              <a:solidFill>
                <a:schemeClr val="lt1"/>
              </a:solidFill>
            </a:endParaRPr>
          </a:p>
          <a:p>
            <a:pPr marL="457200" indent="-317500">
              <a:buClr>
                <a:schemeClr val="lt1"/>
              </a:buClr>
              <a:buSzPts val="1400"/>
              <a:buChar char="-"/>
            </a:pPr>
            <a:r>
              <a:rPr lang="es" dirty="0">
                <a:solidFill>
                  <a:schemeClr val="lt1"/>
                </a:solidFill>
              </a:rPr>
              <a:t>un vídeo de youtube,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578644" y="548680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Tablas (Tabular data)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592925" y="1643071"/>
            <a:ext cx="7836600" cy="17760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Cuando usar tablas</a:t>
            </a:r>
            <a:endParaRPr/>
          </a:p>
          <a:p>
            <a:pPr marL="0" indent="0"/>
            <a:r>
              <a:rPr lang="es"/>
              <a:t>Etiquetas</a:t>
            </a:r>
            <a:endParaRPr/>
          </a:p>
          <a:p>
            <a:pPr indent="-355600">
              <a:buChar char="-"/>
            </a:pPr>
            <a:r>
              <a:rPr lang="es"/>
              <a:t>table - tr (fila) - td (celda de datos) - th (celda de cabecera)</a:t>
            </a:r>
            <a:endParaRPr/>
          </a:p>
          <a:p>
            <a:pPr indent="-355600">
              <a:buChar char="-"/>
            </a:pPr>
            <a:r>
              <a:rPr lang="es"/>
              <a:t>areas: thead - tbody (default ) - tfoot</a:t>
            </a:r>
            <a:endParaRPr/>
          </a:p>
          <a:p>
            <a:pPr indent="-355600">
              <a:buChar char="-"/>
            </a:pPr>
            <a:r>
              <a:rPr lang="es"/>
              <a:t>atributos de celdas: colspan - rowspan</a:t>
            </a:r>
            <a:endParaRPr/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88" y="3789040"/>
            <a:ext cx="64008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Formularios (forms)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2" name="Google Shape;342;p48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2658000" cy="15159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&lt;form</a:t>
            </a:r>
            <a:endParaRPr/>
          </a:p>
          <a:p>
            <a:pPr indent="-355600">
              <a:buChar char="-"/>
            </a:pPr>
            <a:r>
              <a:rPr lang="es"/>
              <a:t>action =””</a:t>
            </a:r>
            <a:endParaRPr/>
          </a:p>
          <a:p>
            <a:pPr indent="-355600">
              <a:buChar char="-"/>
            </a:pPr>
            <a:r>
              <a:rPr lang="es"/>
              <a:t>method = “” &gt;</a:t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826" y="1507401"/>
            <a:ext cx="4913225" cy="3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671550" y="3647250"/>
            <a:ext cx="21978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/>
              <a:t>Etiquetas pasivas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fieldset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legend</a:t>
            </a:r>
            <a:endParaRPr/>
          </a:p>
          <a:p>
            <a:pPr marL="457200" indent="-317500">
              <a:buSzPts val="1400"/>
              <a:buChar char="-"/>
            </a:pPr>
            <a:r>
              <a:rPr lang="es"/>
              <a:t>label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" b="1" dirty="0">
                <a:solidFill>
                  <a:srgbClr val="8BB425"/>
                </a:solidFill>
              </a:rPr>
              <a:t>Entorno y herramientas.</a:t>
            </a:r>
            <a:endParaRPr b="1" dirty="0">
              <a:solidFill>
                <a:srgbClr val="8BB425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1403648" y="1844824"/>
            <a:ext cx="6588224" cy="3874169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●"/>
            </a:pPr>
            <a:r>
              <a:rPr lang="es" sz="2800" dirty="0"/>
              <a:t>Navegadores</a:t>
            </a:r>
            <a:endParaRPr sz="2800" dirty="0"/>
          </a:p>
          <a:p>
            <a:pPr indent="-355600">
              <a:buChar char="●"/>
            </a:pPr>
            <a:r>
              <a:rPr lang="es" sz="2800" dirty="0"/>
              <a:t>VSC. </a:t>
            </a:r>
            <a:endParaRPr sz="2800" dirty="0"/>
          </a:p>
          <a:p>
            <a:pPr indent="-355600">
              <a:buChar char="●"/>
            </a:pPr>
            <a:r>
              <a:rPr lang="es" sz="2800" dirty="0"/>
              <a:t>Git. </a:t>
            </a:r>
            <a:endParaRPr sz="2800" dirty="0"/>
          </a:p>
          <a:p>
            <a:pPr indent="-355600">
              <a:buChar char="●"/>
            </a:pPr>
            <a:r>
              <a:rPr lang="es" sz="2800" dirty="0"/>
              <a:t>NodeJS/npm</a:t>
            </a:r>
            <a:endParaRPr sz="2800" dirty="0"/>
          </a:p>
          <a:p>
            <a:pPr indent="-355600">
              <a:buChar char="●"/>
            </a:pPr>
            <a:r>
              <a:rPr lang="es" sz="2800" dirty="0"/>
              <a:t>Servidores. Http-server</a:t>
            </a:r>
            <a:endParaRPr sz="2800" dirty="0"/>
          </a:p>
          <a:p>
            <a:pPr indent="-355600">
              <a:buChar char="●"/>
            </a:pPr>
            <a:r>
              <a:rPr lang="es" sz="2800" dirty="0"/>
              <a:t>Gestión de tareas. Gulp, npm, WebPack. </a:t>
            </a:r>
            <a:endParaRPr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title"/>
          </p:nvPr>
        </p:nvSpPr>
        <p:spPr>
          <a:xfrm>
            <a:off x="578650" y="6929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Controles de formularios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body" idx="1"/>
          </p:nvPr>
        </p:nvSpPr>
        <p:spPr>
          <a:xfrm>
            <a:off x="578650" y="2510400"/>
            <a:ext cx="7836600" cy="1837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&lt;input&gt; -- type submit/ reset / button</a:t>
            </a:r>
            <a:endParaRPr/>
          </a:p>
          <a:p>
            <a:pPr marL="0" indent="0"/>
            <a:r>
              <a:rPr lang="es"/>
              <a:t>&lt;button&gt;&lt;button&gt; -- type submit/ reset / button</a:t>
            </a:r>
            <a:br>
              <a:rPr lang="es"/>
            </a:br>
            <a:r>
              <a:rPr lang="es"/>
              <a:t>&lt;textarea&gt; …. &lt;/textarea&gt;</a:t>
            </a:r>
            <a:br>
              <a:rPr lang="es"/>
            </a:br>
            <a:r>
              <a:rPr lang="es"/>
              <a:t>&lt;input&gt; type checkbox / radio</a:t>
            </a:r>
            <a:br>
              <a:rPr lang="es"/>
            </a:br>
            <a:r>
              <a:rPr lang="es"/>
              <a:t>&lt;select&gt;  &lt;option&gt; valor &lt;/ option&gt;….. &lt;/select&gt;</a:t>
            </a:r>
            <a:endParaRPr/>
          </a:p>
        </p:txBody>
      </p:sp>
      <p:sp>
        <p:nvSpPr>
          <p:cNvPr id="351" name="Google Shape;351;p49"/>
          <p:cNvSpPr txBox="1"/>
          <p:nvPr/>
        </p:nvSpPr>
        <p:spPr>
          <a:xfrm>
            <a:off x="2640425" y="4438300"/>
            <a:ext cx="52044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&lt;input&gt; -- type text/ email / tel/ URL / search</a:t>
            </a:r>
            <a:b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&lt;input&gt; type color / number/ range/ date…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49"/>
          <p:cNvSpPr txBox="1">
            <a:spLocks noGrp="1"/>
          </p:cNvSpPr>
          <p:nvPr>
            <p:ph type="body" idx="1"/>
          </p:nvPr>
        </p:nvSpPr>
        <p:spPr>
          <a:xfrm>
            <a:off x="578650" y="2044200"/>
            <a:ext cx="2358000" cy="4662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&lt;input&gt; -- type text</a:t>
            </a:r>
            <a:br>
              <a:rPr lang="es"/>
            </a:br>
            <a:endParaRPr/>
          </a:p>
        </p:txBody>
      </p:sp>
      <p:cxnSp>
        <p:nvCxnSpPr>
          <p:cNvPr id="353" name="Google Shape;353;p49"/>
          <p:cNvCxnSpPr>
            <a:stCxn id="352" idx="3"/>
            <a:endCxn id="351" idx="3"/>
          </p:cNvCxnSpPr>
          <p:nvPr/>
        </p:nvCxnSpPr>
        <p:spPr>
          <a:xfrm>
            <a:off x="2936650" y="2277300"/>
            <a:ext cx="4908300" cy="2603700"/>
          </a:xfrm>
          <a:prstGeom prst="bentConnector3">
            <a:avLst>
              <a:gd name="adj1" fmla="val 1048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650081" y="1721644"/>
            <a:ext cx="7836600" cy="1735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ctr" anchorCtr="0">
            <a:noAutofit/>
          </a:bodyPr>
          <a:lstStyle/>
          <a:p>
            <a:r>
              <a:rPr lang="es"/>
              <a:t>Proyecto. Incorporación de un formulario de contacto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Elementos interactivos (interactive elements)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4" name="Google Shape;364;p51"/>
          <p:cNvSpPr txBox="1">
            <a:spLocks noGrp="1"/>
          </p:cNvSpPr>
          <p:nvPr>
            <p:ph type="body" idx="1"/>
          </p:nvPr>
        </p:nvSpPr>
        <p:spPr>
          <a:xfrm>
            <a:off x="578650" y="2619872"/>
            <a:ext cx="7836600" cy="1943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details / summary - implementación nativa de un texto desplegable (HTML 5.1)</a:t>
            </a:r>
            <a:endParaRPr/>
          </a:p>
          <a:p>
            <a:pPr marL="0" indent="0"/>
            <a:endParaRPr/>
          </a:p>
          <a:p>
            <a:pPr indent="-355600">
              <a:buChar char="-"/>
            </a:pPr>
            <a:r>
              <a:rPr lang="es"/>
              <a:t>dialog - implementación nativa de una ventana popup o modal</a:t>
            </a:r>
            <a:br>
              <a:rPr lang="es"/>
            </a:br>
            <a:r>
              <a:rPr lang="es"/>
              <a:t>(su funcionalidad debe añadirse por CSS o JS) (HTML 5.2)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details / summary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0" name="Google Shape;370;p52"/>
          <p:cNvSpPr txBox="1">
            <a:spLocks noGrp="1"/>
          </p:cNvSpPr>
          <p:nvPr>
            <p:ph type="body" idx="1"/>
          </p:nvPr>
        </p:nvSpPr>
        <p:spPr>
          <a:xfrm>
            <a:off x="470825" y="1780451"/>
            <a:ext cx="7836600" cy="28743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&lt;details&gt;</a:t>
            </a:r>
            <a:br>
              <a:rPr lang="es"/>
            </a:br>
            <a:r>
              <a:rPr lang="es"/>
              <a:t>    &lt;summary&gt;</a:t>
            </a:r>
            <a:br>
              <a:rPr lang="es"/>
            </a:br>
            <a:r>
              <a:rPr lang="es"/>
              <a:t>      Distribution and habitat</a:t>
            </a:r>
            <a:br>
              <a:rPr lang="es"/>
            </a:br>
            <a:r>
              <a:rPr lang="es"/>
              <a:t>    &lt;/summary&gt;</a:t>
            </a:r>
            <a:br>
              <a:rPr lang="es"/>
            </a:br>
            <a:r>
              <a:rPr lang="es"/>
              <a:t>    &lt;p&gt;The red panda is endemic to the temperate forests of the </a:t>
            </a:r>
            <a:endParaRPr/>
          </a:p>
          <a:p>
            <a:pPr marL="0" indent="457200"/>
            <a:r>
              <a:rPr lang="es"/>
              <a:t>Himalayas, and ranges from the foothills of western Nepal to </a:t>
            </a:r>
            <a:endParaRPr/>
          </a:p>
          <a:p>
            <a:pPr marL="0" indent="457200"/>
            <a:r>
              <a:rPr lang="es"/>
              <a:t>China in the east…. &lt;/p&gt;</a:t>
            </a:r>
            <a:br>
              <a:rPr lang="es"/>
            </a:br>
            <a:r>
              <a:rPr lang="es"/>
              <a:t> &lt;/details&gt;</a:t>
            </a:r>
            <a:endParaRPr/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26" y="4227177"/>
            <a:ext cx="36671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dialog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7" name="Google Shape;377;p53"/>
          <p:cNvSpPr txBox="1">
            <a:spLocks noGrp="1"/>
          </p:cNvSpPr>
          <p:nvPr>
            <p:ph type="body" idx="1"/>
          </p:nvPr>
        </p:nvSpPr>
        <p:spPr>
          <a:xfrm>
            <a:off x="592931" y="1643063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/>
              <a:t>&lt;dialog id="my-modal"&gt;</a:t>
            </a:r>
            <a:br>
              <a:rPr lang="es"/>
            </a:br>
            <a:r>
              <a:rPr lang="es"/>
              <a:t>  &lt;p&gt;</a:t>
            </a:r>
            <a:br>
              <a:rPr lang="es"/>
            </a:br>
            <a:r>
              <a:rPr lang="es"/>
              <a:t>    It seems that we won't see native dialogs after all.</a:t>
            </a:r>
            <a:br>
              <a:rPr lang="es"/>
            </a:br>
            <a:r>
              <a:rPr lang="es"/>
              <a:t>  &lt;/p&gt;</a:t>
            </a:r>
            <a:br>
              <a:rPr lang="es"/>
            </a:br>
            <a:r>
              <a:rPr lang="es"/>
              <a:t>  </a:t>
            </a:r>
            <a:br>
              <a:rPr lang="es"/>
            </a:br>
            <a:r>
              <a:rPr lang="es"/>
              <a:t>  &lt;button id="ok-btn"&gt;OK :(&lt;/button&gt;</a:t>
            </a:r>
            <a:br>
              <a:rPr lang="es"/>
            </a:br>
            <a:r>
              <a:rPr lang="es"/>
              <a:t>&lt;/dialog</a:t>
            </a:r>
            <a:endParaRPr/>
          </a:p>
        </p:txBody>
      </p:sp>
      <p:pic>
        <p:nvPicPr>
          <p:cNvPr id="378" name="Google Shape;3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601" y="3752538"/>
            <a:ext cx="366712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3"/>
          <p:cNvSpPr txBox="1"/>
          <p:nvPr/>
        </p:nvSpPr>
        <p:spPr>
          <a:xfrm>
            <a:off x="1633100" y="4695450"/>
            <a:ext cx="1404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2000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 5.2</a:t>
            </a:r>
            <a:endParaRPr sz="2000"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Scripting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5" name="Google Shape;385;p54"/>
          <p:cNvSpPr txBox="1">
            <a:spLocks noGrp="1"/>
          </p:cNvSpPr>
          <p:nvPr>
            <p:ph type="body" idx="1"/>
          </p:nvPr>
        </p:nvSpPr>
        <p:spPr>
          <a:xfrm>
            <a:off x="578656" y="1965263"/>
            <a:ext cx="7836600" cy="25218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script</a:t>
            </a:r>
            <a:endParaRPr/>
          </a:p>
          <a:p>
            <a:pPr indent="-355600">
              <a:buChar char="-"/>
            </a:pPr>
            <a:r>
              <a:rPr lang="es"/>
              <a:t>noscript</a:t>
            </a:r>
            <a:endParaRPr/>
          </a:p>
          <a:p>
            <a:pPr indent="-355600">
              <a:buChar char="-"/>
            </a:pPr>
            <a:r>
              <a:rPr lang="es"/>
              <a:t>template</a:t>
            </a:r>
            <a:endParaRPr/>
          </a:p>
          <a:p>
            <a:pPr indent="-355600">
              <a:buChar char="-"/>
            </a:pPr>
            <a:r>
              <a:rPr lang="es"/>
              <a:t>canvas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578644" y="964406"/>
            <a:ext cx="7836600" cy="5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s" sz="4400" b="1" dirty="0">
                <a:solidFill>
                  <a:srgbClr val="8BB425"/>
                </a:solidFill>
                <a:latin typeface="+mj-lt"/>
                <a:ea typeface="+mj-ea"/>
                <a:cs typeface="+mj-cs"/>
              </a:rPr>
              <a:t>Metadatos</a:t>
            </a:r>
            <a:endParaRPr sz="4400" b="1" dirty="0">
              <a:solidFill>
                <a:srgbClr val="8BB425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592925" y="1643075"/>
            <a:ext cx="7836600" cy="33321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indent="-355600">
              <a:buChar char="-"/>
            </a:pPr>
            <a:r>
              <a:rPr lang="es"/>
              <a:t>Atributos estándar</a:t>
            </a:r>
            <a:endParaRPr/>
          </a:p>
          <a:p>
            <a:pPr lvl="1">
              <a:buChar char="-"/>
            </a:pPr>
            <a:r>
              <a:rPr lang="es"/>
              <a:t>id / class</a:t>
            </a:r>
            <a:endParaRPr/>
          </a:p>
          <a:p>
            <a:pPr indent="-355600">
              <a:buChar char="-"/>
            </a:pPr>
            <a:r>
              <a:rPr lang="es"/>
              <a:t>Microformatos -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http://microformats.org/</a:t>
            </a:r>
            <a:endParaRPr/>
          </a:p>
          <a:p>
            <a:pPr lvl="1">
              <a:buChar char="-"/>
            </a:pPr>
            <a:r>
              <a:rPr lang="es"/>
              <a:t>class</a:t>
            </a:r>
            <a:endParaRPr/>
          </a:p>
          <a:p>
            <a:pPr indent="-355600">
              <a:buChar char="-"/>
            </a:pPr>
            <a:r>
              <a:rPr lang="es"/>
              <a:t>Microtata -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https://schema.org/docs/gs.html</a:t>
            </a:r>
            <a:endParaRPr/>
          </a:p>
          <a:p>
            <a:pPr lvl="1">
              <a:buChar char="-"/>
            </a:pPr>
            <a:r>
              <a:rPr lang="es"/>
              <a:t>item...</a:t>
            </a:r>
            <a:endParaRPr/>
          </a:p>
          <a:p>
            <a:pPr indent="-355600">
              <a:buChar char="-"/>
            </a:pPr>
            <a:r>
              <a:rPr lang="es"/>
              <a:t>Atributos personalizados</a:t>
            </a:r>
            <a:endParaRPr/>
          </a:p>
          <a:p>
            <a:pPr lvl="1">
              <a:buChar char="-"/>
            </a:pPr>
            <a:r>
              <a:rPr lang="es"/>
              <a:t>data-...</a:t>
            </a:r>
            <a:endParaRPr/>
          </a:p>
          <a:p>
            <a:pPr indent="-355600">
              <a:buChar char="-"/>
            </a:pPr>
            <a:r>
              <a:rPr lang="es"/>
              <a:t>WAI-ARIA -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https://www.w3.org/WAI/standards-guidelines/aria/</a:t>
            </a:r>
            <a:r>
              <a:rPr lang="es"/>
              <a:t/>
            </a:r>
            <a:br>
              <a:rPr lang="es"/>
            </a:br>
            <a:r>
              <a:rPr lang="es"/>
              <a:t>Web Accessibility Initiative - Accessible Rich Internet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" b="1" dirty="0">
                <a:solidFill>
                  <a:srgbClr val="8BB425"/>
                </a:solidFill>
              </a:rPr>
              <a:t>Fuentes de información</a:t>
            </a:r>
            <a:endParaRPr b="1" dirty="0">
              <a:solidFill>
                <a:srgbClr val="8BB425"/>
              </a:solidFill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4294967295"/>
          </p:nvPr>
        </p:nvSpPr>
        <p:spPr>
          <a:xfrm>
            <a:off x="1222313" y="1816164"/>
            <a:ext cx="5254625" cy="3073400"/>
          </a:xfrm>
          <a:prstGeom prst="rect">
            <a:avLst/>
          </a:prstGeom>
        </p:spPr>
        <p:txBody>
          <a:bodyPr spcFirstLastPara="1" vert="horz" wrap="square" lIns="51425" tIns="51425" rIns="51425" bIns="51425" rtlCol="0" anchor="t" anchorCtr="0">
            <a:noAutofit/>
          </a:bodyPr>
          <a:lstStyle/>
          <a:p>
            <a:pPr marL="0" indent="0"/>
            <a:r>
              <a:rPr lang="es" sz="2000" u="sng">
                <a:solidFill>
                  <a:schemeClr val="hlink"/>
                </a:solidFill>
                <a:hlinkClick r:id="rId3"/>
              </a:rPr>
              <a:t>https://www.w3.org/</a:t>
            </a:r>
            <a:endParaRPr sz="2000"/>
          </a:p>
          <a:p>
            <a:pPr marL="0" indent="0"/>
            <a:endParaRPr sz="2000"/>
          </a:p>
          <a:p>
            <a:pPr marL="0" indent="0"/>
            <a:endParaRPr sz="2000"/>
          </a:p>
          <a:p>
            <a:pPr marL="0" indent="0"/>
            <a:endParaRPr sz="2000"/>
          </a:p>
          <a:p>
            <a:pPr marL="0" indent="0"/>
            <a:r>
              <a:rPr lang="es" sz="2000" u="sng">
                <a:solidFill>
                  <a:schemeClr val="hlink"/>
                </a:solidFill>
                <a:hlinkClick r:id="rId4"/>
              </a:rPr>
              <a:t>https://www.w3schools.com/</a:t>
            </a:r>
            <a:endParaRPr sz="2000"/>
          </a:p>
          <a:p>
            <a:pPr marL="0" indent="0"/>
            <a:endParaRPr sz="2000"/>
          </a:p>
          <a:p>
            <a:pPr marL="0" indent="0"/>
            <a:endParaRPr sz="2000"/>
          </a:p>
          <a:p>
            <a:pPr marL="0" indent="0"/>
            <a:endParaRPr sz="2000"/>
          </a:p>
          <a:p>
            <a:pPr marL="0" indent="0"/>
            <a:r>
              <a:rPr lang="es" sz="2000" u="sng">
                <a:solidFill>
                  <a:schemeClr val="hlink"/>
                </a:solidFill>
                <a:hlinkClick r:id="rId5"/>
              </a:rPr>
              <a:t>https://developer.mozilla.org/es/</a:t>
            </a:r>
            <a:endParaRPr sz="2000"/>
          </a:p>
          <a:p>
            <a:pPr marL="0" indent="0"/>
            <a:endParaRPr sz="20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701" y="3352864"/>
            <a:ext cx="30384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7701" y="4654438"/>
            <a:ext cx="22860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7700" y="2045003"/>
            <a:ext cx="2632220" cy="9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17B606-7FBB-4ED5-B02F-4487E7B6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 del entorno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691786-E3B3-4F77-92D7-C9AD728B42E0}"/>
              </a:ext>
            </a:extLst>
          </p:cNvPr>
          <p:cNvSpPr/>
          <p:nvPr/>
        </p:nvSpPr>
        <p:spPr>
          <a:xfrm>
            <a:off x="2282381" y="3284984"/>
            <a:ext cx="4572000" cy="2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800" dirty="0">
                <a:solidFill>
                  <a:schemeClr val="lt1"/>
                </a:solidFill>
              </a:rPr>
              <a:t>VSC. </a:t>
            </a:r>
          </a:p>
          <a:p>
            <a:r>
              <a:rPr lang="es-ES" sz="2800" dirty="0">
                <a:solidFill>
                  <a:schemeClr val="lt1"/>
                </a:solidFill>
              </a:rPr>
              <a:t>Git. </a:t>
            </a:r>
          </a:p>
          <a:p>
            <a:r>
              <a:rPr lang="es-ES" sz="2800" dirty="0" err="1">
                <a:solidFill>
                  <a:schemeClr val="lt1"/>
                </a:solidFill>
              </a:rPr>
              <a:t>NodeJS</a:t>
            </a:r>
            <a:r>
              <a:rPr lang="es-ES" sz="2800" dirty="0">
                <a:solidFill>
                  <a:schemeClr val="lt1"/>
                </a:solidFill>
              </a:rPr>
              <a:t>/</a:t>
            </a:r>
            <a:r>
              <a:rPr lang="es-ES" sz="2800" dirty="0" err="1">
                <a:solidFill>
                  <a:schemeClr val="lt1"/>
                </a:solidFill>
              </a:rPr>
              <a:t>npm</a:t>
            </a:r>
            <a:endParaRPr lang="es-ES" sz="2800" dirty="0">
              <a:solidFill>
                <a:schemeClr val="lt1"/>
              </a:solidFill>
            </a:endParaRPr>
          </a:p>
          <a:p>
            <a:r>
              <a:rPr lang="es-ES" sz="2800" dirty="0">
                <a:solidFill>
                  <a:schemeClr val="lt1"/>
                </a:solidFill>
              </a:rPr>
              <a:t>Servidores. Http-server</a:t>
            </a:r>
          </a:p>
        </p:txBody>
      </p:sp>
    </p:spTree>
    <p:extLst>
      <p:ext uri="{BB962C8B-B14F-4D97-AF65-F5344CB8AC3E}">
        <p14:creationId xmlns:p14="http://schemas.microsoft.com/office/powerpoint/2010/main" val="7729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1F632B4-A0C6-4B90-A973-EF753656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HTML: Origen y evolución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CD6F91-564B-4B32-AA3D-12488301C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305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3241</Words>
  <Application>Microsoft Office PowerPoint</Application>
  <PresentationFormat>Presentación en pantalla (4:3)</PresentationFormat>
  <Paragraphs>595</Paragraphs>
  <Slides>66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66</vt:i4>
      </vt:variant>
    </vt:vector>
  </HeadingPairs>
  <TitlesOfParts>
    <vt:vector size="80" baseType="lpstr">
      <vt:lpstr>Arial</vt:lpstr>
      <vt:lpstr>Arial Black</vt:lpstr>
      <vt:lpstr>Arial Narrow</vt:lpstr>
      <vt:lpstr>Calibri</vt:lpstr>
      <vt:lpstr>Courier New</vt:lpstr>
      <vt:lpstr>DejaVu Sans</vt:lpstr>
      <vt:lpstr>Gill Sans</vt:lpstr>
      <vt:lpstr>Helvetica Neue</vt:lpstr>
      <vt:lpstr>Helvetica Neue Light</vt:lpstr>
      <vt:lpstr>Symbol</vt:lpstr>
      <vt:lpstr>Times New Roman</vt:lpstr>
      <vt:lpstr>Wingdings</vt:lpstr>
      <vt:lpstr>Tema de Office</vt:lpstr>
      <vt:lpstr>Office Theme</vt:lpstr>
      <vt:lpstr>Presentación de PowerPoint</vt:lpstr>
      <vt:lpstr> HTML BÁSICO  </vt:lpstr>
      <vt:lpstr>Introducción</vt:lpstr>
      <vt:lpstr>Modelo cliente / servidor en la Web</vt:lpstr>
      <vt:lpstr>El lado cliente o Front End</vt:lpstr>
      <vt:lpstr>Entorno y herramientas.</vt:lpstr>
      <vt:lpstr>Fuentes de información</vt:lpstr>
      <vt:lpstr>Preparación  del entorno</vt:lpstr>
      <vt:lpstr>HTML: Origen y evolución</vt:lpstr>
      <vt:lpstr>Inicios del HTML: la Web</vt:lpstr>
      <vt:lpstr>La Web: detalles</vt:lpstr>
      <vt:lpstr>Evolución del HTML: versiones</vt:lpstr>
      <vt:lpstr>Evolución del HTML: versiones</vt:lpstr>
      <vt:lpstr>XHTML</vt:lpstr>
      <vt:lpstr>De XHTML a HTML5</vt:lpstr>
      <vt:lpstr>HTML5 /CSS3</vt:lpstr>
      <vt:lpstr>Tecnologías asociadas</vt:lpstr>
      <vt:lpstr>Elementos clave en HTML5</vt:lpstr>
      <vt:lpstr>Lenguaje HTML</vt:lpstr>
      <vt:lpstr>Lenguajes de marcado generales: SGML – HTML – XML…</vt:lpstr>
      <vt:lpstr>Etiquetas en HTML</vt:lpstr>
      <vt:lpstr>Etiquetas en HTML</vt:lpstr>
      <vt:lpstr>Etiquetas en HTML: atributos</vt:lpstr>
      <vt:lpstr>Etiquetas en HTML: formato y “convenciones”</vt:lpstr>
      <vt:lpstr>Comentarios</vt:lpstr>
      <vt:lpstr>Atributos globales</vt:lpstr>
      <vt:lpstr>Atributos id y class</vt:lpstr>
      <vt:lpstr>Estructura de los documentos HTML</vt:lpstr>
      <vt:lpstr>Estructura básica</vt:lpstr>
      <vt:lpstr>Inicio del documento HTML</vt:lpstr>
      <vt:lpstr>Inicio del documento HTML</vt:lpstr>
      <vt:lpstr>Partes del documento HTML: cabecera (head) y cuerpo (body)</vt:lpstr>
      <vt:lpstr>La cabecera (head)</vt:lpstr>
      <vt:lpstr>Etiqueta &lt;base&gt;</vt:lpstr>
      <vt:lpstr>Etiqueta &lt;title&gt;</vt:lpstr>
      <vt:lpstr>Inclusiones: css y scripts</vt:lpstr>
      <vt:lpstr>Iconos: favicon</vt:lpstr>
      <vt:lpstr>Metadatos: name/content</vt:lpstr>
      <vt:lpstr>Metadatos: http-equiv</vt:lpstr>
      <vt:lpstr>Character Sets (&lt;meta charset&gt;)</vt:lpstr>
      <vt:lpstr>Sintaxis y semántica</vt:lpstr>
      <vt:lpstr>Proyecto. Creación de la estructura básica</vt:lpstr>
      <vt:lpstr>Etiquetas HTML Principales</vt:lpstr>
      <vt:lpstr>Tipos de etiquetas. Content Types en HTML5</vt:lpstr>
      <vt:lpstr>Tipos de etiquetas: en bloque / en línea</vt:lpstr>
      <vt:lpstr>Tipos de etiquetas. Estructura del estándar</vt:lpstr>
      <vt:lpstr>Secciones semánticas (sectioning)</vt:lpstr>
      <vt:lpstr>Proyecto. Creación de las secciones básicas</vt:lpstr>
      <vt:lpstr>Grupos de elementos (grouping)</vt:lpstr>
      <vt:lpstr>Proyecto. Incorporando contenido. Grupos de elementos</vt:lpstr>
      <vt:lpstr>Enlaces (links)</vt:lpstr>
      <vt:lpstr>Proyecto. Creación del menú</vt:lpstr>
      <vt:lpstr>Elementos en línea (text-level)</vt:lpstr>
      <vt:lpstr>Proyecto. Mejora de los textos </vt:lpstr>
      <vt:lpstr>Otros Elementos HTML</vt:lpstr>
      <vt:lpstr>Elementos embebidos (embedded content)</vt:lpstr>
      <vt:lpstr>Proyecto. Incorporación de imágenes (y videos) </vt:lpstr>
      <vt:lpstr>Tablas (Tabular data)</vt:lpstr>
      <vt:lpstr>Formularios (forms)</vt:lpstr>
      <vt:lpstr>Controles de formularios</vt:lpstr>
      <vt:lpstr>Proyecto. Incorporación de un formulario de contacto</vt:lpstr>
      <vt:lpstr>Elementos interactivos (interactive elements)</vt:lpstr>
      <vt:lpstr>details / summary</vt:lpstr>
      <vt:lpstr>dialog</vt:lpstr>
      <vt:lpstr>Scripting</vt:lpstr>
      <vt:lpstr>Metadatos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icono</dc:creator>
  <cp:lastModifiedBy>Alejandro Cerezo</cp:lastModifiedBy>
  <cp:revision>76</cp:revision>
  <dcterms:created xsi:type="dcterms:W3CDTF">2017-11-13T09:31:15Z</dcterms:created>
  <dcterms:modified xsi:type="dcterms:W3CDTF">2019-09-27T09:19:24Z</dcterms:modified>
</cp:coreProperties>
</file>