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98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296" r:id="rId58"/>
    <p:sldId id="258" r:id="rId59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1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C13960-D18A-4030-87B0-DEF4DE0A1238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ntent/typograph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eoc/corso_bootstrap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deliv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4743353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CORSO DI</a:t>
            </a:r>
            <a:endParaRPr lang="it-IT" sz="3200" b="0" strike="noStrike" spc="-1" dirty="0">
              <a:latin typeface="Arial"/>
            </a:endParaRPr>
          </a:p>
          <a:p>
            <a:r>
              <a:rPr lang="it-IT" sz="3200" b="1" strike="noStrike" spc="-1" dirty="0">
                <a:latin typeface="Raleway"/>
              </a:rPr>
              <a:t>Java Junior Developer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202940" y="1265675"/>
            <a:ext cx="937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Occorre associare i file nella pagina HTML richiamando le cartelle utilizzando il percorso relativo dove le pagine HTML sono inserite nella stessa cartella principale: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20B771-4EE0-59C7-208B-CE405D0BCAEF}"/>
              </a:ext>
            </a:extLst>
          </p:cNvPr>
          <p:cNvSpPr txBox="1"/>
          <p:nvPr/>
        </p:nvSpPr>
        <p:spPr>
          <a:xfrm>
            <a:off x="553696" y="2491357"/>
            <a:ext cx="8754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”text/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/bootstrap.min.js”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0FD88-EA89-5E6F-EB2E-49CCB83D7F50}"/>
              </a:ext>
            </a:extLst>
          </p:cNvPr>
          <p:cNvSpPr txBox="1"/>
          <p:nvPr/>
        </p:nvSpPr>
        <p:spPr>
          <a:xfrm>
            <a:off x="464198" y="501851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2_code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40886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0" y="1041202"/>
            <a:ext cx="9373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genere un browser adatta automaticamente le dimensioni della sua area di visualizzazione (</a:t>
            </a:r>
            <a:r>
              <a:rPr lang="it-IT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Per adattare il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anche a dispositivi mobili occorre fare in modo che la larghezza (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 sia proporzionata alla larghezza dello schermo del dispositivo (device-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L'istruzione necessaria per questa impostazione è la seguente da inserire nella sezione Head del documento HTML 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Adattamento responsive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1F0B0F-D332-D4E2-79EE-A97D24125AB1}"/>
              </a:ext>
            </a:extLst>
          </p:cNvPr>
          <p:cNvSpPr txBox="1"/>
          <p:nvPr/>
        </p:nvSpPr>
        <p:spPr>
          <a:xfrm>
            <a:off x="382555" y="3312567"/>
            <a:ext cx="919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=device-width, initial-scale=1.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BDEA5B-8F14-AE41-99DE-CBC7E4980317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</p:spTree>
    <p:extLst>
      <p:ext uri="{BB962C8B-B14F-4D97-AF65-F5344CB8AC3E}">
        <p14:creationId xmlns:p14="http://schemas.microsoft.com/office/powerpoint/2010/main" val="28447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28296" y="1192006"/>
            <a:ext cx="9373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7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(100%)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.container-xx </a:t>
            </a:r>
            <a:r>
              <a:rPr lang="it-IT" dirty="0">
                <a:latin typeface="Raleway" pitchFamily="2" charset="0"/>
              </a:rPr>
              <a:t>fornisce un contenitore che occupa il 100% del </a:t>
            </a:r>
            <a:r>
              <a:rPr lang="it-IT" dirty="0" err="1">
                <a:latin typeface="Raleway" pitchFamily="2" charset="0"/>
              </a:rPr>
              <a:t>viewport</a:t>
            </a:r>
            <a:r>
              <a:rPr lang="it-IT" dirty="0">
                <a:latin typeface="Raleway" pitchFamily="2" charset="0"/>
              </a:rPr>
              <a:t> fino al valore specificato xx </a:t>
            </a:r>
          </a:p>
        </p:txBody>
      </p:sp>
    </p:spTree>
    <p:extLst>
      <p:ext uri="{BB962C8B-B14F-4D97-AF65-F5344CB8AC3E}">
        <p14:creationId xmlns:p14="http://schemas.microsoft.com/office/powerpoint/2010/main" val="19757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La seguente tabella riassume la larghezza massima del </a:t>
            </a:r>
            <a:r>
              <a:rPr lang="it-IT" dirty="0" err="1"/>
              <a:t>viewport</a:t>
            </a:r>
            <a:r>
              <a:rPr lang="it-IT" dirty="0"/>
              <a:t> in cui il container occupa il 100% della </a:t>
            </a:r>
            <a:r>
              <a:rPr lang="it-IT" dirty="0">
                <a:latin typeface="Raleway" pitchFamily="2" charset="0"/>
              </a:rPr>
              <a:t>larghezza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94069EF-5819-AADB-9D7E-53E81A7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69383"/>
              </p:ext>
            </p:extLst>
          </p:nvPr>
        </p:nvGraphicFramePr>
        <p:xfrm>
          <a:off x="335902" y="1811972"/>
          <a:ext cx="9240098" cy="2636520"/>
        </p:xfrm>
        <a:graphic>
          <a:graphicData uri="http://schemas.openxmlformats.org/drawingml/2006/table">
            <a:tbl>
              <a:tblPr/>
              <a:tblGrid>
                <a:gridCol w="1320014">
                  <a:extLst>
                    <a:ext uri="{9D8B030D-6E8A-4147-A177-3AD203B41FA5}">
                      <a16:colId xmlns:a16="http://schemas.microsoft.com/office/drawing/2014/main" val="971220930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68645522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363731610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453650331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605939129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42415827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10938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Extra 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&lt;576px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Medio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≥768px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≥992px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Molto 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≥1200px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XXL≥1400px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6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.container-sm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540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6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.container-md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5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.container-lg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.container-xl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xxl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fluid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1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4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AABADA-C7CD-8E73-E983-CA283D184A37}"/>
              </a:ext>
            </a:extLst>
          </p:cNvPr>
          <p:cNvSpPr txBox="1"/>
          <p:nvPr/>
        </p:nvSpPr>
        <p:spPr>
          <a:xfrm>
            <a:off x="448327" y="1617360"/>
            <a:ext cx="91276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small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container-md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container-lg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container-xl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molto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larghezza fissa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A2C0E-9B3D-F416-528B-8A5417ECC86B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3_code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mt-x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border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>
                <a:latin typeface="Raleway"/>
              </a:rPr>
              <a:t>crea un bordo (li vedremo durante il corso) </a:t>
            </a:r>
          </a:p>
        </p:txBody>
      </p:sp>
    </p:spTree>
    <p:extLst>
      <p:ext uri="{BB962C8B-B14F-4D97-AF65-F5344CB8AC3E}">
        <p14:creationId xmlns:p14="http://schemas.microsoft.com/office/powerpoint/2010/main" val="10703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utilizza Flex per impostare un sistema a griglia con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flexbox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. Si tratta di un sistema che consente di costruire dinamicamente il layout di un documento HTML (centratura allineamento, ecc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prevede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fino 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12 colonne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nella pagina.</a:t>
            </a: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 non si desidera utilizzare tutte e 12 le colonne singolarmente, è possibile  raggruppare le colonne insieme per creare colonne più larghe:</a:t>
            </a:r>
          </a:p>
        </p:txBody>
      </p:sp>
    </p:spTree>
    <p:extLst>
      <p:ext uri="{BB962C8B-B14F-4D97-AF65-F5344CB8AC3E}">
        <p14:creationId xmlns:p14="http://schemas.microsoft.com/office/powerpoint/2010/main" val="371869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2507362"/>
            <a:ext cx="940200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 sistema di griglia Bootstrap 5 ha sei i:</a:t>
            </a:r>
          </a:p>
          <a:p>
            <a:pPr algn="l"/>
            <a:endParaRPr lang="it-IT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    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extra piccoli (telefoni) - larghezza dello schermo inferiore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sm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piccoli dispositivi (tablet) - larghezza dello schermo uguale o superiore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.col-md-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medi (notebook) - larghezza dello schermo uguale o superiore a 768px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.col-lg-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(PC) grandi dimensioni - larghezza dello schermo uguale o superiore a 992px</a:t>
            </a:r>
            <a:endParaRPr lang="it-IT" sz="1600" b="0" i="0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.col-xl-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(schermi)- larghezza dello schermo uguale o superiore a 1200px)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xxl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larghezza dello schermo uguale o superiore a 1400px)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Le i possono essere combinate per creare layout più dinamici e flessibili purché la somma degli elementi di colonna sia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inferiore a 12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(non è necessario utilizzare tutte le 12 colonne)</a:t>
            </a:r>
          </a:p>
          <a:p>
            <a:pPr algn="l"/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Ogni gruppo di colonna fa parte di una riga, quindi occorre includerle nella e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6C76D50-78BB-34DE-F2C5-F8B170847331}"/>
              </a:ext>
            </a:extLst>
          </p:cNvPr>
          <p:cNvGraphicFramePr>
            <a:graphicFrameLocks noGrp="1"/>
          </p:cNvGraphicFramePr>
          <p:nvPr/>
        </p:nvGraphicFramePr>
        <p:xfrm>
          <a:off x="329821" y="456844"/>
          <a:ext cx="8786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208">
                  <a:extLst>
                    <a:ext uri="{9D8B030D-6E8A-4147-A177-3AD203B41FA5}">
                      <a16:colId xmlns:a16="http://schemas.microsoft.com/office/drawing/2014/main" val="387089301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4748271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7123555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47791116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70812873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38664877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283913609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58748221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98730511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500471086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05148408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9252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8901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4579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2054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93939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0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bg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indica, come vedremo, il colore dello sfondo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senza specificare la larghezza consente a Bootstrap di distribuire uniformemente ed automaticamente la larghezza 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cols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consente di indicare quante colonne devono essere affiancate in modo che non è necessario specificare la larghezza o la distribuzione automatica della larghezza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5E7E-487D-DEFB-2950-C6F6E6ACF898}"/>
              </a:ext>
            </a:extLst>
          </p:cNvPr>
          <p:cNvSpPr txBox="1"/>
          <p:nvPr/>
        </p:nvSpPr>
        <p:spPr>
          <a:xfrm>
            <a:off x="229916" y="2848471"/>
            <a:ext cx="9402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col-6 bg-success.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.col-6 occupa il 50%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1F6F94-728B-3524-6A92-711FD00E4F7C}"/>
              </a:ext>
            </a:extLst>
          </p:cNvPr>
          <p:cNvSpPr txBox="1"/>
          <p:nvPr/>
        </p:nvSpPr>
        <p:spPr>
          <a:xfrm>
            <a:off x="333918" y="4300514"/>
            <a:ext cx="91940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 row-cols-4.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1E4B12-C33D-257D-7128-68A02C7231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4_code</a:t>
            </a:r>
          </a:p>
        </p:txBody>
      </p:sp>
    </p:spTree>
    <p:extLst>
      <p:ext uri="{BB962C8B-B14F-4D97-AF65-F5344CB8AC3E}">
        <p14:creationId xmlns:p14="http://schemas.microsoft.com/office/powerpoint/2010/main" val="14268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</a:t>
            </a:r>
            <a:r>
              <a:rPr lang="it-IT" b="1" dirty="0">
                <a:solidFill>
                  <a:srgbClr val="000000"/>
                </a:solidFill>
                <a:effectLst/>
                <a:latin typeface="Raleway" pitchFamily="2" charset="0"/>
              </a:rPr>
              <a:t>tipografia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è una funzionalità di Bootstrap per la formattazione del testo. 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Viene utilizzato per creare intestazioni personalizzate, sottotitoli, paragrafi, allineamenti, </a:t>
            </a:r>
            <a:r>
              <a:rPr lang="it-IT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ecc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tipografia può essere utilizzata per creare: </a:t>
            </a:r>
          </a:p>
          <a:p>
            <a:endParaRPr lang="it-IT" b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Intestazioni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Sottotitoli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Colore del carattere del testo e del paragrafo, tipo di carattere e allineamento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Liste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Altri elementi in linea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314F-6692-3798-2A79-1F142849E48C}"/>
              </a:ext>
            </a:extLst>
          </p:cNvPr>
          <p:cNvSpPr txBox="1"/>
          <p:nvPr/>
        </p:nvSpPr>
        <p:spPr>
          <a:xfrm>
            <a:off x="173991" y="4117012"/>
            <a:ext cx="9402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utilizza un valore predefinito font-size di </a:t>
            </a:r>
            <a:r>
              <a:rPr lang="it-IT" b="1" dirty="0">
                <a:latin typeface="Raleway" pitchFamily="2" charset="0"/>
              </a:rPr>
              <a:t>1rem</a:t>
            </a:r>
            <a:r>
              <a:rPr lang="it-IT" dirty="0">
                <a:latin typeface="Raleway" pitchFamily="2" charset="0"/>
              </a:rPr>
              <a:t> (16px per impostazione predefinita, rem è una unità responsive) ed </a:t>
            </a:r>
            <a:r>
              <a:rPr lang="it-IT" b="1" dirty="0">
                <a:latin typeface="Raleway" pitchFamily="2" charset="0"/>
              </a:rPr>
              <a:t>line-</a:t>
            </a:r>
            <a:r>
              <a:rPr lang="it-IT" b="1" dirty="0" err="1">
                <a:latin typeface="Raleway" pitchFamily="2" charset="0"/>
              </a:rPr>
              <a:t>height</a:t>
            </a:r>
            <a:r>
              <a:rPr lang="it-IT" b="1" dirty="0">
                <a:latin typeface="Raleway" pitchFamily="2" charset="0"/>
              </a:rPr>
              <a:t> 1.5</a:t>
            </a:r>
            <a:r>
              <a:rPr lang="it-IT" dirty="0">
                <a:latin typeface="Raleway" pitchFamily="2" charset="0"/>
              </a:rPr>
              <a:t>. (altezza della linea 1,5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Inoltre, tutti gli elementi hanno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-top: 0 e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-bottom: 1rem (16px per impostazione predefinita).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355D2F-F59F-A280-EA1D-B2F2ED4466D2}"/>
              </a:ext>
            </a:extLst>
          </p:cNvPr>
          <p:cNvSpPr txBox="1"/>
          <p:nvPr/>
        </p:nvSpPr>
        <p:spPr>
          <a:xfrm>
            <a:off x="173991" y="5697503"/>
            <a:ext cx="9106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Gli elementi per la tipografia Bootstrap è disponibile al seguente link: </a:t>
            </a:r>
            <a:r>
              <a:rPr lang="it-IT" dirty="0">
                <a:latin typeface="Raleway" pitchFamily="2" charset="0"/>
                <a:hlinkClick r:id="rId3"/>
              </a:rPr>
              <a:t>https://getbootstrap.com/docs/5.0/content/typography/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80000" y="1080000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856932" y="2029320"/>
            <a:ext cx="8147976" cy="17213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800" b="0" strike="noStrike" spc="-1" dirty="0">
                <a:latin typeface="Raleway"/>
              </a:rPr>
              <a:t>Bootstrap è tra i framework CSS più utilizzati per lo sviluppo di applicazioni </a:t>
            </a:r>
            <a:r>
              <a:rPr lang="it-IT" sz="1800" b="0" strike="noStrike" spc="-1" dirty="0" err="1">
                <a:latin typeface="Raleway"/>
              </a:rPr>
              <a:t>frontend</a:t>
            </a:r>
            <a:r>
              <a:rPr lang="it-IT" spc="-1" dirty="0">
                <a:latin typeface="Raleway"/>
              </a:rPr>
              <a:t>. Vedremo gli elementi essenziali esplorando l'ampia libreria di componenti già predisposti utili alla creazione di interfacce Web anche complesse.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C7D336-B92F-EDA6-DF31-33E8BCEB20AE}"/>
              </a:ext>
            </a:extLst>
          </p:cNvPr>
          <p:cNvSpPr txBox="1"/>
          <p:nvPr/>
        </p:nvSpPr>
        <p:spPr>
          <a:xfrm>
            <a:off x="856932" y="4860862"/>
            <a:ext cx="570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  <a:hlinkClick r:id="rId3"/>
              </a:rPr>
              <a:t>https://github.com/alceoc/corso_bootstrap.git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6FECA-E0F2-DEC0-6190-0CDF2D94BB7A}"/>
              </a:ext>
            </a:extLst>
          </p:cNvPr>
          <p:cNvSpPr txBox="1"/>
          <p:nvPr/>
        </p:nvSpPr>
        <p:spPr>
          <a:xfrm>
            <a:off x="856932" y="4214531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Durante il corso verranno utilizzati esempi ed altro materiale disponibile al seguente link: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98374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 seguito sono elencati le principali i per impostare la tipografia Bootstrap: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CF9A2D-C81C-3FE2-E8B0-16C16BF778DC}"/>
              </a:ext>
            </a:extLst>
          </p:cNvPr>
          <p:cNvSpPr txBox="1"/>
          <p:nvPr/>
        </p:nvSpPr>
        <p:spPr>
          <a:xfrm>
            <a:off x="0" y="868200"/>
            <a:ext cx="996759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h1 – h6: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per abbinare lo stile del carattere di un'intestazione ma non può utilizzare l'elemento HTML associato.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il colore del testo, text-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sfuma il testo</a:t>
            </a: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, 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cioè testo in grigio.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display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intestazioni migliori.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.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lead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far risaltare un paragrafo, cioè visivamente migliore.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mark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evidenziare il testo.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small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sottotitoli secondari.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initialism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rendere le abbreviazioni in una dimensione del testo leggermente piccola.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citare il contenuto.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blockquote-footer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il dettaglio del piè di pagina per identificare la fonte della citazione.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text-center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allineare il testo al centro.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rendere l'elemento della lista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truncate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accorciare il testo più lungo troncandolo con i puntini di sospensione.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uppercase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maiuscolo.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lowercase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capitalize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trasformare il testo in maiuscolo la prima lettera di ogni parola lasciando le altre lettere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pre-scrollable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rende un elemento 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&lt;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&gt;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scorrevole con un minimo di 350px, visualizzando le frecce di scorrimento; (il tag 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 visualizza il testo così come scritto: conservando spazi, ritorni a capo ecc.)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dl-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horizontal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allinea fianco a fianco gli elementi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termin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 e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descriptions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unstyled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lo stile di elenco predefinito e il margine sinistro sugli elementi dell'elenco vengono rimossi.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right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Rappresenta il testo allineato a destra.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left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Rappresenta il testo allineato a sinistra.</a:t>
            </a:r>
          </a:p>
        </p:txBody>
      </p:sp>
    </p:spTree>
    <p:extLst>
      <p:ext uri="{BB962C8B-B14F-4D97-AF65-F5344CB8AC3E}">
        <p14:creationId xmlns:p14="http://schemas.microsoft.com/office/powerpoint/2010/main" val="172283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04B4D9-DA10-09BB-A20E-9E63AA14E074}"/>
              </a:ext>
            </a:extLst>
          </p:cNvPr>
          <p:cNvSpPr txBox="1"/>
          <p:nvPr/>
        </p:nvSpPr>
        <p:spPr>
          <a:xfrm>
            <a:off x="401216" y="1442668"/>
            <a:ext cx="86028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Tipografia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muted.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sfumato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normale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display-3.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display-3 all'interno di un tag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lead: testo normale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 e lead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in un tag small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5EC6B8-A66C-BD27-C9A3-197D902478F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5_code</a:t>
            </a:r>
          </a:p>
        </p:txBody>
      </p:sp>
    </p:spTree>
    <p:extLst>
      <p:ext uri="{BB962C8B-B14F-4D97-AF65-F5344CB8AC3E}">
        <p14:creationId xmlns:p14="http://schemas.microsoft.com/office/powerpoint/2010/main" val="102398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41715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contiene i specifiche per i colori del testo e dello sfondo.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E95B0-594A-BB5F-F94F-CEF4FA28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915184"/>
            <a:ext cx="948435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i per i colori del testo sono: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muted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secondary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.text-white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.text-dark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.text-body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(colore del corpo predefinito/spesso nero) 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9396A-1BE0-5BAC-DE5B-EB4960B4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2429365"/>
            <a:ext cx="84381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classi per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 colori di sfondo sono 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e 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.bg-secondary.bg-dark.bg-light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FBCE0A-F84E-534E-FA30-D79578CA4738}"/>
              </a:ext>
            </a:extLst>
          </p:cNvPr>
          <p:cNvSpPr txBox="1"/>
          <p:nvPr/>
        </p:nvSpPr>
        <p:spPr>
          <a:xfrm>
            <a:off x="173991" y="3421701"/>
            <a:ext cx="8652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È possibile aggiungere anche il grado di opacità per il testo bianco o nero aggiungendo il valore in percentuale dopo  il nome della classe: ad esempio per impostare il 50% di opacità: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.text-black-50  </a:t>
            </a:r>
            <a:r>
              <a:rPr lang="it-IT" dirty="0">
                <a:latin typeface="Raleway" pitchFamily="2" charset="0"/>
              </a:rPr>
              <a:t>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text-white-50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3AEC7-041F-BA2E-4D01-1BBA40D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1" y="4679503"/>
            <a:ext cx="865276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Spesso il colore scelto di un testo non è adatto allo sfondo (ad esempio è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illegibile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), Bootstrap consente di adattare automaticamente il colore del testo appropriato per ogni colore di sfondo mediante la classe: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 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xxxx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8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1D7D58-83DB-3E9C-165A-4A6F8B484542}"/>
              </a:ext>
            </a:extLst>
          </p:cNvPr>
          <p:cNvSpPr txBox="1"/>
          <p:nvPr/>
        </p:nvSpPr>
        <p:spPr>
          <a:xfrm>
            <a:off x="233265" y="528583"/>
            <a:ext cx="9610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display-6.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Colori sfondo con testo di colore con contrasto automatico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principale importante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successo di un evento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info.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per informazioni.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avviso.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danger.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problemi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secondary.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colore secondario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dark.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light.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chiaro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5078F9-D8A4-79CE-2B72-E9A40C5A9418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6_code</a:t>
            </a:r>
          </a:p>
        </p:txBody>
      </p:sp>
    </p:spTree>
    <p:extLst>
      <p:ext uri="{BB962C8B-B14F-4D97-AF65-F5344CB8AC3E}">
        <p14:creationId xmlns:p14="http://schemas.microsoft.com/office/powerpoint/2010/main" val="143222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1094181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CCA456-271E-6AD6-6590-FFB87276E370}"/>
              </a:ext>
            </a:extLst>
          </p:cNvPr>
          <p:cNvSpPr txBox="1"/>
          <p:nvPr/>
        </p:nvSpPr>
        <p:spPr>
          <a:xfrm>
            <a:off x="91641" y="503675"/>
            <a:ext cx="9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fornisce alcune utility per impostare rapidamente gli elementi di layout evitando di definire i CSS specifiche.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8B53A4-E884-326B-FA64-363955108FEA}"/>
              </a:ext>
            </a:extLst>
          </p:cNvPr>
          <p:cNvSpPr txBox="1"/>
          <p:nvPr/>
        </p:nvSpPr>
        <p:spPr>
          <a:xfrm>
            <a:off x="91641" y="1451171"/>
            <a:ext cx="9705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bordi vengono generalmente utilizzati per visualizzare un contorno attorno ad un elemento HTML.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CF402B-5532-2A53-0929-156007363F29}"/>
              </a:ext>
            </a:extLst>
          </p:cNvPr>
          <p:cNvSpPr txBox="1"/>
          <p:nvPr/>
        </p:nvSpPr>
        <p:spPr>
          <a:xfrm>
            <a:off x="72980" y="1894471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Per creare 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dispone delle seguenti i: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intorno ai 4 lati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-top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sulla parte superiore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-end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destra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-start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sinistra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-bottom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inferiore dell'elemento.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91641" y="3878941"/>
            <a:ext cx="97055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I colori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border-xxxx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dove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xxxx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è uno dei colori predefiniti di Bootstrap, naturalmente è sempre possibile assegnare qualunque colore manualmente mediante l'attributo CSS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border-primary</a:t>
            </a:r>
            <a:endParaRPr lang="it-IT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border-secondary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-success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border-danger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-warning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-info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-light 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-dark</a:t>
            </a:r>
            <a:endParaRPr lang="it-IT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0" y="575463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Lo spessore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viene creato aggiungendo alla classe predefinita utilizzata per disegnare i bordi (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-top ecc.) anche il 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valore in px dello spessore: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.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-x dove x indica lo spessore in px del bordo: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dirty="0" err="1">
                <a:solidFill>
                  <a:srgbClr val="FF0000"/>
                </a:solidFill>
                <a:latin typeface="Raleway" pitchFamily="2" charset="0"/>
              </a:rPr>
              <a:t>border</a:t>
            </a:r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 border-1</a:t>
            </a:r>
            <a:r>
              <a:rPr lang="it-IT" sz="1600" dirty="0">
                <a:latin typeface="Raleway" pitchFamily="2" charset="0"/>
              </a:rPr>
              <a:t>: bordo di spessore 1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border-top-2</a:t>
            </a:r>
            <a:r>
              <a:rPr lang="it-IT" sz="1600" dirty="0">
                <a:latin typeface="Raleway" pitchFamily="2" charset="0"/>
              </a:rPr>
              <a:t>: bordo sul lato alto di spessore 2 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border-bottom-2</a:t>
            </a:r>
            <a:r>
              <a:rPr lang="it-IT" sz="1600" dirty="0">
                <a:latin typeface="Raleway" pitchFamily="2" charset="0"/>
              </a:rPr>
              <a:t>: nessun bordo in basso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191FE0-68B1-D72E-998D-01429E0DC59E}"/>
              </a:ext>
            </a:extLst>
          </p:cNvPr>
          <p:cNvSpPr txBox="1"/>
          <p:nvPr/>
        </p:nvSpPr>
        <p:spPr>
          <a:xfrm>
            <a:off x="0" y="2803340"/>
            <a:ext cx="97055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Raleway" pitchFamily="2" charset="0"/>
              </a:rPr>
              <a:t>I bordi arrotondati 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rounded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Le varianti della classe </a:t>
            </a:r>
            <a:r>
              <a:rPr lang="it-IT" sz="1600" dirty="0" err="1">
                <a:solidFill>
                  <a:srgbClr val="000000"/>
                </a:solidFill>
                <a:latin typeface="Raleway" pitchFamily="2" charset="0"/>
              </a:rPr>
              <a:t>rounded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 indicano il lato del bordo di arrotondamento oppure il raggio; tali classi sono: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.rounded:</a:t>
            </a:r>
            <a:r>
              <a:rPr lang="en-US" sz="1600" b="0" i="0" dirty="0"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sui quattro lati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.rounded-top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alto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.rounded-end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destra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.rounded-bottom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basso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.rounded-start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sinistra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.rounded-circle</a:t>
            </a:r>
            <a:r>
              <a:rPr lang="it-IT" sz="1600" b="0" i="0" dirty="0">
                <a:effectLst/>
                <a:latin typeface="Raleway" pitchFamily="2" charset="0"/>
              </a:rPr>
              <a:t> cerchio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.rounded-pill" style="width:130px"</a:t>
            </a:r>
            <a:r>
              <a:rPr lang="it-IT" sz="1600" b="0" i="0" dirty="0">
                <a:effectLst/>
                <a:latin typeface="Raleway" pitchFamily="2" charset="0"/>
              </a:rPr>
              <a:t> forma  arrotondata larghezza 130 px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.rounded-0 </a:t>
            </a:r>
            <a:r>
              <a:rPr lang="it-IT" sz="1600" b="0" i="0" dirty="0">
                <a:effectLst/>
                <a:latin typeface="Raleway" pitchFamily="2" charset="0"/>
              </a:rPr>
              <a:t>bordo non arrotondato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.rounded-2 </a:t>
            </a:r>
            <a:r>
              <a:rPr lang="it-IT" sz="1600" b="0" i="0" dirty="0">
                <a:effectLst/>
                <a:latin typeface="Raleway" pitchFamily="2" charset="0"/>
              </a:rPr>
              <a:t>bordo arrotondato ai quattro lati di raggio 2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8A248-66A6-E22B-D80F-DB7E07F02946}"/>
              </a:ext>
            </a:extLst>
          </p:cNvPr>
          <p:cNvSpPr txBox="1"/>
          <p:nvPr/>
        </p:nvSpPr>
        <p:spPr>
          <a:xfrm>
            <a:off x="160402" y="910796"/>
            <a:ext cx="9759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border-2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border-start-0 border-bottom-0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B84FF-62AD-8605-6899-98138C10962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7_code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160401" y="4563698"/>
            <a:ext cx="9487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questo esempio è stato definito un CSS per l'elemento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come blocco 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 (display: </a:t>
            </a:r>
            <a:r>
              <a:rPr lang="it-IT" dirty="0" err="1">
                <a:latin typeface="Raleway" pitchFamily="2" charset="0"/>
              </a:rPr>
              <a:t>inline-block</a:t>
            </a:r>
            <a:r>
              <a:rPr lang="it-IT" dirty="0">
                <a:latin typeface="Raleway" pitchFamily="2" charset="0"/>
              </a:rPr>
              <a:t>;); </a:t>
            </a:r>
          </a:p>
          <a:p>
            <a:r>
              <a:rPr lang="it-IT" dirty="0">
                <a:latin typeface="Raleway" pitchFamily="2" charset="0"/>
              </a:rPr>
              <a:t>in questo modo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diventa un blocco che rimane sulla stessa riga (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) ma, essendo un blocco, è possibile attribuire larghezza ed altezza</a:t>
            </a:r>
          </a:p>
        </p:txBody>
      </p:sp>
    </p:spTree>
    <p:extLst>
      <p:ext uri="{BB962C8B-B14F-4D97-AF65-F5344CB8AC3E}">
        <p14:creationId xmlns:p14="http://schemas.microsoft.com/office/powerpoint/2010/main" val="168232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" y="55039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Larghezza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.w-xx  </a:t>
            </a:r>
            <a:r>
              <a:rPr lang="it-IT" dirty="0">
                <a:latin typeface="Raleway" pitchFamily="2" charset="0"/>
              </a:rPr>
              <a:t>impostano la larghezza di un elemento, xx è la larghezza in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w-25 w-50 w-75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il 25% 50% 75% della larghezza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la larghezza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mw-100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la larghezza massima al 100%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7C337A-A076-2A49-AA5A-46AF7216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305378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Altezza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5E09B-A3A8-D073-974F-C2093DE0CD3A}"/>
              </a:ext>
            </a:extLst>
          </p:cNvPr>
          <p:cNvSpPr txBox="1"/>
          <p:nvPr/>
        </p:nvSpPr>
        <p:spPr>
          <a:xfrm>
            <a:off x="88549" y="3553339"/>
            <a:ext cx="9487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.h-xx  </a:t>
            </a:r>
            <a:r>
              <a:rPr lang="it-IT" dirty="0">
                <a:latin typeface="Raleway" pitchFamily="2" charset="0"/>
              </a:rPr>
              <a:t>impostano l'altezza di un elemento, xx è l'altezza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h-25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-50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50 75 occupa il 25% 50% 75% dell'altezza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l'altezza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mh-100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l'altezza massima al 100%</a:t>
            </a:r>
          </a:p>
        </p:txBody>
      </p:sp>
    </p:spTree>
    <p:extLst>
      <p:ext uri="{BB962C8B-B14F-4D97-AF65-F5344CB8AC3E}">
        <p14:creationId xmlns:p14="http://schemas.microsoft.com/office/powerpoint/2010/main" val="215471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Spaziatura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74553" y="638952"/>
            <a:ext cx="94874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include una vasta gamma di classi per impostare i margini e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responsive. Queste classi hanno il seguente formato: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.[m </a:t>
            </a:r>
            <a:r>
              <a:rPr lang="it-IT" i="1" dirty="0">
                <a:solidFill>
                  <a:srgbClr val="FF0000"/>
                </a:solidFill>
                <a:latin typeface="Raleway" pitchFamily="2" charset="0"/>
              </a:rPr>
              <a:t>oppure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p] [lato]-[dimensione]</a:t>
            </a:r>
          </a:p>
          <a:p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dove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m</a:t>
            </a:r>
            <a:r>
              <a:rPr lang="it-IT" dirty="0">
                <a:latin typeface="Raleway" pitchFamily="2" charset="0"/>
              </a:rPr>
              <a:t> fa riferimento al margine</a:t>
            </a: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p</a:t>
            </a:r>
            <a:r>
              <a:rPr lang="it-IT" dirty="0">
                <a:latin typeface="Raleway" pitchFamily="2" charset="0"/>
              </a:rPr>
              <a:t> fa riferimento al </a:t>
            </a:r>
            <a:r>
              <a:rPr lang="it-IT" dirty="0" err="1">
                <a:latin typeface="Raleway" pitchFamily="2" charset="0"/>
              </a:rPr>
              <a:t>padding</a:t>
            </a:r>
            <a:endParaRPr lang="it-IT" dirty="0">
              <a:latin typeface="Raleway" pitchFamily="2" charset="0"/>
            </a:endParaRP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[lato] </a:t>
            </a:r>
            <a:r>
              <a:rPr lang="it-IT" dirty="0">
                <a:latin typeface="Raleway" pitchFamily="2" charset="0"/>
              </a:rPr>
              <a:t>Indica dove applicare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(top)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b-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basso (bottom)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s-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sinistra (start)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destra (end)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y-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e in basso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x-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</a:t>
            </a:r>
            <a:r>
              <a:rPr lang="it-IT" dirty="0" err="1">
                <a:latin typeface="Raleway" pitchFamily="2" charset="0"/>
              </a:rPr>
              <a:t>adestra</a:t>
            </a:r>
            <a:r>
              <a:rPr lang="it-IT" dirty="0">
                <a:latin typeface="Raleway" pitchFamily="2" charset="0"/>
              </a:rPr>
              <a:t> e sinistra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non indicato</a:t>
            </a:r>
            <a:r>
              <a:rPr lang="it-IT" dirty="0">
                <a:latin typeface="Raleway" pitchFamily="2" charset="0"/>
              </a:rPr>
              <a:t>: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ai 4 lati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18190-B79E-2FE5-5994-A71DA8A58C59}"/>
              </a:ext>
            </a:extLst>
          </p:cNvPr>
          <p:cNvSpPr txBox="1"/>
          <p:nvPr/>
        </p:nvSpPr>
        <p:spPr>
          <a:xfrm>
            <a:off x="41242" y="5658335"/>
            <a:ext cx="930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[dimensione]: </a:t>
            </a:r>
            <a:r>
              <a:rPr lang="it-IT" dirty="0">
                <a:latin typeface="Raleway" pitchFamily="2" charset="0"/>
              </a:rPr>
              <a:t>imposta la dimensione e può essere: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0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(nessun margine o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)</a:t>
            </a:r>
            <a:r>
              <a:rPr lang="it-IT" dirty="0">
                <a:latin typeface="Raleway" pitchFamily="2" charset="0"/>
              </a:rPr>
              <a:t>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0,25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2: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0,5 rem 3: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4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1,5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5: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3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auto: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imposta automaticamente il margine o il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1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543959"/>
            <a:ext cx="9323265" cy="253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</a:t>
            </a:r>
            <a:r>
              <a:rPr lang="it-IT" spc="-1" dirty="0">
                <a:latin typeface="Raleway"/>
              </a:rPr>
              <a:t> aggiunge un'ombreggiatura all'elemento; le varianti di questa classe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: </a:t>
            </a:r>
            <a:r>
              <a:rPr lang="it-IT" spc="-1" dirty="0">
                <a:latin typeface="Raleway"/>
              </a:rPr>
              <a:t>ombra di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-none</a:t>
            </a:r>
            <a:r>
              <a:rPr lang="it-IT" spc="-1" dirty="0">
                <a:latin typeface="Raleway"/>
              </a:rPr>
              <a:t>: nessuna ombra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shadow-sm</a:t>
            </a:r>
            <a:r>
              <a:rPr lang="it-IT" spc="-1" dirty="0">
                <a:latin typeface="Raleway"/>
              </a:rPr>
              <a:t>: ombra leggera (small)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-lg</a:t>
            </a:r>
            <a:r>
              <a:rPr lang="it-IT" spc="-1" dirty="0">
                <a:latin typeface="Raleway"/>
              </a:rPr>
              <a:t>: ombra estesa (large)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Ombreggiatura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84C4E-0592-9AB8-A14F-A28673CC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0" y="3035119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BCE5D-E1CE-F1BD-303B-6F198E382FB2}"/>
              </a:ext>
            </a:extLst>
          </p:cNvPr>
          <p:cNvSpPr txBox="1"/>
          <p:nvPr/>
        </p:nvSpPr>
        <p:spPr>
          <a:xfrm>
            <a:off x="210339" y="3299348"/>
            <a:ext cx="8871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centrato</a:t>
            </a:r>
            <a:r>
              <a:rPr lang="it-IT" spc="-1" dirty="0">
                <a:latin typeface="Raleway"/>
              </a:rPr>
              <a:t> </a:t>
            </a:r>
            <a:r>
              <a:rPr lang="it-IT" b="1" spc="-1" dirty="0">
                <a:latin typeface="Raleway"/>
              </a:rPr>
              <a:t>orizzontale</a:t>
            </a:r>
            <a:r>
              <a:rPr lang="it-IT" spc="-1" dirty="0">
                <a:latin typeface="Raleway"/>
              </a:rPr>
              <a:t> dell'elemento può essere impostato utilizzando la classe del margine destro e sinistro al valore auto: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mx-auto.</a:t>
            </a:r>
          </a:p>
          <a:p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float-end float-start </a:t>
            </a:r>
            <a:r>
              <a:rPr lang="it-IT" spc="-1" dirty="0">
                <a:latin typeface="Raleway"/>
              </a:rPr>
              <a:t>allinea rispettivamente  l'elemento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o </a:t>
            </a:r>
            <a:r>
              <a:rPr lang="it-IT" b="1" spc="-1" dirty="0">
                <a:latin typeface="Raleway"/>
              </a:rPr>
              <a:t>sinistra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64D08D-7D1F-485F-6372-F8F3E0D273A9}"/>
              </a:ext>
            </a:extLst>
          </p:cNvPr>
          <p:cNvSpPr txBox="1"/>
          <p:nvPr/>
        </p:nvSpPr>
        <p:spPr>
          <a:xfrm>
            <a:off x="188740" y="4467110"/>
            <a:ext cx="8871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verticale</a:t>
            </a:r>
            <a:r>
              <a:rPr lang="it-IT" spc="-1" dirty="0">
                <a:latin typeface="Raleway"/>
              </a:rPr>
              <a:t> dell'elemento è definito mediante la classe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 </a:t>
            </a:r>
            <a:r>
              <a:rPr lang="it-IT" spc="-1" dirty="0">
                <a:latin typeface="Raleway"/>
              </a:rPr>
              <a:t>e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-text- </a:t>
            </a:r>
            <a:r>
              <a:rPr lang="it-IT" spc="-1" dirty="0">
                <a:latin typeface="Raleway"/>
              </a:rPr>
              <a:t>(per il testo).    Le varianti di questa classe sono:</a:t>
            </a:r>
          </a:p>
          <a:p>
            <a:endParaRPr lang="it-IT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align-baseline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</a:t>
            </a:r>
            <a:r>
              <a:rPr lang="en-US" spc="-1" dirty="0" err="1">
                <a:latin typeface="Raleway"/>
              </a:rPr>
              <a:t>lungo</a:t>
            </a:r>
            <a:r>
              <a:rPr lang="en-US" spc="-1" dirty="0">
                <a:latin typeface="Raleway"/>
              </a:rPr>
              <a:t> la </a:t>
            </a:r>
            <a:r>
              <a:rPr lang="en-US" spc="-1" dirty="0" err="1">
                <a:latin typeface="Raleway"/>
              </a:rPr>
              <a:t>linea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align-top    align-text-top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alto</a:t>
            </a: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align-middle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al </a:t>
            </a:r>
            <a:r>
              <a:rPr lang="en-US" spc="-1" dirty="0" err="1">
                <a:latin typeface="Raleway"/>
              </a:rPr>
              <a:t>centro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align-bottom     align-text-bottom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basso</a:t>
            </a:r>
          </a:p>
        </p:txBody>
      </p:sp>
    </p:spTree>
    <p:extLst>
      <p:ext uri="{BB962C8B-B14F-4D97-AF65-F5344CB8AC3E}">
        <p14:creationId xmlns:p14="http://schemas.microsoft.com/office/powerpoint/2010/main" val="30320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progettato per rispondere anche ai dispositivi mobili.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gratis!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60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771525"/>
            <a:ext cx="9323265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-item-xx</a:t>
            </a:r>
            <a:r>
              <a:rPr lang="it-IT" spc="-1" dirty="0">
                <a:latin typeface="Raleway"/>
              </a:rPr>
              <a:t> consente l'allineamento verticale del contenuto. Queste classi hanno effetto solo sulle righe, le quali si basano sul framework </a:t>
            </a:r>
            <a:r>
              <a:rPr lang="it-IT" b="1" spc="-1" dirty="0">
                <a:latin typeface="Raleway"/>
              </a:rPr>
              <a:t>Flex</a:t>
            </a:r>
            <a:r>
              <a:rPr lang="it-IT" spc="-1" dirty="0">
                <a:latin typeface="Raleway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di questo tipo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-items-start: </a:t>
            </a:r>
            <a:r>
              <a:rPr lang="it-IT" spc="-1" dirty="0">
                <a:latin typeface="Raleway"/>
              </a:rPr>
              <a:t>allinea le colonne in alto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-items-end; </a:t>
            </a:r>
            <a:r>
              <a:rPr lang="it-IT" spc="-1" dirty="0">
                <a:latin typeface="Raleway"/>
              </a:rPr>
              <a:t>allinea le colonne in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-items-center</a:t>
            </a:r>
            <a:r>
              <a:rPr lang="it-IT" spc="-1" dirty="0">
                <a:latin typeface="Raleway"/>
              </a:rPr>
              <a:t>: allinea le colonne al centro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-items-stretch</a:t>
            </a:r>
            <a:r>
              <a:rPr lang="it-IT" spc="-1" dirty="0">
                <a:latin typeface="Raleway"/>
              </a:rPr>
              <a:t>: allunga la colonna fino alla piena altezza del loro contenitore di riga.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 degli elementi</a:t>
            </a:r>
          </a:p>
        </p:txBody>
      </p:sp>
    </p:spTree>
    <p:extLst>
      <p:ext uri="{BB962C8B-B14F-4D97-AF65-F5344CB8AC3E}">
        <p14:creationId xmlns:p14="http://schemas.microsoft.com/office/powerpoint/2010/main" val="26217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riga colore testo info margine 4 sui 4 lati,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 solo alto e basso, testo centrato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ogni colonna ha bordo solo destra e sinistra, questo paragrafo è centrato (mx-auto)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 ombra larga (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-lg)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8_code</a:t>
            </a:r>
          </a:p>
        </p:txBody>
      </p:sp>
    </p:spTree>
    <p:extLst>
      <p:ext uri="{BB962C8B-B14F-4D97-AF65-F5344CB8AC3E}">
        <p14:creationId xmlns:p14="http://schemas.microsoft.com/office/powerpoint/2010/main" val="183933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Rappresentazione di video o rappresentazioni responsive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61566" y="490091"/>
            <a:ext cx="9418335" cy="461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</a:t>
            </a:r>
            <a:r>
              <a:rPr lang="it-IT" spc="-1" dirty="0">
                <a:latin typeface="Raleway" pitchFamily="2" charset="0"/>
              </a:rPr>
              <a:t> e le sue varianti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.ratio-xx</a:t>
            </a:r>
            <a:r>
              <a:rPr lang="it-IT" spc="-1" dirty="0">
                <a:latin typeface="Raleway" pitchFamily="2" charset="0"/>
              </a:rPr>
              <a:t> di Bootstrap 5 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consentono di mantenere proporzioni indipendentemente dalle dimensioni dello schermo del dispositivo. Questa class può essere applicata a qualunque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helper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HTML adibito ai contenuti, come 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&gt;, &lt;embed&gt;, &lt;video&gt;, &lt;object</a:t>
            </a:r>
            <a:r>
              <a:rPr lang="en-US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L'elemento HTML </a:t>
            </a:r>
            <a:r>
              <a:rPr lang="it-IT" b="1" spc="-1" dirty="0" err="1">
                <a:latin typeface="Raleway" pitchFamily="2" charset="0"/>
              </a:rPr>
              <a:t>iframe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in particolare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è utilizzato per incorporare video, rappresentazioni o altri media in una pagina WEB.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.ratio imposta le dimensioni indicato il rapporto di proporzione dell'</a:t>
            </a:r>
            <a:r>
              <a:rPr lang="it-IT" spc="-1" dirty="0" err="1">
                <a:latin typeface="Raleway" pitchFamily="2" charset="0"/>
              </a:rPr>
              <a:t>helper</a:t>
            </a:r>
            <a:r>
              <a:rPr lang="it-IT" spc="-1" dirty="0">
                <a:latin typeface="Raleway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ratio-1x1: </a:t>
            </a:r>
            <a:r>
              <a:rPr lang="it-IT" spc="-1" dirty="0">
                <a:latin typeface="Raleway" pitchFamily="2" charset="0"/>
              </a:rPr>
              <a:t>imposta un rapporto 1x1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ratio-4x3: </a:t>
            </a:r>
            <a:r>
              <a:rPr lang="it-IT" spc="-1" dirty="0">
                <a:latin typeface="Raleway" pitchFamily="2" charset="0"/>
              </a:rPr>
              <a:t>imposta un rapporto 4x3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ratio-16x9: </a:t>
            </a:r>
            <a:r>
              <a:rPr lang="it-IT" spc="-1" dirty="0">
                <a:latin typeface="Raleway" pitchFamily="2" charset="0"/>
              </a:rPr>
              <a:t>imposta un rapporto 16x9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ratio-21x9: </a:t>
            </a:r>
            <a:r>
              <a:rPr lang="it-IT" spc="-1" dirty="0">
                <a:latin typeface="Raleway" pitchFamily="2" charset="0"/>
              </a:rPr>
              <a:t>imposta un rapporto 21x9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0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70897" y="775480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Le immagini in Bootstrap possono essere adattate al tipo di dispositivo, rendendole responsive dinamicamente.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img-fluid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applicata all'elemento HTML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verrà ridimensionata in modo corretto rispetto all'elemento genitore.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139213-8512-0493-3A4B-F1BB84DA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48479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Immagini responsive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70897" y="2420107"/>
            <a:ext cx="9418335" cy="170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L'allineamento delle immagini può essere applicato mediante le classi specifiche: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float-start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sinistra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mx-auto </a:t>
            </a:r>
            <a:r>
              <a:rPr lang="it-IT" spc="-1" dirty="0">
                <a:latin typeface="Raleway"/>
              </a:rPr>
              <a:t>allinea l'immagine al </a:t>
            </a:r>
            <a:r>
              <a:rPr lang="it-IT" b="1" spc="-1" dirty="0">
                <a:latin typeface="Raleway"/>
              </a:rPr>
              <a:t>centro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B29766-7176-CD0F-9F1F-B6CCF9F8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2129423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Allienamento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4C0A-231A-09AA-48FD-42F9EE15723C}"/>
              </a:ext>
            </a:extLst>
          </p:cNvPr>
          <p:cNvSpPr txBox="1"/>
          <p:nvPr/>
        </p:nvSpPr>
        <p:spPr>
          <a:xfrm>
            <a:off x="91642" y="4484711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Anche per i bordi si applicano le classi specifiche: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rounded-circle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ecc.  delle Oltre alle queste classi Bootstrap cinque dispone della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img-thumbnail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che consente di creare, all'interno del tag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una miniatura</a:t>
            </a:r>
            <a:endParaRPr lang="it-IT" b="1" spc="-1" dirty="0">
              <a:latin typeface="Raleway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04116A-7478-1D0A-0766-A6E58D83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419402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</p:spTree>
    <p:extLst>
      <p:ext uri="{BB962C8B-B14F-4D97-AF65-F5344CB8AC3E}">
        <p14:creationId xmlns:p14="http://schemas.microsoft.com/office/powerpoint/2010/main" val="17901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416130" y="591571"/>
            <a:ext cx="94183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p-2"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 di paesaggi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 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"images/im2.jpg"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rounded-circle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pt-5 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10_code</a:t>
            </a:r>
          </a:p>
        </p:txBody>
      </p:sp>
    </p:spTree>
    <p:extLst>
      <p:ext uri="{BB962C8B-B14F-4D97-AF65-F5344CB8AC3E}">
        <p14:creationId xmlns:p14="http://schemas.microsoft.com/office/powerpoint/2010/main" val="166151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I pulsanti in Bootstrap 5 sono definiti utilizzando la seguente sintassi: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FF0000"/>
                </a:solidFill>
                <a:latin typeface="Raleway"/>
              </a:rPr>
              <a:t>&lt;button class="…….."&gt; Testo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interno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 &lt;button&gt;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CCB13D-1236-2799-8861-5952A861D6B0}"/>
              </a:ext>
            </a:extLst>
          </p:cNvPr>
          <p:cNvSpPr txBox="1"/>
          <p:nvPr/>
        </p:nvSpPr>
        <p:spPr>
          <a:xfrm>
            <a:off x="184280" y="1580280"/>
            <a:ext cx="908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Di ​​seguito sono riportati i nove tipi di pulsanti disponibili in Bootstrap 5: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5145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FF67B8-3DA3-B9F3-EA80-D94B4633C916}"/>
              </a:ext>
            </a:extLst>
          </p:cNvPr>
          <p:cNvSpPr txBox="1"/>
          <p:nvPr/>
        </p:nvSpPr>
        <p:spPr>
          <a:xfrm>
            <a:off x="203114" y="4884336"/>
            <a:ext cx="9081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73239"/>
                </a:solidFill>
                <a:latin typeface="Raleway" pitchFamily="2" charset="0"/>
              </a:rPr>
              <a:t>Le dimensioni dei pulsanti predefiniti sono le seguenti: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-lg: </a:t>
            </a:r>
            <a:r>
              <a:rPr lang="it-IT" dirty="0">
                <a:latin typeface="Raleway" pitchFamily="2" charset="0"/>
              </a:rPr>
              <a:t>dimensione larga</a:t>
            </a:r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</a:t>
            </a:r>
            <a:r>
              <a:rPr lang="it-IT" dirty="0">
                <a:latin typeface="Raleway" pitchFamily="2" charset="0"/>
              </a:rPr>
              <a:t>dimensione piccola</a:t>
            </a:r>
          </a:p>
        </p:txBody>
      </p:sp>
    </p:spTree>
    <p:extLst>
      <p:ext uri="{BB962C8B-B14F-4D97-AF65-F5344CB8AC3E}">
        <p14:creationId xmlns:p14="http://schemas.microsoft.com/office/powerpoint/2010/main" val="160684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Bootstrap 5 fornisce anche otto pulsanti contorno con bordi.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è del tipo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btn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-outline-xx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9080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 text-dark</a:t>
            </a:r>
          </a:p>
        </p:txBody>
      </p:sp>
    </p:spTree>
    <p:extLst>
      <p:ext uri="{BB962C8B-B14F-4D97-AF65-F5344CB8AC3E}">
        <p14:creationId xmlns:p14="http://schemas.microsoft.com/office/powerpoint/2010/main" val="287040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072BD3-69CE-15EB-794E-70695BA4ED8C}"/>
              </a:ext>
            </a:extLst>
          </p:cNvPr>
          <p:cNvSpPr txBox="1"/>
          <p:nvPr/>
        </p:nvSpPr>
        <p:spPr>
          <a:xfrm>
            <a:off x="83667" y="1335357"/>
            <a:ext cx="9694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-items-center my-4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4rem"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btn-outline-secondary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con bordo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Informazioni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-dark"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conbordi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11_code</a:t>
            </a:r>
          </a:p>
        </p:txBody>
      </p:sp>
    </p:spTree>
    <p:extLst>
      <p:ext uri="{BB962C8B-B14F-4D97-AF65-F5344CB8AC3E}">
        <p14:creationId xmlns:p14="http://schemas.microsoft.com/office/powerpoint/2010/main" val="411793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72661" y="300887"/>
            <a:ext cx="973381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scheda (</a:t>
            </a:r>
            <a:r>
              <a:rPr lang="it-IT" b="1" spc="-1" dirty="0">
                <a:latin typeface="Raleway"/>
              </a:rPr>
              <a:t>card</a:t>
            </a:r>
            <a:r>
              <a:rPr lang="it-IT" spc="-1" dirty="0">
                <a:latin typeface="Raleway"/>
              </a:rPr>
              <a:t>) è un componente di Bootstrap 5 che consiste in un contenitore flessibile ed estensibile. Le schede supportano un'ampia varietà di contenuti, tra cui immagini, testo, gruppi di elenchi, collegamenti e altro ancora.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4C88E-5482-B593-59A7-04CB4A9E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" y="2741114"/>
            <a:ext cx="4938853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="card-footer"&gt;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726FD-173C-F8C9-EFFC-EEDCFE665807}"/>
              </a:ext>
            </a:extLst>
          </p:cNvPr>
          <p:cNvSpPr txBox="1"/>
          <p:nvPr/>
        </p:nvSpPr>
        <p:spPr>
          <a:xfrm>
            <a:off x="72661" y="1657478"/>
            <a:ext cx="9659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Una scheda di base viene creata con la classe 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.card,</a:t>
            </a:r>
            <a:r>
              <a:rPr lang="it-IT" spc="-1" dirty="0">
                <a:latin typeface="Raleway"/>
              </a:rPr>
              <a:t> il contenuto all'interno della scheda viene definito mediante 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.card-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: dove</a:t>
            </a:r>
          </a:p>
          <a:p>
            <a:r>
              <a:rPr lang="it-IT" spc="-1" dirty="0" err="1"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 può essere </a:t>
            </a:r>
            <a:r>
              <a:rPr lang="it-IT" spc="-1" dirty="0" err="1">
                <a:latin typeface="Raleway"/>
              </a:rPr>
              <a:t>header</a:t>
            </a:r>
            <a:r>
              <a:rPr lang="it-IT" spc="-1" dirty="0">
                <a:latin typeface="Raleway"/>
              </a:rPr>
              <a:t> body </a:t>
            </a:r>
            <a:r>
              <a:rPr lang="it-IT" spc="-1" dirty="0" err="1">
                <a:latin typeface="Raleway"/>
              </a:rPr>
              <a:t>footer</a:t>
            </a:r>
            <a:r>
              <a:rPr lang="it-IT" spc="-1" dirty="0">
                <a:latin typeface="Raleway"/>
              </a:rPr>
              <a:t>: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FEE0BA-DA86-CB7B-6FA6-9B9817FA1A96}"/>
              </a:ext>
            </a:extLst>
          </p:cNvPr>
          <p:cNvSpPr txBox="1"/>
          <p:nvPr/>
        </p:nvSpPr>
        <p:spPr>
          <a:xfrm>
            <a:off x="231281" y="4833618"/>
            <a:ext cx="877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È possibile aggiungere lo sfondo alle classi utilizzando le classi </a:t>
            </a:r>
            <a:r>
              <a:rPr lang="it-IT" spc="-1" dirty="0" err="1">
                <a:latin typeface="Raleway"/>
              </a:rPr>
              <a:t>bg</a:t>
            </a:r>
            <a:r>
              <a:rPr lang="it-IT" spc="-1" dirty="0">
                <a:latin typeface="Raleway"/>
              </a:rPr>
              <a:t>-xxx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94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Card </a:t>
            </a:r>
            <a:r>
              <a:rPr lang="it-IT" b="1" strike="noStrike" spc="-1" dirty="0" err="1">
                <a:latin typeface="Raleway"/>
              </a:rPr>
              <a:t>title</a:t>
            </a:r>
            <a:r>
              <a:rPr lang="it-IT" b="1" strike="noStrike" spc="-1" dirty="0">
                <a:latin typeface="Raleway"/>
              </a:rPr>
              <a:t>, text, link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4A0CFB-FF2D-181A-A5D1-B536D064610D}"/>
              </a:ext>
            </a:extLst>
          </p:cNvPr>
          <p:cNvSpPr txBox="1"/>
          <p:nvPr/>
        </p:nvSpPr>
        <p:spPr>
          <a:xfrm>
            <a:off x="149291" y="1221081"/>
            <a:ext cx="9685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Scheda con immagine di sfondo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"width:400px"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"270"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-overlay"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 Bianchi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Analista programmatrice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 sono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12_code</a:t>
            </a:r>
          </a:p>
        </p:txBody>
      </p:sp>
    </p:spTree>
    <p:extLst>
      <p:ext uri="{BB962C8B-B14F-4D97-AF65-F5344CB8AC3E}">
        <p14:creationId xmlns:p14="http://schemas.microsoft.com/office/powerpoint/2010/main" val="19787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 anche mobili).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gratuito ed è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68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a discesa (</a:t>
            </a:r>
            <a:r>
              <a:rPr lang="it-IT" b="1" spc="-1" dirty="0" err="1">
                <a:latin typeface="Raleway"/>
              </a:rPr>
              <a:t>dropdown</a:t>
            </a:r>
            <a:r>
              <a:rPr lang="it-IT" b="1" spc="-1" dirty="0">
                <a:latin typeface="Raleway"/>
              </a:rPr>
              <a:t>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664231"/>
            <a:ext cx="963049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 menu a discesa è un elemento che visualizza un elenco selezionabile cliccando su uno degli elementi.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8B62A-BF07-C35B-09DC-BBF217C2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4" y="1544066"/>
            <a:ext cx="917761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crea un menu a discesa.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costruire un menu a discesa, occorre definire un pulsante con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leclassi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dropdown-toggle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 l'attributo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Quindi occorre aggiungere un elenco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All'interno di 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 </a:t>
            </a:r>
            <a:r>
              <a:rPr lang="it-IT" altLang="it-IT" dirty="0">
                <a:latin typeface="Raleway" pitchFamily="2" charset="0"/>
              </a:rPr>
              <a:t>occorre definire gli items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&lt;li&gt;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La sintassi completa è la seguente: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E12BB-40CA-2F10-0DB1-BD139D3CBBC0}"/>
              </a:ext>
            </a:extLst>
          </p:cNvPr>
          <p:cNvSpPr txBox="1"/>
          <p:nvPr/>
        </p:nvSpPr>
        <p:spPr>
          <a:xfrm>
            <a:off x="115674" y="3297723"/>
            <a:ext cx="93026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Menu a discesa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128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Collapse</a:t>
            </a:r>
            <a:r>
              <a:rPr lang="it-IT" b="1" spc="-1" dirty="0">
                <a:latin typeface="Raleway"/>
              </a:rPr>
              <a:t> e </a:t>
            </a:r>
            <a:r>
              <a:rPr lang="it-IT" b="1" spc="-1" dirty="0" err="1">
                <a:latin typeface="Raleway"/>
              </a:rPr>
              <a:t>Accordion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 err="1">
                <a:latin typeface="Raleway" pitchFamily="2" charset="0"/>
              </a:rPr>
              <a:t>Collapse</a:t>
            </a:r>
            <a:r>
              <a:rPr lang="it-IT" spc="-1" dirty="0">
                <a:latin typeface="Raleway" pitchFamily="2" charset="0"/>
              </a:rPr>
              <a:t> è un elemento che consente di visualizzare o nascondere un contenuto.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 controlla l'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elemento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da visualizzare o nascondere, ad esempio un tag &lt;div&gt; con il suo contenuto, tramite il click di un pulsante.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mostrare o nascondere il contenuto comprimibile occorre aggiungere l'attributo 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all'elemento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&lt;a&gt; o &lt;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button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&gt;. Quindi occorre aggiungere l'id dell'elemento mediante l'attributo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-target="#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Testo1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per collegare il pulsante con il contenuto comprimibile, esempio 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="testo1"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spc="-1" dirty="0"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 In seguito esempio con la sintassi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65C4FB-5616-12B8-A895-1BDC139DE213}"/>
              </a:ext>
            </a:extLst>
          </p:cNvPr>
          <p:cNvSpPr txBox="1"/>
          <p:nvPr/>
        </p:nvSpPr>
        <p:spPr>
          <a:xfrm>
            <a:off x="196714" y="3674261"/>
            <a:ext cx="8835318" cy="253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it-IT" dirty="0">
                <a:solidFill>
                  <a:srgbClr val="0000CD"/>
                </a:solidFill>
                <a:latin typeface="Consolas" panose="020B0609020204030204" pitchFamily="49" charset="0"/>
              </a:rPr>
              <a:t>testo1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mostra Divina Commedia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="testo1"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Caron, non ti crucciare: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Vuolsi</a:t>
            </a: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così colà dove si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puote</a:t>
            </a:r>
            <a:r>
              <a:rPr lang="it-IT" b="0" i="1" dirty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ciò che si vuole, e più non </a:t>
            </a:r>
            <a:r>
              <a:rPr lang="it-IT" b="0" i="1" dirty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dimandare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pc="-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3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Accordion</a:t>
            </a:r>
            <a:r>
              <a:rPr lang="it-IT" b="1" spc="-1" dirty="0">
                <a:latin typeface="Raleway"/>
              </a:rPr>
              <a:t> (fisarmonica)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L'</a:t>
            </a:r>
            <a:r>
              <a:rPr lang="it-IT" spc="-1" dirty="0" err="1">
                <a:latin typeface="Raleway" pitchFamily="2" charset="0"/>
              </a:rPr>
              <a:t>accordion</a:t>
            </a:r>
            <a:r>
              <a:rPr lang="it-IT" spc="-1" dirty="0">
                <a:latin typeface="Raleway" pitchFamily="2" charset="0"/>
              </a:rPr>
              <a:t> consiste in una serie di pannelli impilati uno sopra l'altro.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I menu </a:t>
            </a:r>
            <a:r>
              <a:rPr lang="it-IT" spc="-1" dirty="0" err="1">
                <a:latin typeface="Raleway" pitchFamily="2" charset="0"/>
              </a:rPr>
              <a:t>accordion</a:t>
            </a:r>
            <a:r>
              <a:rPr lang="it-IT" spc="-1" dirty="0">
                <a:latin typeface="Raleway" pitchFamily="2" charset="0"/>
              </a:rPr>
              <a:t> sono ampiamente utilizzati nelle applicazioni Web per gestire la grande quantità di contenuti e elenchi di navigazione in un'area ridotta. Con il plug-in di compressione Bootstrap puoi creare fisarmoniche o mostrare e nascondere i contenuti senza scrivere alcun codice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La sintassi generica è riportata nel seguente esempio.</a:t>
            </a:r>
          </a:p>
        </p:txBody>
      </p:sp>
    </p:spTree>
    <p:extLst>
      <p:ext uri="{BB962C8B-B14F-4D97-AF65-F5344CB8AC3E}">
        <p14:creationId xmlns:p14="http://schemas.microsoft.com/office/powerpoint/2010/main" val="227917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Accordion</a:t>
            </a:r>
            <a:r>
              <a:rPr lang="it-IT" b="1" spc="-1" dirty="0">
                <a:latin typeface="Raleway"/>
              </a:rPr>
              <a:t> (fisarmonica)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7934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spc="-1" dirty="0">
                <a:latin typeface="Raleway" pitchFamily="2" charset="0"/>
              </a:rPr>
              <a:t>Per creare un menu </a:t>
            </a:r>
            <a:r>
              <a:rPr lang="it-IT" sz="1600" spc="-1" dirty="0" err="1">
                <a:latin typeface="Raleway" pitchFamily="2" charset="0"/>
              </a:rPr>
              <a:t>accordation</a:t>
            </a:r>
            <a:r>
              <a:rPr lang="it-IT" sz="1600" spc="-1" dirty="0">
                <a:latin typeface="Raleway" pitchFamily="2" charset="0"/>
              </a:rPr>
              <a:t> eseguire i seguenti passi: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1600" spc="-1" dirty="0">
              <a:latin typeface="Raleway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Aggiungere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contenitore intero contenente i vari elementi da nascondere o mostrare ed assegnare un </a:t>
            </a:r>
            <a:r>
              <a:rPr lang="it-IT" sz="1600" b="1" spc="-1" dirty="0">
                <a:latin typeface="Raleway" pitchFamily="2" charset="0"/>
              </a:rPr>
              <a:t>ID univoco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-item</a:t>
            </a:r>
            <a:r>
              <a:rPr lang="it-IT" sz="1600" spc="-1" dirty="0">
                <a:latin typeface="Raleway" pitchFamily="2" charset="0"/>
              </a:rPr>
              <a:t> a ogni elemento figlio del contenitore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accordion-header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tag di tipo &lt;h*&gt; e assegnare un </a:t>
            </a:r>
            <a:r>
              <a:rPr lang="it-IT" sz="1600" b="1" spc="-1" dirty="0">
                <a:latin typeface="Raleway" pitchFamily="2" charset="0"/>
              </a:rPr>
              <a:t>ID univoco</a:t>
            </a:r>
            <a:r>
              <a:rPr lang="it-IT" sz="1600" spc="-1" dirty="0">
                <a:latin typeface="Raleway" pitchFamily="2" charset="0"/>
              </a:rPr>
              <a:t>. Creare un pulsante all'interno del tag &lt;h*&gt; appena creato.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ad ogni pulsante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toggle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="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collapse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",</a:t>
            </a:r>
            <a:r>
              <a:rPr lang="it-IT" sz="1600" spc="-1" dirty="0">
                <a:latin typeface="Raleway" pitchFamily="2" charset="0"/>
              </a:rPr>
              <a:t> la classe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accordion-button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-target="#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idNomeElemento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"</a:t>
            </a:r>
            <a:r>
              <a:rPr lang="it-IT" sz="1600" spc="-1" dirty="0">
                <a:latin typeface="Raleway" pitchFamily="2" charset="0"/>
              </a:rPr>
              <a:t> dove </a:t>
            </a:r>
            <a:r>
              <a:rPr lang="it-IT" sz="1600" spc="-1" dirty="0" err="1">
                <a:latin typeface="Raleway" pitchFamily="2" charset="0"/>
              </a:rPr>
              <a:t>idNomeElemento</a:t>
            </a:r>
            <a:r>
              <a:rPr lang="it-IT" sz="1600" spc="-1" dirty="0">
                <a:latin typeface="Raleway" pitchFamily="2" charset="0"/>
              </a:rPr>
              <a:t> è l'ID da assegnare all'elemento genitore da visualizzare o nascondere.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Assegnare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accordion-collapse</a:t>
            </a:r>
            <a:r>
              <a:rPr lang="it-IT" sz="1600" spc="-1" dirty="0">
                <a:latin typeface="Raleway" pitchFamily="2" charset="0"/>
              </a:rPr>
              <a:t>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collapse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al contenitore genitore che avrà l'ID  del punto 4 nell'attributo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-target, </a:t>
            </a:r>
            <a:r>
              <a:rPr lang="it-IT" sz="1600" spc="-1" dirty="0">
                <a:latin typeface="Raleway" pitchFamily="2" charset="0"/>
              </a:rPr>
              <a:t>quindi aggiungere l'attributo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parent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="#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IDNomeAccordation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dove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IDNomeAccordation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z="1600" spc="-1" dirty="0">
                <a:latin typeface="Raleway" pitchFamily="2" charset="0"/>
              </a:rPr>
              <a:t>è l'ID del contenitore </a:t>
            </a:r>
            <a:r>
              <a:rPr lang="it-IT" sz="1600" spc="-1" dirty="0" err="1">
                <a:latin typeface="Raleway" pitchFamily="2" charset="0"/>
              </a:rPr>
              <a:t>accordation</a:t>
            </a:r>
            <a:r>
              <a:rPr lang="it-IT" sz="1600" spc="-1" dirty="0">
                <a:latin typeface="Raleway" pitchFamily="2" charset="0"/>
              </a:rPr>
              <a:t> del punto 1..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Scrivere il contenuto del testo all'interno del contenitore usando la classe .</a:t>
            </a:r>
            <a:r>
              <a:rPr lang="it-IT" sz="1600" spc="-1" dirty="0" err="1">
                <a:solidFill>
                  <a:srgbClr val="FF0000"/>
                </a:solidFill>
                <a:latin typeface="Raleway" pitchFamily="2" charset="0"/>
              </a:rPr>
              <a:t>accordion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-body</a:t>
            </a:r>
            <a:r>
              <a:rPr lang="it-IT" sz="1600" spc="-1" dirty="0">
                <a:latin typeface="Raleway" pitchFamily="2" charset="0"/>
              </a:rPr>
              <a:t> o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card-body</a:t>
            </a:r>
            <a:r>
              <a:rPr lang="it-IT" sz="1600" spc="-1" dirty="0">
                <a:latin typeface="Raleway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sz="1600" spc="-1" dirty="0">
                <a:latin typeface="Raleway" pitchFamily="2" charset="0"/>
              </a:rPr>
              <a:t>Aggiungere la classe  </a:t>
            </a:r>
            <a:r>
              <a:rPr lang="it-IT" sz="1600" spc="-1" dirty="0">
                <a:solidFill>
                  <a:srgbClr val="FF0000"/>
                </a:solidFill>
                <a:latin typeface="Raleway" pitchFamily="2" charset="0"/>
              </a:rPr>
              <a:t>.show </a:t>
            </a:r>
            <a:r>
              <a:rPr lang="it-IT" sz="1600" spc="-1" dirty="0">
                <a:latin typeface="Raleway" pitchFamily="2" charset="0"/>
              </a:rPr>
              <a:t>a una delle classi base del contenitore padre del corpo della fisarmonica per mostrarne sempre il contenuto.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75BF32-608F-2D3B-47DC-0B1F0CC0242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13_code</a:t>
            </a:r>
          </a:p>
        </p:txBody>
      </p:sp>
    </p:spTree>
    <p:extLst>
      <p:ext uri="{BB962C8B-B14F-4D97-AF65-F5344CB8AC3E}">
        <p14:creationId xmlns:p14="http://schemas.microsoft.com/office/powerpoint/2010/main" val="2842960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793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Per creare un menu di navigazione semplice orizzontale basta aggiungere la classe </a:t>
            </a:r>
            <a:r>
              <a:rPr lang="it-IT" spc="-1" dirty="0" err="1">
                <a:latin typeface="Raleway" pitchFamily="2" charset="0"/>
              </a:rPr>
              <a:t>nav</a:t>
            </a:r>
            <a:r>
              <a:rPr lang="it-IT" spc="-1" dirty="0">
                <a:latin typeface="Raleway" pitchFamily="2" charset="0"/>
              </a:rPr>
              <a:t> al tag elenco &lt;</a:t>
            </a:r>
            <a:r>
              <a:rPr lang="it-IT" spc="-1" dirty="0" err="1">
                <a:latin typeface="Raleway" pitchFamily="2" charset="0"/>
              </a:rPr>
              <a:t>ul</a:t>
            </a:r>
            <a:r>
              <a:rPr lang="it-IT" spc="-1" dirty="0">
                <a:latin typeface="Raleway" pitchFamily="2" charset="0"/>
              </a:rPr>
              <a:t>&gt; seguita dalla classe 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-item </a:t>
            </a:r>
            <a:r>
              <a:rPr lang="it-IT" spc="-1" dirty="0">
                <a:latin typeface="Raleway" pitchFamily="2" charset="0"/>
              </a:rPr>
              <a:t>per ogni item &lt;li&gt; e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-link </a:t>
            </a:r>
            <a:r>
              <a:rPr lang="it-IT" spc="-1" dirty="0">
                <a:latin typeface="Raleway" pitchFamily="2" charset="0"/>
              </a:rPr>
              <a:t>per ogni tag link &lt;a&gt;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pc="-1" dirty="0"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5441D-F535-C8CF-480F-FF26D3ABB2D7}"/>
              </a:ext>
            </a:extLst>
          </p:cNvPr>
          <p:cNvSpPr txBox="1"/>
          <p:nvPr/>
        </p:nvSpPr>
        <p:spPr>
          <a:xfrm>
            <a:off x="115674" y="2135219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Per centrare il </a:t>
            </a:r>
            <a:r>
              <a:rPr lang="it-IT" dirty="0" err="1">
                <a:latin typeface="Raleway" pitchFamily="2" charset="0"/>
              </a:rPr>
              <a:t>nav</a:t>
            </a:r>
            <a:r>
              <a:rPr lang="it-IT" dirty="0">
                <a:latin typeface="Raleway" pitchFamily="2" charset="0"/>
              </a:rPr>
              <a:t> al centro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justify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content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-center </a:t>
            </a:r>
            <a:r>
              <a:rPr lang="it-IT" dirty="0">
                <a:latin typeface="Raleway" pitchFamily="2" charset="0"/>
              </a:rPr>
              <a:t>o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justify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content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-end</a:t>
            </a:r>
            <a:r>
              <a:rPr lang="it-IT" dirty="0">
                <a:latin typeface="Raleway" pitchFamily="2" charset="0"/>
              </a:rPr>
              <a:t> per l'allineamento a destra.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1BA26D-0AD5-C824-A3BC-D68523CDCF90}"/>
              </a:ext>
            </a:extLst>
          </p:cNvPr>
          <p:cNvSpPr txBox="1"/>
          <p:nvPr/>
        </p:nvSpPr>
        <p:spPr>
          <a:xfrm>
            <a:off x="115674" y="3146189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Per creare un menu verticale occorre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flex-column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15674" y="3959672"/>
            <a:ext cx="9504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b="0" i="0" dirty="0"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DC143C"/>
                </a:solidFill>
                <a:effectLst/>
                <a:latin typeface="Raleway" pitchFamily="2" charset="0"/>
              </a:rPr>
              <a:t>nav-tabs</a:t>
            </a:r>
            <a:r>
              <a:rPr lang="it-IT" dirty="0">
                <a:latin typeface="Raleway" pitchFamily="2" charset="0"/>
              </a:rPr>
              <a:t> 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nav-pills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crea un menu di navigazione tabulato, un menu verticale occorre usare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flex-column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La classe 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active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attiva il link desiderato mentre la class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disable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disabilita il link corrente.</a:t>
            </a:r>
          </a:p>
        </p:txBody>
      </p:sp>
    </p:spTree>
    <p:extLst>
      <p:ext uri="{BB962C8B-B14F-4D97-AF65-F5344CB8AC3E}">
        <p14:creationId xmlns:p14="http://schemas.microsoft.com/office/powerpoint/2010/main" val="884301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La classe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-item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dropdown</a:t>
            </a:r>
            <a:r>
              <a:rPr lang="it-IT" dirty="0">
                <a:latin typeface="Raleway" pitchFamily="2" charset="0"/>
              </a:rPr>
              <a:t> crea un link con menu a discesa dell'elemento &lt;li&gt;.</a:t>
            </a:r>
          </a:p>
          <a:p>
            <a:r>
              <a:rPr lang="it-IT" dirty="0">
                <a:latin typeface="Raleway" pitchFamily="2" charset="0"/>
              </a:rPr>
              <a:t>All'interno dell'elemento &lt;li&gt; va inserito l'elemento &lt;a&gt;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dropdown-toggle</a:t>
            </a:r>
            <a:r>
              <a:rPr lang="it-IT" dirty="0">
                <a:latin typeface="Raleway" pitchFamily="2" charset="0"/>
              </a:rPr>
              <a:t> con il parametro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data-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toggle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="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</a:t>
            </a:r>
            <a:r>
              <a:rPr lang="it-IT" dirty="0">
                <a:latin typeface="Raleway" pitchFamily="2" charset="0"/>
              </a:rPr>
              <a:t>".</a:t>
            </a:r>
          </a:p>
          <a:p>
            <a:r>
              <a:rPr lang="it-IT" dirty="0">
                <a:latin typeface="Raleway" pitchFamily="2" charset="0"/>
              </a:rPr>
              <a:t>L'elenco </a:t>
            </a:r>
            <a:r>
              <a:rPr lang="it-IT" dirty="0" err="1">
                <a:latin typeface="Raleway" pitchFamily="2" charset="0"/>
              </a:rPr>
              <a:t>ul</a:t>
            </a:r>
            <a:r>
              <a:rPr lang="it-IT" dirty="0">
                <a:latin typeface="Raleway" pitchFamily="2" charset="0"/>
              </a:rPr>
              <a:t> deve contenere la classe 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dropdown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-menu</a:t>
            </a:r>
            <a:r>
              <a:rPr lang="it-IT" dirty="0">
                <a:latin typeface="Raleway" pitchFamily="2" charset="0"/>
              </a:rPr>
              <a:t> e ogni item &lt;li&gt; al suo interno l'elemento &lt;a&gt;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dropdown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-item. </a:t>
            </a:r>
          </a:p>
          <a:p>
            <a:r>
              <a:rPr lang="it-IT" dirty="0">
                <a:latin typeface="Raleway" pitchFamily="2" charset="0"/>
              </a:rPr>
              <a:t>Il codice seguente mostra l'esempio completo: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5075B6-716A-7034-F0F7-301E50B01727}"/>
              </a:ext>
            </a:extLst>
          </p:cNvPr>
          <p:cNvSpPr txBox="1"/>
          <p:nvPr/>
        </p:nvSpPr>
        <p:spPr>
          <a:xfrm>
            <a:off x="374698" y="2625566"/>
            <a:ext cx="1058432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nav-pills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Link attivo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Scegli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 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disabilitato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sz="1400" dirty="0"/>
            </a:b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3540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Una barra di navigazione è un'intestazione contenente il menu di navigazione posizionata in genere nella parte superiore della pagina.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>
                <a:latin typeface="Raleway" pitchFamily="2" charset="0"/>
              </a:rPr>
              <a:t>viene creata una barra di navigazione standard, seguita da una classe di compressione responsive: 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navbar-expand-xxl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 xl lg md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 </a:t>
            </a:r>
            <a:r>
              <a:rPr lang="it-IT" dirty="0">
                <a:latin typeface="Raleway" pitchFamily="2" charset="0"/>
              </a:rPr>
              <a:t>(impila verticalmente la barra di navigazione su schermi </a:t>
            </a:r>
            <a:r>
              <a:rPr lang="it-IT" dirty="0" err="1">
                <a:latin typeface="Raleway" pitchFamily="2" charset="0"/>
              </a:rPr>
              <a:t>xxlarge</a:t>
            </a:r>
            <a:r>
              <a:rPr lang="it-IT" dirty="0">
                <a:latin typeface="Raleway" pitchFamily="2" charset="0"/>
              </a:rPr>
              <a:t>, extra large, grandi, medi o piccoli).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Per aggiungere collegamenti all'interno della barra di navigazione, utilizzare il tag &lt;</a:t>
            </a:r>
            <a:r>
              <a:rPr lang="it-IT" dirty="0" err="1">
                <a:latin typeface="Raleway" pitchFamily="2" charset="0"/>
              </a:rPr>
              <a:t>ul</a:t>
            </a:r>
            <a:r>
              <a:rPr lang="it-IT" dirty="0">
                <a:latin typeface="Raleway" pitchFamily="2" charset="0"/>
              </a:rPr>
              <a:t>&gt; elemento (o un &lt;div&gt;) con 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navbar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-nav</a:t>
            </a:r>
            <a:r>
              <a:rPr lang="it-IT" dirty="0">
                <a:latin typeface="Raleway" pitchFamily="2" charset="0"/>
              </a:rPr>
              <a:t>. Quindi aggiungere gli elementi &lt;li&gt; 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-item </a:t>
            </a:r>
            <a:r>
              <a:rPr lang="it-IT" dirty="0">
                <a:latin typeface="Raleway" pitchFamily="2" charset="0"/>
              </a:rPr>
              <a:t>seguiti da un tag  &lt;a&gt; con la classe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nav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</p:spTree>
    <p:extLst>
      <p:ext uri="{BB962C8B-B14F-4D97-AF65-F5344CB8AC3E}">
        <p14:creationId xmlns:p14="http://schemas.microsoft.com/office/powerpoint/2010/main" val="212308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seguito è rappresentato un esempio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6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seguito è rappresentato un esempio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2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Rimuovendo la classe </a:t>
            </a:r>
            <a:r>
              <a:rPr lang="it-IT" dirty="0" err="1">
                <a:latin typeface="Raleway" pitchFamily="2" charset="0"/>
              </a:rPr>
              <a:t>navbar</a:t>
            </a:r>
            <a:r>
              <a:rPr lang="it-IT" dirty="0">
                <a:latin typeface="Raleway" pitchFamily="2" charset="0"/>
              </a:rPr>
              <a:t>-</a:t>
            </a:r>
            <a:r>
              <a:rPr lang="it-IT" dirty="0" err="1">
                <a:latin typeface="Raleway" pitchFamily="2" charset="0"/>
              </a:rPr>
              <a:t>expand</a:t>
            </a:r>
            <a:r>
              <a:rPr lang="it-IT" dirty="0">
                <a:latin typeface="Raleway" pitchFamily="2" charset="0"/>
              </a:rPr>
              <a:t>-x la barra dei menu sarà verticale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573943"/>
            <a:ext cx="9759821" cy="2057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Versioni</a:t>
            </a:r>
          </a:p>
          <a:p>
            <a:pPr>
              <a:lnSpc>
                <a:spcPct val="150000"/>
              </a:lnSpc>
            </a:pPr>
            <a:r>
              <a:rPr lang="it-IT" sz="1400" strike="noStrike" spc="-1" dirty="0">
                <a:latin typeface="Raleway"/>
              </a:rPr>
              <a:t>L'ultima versione è </a:t>
            </a:r>
            <a:r>
              <a:rPr lang="it-IT" sz="1400" b="1" strike="noStrike" spc="-1" dirty="0">
                <a:latin typeface="Raleway"/>
              </a:rPr>
              <a:t>Bootstrap 5</a:t>
            </a:r>
            <a:r>
              <a:rPr lang="it-IT" sz="1400" b="0" strike="noStrike" spc="-1" dirty="0">
                <a:latin typeface="Raleway"/>
              </a:rPr>
              <a:t> (rilasciato nel 2021) ed è </a:t>
            </a:r>
            <a:r>
              <a:rPr lang="it-IT" sz="1400" spc="-1" dirty="0">
                <a:latin typeface="Raleway"/>
              </a:rPr>
              <a:t>dotato di </a:t>
            </a:r>
            <a:r>
              <a:rPr lang="it-IT" sz="1400" b="0" strike="noStrike" spc="-1" dirty="0">
                <a:latin typeface="Raleway"/>
              </a:rPr>
              <a:t>nuovi componenti e funzionalità che rendono il foglio di stile più veloce. Bootstrap 5 supporta le ultime versioni stabili di tutti i principali browser e piattaforme. Tuttavia, Internet Explorer 11 e versioni precedenti non sono supportati.</a:t>
            </a: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latin typeface="Raleway"/>
              </a:rPr>
              <a:t>La principale differenza tra Bootstrap 5 e Bootstrap 3 e 4 riguarda il fatto che </a:t>
            </a:r>
            <a:r>
              <a:rPr lang="it-IT" sz="1400" b="0" strike="noStrike" spc="-1" dirty="0" err="1">
                <a:latin typeface="Raleway"/>
              </a:rPr>
              <a:t>Jquery</a:t>
            </a:r>
            <a:r>
              <a:rPr lang="it-IT" sz="1400" b="0" strike="noStrike" spc="-1" dirty="0">
                <a:latin typeface="Raleway"/>
              </a:rPr>
              <a:t> non è più supportato nella versione 5 e sostituito con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r>
              <a:rPr lang="it-IT" sz="1400" b="0" strike="noStrike" spc="-1" dirty="0">
                <a:latin typeface="Raleway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81950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Rimuovendo la classe </a:t>
            </a:r>
            <a:r>
              <a:rPr lang="it-IT" dirty="0" err="1">
                <a:latin typeface="Raleway" pitchFamily="2" charset="0"/>
              </a:rPr>
              <a:t>navbar</a:t>
            </a:r>
            <a:r>
              <a:rPr lang="it-IT" dirty="0">
                <a:latin typeface="Raleway" pitchFamily="2" charset="0"/>
              </a:rPr>
              <a:t>-</a:t>
            </a:r>
            <a:r>
              <a:rPr lang="it-IT" dirty="0" err="1">
                <a:latin typeface="Raleway" pitchFamily="2" charset="0"/>
              </a:rPr>
              <a:t>expand</a:t>
            </a:r>
            <a:r>
              <a:rPr lang="it-IT" dirty="0">
                <a:latin typeface="Raleway" pitchFamily="2" charset="0"/>
              </a:rPr>
              <a:t>-x la barra dei menu sarà verticale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E04B0F-6EF6-DDA6-57A8-56C5DAB6EF1B}"/>
              </a:ext>
            </a:extLst>
          </p:cNvPr>
          <p:cNvSpPr txBox="1"/>
          <p:nvPr/>
        </p:nvSpPr>
        <p:spPr>
          <a:xfrm>
            <a:off x="178755" y="1586439"/>
            <a:ext cx="95810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33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Aggiungendo un classe per il colore di sfondo (</a:t>
            </a:r>
            <a:r>
              <a:rPr lang="it-IT" dirty="0" err="1">
                <a:latin typeface="Raleway" pitchFamily="2" charset="0"/>
              </a:rPr>
              <a:t>bg-xxxx</a:t>
            </a:r>
            <a:r>
              <a:rPr lang="it-IT" dirty="0">
                <a:latin typeface="Raleway" pitchFamily="2" charset="0"/>
              </a:rPr>
              <a:t>) si ottiene una barra di menu con sfondo colorato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D8BD4-B36E-8AD3-5A50-C1CF64AF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5" y="1720239"/>
            <a:ext cx="939724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navbar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-brand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viene utilizzata per evidenziare il nome del marchio/logo/ della pagina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Esempio: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DB71AC-2476-5177-66EC-EA91CD9A065D}"/>
              </a:ext>
            </a:extLst>
          </p:cNvPr>
          <p:cNvSpPr txBox="1"/>
          <p:nvPr/>
        </p:nvSpPr>
        <p:spPr>
          <a:xfrm>
            <a:off x="367935" y="2450027"/>
            <a:ext cx="9208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-brand"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="logo.png"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="azienda spa"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="width:40px;"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4987FB-FDCC-3AD4-17DF-BC1475698AB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15_code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923D51-F0B7-F950-83F8-0103674A8134}"/>
              </a:ext>
            </a:extLst>
          </p:cNvPr>
          <p:cNvSpPr txBox="1"/>
          <p:nvPr/>
        </p:nvSpPr>
        <p:spPr>
          <a:xfrm>
            <a:off x="305927" y="5542379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14_code</a:t>
            </a:r>
          </a:p>
        </p:txBody>
      </p:sp>
    </p:spTree>
    <p:extLst>
      <p:ext uri="{BB962C8B-B14F-4D97-AF65-F5344CB8AC3E}">
        <p14:creationId xmlns:p14="http://schemas.microsoft.com/office/powerpoint/2010/main" val="993231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Barra di navigazione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178755" y="87124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Aggiungendo un classe per il colore di sfondo (</a:t>
            </a:r>
            <a:r>
              <a:rPr lang="it-IT" dirty="0" err="1">
                <a:latin typeface="Raleway" pitchFamily="2" charset="0"/>
              </a:rPr>
              <a:t>bg-xxxx</a:t>
            </a:r>
            <a:r>
              <a:rPr lang="it-IT" dirty="0">
                <a:latin typeface="Raleway" pitchFamily="2" charset="0"/>
              </a:rPr>
              <a:t>) si ottiene una barra di menu con sfondo colorato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D8BD4-B36E-8AD3-5A50-C1CF64AF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5" y="1720239"/>
            <a:ext cx="939724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navbar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-brand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viene utilizzata per evidenziare il nome del marchio/logo/ della pagina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Esempio: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DB71AC-2476-5177-66EC-EA91CD9A065D}"/>
              </a:ext>
            </a:extLst>
          </p:cNvPr>
          <p:cNvSpPr txBox="1"/>
          <p:nvPr/>
        </p:nvSpPr>
        <p:spPr>
          <a:xfrm>
            <a:off x="367935" y="2450027"/>
            <a:ext cx="9208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-brand"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="logo.png"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="azienda spa"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="width:40px;"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2F5DAE-5921-AD99-C311-8BADA2120EC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16_code</a:t>
            </a:r>
          </a:p>
        </p:txBody>
      </p:sp>
    </p:spTree>
    <p:extLst>
      <p:ext uri="{BB962C8B-B14F-4D97-AF65-F5344CB8AC3E}">
        <p14:creationId xmlns:p14="http://schemas.microsoft.com/office/powerpoint/2010/main" val="259835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Carousel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D36D9-6539-83A6-F922-7193EFE9C167}"/>
              </a:ext>
            </a:extLst>
          </p:cNvPr>
          <p:cNvSpPr txBox="1"/>
          <p:nvPr/>
        </p:nvSpPr>
        <p:spPr>
          <a:xfrm>
            <a:off x="71670" y="334470"/>
            <a:ext cx="95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Il </a:t>
            </a:r>
            <a:r>
              <a:rPr lang="it-IT" dirty="0" err="1">
                <a:latin typeface="Raleway" pitchFamily="2" charset="0"/>
              </a:rPr>
              <a:t>carousel</a:t>
            </a:r>
            <a:r>
              <a:rPr lang="it-IT" dirty="0">
                <a:latin typeface="Raleway" pitchFamily="2" charset="0"/>
              </a:rPr>
              <a:t> è una presentazione che consente lo scorrimento degli elementi, per esempio delle immagini.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109CB4-368F-69CA-6814-97A403A5CBD4}"/>
              </a:ext>
            </a:extLst>
          </p:cNvPr>
          <p:cNvSpPr txBox="1"/>
          <p:nvPr/>
        </p:nvSpPr>
        <p:spPr>
          <a:xfrm>
            <a:off x="141432" y="988369"/>
            <a:ext cx="514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utilizzate sono:</a:t>
            </a:r>
            <a:endParaRPr lang="it-IT" dirty="0"/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F9A53FA-FE1D-B25C-95B4-0960A53BE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50899"/>
              </p:ext>
            </p:extLst>
          </p:nvPr>
        </p:nvGraphicFramePr>
        <p:xfrm>
          <a:off x="159588" y="1441920"/>
          <a:ext cx="9416412" cy="5242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80351">
                  <a:extLst>
                    <a:ext uri="{9D8B030D-6E8A-4147-A177-3AD203B41FA5}">
                      <a16:colId xmlns:a16="http://schemas.microsoft.com/office/drawing/2014/main" val="1171869608"/>
                    </a:ext>
                  </a:extLst>
                </a:gridCol>
                <a:gridCol w="6136061">
                  <a:extLst>
                    <a:ext uri="{9D8B030D-6E8A-4147-A177-3AD203B41FA5}">
                      <a16:colId xmlns:a16="http://schemas.microsoft.com/office/drawing/2014/main" val="1075057550"/>
                    </a:ext>
                  </a:extLst>
                </a:gridCol>
              </a:tblGrid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Crea un carosello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96385172"/>
                  </a:ext>
                </a:extLst>
              </a:tr>
              <a:tr h="1062236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carousel-indicators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indicatori per il carosello. Questi sono i puntini nella parte inferiore di ogni diapositiva (che indicano quante diapositive ci sono nel carosello e quale diapositiva sta attualmente visualizzando l'utente)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8660616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carousel-inner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le </a:t>
                      </a:r>
                      <a:r>
                        <a:rPr lang="it-IT" sz="1600" dirty="0" err="1">
                          <a:effectLst/>
                          <a:latin typeface="Raleway" pitchFamily="2" charset="0"/>
                        </a:rPr>
                        <a:t>slids</a:t>
                      </a:r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 al carosello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78391629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-item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Specifica il contenuto di ogni slide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03937012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 pulsante per lo scorrimento all'indietro delle slide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93172525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next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 pulsante per lo scorrimento in avanti delle slide</a:t>
                      </a:r>
                    </a:p>
                    <a:p>
                      <a:pPr algn="l" fontAlgn="t"/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4378714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icon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Usato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insieme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a .carousel-control-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prev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creare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pulsante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lo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scorrimento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precedente</a:t>
                      </a:r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42953592"/>
                  </a:ext>
                </a:extLst>
              </a:tr>
              <a:tr h="59013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carousel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-control-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next</a:t>
                      </a:r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-</a:t>
                      </a:r>
                      <a:r>
                        <a:rPr lang="it-IT" sz="1600" b="0" kern="12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icon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Usato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insieme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a .carousel-control-next per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creare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un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pulsante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per lo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scorrimento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Raleway" pitchFamily="2" charset="0"/>
                        </a:rPr>
                        <a:t>successivo</a:t>
                      </a:r>
                      <a:endParaRPr lang="it-IT" sz="1600" dirty="0">
                        <a:effectLst/>
                        <a:latin typeface="Raleway" pitchFamily="2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4184730"/>
                  </a:ext>
                </a:extLst>
              </a:tr>
              <a:tr h="826183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b="0" kern="12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.slide</a:t>
                      </a:r>
                      <a:endParaRPr lang="it-IT" sz="16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effectLst/>
                          <a:latin typeface="Raleway" pitchFamily="2" charset="0"/>
                        </a:rPr>
                        <a:t>Aggiunge una transizione CSS e un effetto di animazione durante lo scorrimento da un elemento all'altro. Rimuovi questa classe se non vuoi questo effetto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1769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19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Carousel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80212" y="1753906"/>
            <a:ext cx="85505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controls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"#Carousel1"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-slide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"#Carousel1"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-slide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carousel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-control-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Raleway" pitchFamily="2" charset="0"/>
              </a:rPr>
              <a:t>La classe </a:t>
            </a:r>
            <a:r>
              <a:rPr lang="it-IT" b="0" dirty="0" err="1">
                <a:effectLst/>
                <a:latin typeface="Raleway" pitchFamily="2" charset="0"/>
              </a:rPr>
              <a:t>carousel-caption</a:t>
            </a:r>
            <a:r>
              <a:rPr lang="it-IT" b="0" dirty="0">
                <a:effectLst/>
                <a:latin typeface="Raleway" pitchFamily="2" charset="0"/>
              </a:rPr>
              <a:t> aggiunge delle didascalie per ogni slide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17_code</a:t>
            </a:r>
          </a:p>
        </p:txBody>
      </p:sp>
    </p:spTree>
    <p:extLst>
      <p:ext uri="{BB962C8B-B14F-4D97-AF65-F5344CB8AC3E}">
        <p14:creationId xmlns:p14="http://schemas.microsoft.com/office/powerpoint/2010/main" val="3802754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Modali </a:t>
            </a: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80212" y="1753906"/>
            <a:ext cx="8550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del Modale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Chiudi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Raleway" pitchFamily="2" charset="0"/>
              </a:rPr>
              <a:t>Il componente </a:t>
            </a:r>
            <a:r>
              <a:rPr lang="it-IT" b="0" dirty="0" err="1">
                <a:effectLst/>
                <a:latin typeface="Raleway" pitchFamily="2" charset="0"/>
              </a:rPr>
              <a:t>Modal</a:t>
            </a:r>
            <a:r>
              <a:rPr lang="it-IT" b="0" dirty="0">
                <a:effectLst/>
                <a:latin typeface="Raleway" pitchFamily="2" charset="0"/>
              </a:rPr>
              <a:t> è una finestra di dialogo o popup che viene visualizzata nella parte superiore della pagina corrente: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18_code</a:t>
            </a:r>
          </a:p>
        </p:txBody>
      </p:sp>
    </p:spTree>
    <p:extLst>
      <p:ext uri="{BB962C8B-B14F-4D97-AF65-F5344CB8AC3E}">
        <p14:creationId xmlns:p14="http://schemas.microsoft.com/office/powerpoint/2010/main" val="1843175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71670" y="19001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i="0" dirty="0" err="1">
                <a:solidFill>
                  <a:srgbClr val="000000"/>
                </a:solidFill>
                <a:effectLst/>
                <a:latin typeface="Raleway" pitchFamily="2" charset="0"/>
              </a:rPr>
              <a:t>Offcanvas</a:t>
            </a:r>
            <a:endParaRPr lang="it-IT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it-IT" b="1" strike="noStrike" spc="-1" dirty="0"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661DA-C1A7-C4E4-38CB-BB6D6422B3B8}"/>
              </a:ext>
            </a:extLst>
          </p:cNvPr>
          <p:cNvSpPr txBox="1"/>
          <p:nvPr/>
        </p:nvSpPr>
        <p:spPr>
          <a:xfrm>
            <a:off x="221601" y="2612323"/>
            <a:ext cx="8550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del Modale 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dismiss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Chiudi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042B8-A00F-A45C-7880-5407D1888D97}"/>
              </a:ext>
            </a:extLst>
          </p:cNvPr>
          <p:cNvSpPr txBox="1"/>
          <p:nvPr/>
        </p:nvSpPr>
        <p:spPr>
          <a:xfrm>
            <a:off x="221601" y="628795"/>
            <a:ext cx="85505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 err="1">
                <a:effectLst/>
                <a:latin typeface="Raleway" pitchFamily="2" charset="0"/>
              </a:rPr>
              <a:t>Offcanvas</a:t>
            </a:r>
            <a:r>
              <a:rPr lang="it-IT" b="0" dirty="0">
                <a:effectLst/>
                <a:latin typeface="Raleway" pitchFamily="2" charset="0"/>
              </a:rPr>
              <a:t> è simile al Modale, con la differenza che viene spesso utilizzato come menu di navigazione della barra laterale.</a:t>
            </a:r>
          </a:p>
          <a:p>
            <a:r>
              <a:rPr lang="it-IT" dirty="0">
                <a:latin typeface="Raleway" pitchFamily="2" charset="0"/>
              </a:rPr>
              <a:t>La classe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offcanvas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offcanvas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-top – bottom end start </a:t>
            </a:r>
            <a:r>
              <a:rPr lang="it-IT" dirty="0">
                <a:latin typeface="Raleway" pitchFamily="2" charset="0"/>
              </a:rPr>
              <a:t>visualizza il contenuto dall'alto, dal basso, a sinistra e a destra rispettivamente.</a:t>
            </a:r>
            <a:endParaRPr lang="it-IT" b="0" dirty="0">
              <a:effectLst/>
              <a:latin typeface="Raleway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CF5096-6BC1-EEE9-1634-D43236A72B79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19_code</a:t>
            </a:r>
          </a:p>
        </p:txBody>
      </p:sp>
    </p:spTree>
    <p:extLst>
      <p:ext uri="{BB962C8B-B14F-4D97-AF65-F5344CB8AC3E}">
        <p14:creationId xmlns:p14="http://schemas.microsoft.com/office/powerpoint/2010/main" val="1248212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6908056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i="1" strike="noStrike" spc="-1" dirty="0">
                <a:latin typeface="Raleway"/>
              </a:rPr>
              <a:t>…IL CORSO RIPRENDERA' TRA BREVE</a:t>
            </a:r>
            <a:endParaRPr lang="it-IT" sz="3200" b="0" i="1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088927A-4F54-BF73-6D03-261FC8E056D4}"/>
              </a:ext>
            </a:extLst>
          </p:cNvPr>
          <p:cNvSpPr txBox="1"/>
          <p:nvPr/>
        </p:nvSpPr>
        <p:spPr>
          <a:xfrm>
            <a:off x="3006852" y="1471886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91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lipse 1"/>
          <p:cNvSpPr/>
          <p:nvPr/>
        </p:nvSpPr>
        <p:spPr>
          <a:xfrm>
            <a:off x="2664000" y="1152000"/>
            <a:ext cx="4464000" cy="4464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51" name="TextShape 2"/>
          <p:cNvSpPr txBox="1"/>
          <p:nvPr/>
        </p:nvSpPr>
        <p:spPr>
          <a:xfrm>
            <a:off x="3047730" y="2428740"/>
            <a:ext cx="3696539" cy="191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1" strike="noStrike" spc="-1" dirty="0">
                <a:latin typeface="Raleway"/>
              </a:rPr>
              <a:t>Matteo Santucci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328 6273 682</a:t>
            </a:r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matteosantucci@alceocom.com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www.mariorossi.it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2" name="Immagine 51"/>
          <p:cNvPicPr/>
          <p:nvPr/>
        </p:nvPicPr>
        <p:blipFill>
          <a:blip r:embed="rId2"/>
          <a:stretch/>
        </p:blipFill>
        <p:spPr>
          <a:xfrm>
            <a:off x="4141080" y="4463640"/>
            <a:ext cx="216000" cy="2160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4357080" y="4391640"/>
            <a:ext cx="2554920" cy="86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latin typeface="Raleway"/>
              </a:rPr>
              <a:t>/</a:t>
            </a:r>
            <a:r>
              <a:rPr lang="it-IT" sz="1800" b="0" strike="noStrike" spc="-1" dirty="0" err="1">
                <a:latin typeface="Raleway"/>
              </a:rPr>
              <a:t>mariorossi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2232000" y="6449040"/>
            <a:ext cx="525600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400" b="1" strike="noStrike" spc="599">
                <a:latin typeface="Raleway"/>
              </a:rPr>
              <a:t>WWW.DOTACADEMY.IT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23029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b="1" spc="-1" dirty="0">
                <a:latin typeface="Raleway"/>
              </a:rPr>
              <a:t>Aggiungere Bootstrap al proprio progetto Web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C</a:t>
            </a:r>
            <a:r>
              <a:rPr lang="it-IT" strike="noStrike" spc="-1" dirty="0">
                <a:latin typeface="Raleway"/>
              </a:rPr>
              <a:t>i sono due modi per aggiungere Bootstrap:</a:t>
            </a:r>
          </a:p>
          <a:p>
            <a:pPr>
              <a:lnSpc>
                <a:spcPct val="150000"/>
              </a:lnSpc>
            </a:pPr>
            <a:endParaRPr lang="it-IT" strike="noStrike" spc="-1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Utilizzare un </a:t>
            </a:r>
            <a:r>
              <a:rPr lang="it-IT" b="1" spc="-1" dirty="0">
                <a:latin typeface="Raleway"/>
              </a:rPr>
              <a:t>CDN</a:t>
            </a:r>
            <a:r>
              <a:rPr lang="it-IT" spc="-1" dirty="0">
                <a:latin typeface="Raleway"/>
              </a:rPr>
              <a:t> (Content Delivery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Scaricare i file ed 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31113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121890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Una CDN (Content Distribution Network ) consiste in un gruppo di server distribuiti  i cui contenuti sono prelevati dal server geograficamente più vicino. In questo modo Il caricamento del contenuto da parte del client (browser ) risulta più veloce . Una CDN per la distribuzione di Bootstrap è </a:t>
            </a:r>
            <a:r>
              <a:rPr lang="it-IT" spc="-1" dirty="0" err="1">
                <a:latin typeface="Raleway"/>
              </a:rPr>
              <a:t>jsdelivr</a:t>
            </a:r>
            <a:r>
              <a:rPr lang="it-IT" spc="-1" dirty="0">
                <a:latin typeface="Raleway"/>
              </a:rPr>
              <a:t> (</a:t>
            </a:r>
            <a:r>
              <a:rPr lang="it-IT" spc="-1" dirty="0">
                <a:latin typeface="Raleway"/>
                <a:hlinkClick r:id="rId3"/>
              </a:rPr>
              <a:t>https://www.jsdelivr.com/</a:t>
            </a:r>
            <a:r>
              <a:rPr lang="it-IT" spc="-1" dirty="0">
                <a:latin typeface="Raleway"/>
              </a:rPr>
              <a:t> ). 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D1C401-B5AF-548E-AE6B-27ACF566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66" y="2911000"/>
            <a:ext cx="5674134" cy="3209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429FEB-0FEB-2CD7-04DC-42A8590CD88D}"/>
              </a:ext>
            </a:extLst>
          </p:cNvPr>
          <p:cNvSpPr txBox="1"/>
          <p:nvPr/>
        </p:nvSpPr>
        <p:spPr>
          <a:xfrm>
            <a:off x="51009" y="2846941"/>
            <a:ext cx="4066920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Per includere l'ultima versione di Bootstrap occorre aggiungere nella sezione Head del documento HTML il codice disponibile anche presso il sito ufficiale Bootstrap: </a:t>
            </a:r>
            <a:r>
              <a:rPr lang="it-IT" spc="-1" dirty="0">
                <a:latin typeface="Raleway"/>
                <a:hlinkClick r:id="rId5"/>
              </a:rPr>
              <a:t>https://getbootstrap.com/</a:t>
            </a:r>
            <a:r>
              <a:rPr lang="it-IT" spc="-1" dirty="0">
                <a:latin typeface="Raleway"/>
              </a:rPr>
              <a:t> 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6F78FA4-CAD1-4AC4-4DF1-49F7247CE0CD}"/>
              </a:ext>
            </a:extLst>
          </p:cNvPr>
          <p:cNvSpPr/>
          <p:nvPr/>
        </p:nvSpPr>
        <p:spPr>
          <a:xfrm>
            <a:off x="6738933" y="3704253"/>
            <a:ext cx="2837067" cy="153955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5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8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sha384-9ndCyUaIbzAi2FUVXJi0CjmCapSmO7SnpJef0486qhLnuZ2cdeRhO02iuK6FUUVM.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sha384-geWF76RCwLtnZ8qwWowPQNguL3RmwHVBC9FhGdlKrxdiJJigb/j/68SIy3Te4Bkz.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</p:spTree>
    <p:extLst>
      <p:ext uri="{BB962C8B-B14F-4D97-AF65-F5344CB8AC3E}">
        <p14:creationId xmlns:p14="http://schemas.microsoft.com/office/powerpoint/2010/main" val="5761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9"/>
            <a:ext cx="9759821" cy="700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pc="-1" dirty="0">
                <a:latin typeface="Raleway"/>
              </a:rPr>
              <a:t>È possibile associare il proprio documento HTML associando direttamente i file bootstrap scaricandoli da </a:t>
            </a:r>
            <a:r>
              <a:rPr lang="it-IT" spc="-1" dirty="0">
                <a:latin typeface="Raleway"/>
                <a:hlinkClick r:id="rId3"/>
              </a:rPr>
              <a:t>https://getbootstrap.com/</a:t>
            </a: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EA8039-2291-3942-123A-7159C19E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04" y="2286953"/>
            <a:ext cx="5636027" cy="3875143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B42FA55-C15B-E031-E059-43C003A5BA6F}"/>
              </a:ext>
            </a:extLst>
          </p:cNvPr>
          <p:cNvSpPr/>
          <p:nvPr/>
        </p:nvSpPr>
        <p:spPr>
          <a:xfrm>
            <a:off x="5763060" y="5731272"/>
            <a:ext cx="1490400" cy="51318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4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6972</Words>
  <Application>Microsoft Office PowerPoint</Application>
  <PresentationFormat>Personalizzato</PresentationFormat>
  <Paragraphs>680</Paragraphs>
  <Slides>58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6" baseType="lpstr">
      <vt:lpstr>Arial</vt:lpstr>
      <vt:lpstr>Consolas</vt:lpstr>
      <vt:lpstr>Georgia</vt:lpstr>
      <vt:lpstr>Raleway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Santucci</cp:lastModifiedBy>
  <cp:revision>57</cp:revision>
  <dcterms:created xsi:type="dcterms:W3CDTF">2018-08-07T12:40:28Z</dcterms:created>
  <dcterms:modified xsi:type="dcterms:W3CDTF">2023-06-20T06:41:39Z</dcterms:modified>
  <dc:language>it-IT</dc:language>
</cp:coreProperties>
</file>