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67" r:id="rId13"/>
    <p:sldId id="270" r:id="rId14"/>
    <p:sldId id="272" r:id="rId15"/>
    <p:sldId id="271" r:id="rId16"/>
    <p:sldId id="273" r:id="rId17"/>
    <p:sldId id="275" r:id="rId18"/>
    <p:sldId id="274" r:id="rId19"/>
    <p:sldId id="276" r:id="rId20"/>
    <p:sldId id="277" r:id="rId21"/>
    <p:sldId id="279" r:id="rId22"/>
    <p:sldId id="280" r:id="rId23"/>
    <p:sldId id="278" r:id="rId24"/>
    <p:sldId id="281" r:id="rId25"/>
    <p:sldId id="282" r:id="rId26"/>
    <p:sldId id="283" r:id="rId27"/>
    <p:sldId id="284" r:id="rId28"/>
    <p:sldId id="285" r:id="rId29"/>
    <p:sldId id="287" r:id="rId30"/>
    <p:sldId id="298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9" r:id="rId42"/>
    <p:sldId id="262" r:id="rId43"/>
    <p:sldId id="296" r:id="rId44"/>
    <p:sldId id="258" r:id="rId45"/>
  </p:sldIdLst>
  <p:sldSz cx="10080625" cy="7559675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13C13960-D18A-4030-87B0-DEF4DE0A1238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content/typograph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ceoc/corso_bootstrap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bootstrap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bootstrap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5/bootstrap_get_started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ckerstribe.com/guide/IT-bootstrap-3.1.1/getting-started/" TargetMode="External"/><Relationship Id="rId4" Type="http://schemas.openxmlformats.org/officeDocument/2006/relationships/hyperlink" Target="https://www.geeksforgeeks.org/bootstrap-introduction-and-installation/?ref=lbp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delivr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tbootstrap.com/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e 1"/>
          <p:cNvSpPr/>
          <p:nvPr/>
        </p:nvSpPr>
        <p:spPr>
          <a:xfrm>
            <a:off x="-4032000" y="504000"/>
            <a:ext cx="6408000" cy="6408000"/>
          </a:xfrm>
          <a:prstGeom prst="ellipse">
            <a:avLst/>
          </a:prstGeom>
          <a:noFill/>
          <a:ln w="190440">
            <a:solidFill>
              <a:srgbClr val="FFD320"/>
            </a:solidFill>
            <a:round/>
          </a:ln>
        </p:spPr>
      </p:sp>
      <p:sp>
        <p:nvSpPr>
          <p:cNvPr id="42" name="TextShape 2"/>
          <p:cNvSpPr txBox="1"/>
          <p:nvPr/>
        </p:nvSpPr>
        <p:spPr>
          <a:xfrm>
            <a:off x="2917079" y="3181320"/>
            <a:ext cx="4743353" cy="1146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3200" b="0" strike="noStrike" spc="-1" dirty="0">
                <a:latin typeface="Raleway"/>
              </a:rPr>
              <a:t>CORSO DI</a:t>
            </a:r>
            <a:endParaRPr lang="it-IT" sz="3200" b="0" strike="noStrike" spc="-1" dirty="0">
              <a:latin typeface="Arial"/>
            </a:endParaRPr>
          </a:p>
          <a:p>
            <a:r>
              <a:rPr lang="it-IT" sz="3200" b="1" strike="noStrike" spc="-1" dirty="0">
                <a:latin typeface="Raleway"/>
              </a:rPr>
              <a:t>Java Junior Developer</a:t>
            </a:r>
            <a:endParaRPr lang="it-IT" sz="3200" b="0" strike="noStrike" spc="-1" dirty="0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2954160" y="4333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solidFill>
                  <a:srgbClr val="FFD320"/>
                </a:solidFill>
                <a:latin typeface="Raleway"/>
              </a:rPr>
              <a:t>Giugno 2023 | Matteo Santucci</a:t>
            </a:r>
            <a:endParaRPr lang="it-IT" sz="1200" b="0" strike="noStrike" spc="-1" dirty="0">
              <a:latin typeface="Arial"/>
            </a:endParaRPr>
          </a:p>
        </p:txBody>
      </p:sp>
      <p:pic>
        <p:nvPicPr>
          <p:cNvPr id="44" name="Immagine 43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C39F72-D77F-6E3B-4E0C-ED1F16A7E909}"/>
              </a:ext>
            </a:extLst>
          </p:cNvPr>
          <p:cNvSpPr txBox="1"/>
          <p:nvPr/>
        </p:nvSpPr>
        <p:spPr>
          <a:xfrm>
            <a:off x="202940" y="1265675"/>
            <a:ext cx="9373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Occorre associare i file nella pagina HTML richiamando le cartelle utilizzando il percorso relativo dove le pagine HTML sono inserite nella stessa cartella principale:</a:t>
            </a:r>
            <a:endParaRPr lang="it-IT" dirty="0">
              <a:latin typeface="Raleway" pitchFamily="2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820B771-4EE0-59C7-208B-CE405D0BCAEF}"/>
              </a:ext>
            </a:extLst>
          </p:cNvPr>
          <p:cNvSpPr txBox="1"/>
          <p:nvPr/>
        </p:nvSpPr>
        <p:spPr>
          <a:xfrm>
            <a:off x="553696" y="2491357"/>
            <a:ext cx="87544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Bootstrap CSS locale--&gt;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”text/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/bootstrap.min.css”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Bootstrap  </a:t>
            </a:r>
            <a:r>
              <a:rPr lang="it-I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it-I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locale--&gt;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/bootstrap.min.js”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F0FD88-EA89-5E6F-EB2E-49CCB83D7F50}"/>
              </a:ext>
            </a:extLst>
          </p:cNvPr>
          <p:cNvSpPr txBox="1"/>
          <p:nvPr/>
        </p:nvSpPr>
        <p:spPr>
          <a:xfrm>
            <a:off x="464198" y="5018516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2_code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4A2301BE-84B6-C32D-2A22-6BF315A6C03F}"/>
              </a:ext>
            </a:extLst>
          </p:cNvPr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063505E-50A5-E169-D3A9-05B4159C8927}"/>
              </a:ext>
            </a:extLst>
          </p:cNvPr>
          <p:cNvSpPr txBox="1"/>
          <p:nvPr/>
        </p:nvSpPr>
        <p:spPr>
          <a:xfrm>
            <a:off x="0" y="428133"/>
            <a:ext cx="7352522" cy="700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b="1" spc="-1" dirty="0">
                <a:latin typeface="Raleway"/>
              </a:rPr>
              <a:t>Aggiungere Bootstrap al proprio progetto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1" spc="-1" dirty="0">
                <a:latin typeface="Raleway"/>
              </a:rPr>
              <a:t>associare Bootstrap al proprio documento</a:t>
            </a:r>
          </a:p>
        </p:txBody>
      </p:sp>
    </p:spTree>
    <p:extLst>
      <p:ext uri="{BB962C8B-B14F-4D97-AF65-F5344CB8AC3E}">
        <p14:creationId xmlns:p14="http://schemas.microsoft.com/office/powerpoint/2010/main" val="4088655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C39F72-D77F-6E3B-4E0C-ED1F16A7E909}"/>
              </a:ext>
            </a:extLst>
          </p:cNvPr>
          <p:cNvSpPr txBox="1"/>
          <p:nvPr/>
        </p:nvSpPr>
        <p:spPr>
          <a:xfrm>
            <a:off x="0" y="1041202"/>
            <a:ext cx="93730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In genere un browser adatta automaticamente le dimensioni della sua area di visualizzazione (</a:t>
            </a:r>
            <a:r>
              <a:rPr lang="it-IT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viewport</a:t>
            </a:r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). Per adattare il </a:t>
            </a:r>
            <a:r>
              <a:rPr lang="it-IT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viewport</a:t>
            </a:r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 anche a dispositivi mobili occorre fare in modo che la larghezza (</a:t>
            </a:r>
            <a:r>
              <a:rPr lang="it-IT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width</a:t>
            </a:r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) sia proporzionata alla larghezza dello schermo del dispositivo (device-</a:t>
            </a:r>
            <a:r>
              <a:rPr lang="it-IT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width</a:t>
            </a:r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). L'istruzione necessaria per questa impostazione è la seguente da inserire nella sezione Head del documento HTML </a:t>
            </a:r>
            <a:endParaRPr lang="it-IT" dirty="0">
              <a:latin typeface="Raleway" pitchFamily="2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4A2301BE-84B6-C32D-2A22-6BF315A6C03F}"/>
              </a:ext>
            </a:extLst>
          </p:cNvPr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063505E-50A5-E169-D3A9-05B4159C8927}"/>
              </a:ext>
            </a:extLst>
          </p:cNvPr>
          <p:cNvSpPr txBox="1"/>
          <p:nvPr/>
        </p:nvSpPr>
        <p:spPr>
          <a:xfrm>
            <a:off x="0" y="428133"/>
            <a:ext cx="7352522" cy="377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b="1" spc="-1" dirty="0">
                <a:latin typeface="Raleway"/>
              </a:rPr>
              <a:t>Adattamento responsive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A1F0B0F-D332-D4E2-79EE-A97D24125AB1}"/>
              </a:ext>
            </a:extLst>
          </p:cNvPr>
          <p:cNvSpPr txBox="1"/>
          <p:nvPr/>
        </p:nvSpPr>
        <p:spPr>
          <a:xfrm>
            <a:off x="382555" y="3312567"/>
            <a:ext cx="9193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=device-width, initial-scale=1.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4BDEA5B-8F14-AE41-99DE-CBC7E4980317}"/>
              </a:ext>
            </a:extLst>
          </p:cNvPr>
          <p:cNvSpPr txBox="1"/>
          <p:nvPr/>
        </p:nvSpPr>
        <p:spPr>
          <a:xfrm>
            <a:off x="324544" y="4170206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1_code</a:t>
            </a:r>
          </a:p>
        </p:txBody>
      </p:sp>
    </p:spTree>
    <p:extLst>
      <p:ext uri="{BB962C8B-B14F-4D97-AF65-F5344CB8AC3E}">
        <p14:creationId xmlns:p14="http://schemas.microsoft.com/office/powerpoint/2010/main" val="284473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Contenitori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C39F72-D77F-6E3B-4E0C-ED1F16A7E909}"/>
              </a:ext>
            </a:extLst>
          </p:cNvPr>
          <p:cNvSpPr txBox="1"/>
          <p:nvPr/>
        </p:nvSpPr>
        <p:spPr>
          <a:xfrm>
            <a:off x="128296" y="1192006"/>
            <a:ext cx="93730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In bootstrap, il </a:t>
            </a:r>
            <a:r>
              <a:rPr lang="it-IT" b="1" i="0" dirty="0">
                <a:solidFill>
                  <a:srgbClr val="273239"/>
                </a:solidFill>
                <a:effectLst/>
                <a:latin typeface="Raleway" pitchFamily="2" charset="0"/>
              </a:rPr>
              <a:t>contenitore</a:t>
            </a:r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 viene utilizzato per impostare il margine del contenuto. Contiene elementi riga e gli elementi riga sono contenitori di colonne. Questo è noto come il sistema a griglia. </a:t>
            </a:r>
          </a:p>
          <a:p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Esistono due i contenitore in bootstrap: </a:t>
            </a:r>
          </a:p>
          <a:p>
            <a:endParaRPr lang="it-IT" dirty="0">
              <a:solidFill>
                <a:srgbClr val="273239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aleway" pitchFamily="2" charset="0"/>
              </a:rPr>
              <a:t>La e 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.container </a:t>
            </a:r>
            <a:r>
              <a:rPr lang="it-IT" dirty="0">
                <a:latin typeface="Raleway" pitchFamily="2" charset="0"/>
              </a:rPr>
              <a:t>fornisce un contenitore a larghezza fissa responsive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aleway" pitchFamily="2" charset="0"/>
              </a:rPr>
              <a:t>La e .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container-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fluid</a:t>
            </a:r>
            <a:r>
              <a:rPr lang="it-IT" dirty="0">
                <a:latin typeface="Raleway" pitchFamily="2" charset="0"/>
              </a:rPr>
              <a:t> fornisce un contenitore a larghezza intera , che copre l'intera larghezza del </a:t>
            </a:r>
            <a:r>
              <a:rPr lang="it-IT" dirty="0" err="1">
                <a:latin typeface="Raleway" pitchFamily="2" charset="0"/>
              </a:rPr>
              <a:t>viewport</a:t>
            </a:r>
            <a:endParaRPr lang="it-IT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377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Contenitori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C39F72-D77F-6E3B-4E0C-ED1F16A7E909}"/>
              </a:ext>
            </a:extLst>
          </p:cNvPr>
          <p:cNvSpPr txBox="1"/>
          <p:nvPr/>
        </p:nvSpPr>
        <p:spPr>
          <a:xfrm>
            <a:off x="103252" y="447557"/>
            <a:ext cx="98741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In bootstrap, il </a:t>
            </a:r>
            <a:r>
              <a:rPr lang="it-IT" b="1" i="0" dirty="0">
                <a:solidFill>
                  <a:srgbClr val="273239"/>
                </a:solidFill>
                <a:effectLst/>
                <a:latin typeface="Raleway" pitchFamily="2" charset="0"/>
              </a:rPr>
              <a:t>contenitore</a:t>
            </a:r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 viene utilizzato per impostare il margine del contenuto. Contiene elementi riga e gli elementi riga sono contenitori di colonne. Questo è noto come il sistema a griglia. </a:t>
            </a:r>
          </a:p>
          <a:p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Esistono due i contenitore in bootstrap: </a:t>
            </a:r>
          </a:p>
          <a:p>
            <a:endParaRPr lang="it-IT" dirty="0">
              <a:solidFill>
                <a:srgbClr val="273239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aleway" pitchFamily="2" charset="0"/>
              </a:rPr>
              <a:t>La e 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.container </a:t>
            </a:r>
            <a:r>
              <a:rPr lang="it-IT" dirty="0">
                <a:latin typeface="Raleway" pitchFamily="2" charset="0"/>
              </a:rPr>
              <a:t>fornisce un contenitore a larghezza fissa responsive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aleway" pitchFamily="2" charset="0"/>
              </a:rPr>
              <a:t>La e .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container-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fluid</a:t>
            </a:r>
            <a:r>
              <a:rPr lang="it-IT" dirty="0">
                <a:latin typeface="Raleway" pitchFamily="2" charset="0"/>
              </a:rPr>
              <a:t> fornisce un contenitore a larghezza intera (100%) , che copre l'intera larghezza del </a:t>
            </a:r>
            <a:r>
              <a:rPr lang="it-IT" dirty="0" err="1">
                <a:latin typeface="Raleway" pitchFamily="2" charset="0"/>
              </a:rPr>
              <a:t>viewport</a:t>
            </a:r>
            <a:endParaRPr lang="it-IT" dirty="0"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aleway" pitchFamily="2" charset="0"/>
              </a:rPr>
              <a:t>La e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.container-xx </a:t>
            </a:r>
            <a:r>
              <a:rPr lang="it-IT" dirty="0">
                <a:latin typeface="Raleway" pitchFamily="2" charset="0"/>
              </a:rPr>
              <a:t>fornisce un contenitore che occupa il 100% del </a:t>
            </a:r>
            <a:r>
              <a:rPr lang="it-IT" dirty="0" err="1">
                <a:latin typeface="Raleway" pitchFamily="2" charset="0"/>
              </a:rPr>
              <a:t>viewport</a:t>
            </a:r>
            <a:r>
              <a:rPr lang="it-IT" dirty="0">
                <a:latin typeface="Raleway" pitchFamily="2" charset="0"/>
              </a:rPr>
              <a:t> fino al valore specificato xx </a:t>
            </a:r>
          </a:p>
        </p:txBody>
      </p:sp>
    </p:spTree>
    <p:extLst>
      <p:ext uri="{BB962C8B-B14F-4D97-AF65-F5344CB8AC3E}">
        <p14:creationId xmlns:p14="http://schemas.microsoft.com/office/powerpoint/2010/main" val="197578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Contenitori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C39F72-D77F-6E3B-4E0C-ED1F16A7E909}"/>
              </a:ext>
            </a:extLst>
          </p:cNvPr>
          <p:cNvSpPr txBox="1"/>
          <p:nvPr/>
        </p:nvSpPr>
        <p:spPr>
          <a:xfrm>
            <a:off x="103252" y="447557"/>
            <a:ext cx="98741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 La seguente tabella riassume la larghezza massima del </a:t>
            </a:r>
            <a:r>
              <a:rPr lang="it-IT" dirty="0" err="1"/>
              <a:t>viewport</a:t>
            </a:r>
            <a:r>
              <a:rPr lang="it-IT" dirty="0"/>
              <a:t> in cui il container occupa il 100% della </a:t>
            </a:r>
            <a:r>
              <a:rPr lang="it-IT" dirty="0">
                <a:latin typeface="Raleway" pitchFamily="2" charset="0"/>
              </a:rPr>
              <a:t>larghezza</a:t>
            </a:r>
            <a:r>
              <a:rPr lang="it-IT" dirty="0"/>
              <a:t>:</a:t>
            </a:r>
          </a:p>
          <a:p>
            <a:r>
              <a:rPr lang="it-IT" dirty="0"/>
              <a:t> </a:t>
            </a:r>
            <a:endParaRPr lang="it-IT" dirty="0">
              <a:solidFill>
                <a:srgbClr val="FF0000"/>
              </a:solidFill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A94069EF-5819-AADB-9D7E-53E81A7EF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469383"/>
              </p:ext>
            </p:extLst>
          </p:nvPr>
        </p:nvGraphicFramePr>
        <p:xfrm>
          <a:off x="335902" y="1811972"/>
          <a:ext cx="9240098" cy="2636520"/>
        </p:xfrm>
        <a:graphic>
          <a:graphicData uri="http://schemas.openxmlformats.org/drawingml/2006/table">
            <a:tbl>
              <a:tblPr/>
              <a:tblGrid>
                <a:gridCol w="1320014">
                  <a:extLst>
                    <a:ext uri="{9D8B030D-6E8A-4147-A177-3AD203B41FA5}">
                      <a16:colId xmlns:a16="http://schemas.microsoft.com/office/drawing/2014/main" val="971220930"/>
                    </a:ext>
                  </a:extLst>
                </a:gridCol>
                <a:gridCol w="1320014">
                  <a:extLst>
                    <a:ext uri="{9D8B030D-6E8A-4147-A177-3AD203B41FA5}">
                      <a16:colId xmlns:a16="http://schemas.microsoft.com/office/drawing/2014/main" val="268645522"/>
                    </a:ext>
                  </a:extLst>
                </a:gridCol>
                <a:gridCol w="1320014">
                  <a:extLst>
                    <a:ext uri="{9D8B030D-6E8A-4147-A177-3AD203B41FA5}">
                      <a16:colId xmlns:a16="http://schemas.microsoft.com/office/drawing/2014/main" val="3637316107"/>
                    </a:ext>
                  </a:extLst>
                </a:gridCol>
                <a:gridCol w="1320014">
                  <a:extLst>
                    <a:ext uri="{9D8B030D-6E8A-4147-A177-3AD203B41FA5}">
                      <a16:colId xmlns:a16="http://schemas.microsoft.com/office/drawing/2014/main" val="453650331"/>
                    </a:ext>
                  </a:extLst>
                </a:gridCol>
                <a:gridCol w="1320014">
                  <a:extLst>
                    <a:ext uri="{9D8B030D-6E8A-4147-A177-3AD203B41FA5}">
                      <a16:colId xmlns:a16="http://schemas.microsoft.com/office/drawing/2014/main" val="605939129"/>
                    </a:ext>
                  </a:extLst>
                </a:gridCol>
                <a:gridCol w="1320014">
                  <a:extLst>
                    <a:ext uri="{9D8B030D-6E8A-4147-A177-3AD203B41FA5}">
                      <a16:colId xmlns:a16="http://schemas.microsoft.com/office/drawing/2014/main" val="2424158277"/>
                    </a:ext>
                  </a:extLst>
                </a:gridCol>
                <a:gridCol w="1320014">
                  <a:extLst>
                    <a:ext uri="{9D8B030D-6E8A-4147-A177-3AD203B41FA5}">
                      <a16:colId xmlns:a16="http://schemas.microsoft.com/office/drawing/2014/main" val="109389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Extra piccolo</a:t>
                      </a:r>
                      <a:br>
                        <a:rPr lang="it-IT" sz="1300">
                          <a:effectLst/>
                          <a:latin typeface="Raleway" pitchFamily="2" charset="0"/>
                        </a:rPr>
                      </a:br>
                      <a:r>
                        <a:rPr lang="it-IT" sz="1300">
                          <a:effectLst/>
                          <a:latin typeface="Raleway" pitchFamily="2" charset="0"/>
                        </a:rPr>
                        <a:t>&lt;576px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Piccolo</a:t>
                      </a:r>
                      <a:br>
                        <a:rPr lang="it-IT" sz="1300">
                          <a:effectLst/>
                          <a:latin typeface="Raleway" pitchFamily="2" charset="0"/>
                        </a:rPr>
                      </a:br>
                      <a:r>
                        <a:rPr lang="it-IT" sz="1300">
                          <a:effectLst/>
                          <a:latin typeface="Raleway" pitchFamily="2" charset="0"/>
                        </a:rPr>
                        <a:t>≥576px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Medio</a:t>
                      </a:r>
                      <a:br>
                        <a:rPr lang="it-IT" sz="1300">
                          <a:effectLst/>
                          <a:latin typeface="Raleway" pitchFamily="2" charset="0"/>
                        </a:rPr>
                      </a:br>
                      <a:r>
                        <a:rPr lang="it-IT" sz="1300">
                          <a:effectLst/>
                          <a:latin typeface="Raleway" pitchFamily="2" charset="0"/>
                        </a:rPr>
                        <a:t>≥768px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Grande</a:t>
                      </a:r>
                      <a:br>
                        <a:rPr lang="it-IT" sz="1300">
                          <a:effectLst/>
                          <a:latin typeface="Raleway" pitchFamily="2" charset="0"/>
                        </a:rPr>
                      </a:br>
                      <a:r>
                        <a:rPr lang="it-IT" sz="1300">
                          <a:effectLst/>
                          <a:latin typeface="Raleway" pitchFamily="2" charset="0"/>
                        </a:rPr>
                        <a:t>≥992px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Molto grande</a:t>
                      </a:r>
                      <a:br>
                        <a:rPr lang="it-IT" sz="1300">
                          <a:effectLst/>
                          <a:latin typeface="Raleway" pitchFamily="2" charset="0"/>
                        </a:rPr>
                      </a:br>
                      <a:r>
                        <a:rPr lang="it-IT" sz="1300">
                          <a:effectLst/>
                          <a:latin typeface="Raleway" pitchFamily="2" charset="0"/>
                        </a:rPr>
                        <a:t>≥1200px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XXL≥1400px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466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.container-sm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540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720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960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1140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1320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62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.container-md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720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960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1140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1320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52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.container-lg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960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1140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1320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348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.container-xl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1140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>
                          <a:effectLst/>
                          <a:latin typeface="Raleway" pitchFamily="2" charset="0"/>
                        </a:rPr>
                        <a:t>1320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1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.container-</a:t>
                      </a:r>
                      <a:r>
                        <a:rPr lang="it-IT" sz="13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xxl</a:t>
                      </a:r>
                      <a:endParaRPr lang="it-IT" sz="1300" dirty="0">
                        <a:solidFill>
                          <a:srgbClr val="FF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1320 pixel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398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.container-</a:t>
                      </a:r>
                      <a:r>
                        <a:rPr lang="it-IT" sz="1300" dirty="0" err="1">
                          <a:solidFill>
                            <a:srgbClr val="FF0000"/>
                          </a:solidFill>
                          <a:effectLst/>
                          <a:latin typeface="Raleway" pitchFamily="2" charset="0"/>
                        </a:rPr>
                        <a:t>fluid</a:t>
                      </a:r>
                      <a:endParaRPr lang="it-IT" sz="1300" dirty="0">
                        <a:solidFill>
                          <a:srgbClr val="FF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300" dirty="0">
                          <a:effectLst/>
                          <a:latin typeface="Raleway" pitchFamily="2" charset="0"/>
                        </a:rPr>
                        <a:t>100%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915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944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Contenitori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8AABADA-C7CD-8E73-E983-CA283D184A37}"/>
              </a:ext>
            </a:extLst>
          </p:cNvPr>
          <p:cNvSpPr txBox="1"/>
          <p:nvPr/>
        </p:nvSpPr>
        <p:spPr>
          <a:xfrm>
            <a:off x="448327" y="1617360"/>
            <a:ext cx="91276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mt-3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Contenitore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small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container-md mt-3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Contenitore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medio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container-lg mt-3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Contenitore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largo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container-xl mt-3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Contenitore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molto largo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mt-3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Contenitore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extra largo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 mt-3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Contenitore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fluid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mt-3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Contenitore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larghezza fissa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34A2C0E-9B3D-F416-528B-8A5417ECC86B}"/>
              </a:ext>
            </a:extLst>
          </p:cNvPr>
          <p:cNvSpPr txBox="1"/>
          <p:nvPr/>
        </p:nvSpPr>
        <p:spPr>
          <a:xfrm>
            <a:off x="324544" y="4170206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3_code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3EA4AD-4E7F-E92F-08F3-E6992E8206A9}"/>
              </a:ext>
            </a:extLst>
          </p:cNvPr>
          <p:cNvSpPr txBox="1"/>
          <p:nvPr/>
        </p:nvSpPr>
        <p:spPr>
          <a:xfrm>
            <a:off x="282861" y="603668"/>
            <a:ext cx="8786494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La e 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mt-x 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border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 </a:t>
            </a:r>
            <a:r>
              <a:rPr lang="it-IT" spc="-1" dirty="0">
                <a:latin typeface="Raleway"/>
              </a:rPr>
              <a:t>crea un bordo (li vedremo durante il corso) </a:t>
            </a:r>
          </a:p>
        </p:txBody>
      </p:sp>
    </p:spTree>
    <p:extLst>
      <p:ext uri="{BB962C8B-B14F-4D97-AF65-F5344CB8AC3E}">
        <p14:creationId xmlns:p14="http://schemas.microsoft.com/office/powerpoint/2010/main" val="1070341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Griglia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3EA4AD-4E7F-E92F-08F3-E6992E8206A9}"/>
              </a:ext>
            </a:extLst>
          </p:cNvPr>
          <p:cNvSpPr txBox="1"/>
          <p:nvPr/>
        </p:nvSpPr>
        <p:spPr>
          <a:xfrm>
            <a:off x="282861" y="603668"/>
            <a:ext cx="87864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Bootstrap utilizza Flex per impostare un sistema a griglia con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flexbox</a:t>
            </a:r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. Si tratta di un sistema che consente di costruire dinamicamente il layout di un documento HTML (centratura allineamento, ecc</a:t>
            </a:r>
            <a:r>
              <a:rPr lang="it-IT" dirty="0">
                <a:solidFill>
                  <a:srgbClr val="000000"/>
                </a:solidFill>
                <a:latin typeface="Raleway" pitchFamily="2" charset="0"/>
              </a:rPr>
              <a:t>.</a:t>
            </a:r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).</a:t>
            </a:r>
          </a:p>
          <a:p>
            <a:pPr algn="l"/>
            <a:endParaRPr lang="it-IT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l"/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Bootstrap</a:t>
            </a:r>
            <a:r>
              <a:rPr lang="it-IT" dirty="0">
                <a:solidFill>
                  <a:srgbClr val="000000"/>
                </a:solidFill>
                <a:latin typeface="Raleway" pitchFamily="2" charset="0"/>
              </a:rPr>
              <a:t> prevede </a:t>
            </a:r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fino a </a:t>
            </a:r>
            <a:r>
              <a:rPr lang="it-IT" b="1" i="0" dirty="0">
                <a:solidFill>
                  <a:srgbClr val="000000"/>
                </a:solidFill>
                <a:effectLst/>
                <a:latin typeface="Raleway" pitchFamily="2" charset="0"/>
              </a:rPr>
              <a:t>12 colonne </a:t>
            </a:r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nella pagina.</a:t>
            </a:r>
          </a:p>
          <a:p>
            <a:pPr algn="l"/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Se non si desidera utilizzare tutte e 12 le colonne singolarmente, è possibile  raggruppare le colonne insieme per creare colonne più larghe:</a:t>
            </a:r>
          </a:p>
        </p:txBody>
      </p:sp>
    </p:spTree>
    <p:extLst>
      <p:ext uri="{BB962C8B-B14F-4D97-AF65-F5344CB8AC3E}">
        <p14:creationId xmlns:p14="http://schemas.microsoft.com/office/powerpoint/2010/main" val="3718690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Griglia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3EA4AD-4E7F-E92F-08F3-E6992E8206A9}"/>
              </a:ext>
            </a:extLst>
          </p:cNvPr>
          <p:cNvSpPr txBox="1"/>
          <p:nvPr/>
        </p:nvSpPr>
        <p:spPr>
          <a:xfrm>
            <a:off x="173992" y="2507362"/>
            <a:ext cx="9402008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l sistema di griglia Bootstrap 5 ha sei i:</a:t>
            </a:r>
          </a:p>
          <a:p>
            <a:pPr algn="l"/>
            <a:endParaRPr lang="it-IT" sz="16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.col-        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dispositivi extra piccoli (telefoni) - larghezza dello schermo inferiore a 576px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.col-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sm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 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piccoli dispositivi (tablet) - larghezza dello schermo uguale o superiore a 576px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.col-md- 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dispositivi medi (notebook) - larghezza dello schermo uguale o superiore a 768px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.col-lg-    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dispositivi (PC) grandi dimensioni - larghezza dello schermo uguale o superiore a 992px</a:t>
            </a:r>
            <a:endParaRPr lang="it-IT" sz="1600" b="0" i="0" u="sng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.col-xl-    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(dispositivi </a:t>
            </a:r>
            <a:r>
              <a:rPr lang="it-IT" sz="1600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xlarge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(schermi)- larghezza dello schermo uguale o superiore a 1200px)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.col-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xxl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  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(dispositivi </a:t>
            </a:r>
            <a:r>
              <a:rPr lang="it-IT" sz="1600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xxlarge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- larghezza dello schermo uguale o superiore a 1400px)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l"/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Le i possono essere combinate per creare layout più dinamici e flessibili purché la somma degli elementi di colonna sia </a:t>
            </a:r>
            <a:r>
              <a:rPr lang="it-IT" b="1" i="0" dirty="0">
                <a:solidFill>
                  <a:srgbClr val="000000"/>
                </a:solidFill>
                <a:effectLst/>
                <a:latin typeface="Raleway" pitchFamily="2" charset="0"/>
              </a:rPr>
              <a:t>inferiore a 12</a:t>
            </a:r>
            <a:r>
              <a:rPr lang="it-IT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(non è necessario utilizzare tutte le 12 colonne)</a:t>
            </a:r>
          </a:p>
          <a:p>
            <a:pPr algn="l"/>
            <a:endParaRPr lang="it-IT" dirty="0">
              <a:solidFill>
                <a:srgbClr val="000000"/>
              </a:solidFill>
              <a:latin typeface="Raleway" pitchFamily="2" charset="0"/>
            </a:endParaRPr>
          </a:p>
          <a:p>
            <a:pPr algn="l"/>
            <a:r>
              <a:rPr lang="it-IT" b="1" i="0" dirty="0">
                <a:solidFill>
                  <a:srgbClr val="000000"/>
                </a:solidFill>
                <a:effectLst/>
                <a:latin typeface="Raleway" pitchFamily="2" charset="0"/>
              </a:rPr>
              <a:t>Ogni gruppo di colonna fa parte di una riga, quindi occorre includerle nella e</a:t>
            </a:r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row</a:t>
            </a:r>
            <a:endParaRPr lang="it-IT" b="0" i="0" dirty="0">
              <a:solidFill>
                <a:srgbClr val="FF0000"/>
              </a:solidFill>
              <a:effectLst/>
              <a:latin typeface="Raleway" pitchFamily="2" charset="0"/>
            </a:endParaRP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86C76D50-78BB-34DE-F2C5-F8B170847331}"/>
              </a:ext>
            </a:extLst>
          </p:cNvPr>
          <p:cNvGraphicFramePr>
            <a:graphicFrameLocks noGrp="1"/>
          </p:cNvGraphicFramePr>
          <p:nvPr/>
        </p:nvGraphicFramePr>
        <p:xfrm>
          <a:off x="329821" y="456844"/>
          <a:ext cx="878649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208">
                  <a:extLst>
                    <a:ext uri="{9D8B030D-6E8A-4147-A177-3AD203B41FA5}">
                      <a16:colId xmlns:a16="http://schemas.microsoft.com/office/drawing/2014/main" val="387089301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1947482715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4071235554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1477911165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3708128733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1938664877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1283913609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1587482213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3987305114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2500471086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4005148408"/>
                    </a:ext>
                  </a:extLst>
                </a:gridCol>
                <a:gridCol w="732208">
                  <a:extLst>
                    <a:ext uri="{9D8B030D-6E8A-4147-A177-3AD203B41FA5}">
                      <a16:colId xmlns:a16="http://schemas.microsoft.com/office/drawing/2014/main" val="2925249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38901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45793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72054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6193939"/>
                  </a:ext>
                </a:extLst>
              </a:tr>
              <a:tr h="370840">
                <a:tc gridSpan="1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66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107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Griglia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3EA4AD-4E7F-E92F-08F3-E6992E8206A9}"/>
              </a:ext>
            </a:extLst>
          </p:cNvPr>
          <p:cNvSpPr txBox="1"/>
          <p:nvPr/>
        </p:nvSpPr>
        <p:spPr>
          <a:xfrm>
            <a:off x="173992" y="575925"/>
            <a:ext cx="94020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La e </a:t>
            </a:r>
            <a:r>
              <a:rPr lang="it-IT" b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b="0" dirty="0" err="1">
                <a:solidFill>
                  <a:srgbClr val="FF0000"/>
                </a:solidFill>
                <a:effectLst/>
                <a:latin typeface="Raleway" pitchFamily="2" charset="0"/>
              </a:rPr>
              <a:t>bg</a:t>
            </a:r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 indica, come vedremo, il colore dello sfondo</a:t>
            </a:r>
          </a:p>
          <a:p>
            <a:pPr algn="l"/>
            <a:endParaRPr lang="it-IT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l"/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La classe </a:t>
            </a: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.col </a:t>
            </a:r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senza specificare la larghezza consente a Bootstrap di distribuire uniformemente ed automaticamente la larghezza </a:t>
            </a:r>
          </a:p>
          <a:p>
            <a:pPr algn="l"/>
            <a:endParaRPr lang="it-IT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l"/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La e </a:t>
            </a: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row</a:t>
            </a: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-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cols</a:t>
            </a: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-x</a:t>
            </a:r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 consente di indicare quante colonne devono essere affiancate in modo che non è necessario specificare la larghezza o la distribuzione automatica della larghezza</a:t>
            </a:r>
            <a:endParaRPr lang="it-IT" b="0" i="0" dirty="0">
              <a:solidFill>
                <a:srgbClr val="FF0000"/>
              </a:solidFill>
              <a:effectLst/>
              <a:latin typeface="Raleway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7BA5E7E-487D-DEFB-2950-C6F6E6ACF898}"/>
              </a:ext>
            </a:extLst>
          </p:cNvPr>
          <p:cNvSpPr txBox="1"/>
          <p:nvPr/>
        </p:nvSpPr>
        <p:spPr>
          <a:xfrm>
            <a:off x="229916" y="2848471"/>
            <a:ext cx="940200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it-IT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endParaRPr lang="it-IT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success.</a:t>
            </a:r>
            <a:r>
              <a:rPr lang="it-IT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</a:t>
            </a:r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occupa il 25% del restante</a:t>
            </a:r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warning.</a:t>
            </a:r>
            <a:r>
              <a:rPr lang="it-IT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</a:t>
            </a:r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occupa il 25% del restante </a:t>
            </a:r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col-6 bg-success.</a:t>
            </a:r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.col-6 occupa il 50%</a:t>
            </a:r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D1F6F94-728B-3524-6A92-711FD00E4F7C}"/>
              </a:ext>
            </a:extLst>
          </p:cNvPr>
          <p:cNvSpPr txBox="1"/>
          <p:nvPr/>
        </p:nvSpPr>
        <p:spPr>
          <a:xfrm>
            <a:off x="333918" y="4300514"/>
            <a:ext cx="91940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row row-cols-4.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bg-success.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colonna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bg-warning.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colonna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bg-success.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colonna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bg-warning.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colonna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31E4B12-C33D-257D-7128-68A02C72314A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4_code</a:t>
            </a:r>
          </a:p>
        </p:txBody>
      </p:sp>
    </p:spTree>
    <p:extLst>
      <p:ext uri="{BB962C8B-B14F-4D97-AF65-F5344CB8AC3E}">
        <p14:creationId xmlns:p14="http://schemas.microsoft.com/office/powerpoint/2010/main" val="1426835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Tipografia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3EA4AD-4E7F-E92F-08F3-E6992E8206A9}"/>
              </a:ext>
            </a:extLst>
          </p:cNvPr>
          <p:cNvSpPr txBox="1"/>
          <p:nvPr/>
        </p:nvSpPr>
        <p:spPr>
          <a:xfrm>
            <a:off x="173992" y="575925"/>
            <a:ext cx="94020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La </a:t>
            </a:r>
            <a:r>
              <a:rPr lang="it-IT" b="1" dirty="0">
                <a:solidFill>
                  <a:srgbClr val="000000"/>
                </a:solidFill>
                <a:effectLst/>
                <a:latin typeface="Raleway" pitchFamily="2" charset="0"/>
              </a:rPr>
              <a:t>tipografia</a:t>
            </a:r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 è una funzionalità di Bootstrap per la formattazione del testo. </a:t>
            </a:r>
          </a:p>
          <a:p>
            <a:endParaRPr lang="it-IT" dirty="0">
              <a:solidFill>
                <a:srgbClr val="000000"/>
              </a:solidFill>
              <a:latin typeface="Raleway" pitchFamily="2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Viene utilizzato per creare intestazioni personalizzate, sottotitoli, paragrafi, allineamenti, </a:t>
            </a:r>
            <a:r>
              <a:rPr lang="it-IT" b="0" dirty="0" err="1">
                <a:solidFill>
                  <a:srgbClr val="000000"/>
                </a:solidFill>
                <a:effectLst/>
                <a:latin typeface="Raleway" pitchFamily="2" charset="0"/>
              </a:rPr>
              <a:t>ecc</a:t>
            </a:r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,</a:t>
            </a:r>
          </a:p>
          <a:p>
            <a:endParaRPr lang="it-IT" dirty="0">
              <a:solidFill>
                <a:srgbClr val="000000"/>
              </a:solidFill>
              <a:latin typeface="Raleway" pitchFamily="2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La tipografia può essere utilizzata per creare: </a:t>
            </a:r>
          </a:p>
          <a:p>
            <a:endParaRPr lang="it-IT" b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Intestazioni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Sottotitoli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Colore del carattere del testo e del paragrafo, tipo di carattere e allineamento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Liste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Altri elementi in linea</a:t>
            </a:r>
            <a:endParaRPr lang="it-IT" b="0" i="0" dirty="0">
              <a:solidFill>
                <a:srgbClr val="FF0000"/>
              </a:solidFill>
              <a:effectLst/>
              <a:latin typeface="Raleway" pitchFamily="2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BA314F-6692-3798-2A79-1F142849E48C}"/>
              </a:ext>
            </a:extLst>
          </p:cNvPr>
          <p:cNvSpPr txBox="1"/>
          <p:nvPr/>
        </p:nvSpPr>
        <p:spPr>
          <a:xfrm>
            <a:off x="173991" y="4117012"/>
            <a:ext cx="94020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Bootstrap 5 utilizza un valore predefinito font-size di </a:t>
            </a:r>
            <a:r>
              <a:rPr lang="it-IT" b="1" dirty="0">
                <a:latin typeface="Raleway" pitchFamily="2" charset="0"/>
              </a:rPr>
              <a:t>1rem</a:t>
            </a:r>
            <a:r>
              <a:rPr lang="it-IT" dirty="0">
                <a:latin typeface="Raleway" pitchFamily="2" charset="0"/>
              </a:rPr>
              <a:t> (16px per impostazione predefinita, rem è una unità responsive) ed </a:t>
            </a:r>
            <a:r>
              <a:rPr lang="it-IT" b="1" dirty="0">
                <a:latin typeface="Raleway" pitchFamily="2" charset="0"/>
              </a:rPr>
              <a:t>line-</a:t>
            </a:r>
            <a:r>
              <a:rPr lang="it-IT" b="1" dirty="0" err="1">
                <a:latin typeface="Raleway" pitchFamily="2" charset="0"/>
              </a:rPr>
              <a:t>height</a:t>
            </a:r>
            <a:r>
              <a:rPr lang="it-IT" b="1" dirty="0">
                <a:latin typeface="Raleway" pitchFamily="2" charset="0"/>
              </a:rPr>
              <a:t> 1.5</a:t>
            </a:r>
            <a:r>
              <a:rPr lang="it-IT" dirty="0">
                <a:latin typeface="Raleway" pitchFamily="2" charset="0"/>
              </a:rPr>
              <a:t>. (altezza della linea 1,5</a:t>
            </a:r>
          </a:p>
          <a:p>
            <a:endParaRPr lang="it-IT" dirty="0">
              <a:latin typeface="Raleway" pitchFamily="2" charset="0"/>
            </a:endParaRPr>
          </a:p>
          <a:p>
            <a:r>
              <a:rPr lang="it-IT" dirty="0">
                <a:latin typeface="Raleway" pitchFamily="2" charset="0"/>
              </a:rPr>
              <a:t>Inoltre, tutti gli elementi hanno </a:t>
            </a:r>
            <a:r>
              <a:rPr lang="it-IT" dirty="0" err="1">
                <a:latin typeface="Raleway" pitchFamily="2" charset="0"/>
              </a:rPr>
              <a:t>margin</a:t>
            </a:r>
            <a:r>
              <a:rPr lang="it-IT" dirty="0">
                <a:latin typeface="Raleway" pitchFamily="2" charset="0"/>
              </a:rPr>
              <a:t>-top: 0 e </a:t>
            </a:r>
            <a:r>
              <a:rPr lang="it-IT" dirty="0" err="1">
                <a:latin typeface="Raleway" pitchFamily="2" charset="0"/>
              </a:rPr>
              <a:t>margin</a:t>
            </a:r>
            <a:r>
              <a:rPr lang="it-IT" dirty="0">
                <a:latin typeface="Raleway" pitchFamily="2" charset="0"/>
              </a:rPr>
              <a:t>-bottom: 1rem (16px per impostazione predefinita).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355D2F-F59F-A280-EA1D-B2F2ED4466D2}"/>
              </a:ext>
            </a:extLst>
          </p:cNvPr>
          <p:cNvSpPr txBox="1"/>
          <p:nvPr/>
        </p:nvSpPr>
        <p:spPr>
          <a:xfrm>
            <a:off x="173991" y="5697503"/>
            <a:ext cx="91066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Gli elementi per la tipografia Bootstrap è disponibile al seguente link: </a:t>
            </a:r>
            <a:r>
              <a:rPr lang="it-IT" dirty="0">
                <a:latin typeface="Raleway" pitchFamily="2" charset="0"/>
                <a:hlinkClick r:id="rId3"/>
              </a:rPr>
              <a:t>https://getbootstrap.com/docs/5.0/content/typography/</a:t>
            </a:r>
            <a:r>
              <a:rPr lang="it-IT" dirty="0">
                <a:latin typeface="Raleway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923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080000" y="1080000"/>
            <a:ext cx="4066920" cy="63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3200" b="0" strike="noStrike" spc="-1" dirty="0">
                <a:latin typeface="Raleway"/>
              </a:rPr>
              <a:t>BOOTSTRAP</a:t>
            </a:r>
            <a:endParaRPr lang="it-IT" sz="3200" b="0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856932" y="2029320"/>
            <a:ext cx="8147976" cy="172138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sz="1800" b="0" strike="noStrike" spc="-1" dirty="0">
                <a:latin typeface="Raleway"/>
              </a:rPr>
              <a:t>Bootstrap è tra i framework CSS più utilizzati per lo sviluppo di applicazioni </a:t>
            </a:r>
            <a:r>
              <a:rPr lang="it-IT" sz="1800" b="0" strike="noStrike" spc="-1" dirty="0" err="1">
                <a:latin typeface="Raleway"/>
              </a:rPr>
              <a:t>frontend</a:t>
            </a:r>
            <a:r>
              <a:rPr lang="it-IT" spc="-1" dirty="0">
                <a:latin typeface="Raleway"/>
              </a:rPr>
              <a:t>. Vedremo gli elementi essenziali esplorando l'ampia libreria di componenti già predisposti utili alla creazione di interfacce Web anche complesse.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EC7D336-B92F-EDA6-DF31-33E8BCEB20AE}"/>
              </a:ext>
            </a:extLst>
          </p:cNvPr>
          <p:cNvSpPr txBox="1"/>
          <p:nvPr/>
        </p:nvSpPr>
        <p:spPr>
          <a:xfrm>
            <a:off x="863999" y="4860862"/>
            <a:ext cx="5704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  <a:hlinkClick r:id="rId3"/>
              </a:rPr>
              <a:t>https://github.com/alceoc/corso_bootstrap.git</a:t>
            </a:r>
            <a:r>
              <a:rPr lang="it-IT" dirty="0">
                <a:latin typeface="Raleway" pitchFamily="2" charset="0"/>
              </a:rPr>
              <a:t>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BA6FECA-E0F2-DEC0-6190-0CDF2D94BB7A}"/>
              </a:ext>
            </a:extLst>
          </p:cNvPr>
          <p:cNvSpPr txBox="1"/>
          <p:nvPr/>
        </p:nvSpPr>
        <p:spPr>
          <a:xfrm>
            <a:off x="856932" y="4214531"/>
            <a:ext cx="5145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pc="-1" dirty="0">
                <a:latin typeface="Raleway"/>
              </a:rPr>
              <a:t>Durante il corso verranno utilizzati esempi ed altro materiale disponibile al seguente link:</a:t>
            </a:r>
            <a:endParaRPr lang="it-I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Tipografia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3EA4AD-4E7F-E92F-08F3-E6992E8206A9}"/>
              </a:ext>
            </a:extLst>
          </p:cNvPr>
          <p:cNvSpPr txBox="1"/>
          <p:nvPr/>
        </p:nvSpPr>
        <p:spPr>
          <a:xfrm>
            <a:off x="173992" y="398374"/>
            <a:ext cx="940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In seguito sono elencati le principali i per impostare la tipografia Bootstrap:</a:t>
            </a:r>
            <a:endParaRPr lang="it-IT" b="0" i="0" dirty="0">
              <a:solidFill>
                <a:srgbClr val="FF0000"/>
              </a:solidFill>
              <a:effectLst/>
              <a:latin typeface="Raleway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BCF9A2D-C81C-3FE2-E8B0-16C16BF778DC}"/>
              </a:ext>
            </a:extLst>
          </p:cNvPr>
          <p:cNvSpPr txBox="1"/>
          <p:nvPr/>
        </p:nvSpPr>
        <p:spPr>
          <a:xfrm>
            <a:off x="0" y="868200"/>
            <a:ext cx="9967590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h1 – h6: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per abbinare lo stile del carattere di un'intestazione ma non può utilizzare l'elemento HTML associato.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text-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muted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è usato per il colore del testo, text-</a:t>
            </a:r>
            <a:r>
              <a:rPr lang="it-IT" sz="1500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muted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 sfuma il testo</a:t>
            </a:r>
            <a:r>
              <a:rPr lang="it-IT" sz="1500" dirty="0">
                <a:solidFill>
                  <a:srgbClr val="273239"/>
                </a:solidFill>
                <a:latin typeface="Raleway" pitchFamily="2" charset="0"/>
              </a:rPr>
              <a:t>, 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cioè testo in grigio.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display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viene utilizzato per creare intestazioni migliori.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dirty="0">
                <a:solidFill>
                  <a:srgbClr val="273239"/>
                </a:solidFill>
                <a:latin typeface="Raleway" pitchFamily="2" charset="0"/>
              </a:rPr>
              <a:t>.</a:t>
            </a: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lead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è usato per far risaltare un paragrafo, cioè visivamente migliore.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mark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serve per evidenziare il testo.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small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viene utilizzato per creare sottotitoli secondari.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initialism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è usato per rendere le abbreviazioni in una dimensione del testo leggermente piccola.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blockquote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è usato per citare il contenuto.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blockquote-footer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è il dettaglio del piè di pagina per identificare la fonte della citazione.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text-center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viene utilizzato per allineare il testo al centro.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list-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inline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viene utilizzato per rendere l'elemento della lista </a:t>
            </a:r>
            <a:r>
              <a:rPr lang="it-IT" sz="1500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inline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text-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truncate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viene utilizzato per accorciare il testo più lungo troncandolo con i puntini di sospensione.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text-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uppercase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è usato per trasformare il testo in maiuscolo.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text-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lowercase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è usato per trasformare il testo in minuscolo.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text-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capitalize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serve per trasformare il testo in maiuscolo la prima lettera di ogni parola lasciando le altre lettere in minuscolo.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pre-scrollable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rende un elemento </a:t>
            </a: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&lt;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pre</a:t>
            </a: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&gt;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scorrevole con un minimo di 350px, visualizzando le frecce di scorrimento; (il tag &lt;</a:t>
            </a:r>
            <a:r>
              <a:rPr lang="it-IT" sz="1500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pre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&gt; visualizza il testo così come scritto: conservando spazi, ritorni a capo ecc.)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dl-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horizontal</a:t>
            </a: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: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allinea fianco a fianco gli elementi </a:t>
            </a:r>
            <a:r>
              <a:rPr lang="it-IT" sz="1500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termin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(&lt;</a:t>
            </a:r>
            <a:r>
              <a:rPr lang="it-IT" sz="1500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dt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&gt;) e </a:t>
            </a:r>
            <a:r>
              <a:rPr lang="it-IT" sz="1500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descriptions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 (&lt;</a:t>
            </a:r>
            <a:r>
              <a:rPr lang="it-IT" sz="1500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dd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&gt;).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list-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unstyled</a:t>
            </a: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: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lo stile di elenco predefinito e il margine sinistro sugli elementi dell'elenco vengono rimossi.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text-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right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: Rappresenta il testo allineato a destra.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text-</a:t>
            </a:r>
            <a:r>
              <a:rPr lang="it-IT" sz="1500" b="1" i="0" dirty="0" err="1">
                <a:solidFill>
                  <a:srgbClr val="273239"/>
                </a:solidFill>
                <a:effectLst/>
                <a:latin typeface="Raleway" pitchFamily="2" charset="0"/>
              </a:rPr>
              <a:t>left</a:t>
            </a:r>
            <a:r>
              <a:rPr lang="it-IT" sz="1500" b="1" i="0" dirty="0">
                <a:solidFill>
                  <a:srgbClr val="273239"/>
                </a:solidFill>
                <a:effectLst/>
                <a:latin typeface="Raleway" pitchFamily="2" charset="0"/>
              </a:rPr>
              <a:t>:</a:t>
            </a:r>
            <a:r>
              <a:rPr lang="it-IT" sz="1500" b="0" i="0" dirty="0">
                <a:solidFill>
                  <a:srgbClr val="273239"/>
                </a:solidFill>
                <a:effectLst/>
                <a:latin typeface="Raleway" pitchFamily="2" charset="0"/>
              </a:rPr>
              <a:t> Rappresenta il testo allineato a sinistra.</a:t>
            </a:r>
          </a:p>
        </p:txBody>
      </p:sp>
    </p:spTree>
    <p:extLst>
      <p:ext uri="{BB962C8B-B14F-4D97-AF65-F5344CB8AC3E}">
        <p14:creationId xmlns:p14="http://schemas.microsoft.com/office/powerpoint/2010/main" val="1722839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Tipografia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504B4D9-DA10-09BB-A20E-9E63AA14E074}"/>
              </a:ext>
            </a:extLst>
          </p:cNvPr>
          <p:cNvSpPr txBox="1"/>
          <p:nvPr/>
        </p:nvSpPr>
        <p:spPr>
          <a:xfrm>
            <a:off x="401216" y="1442668"/>
            <a:ext cx="860282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h1.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Tipografia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muted.</a:t>
            </a:r>
            <a:r>
              <a:rPr lang="it-IT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sfumato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 normale h3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display-3.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 display-3 all'interno di un tag h3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 lead: testo normale in un paragrafo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lead.</a:t>
            </a:r>
            <a:r>
              <a:rPr lang="it-IT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 e lead in un paragrafo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&lt;small&gt;</a:t>
            </a:r>
            <a:r>
              <a:rPr lang="it-I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 in un tag small</a:t>
            </a:r>
            <a:r>
              <a:rPr lang="it-IT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&lt;/small&gt;</a:t>
            </a:r>
            <a:endParaRPr lang="it-I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A5EC6B8-A66C-BD27-C9A3-197D902478FB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5_code</a:t>
            </a:r>
          </a:p>
        </p:txBody>
      </p:sp>
    </p:spTree>
    <p:extLst>
      <p:ext uri="{BB962C8B-B14F-4D97-AF65-F5344CB8AC3E}">
        <p14:creationId xmlns:p14="http://schemas.microsoft.com/office/powerpoint/2010/main" val="1023983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Colori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C3EA4AD-4E7F-E92F-08F3-E6992E8206A9}"/>
              </a:ext>
            </a:extLst>
          </p:cNvPr>
          <p:cNvSpPr txBox="1"/>
          <p:nvPr/>
        </p:nvSpPr>
        <p:spPr>
          <a:xfrm>
            <a:off x="173992" y="341715"/>
            <a:ext cx="940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0000"/>
                </a:solidFill>
                <a:effectLst/>
                <a:latin typeface="Raleway" pitchFamily="2" charset="0"/>
              </a:rPr>
              <a:t>Bootstrap 5 contiene i specifiche per i colori del testo e dello sfondo.</a:t>
            </a:r>
            <a:endParaRPr lang="it-IT" b="0" i="0" dirty="0">
              <a:solidFill>
                <a:srgbClr val="FF0000"/>
              </a:solidFill>
              <a:effectLst/>
              <a:latin typeface="Raleway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EE95B0-594A-BB5F-F94F-CEF4FA28A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2" y="915184"/>
            <a:ext cx="9484358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Le i per i colori del testo sono: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muted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primary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.text-success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.text-info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.text-warning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danger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secondary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.text-white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.text-dark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.text-body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(colore del corpo predefinito/spesso nero) e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.text-light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aleway" pitchFamily="2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69396A-1BE0-5BAC-DE5B-EB4960B46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2" y="2429365"/>
            <a:ext cx="8438163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Le </a:t>
            </a:r>
            <a:r>
              <a:rPr lang="it-IT" altLang="it-IT" dirty="0">
                <a:solidFill>
                  <a:srgbClr val="000000"/>
                </a:solidFill>
                <a:latin typeface="Raleway" pitchFamily="2" charset="0"/>
              </a:rPr>
              <a:t>classi per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i colori di sfondo sono :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bg-primary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-success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-info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-warning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bg-danger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, e .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.bg-secondary.bg-dark.bg-light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aleway" pitchFamily="2" charset="0"/>
              </a:rPr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1FBCE0A-F84E-534E-FA30-D79578CA4738}"/>
              </a:ext>
            </a:extLst>
          </p:cNvPr>
          <p:cNvSpPr txBox="1"/>
          <p:nvPr/>
        </p:nvSpPr>
        <p:spPr>
          <a:xfrm>
            <a:off x="173991" y="3421701"/>
            <a:ext cx="86527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È possibile aggiungere anche il grado di opacità per il testo bianco o nero aggiungendo il valore in percentuale dopo  il nome della e: ad esempio per impostare il 50% di opacità: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.text-black-50  </a:t>
            </a:r>
            <a:r>
              <a:rPr lang="it-IT" dirty="0">
                <a:latin typeface="Raleway" pitchFamily="2" charset="0"/>
              </a:rPr>
              <a:t>.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text-white-50</a:t>
            </a:r>
            <a:endParaRPr lang="it-IT" dirty="0">
              <a:latin typeface="Raleway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C3AEC7-041F-BA2E-4D01-1BBA40D89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61" y="4679503"/>
            <a:ext cx="8652768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Spesso il colore scelto di un testo non è adatto allo sfondo (ad esempio è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illegibile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), Bootstrap consente di adattare automaticamente il colore del testo appropriato per ogni colore di sfondo mediante la e: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 text-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bg</a:t>
            </a:r>
            <a:r>
              <a:rPr kumimoji="0" lang="it-IT" altLang="it-IT" b="0" i="1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</a:t>
            </a:r>
            <a:r>
              <a:rPr kumimoji="0" lang="it-IT" altLang="it-IT" b="0" i="1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xxxx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aleway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1844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Colori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61D7D58-83DB-3E9C-165A-4A6F8B484542}"/>
              </a:ext>
            </a:extLst>
          </p:cNvPr>
          <p:cNvSpPr txBox="1"/>
          <p:nvPr/>
        </p:nvSpPr>
        <p:spPr>
          <a:xfrm>
            <a:off x="233265" y="528583"/>
            <a:ext cx="961053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display-6.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Colori sfondo con testo di colore con contrasto automatico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principale importante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success.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usato spesso per indicare un successo di un evento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info.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usato spesso per indicare per informazioni.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warning.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usato spesso per indicare un avviso.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danger.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Testo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usato spesso per indicare problemi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secondary.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Sfondo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 colore secondario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dark.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Sfondo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grigio scuro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light.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Sfondo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grigio chiaro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D5078F9-D8A4-79CE-2B72-E9A40C5A9418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6_code</a:t>
            </a:r>
          </a:p>
        </p:txBody>
      </p:sp>
    </p:spTree>
    <p:extLst>
      <p:ext uri="{BB962C8B-B14F-4D97-AF65-F5344CB8AC3E}">
        <p14:creationId xmlns:p14="http://schemas.microsoft.com/office/powerpoint/2010/main" val="1432223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3666931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Spazi Bordi allineamenti ombre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37C388-CA60-A61A-7960-7CC57B30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42" y="1094181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Bordi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CCA456-271E-6AD6-6590-FFB87276E370}"/>
              </a:ext>
            </a:extLst>
          </p:cNvPr>
          <p:cNvSpPr txBox="1"/>
          <p:nvPr/>
        </p:nvSpPr>
        <p:spPr>
          <a:xfrm>
            <a:off x="91641" y="503675"/>
            <a:ext cx="9705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000000"/>
                </a:solidFill>
                <a:effectLst/>
                <a:latin typeface="Raleway" pitchFamily="2" charset="0"/>
              </a:rPr>
              <a:t>Bootstrap 5 </a:t>
            </a:r>
            <a:r>
              <a:rPr lang="it-IT" dirty="0">
                <a:solidFill>
                  <a:srgbClr val="000000"/>
                </a:solidFill>
                <a:latin typeface="Raleway" pitchFamily="2" charset="0"/>
              </a:rPr>
              <a:t>fornisce alcune utility per impostare rapidamente gli elementi di layout evitando di definire i CSS specifiche.</a:t>
            </a:r>
            <a:endParaRPr lang="it-IT" dirty="0">
              <a:latin typeface="Raleway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48B53A4-E884-326B-FA64-363955108FEA}"/>
              </a:ext>
            </a:extLst>
          </p:cNvPr>
          <p:cNvSpPr txBox="1"/>
          <p:nvPr/>
        </p:nvSpPr>
        <p:spPr>
          <a:xfrm>
            <a:off x="91641" y="1451171"/>
            <a:ext cx="97055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  <a:latin typeface="Raleway" pitchFamily="2" charset="0"/>
              </a:rPr>
              <a:t>I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bordi vengono generalmente utilizzati per visualizzare un contorno attorno ad un elemento HTML.</a:t>
            </a:r>
            <a:endParaRPr lang="it-IT" sz="1600" dirty="0">
              <a:latin typeface="Raleway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CF402B-5532-2A53-0929-156007363F29}"/>
              </a:ext>
            </a:extLst>
          </p:cNvPr>
          <p:cNvSpPr txBox="1"/>
          <p:nvPr/>
        </p:nvSpPr>
        <p:spPr>
          <a:xfrm>
            <a:off x="72980" y="1894471"/>
            <a:ext cx="970550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i="0" dirty="0">
                <a:solidFill>
                  <a:srgbClr val="000000"/>
                </a:solidFill>
                <a:effectLst/>
                <a:latin typeface="Raleway" pitchFamily="2" charset="0"/>
              </a:rPr>
              <a:t>Per creare i bordi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Bootstrap dispone delle seguenti i:</a:t>
            </a:r>
          </a:p>
          <a:p>
            <a:endParaRPr lang="it-IT" sz="1600" dirty="0">
              <a:solidFill>
                <a:srgbClr val="000000"/>
              </a:solidFill>
              <a:latin typeface="Raleway" pitchFamily="2" charset="0"/>
            </a:endParaRP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: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aggiunge un bordo intorno ai 4 lati dell'elemento.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-top :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aggiunge un bordo sulla parte superiore dell'elemento.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-end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: aggiunge un bordo sulla parte destra dell'elemento.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-start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: aggiunge un bordo sulla parte sinistra dell'elemento.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-bottom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: aggiunge un bordo sulla parte inferiore dell'elemento.</a:t>
            </a:r>
            <a:endParaRPr lang="it-IT" sz="1600" dirty="0">
              <a:latin typeface="Raleway" pitchFamily="2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013F8F1-FBBC-DFF9-28FB-7E91837DBF45}"/>
              </a:ext>
            </a:extLst>
          </p:cNvPr>
          <p:cNvSpPr txBox="1"/>
          <p:nvPr/>
        </p:nvSpPr>
        <p:spPr>
          <a:xfrm>
            <a:off x="91641" y="3878941"/>
            <a:ext cx="970550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i="0" dirty="0">
                <a:solidFill>
                  <a:srgbClr val="000000"/>
                </a:solidFill>
                <a:effectLst/>
                <a:latin typeface="Raleway" pitchFamily="2" charset="0"/>
              </a:rPr>
              <a:t>I colori dei bordi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sono creati mediante la classe 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border-xxxx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dove </a:t>
            </a:r>
            <a:r>
              <a:rPr lang="it-IT" sz="1600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xxxx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è uno dei colori predefiniti di Bootstrap, naturalmente è sempre possibile assegnare qualunque colore manualmente mediante l'attributo CSS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border-primary</a:t>
            </a:r>
            <a:endParaRPr lang="it-IT" sz="1600" b="0" i="0" dirty="0">
              <a:solidFill>
                <a:srgbClr val="FF0000"/>
              </a:solidFill>
              <a:effectLst/>
              <a:latin typeface="Raleway" pitchFamily="2" charset="0"/>
            </a:endParaRPr>
          </a:p>
          <a:p>
            <a:r>
              <a:rPr lang="it-IT" sz="1600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border-secondary</a:t>
            </a:r>
            <a:endParaRPr lang="it-IT" sz="1600" dirty="0">
              <a:solidFill>
                <a:srgbClr val="FF0000"/>
              </a:solidFill>
              <a:latin typeface="Raleway" pitchFamily="2" charset="0"/>
            </a:endParaRP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-success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border-danger</a:t>
            </a:r>
            <a:endParaRPr lang="it-IT" sz="1600" dirty="0">
              <a:solidFill>
                <a:srgbClr val="FF0000"/>
              </a:solidFill>
              <a:latin typeface="Raleway" pitchFamily="2" charset="0"/>
            </a:endParaRP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-warning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-info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-light </a:t>
            </a:r>
          </a:p>
          <a:p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-dark</a:t>
            </a:r>
            <a:endParaRPr lang="it-IT" sz="1600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234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3666931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Spazi Bordi allineamenti ombre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37C388-CA60-A61A-7960-7CC57B30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1902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Bordi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013F8F1-FBBC-DFF9-28FB-7E91837DBF45}"/>
              </a:ext>
            </a:extLst>
          </p:cNvPr>
          <p:cNvSpPr txBox="1"/>
          <p:nvPr/>
        </p:nvSpPr>
        <p:spPr>
          <a:xfrm>
            <a:off x="0" y="575463"/>
            <a:ext cx="970550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i="0" dirty="0">
                <a:solidFill>
                  <a:srgbClr val="000000"/>
                </a:solidFill>
                <a:effectLst/>
                <a:latin typeface="Raleway" pitchFamily="2" charset="0"/>
              </a:rPr>
              <a:t>Lo spessore dei bordi 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viene creato aggiungendo alla classe predefinita utilizzata per disegnare i bordi (</a:t>
            </a:r>
            <a:r>
              <a:rPr lang="it-IT" sz="1600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, </a:t>
            </a:r>
            <a:r>
              <a:rPr lang="it-IT" sz="1600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-top ecc.) anche il </a:t>
            </a:r>
            <a:r>
              <a:rPr lang="it-IT" sz="1600" dirty="0">
                <a:solidFill>
                  <a:srgbClr val="000000"/>
                </a:solidFill>
                <a:latin typeface="Raleway" pitchFamily="2" charset="0"/>
              </a:rPr>
              <a:t>valore in px dello spessore: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.</a:t>
            </a:r>
            <a:r>
              <a:rPr lang="it-IT" sz="1600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border</a:t>
            </a:r>
            <a:r>
              <a:rPr lang="it-IT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-x dove x indica lo spessore in px del bordo:</a:t>
            </a:r>
          </a:p>
          <a:p>
            <a:endParaRPr lang="it-IT" sz="1600" dirty="0">
              <a:solidFill>
                <a:srgbClr val="000000"/>
              </a:solidFill>
              <a:latin typeface="Raleway" pitchFamily="2" charset="0"/>
            </a:endParaRPr>
          </a:p>
          <a:p>
            <a:r>
              <a:rPr lang="it-IT" sz="1600" dirty="0" err="1">
                <a:solidFill>
                  <a:srgbClr val="FF0000"/>
                </a:solidFill>
                <a:latin typeface="Raleway" pitchFamily="2" charset="0"/>
              </a:rPr>
              <a:t>border</a:t>
            </a:r>
            <a:r>
              <a:rPr lang="it-IT" sz="1600" dirty="0">
                <a:solidFill>
                  <a:srgbClr val="FF0000"/>
                </a:solidFill>
                <a:latin typeface="Raleway" pitchFamily="2" charset="0"/>
              </a:rPr>
              <a:t> border-1</a:t>
            </a:r>
            <a:r>
              <a:rPr lang="it-IT" sz="1600" dirty="0">
                <a:latin typeface="Raleway" pitchFamily="2" charset="0"/>
              </a:rPr>
              <a:t>: bordo di spessore 1</a:t>
            </a:r>
          </a:p>
          <a:p>
            <a:r>
              <a:rPr lang="it-IT" sz="1600" dirty="0">
                <a:solidFill>
                  <a:srgbClr val="FF0000"/>
                </a:solidFill>
                <a:latin typeface="Raleway" pitchFamily="2" charset="0"/>
              </a:rPr>
              <a:t>border-top-2</a:t>
            </a:r>
            <a:r>
              <a:rPr lang="it-IT" sz="1600" dirty="0">
                <a:latin typeface="Raleway" pitchFamily="2" charset="0"/>
              </a:rPr>
              <a:t>: bordo sul lato alto di spessore 2 </a:t>
            </a:r>
          </a:p>
          <a:p>
            <a:r>
              <a:rPr lang="it-IT" sz="1600" dirty="0">
                <a:solidFill>
                  <a:srgbClr val="FF0000"/>
                </a:solidFill>
                <a:latin typeface="Raleway" pitchFamily="2" charset="0"/>
              </a:rPr>
              <a:t>border-bottom-2</a:t>
            </a:r>
            <a:r>
              <a:rPr lang="it-IT" sz="1600" dirty="0">
                <a:latin typeface="Raleway" pitchFamily="2" charset="0"/>
              </a:rPr>
              <a:t>: nessun bordo in basso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2191FE0-68B1-D72E-998D-01429E0DC59E}"/>
              </a:ext>
            </a:extLst>
          </p:cNvPr>
          <p:cNvSpPr txBox="1"/>
          <p:nvPr/>
        </p:nvSpPr>
        <p:spPr>
          <a:xfrm>
            <a:off x="0" y="2803340"/>
            <a:ext cx="9705501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dirty="0">
                <a:solidFill>
                  <a:srgbClr val="000000"/>
                </a:solidFill>
                <a:latin typeface="Raleway" pitchFamily="2" charset="0"/>
              </a:rPr>
              <a:t>I bordi arrotondati 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it-IT" sz="1600" i="0" dirty="0">
                <a:solidFill>
                  <a:srgbClr val="000000"/>
                </a:solidFill>
                <a:effectLst/>
                <a:latin typeface="Raleway" pitchFamily="2" charset="0"/>
              </a:rPr>
              <a:t>sono creati mediante la classe </a:t>
            </a:r>
            <a:r>
              <a:rPr lang="it-IT" sz="1600" i="0" dirty="0">
                <a:solidFill>
                  <a:srgbClr val="FF0000"/>
                </a:solidFill>
                <a:effectLst/>
                <a:latin typeface="Raleway" pitchFamily="2" charset="0"/>
              </a:rPr>
              <a:t>.</a:t>
            </a:r>
            <a:r>
              <a:rPr lang="it-IT" sz="160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rounded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Raleway" pitchFamily="2" charset="0"/>
              </a:rPr>
              <a:t>Le varianti della classe </a:t>
            </a:r>
            <a:r>
              <a:rPr lang="it-IT" sz="1600" dirty="0" err="1">
                <a:solidFill>
                  <a:srgbClr val="000000"/>
                </a:solidFill>
                <a:latin typeface="Raleway" pitchFamily="2" charset="0"/>
              </a:rPr>
              <a:t>rounded</a:t>
            </a:r>
            <a:r>
              <a:rPr lang="it-IT" sz="1600" dirty="0">
                <a:solidFill>
                  <a:srgbClr val="000000"/>
                </a:solidFill>
                <a:latin typeface="Raleway" pitchFamily="2" charset="0"/>
              </a:rPr>
              <a:t> indicano il lato del bordo di arrotondamento oppure il raggio; tali classi sono:</a:t>
            </a:r>
          </a:p>
          <a:p>
            <a:endParaRPr lang="it-IT" sz="1600" dirty="0">
              <a:solidFill>
                <a:srgbClr val="000000"/>
              </a:solidFill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.rounded:</a:t>
            </a:r>
            <a:r>
              <a:rPr lang="en-US" sz="1600" b="0" i="0" dirty="0">
                <a:effectLst/>
                <a:latin typeface="Raleway" pitchFamily="2" charset="0"/>
              </a:rPr>
              <a:t> </a:t>
            </a:r>
            <a:r>
              <a:rPr lang="it-IT" sz="1600" b="0" i="0" dirty="0">
                <a:effectLst/>
                <a:latin typeface="Raleway" pitchFamily="2" charset="0"/>
              </a:rPr>
              <a:t>bordo arrotondato sui quattro lati</a:t>
            </a:r>
            <a:endParaRPr lang="en-US" sz="1600" b="0" i="0" dirty="0"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.rounded-top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>
                <a:effectLst/>
                <a:latin typeface="Raleway" pitchFamily="2" charset="0"/>
              </a:rPr>
              <a:t>bordo arrotondato solo in alto</a:t>
            </a:r>
            <a:endParaRPr lang="en-US" sz="1600" b="0" i="0" dirty="0"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.rounded-end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>
                <a:effectLst/>
                <a:latin typeface="Raleway" pitchFamily="2" charset="0"/>
              </a:rPr>
              <a:t>bordo arrotondato solo a destra</a:t>
            </a:r>
            <a:endParaRPr lang="en-US" sz="1600" b="0" i="0" dirty="0">
              <a:solidFill>
                <a:srgbClr val="FF0000"/>
              </a:solidFill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.rounded-bottom</a:t>
            </a:r>
            <a:r>
              <a:rPr lang="it-IT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 </a:t>
            </a:r>
            <a:r>
              <a:rPr lang="it-IT" sz="1600" b="0" i="0" dirty="0">
                <a:effectLst/>
                <a:latin typeface="Raleway" pitchFamily="2" charset="0"/>
              </a:rPr>
              <a:t>bordo arrotondato solo In basso</a:t>
            </a:r>
            <a:endParaRPr lang="en-US" sz="1600" b="0" i="0" dirty="0">
              <a:solidFill>
                <a:srgbClr val="FF0000"/>
              </a:solidFill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.rounded-start </a:t>
            </a:r>
            <a:r>
              <a:rPr lang="it-IT" sz="1600" b="0" i="0" dirty="0">
                <a:effectLst/>
                <a:latin typeface="Raleway" pitchFamily="2" charset="0"/>
              </a:rPr>
              <a:t>bordo arrotondato solo a sinistra</a:t>
            </a:r>
            <a:endParaRPr lang="en-US" sz="1600" b="0" i="0" dirty="0">
              <a:solidFill>
                <a:srgbClr val="FF0000"/>
              </a:solidFill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.rounded-circle</a:t>
            </a:r>
            <a:r>
              <a:rPr lang="it-IT" sz="1600" b="0" i="0" dirty="0">
                <a:effectLst/>
                <a:latin typeface="Raleway" pitchFamily="2" charset="0"/>
              </a:rPr>
              <a:t> cerchio</a:t>
            </a:r>
            <a:endParaRPr lang="en-US" sz="1600" b="0" i="0" dirty="0">
              <a:solidFill>
                <a:srgbClr val="FF0000"/>
              </a:solidFill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.rounded-pill" style="width:130px"</a:t>
            </a:r>
            <a:r>
              <a:rPr lang="it-IT" sz="1600" b="0" i="0" dirty="0">
                <a:effectLst/>
                <a:latin typeface="Raleway" pitchFamily="2" charset="0"/>
              </a:rPr>
              <a:t> forma  arrotondata larghezza 130 px</a:t>
            </a:r>
            <a:endParaRPr lang="en-US" sz="1600" b="0" i="0" dirty="0">
              <a:solidFill>
                <a:srgbClr val="FF0000"/>
              </a:solidFill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.rounded-0 </a:t>
            </a:r>
            <a:r>
              <a:rPr lang="it-IT" sz="1600" b="0" i="0" dirty="0">
                <a:effectLst/>
                <a:latin typeface="Raleway" pitchFamily="2" charset="0"/>
              </a:rPr>
              <a:t>bordo non arrotondato</a:t>
            </a:r>
            <a:endParaRPr lang="en-US" sz="1600" b="0" i="0" dirty="0">
              <a:solidFill>
                <a:srgbClr val="FF0000"/>
              </a:solidFill>
              <a:effectLst/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Raleway" pitchFamily="2" charset="0"/>
              </a:rPr>
              <a:t>.rounded-2 </a:t>
            </a:r>
            <a:r>
              <a:rPr lang="it-IT" sz="1600" b="0" i="0" dirty="0">
                <a:effectLst/>
                <a:latin typeface="Raleway" pitchFamily="2" charset="0"/>
              </a:rPr>
              <a:t>bordo arrotondato ai quattro lati di raggio 2</a:t>
            </a:r>
            <a:endParaRPr lang="en-US" sz="1600" b="0" i="0" dirty="0">
              <a:solidFill>
                <a:srgbClr val="FF0000"/>
              </a:solidFill>
              <a:effectLst/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319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3666931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Spazi Bordi allineamenti ombre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37C388-CA60-A61A-7960-7CC57B30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1902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Bordi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7F8A248-66A6-E22B-D80F-DB7E07F02946}"/>
              </a:ext>
            </a:extLst>
          </p:cNvPr>
          <p:cNvSpPr txBox="1"/>
          <p:nvPr/>
        </p:nvSpPr>
        <p:spPr>
          <a:xfrm>
            <a:off x="160402" y="910796"/>
            <a:ext cx="97598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"h1"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Bordi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border-secondary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-success border-2 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border-2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-success border-start-0 border-bottom-0 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border-primary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border-2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rounded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-end 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-success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rounded-pill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"width:200px"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AB84FF-62AD-8605-6899-98138C109627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7_code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951F1-2CD4-F263-52FD-80A7137887F3}"/>
              </a:ext>
            </a:extLst>
          </p:cNvPr>
          <p:cNvSpPr txBox="1"/>
          <p:nvPr/>
        </p:nvSpPr>
        <p:spPr>
          <a:xfrm>
            <a:off x="160401" y="4563698"/>
            <a:ext cx="94874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In questo esempio è stato definito un CSS per l'elemento </a:t>
            </a:r>
            <a:r>
              <a:rPr lang="it-IT" dirty="0" err="1">
                <a:latin typeface="Raleway" pitchFamily="2" charset="0"/>
              </a:rPr>
              <a:t>span</a:t>
            </a:r>
            <a:r>
              <a:rPr lang="it-IT" dirty="0">
                <a:latin typeface="Raleway" pitchFamily="2" charset="0"/>
              </a:rPr>
              <a:t> come blocco </a:t>
            </a:r>
            <a:r>
              <a:rPr lang="it-IT" dirty="0" err="1">
                <a:latin typeface="Raleway" pitchFamily="2" charset="0"/>
              </a:rPr>
              <a:t>inline</a:t>
            </a:r>
            <a:r>
              <a:rPr lang="it-IT" dirty="0">
                <a:latin typeface="Raleway" pitchFamily="2" charset="0"/>
              </a:rPr>
              <a:t> (display: </a:t>
            </a:r>
            <a:r>
              <a:rPr lang="it-IT" dirty="0" err="1">
                <a:latin typeface="Raleway" pitchFamily="2" charset="0"/>
              </a:rPr>
              <a:t>inline-block</a:t>
            </a:r>
            <a:r>
              <a:rPr lang="it-IT" dirty="0">
                <a:latin typeface="Raleway" pitchFamily="2" charset="0"/>
              </a:rPr>
              <a:t>;); </a:t>
            </a:r>
          </a:p>
          <a:p>
            <a:r>
              <a:rPr lang="it-IT" dirty="0">
                <a:latin typeface="Raleway" pitchFamily="2" charset="0"/>
              </a:rPr>
              <a:t>in questo modo </a:t>
            </a:r>
            <a:r>
              <a:rPr lang="it-IT" dirty="0" err="1">
                <a:latin typeface="Raleway" pitchFamily="2" charset="0"/>
              </a:rPr>
              <a:t>span</a:t>
            </a:r>
            <a:r>
              <a:rPr lang="it-IT" dirty="0">
                <a:latin typeface="Raleway" pitchFamily="2" charset="0"/>
              </a:rPr>
              <a:t> diventa un blocco che rimane sulla stessa riga (</a:t>
            </a:r>
            <a:r>
              <a:rPr lang="it-IT" dirty="0" err="1">
                <a:latin typeface="Raleway" pitchFamily="2" charset="0"/>
              </a:rPr>
              <a:t>inline</a:t>
            </a:r>
            <a:r>
              <a:rPr lang="it-IT" dirty="0">
                <a:latin typeface="Raleway" pitchFamily="2" charset="0"/>
              </a:rPr>
              <a:t>) ma, essendo un blocco, è possibile attribuire larghezza ed altezza</a:t>
            </a:r>
          </a:p>
        </p:txBody>
      </p:sp>
    </p:spTree>
    <p:extLst>
      <p:ext uri="{BB962C8B-B14F-4D97-AF65-F5344CB8AC3E}">
        <p14:creationId xmlns:p14="http://schemas.microsoft.com/office/powerpoint/2010/main" val="1682329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3666931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Spazi Bordi allineamenti ombre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37C388-CA60-A61A-7960-7CC57B30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" y="550397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Larghezza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951F1-2CD4-F263-52FD-80A7137887F3}"/>
              </a:ext>
            </a:extLst>
          </p:cNvPr>
          <p:cNvSpPr txBox="1"/>
          <p:nvPr/>
        </p:nvSpPr>
        <p:spPr>
          <a:xfrm>
            <a:off x="0" y="1049950"/>
            <a:ext cx="94874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Le classi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.w-xx  </a:t>
            </a:r>
            <a:r>
              <a:rPr lang="it-IT" dirty="0">
                <a:latin typeface="Raleway" pitchFamily="2" charset="0"/>
              </a:rPr>
              <a:t>impostano la larghezza di un elemento, xx è la larghezza in percentuale occupata;</a:t>
            </a:r>
          </a:p>
          <a:p>
            <a:endParaRPr lang="it-IT" dirty="0"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w-25 w-50 w-75</a:t>
            </a:r>
            <a:r>
              <a:rPr lang="it-IT" b="0" i="0" dirty="0">
                <a:effectLst/>
                <a:latin typeface="Consolas" panose="020B0609020204030204" pitchFamily="49" charset="0"/>
              </a:rPr>
              <a:t> occupa il 25% 50% 75% della larghezza dell'elemento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w-auto</a:t>
            </a:r>
            <a:r>
              <a:rPr lang="it-IT" b="0" i="0" dirty="0">
                <a:effectLst/>
                <a:latin typeface="Consolas" panose="020B0609020204030204" pitchFamily="49" charset="0"/>
              </a:rPr>
              <a:t> occupa automaticamente la larghezza disponibile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mw-100</a:t>
            </a:r>
            <a:r>
              <a:rPr lang="it-IT" b="0" i="0" dirty="0">
                <a:effectLst/>
                <a:latin typeface="Consolas" panose="020B0609020204030204" pitchFamily="49" charset="0"/>
              </a:rPr>
              <a:t> occupa la larghezza massima al 100%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57C337A-A076-2A49-AA5A-46AF72165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42" y="3053786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Altezza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865E09B-A3A8-D073-974F-C2093DE0CD3A}"/>
              </a:ext>
            </a:extLst>
          </p:cNvPr>
          <p:cNvSpPr txBox="1"/>
          <p:nvPr/>
        </p:nvSpPr>
        <p:spPr>
          <a:xfrm>
            <a:off x="88549" y="3553339"/>
            <a:ext cx="94874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Le classi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.h-xx  </a:t>
            </a:r>
            <a:r>
              <a:rPr lang="it-IT" dirty="0">
                <a:latin typeface="Raleway" pitchFamily="2" charset="0"/>
              </a:rPr>
              <a:t>impostano l'altezza di un elemento, xx è l'altezza percentuale occupata;</a:t>
            </a:r>
          </a:p>
          <a:p>
            <a:endParaRPr lang="it-IT" dirty="0"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h-25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-50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-75</a:t>
            </a:r>
            <a:r>
              <a:rPr lang="it-IT" b="0" i="0" dirty="0">
                <a:effectLst/>
                <a:latin typeface="Consolas" panose="020B0609020204030204" pitchFamily="49" charset="0"/>
              </a:rPr>
              <a:t> 50 75 occupa il 25% 50% 75% dell'altezza dell'elemento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-auto</a:t>
            </a:r>
            <a:r>
              <a:rPr lang="it-IT" b="0" i="0" dirty="0">
                <a:effectLst/>
                <a:latin typeface="Consolas" panose="020B0609020204030204" pitchFamily="49" charset="0"/>
              </a:rPr>
              <a:t> occupa automaticamente l'altezza disponibile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mh-100</a:t>
            </a:r>
            <a:r>
              <a:rPr lang="it-IT" b="0" i="0" dirty="0">
                <a:effectLst/>
                <a:latin typeface="Consolas" panose="020B0609020204030204" pitchFamily="49" charset="0"/>
              </a:rPr>
              <a:t> occupa l'altezza massima al 100%</a:t>
            </a:r>
          </a:p>
        </p:txBody>
      </p:sp>
    </p:spTree>
    <p:extLst>
      <p:ext uri="{BB962C8B-B14F-4D97-AF65-F5344CB8AC3E}">
        <p14:creationId xmlns:p14="http://schemas.microsoft.com/office/powerpoint/2010/main" val="2154714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3666931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Spazi Bordi allineamenti ombre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37C388-CA60-A61A-7960-7CC57B30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2" y="356538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Spaziatura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951F1-2CD4-F263-52FD-80A7137887F3}"/>
              </a:ext>
            </a:extLst>
          </p:cNvPr>
          <p:cNvSpPr txBox="1"/>
          <p:nvPr/>
        </p:nvSpPr>
        <p:spPr>
          <a:xfrm>
            <a:off x="74553" y="638952"/>
            <a:ext cx="948745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Raleway" pitchFamily="2" charset="0"/>
              </a:rPr>
              <a:t>Bootstrap 5 include una vasta gamma di classi per impostare i margini e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 responsive. Queste classi hanno il seguente formato:</a:t>
            </a:r>
          </a:p>
          <a:p>
            <a:endParaRPr lang="it-IT" dirty="0">
              <a:latin typeface="Raleway" pitchFamily="2" charset="0"/>
            </a:endParaRPr>
          </a:p>
          <a:p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.[m </a:t>
            </a:r>
            <a:r>
              <a:rPr lang="it-IT" i="1" dirty="0">
                <a:solidFill>
                  <a:srgbClr val="FF0000"/>
                </a:solidFill>
                <a:latin typeface="Raleway" pitchFamily="2" charset="0"/>
              </a:rPr>
              <a:t>oppure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p] [lato]-[dimensione]</a:t>
            </a:r>
          </a:p>
          <a:p>
            <a:endParaRPr lang="it-IT" dirty="0">
              <a:solidFill>
                <a:srgbClr val="FF0000"/>
              </a:solidFill>
              <a:latin typeface="Raleway" pitchFamily="2" charset="0"/>
            </a:endParaRPr>
          </a:p>
          <a:p>
            <a:r>
              <a:rPr lang="it-IT" dirty="0">
                <a:latin typeface="Raleway" pitchFamily="2" charset="0"/>
              </a:rPr>
              <a:t>dove</a:t>
            </a:r>
          </a:p>
          <a:p>
            <a:endParaRPr lang="it-IT" dirty="0">
              <a:latin typeface="Raleway" pitchFamily="2" charset="0"/>
            </a:endParaRPr>
          </a:p>
          <a:p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m</a:t>
            </a:r>
            <a:r>
              <a:rPr lang="it-IT" dirty="0">
                <a:latin typeface="Raleway" pitchFamily="2" charset="0"/>
              </a:rPr>
              <a:t> fa riferimento al margine</a:t>
            </a:r>
          </a:p>
          <a:p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p</a:t>
            </a:r>
            <a:r>
              <a:rPr lang="it-IT" dirty="0">
                <a:latin typeface="Raleway" pitchFamily="2" charset="0"/>
              </a:rPr>
              <a:t> fa riferimento al </a:t>
            </a:r>
            <a:r>
              <a:rPr lang="it-IT" dirty="0" err="1">
                <a:latin typeface="Raleway" pitchFamily="2" charset="0"/>
              </a:rPr>
              <a:t>padding</a:t>
            </a:r>
            <a:endParaRPr lang="it-IT" dirty="0">
              <a:latin typeface="Raleway" pitchFamily="2" charset="0"/>
            </a:endParaRPr>
          </a:p>
          <a:p>
            <a:endParaRPr lang="it-IT" dirty="0">
              <a:latin typeface="Raleway" pitchFamily="2" charset="0"/>
            </a:endParaRPr>
          </a:p>
          <a:p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[lato] </a:t>
            </a:r>
            <a:r>
              <a:rPr lang="it-IT" dirty="0">
                <a:latin typeface="Raleway" pitchFamily="2" charset="0"/>
              </a:rPr>
              <a:t>Indica dove applicare il margine o il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t-</a:t>
            </a:r>
            <a:r>
              <a:rPr lang="it-IT" dirty="0">
                <a:latin typeface="Raleway" pitchFamily="2" charset="0"/>
              </a:rPr>
              <a:t> imposta il margine o il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 in alto (top)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b-</a:t>
            </a:r>
            <a:r>
              <a:rPr lang="it-IT" dirty="0">
                <a:latin typeface="Raleway" pitchFamily="2" charset="0"/>
              </a:rPr>
              <a:t> imposta il margine o il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 in basso (bottom)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s-</a:t>
            </a:r>
            <a:r>
              <a:rPr lang="it-IT" dirty="0">
                <a:latin typeface="Raleway" pitchFamily="2" charset="0"/>
              </a:rPr>
              <a:t> imposta il margine o il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 a sinistra (start)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e-</a:t>
            </a:r>
            <a:r>
              <a:rPr lang="it-IT" dirty="0">
                <a:latin typeface="Raleway" pitchFamily="2" charset="0"/>
              </a:rPr>
              <a:t> imposta il margine o il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 a destra (end)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y-</a:t>
            </a:r>
            <a:r>
              <a:rPr lang="it-IT" dirty="0">
                <a:latin typeface="Raleway" pitchFamily="2" charset="0"/>
              </a:rPr>
              <a:t> imposta il margine o il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 in alto e in basso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non indicato</a:t>
            </a:r>
            <a:r>
              <a:rPr lang="it-IT" dirty="0">
                <a:latin typeface="Raleway" pitchFamily="2" charset="0"/>
              </a:rPr>
              <a:t>: imposta il margine o il </a:t>
            </a:r>
            <a:r>
              <a:rPr lang="it-IT" dirty="0" err="1">
                <a:latin typeface="Raleway" pitchFamily="2" charset="0"/>
              </a:rPr>
              <a:t>padding</a:t>
            </a:r>
            <a:r>
              <a:rPr lang="it-IT" dirty="0">
                <a:latin typeface="Raleway" pitchFamily="2" charset="0"/>
              </a:rPr>
              <a:t> ai 4 lati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518190-B79E-2FE5-5994-A71DA8A58C59}"/>
              </a:ext>
            </a:extLst>
          </p:cNvPr>
          <p:cNvSpPr txBox="1"/>
          <p:nvPr/>
        </p:nvSpPr>
        <p:spPr>
          <a:xfrm>
            <a:off x="74553" y="5464383"/>
            <a:ext cx="93031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[dimensione]: </a:t>
            </a:r>
            <a:r>
              <a:rPr lang="it-IT" dirty="0">
                <a:latin typeface="Raleway" pitchFamily="2" charset="0"/>
              </a:rPr>
              <a:t>imposta la dimensione e può essere: </a:t>
            </a:r>
            <a:r>
              <a:rPr lang="it-IT" b="1" dirty="0">
                <a:solidFill>
                  <a:srgbClr val="FF0000"/>
                </a:solidFill>
                <a:latin typeface="Raleway" pitchFamily="2" charset="0"/>
              </a:rPr>
              <a:t>0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: (nessun margine o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padding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)</a:t>
            </a:r>
            <a:r>
              <a:rPr lang="it-IT" dirty="0">
                <a:latin typeface="Raleway" pitchFamily="2" charset="0"/>
              </a:rPr>
              <a:t>, </a:t>
            </a:r>
            <a:r>
              <a:rPr lang="it-IT" b="1" dirty="0">
                <a:solidFill>
                  <a:srgbClr val="FF0000"/>
                </a:solidFill>
                <a:latin typeface="Raleway" pitchFamily="2" charset="0"/>
              </a:rPr>
              <a:t>1: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0,25 rem, </a:t>
            </a:r>
            <a:r>
              <a:rPr lang="it-IT" b="1" dirty="0">
                <a:solidFill>
                  <a:srgbClr val="FF0000"/>
                </a:solidFill>
                <a:latin typeface="Raleway" pitchFamily="2" charset="0"/>
              </a:rPr>
              <a:t>2: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0,5 rem 3: </a:t>
            </a:r>
            <a:r>
              <a:rPr lang="it-IT" b="1" dirty="0">
                <a:solidFill>
                  <a:srgbClr val="FF0000"/>
                </a:solidFill>
                <a:latin typeface="Raleway" pitchFamily="2" charset="0"/>
              </a:rPr>
              <a:t>1 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rem, </a:t>
            </a:r>
            <a:r>
              <a:rPr lang="it-IT" b="1" dirty="0">
                <a:solidFill>
                  <a:srgbClr val="FF0000"/>
                </a:solidFill>
                <a:latin typeface="Raleway" pitchFamily="2" charset="0"/>
              </a:rPr>
              <a:t>4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: 1,5 rem, </a:t>
            </a:r>
            <a:r>
              <a:rPr lang="it-IT" b="1" dirty="0">
                <a:solidFill>
                  <a:srgbClr val="FF0000"/>
                </a:solidFill>
                <a:latin typeface="Raleway" pitchFamily="2" charset="0"/>
              </a:rPr>
              <a:t>5: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3 rem, </a:t>
            </a:r>
            <a:r>
              <a:rPr lang="it-IT" b="1" dirty="0">
                <a:solidFill>
                  <a:srgbClr val="FF0000"/>
                </a:solidFill>
                <a:latin typeface="Raleway" pitchFamily="2" charset="0"/>
              </a:rPr>
              <a:t>auto: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imposta automaticamente il margine o il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padding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6911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3666931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Spazi Bordi allineamenti ombre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DC5BB1-0394-20B9-E9CB-1DF107FD284A}"/>
              </a:ext>
            </a:extLst>
          </p:cNvPr>
          <p:cNvSpPr txBox="1"/>
          <p:nvPr/>
        </p:nvSpPr>
        <p:spPr>
          <a:xfrm>
            <a:off x="41242" y="543959"/>
            <a:ext cx="9323265" cy="253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La classe 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shadow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</a:t>
            </a:r>
            <a:r>
              <a:rPr lang="it-IT" spc="-1" dirty="0">
                <a:latin typeface="Raleway"/>
              </a:rPr>
              <a:t> aggiunge un'ombreggiatura all'elemento; le varianti di questa classe sono: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latin typeface="Raleway"/>
              </a:rPr>
              <a:t>,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shadow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: </a:t>
            </a:r>
            <a:r>
              <a:rPr lang="it-IT" spc="-1" dirty="0">
                <a:latin typeface="Raleway"/>
              </a:rPr>
              <a:t>ombra di default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solidFill>
                  <a:srgbClr val="FF0000"/>
                </a:solidFill>
                <a:latin typeface="Raleway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shadow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-none</a:t>
            </a:r>
            <a:r>
              <a:rPr lang="it-IT" spc="-1" dirty="0">
                <a:latin typeface="Raleway"/>
              </a:rPr>
              <a:t>: nessuna ombra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latin typeface="Raleway"/>
              </a:rPr>
              <a:t>,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shadow-sm</a:t>
            </a:r>
            <a:r>
              <a:rPr lang="it-IT" spc="-1" dirty="0">
                <a:latin typeface="Raleway"/>
              </a:rPr>
              <a:t>: ombra leggera (small)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solidFill>
                  <a:srgbClr val="FF0000"/>
                </a:solidFill>
                <a:latin typeface="Raleway"/>
              </a:rPr>
              <a:t>,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shadow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-lg</a:t>
            </a:r>
            <a:r>
              <a:rPr lang="it-IT" spc="-1" dirty="0">
                <a:latin typeface="Raleway"/>
              </a:rPr>
              <a:t>: ombra estesa (large)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BA5C0A-1E77-4097-A4BA-A03B72E6F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2" y="356538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Ombreggiatura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784C4E-0592-9AB8-A14F-A28673CC4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40" y="3035119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Allineamento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B0BCE5D-E1CE-F1BD-303B-6F198E382FB2}"/>
              </a:ext>
            </a:extLst>
          </p:cNvPr>
          <p:cNvSpPr txBox="1"/>
          <p:nvPr/>
        </p:nvSpPr>
        <p:spPr>
          <a:xfrm>
            <a:off x="210339" y="3299348"/>
            <a:ext cx="88712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pc="-1" dirty="0">
                <a:latin typeface="Raleway"/>
              </a:rPr>
              <a:t>L'allineamento </a:t>
            </a:r>
            <a:r>
              <a:rPr lang="it-IT" b="1" spc="-1" dirty="0">
                <a:latin typeface="Raleway"/>
              </a:rPr>
              <a:t>centrato</a:t>
            </a:r>
            <a:r>
              <a:rPr lang="it-IT" spc="-1" dirty="0">
                <a:latin typeface="Raleway"/>
              </a:rPr>
              <a:t> </a:t>
            </a:r>
            <a:r>
              <a:rPr lang="it-IT" b="1" spc="-1" dirty="0">
                <a:latin typeface="Raleway"/>
              </a:rPr>
              <a:t>orizzontale</a:t>
            </a:r>
            <a:r>
              <a:rPr lang="it-IT" spc="-1" dirty="0">
                <a:latin typeface="Raleway"/>
              </a:rPr>
              <a:t> dell'elemento può essere impostato utilizzando la classe del margine destro e sinistro al valore auto: 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mx-auto.</a:t>
            </a:r>
          </a:p>
          <a:p>
            <a:r>
              <a:rPr lang="it-IT" spc="-1" dirty="0">
                <a:latin typeface="Raleway"/>
              </a:rPr>
              <a:t>La classe 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float-end </a:t>
            </a:r>
            <a:r>
              <a:rPr lang="it-IT" spc="-1" dirty="0">
                <a:latin typeface="Raleway"/>
              </a:rPr>
              <a:t>allinea l'elemento a </a:t>
            </a:r>
            <a:r>
              <a:rPr lang="it-IT" b="1" spc="-1" dirty="0">
                <a:latin typeface="Raleway"/>
              </a:rPr>
              <a:t>orizzontalmente</a:t>
            </a:r>
            <a:r>
              <a:rPr lang="it-IT" spc="-1" dirty="0">
                <a:latin typeface="Raleway"/>
              </a:rPr>
              <a:t> a </a:t>
            </a:r>
            <a:r>
              <a:rPr lang="it-IT" b="1" spc="-1" dirty="0">
                <a:latin typeface="Raleway"/>
              </a:rPr>
              <a:t>destra</a:t>
            </a:r>
            <a:r>
              <a:rPr lang="it-IT" spc="-1" dirty="0">
                <a:latin typeface="Raleway"/>
              </a:rPr>
              <a:t> 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464D08D-7D1F-485F-6372-F8F3E0D273A9}"/>
              </a:ext>
            </a:extLst>
          </p:cNvPr>
          <p:cNvSpPr txBox="1"/>
          <p:nvPr/>
        </p:nvSpPr>
        <p:spPr>
          <a:xfrm>
            <a:off x="188740" y="4186002"/>
            <a:ext cx="887128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pc="-1" dirty="0">
                <a:latin typeface="Raleway"/>
              </a:rPr>
              <a:t>L'allineamento </a:t>
            </a:r>
            <a:r>
              <a:rPr lang="it-IT" b="1" spc="-1" dirty="0">
                <a:latin typeface="Raleway"/>
              </a:rPr>
              <a:t>verticale</a:t>
            </a:r>
            <a:r>
              <a:rPr lang="it-IT" spc="-1" dirty="0">
                <a:latin typeface="Raleway"/>
              </a:rPr>
              <a:t> dell'elemento è definito mediante la classe 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align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 </a:t>
            </a:r>
            <a:r>
              <a:rPr lang="it-IT" spc="-1" dirty="0">
                <a:latin typeface="Raleway"/>
              </a:rPr>
              <a:t>e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 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align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-text- </a:t>
            </a:r>
            <a:r>
              <a:rPr lang="it-IT" spc="-1" dirty="0">
                <a:latin typeface="Raleway"/>
              </a:rPr>
              <a:t>(per il testo).    Le varianti di questa classe sono:</a:t>
            </a:r>
          </a:p>
          <a:p>
            <a:endParaRPr lang="it-IT" spc="-1" dirty="0">
              <a:latin typeface="Raleway"/>
            </a:endParaRPr>
          </a:p>
          <a:p>
            <a:r>
              <a:rPr lang="en-US" spc="-1" dirty="0">
                <a:solidFill>
                  <a:srgbClr val="FF0000"/>
                </a:solidFill>
                <a:latin typeface="Raleway"/>
              </a:rPr>
              <a:t>align-baseline</a:t>
            </a:r>
            <a:r>
              <a:rPr lang="en-US" spc="-1" dirty="0">
                <a:latin typeface="Raleway"/>
              </a:rPr>
              <a:t>: </a:t>
            </a:r>
            <a:r>
              <a:rPr lang="en-US" spc="-1" dirty="0" err="1">
                <a:latin typeface="Raleway"/>
              </a:rPr>
              <a:t>allineamento</a:t>
            </a:r>
            <a:r>
              <a:rPr lang="en-US" spc="-1" dirty="0">
                <a:latin typeface="Raleway"/>
              </a:rPr>
              <a:t> </a:t>
            </a:r>
            <a:r>
              <a:rPr lang="en-US" spc="-1" dirty="0" err="1">
                <a:latin typeface="Raleway"/>
              </a:rPr>
              <a:t>lungo</a:t>
            </a:r>
            <a:r>
              <a:rPr lang="en-US" spc="-1" dirty="0">
                <a:latin typeface="Raleway"/>
              </a:rPr>
              <a:t> la </a:t>
            </a:r>
            <a:r>
              <a:rPr lang="en-US" spc="-1" dirty="0" err="1">
                <a:latin typeface="Raleway"/>
              </a:rPr>
              <a:t>linea</a:t>
            </a:r>
            <a:endParaRPr lang="en-US" spc="-1" dirty="0">
              <a:latin typeface="Raleway"/>
            </a:endParaRPr>
          </a:p>
          <a:p>
            <a:r>
              <a:rPr lang="en-US" spc="-1" dirty="0">
                <a:solidFill>
                  <a:srgbClr val="FF0000"/>
                </a:solidFill>
                <a:latin typeface="Raleway"/>
              </a:rPr>
              <a:t>align-top    align-text-top</a:t>
            </a:r>
            <a:r>
              <a:rPr lang="en-US" spc="-1" dirty="0">
                <a:latin typeface="Raleway"/>
              </a:rPr>
              <a:t>: </a:t>
            </a:r>
            <a:r>
              <a:rPr lang="en-US" spc="-1" dirty="0" err="1">
                <a:latin typeface="Raleway"/>
              </a:rPr>
              <a:t>allineamento</a:t>
            </a:r>
            <a:r>
              <a:rPr lang="en-US" spc="-1" dirty="0">
                <a:latin typeface="Raleway"/>
              </a:rPr>
              <a:t> in alto</a:t>
            </a:r>
          </a:p>
          <a:p>
            <a:r>
              <a:rPr lang="en-US" spc="-1" dirty="0">
                <a:solidFill>
                  <a:srgbClr val="FF0000"/>
                </a:solidFill>
                <a:latin typeface="Raleway"/>
              </a:rPr>
              <a:t>align-middle </a:t>
            </a:r>
            <a:r>
              <a:rPr lang="en-US" spc="-1" dirty="0">
                <a:latin typeface="Raleway"/>
              </a:rPr>
              <a:t>: </a:t>
            </a:r>
            <a:r>
              <a:rPr lang="en-US" spc="-1" dirty="0" err="1">
                <a:latin typeface="Raleway"/>
              </a:rPr>
              <a:t>allineamento</a:t>
            </a:r>
            <a:r>
              <a:rPr lang="en-US" spc="-1" dirty="0">
                <a:latin typeface="Raleway"/>
              </a:rPr>
              <a:t> al </a:t>
            </a:r>
            <a:r>
              <a:rPr lang="en-US" spc="-1" dirty="0" err="1">
                <a:latin typeface="Raleway"/>
              </a:rPr>
              <a:t>centro</a:t>
            </a:r>
            <a:endParaRPr lang="en-US" spc="-1" dirty="0">
              <a:latin typeface="Raleway"/>
            </a:endParaRPr>
          </a:p>
          <a:p>
            <a:r>
              <a:rPr lang="en-US" spc="-1" dirty="0">
                <a:solidFill>
                  <a:srgbClr val="FF0000"/>
                </a:solidFill>
                <a:latin typeface="Raleway"/>
              </a:rPr>
              <a:t>align-bottom     align-text-bottom </a:t>
            </a:r>
            <a:r>
              <a:rPr lang="en-US" spc="-1" dirty="0">
                <a:latin typeface="Raleway"/>
              </a:rPr>
              <a:t>: </a:t>
            </a:r>
            <a:r>
              <a:rPr lang="en-US" spc="-1" dirty="0" err="1">
                <a:latin typeface="Raleway"/>
              </a:rPr>
              <a:t>allineamento</a:t>
            </a:r>
            <a:r>
              <a:rPr lang="en-US" spc="-1" dirty="0">
                <a:latin typeface="Raleway"/>
              </a:rPr>
              <a:t> in basso</a:t>
            </a:r>
          </a:p>
        </p:txBody>
      </p:sp>
    </p:spTree>
    <p:extLst>
      <p:ext uri="{BB962C8B-B14F-4D97-AF65-F5344CB8AC3E}">
        <p14:creationId xmlns:p14="http://schemas.microsoft.com/office/powerpoint/2010/main" val="303202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51009" y="909845"/>
            <a:ext cx="9759821" cy="11242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sz="1400" b="1" strike="noStrike" spc="-1" dirty="0">
                <a:latin typeface="Raleway"/>
              </a:rPr>
              <a:t>Cos'è Bootstrap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Bootstrap è un framework front-end gratuito per uno sviluppo rapido di </a:t>
            </a:r>
            <a:r>
              <a:rPr lang="it-IT" sz="1400" b="0" strike="noStrike" spc="-1" dirty="0" err="1">
                <a:latin typeface="Raleway"/>
              </a:rPr>
              <a:t>frontend</a:t>
            </a:r>
            <a:r>
              <a:rPr lang="it-IT" sz="1400" b="0" strike="noStrike" spc="-1" dirty="0">
                <a:latin typeface="Raleway"/>
              </a:rPr>
              <a:t>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Bootstrap include componenti precostituiti basati HTML, CSS e </a:t>
            </a:r>
            <a:r>
              <a:rPr lang="it-IT" sz="1400" b="0" strike="noStrike" spc="-1" dirty="0" err="1">
                <a:latin typeface="Raleway"/>
              </a:rPr>
              <a:t>Javascript</a:t>
            </a:r>
            <a:endParaRPr lang="it-IT" sz="1400" b="0" strike="noStrike" spc="-1" dirty="0">
              <a:latin typeface="Raleway"/>
            </a:endParaRPr>
          </a:p>
        </p:txBody>
      </p:sp>
      <p:sp>
        <p:nvSpPr>
          <p:cNvPr id="2" name="TextShape 4">
            <a:extLst>
              <a:ext uri="{FF2B5EF4-FFF2-40B4-BE49-F238E27FC236}">
                <a16:creationId xmlns:a16="http://schemas.microsoft.com/office/drawing/2014/main" id="{3289DE01-F505-393F-0DD3-51C38E25CEB4}"/>
              </a:ext>
            </a:extLst>
          </p:cNvPr>
          <p:cNvSpPr txBox="1"/>
          <p:nvPr/>
        </p:nvSpPr>
        <p:spPr>
          <a:xfrm>
            <a:off x="51009" y="2449722"/>
            <a:ext cx="9759821" cy="21875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sz="1400" b="1" spc="-1" dirty="0">
                <a:latin typeface="Raleway"/>
              </a:rPr>
              <a:t>Perché utilizzare</a:t>
            </a:r>
            <a:r>
              <a:rPr lang="it-IT" sz="1400" b="1" strike="noStrike" spc="-1" dirty="0">
                <a:latin typeface="Raleway"/>
              </a:rPr>
              <a:t> Bootstrap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Sviluppo Web più rapido e semplice.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Crea pagine Web indipendenti dalla piattaforma.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Crea progetti Web responsive (cioè il layout si adatta automaticamente a qualunque dispositivo).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È progettato per rispondere anche ai dispositivi mobili.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È gratis! Disponibile su </a:t>
            </a:r>
            <a:r>
              <a:rPr lang="it-IT" sz="1400" b="0" strike="noStrike" spc="-1" dirty="0">
                <a:latin typeface="Raleway"/>
                <a:hlinkClick r:id="rId3"/>
              </a:rPr>
              <a:t>www.getbootstrap.com</a:t>
            </a:r>
            <a:r>
              <a:rPr lang="it-IT" sz="1400" b="0" strike="noStrike" spc="-1" dirty="0">
                <a:latin typeface="Raleway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4606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3666931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Spazi Bordi allineamenti ombre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DC5BB1-0394-20B9-E9CB-1DF107FD284A}"/>
              </a:ext>
            </a:extLst>
          </p:cNvPr>
          <p:cNvSpPr txBox="1"/>
          <p:nvPr/>
        </p:nvSpPr>
        <p:spPr>
          <a:xfrm>
            <a:off x="41242" y="771525"/>
            <a:ext cx="9323265" cy="3367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Le classi  classe 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align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-item-xx</a:t>
            </a:r>
            <a:r>
              <a:rPr lang="it-IT" spc="-1" dirty="0">
                <a:latin typeface="Raleway"/>
              </a:rPr>
              <a:t> consente l'allineamento verticale del contenuto. Queste classi hanno effetto solo sulle righe, le quali si basano sul framework </a:t>
            </a:r>
            <a:r>
              <a:rPr lang="it-IT" b="1" spc="-1" dirty="0">
                <a:latin typeface="Raleway"/>
              </a:rPr>
              <a:t>Flex</a:t>
            </a:r>
            <a:r>
              <a:rPr lang="it-IT" spc="-1" dirty="0">
                <a:latin typeface="Raleway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Le classi di questo tipo sono: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 err="1">
                <a:solidFill>
                  <a:srgbClr val="FF0000"/>
                </a:solidFill>
                <a:latin typeface="Raleway"/>
              </a:rPr>
              <a:t>align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-items-start: </a:t>
            </a:r>
            <a:r>
              <a:rPr lang="it-IT" spc="-1" dirty="0">
                <a:latin typeface="Raleway"/>
              </a:rPr>
              <a:t>allinea le colonne in alto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latin typeface="Raleway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align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-items-end; </a:t>
            </a:r>
            <a:r>
              <a:rPr lang="it-IT" spc="-1" dirty="0">
                <a:latin typeface="Raleway"/>
              </a:rPr>
              <a:t>allinea le colonne in basso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solidFill>
                  <a:srgbClr val="FF0000"/>
                </a:solidFill>
                <a:latin typeface="Raleway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align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-items-center</a:t>
            </a:r>
            <a:r>
              <a:rPr lang="it-IT" spc="-1" dirty="0">
                <a:latin typeface="Raleway"/>
              </a:rPr>
              <a:t>: allinea le colonne al centro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latin typeface="Raleway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align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-items-stretch</a:t>
            </a:r>
            <a:r>
              <a:rPr lang="it-IT" spc="-1" dirty="0">
                <a:latin typeface="Raleway"/>
              </a:rPr>
              <a:t>: allunga la colonna fino alla piena altezza del loro contenitore di riga.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BA5C0A-1E77-4097-A4BA-A03B72E6F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2" y="356538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Allineamento degli elementi</a:t>
            </a:r>
          </a:p>
        </p:txBody>
      </p:sp>
    </p:spTree>
    <p:extLst>
      <p:ext uri="{BB962C8B-B14F-4D97-AF65-F5344CB8AC3E}">
        <p14:creationId xmlns:p14="http://schemas.microsoft.com/office/powerpoint/2010/main" val="2621773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3666931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Spazi Bordi allineamenti ombre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951F1-2CD4-F263-52FD-80A7137887F3}"/>
              </a:ext>
            </a:extLst>
          </p:cNvPr>
          <p:cNvSpPr txBox="1"/>
          <p:nvPr/>
        </p:nvSpPr>
        <p:spPr>
          <a:xfrm>
            <a:off x="0" y="1049950"/>
            <a:ext cx="948745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"w-50 m-4 p-2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-lg mx-auto"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riga colore testo info margine 4 sui 4 lati, 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4 solo alto e basso, testo centrato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ogni colonna ha bordo solo destra e sinistra, questo paragrafo è centrato (mx-auto)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 ombra larga (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-lg)  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-info m-4 py-4 text-center"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-start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-end 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.col-sm-3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-start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-end"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.col-sm-3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-start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-end"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.col-sm-3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-start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-end"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.col-sm-3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Raleway" pitchFamily="2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DC5BB1-0394-20B9-E9CB-1DF107FD284A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8_code</a:t>
            </a:r>
          </a:p>
        </p:txBody>
      </p:sp>
    </p:spTree>
    <p:extLst>
      <p:ext uri="{BB962C8B-B14F-4D97-AF65-F5344CB8AC3E}">
        <p14:creationId xmlns:p14="http://schemas.microsoft.com/office/powerpoint/2010/main" val="1839338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Rappresentazione di video o rappresentazioni responsive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DC5BB1-0394-20B9-E9CB-1DF107FD284A}"/>
              </a:ext>
            </a:extLst>
          </p:cNvPr>
          <p:cNvSpPr txBox="1"/>
          <p:nvPr/>
        </p:nvSpPr>
        <p:spPr>
          <a:xfrm>
            <a:off x="61566" y="490091"/>
            <a:ext cx="9418335" cy="4614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 pitchFamily="2" charset="0"/>
              </a:rPr>
              <a:t>La classe 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.ratio</a:t>
            </a:r>
            <a:r>
              <a:rPr lang="it-IT" spc="-1" dirty="0">
                <a:latin typeface="Raleway" pitchFamily="2" charset="0"/>
              </a:rPr>
              <a:t> e le sue varianti 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.ratio-xx</a:t>
            </a:r>
            <a:r>
              <a:rPr lang="it-IT" spc="-1" dirty="0">
                <a:latin typeface="Raleway" pitchFamily="2" charset="0"/>
              </a:rPr>
              <a:t> di Bootstrap 5 </a:t>
            </a:r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consentono di mantenere proporzioni indipendentemente dalle dimensioni dello schermo del dispositivo. Questa class può essere applicata a qualunque </a:t>
            </a:r>
            <a:r>
              <a:rPr lang="it-IT" b="0" i="0" dirty="0" err="1">
                <a:solidFill>
                  <a:srgbClr val="273239"/>
                </a:solidFill>
                <a:effectLst/>
                <a:latin typeface="Raleway" pitchFamily="2" charset="0"/>
              </a:rPr>
              <a:t>helper</a:t>
            </a:r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 HTML adibito ai contenuti, come </a:t>
            </a:r>
            <a:r>
              <a:rPr lang="en-US" b="0" i="0" dirty="0">
                <a:solidFill>
                  <a:srgbClr val="FF0000"/>
                </a:solidFill>
                <a:effectLst/>
                <a:latin typeface="Raleway" pitchFamily="2" charset="0"/>
              </a:rPr>
              <a:t>&lt;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Raleway" pitchFamily="2" charset="0"/>
              </a:rPr>
              <a:t>iframe</a:t>
            </a:r>
            <a:r>
              <a:rPr lang="en-US" b="0" i="0" dirty="0">
                <a:solidFill>
                  <a:srgbClr val="FF0000"/>
                </a:solidFill>
                <a:effectLst/>
                <a:latin typeface="Raleway" pitchFamily="2" charset="0"/>
              </a:rPr>
              <a:t>&gt;, &lt;embed&gt;, &lt;video&gt;, &lt;object</a:t>
            </a:r>
            <a:r>
              <a:rPr lang="en-US" b="0" i="0" dirty="0">
                <a:solidFill>
                  <a:srgbClr val="273239"/>
                </a:solidFill>
                <a:effectLst/>
                <a:latin typeface="Raleway" pitchFamily="2" charset="0"/>
              </a:rPr>
              <a:t>&gt;.</a:t>
            </a:r>
          </a:p>
          <a:p>
            <a:pPr>
              <a:lnSpc>
                <a:spcPct val="150000"/>
              </a:lnSpc>
            </a:pPr>
            <a:r>
              <a:rPr lang="it-IT" spc="-1" dirty="0">
                <a:latin typeface="Raleway" pitchFamily="2" charset="0"/>
              </a:rPr>
              <a:t>L'elemento HTML </a:t>
            </a:r>
            <a:r>
              <a:rPr lang="it-IT" b="1" spc="-1" dirty="0" err="1">
                <a:latin typeface="Raleway" pitchFamily="2" charset="0"/>
              </a:rPr>
              <a:t>iframe</a:t>
            </a:r>
            <a:r>
              <a:rPr lang="it-IT" b="1" spc="-1" dirty="0">
                <a:latin typeface="Raleway" pitchFamily="2" charset="0"/>
              </a:rPr>
              <a:t>, </a:t>
            </a:r>
            <a:r>
              <a:rPr lang="it-IT" spc="-1" dirty="0">
                <a:latin typeface="Raleway" pitchFamily="2" charset="0"/>
              </a:rPr>
              <a:t>in particolare</a:t>
            </a:r>
            <a:r>
              <a:rPr lang="it-IT" b="1" spc="-1" dirty="0">
                <a:latin typeface="Raleway" pitchFamily="2" charset="0"/>
              </a:rPr>
              <a:t>, </a:t>
            </a:r>
            <a:r>
              <a:rPr lang="it-IT" spc="-1" dirty="0">
                <a:latin typeface="Raleway" pitchFamily="2" charset="0"/>
              </a:rPr>
              <a:t>è utilizzato per incorporare video, rappresentazioni o altri media in una pagina WEB.</a:t>
            </a:r>
          </a:p>
          <a:p>
            <a:pPr>
              <a:lnSpc>
                <a:spcPct val="150000"/>
              </a:lnSpc>
            </a:pPr>
            <a:r>
              <a:rPr lang="it-IT" spc="-1" dirty="0">
                <a:latin typeface="Raleway" pitchFamily="2" charset="0"/>
              </a:rPr>
              <a:t>La classe .ratio imposta le dimensioni indicato il rapporto di proporzione dell'</a:t>
            </a:r>
            <a:r>
              <a:rPr lang="it-IT" spc="-1" dirty="0" err="1">
                <a:latin typeface="Raleway" pitchFamily="2" charset="0"/>
              </a:rPr>
              <a:t>helper</a:t>
            </a:r>
            <a:r>
              <a:rPr lang="it-IT" spc="-1" dirty="0">
                <a:latin typeface="Raleway" pitchFamily="2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ratio ratio-1x1: </a:t>
            </a:r>
            <a:r>
              <a:rPr lang="it-IT" spc="-1" dirty="0">
                <a:latin typeface="Raleway" pitchFamily="2" charset="0"/>
              </a:rPr>
              <a:t>imposta un rapporto 1x1</a:t>
            </a:r>
          </a:p>
          <a:p>
            <a:pPr>
              <a:lnSpc>
                <a:spcPct val="150000"/>
              </a:lnSpc>
            </a:pP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ratio ratio-4x3: </a:t>
            </a:r>
            <a:r>
              <a:rPr lang="it-IT" spc="-1" dirty="0">
                <a:latin typeface="Raleway" pitchFamily="2" charset="0"/>
              </a:rPr>
              <a:t>imposta un rapporto 4x3</a:t>
            </a:r>
          </a:p>
          <a:p>
            <a:pPr>
              <a:lnSpc>
                <a:spcPct val="150000"/>
              </a:lnSpc>
            </a:pP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ratio ratio-16x9: </a:t>
            </a:r>
            <a:r>
              <a:rPr lang="it-IT" spc="-1" dirty="0">
                <a:latin typeface="Raleway" pitchFamily="2" charset="0"/>
              </a:rPr>
              <a:t>imposta un rapporto 16x9</a:t>
            </a:r>
          </a:p>
          <a:p>
            <a:pPr>
              <a:lnSpc>
                <a:spcPct val="150000"/>
              </a:lnSpc>
            </a:pPr>
            <a:r>
              <a:rPr lang="it-IT" b="0" i="0" dirty="0">
                <a:solidFill>
                  <a:srgbClr val="FF0000"/>
                </a:solidFill>
                <a:effectLst/>
                <a:latin typeface="Raleway" pitchFamily="2" charset="0"/>
              </a:rPr>
              <a:t>ratio ratio-21x9: </a:t>
            </a:r>
            <a:r>
              <a:rPr lang="it-IT" spc="-1" dirty="0">
                <a:latin typeface="Raleway" pitchFamily="2" charset="0"/>
              </a:rPr>
              <a:t>imposta un rapporto 21x9</a:t>
            </a:r>
            <a:endParaRPr lang="it-IT" spc="-1" dirty="0">
              <a:solidFill>
                <a:srgbClr val="FF0000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805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Immagini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DC5BB1-0394-20B9-E9CB-1DF107FD284A}"/>
              </a:ext>
            </a:extLst>
          </p:cNvPr>
          <p:cNvSpPr txBox="1"/>
          <p:nvPr/>
        </p:nvSpPr>
        <p:spPr>
          <a:xfrm>
            <a:off x="70897" y="775480"/>
            <a:ext cx="9418335" cy="1290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 pitchFamily="2" charset="0"/>
              </a:rPr>
              <a:t>Le immagini in Bootstrap possono essere adattate al tipo di dispositivo, rendendole responsive dinamicamente. La classe 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 pitchFamily="2" charset="0"/>
              </a:rPr>
              <a:t>img-fluidclasse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spc="-1" dirty="0">
                <a:latin typeface="Raleway" pitchFamily="2" charset="0"/>
              </a:rPr>
              <a:t>applicata all'elemento HTML &lt;</a:t>
            </a:r>
            <a:r>
              <a:rPr lang="it-IT" spc="-1" dirty="0" err="1">
                <a:latin typeface="Raleway" pitchFamily="2" charset="0"/>
              </a:rPr>
              <a:t>img</a:t>
            </a:r>
            <a:r>
              <a:rPr lang="it-IT" spc="-1" dirty="0">
                <a:latin typeface="Raleway" pitchFamily="2" charset="0"/>
              </a:rPr>
              <a:t>&gt; verrà ridimensionata in modo corretto rispetto all'elemento genitore.</a:t>
            </a:r>
            <a:endParaRPr lang="it-IT" spc="-1" dirty="0">
              <a:solidFill>
                <a:srgbClr val="FF0000"/>
              </a:solidFill>
              <a:latin typeface="Raleway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139213-8512-0493-3A4B-F1BB84DA6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7" y="484796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Immagini responsive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D39B70-0CEC-F4CE-C90F-6409796CC418}"/>
              </a:ext>
            </a:extLst>
          </p:cNvPr>
          <p:cNvSpPr txBox="1"/>
          <p:nvPr/>
        </p:nvSpPr>
        <p:spPr>
          <a:xfrm>
            <a:off x="70897" y="2420107"/>
            <a:ext cx="9418335" cy="1705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 pitchFamily="2" charset="0"/>
              </a:rPr>
              <a:t>L'allineamento delle immagini può essere applicato mediante le classi specifiche:</a:t>
            </a:r>
          </a:p>
          <a:p>
            <a:pPr>
              <a:lnSpc>
                <a:spcPct val="150000"/>
              </a:lnSpc>
            </a:pPr>
            <a:r>
              <a:rPr lang="it-IT" spc="-1" dirty="0">
                <a:solidFill>
                  <a:srgbClr val="FF0000"/>
                </a:solidFill>
                <a:latin typeface="Raleway"/>
              </a:rPr>
              <a:t>float-end </a:t>
            </a:r>
            <a:r>
              <a:rPr lang="it-IT" spc="-1" dirty="0">
                <a:latin typeface="Raleway"/>
              </a:rPr>
              <a:t>allinea l'immagine a </a:t>
            </a:r>
            <a:r>
              <a:rPr lang="it-IT" b="1" spc="-1" dirty="0">
                <a:latin typeface="Raleway"/>
              </a:rPr>
              <a:t>orizzontalmente</a:t>
            </a:r>
            <a:r>
              <a:rPr lang="it-IT" spc="-1" dirty="0">
                <a:latin typeface="Raleway"/>
              </a:rPr>
              <a:t> a </a:t>
            </a:r>
            <a:r>
              <a:rPr lang="it-IT" b="1" spc="-1" dirty="0">
                <a:latin typeface="Raleway"/>
              </a:rPr>
              <a:t>destra</a:t>
            </a:r>
            <a:r>
              <a:rPr lang="it-IT" spc="-1" dirty="0">
                <a:latin typeface="Raleway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it-IT" spc="-1" dirty="0">
                <a:solidFill>
                  <a:srgbClr val="FF0000"/>
                </a:solidFill>
                <a:latin typeface="Raleway"/>
              </a:rPr>
              <a:t>float-start </a:t>
            </a:r>
            <a:r>
              <a:rPr lang="it-IT" spc="-1" dirty="0">
                <a:latin typeface="Raleway"/>
              </a:rPr>
              <a:t>allinea l'immagine a </a:t>
            </a:r>
            <a:r>
              <a:rPr lang="it-IT" b="1" spc="-1" dirty="0">
                <a:latin typeface="Raleway"/>
              </a:rPr>
              <a:t>orizzontalmente</a:t>
            </a:r>
            <a:r>
              <a:rPr lang="it-IT" spc="-1" dirty="0">
                <a:latin typeface="Raleway"/>
              </a:rPr>
              <a:t> a </a:t>
            </a:r>
            <a:r>
              <a:rPr lang="it-IT" b="1" spc="-1" dirty="0">
                <a:latin typeface="Raleway"/>
              </a:rPr>
              <a:t>sinistra</a:t>
            </a:r>
          </a:p>
          <a:p>
            <a:pPr>
              <a:lnSpc>
                <a:spcPct val="150000"/>
              </a:lnSpc>
            </a:pPr>
            <a:r>
              <a:rPr lang="it-IT" spc="-1" dirty="0">
                <a:solidFill>
                  <a:srgbClr val="FF0000"/>
                </a:solidFill>
                <a:latin typeface="Raleway"/>
              </a:rPr>
              <a:t>mx-auto </a:t>
            </a:r>
            <a:r>
              <a:rPr lang="it-IT" spc="-1" dirty="0">
                <a:latin typeface="Raleway"/>
              </a:rPr>
              <a:t>allinea l'immagine al </a:t>
            </a:r>
            <a:r>
              <a:rPr lang="it-IT" b="1" spc="-1" dirty="0">
                <a:latin typeface="Raleway"/>
              </a:rPr>
              <a:t>centro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0B29766-7176-CD0F-9F1F-B6CCF9F8B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7" y="2129423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Allienamento</a:t>
            </a:r>
            <a:endParaRPr kumimoji="0" lang="it-IT" altLang="it-IT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aleway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B34C0A-231A-09AA-48FD-42F9EE15723C}"/>
              </a:ext>
            </a:extLst>
          </p:cNvPr>
          <p:cNvSpPr txBox="1"/>
          <p:nvPr/>
        </p:nvSpPr>
        <p:spPr>
          <a:xfrm>
            <a:off x="91642" y="4484711"/>
            <a:ext cx="9418335" cy="1290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 pitchFamily="2" charset="0"/>
              </a:rPr>
              <a:t>Anche per i bordi si applicano le classi specifiche: </a:t>
            </a:r>
            <a:r>
              <a:rPr lang="it-IT" spc="-1" dirty="0" err="1">
                <a:solidFill>
                  <a:srgbClr val="FF0000"/>
                </a:solidFill>
                <a:latin typeface="Raleway" pitchFamily="2" charset="0"/>
              </a:rPr>
              <a:t>rounded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spc="-1" dirty="0" err="1">
                <a:solidFill>
                  <a:srgbClr val="FF0000"/>
                </a:solidFill>
                <a:latin typeface="Raleway" pitchFamily="2" charset="0"/>
              </a:rPr>
              <a:t>rounded-circle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spc="-1" dirty="0">
                <a:latin typeface="Raleway" pitchFamily="2" charset="0"/>
              </a:rPr>
              <a:t>ecc.  delle Oltre alle queste classi Bootstrap cinque dispone della classe 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.</a:t>
            </a:r>
            <a:r>
              <a:rPr lang="it-IT" spc="-1" dirty="0" err="1">
                <a:solidFill>
                  <a:srgbClr val="FF0000"/>
                </a:solidFill>
                <a:latin typeface="Raleway" pitchFamily="2" charset="0"/>
              </a:rPr>
              <a:t>img-thumbnail</a:t>
            </a:r>
            <a:r>
              <a:rPr lang="it-IT" spc="-1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spc="-1" dirty="0">
                <a:latin typeface="Raleway" pitchFamily="2" charset="0"/>
              </a:rPr>
              <a:t>che consente di creare, all'interno del tag &lt;</a:t>
            </a:r>
            <a:r>
              <a:rPr lang="it-IT" spc="-1" dirty="0" err="1">
                <a:latin typeface="Raleway" pitchFamily="2" charset="0"/>
              </a:rPr>
              <a:t>img</a:t>
            </a:r>
            <a:r>
              <a:rPr lang="it-IT" spc="-1" dirty="0">
                <a:latin typeface="Raleway" pitchFamily="2" charset="0"/>
              </a:rPr>
              <a:t>&gt; una miniatura</a:t>
            </a:r>
            <a:endParaRPr lang="it-IT" b="1" spc="-1" dirty="0">
              <a:latin typeface="Raleway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704116A-7478-1D0A-0766-A6E58D838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42" y="4194027"/>
            <a:ext cx="948435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Bordi</a:t>
            </a:r>
          </a:p>
        </p:txBody>
      </p:sp>
    </p:spTree>
    <p:extLst>
      <p:ext uri="{BB962C8B-B14F-4D97-AF65-F5344CB8AC3E}">
        <p14:creationId xmlns:p14="http://schemas.microsoft.com/office/powerpoint/2010/main" val="179015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Immagini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D39B70-0CEC-F4CE-C90F-6409796CC418}"/>
              </a:ext>
            </a:extLst>
          </p:cNvPr>
          <p:cNvSpPr txBox="1"/>
          <p:nvPr/>
        </p:nvSpPr>
        <p:spPr>
          <a:xfrm>
            <a:off x="416130" y="591571"/>
            <a:ext cx="941833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"h1"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Immagini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m-4 py-4 text-center"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-lg"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"images/im1.jpg"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rounded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-lg mx-auto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img-fluid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p-2"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"immagine 1"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"immagine 1"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-start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-end 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immagini di paesaggi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-start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-end  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-lg"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"images/im2.jpg"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rounded-circle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img-fluid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pt-5 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"immagine 1"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"immagine 1"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A8283D0-63CC-8738-D9E5-7A05DB4E384C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10_code</a:t>
            </a:r>
          </a:p>
        </p:txBody>
      </p:sp>
    </p:spTree>
    <p:extLst>
      <p:ext uri="{BB962C8B-B14F-4D97-AF65-F5344CB8AC3E}">
        <p14:creationId xmlns:p14="http://schemas.microsoft.com/office/powerpoint/2010/main" val="1661515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Pulsanti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A8283D0-63CC-8738-D9E5-7A05DB4E384C}"/>
              </a:ext>
            </a:extLst>
          </p:cNvPr>
          <p:cNvSpPr txBox="1"/>
          <p:nvPr/>
        </p:nvSpPr>
        <p:spPr>
          <a:xfrm>
            <a:off x="81991" y="431207"/>
            <a:ext cx="9323265" cy="874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I pulsanti in Bootstrap 5 sono definiti utilizzando la seguente sintassi:</a:t>
            </a:r>
          </a:p>
          <a:p>
            <a:pPr>
              <a:lnSpc>
                <a:spcPct val="150000"/>
              </a:lnSpc>
            </a:pPr>
            <a:r>
              <a:rPr lang="en-US" spc="-1" dirty="0">
                <a:solidFill>
                  <a:srgbClr val="FF0000"/>
                </a:solidFill>
                <a:latin typeface="Raleway"/>
              </a:rPr>
              <a:t>&lt;button class="…….."&gt; Testo </a:t>
            </a:r>
            <a:r>
              <a:rPr lang="en-US" spc="-1" dirty="0" err="1">
                <a:solidFill>
                  <a:srgbClr val="FF0000"/>
                </a:solidFill>
                <a:latin typeface="Raleway"/>
              </a:rPr>
              <a:t>interno</a:t>
            </a:r>
            <a:r>
              <a:rPr lang="en-US" spc="-1" dirty="0">
                <a:solidFill>
                  <a:srgbClr val="FF0000"/>
                </a:solidFill>
                <a:latin typeface="Raleway"/>
              </a:rPr>
              <a:t> &lt;button&gt;</a:t>
            </a:r>
            <a:endParaRPr lang="it-IT" spc="-1" dirty="0">
              <a:solidFill>
                <a:srgbClr val="FF0000"/>
              </a:solidFill>
              <a:latin typeface="Raleway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BCCB13D-1236-2799-8861-5952A861D6B0}"/>
              </a:ext>
            </a:extLst>
          </p:cNvPr>
          <p:cNvSpPr txBox="1"/>
          <p:nvPr/>
        </p:nvSpPr>
        <p:spPr>
          <a:xfrm>
            <a:off x="184280" y="1580280"/>
            <a:ext cx="9081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273239"/>
                </a:solidFill>
                <a:effectLst/>
                <a:latin typeface="Raleway" pitchFamily="2" charset="0"/>
              </a:rPr>
              <a:t>Di ​​seguito sono riportati i nove tipi di pulsanti disponibili in Bootstrap 5:</a:t>
            </a:r>
            <a:endParaRPr lang="it-IT" dirty="0">
              <a:latin typeface="Raleway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4C2E3EC-8BAD-15F5-9177-AC5107AD93C6}"/>
              </a:ext>
            </a:extLst>
          </p:cNvPr>
          <p:cNvSpPr txBox="1"/>
          <p:nvPr/>
        </p:nvSpPr>
        <p:spPr>
          <a:xfrm>
            <a:off x="324544" y="2079932"/>
            <a:ext cx="51458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btn-primary</a:t>
            </a:r>
            <a:endParaRPr lang="it-IT" dirty="0">
              <a:solidFill>
                <a:srgbClr val="FF0000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btn-secondary</a:t>
            </a:r>
            <a:endParaRPr lang="it-IT" dirty="0">
              <a:solidFill>
                <a:srgbClr val="FF0000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btn-danger</a:t>
            </a:r>
            <a:endParaRPr lang="it-IT" dirty="0">
              <a:solidFill>
                <a:srgbClr val="FF0000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-warning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-dark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-link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FF67B8-3DA3-B9F3-EA80-D94B4633C916}"/>
              </a:ext>
            </a:extLst>
          </p:cNvPr>
          <p:cNvSpPr txBox="1"/>
          <p:nvPr/>
        </p:nvSpPr>
        <p:spPr>
          <a:xfrm>
            <a:off x="203114" y="4884336"/>
            <a:ext cx="90810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273239"/>
                </a:solidFill>
                <a:latin typeface="Raleway" pitchFamily="2" charset="0"/>
              </a:rPr>
              <a:t>Le dimensioni dei pulsanti predefiniti sono le seguenti:</a:t>
            </a:r>
          </a:p>
          <a:p>
            <a:endParaRPr lang="it-IT" dirty="0">
              <a:solidFill>
                <a:srgbClr val="273239"/>
              </a:solidFill>
              <a:latin typeface="Raleway" pitchFamily="2" charset="0"/>
            </a:endParaRPr>
          </a:p>
          <a:p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-lg: </a:t>
            </a:r>
            <a:r>
              <a:rPr lang="it-IT" dirty="0">
                <a:latin typeface="Raleway" pitchFamily="2" charset="0"/>
              </a:rPr>
              <a:t>dimensione larga</a:t>
            </a:r>
            <a:endParaRPr lang="it-IT" dirty="0">
              <a:solidFill>
                <a:srgbClr val="273239"/>
              </a:solidFill>
              <a:latin typeface="Raleway" pitchFamily="2" charset="0"/>
            </a:endParaRPr>
          </a:p>
          <a:p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btn-sm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: </a:t>
            </a:r>
            <a:r>
              <a:rPr lang="it-IT" dirty="0">
                <a:latin typeface="Raleway" pitchFamily="2" charset="0"/>
              </a:rPr>
              <a:t>dimensione piccola</a:t>
            </a:r>
          </a:p>
        </p:txBody>
      </p:sp>
    </p:spTree>
    <p:extLst>
      <p:ext uri="{BB962C8B-B14F-4D97-AF65-F5344CB8AC3E}">
        <p14:creationId xmlns:p14="http://schemas.microsoft.com/office/powerpoint/2010/main" val="1606846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Pulsanti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A8283D0-63CC-8738-D9E5-7A05DB4E384C}"/>
              </a:ext>
            </a:extLst>
          </p:cNvPr>
          <p:cNvSpPr txBox="1"/>
          <p:nvPr/>
        </p:nvSpPr>
        <p:spPr>
          <a:xfrm>
            <a:off x="81991" y="431207"/>
            <a:ext cx="9323265" cy="874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Bootstrap 5 fornisce anche otto pulsanti contorno con bordi.</a:t>
            </a:r>
          </a:p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La classe è del tipo </a:t>
            </a:r>
            <a:r>
              <a:rPr lang="en-US" spc="-1" dirty="0" err="1">
                <a:solidFill>
                  <a:srgbClr val="FF0000"/>
                </a:solidFill>
                <a:latin typeface="Raleway"/>
              </a:rPr>
              <a:t>btn</a:t>
            </a:r>
            <a:r>
              <a:rPr lang="en-US" spc="-1" dirty="0">
                <a:solidFill>
                  <a:srgbClr val="FF0000"/>
                </a:solidFill>
                <a:latin typeface="Raleway"/>
              </a:rPr>
              <a:t>-outline-xx</a:t>
            </a:r>
            <a:endParaRPr lang="it-IT" spc="-1" dirty="0">
              <a:solidFill>
                <a:srgbClr val="FF0000"/>
              </a:solidFill>
              <a:latin typeface="Raleway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4C2E3EC-8BAD-15F5-9177-AC5107AD93C6}"/>
              </a:ext>
            </a:extLst>
          </p:cNvPr>
          <p:cNvSpPr txBox="1"/>
          <p:nvPr/>
        </p:nvSpPr>
        <p:spPr>
          <a:xfrm>
            <a:off x="324544" y="2079932"/>
            <a:ext cx="90807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btn-outline-primary</a:t>
            </a:r>
            <a:endParaRPr lang="it-IT" dirty="0">
              <a:solidFill>
                <a:srgbClr val="FF0000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btn-outline-secondary</a:t>
            </a:r>
            <a:endParaRPr lang="it-IT" dirty="0">
              <a:solidFill>
                <a:srgbClr val="FF0000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outline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outline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outline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-warning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btn-outline-danger</a:t>
            </a:r>
            <a:endParaRPr lang="it-IT" dirty="0">
              <a:solidFill>
                <a:srgbClr val="FF0000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outline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-dark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btn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</a:t>
            </a:r>
            <a:r>
              <a:rPr lang="it-IT" dirty="0" err="1">
                <a:solidFill>
                  <a:srgbClr val="FF0000"/>
                </a:solidFill>
                <a:latin typeface="Raleway" pitchFamily="2" charset="0"/>
              </a:rPr>
              <a:t>outline</a:t>
            </a:r>
            <a:r>
              <a:rPr lang="it-IT" dirty="0">
                <a:solidFill>
                  <a:srgbClr val="FF0000"/>
                </a:solidFill>
                <a:latin typeface="Raleway" pitchFamily="2" charset="0"/>
              </a:rPr>
              <a:t>-light text-dark</a:t>
            </a:r>
          </a:p>
        </p:txBody>
      </p:sp>
    </p:spTree>
    <p:extLst>
      <p:ext uri="{BB962C8B-B14F-4D97-AF65-F5344CB8AC3E}">
        <p14:creationId xmlns:p14="http://schemas.microsoft.com/office/powerpoint/2010/main" val="2870406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Pulsanti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E072BD3-69CE-15EB-794E-70695BA4ED8C}"/>
              </a:ext>
            </a:extLst>
          </p:cNvPr>
          <p:cNvSpPr txBox="1"/>
          <p:nvPr/>
        </p:nvSpPr>
        <p:spPr>
          <a:xfrm>
            <a:off x="83667" y="1335357"/>
            <a:ext cx="96945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-items-center my-4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-lg"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 4rem"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btn-outline-secondary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Pulsante con bordo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outline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-info"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Informazioni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-lg"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outline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-dark"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Pulsante 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conbordi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scuro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-lg"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E0B657-4DF2-0769-C335-A44E0023365C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11_code</a:t>
            </a:r>
          </a:p>
        </p:txBody>
      </p:sp>
    </p:spTree>
    <p:extLst>
      <p:ext uri="{BB962C8B-B14F-4D97-AF65-F5344CB8AC3E}">
        <p14:creationId xmlns:p14="http://schemas.microsoft.com/office/powerpoint/2010/main" val="4117936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Schede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E0B657-4DF2-0769-C335-A44E0023365C}"/>
              </a:ext>
            </a:extLst>
          </p:cNvPr>
          <p:cNvSpPr txBox="1"/>
          <p:nvPr/>
        </p:nvSpPr>
        <p:spPr>
          <a:xfrm>
            <a:off x="72661" y="300887"/>
            <a:ext cx="9733812" cy="1290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La scheda (</a:t>
            </a:r>
            <a:r>
              <a:rPr lang="it-IT" b="1" spc="-1" dirty="0">
                <a:latin typeface="Raleway"/>
              </a:rPr>
              <a:t>card</a:t>
            </a:r>
            <a:r>
              <a:rPr lang="it-IT" spc="-1" dirty="0">
                <a:latin typeface="Raleway"/>
              </a:rPr>
              <a:t>) è un componente di Bootstrap 5 che consiste in un contenitore flessibile ed estensibile. Le schede supportano un'ampia varietà di contenuti, tra cui immagini, testo, gruppi di elenchi, collegamenti e altro ancora.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54C88E-5482-B593-59A7-04CB4A9E1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81" y="2741114"/>
            <a:ext cx="4938853" cy="144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="card-header"&gt;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="card-body"&gt;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="card-footer"&gt;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Raleway" pitchFamily="2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01726FD-173C-F8C9-EFFC-EEDCFE665807}"/>
              </a:ext>
            </a:extLst>
          </p:cNvPr>
          <p:cNvSpPr txBox="1"/>
          <p:nvPr/>
        </p:nvSpPr>
        <p:spPr>
          <a:xfrm>
            <a:off x="72661" y="1657478"/>
            <a:ext cx="96591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pc="-1" dirty="0">
                <a:latin typeface="Raleway"/>
              </a:rPr>
              <a:t>Una scheda di base viene creata con la classe  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.card,</a:t>
            </a:r>
            <a:r>
              <a:rPr lang="it-IT" spc="-1" dirty="0">
                <a:latin typeface="Raleway"/>
              </a:rPr>
              <a:t> il contenuto all'interno della scheda viene definito mediante la classe </a:t>
            </a:r>
            <a:r>
              <a:rPr lang="it-IT" spc="-1" dirty="0">
                <a:solidFill>
                  <a:srgbClr val="FF0000"/>
                </a:solidFill>
                <a:latin typeface="Raleway"/>
              </a:rPr>
              <a:t>.card-</a:t>
            </a:r>
            <a:r>
              <a:rPr lang="it-IT" spc="-1" dirty="0" err="1">
                <a:solidFill>
                  <a:srgbClr val="FF0000"/>
                </a:solidFill>
                <a:latin typeface="Raleway"/>
              </a:rPr>
              <a:t>xxxx</a:t>
            </a:r>
            <a:r>
              <a:rPr lang="it-IT" spc="-1" dirty="0">
                <a:latin typeface="Raleway"/>
              </a:rPr>
              <a:t>: dove</a:t>
            </a:r>
          </a:p>
          <a:p>
            <a:r>
              <a:rPr lang="it-IT" spc="-1" dirty="0" err="1">
                <a:latin typeface="Raleway"/>
              </a:rPr>
              <a:t>xxxx</a:t>
            </a:r>
            <a:r>
              <a:rPr lang="it-IT" spc="-1" dirty="0">
                <a:latin typeface="Raleway"/>
              </a:rPr>
              <a:t> può essere </a:t>
            </a:r>
            <a:r>
              <a:rPr lang="it-IT" spc="-1" dirty="0" err="1">
                <a:latin typeface="Raleway"/>
              </a:rPr>
              <a:t>header</a:t>
            </a:r>
            <a:r>
              <a:rPr lang="it-IT" spc="-1" dirty="0">
                <a:latin typeface="Raleway"/>
              </a:rPr>
              <a:t> body </a:t>
            </a:r>
            <a:r>
              <a:rPr lang="it-IT" spc="-1" dirty="0" err="1">
                <a:latin typeface="Raleway"/>
              </a:rPr>
              <a:t>footer</a:t>
            </a:r>
            <a:r>
              <a:rPr lang="it-IT" spc="-1" dirty="0">
                <a:latin typeface="Raleway"/>
              </a:rPr>
              <a:t>: 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9FEE0BA-DA86-CB7B-6FA6-9B9817FA1A96}"/>
              </a:ext>
            </a:extLst>
          </p:cNvPr>
          <p:cNvSpPr txBox="1"/>
          <p:nvPr/>
        </p:nvSpPr>
        <p:spPr>
          <a:xfrm>
            <a:off x="231281" y="4833618"/>
            <a:ext cx="8772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pc="-1" dirty="0">
                <a:latin typeface="Raleway"/>
              </a:rPr>
              <a:t>È possibile aggiungere lo sfondo alle classi utilizzando le classi </a:t>
            </a:r>
            <a:r>
              <a:rPr lang="it-IT" spc="-1" dirty="0" err="1">
                <a:latin typeface="Raleway"/>
              </a:rPr>
              <a:t>bg</a:t>
            </a:r>
            <a:r>
              <a:rPr lang="it-IT" spc="-1" dirty="0">
                <a:latin typeface="Raleway"/>
              </a:rPr>
              <a:t>-xxx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6947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Schede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64014" y="356330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Card </a:t>
            </a:r>
            <a:r>
              <a:rPr lang="it-IT" b="1" strike="noStrike" spc="-1" dirty="0" err="1">
                <a:latin typeface="Raleway"/>
              </a:rPr>
              <a:t>title</a:t>
            </a:r>
            <a:r>
              <a:rPr lang="it-IT" b="1" strike="noStrike" spc="-1" dirty="0">
                <a:latin typeface="Raleway"/>
              </a:rPr>
              <a:t>, text, link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04A0CFB-FF2D-181A-A5D1-B536D064610D}"/>
              </a:ext>
            </a:extLst>
          </p:cNvPr>
          <p:cNvSpPr txBox="1"/>
          <p:nvPr/>
        </p:nvSpPr>
        <p:spPr>
          <a:xfrm>
            <a:off x="149291" y="1221081"/>
            <a:ext cx="96851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"w-50 m-4 p-2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-lg"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Scheda con immagine di sfondo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"width:400px"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-top"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"images/im1.jpg"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"Scheda con immagine in alto"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"Scheda con immagine in alto"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"270"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-overlay"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Anna Bianchi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"card-text text-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-info"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Analista programmatrice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 sono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BA01A74-0F15-D73A-D84B-9A76C8CDF2CE}"/>
              </a:ext>
            </a:extLst>
          </p:cNvPr>
          <p:cNvSpPr txBox="1"/>
          <p:nvPr/>
        </p:nvSpPr>
        <p:spPr>
          <a:xfrm>
            <a:off x="305927" y="5955773"/>
            <a:ext cx="51458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12_code</a:t>
            </a:r>
          </a:p>
        </p:txBody>
      </p:sp>
    </p:spTree>
    <p:extLst>
      <p:ext uri="{BB962C8B-B14F-4D97-AF65-F5344CB8AC3E}">
        <p14:creationId xmlns:p14="http://schemas.microsoft.com/office/powerpoint/2010/main" val="197873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51009" y="909845"/>
            <a:ext cx="9759821" cy="11242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sz="1400" b="1" strike="noStrike" spc="-1" dirty="0">
                <a:latin typeface="Raleway"/>
              </a:rPr>
              <a:t>Cos'è Bootstrap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Bootstrap è un framework front-end gratuito per uno sviluppo rapido di </a:t>
            </a:r>
            <a:r>
              <a:rPr lang="it-IT" sz="1400" b="0" strike="noStrike" spc="-1" dirty="0" err="1">
                <a:latin typeface="Raleway"/>
              </a:rPr>
              <a:t>frontend</a:t>
            </a:r>
            <a:r>
              <a:rPr lang="it-IT" sz="1400" b="0" strike="noStrike" spc="-1" dirty="0">
                <a:latin typeface="Raleway"/>
              </a:rPr>
              <a:t>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Bootstrap include componenti precostituiti basati HTML, CSS e </a:t>
            </a:r>
            <a:r>
              <a:rPr lang="it-IT" sz="1400" b="0" strike="noStrike" spc="-1" dirty="0" err="1">
                <a:latin typeface="Raleway"/>
              </a:rPr>
              <a:t>Javascript</a:t>
            </a:r>
            <a:endParaRPr lang="it-IT" sz="1400" b="0" strike="noStrike" spc="-1" dirty="0">
              <a:latin typeface="Raleway"/>
            </a:endParaRPr>
          </a:p>
        </p:txBody>
      </p:sp>
      <p:sp>
        <p:nvSpPr>
          <p:cNvPr id="2" name="TextShape 4">
            <a:extLst>
              <a:ext uri="{FF2B5EF4-FFF2-40B4-BE49-F238E27FC236}">
                <a16:creationId xmlns:a16="http://schemas.microsoft.com/office/drawing/2014/main" id="{3289DE01-F505-393F-0DD3-51C38E25CEB4}"/>
              </a:ext>
            </a:extLst>
          </p:cNvPr>
          <p:cNvSpPr txBox="1"/>
          <p:nvPr/>
        </p:nvSpPr>
        <p:spPr>
          <a:xfrm>
            <a:off x="51009" y="2449722"/>
            <a:ext cx="9759821" cy="21875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sz="1400" b="1" spc="-1" dirty="0">
                <a:latin typeface="Raleway"/>
              </a:rPr>
              <a:t>Perché utilizzare</a:t>
            </a:r>
            <a:r>
              <a:rPr lang="it-IT" sz="1400" b="1" strike="noStrike" spc="-1" dirty="0">
                <a:latin typeface="Raleway"/>
              </a:rPr>
              <a:t> Bootstrap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Sviluppo Web più rapido e semplice.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Crea pagine Web indipendenti dalla piattaforma.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Crea progetti Web responsive (cioè il layout si adatta automaticamente a qualunque dispositivo anche mobili).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0" strike="noStrike" spc="-1" dirty="0">
                <a:latin typeface="Raleway"/>
              </a:rPr>
              <a:t>È gratuito ed è disponibile su </a:t>
            </a:r>
            <a:r>
              <a:rPr lang="it-IT" sz="1400" b="0" strike="noStrike" spc="-1" dirty="0">
                <a:latin typeface="Raleway"/>
                <a:hlinkClick r:id="rId3"/>
              </a:rPr>
              <a:t>www.getbootstrap.com</a:t>
            </a:r>
            <a:r>
              <a:rPr lang="it-IT" sz="1400" b="0" strike="noStrike" spc="-1" dirty="0">
                <a:latin typeface="Raleway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6686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Schede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64014" y="356330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pc="-1" dirty="0">
                <a:latin typeface="Raleway"/>
              </a:rPr>
              <a:t>Menu a discesa (</a:t>
            </a:r>
            <a:r>
              <a:rPr lang="it-IT" b="1" spc="-1" dirty="0" err="1">
                <a:latin typeface="Raleway"/>
              </a:rPr>
              <a:t>dropdown</a:t>
            </a:r>
            <a:r>
              <a:rPr lang="it-IT" b="1" spc="-1" dirty="0">
                <a:latin typeface="Raleway"/>
              </a:rPr>
              <a:t>)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BA01A74-0F15-D73A-D84B-9A76C8CDF2CE}"/>
              </a:ext>
            </a:extLst>
          </p:cNvPr>
          <p:cNvSpPr txBox="1"/>
          <p:nvPr/>
        </p:nvSpPr>
        <p:spPr>
          <a:xfrm>
            <a:off x="115674" y="664231"/>
            <a:ext cx="9630492" cy="1290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Un menu a discesa è un elemento che visualizza un elenco selezionabile cliccando su uno degli elementi.</a:t>
            </a:r>
          </a:p>
          <a:p>
            <a:pPr>
              <a:lnSpc>
                <a:spcPct val="150000"/>
              </a:lnSpc>
            </a:pPr>
            <a:endParaRPr lang="it-IT" spc="-1" dirty="0">
              <a:latin typeface="Raleway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08B62A-BF07-C35B-09DC-BBF217C25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74" y="1544066"/>
            <a:ext cx="9177616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La classe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dropdown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crea un menu a discesa.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aleway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Per costruire un menu a discesa, occorre definire un pulsante con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leclassi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 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dropdown-toggle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e l'attributo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data-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toggle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="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dropdown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latin typeface="Raleway" pitchFamily="2" charset="0"/>
              </a:rPr>
              <a:t>Quindi occorre aggiungere un elenco </a:t>
            </a:r>
            <a:r>
              <a:rPr lang="it-IT" altLang="it-IT" dirty="0">
                <a:solidFill>
                  <a:srgbClr val="DC143C"/>
                </a:solidFill>
                <a:latin typeface="Raleway" pitchFamily="2" charset="0"/>
              </a:rPr>
              <a:t>&lt;</a:t>
            </a:r>
            <a:r>
              <a:rPr lang="it-IT" altLang="it-IT" dirty="0" err="1">
                <a:solidFill>
                  <a:srgbClr val="DC143C"/>
                </a:solidFill>
                <a:latin typeface="Raleway" pitchFamily="2" charset="0"/>
              </a:rPr>
              <a:t>ul</a:t>
            </a:r>
            <a:r>
              <a:rPr lang="it-IT" altLang="it-IT" dirty="0">
                <a:solidFill>
                  <a:srgbClr val="DC143C"/>
                </a:solidFill>
                <a:latin typeface="Raleway" pitchFamily="2" charset="0"/>
              </a:rPr>
              <a:t>&gt; </a:t>
            </a:r>
            <a:r>
              <a:rPr lang="it-IT" altLang="it-IT" dirty="0">
                <a:latin typeface="Raleway" pitchFamily="2" charset="0"/>
              </a:rPr>
              <a:t>con la classe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dropdown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-menu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latin typeface="Raleway" pitchFamily="2" charset="0"/>
              </a:rPr>
              <a:t>All'interno di </a:t>
            </a:r>
            <a:r>
              <a:rPr lang="it-IT" altLang="it-IT" dirty="0" err="1">
                <a:solidFill>
                  <a:srgbClr val="DC143C"/>
                </a:solidFill>
                <a:latin typeface="Raleway" pitchFamily="2" charset="0"/>
              </a:rPr>
              <a:t>ul</a:t>
            </a:r>
            <a:r>
              <a:rPr lang="it-IT" altLang="it-IT" dirty="0">
                <a:solidFill>
                  <a:srgbClr val="DC143C"/>
                </a:solidFill>
                <a:latin typeface="Raleway" pitchFamily="2" charset="0"/>
              </a:rPr>
              <a:t> </a:t>
            </a:r>
            <a:r>
              <a:rPr lang="it-IT" altLang="it-IT" dirty="0">
                <a:latin typeface="Raleway" pitchFamily="2" charset="0"/>
              </a:rPr>
              <a:t>occorre definire gli items </a:t>
            </a:r>
            <a:r>
              <a:rPr lang="it-IT" altLang="it-IT" dirty="0">
                <a:solidFill>
                  <a:srgbClr val="DC143C"/>
                </a:solidFill>
                <a:latin typeface="Raleway" pitchFamily="2" charset="0"/>
              </a:rPr>
              <a:t>&lt;li&gt; </a:t>
            </a:r>
            <a:r>
              <a:rPr lang="it-IT" altLang="it-IT" dirty="0">
                <a:latin typeface="Raleway" pitchFamily="2" charset="0"/>
              </a:rPr>
              <a:t>con la classe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dropdown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-item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latin typeface="Raleway" pitchFamily="2" charset="0"/>
              </a:rPr>
              <a:t>La sintassi completa è la seguente:</a:t>
            </a:r>
            <a:endParaRPr kumimoji="0" lang="it-IT" altLang="it-IT" b="0" i="0" u="none" strike="noStrike" cap="none" normalizeH="0" baseline="0" dirty="0">
              <a:ln>
                <a:noFill/>
              </a:ln>
              <a:effectLst/>
              <a:latin typeface="Raleway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6E12BB-40CA-2F10-0DB1-BD139D3CBBC0}"/>
              </a:ext>
            </a:extLst>
          </p:cNvPr>
          <p:cNvSpPr txBox="1"/>
          <p:nvPr/>
        </p:nvSpPr>
        <p:spPr>
          <a:xfrm>
            <a:off x="115674" y="3297723"/>
            <a:ext cx="93026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dropdown-toggle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data-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Menu a discesa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-menu"&gt;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1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2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-item"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3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1283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-7014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trike="noStrike" spc="-1" dirty="0">
                <a:latin typeface="Raleway"/>
              </a:rPr>
              <a:t>Schede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5E5ADC58-41A8-30D9-19B7-DF50644630F9}"/>
              </a:ext>
            </a:extLst>
          </p:cNvPr>
          <p:cNvSpPr txBox="1"/>
          <p:nvPr/>
        </p:nvSpPr>
        <p:spPr>
          <a:xfrm>
            <a:off x="64014" y="356330"/>
            <a:ext cx="6923314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1" spc="-1" dirty="0" err="1">
                <a:latin typeface="Raleway"/>
              </a:rPr>
              <a:t>Collapse</a:t>
            </a:r>
            <a:endParaRPr lang="it-IT" b="1" strike="noStrike" spc="-1" dirty="0">
              <a:latin typeface="Aria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BA01A74-0F15-D73A-D84B-9A76C8CDF2CE}"/>
              </a:ext>
            </a:extLst>
          </p:cNvPr>
          <p:cNvSpPr txBox="1"/>
          <p:nvPr/>
        </p:nvSpPr>
        <p:spPr>
          <a:xfrm>
            <a:off x="115674" y="772431"/>
            <a:ext cx="9630492" cy="3367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pc="-1" dirty="0" err="1">
                <a:latin typeface="Raleway" pitchFamily="2" charset="0"/>
              </a:rPr>
              <a:t>Collapse</a:t>
            </a:r>
            <a:r>
              <a:rPr lang="it-IT" spc="-1" dirty="0">
                <a:latin typeface="Raleway" pitchFamily="2" charset="0"/>
              </a:rPr>
              <a:t> è un elemento che consente di visualizzare o nascondere un contenuto.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spc="-1" normalizeH="0" baseline="0" dirty="0">
              <a:ln>
                <a:noFill/>
              </a:ln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La classe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.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collapse</a:t>
            </a:r>
            <a:r>
              <a:rPr lang="it-IT" altLang="it-IT" dirty="0">
                <a:solidFill>
                  <a:srgbClr val="000000"/>
                </a:solidFill>
                <a:latin typeface="Raleway" pitchFamily="2" charset="0"/>
              </a:rPr>
              <a:t> controlla l'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elemento </a:t>
            </a:r>
            <a:r>
              <a:rPr lang="it-IT" altLang="it-IT" dirty="0">
                <a:solidFill>
                  <a:srgbClr val="000000"/>
                </a:solidFill>
                <a:latin typeface="Raleway" pitchFamily="2" charset="0"/>
              </a:rPr>
              <a:t>da visualizzare o nascondere, ad esempio un tag &lt;div&gt; con il suo contenuto, tramite il click di un pulsante.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Per mostrare o nascondere il contenuto comprimibile occorre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aggiunfìgere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 l'attributo  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data-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bs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toggle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="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collapse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" </a:t>
            </a:r>
            <a:r>
              <a:rPr lang="it-IT" altLang="it-IT" dirty="0">
                <a:solidFill>
                  <a:srgbClr val="000000"/>
                </a:solidFill>
                <a:latin typeface="Raleway" pitchFamily="2" charset="0"/>
              </a:rPr>
              <a:t>all'elemento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 &lt;a&gt; o &lt;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button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&gt;. Quindi aggiungi l' 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data-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bs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-target="#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aleway" pitchFamily="2" charset="0"/>
              </a:rPr>
              <a:t>id"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attributo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" pitchFamily="2" charset="0"/>
              </a:rPr>
              <a:t> per collegare il pulsante con il contenuto comprimibile (&lt;div id="demo"&gt;).</a:t>
            </a:r>
            <a:endParaRPr kumimoji="0" lang="it-IT" altLang="it-IT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aleway" pitchFamily="2" charset="0"/>
            </a:endParaRPr>
          </a:p>
          <a:p>
            <a:pPr>
              <a:lnSpc>
                <a:spcPct val="150000"/>
              </a:lnSpc>
            </a:pPr>
            <a:endParaRPr lang="it-IT" spc="-1" dirty="0">
              <a:latin typeface="Raleway" pitchFamily="2" charset="0"/>
            </a:endParaRPr>
          </a:p>
          <a:p>
            <a:pPr>
              <a:lnSpc>
                <a:spcPct val="150000"/>
              </a:lnSpc>
            </a:pPr>
            <a:r>
              <a:rPr lang="it-IT" spc="-1" dirty="0">
                <a:latin typeface="Raleway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40340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51009" y="573943"/>
            <a:ext cx="9759821" cy="20572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sz="1400" b="1" spc="-1" dirty="0">
                <a:latin typeface="Raleway"/>
              </a:rPr>
              <a:t>Versioni</a:t>
            </a:r>
          </a:p>
          <a:p>
            <a:pPr>
              <a:lnSpc>
                <a:spcPct val="150000"/>
              </a:lnSpc>
            </a:pPr>
            <a:r>
              <a:rPr lang="it-IT" sz="1400" strike="noStrike" spc="-1" dirty="0">
                <a:latin typeface="Raleway"/>
              </a:rPr>
              <a:t>L'ultima versione è </a:t>
            </a:r>
            <a:r>
              <a:rPr lang="it-IT" sz="1400" b="1" strike="noStrike" spc="-1" dirty="0">
                <a:latin typeface="Raleway"/>
              </a:rPr>
              <a:t>Bootstrap 5</a:t>
            </a:r>
            <a:r>
              <a:rPr lang="it-IT" sz="1400" b="0" strike="noStrike" spc="-1" dirty="0">
                <a:latin typeface="Raleway"/>
              </a:rPr>
              <a:t> (rilasciato nel 2021) ed è </a:t>
            </a:r>
            <a:r>
              <a:rPr lang="it-IT" sz="1400" spc="-1" dirty="0">
                <a:latin typeface="Raleway"/>
              </a:rPr>
              <a:t>dotato di </a:t>
            </a:r>
            <a:r>
              <a:rPr lang="it-IT" sz="1400" b="0" strike="noStrike" spc="-1" dirty="0">
                <a:latin typeface="Raleway"/>
              </a:rPr>
              <a:t>nuovi componenti e funzionalità che rendono il foglio di stile più veloce. Bootstrap 5 supporta le ultime versioni stabili di tutti i principali browser e piattaforme. Tuttavia, Internet Explorer 11 e versioni precedenti non sono supportati.</a:t>
            </a:r>
          </a:p>
          <a:p>
            <a:pPr>
              <a:lnSpc>
                <a:spcPct val="150000"/>
              </a:lnSpc>
            </a:pPr>
            <a:r>
              <a:rPr lang="it-IT" sz="1400" b="0" strike="noStrike" spc="-1" dirty="0">
                <a:latin typeface="Raleway"/>
              </a:rPr>
              <a:t>La principale differenza tra Bootstrap 5 e Bootstrap 3 e 4 riguarda il fatto che </a:t>
            </a:r>
            <a:r>
              <a:rPr lang="it-IT" sz="1400" b="0" strike="noStrike" spc="-1" dirty="0" err="1">
                <a:latin typeface="Raleway"/>
              </a:rPr>
              <a:t>Jquery</a:t>
            </a:r>
            <a:r>
              <a:rPr lang="it-IT" sz="1400" b="0" strike="noStrike" spc="-1" dirty="0">
                <a:latin typeface="Raleway"/>
              </a:rPr>
              <a:t> non è più supportato nella versione 5 e sostituito con </a:t>
            </a:r>
            <a:r>
              <a:rPr lang="it-IT" sz="1400" b="0" strike="noStrike" spc="-1" dirty="0" err="1">
                <a:latin typeface="Raleway"/>
              </a:rPr>
              <a:t>Javascript</a:t>
            </a:r>
            <a:r>
              <a:rPr lang="it-IT" sz="1400" b="0" strike="noStrike" spc="-1" dirty="0">
                <a:latin typeface="Raleway"/>
              </a:rPr>
              <a:t>..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FF9DB6C-ADCE-07D4-3E43-6C5E1FD0B108}"/>
              </a:ext>
            </a:extLst>
          </p:cNvPr>
          <p:cNvSpPr txBox="1"/>
          <p:nvPr/>
        </p:nvSpPr>
        <p:spPr>
          <a:xfrm>
            <a:off x="2358312" y="3451067"/>
            <a:ext cx="5145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3"/>
              </a:rPr>
              <a:t>https://www.w3schools.com/bootstrap5/bootstrap_get_started.php</a:t>
            </a:r>
            <a:r>
              <a:rPr lang="it-IT" dirty="0"/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5D9E0A-D660-C6A6-0985-C309313B902E}"/>
              </a:ext>
            </a:extLst>
          </p:cNvPr>
          <p:cNvSpPr txBox="1"/>
          <p:nvPr/>
        </p:nvSpPr>
        <p:spPr>
          <a:xfrm>
            <a:off x="1770484" y="5165453"/>
            <a:ext cx="5145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 </a:t>
            </a:r>
            <a:r>
              <a:rPr lang="it-IT" dirty="0">
                <a:hlinkClick r:id="rId4"/>
              </a:rPr>
              <a:t>https://www.geeksforgeeks.org/bootstrap-introduction-and-installation/?ref=lbp</a:t>
            </a:r>
            <a:r>
              <a:rPr lang="it-IT" dirty="0"/>
              <a:t>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24F2126-D8FE-B248-B83F-358DB2C5E373}"/>
              </a:ext>
            </a:extLst>
          </p:cNvPr>
          <p:cNvSpPr txBox="1"/>
          <p:nvPr/>
        </p:nvSpPr>
        <p:spPr>
          <a:xfrm>
            <a:off x="4093806" y="4367211"/>
            <a:ext cx="5145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5"/>
              </a:rPr>
              <a:t>https://hackerstribe.com/guide/IT-bootstrap-3.1.1/getting-started/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7509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e 1"/>
          <p:cNvSpPr/>
          <p:nvPr/>
        </p:nvSpPr>
        <p:spPr>
          <a:xfrm>
            <a:off x="-4032000" y="504000"/>
            <a:ext cx="6408000" cy="6408000"/>
          </a:xfrm>
          <a:prstGeom prst="ellipse">
            <a:avLst/>
          </a:prstGeom>
          <a:noFill/>
          <a:ln w="190440">
            <a:solidFill>
              <a:srgbClr val="FFD320"/>
            </a:solidFill>
            <a:round/>
          </a:ln>
        </p:spPr>
      </p:sp>
      <p:sp>
        <p:nvSpPr>
          <p:cNvPr id="42" name="TextShape 2"/>
          <p:cNvSpPr txBox="1"/>
          <p:nvPr/>
        </p:nvSpPr>
        <p:spPr>
          <a:xfrm>
            <a:off x="2917079" y="3181320"/>
            <a:ext cx="6908056" cy="1146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3200" b="0" i="1" strike="noStrike" spc="-1" dirty="0">
                <a:latin typeface="Raleway"/>
              </a:rPr>
              <a:t>…IL CORSO RIPRENDERA' TRA BREVE</a:t>
            </a:r>
            <a:endParaRPr lang="it-IT" sz="3200" b="0" i="1" strike="noStrike" spc="-1" dirty="0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2954160" y="4333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solidFill>
                  <a:srgbClr val="FFD320"/>
                </a:solidFill>
                <a:latin typeface="Raleway"/>
              </a:rPr>
              <a:t>Giugno 2023 | Matteo Santucci</a:t>
            </a:r>
            <a:endParaRPr lang="it-IT" sz="1200" b="0" strike="noStrike" spc="-1" dirty="0">
              <a:latin typeface="Arial"/>
            </a:endParaRPr>
          </a:p>
        </p:txBody>
      </p:sp>
      <p:pic>
        <p:nvPicPr>
          <p:cNvPr id="44" name="Immagine 43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2" name="TextShape 1">
            <a:extLst>
              <a:ext uri="{FF2B5EF4-FFF2-40B4-BE49-F238E27FC236}">
                <a16:creationId xmlns:a16="http://schemas.microsoft.com/office/drawing/2014/main" id="{2088927A-4F54-BF73-6D03-261FC8E056D4}"/>
              </a:ext>
            </a:extLst>
          </p:cNvPr>
          <p:cNvSpPr txBox="1"/>
          <p:nvPr/>
        </p:nvSpPr>
        <p:spPr>
          <a:xfrm>
            <a:off x="3006852" y="1471886"/>
            <a:ext cx="4066920" cy="63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3200" b="0" strike="noStrike" spc="-1" dirty="0">
                <a:latin typeface="Raleway"/>
              </a:rPr>
              <a:t>BOOTSTRAP</a:t>
            </a:r>
            <a:endParaRPr lang="it-IT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0791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Ellipse 1"/>
          <p:cNvSpPr/>
          <p:nvPr/>
        </p:nvSpPr>
        <p:spPr>
          <a:xfrm>
            <a:off x="2664000" y="1152000"/>
            <a:ext cx="4464000" cy="4464000"/>
          </a:xfrm>
          <a:prstGeom prst="ellipse">
            <a:avLst/>
          </a:prstGeom>
          <a:noFill/>
          <a:ln w="190440">
            <a:solidFill>
              <a:srgbClr val="FFD320"/>
            </a:solidFill>
            <a:round/>
          </a:ln>
        </p:spPr>
      </p:sp>
      <p:sp>
        <p:nvSpPr>
          <p:cNvPr id="51" name="TextShape 2"/>
          <p:cNvSpPr txBox="1"/>
          <p:nvPr/>
        </p:nvSpPr>
        <p:spPr>
          <a:xfrm>
            <a:off x="3047730" y="2428740"/>
            <a:ext cx="3696539" cy="1910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it-IT" sz="1800" b="1" strike="noStrike" spc="-1" dirty="0">
                <a:latin typeface="Raleway"/>
              </a:rPr>
              <a:t>Matteo Santucci</a:t>
            </a:r>
            <a:endParaRPr lang="it-IT" sz="1800" b="0" strike="noStrike" spc="-1" dirty="0">
              <a:latin typeface="Arial"/>
            </a:endParaRPr>
          </a:p>
          <a:p>
            <a:pPr algn="ctr"/>
            <a:endParaRPr lang="it-IT" sz="1800" b="0" strike="noStrike" spc="-1" dirty="0">
              <a:latin typeface="Arial"/>
            </a:endParaRPr>
          </a:p>
          <a:p>
            <a:pPr algn="ctr"/>
            <a:r>
              <a:rPr lang="it-IT" sz="1800" b="0" strike="noStrike" spc="-1" dirty="0">
                <a:latin typeface="Raleway"/>
              </a:rPr>
              <a:t>328 6273 682</a:t>
            </a:r>
            <a:endParaRPr lang="it-IT" sz="1800" b="0" strike="noStrike" spc="-1" dirty="0">
              <a:latin typeface="Arial"/>
            </a:endParaRPr>
          </a:p>
          <a:p>
            <a:pPr algn="ctr"/>
            <a:r>
              <a:rPr lang="it-IT" sz="1800" b="0" strike="noStrike" spc="-1" dirty="0">
                <a:latin typeface="Raleway"/>
              </a:rPr>
              <a:t>matteosantucci@alceocom.com</a:t>
            </a:r>
            <a:endParaRPr lang="it-IT" sz="1800" b="0" strike="noStrike" spc="-1" dirty="0">
              <a:latin typeface="Arial"/>
            </a:endParaRPr>
          </a:p>
          <a:p>
            <a:pPr algn="ctr"/>
            <a:endParaRPr lang="it-IT" sz="1800" b="0" strike="noStrike" spc="-1" dirty="0">
              <a:latin typeface="Arial"/>
            </a:endParaRPr>
          </a:p>
          <a:p>
            <a:pPr algn="ctr"/>
            <a:r>
              <a:rPr lang="it-IT" sz="1800" b="0" strike="noStrike" spc="-1" dirty="0">
                <a:latin typeface="Raleway"/>
              </a:rPr>
              <a:t>www.mariorossi.it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52" name="Immagine 51"/>
          <p:cNvPicPr/>
          <p:nvPr/>
        </p:nvPicPr>
        <p:blipFill>
          <a:blip r:embed="rId2"/>
          <a:stretch/>
        </p:blipFill>
        <p:spPr>
          <a:xfrm>
            <a:off x="4141080" y="4463640"/>
            <a:ext cx="216000" cy="216000"/>
          </a:xfrm>
          <a:prstGeom prst="rect">
            <a:avLst/>
          </a:prstGeom>
          <a:ln>
            <a:noFill/>
          </a:ln>
        </p:spPr>
      </p:pic>
      <p:sp>
        <p:nvSpPr>
          <p:cNvPr id="53" name="TextShape 3"/>
          <p:cNvSpPr txBox="1"/>
          <p:nvPr/>
        </p:nvSpPr>
        <p:spPr>
          <a:xfrm>
            <a:off x="4357080" y="4391640"/>
            <a:ext cx="2554920" cy="864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it-IT" sz="1800" b="0" strike="noStrike" spc="-1" dirty="0">
                <a:latin typeface="Raleway"/>
              </a:rPr>
              <a:t>/</a:t>
            </a:r>
            <a:r>
              <a:rPr lang="it-IT" sz="1800" b="0" strike="noStrike" spc="-1" dirty="0" err="1">
                <a:latin typeface="Raleway"/>
              </a:rPr>
              <a:t>mariorossi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54" name="TextShape 4"/>
          <p:cNvSpPr txBox="1"/>
          <p:nvPr/>
        </p:nvSpPr>
        <p:spPr>
          <a:xfrm>
            <a:off x="2232000" y="6449040"/>
            <a:ext cx="5256000" cy="89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it-IT" sz="1400" b="1" strike="noStrike" spc="599">
                <a:latin typeface="Raleway"/>
              </a:rPr>
              <a:t>WWW.DOTACADEMY.IT</a:t>
            </a:r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51009" y="573943"/>
            <a:ext cx="9759821" cy="20572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sz="1400" b="1" spc="-1" dirty="0">
                <a:latin typeface="Raleway"/>
              </a:rPr>
              <a:t>Versioni</a:t>
            </a:r>
          </a:p>
          <a:p>
            <a:pPr>
              <a:lnSpc>
                <a:spcPct val="150000"/>
              </a:lnSpc>
            </a:pPr>
            <a:r>
              <a:rPr lang="it-IT" sz="1400" strike="noStrike" spc="-1" dirty="0">
                <a:latin typeface="Raleway"/>
              </a:rPr>
              <a:t>L'ultima versione è </a:t>
            </a:r>
            <a:r>
              <a:rPr lang="it-IT" sz="1400" b="1" strike="noStrike" spc="-1" dirty="0">
                <a:latin typeface="Raleway"/>
              </a:rPr>
              <a:t>Bootstrap 5</a:t>
            </a:r>
            <a:r>
              <a:rPr lang="it-IT" sz="1400" b="0" strike="noStrike" spc="-1" dirty="0">
                <a:latin typeface="Raleway"/>
              </a:rPr>
              <a:t> (rilasciato nel 2021) ed è </a:t>
            </a:r>
            <a:r>
              <a:rPr lang="it-IT" sz="1400" spc="-1" dirty="0">
                <a:latin typeface="Raleway"/>
              </a:rPr>
              <a:t>dotato di </a:t>
            </a:r>
            <a:r>
              <a:rPr lang="it-IT" sz="1400" b="0" strike="noStrike" spc="-1" dirty="0">
                <a:latin typeface="Raleway"/>
              </a:rPr>
              <a:t>nuovi componenti e funzionalità che rendono il foglio di stile più veloce. Bootstrap 5 supporta le ultime versioni stabili di tutti i principali browser e piattaforme. Tuttavia, Internet Explorer 11 e versioni precedenti non sono supportati.</a:t>
            </a:r>
          </a:p>
          <a:p>
            <a:pPr>
              <a:lnSpc>
                <a:spcPct val="150000"/>
              </a:lnSpc>
            </a:pPr>
            <a:r>
              <a:rPr lang="it-IT" sz="1400" b="0" strike="noStrike" spc="-1" dirty="0">
                <a:latin typeface="Raleway"/>
              </a:rPr>
              <a:t>La principale differenza tra Bootstrap 5 e Bootstrap 3 e 4 riguarda il fatto che </a:t>
            </a:r>
            <a:r>
              <a:rPr lang="it-IT" sz="1400" b="0" strike="noStrike" spc="-1" dirty="0" err="1">
                <a:latin typeface="Raleway"/>
              </a:rPr>
              <a:t>Jquery</a:t>
            </a:r>
            <a:r>
              <a:rPr lang="it-IT" sz="1400" b="0" strike="noStrike" spc="-1" dirty="0">
                <a:latin typeface="Raleway"/>
              </a:rPr>
              <a:t> non è più supportato nella versione 5 e sostituito con </a:t>
            </a:r>
            <a:r>
              <a:rPr lang="it-IT" sz="1400" b="0" strike="noStrike" spc="-1" dirty="0" err="1">
                <a:latin typeface="Raleway"/>
              </a:rPr>
              <a:t>Javascript</a:t>
            </a:r>
            <a:r>
              <a:rPr lang="it-IT" sz="1400" b="0" strike="noStrike" spc="-1" dirty="0">
                <a:latin typeface="Raleway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28195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51009" y="1423029"/>
            <a:ext cx="9759821" cy="140414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b="1" spc="-1" dirty="0">
                <a:latin typeface="Raleway"/>
              </a:rPr>
              <a:t>Aggiungere Bootstrap al proprio progetto Web</a:t>
            </a:r>
          </a:p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C</a:t>
            </a:r>
            <a:r>
              <a:rPr lang="it-IT" strike="noStrike" spc="-1" dirty="0">
                <a:latin typeface="Raleway"/>
              </a:rPr>
              <a:t>i sono due modi per aggiungere Bootstrap:</a:t>
            </a:r>
          </a:p>
          <a:p>
            <a:pPr>
              <a:lnSpc>
                <a:spcPct val="150000"/>
              </a:lnSpc>
            </a:pPr>
            <a:endParaRPr lang="it-IT" strike="noStrike" spc="-1" dirty="0">
              <a:latin typeface="Raleway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latin typeface="Raleway"/>
              </a:rPr>
              <a:t>Utilizzare un </a:t>
            </a:r>
            <a:r>
              <a:rPr lang="it-IT" b="1" spc="-1" dirty="0">
                <a:latin typeface="Raleway"/>
              </a:rPr>
              <a:t>CDN</a:t>
            </a:r>
            <a:r>
              <a:rPr lang="it-IT" spc="-1" dirty="0">
                <a:latin typeface="Raleway"/>
              </a:rPr>
              <a:t> (Content Delivery Network)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pc="-1" dirty="0">
                <a:latin typeface="Raleway"/>
              </a:rPr>
              <a:t>Scaricare i file ed associare Bootstrap al proprio documento</a:t>
            </a:r>
          </a:p>
        </p:txBody>
      </p:sp>
    </p:spTree>
    <p:extLst>
      <p:ext uri="{BB962C8B-B14F-4D97-AF65-F5344CB8AC3E}">
        <p14:creationId xmlns:p14="http://schemas.microsoft.com/office/powerpoint/2010/main" val="311139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51009" y="1121890"/>
            <a:ext cx="9759821" cy="140414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Una CDN (Content Distribution Network ) consiste in un gruppo di server distribuiti  i cui contenuti sono prelevati dal server geograficamente più vicino. In questo modo Il caricamento del contenuto da parte del client (browser ) risulta più veloce . Una CDN per la distribuzione di Bootstrap è </a:t>
            </a:r>
            <a:r>
              <a:rPr lang="it-IT" spc="-1" dirty="0" err="1">
                <a:latin typeface="Raleway"/>
              </a:rPr>
              <a:t>jsdelivr</a:t>
            </a:r>
            <a:r>
              <a:rPr lang="it-IT" spc="-1" dirty="0">
                <a:latin typeface="Raleway"/>
              </a:rPr>
              <a:t> (</a:t>
            </a:r>
            <a:r>
              <a:rPr lang="it-IT" spc="-1" dirty="0">
                <a:latin typeface="Raleway"/>
                <a:hlinkClick r:id="rId3"/>
              </a:rPr>
              <a:t>https://www.jsdelivr.com/</a:t>
            </a:r>
            <a:r>
              <a:rPr lang="it-IT" spc="-1" dirty="0">
                <a:latin typeface="Raleway"/>
              </a:rPr>
              <a:t> ). </a:t>
            </a:r>
          </a:p>
          <a:p>
            <a:pPr>
              <a:lnSpc>
                <a:spcPct val="150000"/>
              </a:lnSpc>
            </a:pPr>
            <a:endParaRPr lang="it-IT" spc="-1" dirty="0">
              <a:latin typeface="Raleway"/>
            </a:endParaRPr>
          </a:p>
          <a:p>
            <a:pPr>
              <a:lnSpc>
                <a:spcPct val="150000"/>
              </a:lnSpc>
            </a:pPr>
            <a:endParaRPr lang="it-IT" spc="-1" dirty="0">
              <a:latin typeface="Raleway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F67237D-4BB0-8A0A-B238-4B449598BACB}"/>
              </a:ext>
            </a:extLst>
          </p:cNvPr>
          <p:cNvSpPr txBox="1"/>
          <p:nvPr/>
        </p:nvSpPr>
        <p:spPr>
          <a:xfrm>
            <a:off x="0" y="428133"/>
            <a:ext cx="7352522" cy="700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b="1" spc="-1" dirty="0">
                <a:latin typeface="Raleway"/>
              </a:rPr>
              <a:t>Aggiungere Bootstrap al proprio progetto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1" spc="-1" dirty="0">
                <a:latin typeface="Raleway"/>
              </a:rPr>
              <a:t>Utilizzare un CDN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0D1C401-B5AF-548E-AE6B-27ACF5665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866" y="2911000"/>
            <a:ext cx="5674134" cy="3209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2429FEB-0FEB-2CD7-04DC-42A8590CD88D}"/>
              </a:ext>
            </a:extLst>
          </p:cNvPr>
          <p:cNvSpPr txBox="1"/>
          <p:nvPr/>
        </p:nvSpPr>
        <p:spPr>
          <a:xfrm>
            <a:off x="51009" y="2846941"/>
            <a:ext cx="4066920" cy="295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it-IT" spc="-1" dirty="0">
              <a:latin typeface="Raleway"/>
            </a:endParaRPr>
          </a:p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Per includere l'ultima versione di Bootstrap occorre aggiungere nella sezione Head del documento HTML il codice disponibile anche presso il sito ufficiale Bootstrap: </a:t>
            </a:r>
            <a:r>
              <a:rPr lang="it-IT" spc="-1" dirty="0">
                <a:latin typeface="Raleway"/>
                <a:hlinkClick r:id="rId5"/>
              </a:rPr>
              <a:t>https://getbootstrap.com/</a:t>
            </a:r>
            <a:r>
              <a:rPr lang="it-IT" spc="-1" dirty="0">
                <a:latin typeface="Raleway"/>
              </a:rPr>
              <a:t>  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6F78FA4-CAD1-4AC4-4DF1-49F7247CE0CD}"/>
              </a:ext>
            </a:extLst>
          </p:cNvPr>
          <p:cNvSpPr/>
          <p:nvPr/>
        </p:nvSpPr>
        <p:spPr>
          <a:xfrm>
            <a:off x="6738933" y="3704253"/>
            <a:ext cx="2837067" cy="1539551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454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51009" y="1455798"/>
            <a:ext cx="9759821" cy="140414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Bootstrap CSS --&gt;</a:t>
            </a:r>
            <a:endParaRPr lang="it-IT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it-IT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://cdn.jsdelivr.net/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/bootstrap@5.3.0/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/bootstrap.min.css"</a:t>
            </a:r>
            <a:endParaRPr lang="it-IT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sha384-9ndCyUaIbzAi2FUVXJi0CjmCapSmO7SnpJef0486qhLnuZ2cdeRhO02iuK6FUUVM.</a:t>
            </a:r>
            <a:endParaRPr lang="it-IT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Bootstrap  </a:t>
            </a:r>
            <a:r>
              <a:rPr lang="it-IT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it-IT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--&gt;</a:t>
            </a:r>
            <a:endParaRPr lang="it-IT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://cdn.jsdelivr.net/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/bootstrap@5.3.0/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/bootstrap.bundle.min.js"</a:t>
            </a:r>
            <a:endParaRPr lang="it-IT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it-IT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sha384-geWF76RCwLtnZ8qwWowPQNguL3RmwHVBC9FhGdlKrxdiJJigb/j/68SIy3Te4Bkz.</a:t>
            </a:r>
            <a:r>
              <a:rPr lang="it-IT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it-IT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it-IT" spc="-1" dirty="0">
              <a:latin typeface="Raleway"/>
            </a:endParaRPr>
          </a:p>
          <a:p>
            <a:pPr>
              <a:lnSpc>
                <a:spcPct val="150000"/>
              </a:lnSpc>
            </a:pPr>
            <a:r>
              <a:rPr lang="it-IT" spc="-1" dirty="0">
                <a:latin typeface="Raleway"/>
              </a:rPr>
              <a:t>File 1_code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F67237D-4BB0-8A0A-B238-4B449598BACB}"/>
              </a:ext>
            </a:extLst>
          </p:cNvPr>
          <p:cNvSpPr txBox="1"/>
          <p:nvPr/>
        </p:nvSpPr>
        <p:spPr>
          <a:xfrm>
            <a:off x="0" y="428133"/>
            <a:ext cx="7352522" cy="700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b="1" spc="-1" dirty="0">
                <a:latin typeface="Raleway"/>
              </a:rPr>
              <a:t>Aggiungere Bootstrap al proprio progetto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1" spc="-1" dirty="0">
                <a:latin typeface="Raleway"/>
              </a:rPr>
              <a:t>Utilizzare un CDN</a:t>
            </a:r>
          </a:p>
        </p:txBody>
      </p:sp>
    </p:spTree>
    <p:extLst>
      <p:ext uri="{BB962C8B-B14F-4D97-AF65-F5344CB8AC3E}">
        <p14:creationId xmlns:p14="http://schemas.microsoft.com/office/powerpoint/2010/main" val="57610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0"/>
            <a:ext cx="1502229" cy="30790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200" b="1" strike="noStrike" spc="-1" dirty="0">
                <a:latin typeface="Raleway"/>
              </a:rPr>
              <a:t>Introduzione</a:t>
            </a:r>
            <a:endParaRPr lang="it-IT" sz="1200" b="1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-216000" y="6840000"/>
            <a:ext cx="8280000" cy="0"/>
          </a:xfrm>
          <a:prstGeom prst="line">
            <a:avLst/>
          </a:prstGeom>
          <a:ln w="180000">
            <a:solidFill>
              <a:srgbClr val="FFD3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3"/>
          <p:cNvSpPr txBox="1"/>
          <p:nvPr/>
        </p:nvSpPr>
        <p:spPr>
          <a:xfrm>
            <a:off x="864000" y="6709680"/>
            <a:ext cx="4066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z="1000" b="1" strike="noStrike" spc="-1" dirty="0">
                <a:solidFill>
                  <a:srgbClr val="FFFFFF"/>
                </a:solidFill>
                <a:latin typeface="Raleway"/>
              </a:rPr>
              <a:t>Giugno 2023 | Matteo Santucci</a:t>
            </a:r>
            <a:endParaRPr lang="it-IT" sz="1000" b="0" strike="noStrike" spc="-1" dirty="0">
              <a:latin typeface="Arial"/>
            </a:endParaRPr>
          </a:p>
        </p:txBody>
      </p:sp>
      <p:pic>
        <p:nvPicPr>
          <p:cNvPr id="48" name="Immagine 47"/>
          <p:cNvPicPr/>
          <p:nvPr/>
        </p:nvPicPr>
        <p:blipFill>
          <a:blip r:embed="rId2"/>
          <a:stretch/>
        </p:blipFill>
        <p:spPr>
          <a:xfrm>
            <a:off x="8085600" y="6120000"/>
            <a:ext cx="1490400" cy="1296000"/>
          </a:xfrm>
          <a:prstGeom prst="rect">
            <a:avLst/>
          </a:prstGeom>
          <a:ln>
            <a:noFill/>
          </a:ln>
        </p:spPr>
      </p:pic>
      <p:sp>
        <p:nvSpPr>
          <p:cNvPr id="49" name="TextShape 4"/>
          <p:cNvSpPr txBox="1"/>
          <p:nvPr/>
        </p:nvSpPr>
        <p:spPr>
          <a:xfrm>
            <a:off x="51009" y="1455799"/>
            <a:ext cx="9759821" cy="7008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t-IT" spc="-1" dirty="0">
                <a:latin typeface="Raleway"/>
              </a:rPr>
              <a:t>È possibile associare il proprio documento HTML associando direttamente i file bootstrap scaricandoli da </a:t>
            </a:r>
            <a:r>
              <a:rPr lang="it-IT" spc="-1" dirty="0">
                <a:latin typeface="Raleway"/>
                <a:hlinkClick r:id="rId3"/>
              </a:rPr>
              <a:t>https://getbootstrap.com/</a:t>
            </a:r>
            <a:endParaRPr lang="it-IT" spc="-1" dirty="0">
              <a:latin typeface="Raleway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F67237D-4BB0-8A0A-B238-4B449598BACB}"/>
              </a:ext>
            </a:extLst>
          </p:cNvPr>
          <p:cNvSpPr txBox="1"/>
          <p:nvPr/>
        </p:nvSpPr>
        <p:spPr>
          <a:xfrm>
            <a:off x="0" y="428133"/>
            <a:ext cx="7352522" cy="700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b="1" spc="-1" dirty="0">
                <a:latin typeface="Raleway"/>
              </a:rPr>
              <a:t>Aggiungere Bootstrap al proprio progetto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1" spc="-1" dirty="0">
                <a:latin typeface="Raleway"/>
              </a:rPr>
              <a:t>associare Bootstrap al proprio documento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CEA8039-2291-3942-123A-7159C19EA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804" y="2286953"/>
            <a:ext cx="5636027" cy="3875143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3B42FA55-C15B-E031-E059-43C003A5BA6F}"/>
              </a:ext>
            </a:extLst>
          </p:cNvPr>
          <p:cNvSpPr/>
          <p:nvPr/>
        </p:nvSpPr>
        <p:spPr>
          <a:xfrm>
            <a:off x="5763060" y="5731272"/>
            <a:ext cx="1490400" cy="51318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042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5007</Words>
  <Application>Microsoft Office PowerPoint</Application>
  <PresentationFormat>Personalizzato</PresentationFormat>
  <Paragraphs>565</Paragraphs>
  <Slides>44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44</vt:i4>
      </vt:variant>
    </vt:vector>
  </HeadingPairs>
  <TitlesOfParts>
    <vt:vector size="51" baseType="lpstr">
      <vt:lpstr>Arial</vt:lpstr>
      <vt:lpstr>Consolas</vt:lpstr>
      <vt:lpstr>Raleway</vt:lpstr>
      <vt:lpstr>Symbol</vt:lpstr>
      <vt:lpstr>Times New Roman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/>
  <dc:description/>
  <cp:lastModifiedBy>Matteo Santucci</cp:lastModifiedBy>
  <cp:revision>43</cp:revision>
  <dcterms:created xsi:type="dcterms:W3CDTF">2018-08-07T12:40:28Z</dcterms:created>
  <dcterms:modified xsi:type="dcterms:W3CDTF">2023-06-18T21:25:06Z</dcterms:modified>
  <dc:language>it-IT</dc:language>
</cp:coreProperties>
</file>