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8"/>
  </p:notesMasterIdLst>
  <p:handoutMasterIdLst>
    <p:handoutMasterId r:id="rId19"/>
  </p:handoutMasterIdLst>
  <p:sldIdLst>
    <p:sldId id="291" r:id="rId2"/>
    <p:sldId id="292" r:id="rId3"/>
    <p:sldId id="265" r:id="rId4"/>
    <p:sldId id="272" r:id="rId5"/>
    <p:sldId id="273" r:id="rId6"/>
    <p:sldId id="293" r:id="rId7"/>
    <p:sldId id="294" r:id="rId8"/>
    <p:sldId id="295" r:id="rId9"/>
    <p:sldId id="296" r:id="rId10"/>
    <p:sldId id="297" r:id="rId11"/>
    <p:sldId id="298" r:id="rId12"/>
    <p:sldId id="299" r:id="rId13"/>
    <p:sldId id="300" r:id="rId14"/>
    <p:sldId id="301" r:id="rId15"/>
    <p:sldId id="302" r:id="rId16"/>
    <p:sldId id="303" r:id="rId17"/>
  </p:sldIdLst>
  <p:sldSz cx="9144000" cy="6858000" type="screen4x3"/>
  <p:notesSz cx="6858000" cy="9945688"/>
  <p:defaultTextStyle>
    <a:defPPr>
      <a:defRPr lang="es-E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33CC33"/>
    <a:srgbClr val="FFFF66"/>
    <a:srgbClr val="B3EBD6"/>
    <a:srgbClr val="66CCFF"/>
    <a:srgbClr val="FF99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2740" autoAdjust="0"/>
  </p:normalViewPr>
  <p:slideViewPr>
    <p:cSldViewPr>
      <p:cViewPr varScale="1">
        <p:scale>
          <a:sx n="75" d="100"/>
          <a:sy n="75" d="100"/>
        </p:scale>
        <p:origin x="33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7" name="Rectangle 3"/>
          <p:cNvSpPr>
            <a:spLocks noGrp="1" noChangeArrowheads="1"/>
          </p:cNvSpPr>
          <p:nvPr>
            <p:ph type="dt" sz="quarter"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6148" name="Rectangle 4"/>
          <p:cNvSpPr>
            <a:spLocks noGrp="1" noChangeArrowheads="1"/>
          </p:cNvSpPr>
          <p:nvPr>
            <p:ph type="ftr" sz="quarter" idx="2"/>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6149" name="Rectangle 5"/>
          <p:cNvSpPr>
            <a:spLocks noGrp="1" noChangeArrowheads="1"/>
          </p:cNvSpPr>
          <p:nvPr>
            <p:ph type="sldNum" sz="quarter" idx="3"/>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67CFB055-405B-49ED-9F4C-D63166500AA6}" type="slidenum">
              <a:rPr lang="es-ES" altLang="es-PE"/>
              <a:pPr/>
              <a:t>‹Nº›</a:t>
            </a:fld>
            <a:endParaRPr lang="es-ES" altLang="es-PE"/>
          </a:p>
        </p:txBody>
      </p:sp>
    </p:spTree>
    <p:extLst>
      <p:ext uri="{BB962C8B-B14F-4D97-AF65-F5344CB8AC3E}">
        <p14:creationId xmlns:p14="http://schemas.microsoft.com/office/powerpoint/2010/main" val="37656173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099" name="Rectangle 3"/>
          <p:cNvSpPr>
            <a:spLocks noGrp="1" noChangeArrowheads="1"/>
          </p:cNvSpPr>
          <p:nvPr>
            <p:ph type="dt" idx="1"/>
          </p:nvPr>
        </p:nvSpPr>
        <p:spPr bwMode="auto">
          <a:xfrm>
            <a:off x="3884613" y="0"/>
            <a:ext cx="29718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a:latin typeface="Arial" charset="0"/>
              </a:defRPr>
            </a:lvl1pPr>
          </a:lstStyle>
          <a:p>
            <a:pPr>
              <a:defRPr/>
            </a:pPr>
            <a:endParaRPr lang="es-ES"/>
          </a:p>
        </p:txBody>
      </p:sp>
      <p:sp>
        <p:nvSpPr>
          <p:cNvPr id="32772" name="Rectangle 4"/>
          <p:cNvSpPr>
            <a:spLocks noGrp="1" noRot="1" noChangeAspect="1" noChangeArrowheads="1" noTextEdit="1"/>
          </p:cNvSpPr>
          <p:nvPr>
            <p:ph type="sldImg" idx="2"/>
          </p:nvPr>
        </p:nvSpPr>
        <p:spPr bwMode="auto">
          <a:xfrm>
            <a:off x="942975" y="746125"/>
            <a:ext cx="4973638" cy="3730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724400"/>
            <a:ext cx="5486400" cy="4475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4102" name="Rectangle 6"/>
          <p:cNvSpPr>
            <a:spLocks noGrp="1" noChangeArrowheads="1"/>
          </p:cNvSpPr>
          <p:nvPr>
            <p:ph type="ftr" sz="quarter" idx="4"/>
          </p:nvPr>
        </p:nvSpPr>
        <p:spPr bwMode="auto">
          <a:xfrm>
            <a:off x="0"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a:latin typeface="Arial" charset="0"/>
              </a:defRPr>
            </a:lvl1pPr>
          </a:lstStyle>
          <a:p>
            <a:pPr>
              <a:defRPr/>
            </a:pPr>
            <a:endParaRPr lang="es-ES"/>
          </a:p>
        </p:txBody>
      </p:sp>
      <p:sp>
        <p:nvSpPr>
          <p:cNvPr id="4103" name="Rectangle 7"/>
          <p:cNvSpPr>
            <a:spLocks noGrp="1" noChangeArrowheads="1"/>
          </p:cNvSpPr>
          <p:nvPr>
            <p:ph type="sldNum" sz="quarter" idx="5"/>
          </p:nvPr>
        </p:nvSpPr>
        <p:spPr bwMode="auto">
          <a:xfrm>
            <a:off x="3884613" y="9447213"/>
            <a:ext cx="29718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F9EF663-8317-4055-92A2-5796464BDC7C}" type="slidenum">
              <a:rPr lang="es-ES" altLang="es-PE"/>
              <a:pPr/>
              <a:t>‹Nº›</a:t>
            </a:fld>
            <a:endParaRPr lang="es-ES" altLang="es-PE"/>
          </a:p>
        </p:txBody>
      </p:sp>
    </p:spTree>
    <p:extLst>
      <p:ext uri="{BB962C8B-B14F-4D97-AF65-F5344CB8AC3E}">
        <p14:creationId xmlns:p14="http://schemas.microsoft.com/office/powerpoint/2010/main" val="9762374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imagen de diapositiva 1"/>
          <p:cNvSpPr>
            <a:spLocks noGrp="1" noRot="1" noChangeAspect="1" noTextEdit="1"/>
          </p:cNvSpPr>
          <p:nvPr>
            <p:ph type="sldImg"/>
          </p:nvPr>
        </p:nvSpPr>
        <p:spPr>
          <a:ln/>
        </p:spPr>
      </p:sp>
      <p:sp>
        <p:nvSpPr>
          <p:cNvPr id="33795" name="Marcador de nota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PE" altLang="es-PE">
              <a:latin typeface="Arial" panose="020B0604020202020204" pitchFamily="34" charset="0"/>
            </a:endParaRPr>
          </a:p>
        </p:txBody>
      </p:sp>
      <p:sp>
        <p:nvSpPr>
          <p:cNvPr id="33796" name="Marcador de número de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4CAAEF1-A2A3-4F52-89B0-0E5C50D1984A}" type="slidenum">
              <a:rPr lang="es-ES" altLang="es-PE" sz="1200">
                <a:latin typeface="Arial" panose="020B0604020202020204" pitchFamily="34" charset="0"/>
              </a:rPr>
              <a:pPr/>
              <a:t>2</a:t>
            </a:fld>
            <a:endParaRPr lang="es-ES" altLang="es-PE" sz="1200">
              <a:latin typeface="Arial" panose="020B0604020202020204" pitchFamily="34" charset="0"/>
            </a:endParaRPr>
          </a:p>
        </p:txBody>
      </p:sp>
    </p:spTree>
    <p:extLst>
      <p:ext uri="{BB962C8B-B14F-4D97-AF65-F5344CB8AC3E}">
        <p14:creationId xmlns:p14="http://schemas.microsoft.com/office/powerpoint/2010/main" val="387369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p:cNvGrpSpPr>
            <a:grpSpLocks/>
          </p:cNvGrpSpPr>
          <p:nvPr/>
        </p:nvGrpSpPr>
        <p:grpSpPr bwMode="auto">
          <a:xfrm>
            <a:off x="-7938" y="-7938"/>
            <a:ext cx="9170988" cy="6873876"/>
            <a:chOff x="-8466" y="-8468"/>
            <a:chExt cx="9171316" cy="6874935"/>
          </a:xfrm>
        </p:grpSpPr>
        <p:cxnSp>
          <p:nvCxnSpPr>
            <p:cNvPr id="5" name="Straight Connector 27"/>
            <p:cNvCxnSpPr/>
            <p:nvPr/>
          </p:nvCxnSpPr>
          <p:spPr>
            <a:xfrm flipV="1">
              <a:off x="5130456"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p:cNvSpPr/>
            <p:nvPr/>
          </p:nvSpPr>
          <p:spPr>
            <a:xfrm>
              <a:off x="6638635"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p:cNvSpPr/>
            <p:nvPr/>
          </p:nvSpPr>
          <p:spPr>
            <a:xfrm>
              <a:off x="-8466" y="-8468"/>
              <a:ext cx="863632"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15" name="Date Placeholder 3"/>
          <p:cNvSpPr>
            <a:spLocks noGrp="1"/>
          </p:cNvSpPr>
          <p:nvPr>
            <p:ph type="dt" sz="half" idx="10"/>
          </p:nvPr>
        </p:nvSpPr>
        <p:spPr/>
        <p:txBody>
          <a:bodyPr/>
          <a:lstStyle>
            <a:lvl1pPr>
              <a:defRPr/>
            </a:lvl1pPr>
          </a:lstStyle>
          <a:p>
            <a:pPr>
              <a:defRPr/>
            </a:pPr>
            <a:endParaRPr lang="es-ES"/>
          </a:p>
        </p:txBody>
      </p:sp>
      <p:sp>
        <p:nvSpPr>
          <p:cNvPr id="16" name="Footer Placeholder 4"/>
          <p:cNvSpPr>
            <a:spLocks noGrp="1"/>
          </p:cNvSpPr>
          <p:nvPr>
            <p:ph type="ftr" sz="quarter" idx="11"/>
          </p:nvPr>
        </p:nvSpPr>
        <p:spPr/>
        <p:txBody>
          <a:bodyPr/>
          <a:lstStyle>
            <a:lvl1pPr>
              <a:defRPr/>
            </a:lvl1pPr>
          </a:lstStyle>
          <a:p>
            <a:pPr>
              <a:defRPr/>
            </a:pPr>
            <a:endParaRPr lang="es-ES"/>
          </a:p>
        </p:txBody>
      </p:sp>
      <p:sp>
        <p:nvSpPr>
          <p:cNvPr id="17" name="Slide Number Placeholder 5"/>
          <p:cNvSpPr>
            <a:spLocks noGrp="1"/>
          </p:cNvSpPr>
          <p:nvPr>
            <p:ph type="sldNum" sz="quarter" idx="12"/>
          </p:nvPr>
        </p:nvSpPr>
        <p:spPr/>
        <p:txBody>
          <a:bodyPr/>
          <a:lstStyle>
            <a:lvl1pPr>
              <a:defRPr/>
            </a:lvl1pPr>
          </a:lstStyle>
          <a:p>
            <a:fld id="{339265B9-4C3B-43FE-A43F-5E75205462C8}" type="slidenum">
              <a:rPr lang="es-ES" altLang="es-PE"/>
              <a:pPr/>
              <a:t>‹Nº›</a:t>
            </a:fld>
            <a:endParaRPr lang="es-ES" altLang="es-PE"/>
          </a:p>
        </p:txBody>
      </p:sp>
    </p:spTree>
    <p:extLst>
      <p:ext uri="{BB962C8B-B14F-4D97-AF65-F5344CB8AC3E}">
        <p14:creationId xmlns:p14="http://schemas.microsoft.com/office/powerpoint/2010/main" val="366652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DF32BBE9-AF66-4F01-A90F-F63459DF1A80}" type="slidenum">
              <a:rPr lang="es-ES" altLang="es-PE"/>
              <a:pPr/>
              <a:t>‹Nº›</a:t>
            </a:fld>
            <a:endParaRPr lang="es-ES" altLang="es-PE"/>
          </a:p>
        </p:txBody>
      </p:sp>
    </p:spTree>
    <p:extLst>
      <p:ext uri="{BB962C8B-B14F-4D97-AF65-F5344CB8AC3E}">
        <p14:creationId xmlns:p14="http://schemas.microsoft.com/office/powerpoint/2010/main" val="19666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15FBF186-40BE-4BAB-B02C-7981FC5CAAA6}" type="slidenum">
              <a:rPr lang="es-ES" altLang="es-PE"/>
              <a:pPr/>
              <a:t>‹Nº›</a:t>
            </a:fld>
            <a:endParaRPr lang="es-ES" altLang="es-PE"/>
          </a:p>
        </p:txBody>
      </p:sp>
    </p:spTree>
    <p:extLst>
      <p:ext uri="{BB962C8B-B14F-4D97-AF65-F5344CB8AC3E}">
        <p14:creationId xmlns:p14="http://schemas.microsoft.com/office/powerpoint/2010/main" val="57254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3334DAC-B0FD-4235-84B7-AE83F1F23182}" type="slidenum">
              <a:rPr lang="es-ES" altLang="es-PE"/>
              <a:pPr/>
              <a:t>‹Nº›</a:t>
            </a:fld>
            <a:endParaRPr lang="es-ES" altLang="es-PE"/>
          </a:p>
        </p:txBody>
      </p:sp>
    </p:spTree>
    <p:extLst>
      <p:ext uri="{BB962C8B-B14F-4D97-AF65-F5344CB8AC3E}">
        <p14:creationId xmlns:p14="http://schemas.microsoft.com/office/powerpoint/2010/main" val="1715606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5" name="TextBox 23"/>
          <p:cNvSpPr txBox="1">
            <a:spLocks noChangeArrowheads="1"/>
          </p:cNvSpPr>
          <p:nvPr/>
        </p:nvSpPr>
        <p:spPr bwMode="auto">
          <a:xfrm>
            <a:off x="482600" y="790575"/>
            <a:ext cx="457200" cy="584200"/>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6" name="TextBox 24"/>
          <p:cNvSpPr txBox="1">
            <a:spLocks noChangeArrowheads="1"/>
          </p:cNvSpPr>
          <p:nvPr/>
        </p:nvSpPr>
        <p:spPr bwMode="auto">
          <a:xfrm>
            <a:off x="6748463" y="2886075"/>
            <a:ext cx="457200" cy="585788"/>
          </a:xfrm>
          <a:prstGeom prst="rect">
            <a:avLst/>
          </a:prstGeom>
          <a:noFill/>
          <a:ln>
            <a:noFill/>
          </a:ln>
        </p:spPr>
        <p:txBody>
          <a:bodyPr anchor="ctr"/>
          <a:lstStyle>
            <a:lvl1pPr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marL="742950" indent="-28575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2pPr>
            <a:lvl3pPr marL="11430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3pPr>
            <a:lvl4pPr marL="16002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4pPr>
            <a:lvl5pPr marL="2057400" indent="-228600" algn="just">
              <a:lnSpc>
                <a:spcPct val="90000"/>
              </a:lnSpc>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5pPr>
            <a:lvl6pPr marL="25146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6pPr>
            <a:lvl7pPr marL="29718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7pPr>
            <a:lvl8pPr marL="34290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8pPr>
            <a:lvl9pPr marL="3886200" indent="-228600" algn="just" eaLnBrk="0" fontAlgn="base" hangingPunct="0">
              <a:lnSpc>
                <a:spcPct val="90000"/>
              </a:lnSpc>
              <a:spcBef>
                <a:spcPct val="20000"/>
              </a:spcBef>
              <a:spcAft>
                <a:spcPct val="0"/>
              </a:spcAft>
              <a:buClr>
                <a:schemeClr val="folHlink"/>
              </a:buClr>
              <a:buSzPct val="60000"/>
              <a:buFont typeface="Wingdings" panose="05000000000000000000" pitchFamily="2" charset="2"/>
              <a:defRPr sz="2800">
                <a:solidFill>
                  <a:schemeClr val="tx1"/>
                </a:solidFill>
                <a:latin typeface="Tahoma" panose="020B0604030504040204" pitchFamily="34" charset="0"/>
              </a:defRPr>
            </a:lvl9pPr>
          </a:lstStyle>
          <a:p>
            <a:pPr eaLnBrk="1" hangingPunct="1">
              <a:defRPr/>
            </a:pPr>
            <a:r>
              <a:rPr lang="en-US" altLang="es-PE" sz="8000">
                <a:solidFill>
                  <a:srgbClr val="9FE0F5"/>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7" name="Date Placeholder 3"/>
          <p:cNvSpPr>
            <a:spLocks noGrp="1"/>
          </p:cNvSpPr>
          <p:nvPr>
            <p:ph type="dt" sz="half" idx="14"/>
          </p:nvPr>
        </p:nvSpPr>
        <p:spPr/>
        <p:txBody>
          <a:bodyPr/>
          <a:lstStyle>
            <a:lvl1pPr>
              <a:defRPr/>
            </a:lvl1pPr>
          </a:lstStyle>
          <a:p>
            <a:pPr>
              <a:defRPr/>
            </a:pPr>
            <a:endParaRPr lang="es-ES"/>
          </a:p>
        </p:txBody>
      </p:sp>
      <p:sp>
        <p:nvSpPr>
          <p:cNvPr id="8" name="Footer Placeholder 4"/>
          <p:cNvSpPr>
            <a:spLocks noGrp="1"/>
          </p:cNvSpPr>
          <p:nvPr>
            <p:ph type="ftr" sz="quarter" idx="15"/>
          </p:nvPr>
        </p:nvSpPr>
        <p:spPr/>
        <p:txBody>
          <a:bodyPr/>
          <a:lstStyle>
            <a:lvl1pPr>
              <a:defRPr/>
            </a:lvl1pPr>
          </a:lstStyle>
          <a:p>
            <a:pPr>
              <a:defRPr/>
            </a:pPr>
            <a:endParaRPr lang="es-ES"/>
          </a:p>
        </p:txBody>
      </p:sp>
      <p:sp>
        <p:nvSpPr>
          <p:cNvPr id="9" name="Slide Number Placeholder 5"/>
          <p:cNvSpPr>
            <a:spLocks noGrp="1"/>
          </p:cNvSpPr>
          <p:nvPr>
            <p:ph type="sldNum" sz="quarter" idx="16"/>
          </p:nvPr>
        </p:nvSpPr>
        <p:spPr/>
        <p:txBody>
          <a:bodyPr/>
          <a:lstStyle>
            <a:lvl1pPr>
              <a:defRPr/>
            </a:lvl1pPr>
          </a:lstStyle>
          <a:p>
            <a:fld id="{4F7A04C1-E060-4FC3-AEE1-711586665C96}" type="slidenum">
              <a:rPr lang="es-ES" altLang="es-PE"/>
              <a:pPr/>
              <a:t>‹Nº›</a:t>
            </a:fld>
            <a:endParaRPr lang="es-ES" altLang="es-PE"/>
          </a:p>
        </p:txBody>
      </p:sp>
    </p:spTree>
    <p:extLst>
      <p:ext uri="{BB962C8B-B14F-4D97-AF65-F5344CB8AC3E}">
        <p14:creationId xmlns:p14="http://schemas.microsoft.com/office/powerpoint/2010/main" val="363522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5" name="Date Placeholder 3"/>
          <p:cNvSpPr>
            <a:spLocks noGrp="1"/>
          </p:cNvSpPr>
          <p:nvPr>
            <p:ph type="dt" sz="half" idx="14"/>
          </p:nvPr>
        </p:nvSpPr>
        <p:spPr/>
        <p:txBody>
          <a:bodyPr/>
          <a:lstStyle>
            <a:lvl1pPr>
              <a:defRPr/>
            </a:lvl1pPr>
          </a:lstStyle>
          <a:p>
            <a:pPr>
              <a:defRPr/>
            </a:pPr>
            <a:endParaRPr lang="es-ES"/>
          </a:p>
        </p:txBody>
      </p:sp>
      <p:sp>
        <p:nvSpPr>
          <p:cNvPr id="6" name="Footer Placeholder 4"/>
          <p:cNvSpPr>
            <a:spLocks noGrp="1"/>
          </p:cNvSpPr>
          <p:nvPr>
            <p:ph type="ftr" sz="quarter" idx="15"/>
          </p:nvPr>
        </p:nvSpPr>
        <p:spPr/>
        <p:txBody>
          <a:bodyPr/>
          <a:lstStyle>
            <a:lvl1pPr>
              <a:defRPr/>
            </a:lvl1pPr>
          </a:lstStyle>
          <a:p>
            <a:pPr>
              <a:defRPr/>
            </a:pPr>
            <a:endParaRPr lang="es-ES"/>
          </a:p>
        </p:txBody>
      </p:sp>
      <p:sp>
        <p:nvSpPr>
          <p:cNvPr id="7" name="Slide Number Placeholder 5"/>
          <p:cNvSpPr>
            <a:spLocks noGrp="1"/>
          </p:cNvSpPr>
          <p:nvPr>
            <p:ph type="sldNum" sz="quarter" idx="16"/>
          </p:nvPr>
        </p:nvSpPr>
        <p:spPr/>
        <p:txBody>
          <a:bodyPr/>
          <a:lstStyle>
            <a:lvl1pPr>
              <a:defRPr/>
            </a:lvl1pPr>
          </a:lstStyle>
          <a:p>
            <a:fld id="{58B1CAFD-F167-4D9D-86E4-83B0D4140061}" type="slidenum">
              <a:rPr lang="es-ES" altLang="es-PE"/>
              <a:pPr/>
              <a:t>‹Nº›</a:t>
            </a:fld>
            <a:endParaRPr lang="es-ES" altLang="es-PE"/>
          </a:p>
        </p:txBody>
      </p:sp>
    </p:spTree>
    <p:extLst>
      <p:ext uri="{BB962C8B-B14F-4D97-AF65-F5344CB8AC3E}">
        <p14:creationId xmlns:p14="http://schemas.microsoft.com/office/powerpoint/2010/main" val="2954012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26541FC-7B81-4A34-910F-896674E1F1D2}" type="slidenum">
              <a:rPr lang="es-ES" altLang="es-PE"/>
              <a:pPr/>
              <a:t>‹Nº›</a:t>
            </a:fld>
            <a:endParaRPr lang="es-ES" altLang="es-PE"/>
          </a:p>
        </p:txBody>
      </p:sp>
    </p:spTree>
    <p:extLst>
      <p:ext uri="{BB962C8B-B14F-4D97-AF65-F5344CB8AC3E}">
        <p14:creationId xmlns:p14="http://schemas.microsoft.com/office/powerpoint/2010/main" val="2774096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2E1745D2-BA75-4785-A535-8EC2B1599C8C}" type="slidenum">
              <a:rPr lang="es-ES" altLang="es-PE"/>
              <a:pPr/>
              <a:t>‹Nº›</a:t>
            </a:fld>
            <a:endParaRPr lang="es-ES" altLang="es-PE"/>
          </a:p>
        </p:txBody>
      </p:sp>
    </p:spTree>
    <p:extLst>
      <p:ext uri="{BB962C8B-B14F-4D97-AF65-F5344CB8AC3E}">
        <p14:creationId xmlns:p14="http://schemas.microsoft.com/office/powerpoint/2010/main" val="2447425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endParaRPr lang="es-ES_tradnl"/>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3 Marcador de contenido"/>
          <p:cNvSpPr>
            <a:spLocks noGrp="1"/>
          </p:cNvSpPr>
          <p:nvPr>
            <p:ph sz="quarter" idx="2"/>
          </p:nvPr>
        </p:nvSpPr>
        <p:spPr>
          <a:xfrm>
            <a:off x="5145088" y="20177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4 Marcador de contenido"/>
          <p:cNvSpPr>
            <a:spLocks noGrp="1"/>
          </p:cNvSpPr>
          <p:nvPr>
            <p:ph sz="quarter" idx="3"/>
          </p:nvPr>
        </p:nvSpPr>
        <p:spPr>
          <a:xfrm>
            <a:off x="5145088" y="4151313"/>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6" name="Rectangle 12"/>
          <p:cNvSpPr>
            <a:spLocks noGrp="1" noChangeArrowheads="1"/>
          </p:cNvSpPr>
          <p:nvPr>
            <p:ph type="ftr" sz="quarter" idx="10"/>
          </p:nvPr>
        </p:nvSpPr>
        <p:spPr/>
        <p:txBody>
          <a:bodyPr/>
          <a:lstStyle>
            <a:lvl1pPr>
              <a:defRPr/>
            </a:lvl1pPr>
          </a:lstStyle>
          <a:p>
            <a:pPr>
              <a:defRPr/>
            </a:pPr>
            <a:endParaRPr lang="es-ES"/>
          </a:p>
        </p:txBody>
      </p:sp>
      <p:sp>
        <p:nvSpPr>
          <p:cNvPr id="7" name="Rectangle 13"/>
          <p:cNvSpPr>
            <a:spLocks noGrp="1" noChangeArrowheads="1"/>
          </p:cNvSpPr>
          <p:nvPr>
            <p:ph type="sldNum" sz="quarter" idx="11"/>
          </p:nvPr>
        </p:nvSpPr>
        <p:spPr/>
        <p:txBody>
          <a:bodyPr/>
          <a:lstStyle>
            <a:lvl1pPr>
              <a:defRPr/>
            </a:lvl1pPr>
          </a:lstStyle>
          <a:p>
            <a:fld id="{2FBDDAA4-6947-4541-A58C-1FD99BE385B0}" type="slidenum">
              <a:rPr lang="es-ES" altLang="es-PE"/>
              <a:pPr/>
              <a:t>‹Nº›</a:t>
            </a:fld>
            <a:endParaRPr lang="es-ES" altLang="es-PE"/>
          </a:p>
        </p:txBody>
      </p:sp>
    </p:spTree>
    <p:extLst>
      <p:ext uri="{BB962C8B-B14F-4D97-AF65-F5344CB8AC3E}">
        <p14:creationId xmlns:p14="http://schemas.microsoft.com/office/powerpoint/2010/main" val="2824004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150938" y="214313"/>
            <a:ext cx="7793037" cy="1462087"/>
          </a:xfrm>
        </p:spPr>
        <p:txBody>
          <a:bodyPr/>
          <a:lstStyle/>
          <a:p>
            <a:r>
              <a:rPr lang="es-ES"/>
              <a:t>Haga clic para modificar el estilo de título del patrón</a:t>
            </a:r>
          </a:p>
        </p:txBody>
      </p:sp>
      <p:sp>
        <p:nvSpPr>
          <p:cNvPr id="3" name="2 Marcador de tabla"/>
          <p:cNvSpPr>
            <a:spLocks noGrp="1"/>
          </p:cNvSpPr>
          <p:nvPr>
            <p:ph type="tbl" idx="1"/>
          </p:nvPr>
        </p:nvSpPr>
        <p:spPr>
          <a:xfrm>
            <a:off x="1182688" y="2017713"/>
            <a:ext cx="7772400" cy="4114800"/>
          </a:xfrm>
        </p:spPr>
        <p:txBody>
          <a:bodyPr/>
          <a:lstStyle/>
          <a:p>
            <a:pPr lvl="0"/>
            <a:endParaRPr lang="es-ES" noProof="0"/>
          </a:p>
        </p:txBody>
      </p:sp>
      <p:sp>
        <p:nvSpPr>
          <p:cNvPr id="4" name="Rectangle 12"/>
          <p:cNvSpPr>
            <a:spLocks noGrp="1" noChangeArrowheads="1"/>
          </p:cNvSpPr>
          <p:nvPr>
            <p:ph type="ftr" sz="quarter" idx="10"/>
          </p:nvPr>
        </p:nvSpPr>
        <p:spPr/>
        <p:txBody>
          <a:bodyPr/>
          <a:lstStyle>
            <a:lvl1pPr>
              <a:defRPr/>
            </a:lvl1pPr>
          </a:lstStyle>
          <a:p>
            <a:pPr>
              <a:defRPr/>
            </a:pPr>
            <a:endParaRPr lang="es-ES"/>
          </a:p>
        </p:txBody>
      </p:sp>
      <p:sp>
        <p:nvSpPr>
          <p:cNvPr id="5" name="Rectangle 13"/>
          <p:cNvSpPr>
            <a:spLocks noGrp="1" noChangeArrowheads="1"/>
          </p:cNvSpPr>
          <p:nvPr>
            <p:ph type="sldNum" sz="quarter" idx="11"/>
          </p:nvPr>
        </p:nvSpPr>
        <p:spPr/>
        <p:txBody>
          <a:bodyPr/>
          <a:lstStyle>
            <a:lvl1pPr>
              <a:defRPr/>
            </a:lvl1pPr>
          </a:lstStyle>
          <a:p>
            <a:fld id="{12C47DB4-6AE3-4E02-82D1-B87912B2297C}" type="slidenum">
              <a:rPr lang="es-ES" altLang="es-PE"/>
              <a:pPr/>
              <a:t>‹Nº›</a:t>
            </a:fld>
            <a:endParaRPr lang="es-ES" altLang="es-PE"/>
          </a:p>
        </p:txBody>
      </p:sp>
    </p:spTree>
    <p:extLst>
      <p:ext uri="{BB962C8B-B14F-4D97-AF65-F5344CB8AC3E}">
        <p14:creationId xmlns:p14="http://schemas.microsoft.com/office/powerpoint/2010/main" val="3718710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0C79B3A6-D3DA-4DCF-BC17-43D2288A49C9}" type="slidenum">
              <a:rPr lang="es-ES" altLang="es-PE"/>
              <a:pPr/>
              <a:t>‹Nº›</a:t>
            </a:fld>
            <a:endParaRPr lang="es-ES" altLang="es-PE"/>
          </a:p>
        </p:txBody>
      </p:sp>
    </p:spTree>
    <p:extLst>
      <p:ext uri="{BB962C8B-B14F-4D97-AF65-F5344CB8AC3E}">
        <p14:creationId xmlns:p14="http://schemas.microsoft.com/office/powerpoint/2010/main" val="2600671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fld id="{73BD39D3-5B00-46AB-B449-B3BB3BFDC30C}" type="slidenum">
              <a:rPr lang="es-ES" altLang="es-PE"/>
              <a:pPr/>
              <a:t>‹Nº›</a:t>
            </a:fld>
            <a:endParaRPr lang="es-ES" altLang="es-PE"/>
          </a:p>
        </p:txBody>
      </p:sp>
    </p:spTree>
    <p:extLst>
      <p:ext uri="{BB962C8B-B14F-4D97-AF65-F5344CB8AC3E}">
        <p14:creationId xmlns:p14="http://schemas.microsoft.com/office/powerpoint/2010/main" val="1373856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9C8FCC13-498B-4D78-93A1-7FEF7C9671EB}" type="slidenum">
              <a:rPr lang="es-ES" altLang="es-PE"/>
              <a:pPr/>
              <a:t>‹Nº›</a:t>
            </a:fld>
            <a:endParaRPr lang="es-ES" altLang="es-PE"/>
          </a:p>
        </p:txBody>
      </p:sp>
    </p:spTree>
    <p:extLst>
      <p:ext uri="{BB962C8B-B14F-4D97-AF65-F5344CB8AC3E}">
        <p14:creationId xmlns:p14="http://schemas.microsoft.com/office/powerpoint/2010/main" val="20573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fld id="{7ABBD0A6-DE3E-4512-9100-C5C94DBDA828}" type="slidenum">
              <a:rPr lang="es-ES" altLang="es-PE"/>
              <a:pPr/>
              <a:t>‹Nº›</a:t>
            </a:fld>
            <a:endParaRPr lang="es-ES" altLang="es-PE"/>
          </a:p>
        </p:txBody>
      </p:sp>
    </p:spTree>
    <p:extLst>
      <p:ext uri="{BB962C8B-B14F-4D97-AF65-F5344CB8AC3E}">
        <p14:creationId xmlns:p14="http://schemas.microsoft.com/office/powerpoint/2010/main" val="250323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fld id="{D7B28854-B037-426A-9219-E1F8BFAA105F}" type="slidenum">
              <a:rPr lang="es-ES" altLang="es-PE"/>
              <a:pPr/>
              <a:t>‹Nº›</a:t>
            </a:fld>
            <a:endParaRPr lang="es-ES" altLang="es-PE"/>
          </a:p>
        </p:txBody>
      </p:sp>
    </p:spTree>
    <p:extLst>
      <p:ext uri="{BB962C8B-B14F-4D97-AF65-F5344CB8AC3E}">
        <p14:creationId xmlns:p14="http://schemas.microsoft.com/office/powerpoint/2010/main" val="132662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fld id="{26F8C5E3-4536-4745-9D54-4D651C7F9564}" type="slidenum">
              <a:rPr lang="es-ES" altLang="es-PE"/>
              <a:pPr/>
              <a:t>‹Nº›</a:t>
            </a:fld>
            <a:endParaRPr lang="es-ES" altLang="es-PE"/>
          </a:p>
        </p:txBody>
      </p:sp>
    </p:spTree>
    <p:extLst>
      <p:ext uri="{BB962C8B-B14F-4D97-AF65-F5344CB8AC3E}">
        <p14:creationId xmlns:p14="http://schemas.microsoft.com/office/powerpoint/2010/main" val="213738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C8282241-CE95-4D5E-AC5E-EF56A65A4095}" type="slidenum">
              <a:rPr lang="es-ES" altLang="es-PE"/>
              <a:pPr/>
              <a:t>‹Nº›</a:t>
            </a:fld>
            <a:endParaRPr lang="es-ES" altLang="es-PE"/>
          </a:p>
        </p:txBody>
      </p:sp>
    </p:spTree>
    <p:extLst>
      <p:ext uri="{BB962C8B-B14F-4D97-AF65-F5344CB8AC3E}">
        <p14:creationId xmlns:p14="http://schemas.microsoft.com/office/powerpoint/2010/main" val="66414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fld id="{A1FC9E2C-105A-458B-A625-D1E510C5610A}" type="slidenum">
              <a:rPr lang="es-ES" altLang="es-PE"/>
              <a:pPr/>
              <a:t>‹Nº›</a:t>
            </a:fld>
            <a:endParaRPr lang="es-ES" altLang="es-PE"/>
          </a:p>
        </p:txBody>
      </p:sp>
    </p:spTree>
    <p:extLst>
      <p:ext uri="{BB962C8B-B14F-4D97-AF65-F5344CB8AC3E}">
        <p14:creationId xmlns:p14="http://schemas.microsoft.com/office/powerpoint/2010/main" val="347564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16"/>
          <p:cNvGrpSpPr>
            <a:grpSpLocks/>
          </p:cNvGrpSpPr>
          <p:nvPr/>
        </p:nvGrpSpPr>
        <p:grpSpPr bwMode="auto">
          <a:xfrm>
            <a:off x="-7938" y="-7938"/>
            <a:ext cx="9170988" cy="6873876"/>
            <a:chOff x="-8467" y="-8468"/>
            <a:chExt cx="9171317" cy="6874935"/>
          </a:xfrm>
        </p:grpSpPr>
        <p:sp>
          <p:nvSpPr>
            <p:cNvPr id="7" name="Freeform 6"/>
            <p:cNvSpPr/>
            <p:nvPr/>
          </p:nvSpPr>
          <p:spPr>
            <a:xfrm>
              <a:off x="-8467" y="4013290"/>
              <a:ext cx="457217"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55"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34"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075" name="Title Placeholder 1"/>
          <p:cNvSpPr>
            <a:spLocks noGrp="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título del patrón</a:t>
            </a:r>
            <a:endParaRPr lang="en-US" altLang="es-PE"/>
          </a:p>
        </p:txBody>
      </p:sp>
      <p:sp>
        <p:nvSpPr>
          <p:cNvPr id="3076" name="Text Placeholder 2"/>
          <p:cNvSpPr>
            <a:spLocks noGrp="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E"/>
              <a:t>Haga clic para modificar el estilo de texto del patrón</a:t>
            </a:r>
          </a:p>
          <a:p>
            <a:pPr lvl="1"/>
            <a:r>
              <a:rPr lang="es-ES" altLang="es-PE"/>
              <a:t>Segundo nivel</a:t>
            </a:r>
          </a:p>
          <a:p>
            <a:pPr lvl="2"/>
            <a:r>
              <a:rPr lang="es-ES" altLang="es-PE"/>
              <a:t>Tercer nivel</a:t>
            </a:r>
          </a:p>
          <a:p>
            <a:pPr lvl="3"/>
            <a:r>
              <a:rPr lang="es-ES" altLang="es-PE"/>
              <a:t>Cuarto nivel</a:t>
            </a:r>
          </a:p>
          <a:p>
            <a:pPr lvl="4"/>
            <a:r>
              <a:rPr lang="es-ES" altLang="es-PE"/>
              <a:t>Quinto nivel</a:t>
            </a:r>
            <a:endParaRPr lang="en-US" altLang="es-PE"/>
          </a:p>
        </p:txBody>
      </p:sp>
      <p:sp>
        <p:nvSpPr>
          <p:cNvPr id="4" name="Date Placeholder 3"/>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fld id="{56CAC821-F2AE-4E80-8B10-6C1A783251E5}" type="datetimeFigureOut">
              <a:rPr lang="es-PE"/>
              <a:pPr>
                <a:defRPr/>
              </a:pPr>
              <a:t>13/07/2020</a:t>
            </a:fld>
            <a:endParaRPr lang="es-PE"/>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lnSpc>
                <a:spcPct val="90000"/>
              </a:lnSpc>
              <a:spcBef>
                <a:spcPct val="20000"/>
              </a:spcBef>
              <a:buClr>
                <a:schemeClr val="folHlink"/>
              </a:buClr>
              <a:buSzPct val="60000"/>
              <a:buFont typeface="Wingdings" panose="05000000000000000000" pitchFamily="2" charset="2"/>
              <a:buNone/>
              <a:defRPr sz="900">
                <a:solidFill>
                  <a:schemeClr val="tx1">
                    <a:tint val="75000"/>
                  </a:schemeClr>
                </a:solidFill>
                <a:latin typeface="Arial" panose="020B0604020202020204" pitchFamily="34" charset="0"/>
              </a:defRPr>
            </a:lvl1pPr>
          </a:lstStyle>
          <a:p>
            <a:pPr>
              <a:defRPr/>
            </a:pPr>
            <a:endParaRPr lang="es-ES"/>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lnSpc>
                <a:spcPct val="90000"/>
              </a:lnSpc>
              <a:spcBef>
                <a:spcPct val="20000"/>
              </a:spcBef>
              <a:buClr>
                <a:schemeClr val="folHlink"/>
              </a:buClr>
              <a:buSzPct val="60000"/>
              <a:buFont typeface="Wingdings" panose="05000000000000000000" pitchFamily="2" charset="2"/>
              <a:buNone/>
              <a:defRPr sz="900">
                <a:solidFill>
                  <a:schemeClr val="accent1"/>
                </a:solidFill>
              </a:defRPr>
            </a:lvl1pPr>
          </a:lstStyle>
          <a:p>
            <a:fld id="{C6784AC6-E35A-4827-853F-327590500C53}" type="slidenum">
              <a:rPr lang="es-ES" altLang="es-PE"/>
              <a:pPr/>
              <a:t>‹Nº›</a:t>
            </a:fld>
            <a:endParaRPr lang="es-ES" altLang="es-PE"/>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 id="2147483935" r:id="rId13"/>
    <p:sldLayoutId id="2147483936" r:id="rId14"/>
    <p:sldLayoutId id="2147483937" r:id="rId15"/>
    <p:sldLayoutId id="2147483938" r:id="rId16"/>
    <p:sldLayoutId id="2147483939" r:id="rId17"/>
    <p:sldLayoutId id="2147483941" r:id="rId18"/>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itchFamily="34" charset="0"/>
        </a:defRPr>
      </a:lvl2pPr>
      <a:lvl3pPr algn="l" defTabSz="457200" rtl="0" eaLnBrk="0" fontAlgn="base" hangingPunct="0">
        <a:spcBef>
          <a:spcPct val="0"/>
        </a:spcBef>
        <a:spcAft>
          <a:spcPct val="0"/>
        </a:spcAft>
        <a:defRPr sz="3600">
          <a:solidFill>
            <a:schemeClr val="accent1"/>
          </a:solidFill>
          <a:latin typeface="Trebuchet MS" pitchFamily="34" charset="0"/>
        </a:defRPr>
      </a:lvl3pPr>
      <a:lvl4pPr algn="l" defTabSz="457200" rtl="0" eaLnBrk="0" fontAlgn="base" hangingPunct="0">
        <a:spcBef>
          <a:spcPct val="0"/>
        </a:spcBef>
        <a:spcAft>
          <a:spcPct val="0"/>
        </a:spcAft>
        <a:defRPr sz="3600">
          <a:solidFill>
            <a:schemeClr val="accent1"/>
          </a:solidFill>
          <a:latin typeface="Trebuchet MS" pitchFamily="34" charset="0"/>
        </a:defRPr>
      </a:lvl4pPr>
      <a:lvl5pPr algn="l" defTabSz="457200" rtl="0" eaLnBrk="0" fontAlgn="base" hangingPunct="0">
        <a:spcBef>
          <a:spcPct val="0"/>
        </a:spcBef>
        <a:spcAft>
          <a:spcPct val="0"/>
        </a:spcAft>
        <a:defRPr sz="3600">
          <a:solidFill>
            <a:schemeClr val="accent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7.wmf"/><Relationship Id="rId4" Type="http://schemas.openxmlformats.org/officeDocument/2006/relationships/image" Target="../media/image6.wmf"/></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1 Título"/>
          <p:cNvSpPr>
            <a:spLocks noGrp="1"/>
          </p:cNvSpPr>
          <p:nvPr>
            <p:ph type="ctrTitle"/>
          </p:nvPr>
        </p:nvSpPr>
        <p:spPr>
          <a:xfrm>
            <a:off x="1979613" y="0"/>
            <a:ext cx="7164387" cy="1830388"/>
          </a:xfrm>
        </p:spPr>
        <p:txBody>
          <a:bodyPr/>
          <a:lstStyle/>
          <a:p>
            <a:pPr algn="ctr" eaLnBrk="1" hangingPunct="1"/>
            <a:r>
              <a:rPr lang="es-PE" altLang="es-PE" sz="3200">
                <a:solidFill>
                  <a:schemeClr val="tx1"/>
                </a:solidFill>
              </a:rPr>
              <a:t>UNIVERSIDAD NACIONAL AGRARIA LA MOLINA</a:t>
            </a:r>
          </a:p>
        </p:txBody>
      </p:sp>
      <p:pic>
        <p:nvPicPr>
          <p:cNvPr id="23555" name="Picture 2" descr="http://www.lamolina.edu.pe/portada/html/acerca/escudos/download/color/1193x1355_ESCUDOCOLO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79613"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2 Subtítulo"/>
          <p:cNvSpPr txBox="1">
            <a:spLocks/>
          </p:cNvSpPr>
          <p:nvPr/>
        </p:nvSpPr>
        <p:spPr bwMode="auto">
          <a:xfrm>
            <a:off x="2700338" y="1916113"/>
            <a:ext cx="58674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2400" dirty="0">
                <a:solidFill>
                  <a:srgbClr val="404040"/>
                </a:solidFill>
                <a:latin typeface="Trebuchet MS" panose="020B0603020202020204" pitchFamily="34" charset="0"/>
              </a:rPr>
              <a:t>Departamento Académico de Estadística e Informática</a:t>
            </a:r>
          </a:p>
        </p:txBody>
      </p:sp>
      <p:sp>
        <p:nvSpPr>
          <p:cNvPr id="23557" name="2 Subtítulo"/>
          <p:cNvSpPr txBox="1">
            <a:spLocks/>
          </p:cNvSpPr>
          <p:nvPr/>
        </p:nvSpPr>
        <p:spPr bwMode="auto">
          <a:xfrm>
            <a:off x="2736850" y="3500438"/>
            <a:ext cx="58674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ts val="400"/>
              </a:spcBef>
              <a:buClr>
                <a:schemeClr val="accent1"/>
              </a:buClr>
              <a:buSzPct val="68000"/>
              <a:buFont typeface="Wingdings 3" panose="05040102010807070707" pitchFamily="18" charset="2"/>
              <a:buNone/>
            </a:pPr>
            <a:r>
              <a:rPr lang="es-PE" altLang="es-PE" sz="3200" dirty="0">
                <a:solidFill>
                  <a:srgbClr val="0070C0"/>
                </a:solidFill>
                <a:latin typeface="Trebuchet MS" panose="020B0603020202020204" pitchFamily="34" charset="0"/>
              </a:rPr>
              <a:t>Estadística No Paramétrica</a:t>
            </a:r>
          </a:p>
        </p:txBody>
      </p:sp>
      <p:sp>
        <p:nvSpPr>
          <p:cNvPr id="23558" name="Rectangle 6"/>
          <p:cNvSpPr>
            <a:spLocks noChangeArrowheads="1"/>
          </p:cNvSpPr>
          <p:nvPr/>
        </p:nvSpPr>
        <p:spPr bwMode="auto">
          <a:xfrm>
            <a:off x="3816350" y="6237288"/>
            <a:ext cx="532765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lnSpc>
                <a:spcPct val="90000"/>
              </a:lnSpc>
              <a:spcBef>
                <a:spcPct val="20000"/>
              </a:spcBef>
              <a:buClr>
                <a:schemeClr val="folHlink"/>
              </a:buClr>
              <a:buSzPct val="60000"/>
              <a:buFont typeface="Wingdings" panose="05000000000000000000" pitchFamily="2" charset="2"/>
              <a:buNone/>
            </a:pPr>
            <a:r>
              <a:rPr lang="es-ES" altLang="es-PE" sz="3200"/>
              <a:t>Mg Sc Jaime Porras Cerrón</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e) Intervalos de confianza y prueba de hipótesis</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a:buNone/>
            </a:pPr>
            <a:r>
              <a:rPr lang="es-PE" sz="2400" dirty="0"/>
              <a:t>Es un intervalo del (1-</a:t>
            </a:r>
            <a:r>
              <a:rPr lang="el-GR" sz="2400" dirty="0"/>
              <a:t>α</a:t>
            </a:r>
            <a:r>
              <a:rPr lang="es-PE" sz="2400" dirty="0"/>
              <a:t>)% de confianza que indica que entre todos los intervalos de este tipo el (1-</a:t>
            </a:r>
            <a:r>
              <a:rPr lang="el-GR" sz="2400" dirty="0"/>
              <a:t>α</a:t>
            </a:r>
            <a:r>
              <a:rPr lang="es-PE" sz="2400" dirty="0"/>
              <a:t>)% contiene a la media poblacional y el </a:t>
            </a:r>
            <a:r>
              <a:rPr lang="el-GR" sz="2400" dirty="0"/>
              <a:t>α</a:t>
            </a:r>
            <a:r>
              <a:rPr lang="es-PE" sz="2400" dirty="0"/>
              <a:t>% no.</a:t>
            </a:r>
          </a:p>
          <a:p>
            <a:pPr marL="0" indent="0" algn="just">
              <a:buNone/>
            </a:pPr>
            <a:r>
              <a:rPr lang="es-PE" sz="2400" dirty="0"/>
              <a:t>Una prueba de hipótesis estadística es un procedimiento para decidir entre dos hipótesis llamadas hipótesis nula (denotada por H</a:t>
            </a:r>
            <a:r>
              <a:rPr lang="es-PE" sz="2400" baseline="-25000" dirty="0"/>
              <a:t>0</a:t>
            </a:r>
            <a:r>
              <a:rPr lang="es-PE" sz="2400" dirty="0"/>
              <a:t>) e hipótesis alterna (denotada por H</a:t>
            </a:r>
            <a:r>
              <a:rPr lang="es-PE" sz="2400" baseline="-25000" dirty="0"/>
              <a:t>1</a:t>
            </a:r>
            <a:r>
              <a:rPr lang="es-PE" sz="2400" dirty="0"/>
              <a:t>).</a:t>
            </a:r>
          </a:p>
          <a:p>
            <a:pPr marL="0" indent="0">
              <a:buNone/>
            </a:pPr>
            <a:r>
              <a:rPr lang="es-PE" sz="2400" dirty="0"/>
              <a:t>La regla de decisión tiene la propiedad de que, si H</a:t>
            </a:r>
            <a:r>
              <a:rPr lang="es-PE" sz="2400" baseline="-25000" dirty="0"/>
              <a:t>0</a:t>
            </a:r>
            <a:r>
              <a:rPr lang="es-PE" sz="2400" dirty="0"/>
              <a:t> es verdadero, entonces la probabilidad de rechazar H</a:t>
            </a:r>
            <a:r>
              <a:rPr lang="es-PE" sz="2400" baseline="-25000" dirty="0"/>
              <a:t>0</a:t>
            </a:r>
            <a:r>
              <a:rPr lang="es-PE" sz="2400" dirty="0"/>
              <a:t> es </a:t>
            </a:r>
            <a:r>
              <a:rPr lang="es-PE" sz="2400" dirty="0">
                <a:sym typeface="Symbol" panose="05050102010706020507" pitchFamily="18" charset="2"/>
              </a:rPr>
              <a:t></a:t>
            </a:r>
            <a:r>
              <a:rPr lang="es-PE" sz="2400" dirty="0"/>
              <a:t>. </a:t>
            </a:r>
          </a:p>
          <a:p>
            <a:pPr marL="0" indent="0">
              <a:buNone/>
            </a:pPr>
            <a:r>
              <a:rPr lang="es-PE" sz="2400" dirty="0"/>
              <a:t>El p-valor es la probabilidad que la prueba estadística es igual o más extrema que el valor observado bajo la hipótesis nula. </a:t>
            </a:r>
          </a:p>
          <a:p>
            <a:pPr marL="0" indent="0">
              <a:buNone/>
            </a:pPr>
            <a:r>
              <a:rPr lang="es-ES" sz="2400" dirty="0"/>
              <a:t>Si el p-valor es grande el resultado de la muestra es consistente con la hipótesis nula y la hipótesis nula no es rechazada.</a:t>
            </a:r>
            <a:endParaRPr lang="es-PE" sz="2400" dirty="0"/>
          </a:p>
          <a:p>
            <a:pPr marL="0" indent="0" algn="just" eaLnBrk="1" hangingPunct="1">
              <a:buNone/>
            </a:pPr>
            <a:endParaRPr lang="es-ES" sz="3200" dirty="0"/>
          </a:p>
          <a:p>
            <a:pPr marL="0" indent="0" algn="just" eaLnBrk="1" hangingPunct="1">
              <a:buNone/>
            </a:pPr>
            <a:endParaRPr lang="es-PE" sz="3200" dirty="0"/>
          </a:p>
          <a:p>
            <a:pPr marL="0" indent="0" algn="just" eaLnBrk="1" hangingPunct="1">
              <a:buNone/>
            </a:pPr>
            <a:endParaRPr lang="es-ES" altLang="es-PE" sz="4800" dirty="0"/>
          </a:p>
          <a:p>
            <a:pPr marL="0" indent="0" algn="just" eaLnBrk="1" hangingPunct="1">
              <a:buFont typeface="Wingdings" panose="05000000000000000000" pitchFamily="2" charset="2"/>
              <a:buNone/>
            </a:pPr>
            <a:r>
              <a:rPr lang="es-ES" altLang="es-PE" sz="3200" dirty="0"/>
              <a:t>                                           </a:t>
            </a: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2589145840"/>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barn(inVertical)">
                                      <p:cBhvr>
                                        <p:cTn id="11" dur="500"/>
                                        <p:tgtEl>
                                          <p:spTgt spid="10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033">
                                            <p:txEl>
                                              <p:pRg st="1" end="1"/>
                                            </p:txEl>
                                          </p:spTgt>
                                        </p:tgtEl>
                                        <p:attrNameLst>
                                          <p:attrName>style.visibility</p:attrName>
                                        </p:attrNameLst>
                                      </p:cBhvr>
                                      <p:to>
                                        <p:strVal val="visible"/>
                                      </p:to>
                                    </p:set>
                                    <p:animEffect transition="in" filter="barn(inVertical)">
                                      <p:cBhvr>
                                        <p:cTn id="16" dur="500"/>
                                        <p:tgtEl>
                                          <p:spTgt spid="103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33">
                                            <p:txEl>
                                              <p:pRg st="2" end="2"/>
                                            </p:txEl>
                                          </p:spTgt>
                                        </p:tgtEl>
                                        <p:attrNameLst>
                                          <p:attrName>style.visibility</p:attrName>
                                        </p:attrNameLst>
                                      </p:cBhvr>
                                      <p:to>
                                        <p:strVal val="visible"/>
                                      </p:to>
                                    </p:set>
                                    <p:animEffect transition="in" filter="barn(inVertical)">
                                      <p:cBhvr>
                                        <p:cTn id="21" dur="500"/>
                                        <p:tgtEl>
                                          <p:spTgt spid="103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33">
                                            <p:txEl>
                                              <p:pRg st="3" end="3"/>
                                            </p:txEl>
                                          </p:spTgt>
                                        </p:tgtEl>
                                        <p:attrNameLst>
                                          <p:attrName>style.visibility</p:attrName>
                                        </p:attrNameLst>
                                      </p:cBhvr>
                                      <p:to>
                                        <p:strVal val="visible"/>
                                      </p:to>
                                    </p:set>
                                    <p:animEffect transition="in" filter="barn(inVertical)">
                                      <p:cBhvr>
                                        <p:cTn id="26" dur="500"/>
                                        <p:tgtEl>
                                          <p:spTgt spid="103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033">
                                            <p:txEl>
                                              <p:pRg st="4" end="4"/>
                                            </p:txEl>
                                          </p:spTgt>
                                        </p:tgtEl>
                                        <p:attrNameLst>
                                          <p:attrName>style.visibility</p:attrName>
                                        </p:attrNameLst>
                                      </p:cBhvr>
                                      <p:to>
                                        <p:strVal val="visible"/>
                                      </p:to>
                                    </p:set>
                                    <p:animEffect transition="in" filter="barn(inVertical)">
                                      <p:cBhvr>
                                        <p:cTn id="31" dur="500"/>
                                        <p:tgtEl>
                                          <p:spTgt spid="103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033">
                                            <p:txEl>
                                              <p:pRg st="8" end="8"/>
                                            </p:txEl>
                                          </p:spTgt>
                                        </p:tgtEl>
                                        <p:attrNameLst>
                                          <p:attrName>style.visibility</p:attrName>
                                        </p:attrNameLst>
                                      </p:cBhvr>
                                      <p:to>
                                        <p:strVal val="visible"/>
                                      </p:to>
                                    </p:set>
                                    <p:animEffect transition="in" filter="barn(inVertical)">
                                      <p:cBhvr>
                                        <p:cTn id="36" dur="500"/>
                                        <p:tgtEl>
                                          <p:spTgt spid="103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f) Métodos paramétricos vs Métodos No Paramétricos</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a:buNone/>
            </a:pPr>
            <a:r>
              <a:rPr lang="es-PE" sz="3200" dirty="0"/>
              <a:t>Métodos no paramétricos requieren de un mínimo número de supuestos sobre la forma de la distribución de la población. </a:t>
            </a:r>
          </a:p>
          <a:p>
            <a:pPr marL="0" indent="0" algn="just">
              <a:buNone/>
            </a:pPr>
            <a:r>
              <a:rPr lang="es-PE" sz="3200" dirty="0"/>
              <a:t>En contraste métodos paramétricos requieren que la forma de la distribución de la población sea completamente especificada a excepción de sus parámetros. </a:t>
            </a:r>
            <a:endParaRPr lang="es-ES" sz="3200" dirty="0"/>
          </a:p>
          <a:p>
            <a:pPr marL="0" indent="0" algn="just" eaLnBrk="1" hangingPunct="1">
              <a:buNone/>
            </a:pPr>
            <a:r>
              <a:rPr lang="es-PE" sz="3200" dirty="0"/>
              <a:t>¿Cuál es mejor?</a:t>
            </a:r>
          </a:p>
          <a:p>
            <a:pPr marL="0" indent="0" algn="just" eaLnBrk="1" hangingPunct="1">
              <a:buNone/>
            </a:pPr>
            <a:endParaRPr lang="es-ES" altLang="es-PE" sz="4800" dirty="0"/>
          </a:p>
          <a:p>
            <a:pPr marL="0" indent="0" algn="just" eaLnBrk="1" hangingPunct="1">
              <a:buFont typeface="Wingdings" panose="05000000000000000000" pitchFamily="2" charset="2"/>
              <a:buNone/>
            </a:pPr>
            <a:r>
              <a:rPr lang="es-ES" altLang="es-PE" sz="3200" dirty="0"/>
              <a:t>                                           </a:t>
            </a: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34277469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barn(inVertical)">
                                      <p:cBhvr>
                                        <p:cTn id="11" dur="500"/>
                                        <p:tgtEl>
                                          <p:spTgt spid="10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1033">
                                            <p:txEl>
                                              <p:pRg st="1" end="1"/>
                                            </p:txEl>
                                          </p:spTgt>
                                        </p:tgtEl>
                                        <p:attrNameLst>
                                          <p:attrName>style.visibility</p:attrName>
                                        </p:attrNameLst>
                                      </p:cBhvr>
                                      <p:to>
                                        <p:strVal val="visible"/>
                                      </p:to>
                                    </p:set>
                                    <p:animEffect transition="in" filter="barn(inVertical)">
                                      <p:cBhvr>
                                        <p:cTn id="16" dur="500"/>
                                        <p:tgtEl>
                                          <p:spTgt spid="103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033">
                                            <p:txEl>
                                              <p:pRg st="2" end="2"/>
                                            </p:txEl>
                                          </p:spTgt>
                                        </p:tgtEl>
                                        <p:attrNameLst>
                                          <p:attrName>style.visibility</p:attrName>
                                        </p:attrNameLst>
                                      </p:cBhvr>
                                      <p:to>
                                        <p:strVal val="visible"/>
                                      </p:to>
                                    </p:set>
                                    <p:animEffect transition="in" filter="barn(inVertical)">
                                      <p:cBhvr>
                                        <p:cTn id="21" dur="500"/>
                                        <p:tgtEl>
                                          <p:spTgt spid="103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33">
                                            <p:txEl>
                                              <p:pRg st="4" end="4"/>
                                            </p:txEl>
                                          </p:spTgt>
                                        </p:tgtEl>
                                        <p:attrNameLst>
                                          <p:attrName>style.visibility</p:attrName>
                                        </p:attrNameLst>
                                      </p:cBhvr>
                                      <p:to>
                                        <p:strVal val="visible"/>
                                      </p:to>
                                    </p:set>
                                    <p:animEffect transition="in" filter="barn(inVertical)">
                                      <p:cBhvr>
                                        <p:cTn id="26" dur="500"/>
                                        <p:tgtEl>
                                          <p:spTgt spid="10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g) Potencia de prueba</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buNone/>
            </a:pPr>
            <a:r>
              <a:rPr lang="es-ES" sz="2400" dirty="0"/>
              <a:t>Es la probabilidad de rechazar H</a:t>
            </a:r>
            <a:r>
              <a:rPr lang="es-ES" sz="2400" baseline="-25000" dirty="0"/>
              <a:t>0</a:t>
            </a:r>
            <a:r>
              <a:rPr lang="es-ES" sz="2400" dirty="0"/>
              <a:t> cuando esta es falsa.</a:t>
            </a:r>
          </a:p>
          <a:p>
            <a:pPr marL="0" indent="0">
              <a:buNone/>
            </a:pPr>
            <a:r>
              <a:rPr lang="es-ES" sz="2400" dirty="0"/>
              <a:t>Métodos de simulación pueden ser utilizados para estimar la potencia de la prueba. </a:t>
            </a:r>
            <a:endParaRPr lang="es-PE" sz="2400" dirty="0"/>
          </a:p>
          <a:p>
            <a:pPr marL="0" indent="0" algn="just" eaLnBrk="1" hangingPunct="1">
              <a:buNone/>
            </a:pPr>
            <a:r>
              <a:rPr lang="es-ES" sz="2400" dirty="0"/>
              <a:t>Para ilustrar esto, suponga que se quiere estimar la potencia de prueba para la media </a:t>
            </a:r>
            <a:r>
              <a:rPr lang="es-ES" sz="2400" dirty="0">
                <a:sym typeface="Symbol" panose="05050102010706020507" pitchFamily="18" charset="2"/>
              </a:rPr>
              <a:t></a:t>
            </a:r>
            <a:r>
              <a:rPr lang="es-ES" sz="2400" dirty="0"/>
              <a:t> de una población con H</a:t>
            </a:r>
            <a:r>
              <a:rPr lang="es-ES" sz="2400" baseline="-25000" dirty="0"/>
              <a:t>0</a:t>
            </a:r>
            <a:r>
              <a:rPr lang="es-ES" sz="2400" dirty="0"/>
              <a:t>: </a:t>
            </a:r>
            <a:r>
              <a:rPr lang="es-ES" sz="2400" dirty="0">
                <a:sym typeface="Symbol" panose="05050102010706020507" pitchFamily="18" charset="2"/>
              </a:rPr>
              <a:t></a:t>
            </a:r>
            <a:r>
              <a:rPr lang="es-ES" sz="2400" dirty="0"/>
              <a:t>=10, entonces se puede generar con la computadora una muestra aleatoria de una distribución normal con media 13 y varianza igual a 1 y aplicar la prueba con un nivel de significación </a:t>
            </a:r>
            <a:r>
              <a:rPr lang="es-ES" sz="2400" dirty="0">
                <a:sym typeface="Symbol" panose="05050102010706020507" pitchFamily="18" charset="2"/>
              </a:rPr>
              <a:t></a:t>
            </a:r>
            <a:r>
              <a:rPr lang="es-ES" sz="2400" dirty="0"/>
              <a:t> específico. Si la hipótesis es rechazada, se puede denominar un éxito. Se repite este procedimiento r veces y se calcula la proporción de éxitos, esto es la proporción de veces cuando las pruebas rechazan la hipótesis nula. </a:t>
            </a:r>
            <a:r>
              <a:rPr lang="es-ES" altLang="es-PE" sz="4000" dirty="0"/>
              <a:t>                                         </a:t>
            </a: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1440065949"/>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wipe(down)">
                                      <p:cBhvr>
                                        <p:cTn id="11" dur="500"/>
                                        <p:tgtEl>
                                          <p:spTgt spid="10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033">
                                            <p:txEl>
                                              <p:pRg st="1" end="1"/>
                                            </p:txEl>
                                          </p:spTgt>
                                        </p:tgtEl>
                                        <p:attrNameLst>
                                          <p:attrName>style.visibility</p:attrName>
                                        </p:attrNameLst>
                                      </p:cBhvr>
                                      <p:to>
                                        <p:strVal val="visible"/>
                                      </p:to>
                                    </p:set>
                                    <p:animEffect transition="in" filter="wipe(down)">
                                      <p:cBhvr>
                                        <p:cTn id="16" dur="500"/>
                                        <p:tgtEl>
                                          <p:spTgt spid="103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33">
                                            <p:txEl>
                                              <p:pRg st="2" end="2"/>
                                            </p:txEl>
                                          </p:spTgt>
                                        </p:tgtEl>
                                        <p:attrNameLst>
                                          <p:attrName>style.visibility</p:attrName>
                                        </p:attrNameLst>
                                      </p:cBhvr>
                                      <p:to>
                                        <p:strVal val="visible"/>
                                      </p:to>
                                    </p:set>
                                    <p:animEffect transition="in" filter="wipe(down)">
                                      <p:cBhvr>
                                        <p:cTn id="21" dur="500"/>
                                        <p:tgtEl>
                                          <p:spTgt spid="10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h) Eficiencia de Pitman</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a:spcAft>
                <a:spcPts val="0"/>
              </a:spcAft>
              <a:buNone/>
            </a:pPr>
            <a:r>
              <a:rPr lang="es-ES" sz="3200" dirty="0">
                <a:effectLst/>
                <a:latin typeface="Arial" panose="020B0604020202020204" pitchFamily="34" charset="0"/>
                <a:ea typeface="Times New Roman" panose="02020603050405020304" pitchFamily="18" charset="0"/>
              </a:rPr>
              <a:t>La idea de eficiencia está relacionada cuando dos pruebas estadísticas son de interés si la potencia es como una medida de exactitud, pero las pruebas pueden ser comparadas bajo condiciones equivalentes (como si ambos estimadores fueran insesgados) y hay muchas variables en la hipótesis que probar. La forma más común de comparar dos pruebas es hacer a todos los factores equivalentes a excepción del tamaño de muestra.</a:t>
            </a:r>
            <a:endParaRPr lang="es-PE" sz="3200" dirty="0">
              <a:effectLst/>
              <a:latin typeface="Times New Roman" panose="02020603050405020304" pitchFamily="18" charset="0"/>
              <a:ea typeface="Times New Roman" panose="02020603050405020304" pitchFamily="18" charset="0"/>
            </a:endParaRP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369312954"/>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wipe(down)">
                                      <p:cBhvr>
                                        <p:cTn id="11" dur="500"/>
                                        <p:tgtEl>
                                          <p:spTgt spid="10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h) Corrección por continuidad</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a:spcAft>
                <a:spcPts val="0"/>
              </a:spcAft>
              <a:buNone/>
            </a:pPr>
            <a:r>
              <a:rPr lang="es-ES" sz="3200" dirty="0">
                <a:effectLst/>
                <a:latin typeface="Arial" panose="020B0604020202020204" pitchFamily="34" charset="0"/>
                <a:ea typeface="Times New Roman" panose="02020603050405020304" pitchFamily="18" charset="0"/>
              </a:rPr>
              <a:t>En algunos casos una simple aproximación de la hipótesis nula es más exacta para aplicaciones prácticas con tamaños de muestras moderados. Cuando las distribuciones asintóticas son continuas (como la normal o la chi cuadrado) la aproximación puede ser mejorada introduciendo un factor de corrección por continuidad.</a:t>
            </a:r>
            <a:endParaRPr lang="es-PE" sz="3200" dirty="0">
              <a:effectLst/>
              <a:latin typeface="Times New Roman" panose="02020603050405020304" pitchFamily="18" charset="0"/>
              <a:ea typeface="Times New Roman" panose="02020603050405020304" pitchFamily="18" charset="0"/>
            </a:endParaRP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3972091158"/>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barn(inVertical)">
                                      <p:cBhvr>
                                        <p:cTn id="11" dur="500"/>
                                        <p:tgtEl>
                                          <p:spTgt spid="10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h) Tamaño de efecto</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0" indent="0" algn="just">
              <a:spcAft>
                <a:spcPts val="0"/>
              </a:spcAft>
              <a:buNone/>
            </a:pPr>
            <a:r>
              <a:rPr lang="es-ES" sz="3600" dirty="0">
                <a:effectLst/>
                <a:latin typeface="Arial" panose="020B0604020202020204" pitchFamily="34" charset="0"/>
                <a:ea typeface="Times New Roman" panose="02020603050405020304" pitchFamily="18" charset="0"/>
              </a:rPr>
              <a:t>Los procedimientos estadísticos de tamaño del efecto tienen como finalidad fundamental la cuantificación de la relevancia del efecto obtenido. Dicho de otra forma, se trata de establecer si efectos estadísticamente significativos son relevantes en el campo de aplicación de la investigación.</a:t>
            </a:r>
            <a:endParaRPr lang="es-PE" sz="3600" dirty="0">
              <a:effectLst/>
              <a:latin typeface="Times New Roman" panose="02020603050405020304" pitchFamily="18" charset="0"/>
              <a:ea typeface="Times New Roman" panose="02020603050405020304" pitchFamily="18" charset="0"/>
            </a:endParaRP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155251664"/>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wipe(down)">
                                      <p:cBhvr>
                                        <p:cTn id="11" dur="500"/>
                                        <p:tgtEl>
                                          <p:spTgt spid="10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3. Pautas para la elección de una prueba no paramétrica</a:t>
            </a:r>
            <a:br>
              <a:rPr lang="es-ES" altLang="es-PE" sz="4000" b="1" dirty="0">
                <a:solidFill>
                  <a:srgbClr val="0070C0"/>
                </a:solidFill>
              </a:rPr>
            </a:b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8139434" cy="5040560"/>
          </a:xfrm>
        </p:spPr>
        <p:txBody>
          <a:bodyPr/>
          <a:lstStyle/>
          <a:p>
            <a:pPr marL="342900" lvl="0" indent="-342900" algn="just">
              <a:spcAft>
                <a:spcPts val="0"/>
              </a:spcAft>
              <a:buFont typeface="Wingdings" panose="05000000000000000000" pitchFamily="2" charset="2"/>
              <a:buChar char=""/>
            </a:pPr>
            <a:r>
              <a:rPr lang="es-ES" sz="2800" dirty="0">
                <a:effectLst/>
                <a:latin typeface="Arial" panose="020B0604020202020204" pitchFamily="34" charset="0"/>
                <a:ea typeface="Times New Roman" panose="02020603050405020304" pitchFamily="18" charset="0"/>
              </a:rPr>
              <a:t>Tener claro el objetivo de la investigación.</a:t>
            </a:r>
            <a:endParaRPr lang="es-PE" sz="28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800" dirty="0">
                <a:effectLst/>
                <a:latin typeface="Arial" panose="020B0604020202020204" pitchFamily="34" charset="0"/>
                <a:ea typeface="Times New Roman" panose="02020603050405020304" pitchFamily="18" charset="0"/>
              </a:rPr>
              <a:t>Determinar si para cumplir los objetivos se requiere de una muestra, una muestra relacionada, dos muestras independientes, una muestra k relacionada o k muestras independientes.</a:t>
            </a:r>
            <a:endParaRPr lang="es-PE" sz="28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800" dirty="0">
                <a:effectLst/>
                <a:latin typeface="Arial" panose="020B0604020202020204" pitchFamily="34" charset="0"/>
                <a:ea typeface="Times New Roman" panose="02020603050405020304" pitchFamily="18" charset="0"/>
              </a:rPr>
              <a:t>Definir adecuadamente las variables a utilizar y determinar de qué tipo son (cualitativas o cuantitativas).</a:t>
            </a:r>
            <a:endParaRPr lang="es-PE" sz="2800" dirty="0">
              <a:effectLst/>
              <a:latin typeface="Times New Roman" panose="02020603050405020304" pitchFamily="18" charset="0"/>
              <a:ea typeface="Times New Roman" panose="02020603050405020304" pitchFamily="18" charset="0"/>
            </a:endParaRPr>
          </a:p>
          <a:p>
            <a:pPr marL="342900" lvl="0" indent="-342900" algn="just">
              <a:spcAft>
                <a:spcPts val="0"/>
              </a:spcAft>
              <a:buFont typeface="Wingdings" panose="05000000000000000000" pitchFamily="2" charset="2"/>
              <a:buChar char=""/>
            </a:pPr>
            <a:r>
              <a:rPr lang="es-ES" sz="2800" dirty="0">
                <a:effectLst/>
                <a:latin typeface="Arial" panose="020B0604020202020204" pitchFamily="34" charset="0"/>
                <a:ea typeface="Times New Roman" panose="02020603050405020304" pitchFamily="18" charset="0"/>
              </a:rPr>
              <a:t>Verificar si la prueba elegida requiere cumplir ciertos supuestos y si estos no se cumplen, buscar una prueba alternativa.</a:t>
            </a:r>
            <a:endParaRPr lang="es-PE" sz="2800" dirty="0">
              <a:effectLst/>
              <a:latin typeface="Times New Roman" panose="02020603050405020304" pitchFamily="18" charset="0"/>
              <a:ea typeface="Times New Roman" panose="02020603050405020304" pitchFamily="18" charset="0"/>
            </a:endParaRPr>
          </a:p>
          <a:p>
            <a:pPr marL="0" indent="0" algn="just">
              <a:spcAft>
                <a:spcPts val="0"/>
              </a:spcAft>
              <a:buNone/>
            </a:pPr>
            <a:endParaRPr lang="es-PE" sz="3600" dirty="0">
              <a:effectLst/>
              <a:latin typeface="Times New Roman" panose="02020603050405020304" pitchFamily="18" charset="0"/>
              <a:ea typeface="Times New Roman" panose="02020603050405020304" pitchFamily="18" charset="0"/>
            </a:endParaRP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Tree>
    <p:extLst>
      <p:ext uri="{BB962C8B-B14F-4D97-AF65-F5344CB8AC3E}">
        <p14:creationId xmlns:p14="http://schemas.microsoft.com/office/powerpoint/2010/main" val="91745150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Effect transition="in" filter="barn(inVertical)">
                                      <p:cBhvr>
                                        <p:cTn id="11" dur="500"/>
                                        <p:tgtEl>
                                          <p:spTgt spid="103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033">
                                            <p:txEl>
                                              <p:pRg st="1" end="1"/>
                                            </p:txEl>
                                          </p:spTgt>
                                        </p:tgtEl>
                                        <p:attrNameLst>
                                          <p:attrName>style.visibility</p:attrName>
                                        </p:attrNameLst>
                                      </p:cBhvr>
                                      <p:to>
                                        <p:strVal val="visible"/>
                                      </p:to>
                                    </p:set>
                                    <p:animEffect transition="in" filter="barn(inVertical)">
                                      <p:cBhvr>
                                        <p:cTn id="16" dur="500"/>
                                        <p:tgtEl>
                                          <p:spTgt spid="103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1033">
                                            <p:txEl>
                                              <p:pRg st="2" end="2"/>
                                            </p:txEl>
                                          </p:spTgt>
                                        </p:tgtEl>
                                        <p:attrNameLst>
                                          <p:attrName>style.visibility</p:attrName>
                                        </p:attrNameLst>
                                      </p:cBhvr>
                                      <p:to>
                                        <p:strVal val="visible"/>
                                      </p:to>
                                    </p:set>
                                    <p:animEffect transition="in" filter="barn(inVertical)">
                                      <p:cBhvr>
                                        <p:cTn id="21" dur="500"/>
                                        <p:tgtEl>
                                          <p:spTgt spid="103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33">
                                            <p:txEl>
                                              <p:pRg st="3" end="3"/>
                                            </p:txEl>
                                          </p:spTgt>
                                        </p:tgtEl>
                                        <p:attrNameLst>
                                          <p:attrName>style.visibility</p:attrName>
                                        </p:attrNameLst>
                                      </p:cBhvr>
                                      <p:to>
                                        <p:strVal val="visible"/>
                                      </p:to>
                                    </p:set>
                                    <p:animEffect transition="in" filter="barn(inVertical)">
                                      <p:cBhvr>
                                        <p:cTn id="26" dur="500"/>
                                        <p:tgtEl>
                                          <p:spTgt spid="10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1 Título"/>
          <p:cNvSpPr>
            <a:spLocks noGrp="1"/>
          </p:cNvSpPr>
          <p:nvPr>
            <p:ph type="ctrTitle"/>
          </p:nvPr>
        </p:nvSpPr>
        <p:spPr>
          <a:xfrm>
            <a:off x="-180975" y="765175"/>
            <a:ext cx="9324975" cy="2232025"/>
          </a:xfrm>
        </p:spPr>
        <p:txBody>
          <a:bodyPr/>
          <a:lstStyle/>
          <a:p>
            <a:pPr algn="ctr" eaLnBrk="1" hangingPunct="1"/>
            <a:r>
              <a:rPr lang="es-PE" altLang="es-PE" sz="2800" i="1" dirty="0">
                <a:solidFill>
                  <a:srgbClr val="0070C0"/>
                </a:solidFill>
              </a:rPr>
              <a:t>“</a:t>
            </a:r>
            <a:r>
              <a:rPr lang="es-PE" altLang="es-PE" sz="2800" dirty="0">
                <a:solidFill>
                  <a:srgbClr val="0070C0"/>
                </a:solidFill>
              </a:rPr>
              <a:t>La estadística es la gramática de la ciencia</a:t>
            </a:r>
            <a:r>
              <a:rPr lang="es-PE" altLang="es-PE" sz="2800" i="1" dirty="0">
                <a:solidFill>
                  <a:srgbClr val="0070C0"/>
                </a:solidFill>
              </a:rPr>
              <a:t>”</a:t>
            </a:r>
            <a:br>
              <a:rPr lang="es-PE" altLang="es-PE" sz="2800" dirty="0">
                <a:solidFill>
                  <a:srgbClr val="0070C0"/>
                </a:solidFill>
              </a:rPr>
            </a:br>
            <a:endParaRPr lang="es-PE" altLang="es-PE" sz="2800" dirty="0">
              <a:solidFill>
                <a:srgbClr val="0070C0"/>
              </a:solidFill>
            </a:endParaRPr>
          </a:p>
        </p:txBody>
      </p:sp>
      <p:sp>
        <p:nvSpPr>
          <p:cNvPr id="3" name="2 Subtítulo"/>
          <p:cNvSpPr>
            <a:spLocks noGrp="1"/>
          </p:cNvSpPr>
          <p:nvPr>
            <p:ph type="subTitle" idx="1"/>
          </p:nvPr>
        </p:nvSpPr>
        <p:spPr>
          <a:xfrm>
            <a:off x="5219700" y="2997200"/>
            <a:ext cx="3240088" cy="1200150"/>
          </a:xfrm>
        </p:spPr>
        <p:txBody>
          <a:bodyPr rtlCol="0">
            <a:normAutofit/>
          </a:bodyPr>
          <a:lstStyle/>
          <a:p>
            <a:pPr eaLnBrk="1" fontAlgn="auto" hangingPunct="1">
              <a:spcAft>
                <a:spcPts val="0"/>
              </a:spcAft>
              <a:defRPr/>
            </a:pPr>
            <a:r>
              <a:rPr lang="es-PE" dirty="0"/>
              <a:t>Karl Pearson</a:t>
            </a:r>
          </a:p>
          <a:p>
            <a:pPr eaLnBrk="1" fontAlgn="auto" hangingPunct="1">
              <a:spcAft>
                <a:spcPts val="0"/>
              </a:spcAft>
              <a:defRPr/>
            </a:pPr>
            <a:r>
              <a:rPr lang="es-PE" dirty="0"/>
              <a:t>(1857 - 1936 )</a:t>
            </a:r>
          </a:p>
        </p:txBody>
      </p:sp>
      <p:pic>
        <p:nvPicPr>
          <p:cNvPr id="8194" name="Picture 2" descr="Karl Pearson, el hombre que estudiaba matemáticas en Cambridge ...">
            <a:extLst>
              <a:ext uri="{FF2B5EF4-FFF2-40B4-BE49-F238E27FC236}">
                <a16:creationId xmlns:a16="http://schemas.microsoft.com/office/drawing/2014/main" id="{B57FF165-594F-43B1-A898-7B3344C7A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3992758"/>
            <a:ext cx="2339752" cy="28464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0"/>
            <a:ext cx="7793038" cy="911225"/>
          </a:xfrm>
        </p:spPr>
        <p:txBody>
          <a:bodyPr/>
          <a:lstStyle/>
          <a:p>
            <a:pPr eaLnBrk="1" hangingPunct="1">
              <a:defRPr/>
            </a:pPr>
            <a:r>
              <a:rPr lang="es-ES" sz="4400" b="1" dirty="0">
                <a:solidFill>
                  <a:schemeClr val="folHlink"/>
                </a:solidFill>
                <a:effectLst>
                  <a:outerShdw blurRad="38100" dist="38100" dir="2700000" algn="tl">
                    <a:srgbClr val="C0C0C0"/>
                  </a:outerShdw>
                </a:effectLst>
                <a:latin typeface="Arial Black" pitchFamily="34" charset="0"/>
                <a:ea typeface="+mn-ea"/>
                <a:cs typeface="+mn-cs"/>
              </a:rPr>
              <a:t>Contenido</a:t>
            </a:r>
          </a:p>
        </p:txBody>
      </p:sp>
      <p:sp>
        <p:nvSpPr>
          <p:cNvPr id="11267" name="Rectangle 3"/>
          <p:cNvSpPr>
            <a:spLocks noGrp="1" noChangeArrowheads="1"/>
          </p:cNvSpPr>
          <p:nvPr>
            <p:ph idx="1"/>
          </p:nvPr>
        </p:nvSpPr>
        <p:spPr>
          <a:xfrm>
            <a:off x="107950" y="765175"/>
            <a:ext cx="8270875" cy="5903913"/>
          </a:xfrm>
        </p:spPr>
        <p:txBody>
          <a:bodyPr/>
          <a:lstStyle/>
          <a:p>
            <a:pPr eaLnBrk="1" hangingPunct="1">
              <a:lnSpc>
                <a:spcPct val="80000"/>
              </a:lnSpc>
              <a:buFont typeface="Wingdings" panose="05000000000000000000" pitchFamily="2" charset="2"/>
              <a:buNone/>
              <a:defRPr/>
            </a:pPr>
            <a:r>
              <a:rPr lang="es-ES" sz="3600" b="1" dirty="0">
                <a:solidFill>
                  <a:srgbClr val="FF0000"/>
                </a:solidFill>
              </a:rPr>
              <a:t>Unidad I: </a:t>
            </a:r>
          </a:p>
          <a:p>
            <a:pPr eaLnBrk="1" hangingPunct="1">
              <a:lnSpc>
                <a:spcPct val="80000"/>
              </a:lnSpc>
              <a:buFont typeface="Wingdings" panose="05000000000000000000" pitchFamily="2" charset="2"/>
              <a:buNone/>
              <a:defRPr/>
            </a:pPr>
            <a:r>
              <a:rPr lang="es-ES" sz="3600" b="1" dirty="0">
                <a:solidFill>
                  <a:srgbClr val="0070C0"/>
                </a:solidFill>
              </a:rPr>
              <a:t>Aspectos Preliminares</a:t>
            </a:r>
          </a:p>
          <a:p>
            <a:pPr marL="514350" indent="-514350" algn="just" eaLnBrk="1" hangingPunct="1">
              <a:lnSpc>
                <a:spcPct val="80000"/>
              </a:lnSpc>
              <a:buFont typeface="+mj-lt"/>
              <a:buAutoNum type="arabicPeriod"/>
              <a:defRPr/>
            </a:pPr>
            <a:r>
              <a:rPr lang="es-ES" sz="2400" dirty="0"/>
              <a:t>Introducción.</a:t>
            </a:r>
          </a:p>
          <a:p>
            <a:pPr marL="514350" indent="-514350" algn="just" eaLnBrk="1" hangingPunct="1">
              <a:lnSpc>
                <a:spcPct val="80000"/>
              </a:lnSpc>
              <a:buFont typeface="+mj-lt"/>
              <a:buAutoNum type="arabicPeriod"/>
              <a:defRPr/>
            </a:pPr>
            <a:r>
              <a:rPr lang="es-ES" sz="2400" dirty="0"/>
              <a:t>Definiciones.</a:t>
            </a:r>
          </a:p>
          <a:p>
            <a:pPr marL="914400" lvl="1" indent="-514350" algn="just" eaLnBrk="1" hangingPunct="1">
              <a:lnSpc>
                <a:spcPct val="80000"/>
              </a:lnSpc>
              <a:buFont typeface="+mj-lt"/>
              <a:buAutoNum type="alphaLcParenR"/>
              <a:defRPr/>
            </a:pPr>
            <a:r>
              <a:rPr lang="es-ES" sz="2000" dirty="0"/>
              <a:t>Función de distribución. Función de Densidad.</a:t>
            </a:r>
          </a:p>
          <a:p>
            <a:pPr marL="914400" lvl="1" indent="-514350" algn="just" eaLnBrk="1" hangingPunct="1">
              <a:lnSpc>
                <a:spcPct val="80000"/>
              </a:lnSpc>
              <a:buFont typeface="+mj-lt"/>
              <a:buAutoNum type="alphaLcParenR"/>
              <a:defRPr/>
            </a:pPr>
            <a:r>
              <a:rPr lang="es-ES" sz="2000" dirty="0"/>
              <a:t>Principales distribuciones continuas.</a:t>
            </a:r>
          </a:p>
          <a:p>
            <a:pPr marL="914400" lvl="1" indent="-514350" algn="just" eaLnBrk="1" hangingPunct="1">
              <a:lnSpc>
                <a:spcPct val="80000"/>
              </a:lnSpc>
              <a:buFont typeface="+mj-lt"/>
              <a:buAutoNum type="alphaLcParenR"/>
              <a:defRPr/>
            </a:pPr>
            <a:r>
              <a:rPr lang="es-ES" sz="2000" dirty="0"/>
              <a:t>Distribución binomial.</a:t>
            </a:r>
          </a:p>
          <a:p>
            <a:pPr marL="914400" lvl="1" indent="-514350" algn="just" eaLnBrk="1" hangingPunct="1">
              <a:lnSpc>
                <a:spcPct val="80000"/>
              </a:lnSpc>
              <a:buFont typeface="+mj-lt"/>
              <a:buAutoNum type="alphaLcParenR"/>
              <a:defRPr/>
            </a:pPr>
            <a:r>
              <a:rPr lang="es-ES" sz="2000" dirty="0"/>
              <a:t>Función de distribución Acumulada Empírica</a:t>
            </a:r>
          </a:p>
          <a:p>
            <a:pPr marL="914400" lvl="1" indent="-514350" algn="just" eaLnBrk="1" hangingPunct="1">
              <a:lnSpc>
                <a:spcPct val="80000"/>
              </a:lnSpc>
              <a:buFont typeface="+mj-lt"/>
              <a:buAutoNum type="alphaLcParenR"/>
              <a:defRPr/>
            </a:pPr>
            <a:r>
              <a:rPr lang="es-ES" sz="2000" dirty="0"/>
              <a:t>Intervalos de confianza y pruebas de hipótesis</a:t>
            </a:r>
          </a:p>
          <a:p>
            <a:pPr marL="914400" lvl="1" indent="-514350" algn="just" eaLnBrk="1" hangingPunct="1">
              <a:lnSpc>
                <a:spcPct val="80000"/>
              </a:lnSpc>
              <a:buFont typeface="+mj-lt"/>
              <a:buAutoNum type="alphaLcParenR"/>
              <a:defRPr/>
            </a:pPr>
            <a:r>
              <a:rPr lang="es-ES" sz="2000" dirty="0"/>
              <a:t>Métodos paramétricos vs métodos no paramétricos</a:t>
            </a:r>
          </a:p>
          <a:p>
            <a:pPr marL="914400" lvl="1" indent="-514350" algn="just" eaLnBrk="1" hangingPunct="1">
              <a:lnSpc>
                <a:spcPct val="80000"/>
              </a:lnSpc>
              <a:buFont typeface="+mj-lt"/>
              <a:buAutoNum type="alphaLcParenR"/>
              <a:defRPr/>
            </a:pPr>
            <a:r>
              <a:rPr lang="es-ES" sz="2000" dirty="0"/>
              <a:t>Potencia de prueba</a:t>
            </a:r>
          </a:p>
          <a:p>
            <a:pPr marL="914400" lvl="1" indent="-514350" algn="just" eaLnBrk="1" hangingPunct="1">
              <a:lnSpc>
                <a:spcPct val="80000"/>
              </a:lnSpc>
              <a:buFont typeface="+mj-lt"/>
              <a:buAutoNum type="alphaLcParenR"/>
              <a:defRPr/>
            </a:pPr>
            <a:r>
              <a:rPr lang="es-ES" sz="2000" dirty="0"/>
              <a:t>Eficiencia de Pitman</a:t>
            </a:r>
          </a:p>
          <a:p>
            <a:pPr marL="914400" lvl="1" indent="-514350" algn="just" eaLnBrk="1" hangingPunct="1">
              <a:lnSpc>
                <a:spcPct val="80000"/>
              </a:lnSpc>
              <a:buFont typeface="+mj-lt"/>
              <a:buAutoNum type="alphaLcParenR"/>
              <a:defRPr/>
            </a:pPr>
            <a:r>
              <a:rPr lang="es-ES" sz="2000" dirty="0"/>
              <a:t>Correcciones por continuidad</a:t>
            </a:r>
          </a:p>
          <a:p>
            <a:pPr marL="914400" lvl="1" indent="-514350" algn="just" eaLnBrk="1" hangingPunct="1">
              <a:lnSpc>
                <a:spcPct val="80000"/>
              </a:lnSpc>
              <a:buFont typeface="+mj-lt"/>
              <a:buAutoNum type="alphaLcParenR"/>
              <a:defRPr/>
            </a:pPr>
            <a:r>
              <a:rPr lang="es-ES" sz="2000" dirty="0"/>
              <a:t>Tamaño de efecto</a:t>
            </a:r>
          </a:p>
          <a:p>
            <a:pPr marL="514350" indent="-514350" algn="just" eaLnBrk="1" hangingPunct="1">
              <a:lnSpc>
                <a:spcPct val="80000"/>
              </a:lnSpc>
              <a:buFont typeface="+mj-lt"/>
              <a:buAutoNum type="arabicPeriod"/>
              <a:defRPr/>
            </a:pPr>
            <a:r>
              <a:rPr lang="es-ES" sz="2400" dirty="0"/>
              <a:t>Pautas para elección de una prueba no paramétrica.</a:t>
            </a:r>
          </a:p>
          <a:p>
            <a:pPr eaLnBrk="1" hangingPunct="1">
              <a:lnSpc>
                <a:spcPct val="80000"/>
              </a:lnSpc>
              <a:defRPr/>
            </a:pPr>
            <a:endParaRPr lang="es-ES" sz="400" dirty="0"/>
          </a:p>
          <a:p>
            <a:pPr algn="just" eaLnBrk="1" hangingPunct="1">
              <a:lnSpc>
                <a:spcPct val="80000"/>
              </a:lnSpc>
              <a:buFont typeface="Wingdings" panose="05000000000000000000" pitchFamily="2" charset="2"/>
              <a:buNone/>
              <a:defRPr/>
            </a:pPr>
            <a:r>
              <a:rPr lang="es-ES" sz="300" dirty="0"/>
              <a:t>	</a:t>
            </a:r>
          </a:p>
        </p:txBody>
      </p:sp>
      <p:pic>
        <p:nvPicPr>
          <p:cNvPr id="25604" name="Picture 5" descr="000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0"/>
            <a:ext cx="205105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7">
                                            <p:txEl>
                                              <p:pRg st="2" end="2"/>
                                            </p:txEl>
                                          </p:spTgt>
                                        </p:tgtEl>
                                        <p:attrNameLst>
                                          <p:attrName>style.visibility</p:attrName>
                                        </p:attrNameLst>
                                      </p:cBhvr>
                                      <p:to>
                                        <p:strVal val="visible"/>
                                      </p:to>
                                    </p:set>
                                    <p:anim calcmode="lin" valueType="num">
                                      <p:cBhvr additive="base">
                                        <p:cTn id="13"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 calcmode="lin" valueType="num">
                                      <p:cBhvr additive="base">
                                        <p:cTn id="19"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additive="base">
                                        <p:cTn id="25"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267">
                                            <p:txEl>
                                              <p:pRg st="5" end="5"/>
                                            </p:txEl>
                                          </p:spTgt>
                                        </p:tgtEl>
                                        <p:attrNameLst>
                                          <p:attrName>style.visibility</p:attrName>
                                        </p:attrNameLst>
                                      </p:cBhvr>
                                      <p:to>
                                        <p:strVal val="visible"/>
                                      </p:to>
                                    </p:set>
                                    <p:anim calcmode="lin" valueType="num">
                                      <p:cBhvr additive="base">
                                        <p:cTn id="29"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267">
                                            <p:txEl>
                                              <p:pRg st="6" end="6"/>
                                            </p:txEl>
                                          </p:spTgt>
                                        </p:tgtEl>
                                        <p:attrNameLst>
                                          <p:attrName>style.visibility</p:attrName>
                                        </p:attrNameLst>
                                      </p:cBhvr>
                                      <p:to>
                                        <p:strVal val="visible"/>
                                      </p:to>
                                    </p:set>
                                    <p:anim calcmode="lin" valueType="num">
                                      <p:cBhvr additive="base">
                                        <p:cTn id="33"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26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267">
                                            <p:txEl>
                                              <p:pRg st="7" end="7"/>
                                            </p:txEl>
                                          </p:spTgt>
                                        </p:tgtEl>
                                        <p:attrNameLst>
                                          <p:attrName>style.visibility</p:attrName>
                                        </p:attrNameLst>
                                      </p:cBhvr>
                                      <p:to>
                                        <p:strVal val="visible"/>
                                      </p:to>
                                    </p:set>
                                    <p:anim calcmode="lin" valueType="num">
                                      <p:cBhvr additive="base">
                                        <p:cTn id="37" dur="500" fill="hold"/>
                                        <p:tgtEl>
                                          <p:spTgt spid="1126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267">
                                            <p:txEl>
                                              <p:pRg st="8" end="8"/>
                                            </p:txEl>
                                          </p:spTgt>
                                        </p:tgtEl>
                                        <p:attrNameLst>
                                          <p:attrName>style.visibility</p:attrName>
                                        </p:attrNameLst>
                                      </p:cBhvr>
                                      <p:to>
                                        <p:strVal val="visible"/>
                                      </p:to>
                                    </p:set>
                                    <p:anim calcmode="lin" valueType="num">
                                      <p:cBhvr additive="base">
                                        <p:cTn id="41" dur="500" fill="hold"/>
                                        <p:tgtEl>
                                          <p:spTgt spid="1126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267">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267">
                                            <p:txEl>
                                              <p:pRg st="9" end="9"/>
                                            </p:txEl>
                                          </p:spTgt>
                                        </p:tgtEl>
                                        <p:attrNameLst>
                                          <p:attrName>style.visibility</p:attrName>
                                        </p:attrNameLst>
                                      </p:cBhvr>
                                      <p:to>
                                        <p:strVal val="visible"/>
                                      </p:to>
                                    </p:set>
                                    <p:anim calcmode="lin" valueType="num">
                                      <p:cBhvr additive="base">
                                        <p:cTn id="45" dur="500" fill="hold"/>
                                        <p:tgtEl>
                                          <p:spTgt spid="11267">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7">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267">
                                            <p:txEl>
                                              <p:pRg st="10" end="10"/>
                                            </p:txEl>
                                          </p:spTgt>
                                        </p:tgtEl>
                                        <p:attrNameLst>
                                          <p:attrName>style.visibility</p:attrName>
                                        </p:attrNameLst>
                                      </p:cBhvr>
                                      <p:to>
                                        <p:strVal val="visible"/>
                                      </p:to>
                                    </p:set>
                                    <p:anim calcmode="lin" valueType="num">
                                      <p:cBhvr additive="base">
                                        <p:cTn id="49" dur="500" fill="hold"/>
                                        <p:tgtEl>
                                          <p:spTgt spid="1126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1267">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1267">
                                            <p:txEl>
                                              <p:pRg st="11" end="11"/>
                                            </p:txEl>
                                          </p:spTgt>
                                        </p:tgtEl>
                                        <p:attrNameLst>
                                          <p:attrName>style.visibility</p:attrName>
                                        </p:attrNameLst>
                                      </p:cBhvr>
                                      <p:to>
                                        <p:strVal val="visible"/>
                                      </p:to>
                                    </p:set>
                                    <p:anim calcmode="lin" valueType="num">
                                      <p:cBhvr additive="base">
                                        <p:cTn id="53" dur="500" fill="hold"/>
                                        <p:tgtEl>
                                          <p:spTgt spid="11267">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267">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1267">
                                            <p:txEl>
                                              <p:pRg st="12" end="12"/>
                                            </p:txEl>
                                          </p:spTgt>
                                        </p:tgtEl>
                                        <p:attrNameLst>
                                          <p:attrName>style.visibility</p:attrName>
                                        </p:attrNameLst>
                                      </p:cBhvr>
                                      <p:to>
                                        <p:strVal val="visible"/>
                                      </p:to>
                                    </p:set>
                                    <p:anim calcmode="lin" valueType="num">
                                      <p:cBhvr additive="base">
                                        <p:cTn id="57" dur="500" fill="hold"/>
                                        <p:tgtEl>
                                          <p:spTgt spid="11267">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1267">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1267">
                                            <p:txEl>
                                              <p:pRg st="13" end="13"/>
                                            </p:txEl>
                                          </p:spTgt>
                                        </p:tgtEl>
                                        <p:attrNameLst>
                                          <p:attrName>style.visibility</p:attrName>
                                        </p:attrNameLst>
                                      </p:cBhvr>
                                      <p:to>
                                        <p:strVal val="visible"/>
                                      </p:to>
                                    </p:set>
                                    <p:anim calcmode="lin" valueType="num">
                                      <p:cBhvr additive="base">
                                        <p:cTn id="61" dur="500" fill="hold"/>
                                        <p:tgtEl>
                                          <p:spTgt spid="11267">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26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1267">
                                            <p:txEl>
                                              <p:pRg st="14" end="14"/>
                                            </p:txEl>
                                          </p:spTgt>
                                        </p:tgtEl>
                                        <p:attrNameLst>
                                          <p:attrName>style.visibility</p:attrName>
                                        </p:attrNameLst>
                                      </p:cBhvr>
                                      <p:to>
                                        <p:strVal val="visible"/>
                                      </p:to>
                                    </p:set>
                                    <p:anim calcmode="lin" valueType="num">
                                      <p:cBhvr additive="base">
                                        <p:cTn id="67" dur="500" fill="hold"/>
                                        <p:tgtEl>
                                          <p:spTgt spid="11267">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26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938"/>
            <a:ext cx="9144000" cy="1054101"/>
          </a:xfrm>
        </p:spPr>
        <p:txBody>
          <a:bodyPr>
            <a:normAutofit/>
          </a:bodyPr>
          <a:lstStyle/>
          <a:p>
            <a:pPr eaLnBrk="1" hangingPunct="1">
              <a:defRPr/>
            </a:pPr>
            <a:r>
              <a:rPr lang="es-ES" altLang="es-PE" sz="4000" b="1" dirty="0">
                <a:solidFill>
                  <a:srgbClr val="0070C0"/>
                </a:solidFill>
              </a:rPr>
              <a:t>1. Introducción</a:t>
            </a:r>
          </a:p>
        </p:txBody>
      </p:sp>
      <p:sp>
        <p:nvSpPr>
          <p:cNvPr id="26627" name="Rectangle 3"/>
          <p:cNvSpPr>
            <a:spLocks noGrp="1" noChangeArrowheads="1"/>
          </p:cNvSpPr>
          <p:nvPr>
            <p:ph idx="1"/>
          </p:nvPr>
        </p:nvSpPr>
        <p:spPr>
          <a:xfrm>
            <a:off x="547688" y="1311275"/>
            <a:ext cx="7772400" cy="5070475"/>
          </a:xfrm>
        </p:spPr>
        <p:txBody>
          <a:bodyPr/>
          <a:lstStyle/>
          <a:p>
            <a:pPr marL="0" indent="0" algn="just" eaLnBrk="1" hangingPunct="1">
              <a:buFont typeface="Wingdings" panose="05000000000000000000" pitchFamily="2" charset="2"/>
              <a:buNone/>
            </a:pPr>
            <a:r>
              <a:rPr lang="es-PE" sz="2800" dirty="0">
                <a:effectLst/>
                <a:latin typeface="+mj-lt"/>
                <a:ea typeface="Times New Roman" panose="02020603050405020304" pitchFamily="18" charset="0"/>
              </a:rPr>
              <a:t>Jacob Wolfowitz, en el año 1942, el primero en utilizar el término no paramétrica para diferenciar las situaciones (análisis de datos o métodos) donde se desconoce o no es interés conocer la forma funcional (distribución teórica) de las variables que se desean analizar.</a:t>
            </a:r>
            <a:endParaRPr lang="es-ES" altLang="es-PE" sz="4400" dirty="0">
              <a:latin typeface="+mj-lt"/>
            </a:endParaRPr>
          </a:p>
          <a:p>
            <a:pPr marL="0" indent="0" algn="just" eaLnBrk="1" hangingPunct="1">
              <a:buFont typeface="Wingdings" panose="05000000000000000000" pitchFamily="2" charset="2"/>
              <a:buNone/>
            </a:pPr>
            <a:endParaRPr lang="es-ES" altLang="es-PE" sz="3200" dirty="0"/>
          </a:p>
          <a:p>
            <a:pPr marL="0" indent="0" algn="just" eaLnBrk="1" hangingPunct="1">
              <a:buFont typeface="Wingdings" panose="05000000000000000000" pitchFamily="2" charset="2"/>
              <a:buNone/>
            </a:pPr>
            <a:r>
              <a:rPr lang="es-ES" altLang="es-PE" sz="3200" dirty="0"/>
              <a:t>Métodos Paramétricos </a:t>
            </a:r>
            <a:r>
              <a:rPr lang="es-ES" altLang="es-PE" sz="3200" dirty="0">
                <a:sym typeface="Symbol" panose="05050102010706020507" pitchFamily="18" charset="2"/>
              </a:rPr>
              <a:t> </a:t>
            </a:r>
            <a:r>
              <a:rPr lang="es-ES" altLang="es-PE" sz="3200" dirty="0" err="1">
                <a:sym typeface="Symbol" panose="05050102010706020507" pitchFamily="18" charset="2"/>
              </a:rPr>
              <a:t>SupuestosF</a:t>
            </a:r>
            <a:r>
              <a:rPr lang="es-ES" altLang="es-PE" sz="3200" dirty="0">
                <a:sym typeface="Symbol" panose="05050102010706020507" pitchFamily="18" charset="2"/>
              </a:rPr>
              <a:t>(X)</a:t>
            </a:r>
            <a:endParaRPr lang="es-ES" altLang="es-PE" sz="3200" dirty="0"/>
          </a:p>
          <a:p>
            <a:pPr marL="0" indent="0" algn="just" eaLnBrk="1" hangingPunct="1">
              <a:buFont typeface="Wingdings" panose="05000000000000000000" pitchFamily="2" charset="2"/>
              <a:buNone/>
            </a:pPr>
            <a:endParaRPr lang="es-ES" altLang="es-PE" sz="3200" dirty="0"/>
          </a:p>
          <a:p>
            <a:pPr marL="0" indent="0" algn="just" eaLnBrk="1" hangingPunct="1">
              <a:buFont typeface="Wingdings" panose="05000000000000000000" pitchFamily="2" charset="2"/>
              <a:buNone/>
            </a:pPr>
            <a:r>
              <a:rPr lang="es-ES" altLang="es-PE" sz="3200" dirty="0"/>
              <a:t>Métodos No Paramétricos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down)">
                                      <p:cBhvr>
                                        <p:cTn id="7" dur="500"/>
                                        <p:tgtEl>
                                          <p:spTgt spid="266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Effect transition="in" filter="randombar(horizontal)">
                                      <p:cBhvr>
                                        <p:cTn id="12" dur="500"/>
                                        <p:tgtEl>
                                          <p:spTgt spid="266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fontScale="90000"/>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a) Función de Densidad y Función de Distribución </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r>
              <a:rPr lang="es-ES" sz="2400" dirty="0">
                <a:effectLst/>
                <a:latin typeface="Arial" panose="020B0604020202020204" pitchFamily="34" charset="0"/>
                <a:ea typeface="Times New Roman" panose="02020603050405020304" pitchFamily="18" charset="0"/>
              </a:rPr>
              <a:t>La función de densidad f(x) </a:t>
            </a:r>
            <a:r>
              <a:rPr lang="es-MX" sz="2400" b="0" i="0" dirty="0">
                <a:solidFill>
                  <a:srgbClr val="202122"/>
                </a:solidFill>
                <a:effectLst/>
                <a:latin typeface="Arial" panose="020B0604020202020204" pitchFamily="34" charset="0"/>
              </a:rPr>
              <a:t>describe la probabilidad relativa según la cual dicha variable aleatoria tomará determinado valor. </a:t>
            </a:r>
            <a:r>
              <a:rPr lang="es-MX" sz="2400" b="0" i="0" dirty="0" err="1">
                <a:solidFill>
                  <a:srgbClr val="202122"/>
                </a:solidFill>
                <a:effectLst/>
                <a:latin typeface="Arial" panose="020B0604020202020204" pitchFamily="34" charset="0"/>
              </a:rPr>
              <a:t>Ejm</a:t>
            </a:r>
            <a:r>
              <a:rPr lang="es-MX" sz="2400" b="0" i="0" dirty="0">
                <a:solidFill>
                  <a:srgbClr val="202122"/>
                </a:solidFill>
                <a:effectLst/>
                <a:latin typeface="Arial" panose="020B0604020202020204" pitchFamily="34" charset="0"/>
              </a:rPr>
              <a:t>: f(x) = </a:t>
            </a:r>
            <a:r>
              <a:rPr lang="es-MX" sz="2400" b="0" i="0" dirty="0">
                <a:solidFill>
                  <a:srgbClr val="202122"/>
                </a:solidFill>
                <a:effectLst/>
                <a:latin typeface="Arial" panose="020B0604020202020204" pitchFamily="34" charset="0"/>
                <a:sym typeface="Symbol" panose="05050102010706020507" pitchFamily="18" charset="2"/>
              </a:rPr>
              <a:t>e</a:t>
            </a:r>
            <a:r>
              <a:rPr lang="es-MX" sz="2400" b="0" i="0" baseline="30000" dirty="0">
                <a:solidFill>
                  <a:srgbClr val="202122"/>
                </a:solidFill>
                <a:effectLst/>
                <a:latin typeface="Arial" panose="020B0604020202020204" pitchFamily="34" charset="0"/>
                <a:sym typeface="Symbol" panose="05050102010706020507" pitchFamily="18" charset="2"/>
              </a:rPr>
              <a:t>-x</a:t>
            </a:r>
            <a:endParaRPr lang="es-ES" sz="2400" baseline="30000" dirty="0">
              <a:effectLst/>
              <a:latin typeface="Arial" panose="020B0604020202020204" pitchFamily="34" charset="0"/>
              <a:ea typeface="Times New Roman" panose="02020603050405020304" pitchFamily="18" charset="0"/>
            </a:endParaRPr>
          </a:p>
          <a:p>
            <a:pPr marL="0" indent="0" algn="just" eaLnBrk="1" hangingPunct="1">
              <a:buNone/>
            </a:pPr>
            <a:r>
              <a:rPr lang="es-ES" sz="2400" dirty="0">
                <a:effectLst/>
                <a:latin typeface="Arial" panose="020B0604020202020204" pitchFamily="34" charset="0"/>
                <a:ea typeface="Times New Roman" panose="02020603050405020304" pitchFamily="18" charset="0"/>
              </a:rPr>
              <a:t>La función de distribución acumulada F(X)  es la probabilidad de que la variable aleatoria X  tome un valor menor o igual que x. </a:t>
            </a:r>
            <a:r>
              <a:rPr lang="es-ES" sz="2400" dirty="0" err="1">
                <a:effectLst/>
                <a:latin typeface="Arial" panose="020B0604020202020204" pitchFamily="34" charset="0"/>
                <a:ea typeface="Times New Roman" panose="02020603050405020304" pitchFamily="18" charset="0"/>
              </a:rPr>
              <a:t>Ejm</a:t>
            </a:r>
            <a:r>
              <a:rPr lang="es-ES" sz="2400" dirty="0">
                <a:effectLst/>
                <a:latin typeface="Arial" panose="020B0604020202020204" pitchFamily="34" charset="0"/>
                <a:ea typeface="Times New Roman" panose="02020603050405020304" pitchFamily="18" charset="0"/>
              </a:rPr>
              <a:t>: F(X)= 1-</a:t>
            </a:r>
            <a:r>
              <a:rPr lang="es-MX" sz="2400" b="0" i="0" dirty="0">
                <a:solidFill>
                  <a:srgbClr val="202122"/>
                </a:solidFill>
                <a:effectLst/>
                <a:latin typeface="Arial" panose="020B0604020202020204" pitchFamily="34" charset="0"/>
                <a:sym typeface="Symbol" panose="05050102010706020507" pitchFamily="18" charset="2"/>
              </a:rPr>
              <a:t>e</a:t>
            </a:r>
            <a:r>
              <a:rPr lang="es-MX" sz="2400" b="0" i="0" baseline="30000" dirty="0">
                <a:solidFill>
                  <a:srgbClr val="202122"/>
                </a:solidFill>
                <a:effectLst/>
                <a:latin typeface="Arial" panose="020B0604020202020204" pitchFamily="34" charset="0"/>
                <a:sym typeface="Symbol" panose="05050102010706020507" pitchFamily="18" charset="2"/>
              </a:rPr>
              <a:t>-x</a:t>
            </a:r>
            <a:endParaRPr lang="es-ES" sz="2400" baseline="30000" dirty="0">
              <a:effectLst/>
              <a:latin typeface="Arial" panose="020B0604020202020204" pitchFamily="34" charset="0"/>
              <a:ea typeface="Times New Roman" panose="02020603050405020304" pitchFamily="18" charset="0"/>
            </a:endParaRPr>
          </a:p>
          <a:p>
            <a:pPr marL="0" indent="0" algn="just">
              <a:spcAft>
                <a:spcPts val="0"/>
              </a:spcAft>
              <a:buNone/>
            </a:pPr>
            <a:endParaRPr lang="es-ES" sz="1800" dirty="0">
              <a:effectLst/>
              <a:latin typeface="Courier New" panose="02070309020205020404" pitchFamily="49" charset="0"/>
              <a:ea typeface="Times New Roman" panose="02020603050405020304" pitchFamily="18" charset="0"/>
            </a:endParaRPr>
          </a:p>
          <a:p>
            <a:pPr marL="0" indent="0" algn="just">
              <a:spcAft>
                <a:spcPts val="0"/>
              </a:spcAft>
              <a:buNone/>
            </a:pPr>
            <a:r>
              <a:rPr lang="es-ES" sz="1800" dirty="0">
                <a:effectLst/>
                <a:latin typeface="Courier New" panose="02070309020205020404" pitchFamily="49" charset="0"/>
                <a:ea typeface="Times New Roman" panose="02020603050405020304" pitchFamily="18" charset="0"/>
              </a:rPr>
              <a:t>x&lt;-</a:t>
            </a:r>
            <a:r>
              <a:rPr lang="es-ES" sz="1800" dirty="0" err="1">
                <a:effectLst/>
                <a:latin typeface="Courier New" panose="02070309020205020404" pitchFamily="49" charset="0"/>
                <a:ea typeface="Times New Roman" panose="02020603050405020304" pitchFamily="18" charset="0"/>
              </a:rPr>
              <a:t>seq</a:t>
            </a:r>
            <a:r>
              <a:rPr lang="es-ES" sz="1800" dirty="0">
                <a:effectLst/>
                <a:latin typeface="Courier New" panose="02070309020205020404" pitchFamily="49" charset="0"/>
                <a:ea typeface="Times New Roman" panose="02020603050405020304" pitchFamily="18" charset="0"/>
              </a:rPr>
              <a:t>(-4,4,0.1)</a:t>
            </a:r>
            <a:endParaRPr lang="es-PE" sz="1800" dirty="0">
              <a:effectLst/>
              <a:latin typeface="Times New Roman" panose="02020603050405020304" pitchFamily="18" charset="0"/>
              <a:ea typeface="Times New Roman" panose="02020603050405020304" pitchFamily="18" charset="0"/>
            </a:endParaRPr>
          </a:p>
          <a:p>
            <a:pPr marL="0" indent="0" algn="just">
              <a:spcAft>
                <a:spcPts val="0"/>
              </a:spcAft>
              <a:buNone/>
            </a:pPr>
            <a:r>
              <a:rPr lang="es-ES" sz="1800" dirty="0">
                <a:effectLst/>
                <a:latin typeface="Courier New" panose="02070309020205020404" pitchFamily="49" charset="0"/>
                <a:ea typeface="Times New Roman" panose="02020603050405020304" pitchFamily="18" charset="0"/>
              </a:rPr>
              <a:t>y1&lt;-</a:t>
            </a:r>
            <a:r>
              <a:rPr lang="es-ES" sz="1800" dirty="0" err="1">
                <a:effectLst/>
                <a:latin typeface="Courier New" panose="02070309020205020404" pitchFamily="49" charset="0"/>
                <a:ea typeface="Times New Roman" panose="02020603050405020304" pitchFamily="18" charset="0"/>
              </a:rPr>
              <a:t>pnorm</a:t>
            </a:r>
            <a:r>
              <a:rPr lang="es-ES" sz="1800" dirty="0">
                <a:effectLst/>
                <a:latin typeface="Courier New" panose="02070309020205020404" pitchFamily="49" charset="0"/>
                <a:ea typeface="Times New Roman" panose="02020603050405020304" pitchFamily="18" charset="0"/>
              </a:rPr>
              <a:t>(x)</a:t>
            </a:r>
            <a:endParaRPr lang="es-PE" sz="1800" dirty="0">
              <a:effectLst/>
              <a:latin typeface="Times New Roman" panose="02020603050405020304" pitchFamily="18" charset="0"/>
              <a:ea typeface="Times New Roman" panose="02020603050405020304" pitchFamily="18" charset="0"/>
            </a:endParaRPr>
          </a:p>
          <a:p>
            <a:pPr marL="0" indent="0" algn="just">
              <a:spcAft>
                <a:spcPts val="0"/>
              </a:spcAft>
              <a:buNone/>
            </a:pPr>
            <a:r>
              <a:rPr lang="en-US" sz="1800" dirty="0">
                <a:effectLst/>
                <a:latin typeface="Courier New" panose="02070309020205020404" pitchFamily="49" charset="0"/>
                <a:ea typeface="Times New Roman" panose="02020603050405020304" pitchFamily="18" charset="0"/>
              </a:rPr>
              <a:t>y2&lt;-</a:t>
            </a:r>
            <a:r>
              <a:rPr lang="en-US" sz="1800" dirty="0" err="1">
                <a:effectLst/>
                <a:latin typeface="Courier New" panose="02070309020205020404" pitchFamily="49" charset="0"/>
                <a:ea typeface="Times New Roman" panose="02020603050405020304" pitchFamily="18" charset="0"/>
              </a:rPr>
              <a:t>dnorm</a:t>
            </a:r>
            <a:r>
              <a:rPr lang="en-US" sz="1800" dirty="0">
                <a:effectLst/>
                <a:latin typeface="Courier New" panose="02070309020205020404" pitchFamily="49" charset="0"/>
                <a:ea typeface="Times New Roman" panose="02020603050405020304" pitchFamily="18" charset="0"/>
              </a:rPr>
              <a:t>(x)</a:t>
            </a:r>
            <a:endParaRPr lang="es-PE" sz="1800" dirty="0">
              <a:effectLst/>
              <a:latin typeface="Times New Roman" panose="02020603050405020304" pitchFamily="18" charset="0"/>
              <a:ea typeface="Times New Roman" panose="02020603050405020304" pitchFamily="18" charset="0"/>
            </a:endParaRPr>
          </a:p>
          <a:p>
            <a:pPr marL="0" indent="0" algn="just">
              <a:spcAft>
                <a:spcPts val="0"/>
              </a:spcAft>
              <a:buNone/>
            </a:pPr>
            <a:r>
              <a:rPr lang="en-US" sz="1800" dirty="0">
                <a:effectLst/>
                <a:latin typeface="Courier New" panose="02070309020205020404" pitchFamily="49" charset="0"/>
                <a:ea typeface="Times New Roman" panose="02020603050405020304" pitchFamily="18" charset="0"/>
              </a:rPr>
              <a:t>plot(x,y1,type="</a:t>
            </a:r>
            <a:r>
              <a:rPr lang="en-US" sz="1800" dirty="0" err="1">
                <a:effectLst/>
                <a:latin typeface="Courier New" panose="02070309020205020404" pitchFamily="49" charset="0"/>
                <a:ea typeface="Times New Roman" panose="02020603050405020304" pitchFamily="18" charset="0"/>
              </a:rPr>
              <a:t>l",col</a:t>
            </a:r>
            <a:r>
              <a:rPr lang="en-US" sz="1800" dirty="0">
                <a:effectLst/>
                <a:latin typeface="Courier New" panose="02070309020205020404" pitchFamily="49" charset="0"/>
                <a:ea typeface="Times New Roman" panose="02020603050405020304" pitchFamily="18" charset="0"/>
              </a:rPr>
              <a:t>="blue",</a:t>
            </a:r>
            <a:r>
              <a:rPr lang="en-US" sz="1800" dirty="0" err="1">
                <a:effectLst/>
                <a:latin typeface="Courier New" panose="02070309020205020404" pitchFamily="49" charset="0"/>
                <a:ea typeface="Times New Roman" panose="02020603050405020304" pitchFamily="18" charset="0"/>
              </a:rPr>
              <a:t>ylab</a:t>
            </a:r>
            <a:r>
              <a:rPr lang="en-US" sz="1800" dirty="0">
                <a:effectLst/>
                <a:latin typeface="Courier New" panose="02070309020205020404" pitchFamily="49" charset="0"/>
                <a:ea typeface="Times New Roman" panose="02020603050405020304" pitchFamily="18" charset="0"/>
              </a:rPr>
              <a:t>="")</a:t>
            </a:r>
            <a:endParaRPr lang="es-PE" sz="1800" dirty="0">
              <a:effectLst/>
              <a:latin typeface="Times New Roman" panose="02020603050405020304" pitchFamily="18" charset="0"/>
              <a:ea typeface="Times New Roman" panose="02020603050405020304" pitchFamily="18" charset="0"/>
            </a:endParaRPr>
          </a:p>
          <a:p>
            <a:pPr marL="0" indent="0" algn="just">
              <a:spcAft>
                <a:spcPts val="0"/>
              </a:spcAft>
              <a:buNone/>
            </a:pPr>
            <a:r>
              <a:rPr lang="en-US" sz="1800" dirty="0">
                <a:effectLst/>
                <a:latin typeface="Courier New" panose="02070309020205020404" pitchFamily="49" charset="0"/>
                <a:ea typeface="Times New Roman" panose="02020603050405020304" pitchFamily="18" charset="0"/>
              </a:rPr>
              <a:t>points(x,y2,type="l", col="red",</a:t>
            </a:r>
            <a:r>
              <a:rPr lang="en-US" sz="1800" dirty="0" err="1">
                <a:effectLst/>
                <a:latin typeface="Courier New" panose="02070309020205020404" pitchFamily="49" charset="0"/>
                <a:ea typeface="Times New Roman" panose="02020603050405020304" pitchFamily="18" charset="0"/>
              </a:rPr>
              <a:t>ylab</a:t>
            </a:r>
            <a:r>
              <a:rPr lang="en-US" sz="1800" dirty="0">
                <a:effectLst/>
                <a:latin typeface="Courier New" panose="02070309020205020404" pitchFamily="49" charset="0"/>
                <a:ea typeface="Times New Roman" panose="02020603050405020304" pitchFamily="18" charset="0"/>
              </a:rPr>
              <a:t>="")</a:t>
            </a:r>
            <a:endParaRPr lang="es-PE" sz="1800" dirty="0">
              <a:effectLst/>
              <a:latin typeface="Times New Roman" panose="02020603050405020304" pitchFamily="18" charset="0"/>
              <a:ea typeface="Times New Roman" panose="02020603050405020304" pitchFamily="18" charset="0"/>
            </a:endParaRPr>
          </a:p>
          <a:p>
            <a:pPr marL="0" indent="0" algn="just" eaLnBrk="1" hangingPunct="1">
              <a:buFont typeface="Wingdings" panose="05000000000000000000" pitchFamily="2" charset="2"/>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2" name="CuadroTexto 1">
            <a:extLst>
              <a:ext uri="{FF2B5EF4-FFF2-40B4-BE49-F238E27FC236}">
                <a16:creationId xmlns:a16="http://schemas.microsoft.com/office/drawing/2014/main" id="{FA43B1A5-61D1-4CE4-BEEE-05627339C044}"/>
              </a:ext>
            </a:extLst>
          </p:cNvPr>
          <p:cNvSpPr txBox="1"/>
          <p:nvPr/>
        </p:nvSpPr>
        <p:spPr>
          <a:xfrm>
            <a:off x="3627995" y="3458432"/>
            <a:ext cx="5472608" cy="1754326"/>
          </a:xfrm>
          <a:prstGeom prst="rect">
            <a:avLst/>
          </a:prstGeom>
          <a:noFill/>
        </p:spPr>
        <p:txBody>
          <a:bodyPr wrap="square" rtlCol="0">
            <a:spAutoFit/>
          </a:bodyPr>
          <a:lstStyle/>
          <a:p>
            <a:r>
              <a:rPr lang="es-PE" sz="1800" dirty="0">
                <a:solidFill>
                  <a:srgbClr val="404040"/>
                </a:solidFill>
                <a:latin typeface="Courier New" panose="02070309020205020404" pitchFamily="49" charset="0"/>
              </a:rPr>
              <a:t>x&lt;-</a:t>
            </a:r>
            <a:r>
              <a:rPr lang="es-PE" sz="1800" dirty="0" err="1">
                <a:solidFill>
                  <a:srgbClr val="404040"/>
                </a:solidFill>
                <a:latin typeface="Courier New" panose="02070309020205020404" pitchFamily="49" charset="0"/>
              </a:rPr>
              <a:t>seq</a:t>
            </a:r>
            <a:r>
              <a:rPr lang="es-PE" sz="1800" dirty="0">
                <a:solidFill>
                  <a:srgbClr val="404040"/>
                </a:solidFill>
                <a:latin typeface="Courier New" panose="02070309020205020404" pitchFamily="49" charset="0"/>
              </a:rPr>
              <a:t>(0,8,0.1)</a:t>
            </a:r>
          </a:p>
          <a:p>
            <a:r>
              <a:rPr lang="es-PE" sz="1800" dirty="0">
                <a:solidFill>
                  <a:srgbClr val="404040"/>
                </a:solidFill>
                <a:latin typeface="Courier New" panose="02070309020205020404" pitchFamily="49" charset="0"/>
              </a:rPr>
              <a:t>y1&lt;-</a:t>
            </a:r>
            <a:r>
              <a:rPr lang="es-PE" sz="1800" dirty="0" err="1">
                <a:solidFill>
                  <a:srgbClr val="404040"/>
                </a:solidFill>
                <a:latin typeface="Courier New" panose="02070309020205020404" pitchFamily="49" charset="0"/>
              </a:rPr>
              <a:t>pexp</a:t>
            </a:r>
            <a:r>
              <a:rPr lang="es-PE" sz="1800" dirty="0">
                <a:solidFill>
                  <a:srgbClr val="404040"/>
                </a:solidFill>
                <a:latin typeface="Courier New" panose="02070309020205020404" pitchFamily="49" charset="0"/>
              </a:rPr>
              <a:t>(x)</a:t>
            </a:r>
          </a:p>
          <a:p>
            <a:r>
              <a:rPr lang="es-PE" sz="1800" dirty="0">
                <a:solidFill>
                  <a:srgbClr val="404040"/>
                </a:solidFill>
                <a:latin typeface="Courier New" panose="02070309020205020404" pitchFamily="49" charset="0"/>
              </a:rPr>
              <a:t>y2&lt;-</a:t>
            </a:r>
            <a:r>
              <a:rPr lang="es-PE" sz="1800" dirty="0" err="1">
                <a:solidFill>
                  <a:srgbClr val="404040"/>
                </a:solidFill>
                <a:latin typeface="Courier New" panose="02070309020205020404" pitchFamily="49" charset="0"/>
              </a:rPr>
              <a:t>dexp</a:t>
            </a:r>
            <a:r>
              <a:rPr lang="es-PE" sz="1800" dirty="0">
                <a:solidFill>
                  <a:srgbClr val="404040"/>
                </a:solidFill>
                <a:latin typeface="Courier New" panose="02070309020205020404" pitchFamily="49" charset="0"/>
              </a:rPr>
              <a:t>(x)</a:t>
            </a:r>
          </a:p>
          <a:p>
            <a:r>
              <a:rPr lang="es-PE" sz="1800" dirty="0" err="1">
                <a:solidFill>
                  <a:srgbClr val="404040"/>
                </a:solidFill>
                <a:latin typeface="Courier New" panose="02070309020205020404" pitchFamily="49" charset="0"/>
              </a:rPr>
              <a:t>plot</a:t>
            </a:r>
            <a:r>
              <a:rPr lang="es-PE" sz="1800" dirty="0">
                <a:solidFill>
                  <a:srgbClr val="404040"/>
                </a:solidFill>
                <a:latin typeface="Courier New" panose="02070309020205020404" pitchFamily="49" charset="0"/>
              </a:rPr>
              <a:t>(x,y1,type="</a:t>
            </a:r>
            <a:r>
              <a:rPr lang="es-PE" sz="1800" dirty="0" err="1">
                <a:solidFill>
                  <a:srgbClr val="404040"/>
                </a:solidFill>
                <a:latin typeface="Courier New" panose="02070309020205020404" pitchFamily="49" charset="0"/>
              </a:rPr>
              <a:t>l",col</a:t>
            </a:r>
            <a:r>
              <a:rPr lang="es-PE" sz="1800" dirty="0">
                <a:solidFill>
                  <a:srgbClr val="404040"/>
                </a:solidFill>
                <a:latin typeface="Courier New" panose="02070309020205020404" pitchFamily="49" charset="0"/>
              </a:rPr>
              <a:t>="blue",</a:t>
            </a:r>
            <a:r>
              <a:rPr lang="es-PE" sz="1800" dirty="0" err="1">
                <a:solidFill>
                  <a:srgbClr val="404040"/>
                </a:solidFill>
                <a:latin typeface="Courier New" panose="02070309020205020404" pitchFamily="49" charset="0"/>
              </a:rPr>
              <a:t>ylab</a:t>
            </a:r>
            <a:r>
              <a:rPr lang="es-PE" sz="1800" dirty="0">
                <a:solidFill>
                  <a:srgbClr val="404040"/>
                </a:solidFill>
                <a:latin typeface="Courier New" panose="02070309020205020404" pitchFamily="49" charset="0"/>
              </a:rPr>
              <a:t>="")</a:t>
            </a:r>
          </a:p>
          <a:p>
            <a:r>
              <a:rPr lang="es-PE" sz="1800" dirty="0" err="1">
                <a:solidFill>
                  <a:srgbClr val="404040"/>
                </a:solidFill>
                <a:latin typeface="Courier New" panose="02070309020205020404" pitchFamily="49" charset="0"/>
              </a:rPr>
              <a:t>points</a:t>
            </a:r>
            <a:r>
              <a:rPr lang="es-PE" sz="1800" dirty="0">
                <a:solidFill>
                  <a:srgbClr val="404040"/>
                </a:solidFill>
                <a:latin typeface="Courier New" panose="02070309020205020404" pitchFamily="49" charset="0"/>
              </a:rPr>
              <a:t>(x,y2,type="l", col="red",</a:t>
            </a:r>
            <a:r>
              <a:rPr lang="es-PE" sz="1800" dirty="0" err="1">
                <a:solidFill>
                  <a:srgbClr val="404040"/>
                </a:solidFill>
                <a:latin typeface="Courier New" panose="02070309020205020404" pitchFamily="49" charset="0"/>
              </a:rPr>
              <a:t>ylab</a:t>
            </a:r>
            <a:r>
              <a:rPr lang="es-PE" sz="1800" dirty="0">
                <a:solidFill>
                  <a:srgbClr val="404040"/>
                </a:solidFill>
                <a:latin typeface="Courier New" panose="02070309020205020404" pitchFamily="49" charset="0"/>
              </a:rPr>
              <a:t>="")</a:t>
            </a:r>
          </a:p>
        </p:txBody>
      </p:sp>
      <p:pic>
        <p:nvPicPr>
          <p:cNvPr id="3" name="Imagen 2">
            <a:extLst>
              <a:ext uri="{FF2B5EF4-FFF2-40B4-BE49-F238E27FC236}">
                <a16:creationId xmlns:a16="http://schemas.microsoft.com/office/drawing/2014/main" id="{7548BCC6-F5B6-4C02-A974-E6D7AE5B432D}"/>
              </a:ext>
            </a:extLst>
          </p:cNvPr>
          <p:cNvPicPr>
            <a:picLocks noChangeAspect="1"/>
          </p:cNvPicPr>
          <p:nvPr/>
        </p:nvPicPr>
        <p:blipFill>
          <a:blip r:embed="rId3"/>
          <a:stretch>
            <a:fillRect/>
          </a:stretch>
        </p:blipFill>
        <p:spPr>
          <a:xfrm>
            <a:off x="6673045" y="5062205"/>
            <a:ext cx="2495874" cy="1816523"/>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0" end="0"/>
                                            </p:txEl>
                                          </p:spTgt>
                                        </p:tgtEl>
                                        <p:attrNameLst>
                                          <p:attrName>style.visibility</p:attrName>
                                        </p:attrNameLst>
                                      </p:cBhvr>
                                      <p:to>
                                        <p:strVal val="visible"/>
                                      </p:to>
                                    </p:set>
                                    <p:anim calcmode="lin" valueType="num">
                                      <p:cBhvr additive="base">
                                        <p:cTn id="11"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33">
                                            <p:txEl>
                                              <p:pRg st="1" end="1"/>
                                            </p:txEl>
                                          </p:spTgt>
                                        </p:tgtEl>
                                        <p:attrNameLst>
                                          <p:attrName>style.visibility</p:attrName>
                                        </p:attrNameLst>
                                      </p:cBhvr>
                                      <p:to>
                                        <p:strVal val="visible"/>
                                      </p:to>
                                    </p:set>
                                    <p:anim calcmode="lin" valueType="num">
                                      <p:cBhvr additive="base">
                                        <p:cTn id="15" dur="500" fill="hold"/>
                                        <p:tgtEl>
                                          <p:spTgt spid="103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1033">
                                            <p:txEl>
                                              <p:pRg st="3" end="3"/>
                                            </p:txEl>
                                          </p:spTgt>
                                        </p:tgtEl>
                                        <p:attrNameLst>
                                          <p:attrName>style.visibility</p:attrName>
                                        </p:attrNameLst>
                                      </p:cBhvr>
                                      <p:to>
                                        <p:strVal val="visible"/>
                                      </p:to>
                                    </p:set>
                                    <p:animEffect transition="in" filter="circle(in)">
                                      <p:cBhvr>
                                        <p:cTn id="21" dur="2000"/>
                                        <p:tgtEl>
                                          <p:spTgt spid="103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1033">
                                            <p:txEl>
                                              <p:pRg st="4" end="4"/>
                                            </p:txEl>
                                          </p:spTgt>
                                        </p:tgtEl>
                                        <p:attrNameLst>
                                          <p:attrName>style.visibility</p:attrName>
                                        </p:attrNameLst>
                                      </p:cBhvr>
                                      <p:to>
                                        <p:strVal val="visible"/>
                                      </p:to>
                                    </p:set>
                                    <p:animEffect transition="in" filter="circle(in)">
                                      <p:cBhvr>
                                        <p:cTn id="24" dur="2000"/>
                                        <p:tgtEl>
                                          <p:spTgt spid="103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1033">
                                            <p:txEl>
                                              <p:pRg st="5" end="5"/>
                                            </p:txEl>
                                          </p:spTgt>
                                        </p:tgtEl>
                                        <p:attrNameLst>
                                          <p:attrName>style.visibility</p:attrName>
                                        </p:attrNameLst>
                                      </p:cBhvr>
                                      <p:to>
                                        <p:strVal val="visible"/>
                                      </p:to>
                                    </p:set>
                                    <p:animEffect transition="in" filter="circle(in)">
                                      <p:cBhvr>
                                        <p:cTn id="27" dur="2000"/>
                                        <p:tgtEl>
                                          <p:spTgt spid="1033">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1033">
                                            <p:txEl>
                                              <p:pRg st="6" end="6"/>
                                            </p:txEl>
                                          </p:spTgt>
                                        </p:tgtEl>
                                        <p:attrNameLst>
                                          <p:attrName>style.visibility</p:attrName>
                                        </p:attrNameLst>
                                      </p:cBhvr>
                                      <p:to>
                                        <p:strVal val="visible"/>
                                      </p:to>
                                    </p:set>
                                    <p:animEffect transition="in" filter="circle(in)">
                                      <p:cBhvr>
                                        <p:cTn id="30" dur="2000"/>
                                        <p:tgtEl>
                                          <p:spTgt spid="1033">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1033">
                                            <p:txEl>
                                              <p:pRg st="7" end="7"/>
                                            </p:txEl>
                                          </p:spTgt>
                                        </p:tgtEl>
                                        <p:attrNameLst>
                                          <p:attrName>style.visibility</p:attrName>
                                        </p:attrNameLst>
                                      </p:cBhvr>
                                      <p:to>
                                        <p:strVal val="visible"/>
                                      </p:to>
                                    </p:set>
                                    <p:animEffect transition="in" filter="circle(in)">
                                      <p:cBhvr>
                                        <p:cTn id="33" dur="2000"/>
                                        <p:tgtEl>
                                          <p:spTgt spid="103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b) Principales Distribuciones de Probabilidad</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r>
              <a:rPr lang="es-PE" sz="2400" dirty="0">
                <a:effectLst/>
                <a:latin typeface="Arial" panose="020B0604020202020204" pitchFamily="34" charset="0"/>
                <a:ea typeface="Times New Roman" panose="02020603050405020304" pitchFamily="18" charset="0"/>
              </a:rPr>
              <a:t>Distribución Normal</a:t>
            </a:r>
          </a:p>
          <a:p>
            <a:pPr marL="0" indent="0" algn="just" eaLnBrk="1" hangingPunct="1">
              <a:buFont typeface="Wingdings" panose="05000000000000000000" pitchFamily="2" charset="2"/>
              <a:buNone/>
            </a:pPr>
            <a:endParaRPr lang="es-PE" sz="2400" dirty="0">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effectLst/>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r>
              <a:rPr lang="es-PE" sz="2400" dirty="0">
                <a:effectLst/>
                <a:latin typeface="Arial" panose="020B0604020202020204" pitchFamily="34" charset="0"/>
                <a:ea typeface="Times New Roman" panose="02020603050405020304" pitchFamily="18" charset="0"/>
              </a:rPr>
              <a:t>Importante en distribuciones muestrales. Teorema Central de Límite.</a:t>
            </a:r>
            <a:endParaRPr lang="es-PE" sz="1800" dirty="0">
              <a:effectLst/>
              <a:latin typeface="Times New Roman" panose="02020603050405020304" pitchFamily="18" charset="0"/>
              <a:ea typeface="Times New Roman" panose="02020603050405020304" pitchFamily="18" charset="0"/>
            </a:endParaRPr>
          </a:p>
          <a:p>
            <a:pPr marL="0" indent="0" algn="just" eaLnBrk="1" hangingPunct="1">
              <a:buFont typeface="Wingdings" panose="05000000000000000000" pitchFamily="2" charset="2"/>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9218" name="Picture 2">
            <a:extLst>
              <a:ext uri="{FF2B5EF4-FFF2-40B4-BE49-F238E27FC236}">
                <a16:creationId xmlns:a16="http://schemas.microsoft.com/office/drawing/2014/main" id="{3F652CAE-1C72-4839-BF7B-293CB6D581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760" y="1517285"/>
            <a:ext cx="4073319" cy="83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a 2">
            <a:extLst>
              <a:ext uri="{FF2B5EF4-FFF2-40B4-BE49-F238E27FC236}">
                <a16:creationId xmlns:a16="http://schemas.microsoft.com/office/drawing/2014/main" id="{0168DEEE-2535-4D2E-AD10-6E3A242D23A6}"/>
              </a:ext>
            </a:extLst>
          </p:cNvPr>
          <p:cNvGraphicFramePr>
            <a:graphicFrameLocks noGrp="1"/>
          </p:cNvGraphicFramePr>
          <p:nvPr>
            <p:extLst>
              <p:ext uri="{D42A27DB-BD31-4B8C-83A1-F6EECF244321}">
                <p14:modId xmlns:p14="http://schemas.microsoft.com/office/powerpoint/2010/main" val="3040593772"/>
              </p:ext>
            </p:extLst>
          </p:nvPr>
        </p:nvGraphicFramePr>
        <p:xfrm>
          <a:off x="1094541" y="3668226"/>
          <a:ext cx="6950884" cy="2684642"/>
        </p:xfrm>
        <a:graphic>
          <a:graphicData uri="http://schemas.openxmlformats.org/drawingml/2006/table">
            <a:tbl>
              <a:tblPr firstRow="1" firstCol="1" bandRow="1">
                <a:tableStyleId>{5C22544A-7EE6-4342-B048-85BDC9FD1C3A}</a:tableStyleId>
              </a:tblPr>
              <a:tblGrid>
                <a:gridCol w="2397339">
                  <a:extLst>
                    <a:ext uri="{9D8B030D-6E8A-4147-A177-3AD203B41FA5}">
                      <a16:colId xmlns:a16="http://schemas.microsoft.com/office/drawing/2014/main" val="2849311052"/>
                    </a:ext>
                  </a:extLst>
                </a:gridCol>
                <a:gridCol w="2205307">
                  <a:extLst>
                    <a:ext uri="{9D8B030D-6E8A-4147-A177-3AD203B41FA5}">
                      <a16:colId xmlns:a16="http://schemas.microsoft.com/office/drawing/2014/main" val="3568170959"/>
                    </a:ext>
                  </a:extLst>
                </a:gridCol>
                <a:gridCol w="1187942">
                  <a:extLst>
                    <a:ext uri="{9D8B030D-6E8A-4147-A177-3AD203B41FA5}">
                      <a16:colId xmlns:a16="http://schemas.microsoft.com/office/drawing/2014/main" val="3318301386"/>
                    </a:ext>
                  </a:extLst>
                </a:gridCol>
                <a:gridCol w="1160296">
                  <a:extLst>
                    <a:ext uri="{9D8B030D-6E8A-4147-A177-3AD203B41FA5}">
                      <a16:colId xmlns:a16="http://schemas.microsoft.com/office/drawing/2014/main" val="3381476856"/>
                    </a:ext>
                  </a:extLst>
                </a:gridCol>
              </a:tblGrid>
              <a:tr h="447440">
                <a:tc>
                  <a:txBody>
                    <a:bodyPr/>
                    <a:lstStyle/>
                    <a:p>
                      <a:pPr algn="ctr">
                        <a:spcAft>
                          <a:spcPts val="0"/>
                        </a:spcAft>
                      </a:pPr>
                      <a:r>
                        <a:rPr lang="es-PE" sz="1200">
                          <a:effectLst/>
                        </a:rPr>
                        <a:t>Tipo</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Forma Funcional</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Media</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Varianza</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29130650"/>
                  </a:ext>
                </a:extLst>
              </a:tr>
              <a:tr h="447440">
                <a:tc>
                  <a:txBody>
                    <a:bodyPr/>
                    <a:lstStyle/>
                    <a:p>
                      <a:pPr algn="ctr">
                        <a:spcAft>
                          <a:spcPts val="0"/>
                        </a:spcAft>
                      </a:pPr>
                      <a:r>
                        <a:rPr lang="es-PE" sz="1200">
                          <a:effectLst/>
                        </a:rPr>
                        <a:t>Uniforme</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h(z)=1, 0&lt;z&lt;1</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1/2</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1/12</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67481878"/>
                  </a:ext>
                </a:extLst>
              </a:tr>
              <a:tr h="447440">
                <a:tc>
                  <a:txBody>
                    <a:bodyPr/>
                    <a:lstStyle/>
                    <a:p>
                      <a:pPr algn="ctr">
                        <a:spcAft>
                          <a:spcPts val="0"/>
                        </a:spcAft>
                      </a:pPr>
                      <a:r>
                        <a:rPr lang="es-PE" sz="1200">
                          <a:effectLst/>
                        </a:rPr>
                        <a:t>Exponencial</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h(z) =e</a:t>
                      </a:r>
                      <a:r>
                        <a:rPr lang="es-PE" sz="1200" baseline="30000">
                          <a:effectLst/>
                        </a:rPr>
                        <a:t>-z</a:t>
                      </a:r>
                      <a:r>
                        <a:rPr lang="es-PE" sz="1200">
                          <a:effectLst/>
                        </a:rPr>
                        <a:t> z&gt;0</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76272163"/>
                  </a:ext>
                </a:extLst>
              </a:tr>
              <a:tr h="894882">
                <a:tc>
                  <a:txBody>
                    <a:bodyPr/>
                    <a:lstStyle/>
                    <a:p>
                      <a:pPr algn="ctr">
                        <a:spcAft>
                          <a:spcPts val="0"/>
                        </a:spcAft>
                      </a:pPr>
                      <a:r>
                        <a:rPr lang="es-PE" sz="1200">
                          <a:effectLst/>
                        </a:rPr>
                        <a:t>Doble Exponencial o Laplace</a:t>
                      </a:r>
                      <a:endParaRPr lang="es-PE"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Aft>
                          <a:spcPts val="0"/>
                        </a:spcAft>
                      </a:pPr>
                      <a:r>
                        <a:rPr lang="es-PE" sz="1200" dirty="0">
                          <a:effectLst/>
                        </a:rPr>
                        <a:t>                        </a:t>
                      </a:r>
                    </a:p>
                    <a:p>
                      <a:pPr algn="ctr">
                        <a:spcAft>
                          <a:spcPts val="0"/>
                        </a:spcAft>
                      </a:pPr>
                      <a:r>
                        <a:rPr lang="es-PE" sz="1200" dirty="0">
                          <a:effectLst/>
                        </a:rPr>
                        <a:t>                      -</a:t>
                      </a:r>
                      <a:r>
                        <a:rPr lang="es-PE" sz="1200" dirty="0">
                          <a:effectLst/>
                          <a:sym typeface="Symbol" panose="05050102010706020507" pitchFamily="18" charset="2"/>
                        </a:rPr>
                        <a:t></a:t>
                      </a:r>
                      <a:r>
                        <a:rPr lang="es-PE" sz="1200" dirty="0">
                          <a:effectLst/>
                        </a:rPr>
                        <a:t>&lt;z&lt;</a:t>
                      </a:r>
                      <a:r>
                        <a:rPr lang="es-PE" sz="1200" dirty="0">
                          <a:effectLst/>
                          <a:sym typeface="Symbol" panose="05050102010706020507" pitchFamily="18" charset="2"/>
                        </a:rPr>
                        <a:t></a:t>
                      </a:r>
                      <a:endParaRPr lang="es-PE" sz="1200" dirty="0">
                        <a:effectLst/>
                        <a:latin typeface="Arial" panose="020B0604020202020204" pitchFamily="34" charset="0"/>
                        <a:ea typeface="Times New Roman" panose="02020603050405020304" pitchFamily="18" charset="0"/>
                      </a:endParaRPr>
                    </a:p>
                  </a:txBody>
                  <a:tcPr marL="68580" marR="68580" marT="0" marB="0"/>
                </a:tc>
                <a:tc>
                  <a:txBody>
                    <a:bodyPr/>
                    <a:lstStyle/>
                    <a:p>
                      <a:pPr algn="ctr">
                        <a:spcAft>
                          <a:spcPts val="0"/>
                        </a:spcAft>
                      </a:pPr>
                      <a:r>
                        <a:rPr lang="es-PE" sz="1200">
                          <a:effectLst/>
                        </a:rPr>
                        <a:t>0</a:t>
                      </a:r>
                      <a:endParaRPr lang="es-PE"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s-PE" sz="1200">
                          <a:effectLst/>
                        </a:rPr>
                        <a:t>1</a:t>
                      </a:r>
                      <a:endParaRPr lang="es-PE" sz="12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021196364"/>
                  </a:ext>
                </a:extLst>
              </a:tr>
              <a:tr h="447440">
                <a:tc>
                  <a:txBody>
                    <a:bodyPr/>
                    <a:lstStyle/>
                    <a:p>
                      <a:pPr algn="ctr">
                        <a:spcAft>
                          <a:spcPts val="0"/>
                        </a:spcAft>
                      </a:pPr>
                      <a:r>
                        <a:rPr lang="es-PE" sz="1200">
                          <a:effectLst/>
                        </a:rPr>
                        <a:t>Cauchy</a:t>
                      </a:r>
                      <a:endParaRPr lang="es-PE"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s-PE" sz="1200" dirty="0">
                          <a:effectLst/>
                        </a:rPr>
                        <a:t>                               -</a:t>
                      </a:r>
                      <a:r>
                        <a:rPr lang="es-PE" sz="1200" dirty="0">
                          <a:effectLst/>
                          <a:sym typeface="Symbol" panose="05050102010706020507" pitchFamily="18" charset="2"/>
                        </a:rPr>
                        <a:t></a:t>
                      </a:r>
                      <a:r>
                        <a:rPr lang="es-PE" sz="1200" dirty="0">
                          <a:effectLst/>
                        </a:rPr>
                        <a:t>&lt;z&lt;</a:t>
                      </a:r>
                      <a:r>
                        <a:rPr lang="es-PE" sz="1200" dirty="0">
                          <a:effectLst/>
                          <a:sym typeface="Symbol" panose="05050102010706020507" pitchFamily="18" charset="2"/>
                        </a:rPr>
                        <a:t></a:t>
                      </a:r>
                      <a:endParaRPr lang="es-PE" sz="1200" dirty="0">
                        <a:effectLst/>
                        <a:latin typeface="Arial" panose="020B0604020202020204" pitchFamily="34" charset="0"/>
                        <a:ea typeface="Times New Roman" panose="02020603050405020304" pitchFamily="18" charset="0"/>
                      </a:endParaRPr>
                    </a:p>
                  </a:txBody>
                  <a:tcPr marL="68580" marR="68580" marT="0" marB="0" anchor="ctr"/>
                </a:tc>
                <a:tc>
                  <a:txBody>
                    <a:bodyPr/>
                    <a:lstStyle/>
                    <a:p>
                      <a:pPr algn="ctr">
                        <a:spcAft>
                          <a:spcPts val="0"/>
                        </a:spcAft>
                      </a:pPr>
                      <a:r>
                        <a:rPr lang="es-PE" sz="1200">
                          <a:effectLst/>
                        </a:rPr>
                        <a:t>No existe</a:t>
                      </a:r>
                      <a:endParaRPr lang="es-PE"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spcAft>
                          <a:spcPts val="0"/>
                        </a:spcAft>
                      </a:pPr>
                      <a:r>
                        <a:rPr lang="es-PE" sz="1200" dirty="0">
                          <a:effectLst/>
                        </a:rPr>
                        <a:t>No existe</a:t>
                      </a:r>
                      <a:endParaRPr lang="es-PE"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96356519"/>
                  </a:ext>
                </a:extLst>
              </a:tr>
            </a:tbl>
          </a:graphicData>
        </a:graphic>
      </p:graphicFrame>
      <p:pic>
        <p:nvPicPr>
          <p:cNvPr id="9220" name="Picture 4">
            <a:extLst>
              <a:ext uri="{FF2B5EF4-FFF2-40B4-BE49-F238E27FC236}">
                <a16:creationId xmlns:a16="http://schemas.microsoft.com/office/drawing/2014/main" id="{E50CB636-B63F-49F0-92E9-F850E0DCC31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96744" y="5054601"/>
            <a:ext cx="803248" cy="542788"/>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a:extLst>
              <a:ext uri="{FF2B5EF4-FFF2-40B4-BE49-F238E27FC236}">
                <a16:creationId xmlns:a16="http://schemas.microsoft.com/office/drawing/2014/main" id="{F1195A09-68CB-4FA0-A5B2-A2451D94F9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18292" y="5945867"/>
            <a:ext cx="864096" cy="40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54439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par>
                                <p:cTn id="7" presetID="6" presetClass="entr" presetSubtype="16" fill="hold" nodeType="withEffect">
                                  <p:stCondLst>
                                    <p:cond delay="0"/>
                                  </p:stCondLst>
                                  <p:childTnLst>
                                    <p:set>
                                      <p:cBhvr>
                                        <p:cTn id="8" dur="1" fill="hold">
                                          <p:stCondLst>
                                            <p:cond delay="0"/>
                                          </p:stCondLst>
                                        </p:cTn>
                                        <p:tgtEl>
                                          <p:spTgt spid="1033">
                                            <p:txEl>
                                              <p:pRg st="0" end="0"/>
                                            </p:txEl>
                                          </p:spTgt>
                                        </p:tgtEl>
                                        <p:attrNameLst>
                                          <p:attrName>style.visibility</p:attrName>
                                        </p:attrNameLst>
                                      </p:cBhvr>
                                      <p:to>
                                        <p:strVal val="visible"/>
                                      </p:to>
                                    </p:set>
                                    <p:animEffect transition="in" filter="circle(in)">
                                      <p:cBhvr>
                                        <p:cTn id="9" dur="2000"/>
                                        <p:tgtEl>
                                          <p:spTgt spid="103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childTnLst>
                                </p:cTn>
                              </p:par>
                              <p:par>
                                <p:cTn id="14" presetID="6" presetClass="entr" presetSubtype="16" fill="hold" nodeType="withEffect">
                                  <p:stCondLst>
                                    <p:cond delay="0"/>
                                  </p:stCondLst>
                                  <p:childTnLst>
                                    <p:set>
                                      <p:cBhvr>
                                        <p:cTn id="15" dur="1" fill="hold">
                                          <p:stCondLst>
                                            <p:cond delay="0"/>
                                          </p:stCondLst>
                                        </p:cTn>
                                        <p:tgtEl>
                                          <p:spTgt spid="1033">
                                            <p:txEl>
                                              <p:pRg st="3" end="3"/>
                                            </p:txEl>
                                          </p:spTgt>
                                        </p:tgtEl>
                                        <p:attrNameLst>
                                          <p:attrName>style.visibility</p:attrName>
                                        </p:attrNameLst>
                                      </p:cBhvr>
                                      <p:to>
                                        <p:strVal val="visible"/>
                                      </p:to>
                                    </p:set>
                                    <p:animEffect transition="in" filter="circle(in)">
                                      <p:cBhvr>
                                        <p:cTn id="16" dur="2000"/>
                                        <p:tgtEl>
                                          <p:spTgt spid="103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a) Principales Distribuciones de Probabilidad</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Font typeface="Wingdings" panose="05000000000000000000" pitchFamily="2" charset="2"/>
              <a:buNone/>
            </a:pPr>
            <a:endParaRPr lang="es-PE" sz="2400" dirty="0">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effectLst/>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effectLst/>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effectLst/>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latin typeface="Arial" panose="020B0604020202020204" pitchFamily="34" charset="0"/>
              <a:ea typeface="Times New Roman" panose="02020603050405020304" pitchFamily="18" charset="0"/>
            </a:endParaRPr>
          </a:p>
          <a:p>
            <a:pPr marL="0" indent="0" algn="just" eaLnBrk="1" hangingPunct="1">
              <a:buFont typeface="Wingdings" panose="05000000000000000000" pitchFamily="2" charset="2"/>
              <a:buNone/>
            </a:pPr>
            <a:endParaRPr lang="es-PE" sz="2400" dirty="0">
              <a:effectLst/>
              <a:latin typeface="Arial" panose="020B0604020202020204" pitchFamily="34" charset="0"/>
              <a:ea typeface="Times New Roman" panose="02020603050405020304" pitchFamily="18" charset="0"/>
            </a:endParaRPr>
          </a:p>
          <a:p>
            <a:pPr marL="0" indent="0" algn="just">
              <a:buNone/>
            </a:pPr>
            <a:r>
              <a:rPr lang="es-PE" sz="2400" dirty="0"/>
              <a:t>Dos características de tales distribuciones son importantes en estadística no paramétrica. Una es el “peso” de la cola en la distribución que ocasionalmente produce observaciones que son más extremas que otras. La otra importante característica es la asimetría de la distribución.</a:t>
            </a:r>
          </a:p>
          <a:p>
            <a:pPr marL="0" indent="0" algn="just" eaLnBrk="1" hangingPunct="1">
              <a:buFont typeface="Wingdings" panose="05000000000000000000" pitchFamily="2" charset="2"/>
              <a:buNone/>
            </a:pPr>
            <a:endParaRPr lang="es-ES" altLang="es-PE" sz="3200" dirty="0"/>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6" name="Rectangle 9"/>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13" name="Imagen 12">
            <a:extLst>
              <a:ext uri="{FF2B5EF4-FFF2-40B4-BE49-F238E27FC236}">
                <a16:creationId xmlns:a16="http://schemas.microsoft.com/office/drawing/2014/main" id="{F30E74CD-B71E-48CF-B0C9-809DAC6CDE1B}"/>
              </a:ext>
            </a:extLst>
          </p:cNvPr>
          <p:cNvPicPr/>
          <p:nvPr/>
        </p:nvPicPr>
        <p:blipFill>
          <a:blip r:embed="rId3" cstate="print"/>
          <a:srcRect/>
          <a:stretch>
            <a:fillRect/>
          </a:stretch>
        </p:blipFill>
        <p:spPr bwMode="auto">
          <a:xfrm>
            <a:off x="939056" y="980728"/>
            <a:ext cx="7200799" cy="3645024"/>
          </a:xfrm>
          <a:prstGeom prst="rect">
            <a:avLst/>
          </a:prstGeom>
          <a:noFill/>
          <a:ln w="9525">
            <a:noFill/>
            <a:miter lim="800000"/>
            <a:headEnd/>
            <a:tailEnd/>
          </a:ln>
        </p:spPr>
      </p:pic>
    </p:spTree>
    <p:extLst>
      <p:ext uri="{BB962C8B-B14F-4D97-AF65-F5344CB8AC3E}">
        <p14:creationId xmlns:p14="http://schemas.microsoft.com/office/powerpoint/2010/main" val="15398666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arn(inVertical)">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1033">
                                            <p:txEl>
                                              <p:pRg st="7" end="7"/>
                                            </p:txEl>
                                          </p:spTgt>
                                        </p:tgtEl>
                                        <p:attrNameLst>
                                          <p:attrName>style.visibility</p:attrName>
                                        </p:attrNameLst>
                                      </p:cBhvr>
                                      <p:to>
                                        <p:strVal val="visible"/>
                                      </p:to>
                                    </p:set>
                                    <p:animEffect transition="in" filter="circle(in)">
                                      <p:cBhvr>
                                        <p:cTn id="16" dur="2000"/>
                                        <p:tgtEl>
                                          <p:spTgt spid="103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c) La distribución Binomial</a:t>
            </a:r>
            <a:endParaRPr lang="es-ES" altLang="es-PE" sz="4000" b="1" dirty="0">
              <a:solidFill>
                <a:srgbClr val="0070C0"/>
              </a:solidFill>
            </a:endParaRPr>
          </a:p>
        </p:txBody>
      </p:sp>
      <p:sp>
        <p:nvSpPr>
          <p:cNvPr id="1033" name="Rectangle 3"/>
          <p:cNvSpPr>
            <a:spLocks noGrp="1" noChangeArrowheads="1"/>
          </p:cNvSpPr>
          <p:nvPr>
            <p:ph idx="1"/>
          </p:nvPr>
        </p:nvSpPr>
        <p:spPr>
          <a:xfrm>
            <a:off x="467544" y="1124744"/>
            <a:ext cx="7772400" cy="5040560"/>
          </a:xfrm>
        </p:spPr>
        <p:txBody>
          <a:bodyPr/>
          <a:lstStyle/>
          <a:p>
            <a:pPr marL="0" indent="0" algn="just" eaLnBrk="1" hangingPunct="1">
              <a:buFont typeface="Wingdings" panose="05000000000000000000" pitchFamily="2" charset="2"/>
              <a:buNone/>
            </a:pPr>
            <a:endParaRPr lang="es-ES" altLang="es-PE" sz="3200" dirty="0"/>
          </a:p>
          <a:p>
            <a:pPr marL="0" indent="0" algn="just" eaLnBrk="1" hangingPunct="1">
              <a:buFont typeface="Wingdings" panose="05000000000000000000" pitchFamily="2" charset="2"/>
              <a:buNone/>
            </a:pPr>
            <a:r>
              <a:rPr lang="es-ES" altLang="es-PE" sz="3200" dirty="0"/>
              <a:t>                                           x=0,1,….n</a:t>
            </a: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10242" name="Picture 2">
            <a:extLst>
              <a:ext uri="{FF2B5EF4-FFF2-40B4-BE49-F238E27FC236}">
                <a16:creationId xmlns:a16="http://schemas.microsoft.com/office/drawing/2014/main" id="{27D254B9-1714-4F24-8D4D-97C847116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8346" y="1638483"/>
            <a:ext cx="2011411" cy="9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n 13">
            <a:extLst>
              <a:ext uri="{FF2B5EF4-FFF2-40B4-BE49-F238E27FC236}">
                <a16:creationId xmlns:a16="http://schemas.microsoft.com/office/drawing/2014/main" id="{D6D356EE-6209-4921-9662-2076EAD9FF2C}"/>
              </a:ext>
            </a:extLst>
          </p:cNvPr>
          <p:cNvPicPr/>
          <p:nvPr/>
        </p:nvPicPr>
        <p:blipFill>
          <a:blip r:embed="rId4" cstate="print"/>
          <a:srcRect t="5010" b="4239"/>
          <a:stretch>
            <a:fillRect/>
          </a:stretch>
        </p:blipFill>
        <p:spPr bwMode="auto">
          <a:xfrm>
            <a:off x="1187625" y="2773558"/>
            <a:ext cx="6696744" cy="3535762"/>
          </a:xfrm>
          <a:prstGeom prst="rect">
            <a:avLst/>
          </a:prstGeom>
          <a:noFill/>
          <a:ln w="9525">
            <a:noFill/>
            <a:miter lim="800000"/>
            <a:headEnd/>
            <a:tailEnd/>
          </a:ln>
        </p:spPr>
      </p:pic>
    </p:spTree>
    <p:extLst>
      <p:ext uri="{BB962C8B-B14F-4D97-AF65-F5344CB8AC3E}">
        <p14:creationId xmlns:p14="http://schemas.microsoft.com/office/powerpoint/2010/main" val="3566036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033">
                                            <p:txEl>
                                              <p:pRg st="1" end="1"/>
                                            </p:txEl>
                                          </p:spTgt>
                                        </p:tgtEl>
                                        <p:attrNameLst>
                                          <p:attrName>style.visibility</p:attrName>
                                        </p:attrNameLst>
                                      </p:cBhvr>
                                      <p:to>
                                        <p:strVal val="visible"/>
                                      </p:to>
                                    </p:set>
                                    <p:animEffect transition="in" filter="barn(inVertical)">
                                      <p:cBhvr>
                                        <p:cTn id="11" dur="500"/>
                                        <p:tgtEl>
                                          <p:spTgt spid="1033">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10242"/>
                                        </p:tgtEl>
                                        <p:attrNameLst>
                                          <p:attrName>style.visibility</p:attrName>
                                        </p:attrNameLst>
                                      </p:cBhvr>
                                      <p:to>
                                        <p:strVal val="visible"/>
                                      </p:to>
                                    </p:set>
                                    <p:animEffect transition="in" filter="barn(inVertical)">
                                      <p:cBhvr>
                                        <p:cTn id="14" dur="500"/>
                                        <p:tgtEl>
                                          <p:spTgt spid="1024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103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163" y="-4763"/>
            <a:ext cx="9139238" cy="1198563"/>
          </a:xfrm>
        </p:spPr>
        <p:txBody>
          <a:bodyPr>
            <a:normAutofit/>
          </a:bodyPr>
          <a:lstStyle/>
          <a:p>
            <a:pPr eaLnBrk="1" hangingPunct="1">
              <a:defRPr/>
            </a:pPr>
            <a:r>
              <a:rPr lang="es-ES" altLang="es-PE" sz="4000" b="1" dirty="0">
                <a:solidFill>
                  <a:srgbClr val="0070C0"/>
                </a:solidFill>
              </a:rPr>
              <a:t>2. Definiciones</a:t>
            </a:r>
            <a:br>
              <a:rPr lang="es-ES" altLang="es-PE" sz="4000" b="1" dirty="0">
                <a:solidFill>
                  <a:srgbClr val="0070C0"/>
                </a:solidFill>
              </a:rPr>
            </a:br>
            <a:r>
              <a:rPr lang="es-ES" altLang="es-PE" sz="3100" b="1" dirty="0">
                <a:solidFill>
                  <a:srgbClr val="0070C0"/>
                </a:solidFill>
              </a:rPr>
              <a:t>d) La Distribución Acumulada Empírica</a:t>
            </a:r>
            <a:endParaRPr lang="es-ES" altLang="es-PE" sz="4000" b="1" dirty="0">
              <a:solidFill>
                <a:srgbClr val="0070C0"/>
              </a:solidFill>
            </a:endParaRPr>
          </a:p>
        </p:txBody>
      </p:sp>
      <p:sp>
        <p:nvSpPr>
          <p:cNvPr id="1033" name="Rectangle 3"/>
          <p:cNvSpPr>
            <a:spLocks noGrp="1" noChangeArrowheads="1"/>
          </p:cNvSpPr>
          <p:nvPr>
            <p:ph idx="1"/>
          </p:nvPr>
        </p:nvSpPr>
        <p:spPr>
          <a:xfrm>
            <a:off x="681038" y="1124744"/>
            <a:ext cx="7772400" cy="5040560"/>
          </a:xfrm>
        </p:spPr>
        <p:txBody>
          <a:bodyPr/>
          <a:lstStyle/>
          <a:p>
            <a:pPr marL="0" indent="0" algn="just" eaLnBrk="1" hangingPunct="1">
              <a:buNone/>
            </a:pPr>
            <a:r>
              <a:rPr lang="es-ES" sz="2400" dirty="0"/>
              <a:t>Sea X</a:t>
            </a:r>
            <a:r>
              <a:rPr lang="es-ES" sz="2400" baseline="-25000" dirty="0"/>
              <a:t>1</a:t>
            </a:r>
            <a:r>
              <a:rPr lang="es-ES" sz="2400" dirty="0"/>
              <a:t>, X</a:t>
            </a:r>
            <a:r>
              <a:rPr lang="es-ES" sz="2400" baseline="-25000" dirty="0"/>
              <a:t>2</a:t>
            </a:r>
            <a:r>
              <a:rPr lang="es-ES" sz="2400" dirty="0"/>
              <a:t>, …, </a:t>
            </a:r>
            <a:r>
              <a:rPr lang="es-ES" sz="2400" dirty="0" err="1"/>
              <a:t>X</a:t>
            </a:r>
            <a:r>
              <a:rPr lang="es-ES" sz="2400" baseline="-25000" dirty="0" err="1"/>
              <a:t>n</a:t>
            </a:r>
            <a:r>
              <a:rPr lang="es-ES" sz="2400" dirty="0"/>
              <a:t> una muestra aleatoria de una población con Función de Distribución Acumulada (FDA) continua F, una Función de Distribución Acumulada Empírica (FDAE) basada en una muestra es definida como:</a:t>
            </a:r>
          </a:p>
          <a:p>
            <a:pPr marL="0" indent="0" algn="just" eaLnBrk="1" hangingPunct="1">
              <a:buNone/>
            </a:pPr>
            <a:endParaRPr lang="es-ES" sz="2400" dirty="0"/>
          </a:p>
          <a:p>
            <a:pPr marL="0" indent="0">
              <a:buNone/>
            </a:pPr>
            <a:r>
              <a:rPr lang="en-US" dirty="0" err="1"/>
              <a:t>set.seed</a:t>
            </a:r>
            <a:r>
              <a:rPr lang="en-US" dirty="0"/>
              <a:t>(20)</a:t>
            </a:r>
            <a:endParaRPr lang="es-PE" dirty="0"/>
          </a:p>
          <a:p>
            <a:pPr marL="0" indent="0">
              <a:buNone/>
            </a:pPr>
            <a:r>
              <a:rPr lang="en-US" dirty="0" err="1"/>
              <a:t>datos</a:t>
            </a:r>
            <a:r>
              <a:rPr lang="en-US" dirty="0"/>
              <a:t>&lt;-round(sort(</a:t>
            </a:r>
            <a:r>
              <a:rPr lang="en-US" dirty="0" err="1"/>
              <a:t>rnorm</a:t>
            </a:r>
            <a:r>
              <a:rPr lang="en-US" dirty="0"/>
              <a:t>(10,5,1)),1)</a:t>
            </a:r>
            <a:endParaRPr lang="es-PE" dirty="0"/>
          </a:p>
          <a:p>
            <a:pPr marL="0" indent="0">
              <a:buNone/>
            </a:pPr>
            <a:r>
              <a:rPr lang="es-ES_tradnl" dirty="0" err="1"/>
              <a:t>plot.ecdf</a:t>
            </a:r>
            <a:r>
              <a:rPr lang="es-ES_tradnl" dirty="0"/>
              <a:t>(datos)</a:t>
            </a:r>
            <a:endParaRPr lang="es-PE" dirty="0"/>
          </a:p>
          <a:p>
            <a:pPr marL="0" indent="0">
              <a:buNone/>
            </a:pPr>
            <a:r>
              <a:rPr lang="es-ES_tradnl" dirty="0"/>
              <a:t>y&lt;-</a:t>
            </a:r>
            <a:r>
              <a:rPr lang="es-ES_tradnl" dirty="0" err="1"/>
              <a:t>pnorm</a:t>
            </a:r>
            <a:r>
              <a:rPr lang="es-ES_tradnl" dirty="0"/>
              <a:t>(datos,5,1)</a:t>
            </a:r>
            <a:endParaRPr lang="es-PE" dirty="0"/>
          </a:p>
          <a:p>
            <a:pPr marL="0" indent="0">
              <a:buNone/>
            </a:pPr>
            <a:r>
              <a:rPr lang="en-US" dirty="0"/>
              <a:t>points(</a:t>
            </a:r>
            <a:r>
              <a:rPr lang="en-US" dirty="0" err="1"/>
              <a:t>datos,y,type</a:t>
            </a:r>
            <a:r>
              <a:rPr lang="en-US" dirty="0"/>
              <a:t>="l")</a:t>
            </a:r>
            <a:endParaRPr lang="es-PE" dirty="0"/>
          </a:p>
          <a:p>
            <a:pPr marL="0" indent="0" algn="just" eaLnBrk="1" hangingPunct="1">
              <a:buNone/>
            </a:pPr>
            <a:endParaRPr lang="es-PE" sz="2400" dirty="0"/>
          </a:p>
          <a:p>
            <a:pPr marL="0" indent="0" algn="just" eaLnBrk="1" hangingPunct="1">
              <a:buFont typeface="Wingdings" panose="05000000000000000000" pitchFamily="2" charset="2"/>
              <a:buNone/>
            </a:pPr>
            <a:endParaRPr lang="es-ES" altLang="es-PE" sz="4000" dirty="0"/>
          </a:p>
          <a:p>
            <a:pPr marL="0" indent="0" algn="just" eaLnBrk="1" hangingPunct="1">
              <a:buFont typeface="Wingdings" panose="05000000000000000000" pitchFamily="2" charset="2"/>
              <a:buNone/>
            </a:pPr>
            <a:r>
              <a:rPr lang="es-ES" altLang="es-PE" sz="3200" dirty="0"/>
              <a:t>                                           </a:t>
            </a:r>
          </a:p>
        </p:txBody>
      </p:sp>
      <p:sp>
        <p:nvSpPr>
          <p:cNvPr id="1034" name="Rectangle 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5"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7" name="Rectangle 11"/>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sp>
        <p:nvSpPr>
          <p:cNvPr id="1038" name="Rectangle 13"/>
          <p:cNvSpPr>
            <a:spLocks noChangeArrowheads="1"/>
          </p:cNvSpPr>
          <p:nvPr/>
        </p:nvSpPr>
        <p:spPr bwMode="auto">
          <a:xfrm>
            <a:off x="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just" eaLnBrk="1" hangingPunct="1">
              <a:lnSpc>
                <a:spcPct val="90000"/>
              </a:lnSpc>
              <a:spcBef>
                <a:spcPct val="20000"/>
              </a:spcBef>
              <a:buClr>
                <a:schemeClr val="folHlink"/>
              </a:buClr>
              <a:buSzPct val="60000"/>
              <a:buFont typeface="Wingdings" panose="05000000000000000000" pitchFamily="2" charset="2"/>
              <a:buNone/>
            </a:pPr>
            <a:endParaRPr lang="en-US" altLang="es-PE"/>
          </a:p>
        </p:txBody>
      </p:sp>
      <p:pic>
        <p:nvPicPr>
          <p:cNvPr id="11266" name="Picture 2">
            <a:extLst>
              <a:ext uri="{FF2B5EF4-FFF2-40B4-BE49-F238E27FC236}">
                <a16:creationId xmlns:a16="http://schemas.microsoft.com/office/drawing/2014/main" id="{163C5A9D-F482-458B-A550-9CDC82BD30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2936245"/>
            <a:ext cx="5490925" cy="650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Imagen 10">
            <a:extLst>
              <a:ext uri="{FF2B5EF4-FFF2-40B4-BE49-F238E27FC236}">
                <a16:creationId xmlns:a16="http://schemas.microsoft.com/office/drawing/2014/main" id="{2F0F4190-C9DF-4984-B525-D7802E01CCB3}"/>
              </a:ext>
            </a:extLst>
          </p:cNvPr>
          <p:cNvPicPr/>
          <p:nvPr/>
        </p:nvPicPr>
        <p:blipFill>
          <a:blip r:embed="rId4" cstate="print"/>
          <a:srcRect t="6145" b="3724"/>
          <a:stretch>
            <a:fillRect/>
          </a:stretch>
        </p:blipFill>
        <p:spPr bwMode="auto">
          <a:xfrm>
            <a:off x="5122177" y="4030510"/>
            <a:ext cx="3985260" cy="2597150"/>
          </a:xfrm>
          <a:prstGeom prst="rect">
            <a:avLst/>
          </a:prstGeom>
          <a:noFill/>
          <a:ln w="9525">
            <a:noFill/>
            <a:miter lim="800000"/>
            <a:headEnd/>
            <a:tailEnd/>
          </a:ln>
        </p:spPr>
      </p:pic>
    </p:spTree>
    <p:extLst>
      <p:ext uri="{BB962C8B-B14F-4D97-AF65-F5344CB8AC3E}">
        <p14:creationId xmlns:p14="http://schemas.microsoft.com/office/powerpoint/2010/main" val="236921688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33">
                                            <p:txEl>
                                              <p:pRg st="9" end="9"/>
                                            </p:txEl>
                                          </p:spTgt>
                                        </p:tgtEl>
                                        <p:attrNameLst>
                                          <p:attrName>style.visibility</p:attrName>
                                        </p:attrNameLst>
                                      </p:cBhvr>
                                      <p:to>
                                        <p:strVal val="visible"/>
                                      </p:to>
                                    </p:set>
                                    <p:anim calcmode="lin" valueType="num">
                                      <p:cBhvr additive="base">
                                        <p:cTn id="11" dur="500" fill="hold"/>
                                        <p:tgtEl>
                                          <p:spTgt spid="103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3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3">
                                            <p:txEl>
                                              <p:pRg st="0" end="0"/>
                                            </p:txEl>
                                          </p:spTgt>
                                        </p:tgtEl>
                                        <p:attrNameLst>
                                          <p:attrName>style.visibility</p:attrName>
                                        </p:attrNameLst>
                                      </p:cBhvr>
                                      <p:to>
                                        <p:strVal val="visible"/>
                                      </p:to>
                                    </p:set>
                                    <p:anim calcmode="lin" valueType="num">
                                      <p:cBhvr additive="base">
                                        <p:cTn id="17" dur="500" fill="hold"/>
                                        <p:tgtEl>
                                          <p:spTgt spid="103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266"/>
                                        </p:tgtEl>
                                        <p:attrNameLst>
                                          <p:attrName>style.visibility</p:attrName>
                                        </p:attrNameLst>
                                      </p:cBhvr>
                                      <p:to>
                                        <p:strVal val="visible"/>
                                      </p:to>
                                    </p:set>
                                    <p:anim calcmode="lin" valueType="num">
                                      <p:cBhvr additive="base">
                                        <p:cTn id="23" dur="500" fill="hold"/>
                                        <p:tgtEl>
                                          <p:spTgt spid="11266"/>
                                        </p:tgtEl>
                                        <p:attrNameLst>
                                          <p:attrName>ppt_x</p:attrName>
                                        </p:attrNameLst>
                                      </p:cBhvr>
                                      <p:tavLst>
                                        <p:tav tm="0">
                                          <p:val>
                                            <p:strVal val="#ppt_x"/>
                                          </p:val>
                                        </p:tav>
                                        <p:tav tm="100000">
                                          <p:val>
                                            <p:strVal val="#ppt_x"/>
                                          </p:val>
                                        </p:tav>
                                      </p:tavLst>
                                    </p:anim>
                                    <p:anim calcmode="lin" valueType="num">
                                      <p:cBhvr additive="base">
                                        <p:cTn id="24"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33">
                                            <p:txEl>
                                              <p:pRg st="2" end="2"/>
                                            </p:txEl>
                                          </p:spTgt>
                                        </p:tgtEl>
                                        <p:attrNameLst>
                                          <p:attrName>style.visibility</p:attrName>
                                        </p:attrNameLst>
                                      </p:cBhvr>
                                      <p:to>
                                        <p:strVal val="visible"/>
                                      </p:to>
                                    </p:set>
                                    <p:anim calcmode="lin" valueType="num">
                                      <p:cBhvr additive="base">
                                        <p:cTn id="29" dur="500" fill="hold"/>
                                        <p:tgtEl>
                                          <p:spTgt spid="103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33">
                                            <p:txEl>
                                              <p:pRg st="3" end="3"/>
                                            </p:txEl>
                                          </p:spTgt>
                                        </p:tgtEl>
                                        <p:attrNameLst>
                                          <p:attrName>style.visibility</p:attrName>
                                        </p:attrNameLst>
                                      </p:cBhvr>
                                      <p:to>
                                        <p:strVal val="visible"/>
                                      </p:to>
                                    </p:set>
                                    <p:anim calcmode="lin" valueType="num">
                                      <p:cBhvr additive="base">
                                        <p:cTn id="35" dur="500" fill="hold"/>
                                        <p:tgtEl>
                                          <p:spTgt spid="103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3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33">
                                            <p:txEl>
                                              <p:pRg st="4" end="4"/>
                                            </p:txEl>
                                          </p:spTgt>
                                        </p:tgtEl>
                                        <p:attrNameLst>
                                          <p:attrName>style.visibility</p:attrName>
                                        </p:attrNameLst>
                                      </p:cBhvr>
                                      <p:to>
                                        <p:strVal val="visible"/>
                                      </p:to>
                                    </p:set>
                                    <p:anim calcmode="lin" valueType="num">
                                      <p:cBhvr additive="base">
                                        <p:cTn id="41" dur="500" fill="hold"/>
                                        <p:tgtEl>
                                          <p:spTgt spid="1033">
                                            <p:txEl>
                                              <p:pRg st="4" end="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3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33">
                                            <p:txEl>
                                              <p:pRg st="5" end="5"/>
                                            </p:txEl>
                                          </p:spTgt>
                                        </p:tgtEl>
                                        <p:attrNameLst>
                                          <p:attrName>style.visibility</p:attrName>
                                        </p:attrNameLst>
                                      </p:cBhvr>
                                      <p:to>
                                        <p:strVal val="visible"/>
                                      </p:to>
                                    </p:set>
                                    <p:anim calcmode="lin" valueType="num">
                                      <p:cBhvr additive="base">
                                        <p:cTn id="47" dur="500" fill="hold"/>
                                        <p:tgtEl>
                                          <p:spTgt spid="103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33">
                                            <p:txEl>
                                              <p:pRg st="6" end="6"/>
                                            </p:txEl>
                                          </p:spTgt>
                                        </p:tgtEl>
                                        <p:attrNameLst>
                                          <p:attrName>style.visibility</p:attrName>
                                        </p:attrNameLst>
                                      </p:cBhvr>
                                      <p:to>
                                        <p:strVal val="visible"/>
                                      </p:to>
                                    </p:set>
                                    <p:anim calcmode="lin" valueType="num">
                                      <p:cBhvr additive="base">
                                        <p:cTn id="53" dur="500" fill="hold"/>
                                        <p:tgtEl>
                                          <p:spTgt spid="103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3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circle(in)">
                                      <p:cBhvr>
                                        <p:cTn id="59"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4427</TotalTime>
  <Words>1221</Words>
  <Application>Microsoft Office PowerPoint</Application>
  <PresentationFormat>Presentación en pantalla (4:3)</PresentationFormat>
  <Paragraphs>126</Paragraphs>
  <Slides>16</Slides>
  <Notes>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16</vt:i4>
      </vt:variant>
    </vt:vector>
  </HeadingPairs>
  <TitlesOfParts>
    <vt:vector size="26" baseType="lpstr">
      <vt:lpstr>Arial</vt:lpstr>
      <vt:lpstr>Arial Black</vt:lpstr>
      <vt:lpstr>Courier New</vt:lpstr>
      <vt:lpstr>Symbol</vt:lpstr>
      <vt:lpstr>Tahoma</vt:lpstr>
      <vt:lpstr>Times New Roman</vt:lpstr>
      <vt:lpstr>Trebuchet MS</vt:lpstr>
      <vt:lpstr>Wingdings</vt:lpstr>
      <vt:lpstr>Wingdings 3</vt:lpstr>
      <vt:lpstr>Faceta</vt:lpstr>
      <vt:lpstr>UNIVERSIDAD NACIONAL AGRARIA LA MOLINA</vt:lpstr>
      <vt:lpstr>“La estadística es la gramática de la ciencia” </vt:lpstr>
      <vt:lpstr>Contenido</vt:lpstr>
      <vt:lpstr>1. Introducción</vt:lpstr>
      <vt:lpstr>2. Definiciones a) Función de Densidad y Función de Distribución </vt:lpstr>
      <vt:lpstr>2. Definiciones b) Principales Distribuciones de Probabilidad</vt:lpstr>
      <vt:lpstr>2. Definiciones a) Principales Distribuciones de Probabilidad</vt:lpstr>
      <vt:lpstr>2. Definiciones c) La distribución Binomial</vt:lpstr>
      <vt:lpstr>2. Definiciones d) La Distribución Acumulada Empírica</vt:lpstr>
      <vt:lpstr>2. Definiciones e) Intervalos de confianza y prueba de hipótesis</vt:lpstr>
      <vt:lpstr>2. Definiciones f) Métodos paramétricos vs Métodos No Paramétricos</vt:lpstr>
      <vt:lpstr>2. Definiciones g) Potencia de prueba</vt:lpstr>
      <vt:lpstr>2. Definiciones h) Eficiencia de Pitman</vt:lpstr>
      <vt:lpstr>2. Definiciones h) Corrección por continuidad</vt:lpstr>
      <vt:lpstr>2. Definiciones h) Tamaño de efecto</vt:lpstr>
      <vt:lpstr>3. Pautas para la elección de una prueba no paramétrica </vt:lpstr>
    </vt:vector>
  </TitlesOfParts>
  <Company>Estadistica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Computacional</dc:title>
  <dc:creator>Docente09</dc:creator>
  <cp:lastModifiedBy>PORRAS CERRON JAIME CARLOS</cp:lastModifiedBy>
  <cp:revision>203</cp:revision>
  <dcterms:created xsi:type="dcterms:W3CDTF">2006-08-18T14:21:20Z</dcterms:created>
  <dcterms:modified xsi:type="dcterms:W3CDTF">2020-07-13T14:49:38Z</dcterms:modified>
</cp:coreProperties>
</file>