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5"/>
  </p:notesMasterIdLst>
  <p:handoutMasterIdLst>
    <p:handoutMasterId r:id="rId36"/>
  </p:handoutMasterIdLst>
  <p:sldIdLst>
    <p:sldId id="291" r:id="rId2"/>
    <p:sldId id="292" r:id="rId3"/>
    <p:sldId id="265" r:id="rId4"/>
    <p:sldId id="318" r:id="rId5"/>
    <p:sldId id="272" r:id="rId6"/>
    <p:sldId id="304" r:id="rId7"/>
    <p:sldId id="27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7" r:id="rId29"/>
    <p:sldId id="325" r:id="rId30"/>
    <p:sldId id="328" r:id="rId31"/>
    <p:sldId id="329" r:id="rId32"/>
    <p:sldId id="330" r:id="rId33"/>
    <p:sldId id="331" r:id="rId34"/>
  </p:sldIdLst>
  <p:sldSz cx="9144000" cy="6858000" type="screen4x3"/>
  <p:notesSz cx="6858000" cy="994568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3CC33"/>
    <a:srgbClr val="FFFF66"/>
    <a:srgbClr val="B3EBD6"/>
    <a:srgbClr val="66CCFF"/>
    <a:srgbClr val="FF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2740" autoAdjust="0"/>
  </p:normalViewPr>
  <p:slideViewPr>
    <p:cSldViewPr>
      <p:cViewPr>
        <p:scale>
          <a:sx n="80" d="100"/>
          <a:sy n="80" d="100"/>
        </p:scale>
        <p:origin x="158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7CFB055-405B-49ED-9F4C-D63166500AA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65617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5F9EF663-8317-4055-92A2-5796464BDC7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976237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33796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CAAEF1-A2A3-4F52-89B0-0E5C50D1984A}" type="slidenum">
              <a:rPr lang="es-ES" altLang="es-PE" sz="1200">
                <a:latin typeface="Arial" panose="020B0604020202020204" pitchFamily="34" charset="0"/>
              </a:rPr>
              <a:pPr/>
              <a:t>2</a:t>
            </a:fld>
            <a:endParaRPr lang="es-ES" altLang="es-PE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9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EF663-8317-4055-92A2-5796464BDC7C}" type="slidenum">
              <a:rPr lang="es-ES" altLang="es-PE" smtClean="0"/>
              <a:pPr/>
              <a:t>6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316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EF663-8317-4055-92A2-5796464BDC7C}" type="slidenum">
              <a:rPr lang="es-ES" altLang="es-PE" smtClean="0"/>
              <a:pPr/>
              <a:t>27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2869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6" y="-8468"/>
            <a:chExt cx="9171316" cy="6874935"/>
          </a:xfrm>
        </p:grpSpPr>
        <p:cxnSp>
          <p:nvCxnSpPr>
            <p:cNvPr id="5" name="Straight Connector 27"/>
            <p:cNvCxnSpPr/>
            <p:nvPr/>
          </p:nvCxnSpPr>
          <p:spPr>
            <a:xfrm flipV="1">
              <a:off x="5130456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8"/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/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/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/>
            <p:cNvSpPr/>
            <p:nvPr/>
          </p:nvSpPr>
          <p:spPr>
            <a:xfrm>
              <a:off x="6638635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/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/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/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/>
            <p:cNvSpPr/>
            <p:nvPr/>
          </p:nvSpPr>
          <p:spPr>
            <a:xfrm>
              <a:off x="-8466" y="-8468"/>
              <a:ext cx="863632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265B9-4C3B-43FE-A43F-5E75205462C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665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2BBE9-AF66-4F01-A90F-F63459DF1A8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9666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5FBF186-40BE-4BAB-B02C-7981FC5CAAA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7254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4DAC-B0FD-4235-84B7-AE83F1F2318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1560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PE" sz="8000">
                <a:solidFill>
                  <a:srgbClr val="9FE0F5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7A04C1-E060-4FC3-AEE1-711586665C9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3522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8B1CAFD-F167-4D9D-86E4-83B0D414006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5401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41FC-7B81-4A34-910F-896674E1F1D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74096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745D2-BA75-4785-A535-8EC2B1599C8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447425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BDDAA4-6947-4541-A58C-1FD99BE385B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24004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C47DB4-6AE3-4E02-82D1-B87912B2297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187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9B3A6-D3DA-4DCF-BC17-43D2288A49C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006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D39D3-5B00-46AB-B449-B3BB3BFDC30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7385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FCC13-498B-4D78-93A1-7FEF7C9671E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573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BD0A6-DE3E-4512-9100-C5C94DBDA82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5032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28854-B037-426A-9219-E1F8BFAA105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32662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8C5E3-4536-4745-9D54-4D651C7F956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373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82241-CE95-4D5E-AC5E-EF56A65A4095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66414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C9E2C-105A-458B-A625-D1E510C5610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7564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6"/>
          <p:cNvGrpSpPr>
            <a:grpSpLocks/>
          </p:cNvGrpSpPr>
          <p:nvPr/>
        </p:nvGrpSpPr>
        <p:grpSpPr bwMode="auto">
          <a:xfrm>
            <a:off x="-7938" y="-7938"/>
            <a:ext cx="9170988" cy="6873876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17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55" y="4175239"/>
              <a:ext cx="4022869" cy="268328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462" y="-529"/>
              <a:ext cx="1217656" cy="685905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2644" y="-529"/>
              <a:ext cx="2268619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393" y="-8468"/>
              <a:ext cx="1947932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34" y="3919613"/>
              <a:ext cx="251310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23" y="-8468"/>
              <a:ext cx="2143202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044" y="-8468"/>
              <a:ext cx="857281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425" y="-8468"/>
              <a:ext cx="1066838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9024" y="4894488"/>
              <a:ext cx="1093826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n-US" altLang="es-PE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n-US" alt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CAC821-F2AE-4E80-8B10-6C1A783251E5}" type="datetimeFigureOut">
              <a:rPr lang="es-PE"/>
              <a:pPr>
                <a:defRPr/>
              </a:pPr>
              <a:t>18/07/2020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900">
                <a:solidFill>
                  <a:schemeClr val="accent1"/>
                </a:solidFill>
              </a:defRPr>
            </a:lvl1pPr>
          </a:lstStyle>
          <a:p>
            <a:fld id="{C6784AC6-E35A-4827-853F-327590500C53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1" r:id="rId18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wmf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14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.wmf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8.wmf"/><Relationship Id="rId5" Type="http://schemas.openxmlformats.org/officeDocument/2006/relationships/image" Target="../media/image34.wmf"/><Relationship Id="rId10" Type="http://schemas.openxmlformats.org/officeDocument/2006/relationships/image" Target="../media/image3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w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ctrTitle"/>
          </p:nvPr>
        </p:nvSpPr>
        <p:spPr>
          <a:xfrm>
            <a:off x="1979613" y="0"/>
            <a:ext cx="7164387" cy="1830388"/>
          </a:xfrm>
        </p:spPr>
        <p:txBody>
          <a:bodyPr/>
          <a:lstStyle/>
          <a:p>
            <a:pPr algn="ctr" eaLnBrk="1" hangingPunct="1"/>
            <a:r>
              <a:rPr lang="es-PE" altLang="es-PE" sz="3200">
                <a:solidFill>
                  <a:schemeClr val="tx1"/>
                </a:solidFill>
              </a:rPr>
              <a:t>UNIVERSIDAD NACIONAL AGRARIA LA MOLINA</a:t>
            </a:r>
          </a:p>
        </p:txBody>
      </p:sp>
      <p:pic>
        <p:nvPicPr>
          <p:cNvPr id="23555" name="Picture 2" descr="http://www.lamolina.edu.pe/portada/html/acerca/escudos/download/color/1193x1355_ESCUDOCOL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79613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2 Subtítulo"/>
          <p:cNvSpPr txBox="1">
            <a:spLocks/>
          </p:cNvSpPr>
          <p:nvPr/>
        </p:nvSpPr>
        <p:spPr bwMode="auto">
          <a:xfrm>
            <a:off x="2700338" y="1916113"/>
            <a:ext cx="58674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s-PE" altLang="es-PE" sz="2400" dirty="0">
                <a:solidFill>
                  <a:srgbClr val="404040"/>
                </a:solidFill>
                <a:latin typeface="Trebuchet MS" panose="020B0603020202020204" pitchFamily="34" charset="0"/>
              </a:rPr>
              <a:t>Departamento Académico de Estadística e Informática</a:t>
            </a:r>
          </a:p>
        </p:txBody>
      </p:sp>
      <p:sp>
        <p:nvSpPr>
          <p:cNvPr id="23557" name="2 Subtítulo"/>
          <p:cNvSpPr txBox="1">
            <a:spLocks/>
          </p:cNvSpPr>
          <p:nvPr/>
        </p:nvSpPr>
        <p:spPr bwMode="auto">
          <a:xfrm>
            <a:off x="2736850" y="3500438"/>
            <a:ext cx="58674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es-PE" altLang="es-PE" sz="3200" dirty="0">
                <a:solidFill>
                  <a:srgbClr val="0070C0"/>
                </a:solidFill>
                <a:latin typeface="Trebuchet MS" panose="020B0603020202020204" pitchFamily="34" charset="0"/>
              </a:rPr>
              <a:t>Estadística No Paramétrica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816350" y="6237288"/>
            <a:ext cx="53276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s-ES" altLang="es-PE" sz="3200"/>
              <a:t>Mg Sc Jaime Porras Cerrón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a) Prueba de </a:t>
            </a:r>
            <a:r>
              <a:rPr lang="es-ES" altLang="es-PE" sz="3200" b="1" dirty="0" err="1">
                <a:solidFill>
                  <a:srgbClr val="0070C0"/>
                </a:solidFill>
              </a:rPr>
              <a:t>Kolmogorov-Smirnov</a:t>
            </a: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 algn="just" eaLnBrk="1" hangingPunct="1">
              <a:buNone/>
            </a:pPr>
            <a:r>
              <a:rPr lang="es-ES" sz="2400" dirty="0"/>
              <a:t>La prueba consiste en hacer una comparación entre alguna función de distribución acumulada teórica, </a:t>
            </a:r>
            <a:r>
              <a:rPr lang="es-ES" sz="2400" i="1" dirty="0"/>
              <a:t>F</a:t>
            </a:r>
            <a:r>
              <a:rPr lang="es-ES" sz="2400" i="1" baseline="-25000" dirty="0"/>
              <a:t>T</a:t>
            </a:r>
            <a:r>
              <a:rPr lang="es-ES" sz="2400" i="1" dirty="0"/>
              <a:t>(x)</a:t>
            </a:r>
            <a:r>
              <a:rPr lang="es-ES" sz="2400" dirty="0"/>
              <a:t> y la función de distribución acumulada empírica de la muestra, </a:t>
            </a:r>
            <a:r>
              <a:rPr lang="es-ES" sz="2400" i="1" dirty="0"/>
              <a:t>F</a:t>
            </a:r>
            <a:r>
              <a:rPr lang="es-ES" sz="2400" i="1" baseline="-25000" dirty="0"/>
              <a:t>S</a:t>
            </a:r>
            <a:r>
              <a:rPr lang="es-ES" sz="2400" i="1" dirty="0"/>
              <a:t>(x)</a:t>
            </a:r>
            <a:r>
              <a:rPr lang="es-ES" sz="2400" dirty="0"/>
              <a:t>. </a:t>
            </a:r>
            <a:endParaRPr lang="es-PE" sz="2400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400" dirty="0"/>
              <a:t>. </a:t>
            </a:r>
          </a:p>
          <a:p>
            <a:pPr marL="0" lvl="0" indent="0">
              <a:buNone/>
            </a:pPr>
            <a:r>
              <a:rPr lang="es-PE" sz="3200" dirty="0"/>
              <a:t>Supuestos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ES" sz="2400" dirty="0"/>
              <a:t>La distribución </a:t>
            </a:r>
            <a:r>
              <a:rPr lang="es-ES" sz="2400" i="1" dirty="0"/>
              <a:t>F</a:t>
            </a:r>
            <a:r>
              <a:rPr lang="es-ES" sz="2400" i="1" baseline="-25000" dirty="0"/>
              <a:t>T</a:t>
            </a:r>
            <a:r>
              <a:rPr lang="es-ES" sz="2400" i="1" dirty="0"/>
              <a:t>(x)</a:t>
            </a:r>
            <a:r>
              <a:rPr lang="es-ES" sz="2400" dirty="0"/>
              <a:t> establecida en la hipótesis es continua.</a:t>
            </a:r>
            <a:endParaRPr lang="es-PE" sz="2400" i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221492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01D1371-90A6-434A-A477-6CF760C9E0C5}"/>
              </a:ext>
            </a:extLst>
          </p:cNvPr>
          <p:cNvSpPr txBox="1"/>
          <p:nvPr/>
        </p:nvSpPr>
        <p:spPr>
          <a:xfrm>
            <a:off x="611560" y="1193800"/>
            <a:ext cx="77768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PE" b="1" dirty="0">
                <a:solidFill>
                  <a:srgbClr val="0070C0"/>
                </a:solidFill>
              </a:rPr>
              <a:t>a) Prueba de </a:t>
            </a:r>
            <a:r>
              <a:rPr lang="es-ES" altLang="es-PE" b="1" dirty="0" err="1">
                <a:solidFill>
                  <a:srgbClr val="0070C0"/>
                </a:solidFill>
              </a:rPr>
              <a:t>Kolmogorov-Smirnov</a:t>
            </a:r>
            <a:endParaRPr lang="es-ES" altLang="es-PE" dirty="0"/>
          </a:p>
          <a:p>
            <a:pPr algn="just"/>
            <a:r>
              <a:rPr lang="es-PE" dirty="0"/>
              <a:t>H</a:t>
            </a:r>
            <a:r>
              <a:rPr lang="es-PE" sz="1800" dirty="0"/>
              <a:t>0</a:t>
            </a:r>
            <a:r>
              <a:rPr lang="es-PE" dirty="0"/>
              <a:t>: </a:t>
            </a:r>
            <a:r>
              <a:rPr lang="en-US" dirty="0"/>
              <a:t>F(x)</a:t>
            </a:r>
            <a:r>
              <a:rPr lang="en-US" i="1" dirty="0"/>
              <a:t> = </a:t>
            </a:r>
            <a:r>
              <a:rPr lang="en-US" dirty="0"/>
              <a:t>F</a:t>
            </a:r>
            <a:r>
              <a:rPr lang="en-US" baseline="-25000" dirty="0"/>
              <a:t>T</a:t>
            </a:r>
            <a:r>
              <a:rPr lang="en-US" dirty="0"/>
              <a:t>(x)</a:t>
            </a:r>
            <a:r>
              <a:rPr lang="es-PE" dirty="0"/>
              <a:t> </a:t>
            </a:r>
          </a:p>
          <a:p>
            <a:pPr algn="just"/>
            <a:r>
              <a:rPr lang="es-PE" dirty="0"/>
              <a:t>H</a:t>
            </a:r>
            <a:r>
              <a:rPr lang="es-PE" baseline="-25000" dirty="0"/>
              <a:t>1</a:t>
            </a:r>
            <a:r>
              <a:rPr lang="es-PE" dirty="0"/>
              <a:t>: </a:t>
            </a:r>
            <a:r>
              <a:rPr lang="en-US" dirty="0"/>
              <a:t>F(x)</a:t>
            </a:r>
            <a:r>
              <a:rPr lang="en-US" i="1" dirty="0"/>
              <a:t> </a:t>
            </a:r>
            <a:r>
              <a:rPr lang="en-US" i="1" dirty="0">
                <a:sym typeface="Symbol" panose="05050102010706020507" pitchFamily="18" charset="2"/>
              </a:rPr>
              <a:t></a:t>
            </a:r>
            <a:r>
              <a:rPr lang="en-US" i="1" dirty="0"/>
              <a:t> </a:t>
            </a:r>
            <a:r>
              <a:rPr lang="en-US" dirty="0"/>
              <a:t>F</a:t>
            </a:r>
            <a:r>
              <a:rPr lang="en-US" baseline="-25000" dirty="0"/>
              <a:t>T</a:t>
            </a:r>
            <a:r>
              <a:rPr lang="en-US" dirty="0"/>
              <a:t>(x)</a:t>
            </a:r>
            <a:endParaRPr lang="es-PE" dirty="0"/>
          </a:p>
          <a:p>
            <a:pPr algn="just"/>
            <a:r>
              <a:rPr lang="es-PE" dirty="0"/>
              <a:t>Estadístico de Prueba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r>
              <a:rPr lang="es-ES" dirty="0"/>
              <a:t>la cual se lee, “D es igual al supremo (máximo) sobre todos los </a:t>
            </a:r>
            <a:r>
              <a:rPr lang="es-ES" i="1" dirty="0"/>
              <a:t>x</a:t>
            </a:r>
            <a:r>
              <a:rPr lang="es-ES" dirty="0"/>
              <a:t>, del valor absoluto de la diferencia </a:t>
            </a:r>
            <a:r>
              <a:rPr lang="es-ES" i="1" dirty="0"/>
              <a:t>F</a:t>
            </a:r>
            <a:r>
              <a:rPr lang="es-ES" i="1" baseline="-25000" dirty="0"/>
              <a:t>S</a:t>
            </a:r>
            <a:r>
              <a:rPr lang="es-ES" i="1" dirty="0"/>
              <a:t>(x)</a:t>
            </a:r>
            <a:r>
              <a:rPr lang="es-ES" dirty="0"/>
              <a:t> menos </a:t>
            </a:r>
            <a:r>
              <a:rPr lang="es-ES" i="1" dirty="0"/>
              <a:t>F</a:t>
            </a:r>
            <a:r>
              <a:rPr lang="es-ES" i="1" baseline="-25000" dirty="0"/>
              <a:t>T</a:t>
            </a:r>
            <a:r>
              <a:rPr lang="es-ES" i="1" dirty="0"/>
              <a:t>(x)</a:t>
            </a:r>
            <a:r>
              <a:rPr lang="es-ES" dirty="0"/>
              <a:t>.</a:t>
            </a:r>
          </a:p>
          <a:p>
            <a:pPr algn="just"/>
            <a:endParaRPr lang="es-ES" i="1" dirty="0"/>
          </a:p>
          <a:p>
            <a:pPr algn="just"/>
            <a:r>
              <a:rPr lang="es-ES" b="1" dirty="0"/>
              <a:t>En R</a:t>
            </a:r>
            <a:r>
              <a:rPr lang="es-ES" dirty="0"/>
              <a:t>: </a:t>
            </a:r>
            <a:r>
              <a:rPr lang="es-ES" dirty="0" err="1"/>
              <a:t>ks.test</a:t>
            </a:r>
            <a:endParaRPr lang="es-PE" dirty="0"/>
          </a:p>
          <a:p>
            <a:pPr algn="just"/>
            <a:endParaRPr lang="es-P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809FE2-F7C5-4993-B3B5-C84A63A3B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8520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6361BE-22AC-4337-A287-24EF7E439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068960"/>
            <a:ext cx="41044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45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Chi Cuadrado de Pearson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    b.1  Ajuste a la Multinomial</a:t>
            </a: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 algn="just" eaLnBrk="1" hangingPunct="1">
              <a:buNone/>
            </a:pPr>
            <a:r>
              <a:rPr lang="es-PE" sz="2400" dirty="0"/>
              <a:t>Esta prueba se utiliza cuando se desea verificar si al menos una de las probabilidades teóricas (</a:t>
            </a:r>
            <a:r>
              <a:rPr lang="es-PE" sz="2400" dirty="0">
                <a:sym typeface="Symbol" panose="05050102010706020507" pitchFamily="18" charset="2"/>
              </a:rPr>
              <a:t></a:t>
            </a:r>
            <a:r>
              <a:rPr lang="es-PE" sz="2400" baseline="-25000" dirty="0"/>
              <a:t>i</a:t>
            </a:r>
            <a:r>
              <a:rPr lang="es-PE" sz="2400" dirty="0"/>
              <a:t>)</a:t>
            </a:r>
            <a:r>
              <a:rPr lang="es-PE" sz="2400" b="1" dirty="0"/>
              <a:t> </a:t>
            </a:r>
            <a:r>
              <a:rPr lang="es-PE" sz="2400" dirty="0"/>
              <a:t>de las categorías de una variable nominal es diferente en al menos una de las especificadas</a:t>
            </a:r>
            <a:r>
              <a:rPr lang="es-PE" sz="3200" dirty="0"/>
              <a:t>. </a:t>
            </a:r>
          </a:p>
          <a:p>
            <a:pPr marL="0" lvl="0" indent="0">
              <a:buNone/>
            </a:pPr>
            <a:r>
              <a:rPr lang="es-PE" sz="3200" dirty="0"/>
              <a:t>Supuestos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s-PE" sz="2400" dirty="0"/>
              <a:t>La variable de interés es de tipo cualitativa (nominal u ordinal).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57881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01D1371-90A6-434A-A477-6CF760C9E0C5}"/>
              </a:ext>
            </a:extLst>
          </p:cNvPr>
          <p:cNvSpPr txBox="1"/>
          <p:nvPr/>
        </p:nvSpPr>
        <p:spPr>
          <a:xfrm>
            <a:off x="539552" y="1086123"/>
            <a:ext cx="87129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PE" b="1" dirty="0">
                <a:solidFill>
                  <a:srgbClr val="0070C0"/>
                </a:solidFill>
              </a:rPr>
              <a:t>b) Prueba Chi Cuadrado de Pearson</a:t>
            </a:r>
            <a:endParaRPr lang="es-ES" altLang="es-PE" dirty="0"/>
          </a:p>
          <a:p>
            <a:r>
              <a:rPr lang="es-ES" b="1" dirty="0"/>
              <a:t>Prueba de Hipótesis</a:t>
            </a:r>
            <a:endParaRPr lang="es-PE" b="1" dirty="0"/>
          </a:p>
          <a:p>
            <a:r>
              <a:rPr lang="es-PE" dirty="0"/>
              <a:t>H</a:t>
            </a:r>
            <a:r>
              <a:rPr lang="es-PE" baseline="-25000" dirty="0"/>
              <a:t>0</a:t>
            </a:r>
            <a:r>
              <a:rPr lang="es-PE" dirty="0"/>
              <a:t>: </a:t>
            </a:r>
            <a:r>
              <a:rPr lang="es-PE" dirty="0">
                <a:sym typeface="Symbol" panose="05050102010706020507" pitchFamily="18" charset="2"/>
              </a:rPr>
              <a:t></a:t>
            </a:r>
            <a:r>
              <a:rPr lang="es-PE" baseline="-25000" dirty="0"/>
              <a:t>i</a:t>
            </a:r>
            <a:r>
              <a:rPr lang="es-PE" dirty="0"/>
              <a:t> = </a:t>
            </a:r>
            <a:r>
              <a:rPr lang="es-PE" dirty="0">
                <a:sym typeface="Symbol" panose="05050102010706020507" pitchFamily="18" charset="2"/>
              </a:rPr>
              <a:t></a:t>
            </a:r>
            <a:r>
              <a:rPr lang="es-PE" baseline="-25000" dirty="0"/>
              <a:t>i0</a:t>
            </a:r>
            <a:r>
              <a:rPr lang="es-PE" dirty="0"/>
              <a:t> </a:t>
            </a:r>
            <a:r>
              <a:rPr lang="es-PE" dirty="0">
                <a:sym typeface="Symbol" panose="05050102010706020507" pitchFamily="18" charset="2"/>
              </a:rPr>
              <a:t></a:t>
            </a:r>
            <a:r>
              <a:rPr lang="es-PE" dirty="0"/>
              <a:t> i =1, …,k      </a:t>
            </a:r>
          </a:p>
          <a:p>
            <a:r>
              <a:rPr lang="es-PE" dirty="0"/>
              <a:t>H</a:t>
            </a:r>
            <a:r>
              <a:rPr lang="es-PE" baseline="-25000" dirty="0"/>
              <a:t>1</a:t>
            </a:r>
            <a:r>
              <a:rPr lang="es-PE" dirty="0"/>
              <a:t>: Al menos una </a:t>
            </a:r>
            <a:r>
              <a:rPr lang="es-PE" dirty="0">
                <a:sym typeface="Symbol" panose="05050102010706020507" pitchFamily="18" charset="2"/>
              </a:rPr>
              <a:t></a:t>
            </a:r>
            <a:r>
              <a:rPr lang="es-PE" baseline="-25000" dirty="0"/>
              <a:t>i</a:t>
            </a:r>
            <a:r>
              <a:rPr lang="es-PE" dirty="0"/>
              <a:t>  es diferente a las especificadas.</a:t>
            </a:r>
          </a:p>
          <a:p>
            <a:pPr algn="just"/>
            <a:r>
              <a:rPr lang="es-PE" dirty="0"/>
              <a:t>Estadístico de Prueba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r>
              <a:rPr lang="es-ES" dirty="0"/>
              <a:t>Corrección de Yates</a:t>
            </a:r>
          </a:p>
          <a:p>
            <a:pPr algn="just"/>
            <a:endParaRPr lang="es-ES" i="1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/>
              <a:t>En R</a:t>
            </a:r>
            <a:r>
              <a:rPr lang="es-ES" dirty="0"/>
              <a:t>: </a:t>
            </a:r>
            <a:r>
              <a:rPr lang="es-ES" dirty="0" err="1"/>
              <a:t>chisq.test</a:t>
            </a:r>
            <a:endParaRPr lang="es-PE" dirty="0"/>
          </a:p>
          <a:p>
            <a:pPr algn="just"/>
            <a:endParaRPr lang="es-P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809FE2-F7C5-4993-B3B5-C84A63A3B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8520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44B4D6D-15A0-4278-9709-5748461EB9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19872" y="3645023"/>
            <a:ext cx="13393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10F88E47-BB98-412F-8A56-47E98E420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152510"/>
              </p:ext>
            </p:extLst>
          </p:nvPr>
        </p:nvGraphicFramePr>
        <p:xfrm>
          <a:off x="3023659" y="3212976"/>
          <a:ext cx="336037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3" imgW="1511300" imgH="457200" progId="Equation.3">
                  <p:embed/>
                </p:oleObj>
              </mc:Choice>
              <mc:Fallback>
                <p:oleObj r:id="rId3" imgW="15113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659" y="3212976"/>
                        <a:ext cx="3360373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282F2029-4A61-4D5F-BD65-834B116B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859" y="4827347"/>
            <a:ext cx="4182919" cy="94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60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067426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Chi Cuadrado de Pearson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	b.2 Ajuste a una distribución teórica</a:t>
            </a:r>
            <a:endParaRPr lang="es-ES" altLang="es-PE" sz="3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 algn="just">
              <a:buNone/>
            </a:pPr>
            <a:r>
              <a:rPr lang="es-PE" sz="2400" dirty="0"/>
              <a:t>Esta prueba se utiliza cuando se desea verificar si los datos recolectados se ajustan a una distribución teórica. Esto se puede verificar comparando las frecuencias observadas (</a:t>
            </a:r>
            <a:r>
              <a:rPr lang="es-PE" sz="2400" dirty="0" err="1"/>
              <a:t>O</a:t>
            </a:r>
            <a:r>
              <a:rPr lang="es-PE" sz="2400" baseline="-25000" dirty="0" err="1"/>
              <a:t>i</a:t>
            </a:r>
            <a:r>
              <a:rPr lang="es-PE" sz="2400" dirty="0"/>
              <a:t>)</a:t>
            </a:r>
            <a:r>
              <a:rPr lang="es-PE" sz="2400" b="1" dirty="0"/>
              <a:t> </a:t>
            </a:r>
            <a:r>
              <a:rPr lang="es-PE" sz="2400" dirty="0"/>
              <a:t>perteneciente al </a:t>
            </a:r>
            <a:r>
              <a:rPr lang="es-PE" sz="2400" i="1" dirty="0"/>
              <a:t>i</a:t>
            </a:r>
            <a:r>
              <a:rPr lang="es-PE" sz="2400" dirty="0"/>
              <a:t>-</a:t>
            </a:r>
            <a:r>
              <a:rPr lang="es-PE" sz="2400" dirty="0" err="1"/>
              <a:t>ésimo</a:t>
            </a:r>
            <a:r>
              <a:rPr lang="es-PE" sz="2400" dirty="0"/>
              <a:t> valor de la variable (o i-</a:t>
            </a:r>
            <a:r>
              <a:rPr lang="es-PE" sz="2400" dirty="0" err="1"/>
              <a:t>ésimo</a:t>
            </a:r>
            <a:r>
              <a:rPr lang="es-PE" sz="2400" dirty="0"/>
              <a:t> intervalo de clase) difiere significativamente de su respectiva frecuencia teórica o frecuencia esperada (</a:t>
            </a:r>
            <a:r>
              <a:rPr lang="es-PE" sz="2400" dirty="0" err="1"/>
              <a:t>e</a:t>
            </a:r>
            <a:r>
              <a:rPr lang="es-PE" sz="2400" baseline="-25000" dirty="0" err="1"/>
              <a:t>i</a:t>
            </a:r>
            <a:r>
              <a:rPr lang="es-PE" sz="2400" dirty="0"/>
              <a:t>).</a:t>
            </a:r>
          </a:p>
          <a:p>
            <a:pPr marL="0" lvl="0" indent="0">
              <a:buNone/>
            </a:pPr>
            <a:r>
              <a:rPr lang="es-PE" sz="3200" dirty="0"/>
              <a:t>Supuestos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s-PE" sz="2400" dirty="0"/>
              <a:t>La variable de interés es de tipo cualitativa cuantitativa discreta o continua.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48483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01D1371-90A6-434A-A477-6CF760C9E0C5}"/>
              </a:ext>
            </a:extLst>
          </p:cNvPr>
          <p:cNvSpPr txBox="1"/>
          <p:nvPr/>
        </p:nvSpPr>
        <p:spPr>
          <a:xfrm>
            <a:off x="539552" y="1086123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PE" b="1" dirty="0">
                <a:solidFill>
                  <a:srgbClr val="0070C0"/>
                </a:solidFill>
              </a:rPr>
              <a:t>b) Prueba Chi Cuadrado de Pearson</a:t>
            </a:r>
            <a:endParaRPr lang="es-ES" altLang="es-PE" dirty="0"/>
          </a:p>
          <a:p>
            <a:r>
              <a:rPr lang="es-ES" b="1" dirty="0"/>
              <a:t>Prueba de Hipótesis</a:t>
            </a:r>
            <a:endParaRPr lang="es-PE" b="1" dirty="0"/>
          </a:p>
          <a:p>
            <a:pPr algn="just"/>
            <a:r>
              <a:rPr lang="es-PE" sz="2000" dirty="0"/>
              <a:t>H</a:t>
            </a:r>
            <a:r>
              <a:rPr lang="es-PE" sz="2000" baseline="-25000" dirty="0"/>
              <a:t>0</a:t>
            </a:r>
            <a:r>
              <a:rPr lang="es-PE" sz="2000" dirty="0"/>
              <a:t>: Los datos de la variable X se ajustan a la distribución teórica F(x) </a:t>
            </a:r>
          </a:p>
          <a:p>
            <a:pPr algn="just"/>
            <a:r>
              <a:rPr lang="es-PE" sz="2000" dirty="0"/>
              <a:t>H</a:t>
            </a:r>
            <a:r>
              <a:rPr lang="es-PE" sz="2000" baseline="-25000" dirty="0"/>
              <a:t>1</a:t>
            </a:r>
            <a:r>
              <a:rPr lang="es-PE" sz="2000" dirty="0"/>
              <a:t>: Los datos de la variable X no se ajustan a la distribución teórica F(x)</a:t>
            </a:r>
          </a:p>
          <a:p>
            <a:pPr algn="just"/>
            <a:r>
              <a:rPr lang="es-PE" dirty="0"/>
              <a:t>Estadístico de Prueba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r>
              <a:rPr lang="es-PE" dirty="0"/>
              <a:t>Si se tienen valores esperados menores a 5, se pueden los valores de X.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En R</a:t>
            </a:r>
            <a:r>
              <a:rPr lang="es-ES" dirty="0"/>
              <a:t>: </a:t>
            </a:r>
            <a:r>
              <a:rPr lang="es-ES" dirty="0" err="1"/>
              <a:t>chisq.test</a:t>
            </a:r>
            <a:endParaRPr lang="es-PE" dirty="0"/>
          </a:p>
          <a:p>
            <a:pPr algn="just"/>
            <a:endParaRPr lang="es-P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809FE2-F7C5-4993-B3B5-C84A63A3B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8520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44B4D6D-15A0-4278-9709-5748461EB9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19872" y="3645023"/>
            <a:ext cx="13393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619CC3-E74C-494E-BB70-46312724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269" y="3998188"/>
            <a:ext cx="16943142" cy="4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F0959A1A-DE72-48EE-9AB1-E5A7F5F89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40094"/>
              </p:ext>
            </p:extLst>
          </p:nvPr>
        </p:nvGraphicFramePr>
        <p:xfrm>
          <a:off x="3178562" y="3064204"/>
          <a:ext cx="3434947" cy="93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3" imgW="1638300" imgH="457200" progId="Equation.3">
                  <p:embed/>
                </p:oleObj>
              </mc:Choice>
              <mc:Fallback>
                <p:oleObj r:id="rId3" imgW="16383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562" y="3064204"/>
                        <a:ext cx="3434947" cy="936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79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067426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c) Prueba de Anderson-Darling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	</a:t>
            </a:r>
            <a:r>
              <a:rPr lang="es-ES" altLang="es-PE" sz="3200" dirty="0"/>
              <a:t>Aspectos Generales</a:t>
            </a:r>
          </a:p>
          <a:p>
            <a:pPr marL="0" indent="0" algn="just">
              <a:buNone/>
            </a:pPr>
            <a:r>
              <a:rPr lang="es-ES_tradnl" sz="2400" dirty="0"/>
              <a:t>	</a:t>
            </a:r>
            <a:r>
              <a:rPr lang="es-PE" sz="2400" dirty="0"/>
              <a:t>Es una prueba que utiliza en su estadístico el 	logaritmo de la distribución acumulada teórica.</a:t>
            </a:r>
          </a:p>
          <a:p>
            <a:pPr marL="0" lvl="0" indent="0" algn="just">
              <a:buNone/>
            </a:pPr>
            <a:r>
              <a:rPr lang="es-PE" sz="3200" dirty="0"/>
              <a:t>	Supuestos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s-PE" sz="2400" dirty="0"/>
              <a:t>La variable de interés debe ser de tipo cuantitativa continua.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868233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01D1371-90A6-434A-A477-6CF760C9E0C5}"/>
              </a:ext>
            </a:extLst>
          </p:cNvPr>
          <p:cNvSpPr txBox="1"/>
          <p:nvPr/>
        </p:nvSpPr>
        <p:spPr>
          <a:xfrm>
            <a:off x="539552" y="1086123"/>
            <a:ext cx="871296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PE" b="1" dirty="0">
                <a:solidFill>
                  <a:srgbClr val="0070C0"/>
                </a:solidFill>
              </a:rPr>
              <a:t>c) Prueba de Anderson-Darling</a:t>
            </a:r>
            <a:endParaRPr lang="es-ES" altLang="es-PE" dirty="0"/>
          </a:p>
          <a:p>
            <a:r>
              <a:rPr lang="es-ES" b="1" dirty="0"/>
              <a:t>Prueba de Hipótesis</a:t>
            </a:r>
            <a:endParaRPr lang="es-PE" b="1" dirty="0"/>
          </a:p>
          <a:p>
            <a:pPr algn="just"/>
            <a:r>
              <a:rPr lang="es-PE" sz="2400" dirty="0"/>
              <a:t>H</a:t>
            </a:r>
            <a:r>
              <a:rPr lang="es-PE" sz="2400" baseline="-25000" dirty="0"/>
              <a:t>0</a:t>
            </a:r>
            <a:r>
              <a:rPr lang="es-PE" sz="2400" dirty="0"/>
              <a:t>: Los datos de la variable X se ajustan a la distribución teórica F(x) </a:t>
            </a:r>
          </a:p>
          <a:p>
            <a:pPr algn="just"/>
            <a:r>
              <a:rPr lang="es-PE" sz="2400" dirty="0"/>
              <a:t>H</a:t>
            </a:r>
            <a:r>
              <a:rPr lang="es-PE" sz="2400" baseline="-25000" dirty="0"/>
              <a:t>1</a:t>
            </a:r>
            <a:r>
              <a:rPr lang="es-PE" sz="2400" dirty="0"/>
              <a:t>: Los datos de la variable X no se ajustan a la distribución teórica F(x)</a:t>
            </a:r>
          </a:p>
          <a:p>
            <a:pPr algn="just"/>
            <a:r>
              <a:rPr lang="es-PE" dirty="0"/>
              <a:t>Estadístico de Prueba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/>
              <a:t>En R</a:t>
            </a:r>
            <a:r>
              <a:rPr lang="es-ES" dirty="0"/>
              <a:t>: </a:t>
            </a:r>
            <a:r>
              <a:rPr lang="es-ES" dirty="0" err="1"/>
              <a:t>ad.test</a:t>
            </a:r>
            <a:r>
              <a:rPr lang="es-ES" dirty="0"/>
              <a:t> del paquete </a:t>
            </a:r>
            <a:r>
              <a:rPr lang="es-ES" dirty="0" err="1"/>
              <a:t>goftest</a:t>
            </a:r>
            <a:endParaRPr lang="es-PE" dirty="0"/>
          </a:p>
          <a:p>
            <a:pPr algn="just"/>
            <a:endParaRPr lang="es-P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809FE2-F7C5-4993-B3B5-C84A63A3B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8520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3.1 Prueba para determinar la distribución de los datos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44B4D6D-15A0-4278-9709-5748461EB9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19872" y="3645023"/>
            <a:ext cx="13393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619CC3-E74C-494E-BB70-46312724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269" y="3998188"/>
            <a:ext cx="16943142" cy="4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394131-AFB2-45DB-AC9D-5A338183BB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07705" y="4677628"/>
            <a:ext cx="106440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2A3DB60-3FF8-4BBD-B7BE-FEA967296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0238"/>
              </p:ext>
            </p:extLst>
          </p:nvPr>
        </p:nvGraphicFramePr>
        <p:xfrm>
          <a:off x="1907704" y="4236911"/>
          <a:ext cx="5537161" cy="89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r:id="rId3" imgW="2794000" imgH="431800" progId="Equation.DSMT4">
                  <p:embed/>
                </p:oleObj>
              </mc:Choice>
              <mc:Fallback>
                <p:oleObj r:id="rId3" imgW="27940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36911"/>
                        <a:ext cx="5537161" cy="897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A698F653-9EB8-48C4-A003-7FEF2811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692557A-79A6-439D-997B-3682CB1D1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902834"/>
              </p:ext>
            </p:extLst>
          </p:nvPr>
        </p:nvGraphicFramePr>
        <p:xfrm>
          <a:off x="4572000" y="3697817"/>
          <a:ext cx="1962950" cy="58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5" imgW="761669" imgH="203112" progId="Equation.DSMT4">
                  <p:embed/>
                </p:oleObj>
              </mc:Choice>
              <mc:Fallback>
                <p:oleObj r:id="rId5" imgW="761669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97817"/>
                        <a:ext cx="1962950" cy="588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74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3.2 Pruebas de normalidad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>
              <a:buNone/>
            </a:pPr>
            <a:r>
              <a:rPr lang="es-PE" sz="3200" dirty="0"/>
              <a:t>H</a:t>
            </a:r>
            <a:r>
              <a:rPr lang="es-PE" sz="3200" baseline="-25000" dirty="0"/>
              <a:t>0</a:t>
            </a:r>
            <a:r>
              <a:rPr lang="es-PE" sz="3200" dirty="0"/>
              <a:t>: X se ajusta a una distribución Normal</a:t>
            </a:r>
          </a:p>
          <a:p>
            <a:pPr marL="0" indent="0" algn="just">
              <a:buNone/>
            </a:pPr>
            <a:r>
              <a:rPr lang="es-PE" sz="3200" dirty="0"/>
              <a:t>H</a:t>
            </a:r>
            <a:r>
              <a:rPr lang="es-PE" sz="3200" baseline="-25000" dirty="0"/>
              <a:t>1</a:t>
            </a:r>
            <a:r>
              <a:rPr lang="es-PE" sz="3200" dirty="0"/>
              <a:t>: X no se ajusta a una distribución Normal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a) Prueba de Shapiro-Wilk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PE" sz="2800" b="1" dirty="0"/>
              <a:t>Estadístico de Prueba</a:t>
            </a:r>
          </a:p>
          <a:p>
            <a:pPr algn="just"/>
            <a:endParaRPr lang="es-PE" sz="2800" dirty="0"/>
          </a:p>
          <a:p>
            <a:pPr algn="just"/>
            <a:endParaRPr lang="es-PE" sz="2800" dirty="0"/>
          </a:p>
          <a:p>
            <a:pPr algn="just"/>
            <a:endParaRPr lang="es-ES" sz="2800" dirty="0"/>
          </a:p>
          <a:p>
            <a:pPr marL="0" indent="0" algn="just">
              <a:buNone/>
            </a:pPr>
            <a:r>
              <a:rPr lang="es-ES" sz="2800" b="1" dirty="0"/>
              <a:t>	En R</a:t>
            </a:r>
            <a:r>
              <a:rPr lang="es-ES" sz="2800" dirty="0"/>
              <a:t>: </a:t>
            </a:r>
            <a:r>
              <a:rPr lang="es-ES" sz="2800" dirty="0" err="1"/>
              <a:t>shapiro.test</a:t>
            </a:r>
            <a:endParaRPr lang="es-PE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A949BA0-AB4F-4812-ADEB-F92F82F6A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38027"/>
              </p:ext>
            </p:extLst>
          </p:nvPr>
        </p:nvGraphicFramePr>
        <p:xfrm>
          <a:off x="2771800" y="3356992"/>
          <a:ext cx="3356513" cy="80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4" imgW="1905000" imgH="482600" progId="Equation.DSMT4">
                  <p:embed/>
                </p:oleObj>
              </mc:Choice>
              <mc:Fallback>
                <p:oleObj r:id="rId4" imgW="1905000" imgH="48260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E228B028-6F8E-4067-9DA6-639F7600E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56992"/>
                        <a:ext cx="3356513" cy="805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4A5E223-3D70-4BC7-A2A8-151D099DA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37241"/>
              </p:ext>
            </p:extLst>
          </p:nvPr>
        </p:nvGraphicFramePr>
        <p:xfrm>
          <a:off x="2729467" y="4341261"/>
          <a:ext cx="3232559" cy="68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6" imgW="2032000" imgH="431800" progId="">
                  <p:embed/>
                </p:oleObj>
              </mc:Choice>
              <mc:Fallback>
                <p:oleObj r:id="rId6" imgW="2032000" imgH="431800" progId="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46BC1CC7-3F09-47B4-B3BA-5D1EAB54F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467" y="4341261"/>
                        <a:ext cx="3232559" cy="681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16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3.2 Pruebas de normalidad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</a:t>
            </a:r>
            <a:r>
              <a:rPr lang="es-ES" altLang="es-PE" sz="3200" b="1" dirty="0" err="1">
                <a:solidFill>
                  <a:srgbClr val="0070C0"/>
                </a:solidFill>
              </a:rPr>
              <a:t>D´Agostino</a:t>
            </a: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PE" sz="2800" b="1" dirty="0"/>
              <a:t>Estadístico de Prueba</a:t>
            </a:r>
          </a:p>
          <a:p>
            <a:pPr algn="just"/>
            <a:endParaRPr lang="es-PE" sz="2800" dirty="0"/>
          </a:p>
          <a:p>
            <a:pPr algn="just"/>
            <a:endParaRPr lang="es-PE" sz="2800" dirty="0"/>
          </a:p>
          <a:p>
            <a:pPr algn="just"/>
            <a:endParaRPr lang="es-ES" sz="2800" dirty="0"/>
          </a:p>
          <a:p>
            <a:pPr marL="0" indent="0" algn="just">
              <a:buNone/>
            </a:pPr>
            <a:r>
              <a:rPr lang="es-ES" sz="2800" b="1" dirty="0"/>
              <a:t>	En R</a:t>
            </a:r>
            <a:r>
              <a:rPr lang="es-ES" sz="2800" dirty="0"/>
              <a:t>: </a:t>
            </a:r>
            <a:r>
              <a:rPr lang="es-ES" sz="2800" dirty="0" err="1"/>
              <a:t>statcompute</a:t>
            </a:r>
            <a:r>
              <a:rPr lang="es-ES" sz="2800" dirty="0"/>
              <a:t> del paquete </a:t>
            </a:r>
            <a:r>
              <a:rPr lang="es-ES" sz="2800" dirty="0" err="1"/>
              <a:t>PoweR</a:t>
            </a:r>
            <a:endParaRPr lang="es-PE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CA1160-84E5-42CA-93D3-BA9C282A8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248" y="30438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F48EFCD-07C1-4512-ACF1-BCCA6F163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93623"/>
              </p:ext>
            </p:extLst>
          </p:nvPr>
        </p:nvGraphicFramePr>
        <p:xfrm>
          <a:off x="2267744" y="2632821"/>
          <a:ext cx="2183904" cy="98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3" imgW="1346200" imgH="647700" progId="Equation.DSMT4">
                  <p:embed/>
                </p:oleObj>
              </mc:Choice>
              <mc:Fallback>
                <p:oleObj r:id="rId3" imgW="1346200" imgH="647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632821"/>
                        <a:ext cx="2183904" cy="982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F7E2B461-8270-4232-950C-B66BAF8613E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88" y="2446245"/>
            <a:ext cx="1603008" cy="982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42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ctrTitle"/>
          </p:nvPr>
        </p:nvSpPr>
        <p:spPr>
          <a:xfrm>
            <a:off x="-180975" y="765175"/>
            <a:ext cx="9324975" cy="2232025"/>
          </a:xfrm>
        </p:spPr>
        <p:txBody>
          <a:bodyPr/>
          <a:lstStyle/>
          <a:p>
            <a:pPr algn="ctr" eaLnBrk="1" hangingPunct="1"/>
            <a:r>
              <a:rPr lang="es-PE" altLang="es-PE" sz="2800" i="1">
                <a:solidFill>
                  <a:srgbClr val="0070C0"/>
                </a:solidFill>
              </a:rPr>
              <a:t>“</a:t>
            </a:r>
            <a:r>
              <a:rPr lang="es-PE" sz="2800" i="1">
                <a:solidFill>
                  <a:srgbClr val="0070C0"/>
                </a:solidFill>
              </a:rPr>
              <a:t>Cada uno de nosotros ha estado haciendo todas las estadísticas de su vida, en el sentido de que cada uno de nosotros ha querido llegar a conclusiones basadas en observaciones empíricas desde su nacimiento</a:t>
            </a:r>
            <a:r>
              <a:rPr lang="es-PE" altLang="es-PE" sz="2800" i="1">
                <a:solidFill>
                  <a:srgbClr val="0070C0"/>
                </a:solidFill>
              </a:rPr>
              <a:t>”</a:t>
            </a:r>
            <a:br>
              <a:rPr lang="es-PE" altLang="es-PE" sz="2800">
                <a:solidFill>
                  <a:srgbClr val="0070C0"/>
                </a:solidFill>
              </a:rPr>
            </a:br>
            <a:endParaRPr lang="es-PE" altLang="es-PE" sz="2800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219700" y="2997200"/>
            <a:ext cx="3240088" cy="12001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William Kruskal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(1919 - 2005 )</a:t>
            </a:r>
          </a:p>
        </p:txBody>
      </p:sp>
      <p:pic>
        <p:nvPicPr>
          <p:cNvPr id="3078" name="Picture 6" descr="William Kruskal - Alchetron, The Free Social Encyclopedia">
            <a:extLst>
              <a:ext uri="{FF2B5EF4-FFF2-40B4-BE49-F238E27FC236}">
                <a16:creationId xmlns:a16="http://schemas.microsoft.com/office/drawing/2014/main" id="{AF43E091-5F25-41DE-9467-5B5B836A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35" y="4710347"/>
            <a:ext cx="1999065" cy="21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3.2 Pruebas de normalidad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c) Prueba de Jarque-</a:t>
            </a:r>
            <a:r>
              <a:rPr lang="es-ES" altLang="es-PE" sz="3200" b="1" dirty="0" err="1">
                <a:solidFill>
                  <a:srgbClr val="0070C0"/>
                </a:solidFill>
              </a:rPr>
              <a:t>Bera</a:t>
            </a: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PE" sz="2800" b="1" dirty="0"/>
              <a:t>Estadístico de Prueba</a:t>
            </a:r>
          </a:p>
          <a:p>
            <a:pPr algn="just"/>
            <a:endParaRPr lang="es-PE" sz="2800" dirty="0"/>
          </a:p>
          <a:p>
            <a:pPr algn="just"/>
            <a:endParaRPr lang="es-PE" sz="2800" dirty="0"/>
          </a:p>
          <a:p>
            <a:pPr algn="just"/>
            <a:endParaRPr lang="es-ES" sz="2800" dirty="0"/>
          </a:p>
          <a:p>
            <a:pPr marL="0" indent="0" algn="just">
              <a:buNone/>
            </a:pPr>
            <a:r>
              <a:rPr lang="es-ES" sz="2800" b="1" dirty="0"/>
              <a:t>	</a:t>
            </a:r>
          </a:p>
          <a:p>
            <a:pPr marL="0" indent="0" algn="just">
              <a:buNone/>
            </a:pPr>
            <a:endParaRPr lang="es-ES" sz="2800" b="1" dirty="0"/>
          </a:p>
          <a:p>
            <a:pPr marL="0" indent="0" algn="just">
              <a:buNone/>
            </a:pPr>
            <a:r>
              <a:rPr lang="es-ES" sz="2800" b="1" dirty="0"/>
              <a:t>	En R</a:t>
            </a:r>
            <a:r>
              <a:rPr lang="es-ES" sz="2800" dirty="0"/>
              <a:t>: </a:t>
            </a:r>
            <a:r>
              <a:rPr lang="es-ES" sz="2800" dirty="0" err="1"/>
              <a:t>jarque.test</a:t>
            </a:r>
            <a:r>
              <a:rPr lang="es-ES" sz="2800" dirty="0"/>
              <a:t> del paquete </a:t>
            </a:r>
            <a:r>
              <a:rPr lang="es-ES" sz="2800" dirty="0" err="1"/>
              <a:t>moments</a:t>
            </a:r>
            <a:endParaRPr lang="es-PE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CA1160-84E5-42CA-93D3-BA9C282A8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248" y="30438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E738696-BEAD-408D-8F11-F82254AD0352}"/>
                  </a:ext>
                </a:extLst>
              </p:cNvPr>
              <p:cNvSpPr txBox="1"/>
              <p:nvPr/>
            </p:nvSpPr>
            <p:spPr>
              <a:xfrm>
                <a:off x="1284817" y="2132139"/>
                <a:ext cx="657436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𝐽𝐵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E738696-BEAD-408D-8F11-F82254AD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817" y="2132139"/>
                <a:ext cx="6574366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19D42A2-3A08-46A8-B72B-56164B49451F}"/>
                  </a:ext>
                </a:extLst>
              </p:cNvPr>
              <p:cNvSpPr txBox="1"/>
              <p:nvPr/>
            </p:nvSpPr>
            <p:spPr>
              <a:xfrm>
                <a:off x="406673" y="3124200"/>
                <a:ext cx="4482678" cy="171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PE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19D42A2-3A08-46A8-B72B-56164B49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73" y="3124200"/>
                <a:ext cx="4482678" cy="1717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C34B522-35F8-4A82-A8A7-A3197C53D606}"/>
                  </a:ext>
                </a:extLst>
              </p:cNvPr>
              <p:cNvSpPr txBox="1"/>
              <p:nvPr/>
            </p:nvSpPr>
            <p:spPr>
              <a:xfrm>
                <a:off x="3668043" y="3171968"/>
                <a:ext cx="5850830" cy="1689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P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s-PE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PE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PE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C34B522-35F8-4A82-A8A7-A3197C53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43" y="3171968"/>
                <a:ext cx="5850830" cy="1689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03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4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3.3 Pruebas para evaluar Aleatoriedad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7"/>
            <a:ext cx="8355458" cy="5400599"/>
          </a:xfrm>
        </p:spPr>
        <p:txBody>
          <a:bodyPr/>
          <a:lstStyle/>
          <a:p>
            <a:pPr marL="0" indent="0" algn="just">
              <a:buNone/>
            </a:pPr>
            <a:r>
              <a:rPr lang="es-PE" sz="2800" dirty="0"/>
              <a:t>H</a:t>
            </a:r>
            <a:r>
              <a:rPr lang="es-PE" sz="2800" baseline="-25000" dirty="0"/>
              <a:t>0</a:t>
            </a:r>
            <a:r>
              <a:rPr lang="es-PE" sz="2800" dirty="0"/>
              <a:t>: La secuencia de observaciones es aleatoria</a:t>
            </a:r>
          </a:p>
          <a:p>
            <a:pPr marL="0" indent="0" algn="just">
              <a:buNone/>
            </a:pPr>
            <a:r>
              <a:rPr lang="es-PE" sz="2800" dirty="0"/>
              <a:t>H</a:t>
            </a:r>
            <a:r>
              <a:rPr lang="es-PE" sz="2800" baseline="-25000" dirty="0"/>
              <a:t>1</a:t>
            </a:r>
            <a:r>
              <a:rPr lang="es-PE" sz="2800" dirty="0"/>
              <a:t>: La secuencia de observaciones no es aleatoria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a) Prueba de Rachas o Corridas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altLang="es-PE" sz="3200" dirty="0"/>
              <a:t>Aspectos Generales</a:t>
            </a:r>
          </a:p>
          <a:p>
            <a:pPr marL="400050" lvl="1" indent="0">
              <a:buNone/>
            </a:pPr>
            <a:r>
              <a:rPr lang="es-PE" sz="2400" dirty="0"/>
              <a:t>La prueba de corridas se usa para probar la aleatoriedad de una serie de 	observaciones con respecto a un valor de referencia cuando cada 	observación puede ser asignada a una de dos categorías (menor igual a un 	valor de referencia o mayor a este valor).</a:t>
            </a:r>
          </a:p>
          <a:p>
            <a:pPr marL="400050" lvl="1" indent="0">
              <a:buNone/>
            </a:pPr>
            <a:r>
              <a:rPr lang="es-PE" sz="2400" dirty="0"/>
              <a:t>Por rachas se entiende a una sucesión de símbolos idénticos que pueden estar separados o no por otro tipo de símbolos. </a:t>
            </a:r>
            <a:endParaRPr lang="es-ES" sz="4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47277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3.3 Pruebas para evaluar Aleatoriedad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>
              <a:buNone/>
            </a:pPr>
            <a:r>
              <a:rPr lang="es-PE" sz="2800" b="1" dirty="0"/>
              <a:t>Estadístico de Prueba</a:t>
            </a:r>
          </a:p>
          <a:p>
            <a:pPr marL="0" indent="0" algn="just">
              <a:buNone/>
            </a:pPr>
            <a:r>
              <a:rPr lang="es-PE" sz="2800" dirty="0"/>
              <a:t>Para muestras grandes</a:t>
            </a:r>
          </a:p>
          <a:p>
            <a:pPr marL="0" indent="0" algn="just">
              <a:buNone/>
            </a:pPr>
            <a:endParaRPr lang="es-PE" sz="2800" dirty="0"/>
          </a:p>
          <a:p>
            <a:pPr marL="0" indent="0" algn="just">
              <a:buNone/>
            </a:pPr>
            <a:endParaRPr lang="es-PE" sz="2800" dirty="0"/>
          </a:p>
          <a:p>
            <a:pPr marL="0" indent="0" algn="just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dirty="0"/>
              <a:t>n</a:t>
            </a:r>
            <a:r>
              <a:rPr lang="es-PE" baseline="-25000" dirty="0"/>
              <a:t>1</a:t>
            </a:r>
            <a:r>
              <a:rPr lang="es-PE" dirty="0"/>
              <a:t>: Número de signos positivos</a:t>
            </a:r>
          </a:p>
          <a:p>
            <a:pPr marL="0" indent="0">
              <a:buNone/>
            </a:pPr>
            <a:r>
              <a:rPr lang="es-PE" dirty="0"/>
              <a:t>n</a:t>
            </a:r>
            <a:r>
              <a:rPr lang="es-PE" baseline="-25000" dirty="0"/>
              <a:t>2</a:t>
            </a:r>
            <a:r>
              <a:rPr lang="es-PE" dirty="0"/>
              <a:t>: Número de signos negativos</a:t>
            </a:r>
          </a:p>
          <a:p>
            <a:pPr marL="0" indent="0" algn="just">
              <a:buNone/>
            </a:pPr>
            <a:endParaRPr lang="es-ES" sz="2800" b="1" dirty="0"/>
          </a:p>
          <a:p>
            <a:pPr marL="0" indent="0" algn="just">
              <a:buNone/>
            </a:pPr>
            <a:r>
              <a:rPr lang="es-ES" sz="2800" b="1" dirty="0"/>
              <a:t>En R</a:t>
            </a:r>
            <a:r>
              <a:rPr lang="es-ES" sz="2800" dirty="0"/>
              <a:t>: </a:t>
            </a:r>
            <a:r>
              <a:rPr lang="es-ES" sz="2800" dirty="0" err="1"/>
              <a:t>runs.test</a:t>
            </a:r>
            <a:r>
              <a:rPr lang="es-ES" sz="2800" dirty="0"/>
              <a:t> del paquete </a:t>
            </a:r>
            <a:r>
              <a:rPr lang="es-ES" sz="2800" dirty="0" err="1"/>
              <a:t>tseries</a:t>
            </a:r>
            <a:endParaRPr lang="es-PE" sz="28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B0E7C88-E818-4EF7-A85D-F3548EC642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74544"/>
            <a:ext cx="2751162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BC28BC-F10B-4177-9036-5CEDAFDC1C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08" y="2865474"/>
            <a:ext cx="1215380" cy="73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B4ED085-1304-4BD4-BBE1-78A088E4EC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58" y="2897973"/>
            <a:ext cx="2608684" cy="733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37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3.4 Pruebas para evaluar Simetría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1038" y="980728"/>
                <a:ext cx="8355458" cy="504056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PE" sz="2800" dirty="0"/>
                  <a:t>H</a:t>
                </a:r>
                <a:r>
                  <a:rPr lang="es-PE" sz="2800" baseline="-25000" dirty="0"/>
                  <a:t>0</a:t>
                </a:r>
                <a:r>
                  <a:rPr lang="es-PE" sz="2800" dirty="0"/>
                  <a:t>: As = 0</a:t>
                </a:r>
              </a:p>
              <a:p>
                <a:pPr marL="0" indent="0" algn="just">
                  <a:buNone/>
                </a:pPr>
                <a:r>
                  <a:rPr lang="es-PE" sz="2800" dirty="0"/>
                  <a:t>H</a:t>
                </a:r>
                <a:r>
                  <a:rPr lang="es-PE" sz="2800" baseline="-25000" dirty="0"/>
                  <a:t>1</a:t>
                </a:r>
                <a:r>
                  <a:rPr lang="es-PE" sz="2800" dirty="0"/>
                  <a:t>: As ≠ 0</a:t>
                </a:r>
              </a:p>
              <a:p>
                <a:pPr marL="0" indent="0" algn="just" eaLnBrk="1" hangingPunct="1">
                  <a:buFont typeface="Wingdings" panose="05000000000000000000" pitchFamily="2" charset="2"/>
                  <a:buNone/>
                </a:pPr>
                <a:r>
                  <a:rPr lang="es-ES" altLang="es-PE" sz="3200" b="1" dirty="0">
                    <a:solidFill>
                      <a:srgbClr val="0070C0"/>
                    </a:solidFill>
                  </a:rPr>
                  <a:t>a) Prueba de Triadas</a:t>
                </a:r>
              </a:p>
              <a:p>
                <a:pPr marL="0" indent="0">
                  <a:buNone/>
                </a:pPr>
                <a:r>
                  <a:rPr lang="es-ES" sz="3200" b="1" dirty="0">
                    <a:solidFill>
                      <a:srgbClr val="0070C0"/>
                    </a:solidFill>
                  </a:rPr>
                  <a:t>	</a:t>
                </a:r>
                <a:r>
                  <a:rPr lang="es-ES" altLang="es-PE" sz="3200" dirty="0"/>
                  <a:t>Aspectos Generales</a:t>
                </a:r>
              </a:p>
              <a:p>
                <a:pPr marL="400050" lvl="1" indent="0">
                  <a:buNone/>
                </a:pPr>
                <a:r>
                  <a:rPr lang="es-PE" sz="2200" dirty="0"/>
                  <a:t>Esta prueba se basa en la comparación de la media de   todas las posibles 	submuestras de tamaño 3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PE" sz="2200"/>
                        </m:ctrlPr>
                      </m:sSubSupPr>
                      <m:e>
                        <m:r>
                          <a:rPr lang="es-PE" sz="2200"/>
                          <m:t>𝐶</m:t>
                        </m:r>
                      </m:e>
                      <m:sub>
                        <m:r>
                          <a:rPr lang="es-PE" sz="2200"/>
                          <m:t>3</m:t>
                        </m:r>
                      </m:sub>
                      <m:sup>
                        <m:r>
                          <a:rPr lang="es-PE" sz="2200"/>
                          <m:t>𝑛</m:t>
                        </m:r>
                      </m:sup>
                    </m:sSubSup>
                  </m:oMath>
                </a14:m>
                <a:r>
                  <a:rPr lang="es-PE" sz="2200" dirty="0"/>
                  <a:t>) con la mediana de estas 3 observaciones. Si la media supera a la mediana tiene un comportamiento asimétrico positiva, caso contrario tendrá un comportamiento asimétrico negativo. Si la media coincide con la media tendría un comportamiento simétrico.</a:t>
                </a:r>
              </a:p>
              <a:p>
                <a:pPr marL="400050" lvl="1" indent="0">
                  <a:buNone/>
                </a:pPr>
                <a:r>
                  <a:rPr lang="es-PE" sz="2200" dirty="0"/>
                  <a:t> </a:t>
                </a:r>
                <a:r>
                  <a:rPr lang="es-ES" sz="2200" dirty="0"/>
                  <a:t>	</a:t>
                </a:r>
                <a:endParaRPr lang="es-ES" altLang="es-PE" sz="2200" dirty="0"/>
              </a:p>
            </p:txBody>
          </p:sp>
        </mc:Choice>
        <mc:Fallback>
          <p:sp>
            <p:nvSpPr>
              <p:cNvPr id="10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980728"/>
                <a:ext cx="8355458" cy="5040560"/>
              </a:xfrm>
              <a:blipFill>
                <a:blip r:embed="rId2"/>
                <a:stretch>
                  <a:fillRect l="-1898" t="-1209" r="-138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69925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3.4 Pruebas para evaluar Simetría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>
              <a:buNone/>
            </a:pPr>
            <a:r>
              <a:rPr lang="es-PE" sz="2800" b="1" dirty="0"/>
              <a:t>Estadístico de Prueba</a:t>
            </a:r>
          </a:p>
          <a:p>
            <a:pPr marL="0" indent="0" algn="just">
              <a:buNone/>
            </a:pPr>
            <a:r>
              <a:rPr lang="es-PE" sz="2800" dirty="0"/>
              <a:t>Para muestras grandes</a:t>
            </a:r>
          </a:p>
          <a:p>
            <a:pPr marL="0" indent="0" algn="ctr">
              <a:buNone/>
            </a:pPr>
            <a:r>
              <a:rPr lang="es-ES" sz="2800" dirty="0"/>
              <a:t>T = # triadas derechas - # triadas izquierdas</a:t>
            </a:r>
            <a:endParaRPr lang="es-PE" sz="2800" dirty="0"/>
          </a:p>
          <a:p>
            <a:pPr marL="0" indent="0" algn="ctr">
              <a:buNone/>
            </a:pPr>
            <a:r>
              <a:rPr lang="es-ES" sz="2400" dirty="0"/>
              <a:t>Z = T/</a:t>
            </a:r>
            <a:r>
              <a:rPr lang="es-ES" sz="2400" dirty="0">
                <a:sym typeface="Symbol" panose="05050102010706020507" pitchFamily="18" charset="2"/>
              </a:rPr>
              <a:t></a:t>
            </a:r>
            <a:r>
              <a:rPr lang="es-ES" sz="2400" baseline="-25000" dirty="0"/>
              <a:t>T</a:t>
            </a:r>
            <a:r>
              <a:rPr lang="es-ES" sz="2400" dirty="0"/>
              <a:t> </a:t>
            </a:r>
            <a:endParaRPr lang="es-PE" sz="3600" dirty="0"/>
          </a:p>
          <a:p>
            <a:pPr marL="0" indent="0" algn="just">
              <a:buNone/>
            </a:pPr>
            <a:endParaRPr lang="es-PE" sz="2800" dirty="0"/>
          </a:p>
          <a:p>
            <a:pPr marL="0" indent="0" algn="just">
              <a:buNone/>
            </a:pPr>
            <a:endParaRPr lang="es-PE" sz="2800" dirty="0"/>
          </a:p>
          <a:p>
            <a:pPr marL="0" indent="0">
              <a:buNone/>
            </a:pPr>
            <a:r>
              <a:rPr lang="es-ES" sz="2800" dirty="0"/>
              <a:t>B</a:t>
            </a:r>
            <a:r>
              <a:rPr lang="es-ES" sz="2800" baseline="-25000" dirty="0"/>
              <a:t>i</a:t>
            </a:r>
            <a:r>
              <a:rPr lang="es-ES" sz="2800" dirty="0"/>
              <a:t> = # triadas derechas que incluyen a X</a:t>
            </a:r>
            <a:r>
              <a:rPr lang="es-ES" sz="2800" baseline="-25000" dirty="0"/>
              <a:t>i</a:t>
            </a:r>
            <a:r>
              <a:rPr lang="es-ES" sz="2800" dirty="0"/>
              <a:t> - # triadas izquierdas que incluyen a X</a:t>
            </a:r>
            <a:r>
              <a:rPr lang="es-ES" sz="2800" baseline="-25000" dirty="0"/>
              <a:t>i</a:t>
            </a:r>
            <a:endParaRPr lang="es-PE" sz="2800" dirty="0"/>
          </a:p>
          <a:p>
            <a:pPr marL="0" indent="0">
              <a:buNone/>
            </a:pPr>
            <a:r>
              <a:rPr lang="es-ES" sz="2800" dirty="0" err="1"/>
              <a:t>B</a:t>
            </a:r>
            <a:r>
              <a:rPr lang="es-ES" sz="2800" baseline="-25000" dirty="0" err="1"/>
              <a:t>jk</a:t>
            </a:r>
            <a:r>
              <a:rPr lang="es-ES" sz="2800" dirty="0"/>
              <a:t> = # triadas derechas que incluyen tanto a X</a:t>
            </a:r>
            <a:r>
              <a:rPr lang="es-ES" sz="2800" baseline="-25000" dirty="0"/>
              <a:t>i</a:t>
            </a:r>
            <a:r>
              <a:rPr lang="es-ES" sz="2800" dirty="0"/>
              <a:t> como </a:t>
            </a:r>
            <a:r>
              <a:rPr lang="es-ES" sz="2800" dirty="0" err="1"/>
              <a:t>X</a:t>
            </a:r>
            <a:r>
              <a:rPr lang="es-ES" sz="2800" baseline="-25000" dirty="0" err="1"/>
              <a:t>k</a:t>
            </a:r>
            <a:r>
              <a:rPr lang="es-ES" sz="2800" dirty="0"/>
              <a:t> - # triadas izquierdas que incluyen a X</a:t>
            </a:r>
            <a:r>
              <a:rPr lang="es-ES" sz="2800" baseline="-25000" dirty="0"/>
              <a:t>i</a:t>
            </a:r>
            <a:r>
              <a:rPr lang="es-ES" sz="2800" dirty="0"/>
              <a:t> como </a:t>
            </a:r>
            <a:r>
              <a:rPr lang="es-ES" sz="2800" dirty="0" err="1"/>
              <a:t>X</a:t>
            </a:r>
            <a:r>
              <a:rPr lang="es-ES" sz="2800" baseline="-25000" dirty="0" err="1"/>
              <a:t>k</a:t>
            </a:r>
            <a:r>
              <a:rPr lang="es-ES" sz="2800" dirty="0"/>
              <a:t>. </a:t>
            </a:r>
            <a:endParaRPr lang="es-PE" sz="2800" dirty="0"/>
          </a:p>
          <a:p>
            <a:pPr marL="0" indent="0" algn="just">
              <a:buNone/>
            </a:pPr>
            <a:endParaRPr lang="es-PE" sz="2800" dirty="0"/>
          </a:p>
          <a:p>
            <a:pPr marL="0" indent="0" algn="just">
              <a:buNone/>
            </a:pPr>
            <a:endParaRPr lang="es-ES" sz="2800" b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4AA21FE-370B-4D58-9DB8-4413D405A8D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1458" y="2391543"/>
            <a:ext cx="95751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183A3EE-1236-4AC3-A981-9498178080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183234"/>
              </p:ext>
            </p:extLst>
          </p:nvPr>
        </p:nvGraphicFramePr>
        <p:xfrm>
          <a:off x="146517" y="3370697"/>
          <a:ext cx="9058943" cy="85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3" imgW="5638800" imgH="508000" progId="Equation.DSMT4">
                  <p:embed/>
                </p:oleObj>
              </mc:Choice>
              <mc:Fallback>
                <p:oleObj r:id="rId3" imgW="5638800" imgH="508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17" y="3370697"/>
                        <a:ext cx="9058943" cy="856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19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3.4 Pruebas para evaluar Simetría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Camilo-</a:t>
            </a:r>
            <a:r>
              <a:rPr lang="es-ES" altLang="es-PE" sz="3200" b="1" dirty="0" err="1">
                <a:solidFill>
                  <a:srgbClr val="0070C0"/>
                </a:solidFill>
              </a:rPr>
              <a:t>Masaro</a:t>
            </a: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altLang="es-PE" sz="3200" dirty="0"/>
              <a:t>Estadístico de Prueba</a:t>
            </a:r>
          </a:p>
          <a:p>
            <a:pPr marL="0" indent="0">
              <a:buNone/>
            </a:pPr>
            <a:endParaRPr lang="es-ES" altLang="es-PE" sz="3200" dirty="0"/>
          </a:p>
          <a:p>
            <a:pPr marL="0" indent="0">
              <a:buNone/>
            </a:pPr>
            <a:endParaRPr lang="es-ES" altLang="es-PE" sz="3200" dirty="0"/>
          </a:p>
          <a:p>
            <a:pPr marL="0" indent="0">
              <a:buNone/>
            </a:pPr>
            <a:r>
              <a:rPr lang="es-ES" altLang="es-PE" sz="3200" dirty="0"/>
              <a:t>	</a:t>
            </a:r>
            <a:endParaRPr lang="es-ES" altLang="es-PE" sz="2800" dirty="0"/>
          </a:p>
          <a:p>
            <a:pPr marL="0" indent="0">
              <a:buNone/>
            </a:pPr>
            <a:r>
              <a:rPr lang="es-ES" altLang="es-PE" sz="2800" dirty="0"/>
              <a:t>	donde</a:t>
            </a:r>
          </a:p>
          <a:p>
            <a:pPr marL="0" indent="0">
              <a:buNone/>
            </a:pPr>
            <a:endParaRPr lang="es-ES" altLang="es-PE" sz="2800" dirty="0"/>
          </a:p>
          <a:p>
            <a:pPr marL="0" indent="0">
              <a:buNone/>
            </a:pPr>
            <a:endParaRPr lang="es-ES" altLang="es-PE" sz="2800" dirty="0"/>
          </a:p>
          <a:p>
            <a:pPr marL="0" indent="0">
              <a:buNone/>
            </a:pPr>
            <a:r>
              <a:rPr lang="es-ES" altLang="es-PE" sz="2800" dirty="0"/>
              <a:t>	</a:t>
            </a:r>
            <a:r>
              <a:rPr lang="es-ES" altLang="es-PE" sz="2800" b="1" dirty="0"/>
              <a:t>En R</a:t>
            </a:r>
            <a:r>
              <a:rPr lang="es-ES" altLang="es-PE" sz="2800" dirty="0"/>
              <a:t>: </a:t>
            </a:r>
            <a:r>
              <a:rPr lang="es-ES" altLang="es-PE" sz="2800" dirty="0" err="1"/>
              <a:t>symmetric.test</a:t>
            </a:r>
            <a:r>
              <a:rPr lang="es-ES" altLang="es-PE" sz="2800" dirty="0"/>
              <a:t> del paquete </a:t>
            </a:r>
            <a:r>
              <a:rPr lang="es-ES" altLang="es-PE" sz="2800" dirty="0" err="1"/>
              <a:t>lawstat</a:t>
            </a:r>
            <a:r>
              <a:rPr lang="es-ES" altLang="es-PE" sz="2800" dirty="0"/>
              <a:t> 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A28A43D-13F9-4C71-B3B6-6CB5EB08BB32}"/>
                  </a:ext>
                </a:extLst>
              </p:cNvPr>
              <p:cNvSpPr txBox="1"/>
              <p:nvPr/>
            </p:nvSpPr>
            <p:spPr>
              <a:xfrm>
                <a:off x="2008358" y="2181928"/>
                <a:ext cx="4821766" cy="963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𝑀𝑒</m:t>
                              </m:r>
                            </m:e>
                          </m:d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A28A43D-13F9-4C71-B3B6-6CB5EB08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58" y="2181928"/>
                <a:ext cx="4821766" cy="96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80BA66E-B951-4539-8C7F-7DE7BC587A54}"/>
                  </a:ext>
                </a:extLst>
              </p:cNvPr>
              <p:cNvSpPr txBox="1"/>
              <p:nvPr/>
            </p:nvSpPr>
            <p:spPr>
              <a:xfrm>
                <a:off x="1832034" y="4707725"/>
                <a:ext cx="4821766" cy="956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𝑀𝑒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80BA66E-B951-4539-8C7F-7DE7BC58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034" y="4707725"/>
                <a:ext cx="4821766" cy="956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B84FA44-2F67-443E-9389-E532CA68B247}"/>
                  </a:ext>
                </a:extLst>
              </p:cNvPr>
              <p:cNvSpPr txBox="1"/>
              <p:nvPr/>
            </p:nvSpPr>
            <p:spPr>
              <a:xfrm>
                <a:off x="681038" y="3196184"/>
                <a:ext cx="7059314" cy="1075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𝑅𝑒𝑐h𝑎𝑧𝑜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𝑠𝑖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0.570796</m:t>
                                  </m:r>
                                </m:e>
                              </m:rad>
                            </m:den>
                          </m:f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≥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li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PE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B84FA44-2F67-443E-9389-E532CA68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3196184"/>
                <a:ext cx="7059314" cy="10752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4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3. Prueba para evaluar supuestos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3.4 Pruebas para evaluar Simetría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980728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Miao-Gel-</a:t>
            </a:r>
            <a:r>
              <a:rPr lang="es-ES" altLang="es-PE" sz="3200" b="1" dirty="0" err="1">
                <a:solidFill>
                  <a:srgbClr val="0070C0"/>
                </a:solidFill>
              </a:rPr>
              <a:t>Gastwirth</a:t>
            </a:r>
            <a:endParaRPr lang="es-ES" altLang="es-PE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altLang="es-PE" sz="3200" dirty="0"/>
              <a:t>Estadístico de Prueba</a:t>
            </a:r>
          </a:p>
          <a:p>
            <a:pPr marL="0" indent="0">
              <a:buNone/>
            </a:pPr>
            <a:endParaRPr lang="es-ES" altLang="es-PE" sz="3200" dirty="0"/>
          </a:p>
          <a:p>
            <a:pPr marL="0" indent="0">
              <a:buNone/>
            </a:pPr>
            <a:endParaRPr lang="es-ES" altLang="es-PE" sz="3200" dirty="0"/>
          </a:p>
          <a:p>
            <a:pPr marL="0" indent="0">
              <a:buNone/>
            </a:pPr>
            <a:r>
              <a:rPr lang="es-ES" altLang="es-PE" sz="3200" dirty="0"/>
              <a:t>	</a:t>
            </a:r>
            <a:endParaRPr lang="es-ES" altLang="es-PE" sz="2800" dirty="0"/>
          </a:p>
          <a:p>
            <a:pPr marL="0" indent="0">
              <a:buNone/>
            </a:pPr>
            <a:endParaRPr lang="es-ES" altLang="es-PE" sz="2800" dirty="0"/>
          </a:p>
          <a:p>
            <a:pPr marL="0" indent="0">
              <a:buNone/>
            </a:pPr>
            <a:endParaRPr lang="es-ES" altLang="es-PE" sz="2800" dirty="0"/>
          </a:p>
          <a:p>
            <a:pPr marL="0" indent="0">
              <a:buNone/>
            </a:pPr>
            <a:r>
              <a:rPr lang="es-ES" altLang="es-PE" sz="2800" dirty="0"/>
              <a:t>	</a:t>
            </a:r>
            <a:r>
              <a:rPr lang="es-ES" altLang="es-PE" sz="2800" b="1" dirty="0"/>
              <a:t>En R</a:t>
            </a:r>
            <a:r>
              <a:rPr lang="es-ES" altLang="es-PE" sz="2800" dirty="0"/>
              <a:t>: </a:t>
            </a:r>
            <a:r>
              <a:rPr lang="es-ES" altLang="es-PE" sz="2800" dirty="0" err="1"/>
              <a:t>symmetric.test</a:t>
            </a:r>
            <a:r>
              <a:rPr lang="es-ES" altLang="es-PE" sz="2800" dirty="0"/>
              <a:t> del paquete </a:t>
            </a:r>
            <a:r>
              <a:rPr lang="es-ES" altLang="es-PE" sz="2800" dirty="0" err="1"/>
              <a:t>lawstat</a:t>
            </a:r>
            <a:r>
              <a:rPr lang="es-ES" altLang="es-PE" sz="2800" dirty="0"/>
              <a:t> 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90725E-9CFB-4B51-BE59-CD8E8F738557}"/>
                  </a:ext>
                </a:extLst>
              </p:cNvPr>
              <p:cNvSpPr txBox="1"/>
              <p:nvPr/>
            </p:nvSpPr>
            <p:spPr>
              <a:xfrm>
                <a:off x="681038" y="2256965"/>
                <a:ext cx="7851402" cy="2252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endChr m:val="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acc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𝑀𝑒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)∗</m:t>
                          </m:r>
                          <m:rad>
                            <m:radPr>
                              <m:deg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0.5708 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s-PE" i="0">
                          <a:latin typeface="Cambria Math" panose="02040503050406030204" pitchFamily="18" charset="0"/>
                        </a:rPr>
                        <m:t>,               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𝑀𝑒</m:t>
                          </m:r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|,   </m:t>
                          </m:r>
                        </m:e>
                      </m:nary>
                      <m:r>
                        <a:rPr lang="es-PE" i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s-PE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90725E-9CFB-4B51-BE59-CD8E8F738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2256965"/>
                <a:ext cx="7851402" cy="22521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84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426699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100" b="1" dirty="0">
                <a:solidFill>
                  <a:srgbClr val="0070C0"/>
                </a:solidFill>
              </a:rPr>
              <a:t>4. Prueba para evaluar un parámetro de posición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12163" y="603920"/>
            <a:ext cx="8355458" cy="5040560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4FB1A86-E23B-431B-A3E4-43664EF4F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04886"/>
              </p:ext>
            </p:extLst>
          </p:nvPr>
        </p:nvGraphicFramePr>
        <p:xfrm>
          <a:off x="467067" y="819487"/>
          <a:ext cx="7483270" cy="12413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80657">
                  <a:extLst>
                    <a:ext uri="{9D8B030D-6E8A-4147-A177-3AD203B41FA5}">
                      <a16:colId xmlns:a16="http://schemas.microsoft.com/office/drawing/2014/main" val="1781147834"/>
                    </a:ext>
                  </a:extLst>
                </a:gridCol>
                <a:gridCol w="862061">
                  <a:extLst>
                    <a:ext uri="{9D8B030D-6E8A-4147-A177-3AD203B41FA5}">
                      <a16:colId xmlns:a16="http://schemas.microsoft.com/office/drawing/2014/main" val="4196152964"/>
                    </a:ext>
                  </a:extLst>
                </a:gridCol>
                <a:gridCol w="2320864">
                  <a:extLst>
                    <a:ext uri="{9D8B030D-6E8A-4147-A177-3AD203B41FA5}">
                      <a16:colId xmlns:a16="http://schemas.microsoft.com/office/drawing/2014/main" val="440651973"/>
                    </a:ext>
                  </a:extLst>
                </a:gridCol>
                <a:gridCol w="894660">
                  <a:extLst>
                    <a:ext uri="{9D8B030D-6E8A-4147-A177-3AD203B41FA5}">
                      <a16:colId xmlns:a16="http://schemas.microsoft.com/office/drawing/2014/main" val="1696078832"/>
                    </a:ext>
                  </a:extLst>
                </a:gridCol>
                <a:gridCol w="1725028">
                  <a:extLst>
                    <a:ext uri="{9D8B030D-6E8A-4147-A177-3AD203B41FA5}">
                      <a16:colId xmlns:a16="http://schemas.microsoft.com/office/drawing/2014/main" val="205664746"/>
                    </a:ext>
                  </a:extLst>
                </a:gridCol>
              </a:tblGrid>
              <a:tr h="2742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Unilateral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09874"/>
                  </a:ext>
                </a:extLst>
              </a:tr>
              <a:tr h="175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A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B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Caso C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367439"/>
                  </a:ext>
                </a:extLst>
              </a:tr>
              <a:tr h="7842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s-PE" sz="1200">
                          <a:effectLst/>
                        </a:rPr>
                        <a:t> 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297193"/>
                  </a:ext>
                </a:extLst>
              </a:tr>
            </a:tbl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25D8DA1F-F1AB-4304-86BB-1B7D2C745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405895"/>
              </p:ext>
            </p:extLst>
          </p:nvPr>
        </p:nvGraphicFramePr>
        <p:xfrm>
          <a:off x="602342" y="1295535"/>
          <a:ext cx="1536530" cy="76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r:id="rId4" imgW="927100" imgH="457200" progId="Equation.DSMT4">
                  <p:embed/>
                </p:oleObj>
              </mc:Choice>
              <mc:Fallback>
                <p:oleObj r:id="rId4" imgW="9271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42" y="1295535"/>
                        <a:ext cx="1536530" cy="768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FCD8850-26AA-4DCC-93A1-7E40E820D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159420"/>
              </p:ext>
            </p:extLst>
          </p:nvPr>
        </p:nvGraphicFramePr>
        <p:xfrm>
          <a:off x="3397839" y="1303385"/>
          <a:ext cx="1765389" cy="757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r:id="rId6" imgW="927100" imgH="457200" progId="Equation.DSMT4">
                  <p:embed/>
                </p:oleObj>
              </mc:Choice>
              <mc:Fallback>
                <p:oleObj r:id="rId6" imgW="9271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839" y="1303385"/>
                        <a:ext cx="1765389" cy="757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05D4F26-5DB0-44AA-9939-111E83B60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167824"/>
              </p:ext>
            </p:extLst>
          </p:nvPr>
        </p:nvGraphicFramePr>
        <p:xfrm>
          <a:off x="6422194" y="1306432"/>
          <a:ext cx="1462173" cy="73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r:id="rId8" imgW="927100" imgH="457200" progId="Equation.DSMT4">
                  <p:embed/>
                </p:oleObj>
              </mc:Choice>
              <mc:Fallback>
                <p:oleObj r:id="rId8" imgW="9271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194" y="1306432"/>
                        <a:ext cx="1462173" cy="731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6ADF8203-8048-48BD-B7F3-A7DEBD24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2348879"/>
            <a:ext cx="8355458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a) Prueba de Signos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altLang="es-PE" sz="2400" dirty="0"/>
              <a:t>Estadístico de Prueba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3200" dirty="0"/>
              <a:t>                   Z=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2800" dirty="0"/>
              <a:t>	</a:t>
            </a:r>
            <a:r>
              <a:rPr lang="es-ES" altLang="es-PE" sz="2400" dirty="0"/>
              <a:t>donde: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sz="2400" dirty="0"/>
              <a:t>    x: número de signos positivos</a:t>
            </a:r>
          </a:p>
          <a:p>
            <a:pPr marL="0" indent="0"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s-ES" altLang="es-PE" dirty="0"/>
              <a:t>	</a:t>
            </a:r>
            <a:r>
              <a:rPr lang="es-ES" altLang="es-PE" b="1" dirty="0"/>
              <a:t>Intervalo de confianza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ES" dirty="0"/>
              <a:t>P(X</a:t>
            </a:r>
            <a:r>
              <a:rPr lang="es-ES" baseline="-25000" dirty="0"/>
              <a:t>(a)</a:t>
            </a:r>
            <a:r>
              <a:rPr lang="es-ES" dirty="0"/>
              <a:t> &lt; Me &lt; X</a:t>
            </a:r>
            <a:r>
              <a:rPr lang="es-ES" baseline="-25000" dirty="0"/>
              <a:t>(b)</a:t>
            </a:r>
            <a:r>
              <a:rPr lang="es-ES" dirty="0"/>
              <a:t>) =1-</a:t>
            </a:r>
            <a:r>
              <a:rPr lang="es-ES" dirty="0">
                <a:sym typeface="Symbol" panose="05050102010706020507" pitchFamily="18" charset="2"/>
              </a:rPr>
              <a:t></a:t>
            </a:r>
            <a:endParaRPr lang="es-PE" dirty="0"/>
          </a:p>
          <a:p>
            <a:pPr marL="0" indent="0">
              <a:buFont typeface="Wingdings 3" panose="05040102010807070707" pitchFamily="18" charset="2"/>
              <a:buNone/>
            </a:pPr>
            <a:endParaRPr lang="es-ES" altLang="es-PE" sz="2800" b="1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s-ES" altLang="es-PE" sz="2800" b="1" dirty="0"/>
              <a:t>En R: </a:t>
            </a:r>
            <a:r>
              <a:rPr lang="es-ES" altLang="es-PE" sz="2800" dirty="0" err="1"/>
              <a:t>SIGN.test</a:t>
            </a:r>
            <a:r>
              <a:rPr lang="es-ES" altLang="es-PE" sz="2800" dirty="0"/>
              <a:t> del paquete BSDA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C0557E7B-E435-4146-BE27-20EDD338F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11" y="3247669"/>
            <a:ext cx="1294961" cy="80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D6391A43-BF1D-483E-99B8-318EE3C0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85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0D9F6D7-8FE1-414F-8B95-9A3C983F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5377" name="Picture 17">
            <a:extLst>
              <a:ext uri="{FF2B5EF4-FFF2-40B4-BE49-F238E27FC236}">
                <a16:creationId xmlns:a16="http://schemas.microsoft.com/office/drawing/2014/main" id="{5DD3DC85-5945-47F7-B724-A2A004B53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17232"/>
            <a:ext cx="2016224" cy="6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Picture 18">
            <a:extLst>
              <a:ext uri="{FF2B5EF4-FFF2-40B4-BE49-F238E27FC236}">
                <a16:creationId xmlns:a16="http://schemas.microsoft.com/office/drawing/2014/main" id="{CF805CB3-F421-4581-992F-7FFCA05D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517232"/>
            <a:ext cx="1728016" cy="6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8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426699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100" b="1" dirty="0">
                <a:solidFill>
                  <a:srgbClr val="0070C0"/>
                </a:solidFill>
              </a:rPr>
              <a:t>4. Prueba para evaluar un parámetro de posición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-2562" y="648544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Wilcoxon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sz="3200" dirty="0">
                <a:solidFill>
                  <a:schemeClr val="tx1"/>
                </a:solidFill>
              </a:rPr>
              <a:t>Aspectos Generales</a:t>
            </a:r>
            <a:endParaRPr lang="es-ES" altLang="es-PE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altLang="es-PE" sz="2800" dirty="0"/>
              <a:t>	</a:t>
            </a:r>
            <a:r>
              <a:rPr lang="es-ES" altLang="es-PE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Considera la magnitud de la diferencia entre el 	valor muestral y el valor hipotético de la 	mediana, es una prueba más sensible que la 	Prueba de Signos. </a:t>
            </a:r>
            <a:endParaRPr lang="es-ES" altLang="es-PE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" altLang="es-PE" sz="2800" dirty="0"/>
              <a:t>	</a:t>
            </a:r>
            <a:r>
              <a:rPr lang="es-ES" altLang="es-PE" sz="3200" b="1" dirty="0"/>
              <a:t>Supuestos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3200" b="1" dirty="0"/>
              <a:t>	</a:t>
            </a: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 observaciones de la variable de interés 	deben expresarse al menos en 	una escala de 	intervalos.</a:t>
            </a:r>
            <a:endParaRPr lang="es-PE" sz="28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Las observaciones provienen de una 	distribución simétrica.</a:t>
            </a:r>
            <a:endParaRPr lang="es-PE" sz="28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93236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426699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100" b="1" dirty="0">
                <a:solidFill>
                  <a:srgbClr val="0070C0"/>
                </a:solidFill>
              </a:rPr>
              <a:t>4. Prueba para evaluar un parámetro de posición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48815" y="648544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Wilcoxon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sz="3200" dirty="0">
                <a:solidFill>
                  <a:schemeClr val="tx1"/>
                </a:solidFill>
              </a:rPr>
              <a:t>Estadístico de Prueba</a:t>
            </a:r>
            <a:endParaRPr lang="es-ES" altLang="es-PE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altLang="es-PE" sz="2800" dirty="0"/>
              <a:t>	</a:t>
            </a:r>
          </a:p>
          <a:p>
            <a:pPr marL="0" indent="0" algn="just">
              <a:buNone/>
            </a:pPr>
            <a:r>
              <a:rPr lang="es-ES" altLang="es-PE" sz="2800" dirty="0"/>
              <a:t>	</a:t>
            </a:r>
          </a:p>
          <a:p>
            <a:pPr marL="0" indent="0" algn="just">
              <a:buNone/>
            </a:pPr>
            <a:endParaRPr lang="es-ES" altLang="es-PE" sz="2800" b="1" dirty="0"/>
          </a:p>
          <a:p>
            <a:pPr marL="0" indent="0" algn="just">
              <a:buNone/>
            </a:pPr>
            <a:r>
              <a:rPr lang="es-ES" altLang="es-PE" sz="2800" b="1" dirty="0"/>
              <a:t>	</a:t>
            </a:r>
            <a:r>
              <a:rPr lang="es-ES" sz="2400" dirty="0"/>
              <a:t>Si hubiera empates, la varianza sufre una ligera 	modificación y se aplica:</a:t>
            </a:r>
            <a:endParaRPr lang="es-PE" sz="2400" i="1" dirty="0"/>
          </a:p>
          <a:p>
            <a:pPr marL="0" indent="0" algn="just">
              <a:buNone/>
            </a:pPr>
            <a:endParaRPr lang="es-ES" altLang="es-PE" sz="3600" b="1" dirty="0"/>
          </a:p>
          <a:p>
            <a:pPr marL="0" indent="0" algn="just">
              <a:buNone/>
            </a:pPr>
            <a:r>
              <a:rPr lang="es-ES" altLang="es-PE" sz="2800" b="1" dirty="0"/>
              <a:t>	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74CC49-FEC4-4DCA-BBA3-F3218B1A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3" y="1986053"/>
            <a:ext cx="12244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564A8FE-80AA-4DA1-8E9E-90393EEBC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438587"/>
              </p:ext>
            </p:extLst>
          </p:nvPr>
        </p:nvGraphicFramePr>
        <p:xfrm>
          <a:off x="2987824" y="1986054"/>
          <a:ext cx="2120526" cy="70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r:id="rId3" imgW="1346200" imgH="457200" progId="Equation.DSMT4">
                  <p:embed/>
                </p:oleObj>
              </mc:Choice>
              <mc:Fallback>
                <p:oleObj r:id="rId3" imgW="1346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86054"/>
                        <a:ext cx="2120526" cy="706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09A2BD75-56B2-4733-B2DC-F8569BBE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799928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78767EE3-3555-4102-9289-FB032917B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5069"/>
              </p:ext>
            </p:extLst>
          </p:nvPr>
        </p:nvGraphicFramePr>
        <p:xfrm>
          <a:off x="1115616" y="2799929"/>
          <a:ext cx="1512168" cy="63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r:id="rId5" imgW="888614" imgH="393529" progId="Equation.DSMT4">
                  <p:embed/>
                </p:oleObj>
              </mc:Choice>
              <mc:Fallback>
                <p:oleObj r:id="rId5" imgW="888614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99929"/>
                        <a:ext cx="1512168" cy="630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id="{824D71AE-4DE5-4CFB-A4AA-A4CE1B83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8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E06B24AE-3C8C-4F31-9833-1770939C2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888704"/>
              </p:ext>
            </p:extLst>
          </p:nvPr>
        </p:nvGraphicFramePr>
        <p:xfrm>
          <a:off x="4713348" y="2799926"/>
          <a:ext cx="1992065" cy="62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r:id="rId7" imgW="1447172" imgH="444307" progId="Equation.DSMT4">
                  <p:embed/>
                </p:oleObj>
              </mc:Choice>
              <mc:Fallback>
                <p:oleObj r:id="rId7" imgW="1447172" imgH="44430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348" y="2799926"/>
                        <a:ext cx="1992065" cy="629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015A4324-9EAF-4800-9B1E-7FDD9204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AFD6502B-6F46-4B89-806D-4CDAAB724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63987"/>
              </p:ext>
            </p:extLst>
          </p:nvPr>
        </p:nvGraphicFramePr>
        <p:xfrm>
          <a:off x="2699792" y="4656111"/>
          <a:ext cx="3406232" cy="822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r:id="rId9" imgW="2222500" imgH="533400" progId="Equation.DSMT4">
                  <p:embed/>
                </p:oleObj>
              </mc:Choice>
              <mc:Fallback>
                <p:oleObj r:id="rId9" imgW="22225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656111"/>
                        <a:ext cx="3406232" cy="8221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28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9112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+mn-ea"/>
                <a:cs typeface="+mn-cs"/>
              </a:rPr>
              <a:t>Contenido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20688"/>
            <a:ext cx="8270875" cy="59039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3600" b="1" dirty="0">
                <a:solidFill>
                  <a:srgbClr val="FF0000"/>
                </a:solidFill>
              </a:rPr>
              <a:t>Unidad II: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sz="2800" b="1" dirty="0">
                <a:solidFill>
                  <a:srgbClr val="0070C0"/>
                </a:solidFill>
              </a:rPr>
              <a:t>Pruebas estadísticas para evaluar una muestra</a:t>
            </a:r>
          </a:p>
          <a:p>
            <a:pPr marL="514350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000" dirty="0"/>
              <a:t>Introducción.</a:t>
            </a:r>
          </a:p>
          <a:p>
            <a:pPr marL="514350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000" dirty="0"/>
              <a:t>Prueba para evaluar una variable dicotómica.</a:t>
            </a:r>
          </a:p>
          <a:p>
            <a:pPr marL="914400" lvl="1" indent="-51435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Binomial.</a:t>
            </a:r>
          </a:p>
          <a:p>
            <a:pPr marL="514350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s-ES" sz="2000" dirty="0"/>
              <a:t>Pruebas para evaluar supuestos</a:t>
            </a:r>
            <a:endParaRPr lang="es-ES" sz="100" dirty="0"/>
          </a:p>
          <a:p>
            <a:pPr marL="400050" lvl="1" indent="0" algn="just" eaLnBrk="1" hangingPunct="1">
              <a:lnSpc>
                <a:spcPct val="80000"/>
              </a:lnSpc>
              <a:buNone/>
              <a:defRPr/>
            </a:pPr>
            <a:r>
              <a:rPr lang="es-ES" dirty="0">
                <a:solidFill>
                  <a:srgbClr val="00B0F0"/>
                </a:solidFill>
              </a:rPr>
              <a:t>3.1</a:t>
            </a:r>
            <a:r>
              <a:rPr lang="es-ES" sz="1800" dirty="0">
                <a:solidFill>
                  <a:srgbClr val="00B0F0"/>
                </a:solidFill>
              </a:rPr>
              <a:t> </a:t>
            </a:r>
            <a:r>
              <a:rPr lang="es-ES" sz="2000" dirty="0"/>
              <a:t>Pruebas para determinar la distribución de los datos</a:t>
            </a:r>
          </a:p>
          <a:p>
            <a:pPr marL="1314450" lvl="2" indent="-51435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</a:t>
            </a:r>
            <a:r>
              <a:rPr lang="es-ES" sz="1800" dirty="0" err="1"/>
              <a:t>Kolmogorov-Smirnov</a:t>
            </a:r>
            <a:endParaRPr lang="es-ES" sz="1800" dirty="0"/>
          </a:p>
          <a:p>
            <a:pPr marL="1314450" lvl="2" indent="-51435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Chi Cuadrado de Pearson</a:t>
            </a:r>
          </a:p>
          <a:p>
            <a:pPr marL="1314450" lvl="2" indent="-51435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Anderson-Darling</a:t>
            </a:r>
          </a:p>
          <a:p>
            <a:pPr marL="355600" lvl="2" indent="0" algn="just" eaLnBrk="1" hangingPunct="1">
              <a:lnSpc>
                <a:spcPct val="80000"/>
              </a:lnSpc>
              <a:buNone/>
              <a:defRPr/>
            </a:pPr>
            <a:r>
              <a:rPr lang="es-ES" sz="2200" dirty="0"/>
              <a:t>	</a:t>
            </a:r>
            <a:r>
              <a:rPr lang="es-ES" sz="2400" dirty="0">
                <a:solidFill>
                  <a:srgbClr val="00B0F0"/>
                </a:solidFill>
              </a:rPr>
              <a:t> </a:t>
            </a:r>
            <a:r>
              <a:rPr lang="es-ES" sz="1600" dirty="0">
                <a:solidFill>
                  <a:srgbClr val="00B0F0"/>
                </a:solidFill>
              </a:rPr>
              <a:t>3.2</a:t>
            </a:r>
            <a:r>
              <a:rPr lang="es-ES" sz="2400" dirty="0">
                <a:solidFill>
                  <a:srgbClr val="00B0F0"/>
                </a:solidFill>
              </a:rPr>
              <a:t> </a:t>
            </a:r>
            <a:r>
              <a:rPr lang="es-ES" sz="2000" dirty="0"/>
              <a:t>Pruebas de Normalidad</a:t>
            </a:r>
          </a:p>
          <a:p>
            <a:pPr marL="1270000" lvl="3" indent="-45720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Shapiro </a:t>
            </a:r>
            <a:r>
              <a:rPr lang="es-ES" sz="1800" dirty="0" err="1"/>
              <a:t>Wilk</a:t>
            </a:r>
            <a:endParaRPr lang="es-ES" sz="1800" dirty="0"/>
          </a:p>
          <a:p>
            <a:pPr marL="1270000" lvl="3" indent="-45720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</a:t>
            </a:r>
            <a:r>
              <a:rPr lang="es-ES" sz="1800" dirty="0" err="1"/>
              <a:t>D´Agostino</a:t>
            </a:r>
            <a:endParaRPr lang="es-ES" sz="1800" dirty="0"/>
          </a:p>
          <a:p>
            <a:pPr marL="1270000" lvl="3" indent="-45720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Jarque-</a:t>
            </a:r>
            <a:r>
              <a:rPr lang="es-ES" sz="1800" dirty="0" err="1"/>
              <a:t>Bera</a:t>
            </a:r>
            <a:endParaRPr lang="es-ES" sz="1800" dirty="0"/>
          </a:p>
        </p:txBody>
      </p:sp>
      <p:pic>
        <p:nvPicPr>
          <p:cNvPr id="25604" name="Picture 5" descr="000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0"/>
            <a:ext cx="2051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426699" cy="8367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3100" b="1" dirty="0">
                <a:solidFill>
                  <a:srgbClr val="0070C0"/>
                </a:solidFill>
              </a:rPr>
              <a:t>4. Prueba para evaluar un parámetro de posición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16998" y="675746"/>
            <a:ext cx="8355458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b="1" dirty="0">
                <a:solidFill>
                  <a:srgbClr val="0070C0"/>
                </a:solidFill>
              </a:rPr>
              <a:t>b) Prueba de Wilcoxon</a:t>
            </a:r>
          </a:p>
          <a:p>
            <a:pPr marL="0" indent="0">
              <a:buNone/>
            </a:pPr>
            <a:r>
              <a:rPr lang="es-ES" sz="3200" b="1" dirty="0">
                <a:solidFill>
                  <a:srgbClr val="0070C0"/>
                </a:solidFill>
              </a:rPr>
              <a:t>	</a:t>
            </a:r>
            <a:r>
              <a:rPr lang="es-ES" sz="3200" dirty="0">
                <a:solidFill>
                  <a:schemeClr val="tx1"/>
                </a:solidFill>
              </a:rPr>
              <a:t>Intervalo de confianza</a:t>
            </a:r>
            <a:endParaRPr lang="es-ES" altLang="es-PE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ES" altLang="es-PE" sz="2800" dirty="0"/>
              <a:t>    IC(Me) =	</a:t>
            </a:r>
            <a:r>
              <a:rPr lang="en-US" sz="2400" i="1" dirty="0"/>
              <a:t>[X</a:t>
            </a:r>
            <a:r>
              <a:rPr lang="en-US" sz="2400" i="1" baseline="-25000" dirty="0"/>
              <a:t>(a+1)</a:t>
            </a:r>
            <a:r>
              <a:rPr lang="en-US" sz="2400" i="1" dirty="0"/>
              <a:t> , X</a:t>
            </a:r>
            <a:r>
              <a:rPr lang="en-US" sz="2400" i="1" baseline="-25000" dirty="0"/>
              <a:t>(m-a+1)</a:t>
            </a:r>
            <a:r>
              <a:rPr lang="en-US" sz="2400" i="1" dirty="0"/>
              <a:t> ]</a:t>
            </a:r>
            <a:endParaRPr lang="es-ES" altLang="es-PE" sz="3600" dirty="0"/>
          </a:p>
          <a:p>
            <a:pPr marL="0" indent="0" algn="just">
              <a:buNone/>
            </a:pPr>
            <a:r>
              <a:rPr lang="es-ES" altLang="es-PE" sz="2800" dirty="0"/>
              <a:t>	</a:t>
            </a:r>
          </a:p>
          <a:p>
            <a:pPr marL="0" indent="0" algn="just">
              <a:buNone/>
            </a:pPr>
            <a:endParaRPr lang="es-ES" altLang="es-PE" sz="2800" b="1" dirty="0"/>
          </a:p>
          <a:p>
            <a:pPr marL="0" indent="0" algn="just">
              <a:buNone/>
            </a:pPr>
            <a:r>
              <a:rPr lang="es-ES" altLang="es-PE" sz="2800" b="1" dirty="0"/>
              <a:t>	</a:t>
            </a:r>
            <a:r>
              <a:rPr lang="es-PE" sz="2400" dirty="0"/>
              <a:t>m: Es en número de promedios de Walsh (número 	promedio por pares de la muestra)</a:t>
            </a:r>
            <a:endParaRPr lang="es-PE" sz="2400" i="1" dirty="0"/>
          </a:p>
          <a:p>
            <a:pPr marL="0" indent="0" algn="just">
              <a:buNone/>
            </a:pPr>
            <a:r>
              <a:rPr lang="es-ES" altLang="es-PE" sz="2800" b="1" dirty="0"/>
              <a:t>	En R</a:t>
            </a:r>
            <a:r>
              <a:rPr lang="es-ES" altLang="es-PE" sz="2800" dirty="0"/>
              <a:t>: </a:t>
            </a:r>
            <a:r>
              <a:rPr lang="es-ES" altLang="es-PE" sz="2800" dirty="0" err="1"/>
              <a:t>wilcox.exact</a:t>
            </a:r>
            <a:r>
              <a:rPr lang="es-ES" altLang="es-PE" sz="2800" dirty="0"/>
              <a:t> del paquete </a:t>
            </a:r>
            <a:r>
              <a:rPr lang="es-ES" altLang="es-PE" sz="2800" dirty="0" err="1"/>
              <a:t>exactRanktest</a:t>
            </a:r>
            <a:r>
              <a:rPr lang="es-ES" altLang="es-PE" sz="2800" dirty="0"/>
              <a:t> </a:t>
            </a:r>
            <a:endParaRPr lang="es-ES" altLang="es-PE" sz="3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74CC49-FEC4-4DCA-BBA3-F3218B1A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3" y="1986053"/>
            <a:ext cx="12244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9A2BD75-56B2-4733-B2DC-F8569BBE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799928"/>
            <a:ext cx="151216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24D71AE-4DE5-4CFB-A4AA-A4CE1B83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8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15A4324-9EAF-4800-9B1E-7FDD9204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E22AA05C-C441-4753-94B2-174F6F8D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97570"/>
            <a:ext cx="5167098" cy="86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53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5. Prueba para detectar </a:t>
            </a:r>
            <a:r>
              <a:rPr lang="es-ES" altLang="es-PE" sz="4000" b="1" dirty="0" err="1">
                <a:solidFill>
                  <a:srgbClr val="0070C0"/>
                </a:solidFill>
              </a:rPr>
              <a:t>outliers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620689"/>
            <a:ext cx="8355458" cy="5400599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Hipótesis</a:t>
            </a:r>
            <a:endParaRPr lang="es-PE" i="1" dirty="0"/>
          </a:p>
          <a:p>
            <a:pPr marL="0" indent="0">
              <a:buNone/>
            </a:pPr>
            <a:r>
              <a:rPr lang="es-ES_tradnl" dirty="0"/>
              <a:t>Bilateral</a:t>
            </a:r>
            <a:endParaRPr lang="es-PE" dirty="0"/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0</a:t>
            </a:r>
            <a:r>
              <a:rPr lang="es-ES_tradnl" dirty="0"/>
              <a:t>: No existe valores atípicos</a:t>
            </a:r>
            <a:endParaRPr lang="es-PE" dirty="0"/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1</a:t>
            </a:r>
            <a:r>
              <a:rPr lang="es-ES_tradnl" dirty="0"/>
              <a:t>: El valor más pequeño o más grande de los datos es un valor atípico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Unilateral</a:t>
            </a:r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0</a:t>
            </a:r>
            <a:r>
              <a:rPr lang="es-ES_tradnl" dirty="0"/>
              <a:t>: No existe valores atípicos</a:t>
            </a:r>
            <a:endParaRPr lang="es-PE" dirty="0"/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1</a:t>
            </a:r>
            <a:r>
              <a:rPr lang="es-ES_tradnl" dirty="0"/>
              <a:t>: El valor más pequeño de los datos es un valor atípico</a:t>
            </a:r>
            <a:endParaRPr lang="es-PE" dirty="0"/>
          </a:p>
          <a:p>
            <a:pPr marL="0" indent="0">
              <a:buNone/>
            </a:pPr>
            <a:r>
              <a:rPr lang="es-PE" dirty="0"/>
              <a:t> </a:t>
            </a:r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0</a:t>
            </a:r>
            <a:r>
              <a:rPr lang="es-ES_tradnl" dirty="0"/>
              <a:t>: No existe valores atípicos</a:t>
            </a:r>
            <a:endParaRPr lang="es-PE" dirty="0"/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baseline="-25000" dirty="0"/>
              <a:t>1</a:t>
            </a:r>
            <a:r>
              <a:rPr lang="es-ES_tradnl" dirty="0"/>
              <a:t>: El valor más grande de los datos es un valor atípico</a:t>
            </a:r>
            <a:endParaRPr lang="es-PE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2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2200" dirty="0"/>
              <a:t>Hay dos efectos: enmascaramiento y </a:t>
            </a:r>
            <a:r>
              <a:rPr lang="es-ES" altLang="es-PE" sz="2200" dirty="0" err="1"/>
              <a:t>empatanamiento</a:t>
            </a:r>
            <a:endParaRPr lang="es-ES" altLang="es-PE" sz="22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83732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5. Prueba para detectar </a:t>
            </a:r>
            <a:r>
              <a:rPr lang="es-ES" altLang="es-PE" sz="4000" b="1" dirty="0" err="1">
                <a:solidFill>
                  <a:srgbClr val="0070C0"/>
                </a:solidFill>
              </a:rPr>
              <a:t>outliers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4000" b="1" dirty="0">
                <a:solidFill>
                  <a:srgbClr val="0070C0"/>
                </a:solidFill>
              </a:rPr>
              <a:t>a) Prueba de </a:t>
            </a:r>
            <a:r>
              <a:rPr lang="es-ES" altLang="es-PE" sz="4000" b="1" dirty="0" err="1">
                <a:solidFill>
                  <a:srgbClr val="0070C0"/>
                </a:solidFill>
              </a:rPr>
              <a:t>Grubbs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8355458" cy="4896544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Estadístico de Prueba</a:t>
            </a:r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endParaRPr lang="es-ES" sz="2800" b="1" dirty="0"/>
          </a:p>
          <a:p>
            <a:pPr marL="0" indent="0" algn="just">
              <a:buNone/>
            </a:pPr>
            <a:r>
              <a:rPr lang="es-ES" sz="2400" dirty="0"/>
              <a:t>En el caso de que la dirección del posible </a:t>
            </a:r>
            <a:r>
              <a:rPr lang="es-ES" sz="2400" dirty="0" err="1"/>
              <a:t>outlier</a:t>
            </a:r>
            <a:r>
              <a:rPr lang="es-ES" sz="2400" dirty="0"/>
              <a:t> es conocido, T</a:t>
            </a:r>
            <a:r>
              <a:rPr lang="es-ES" sz="2400" baseline="-25000" dirty="0"/>
              <a:t>1</a:t>
            </a:r>
            <a:r>
              <a:rPr lang="es-ES" sz="2400" dirty="0"/>
              <a:t> podría ser usado para identificar un extremo inferior y </a:t>
            </a:r>
            <a:r>
              <a:rPr lang="es-ES" sz="2400" dirty="0" err="1"/>
              <a:t>T</a:t>
            </a:r>
            <a:r>
              <a:rPr lang="es-ES" sz="2400" baseline="-25000" dirty="0" err="1"/>
              <a:t>n</a:t>
            </a:r>
            <a:r>
              <a:rPr lang="es-ES" sz="2400" dirty="0"/>
              <a:t> podría ser usado para identificar un extremo superior.</a:t>
            </a:r>
          </a:p>
          <a:p>
            <a:pPr marL="0" indent="0" algn="just">
              <a:buNone/>
            </a:pPr>
            <a:r>
              <a:rPr lang="es-ES" sz="2400" b="1" dirty="0"/>
              <a:t>En R</a:t>
            </a:r>
            <a:r>
              <a:rPr lang="es-ES" sz="2400" dirty="0"/>
              <a:t>: </a:t>
            </a:r>
            <a:r>
              <a:rPr lang="es-ES" sz="2400" dirty="0" err="1"/>
              <a:t>grubbs.test</a:t>
            </a:r>
            <a:r>
              <a:rPr lang="es-ES" sz="2400" dirty="0"/>
              <a:t> del paquete </a:t>
            </a:r>
            <a:r>
              <a:rPr lang="es-ES" sz="2400" dirty="0" err="1"/>
              <a:t>outliers</a:t>
            </a:r>
            <a:endParaRPr lang="es-ES" sz="3600" b="1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C0D4F8F-F820-40C3-BEB9-BE0344075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287105"/>
              </p:ext>
            </p:extLst>
          </p:nvPr>
        </p:nvGraphicFramePr>
        <p:xfrm>
          <a:off x="755576" y="1700807"/>
          <a:ext cx="2184230" cy="50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3" imgW="1637589" imgH="355446" progId="Equation.DSMT4">
                  <p:embed/>
                </p:oleObj>
              </mc:Choice>
              <mc:Fallback>
                <p:oleObj r:id="rId3" imgW="1637589" imgH="35544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7"/>
                        <a:ext cx="2184230" cy="504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23874D7-832E-46C6-B746-EEEF61F17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17960"/>
              </p:ext>
            </p:extLst>
          </p:nvPr>
        </p:nvGraphicFramePr>
        <p:xfrm>
          <a:off x="1835696" y="2247899"/>
          <a:ext cx="178797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5" imgW="1409088" imgH="774364" progId="Equation.DSMT4">
                  <p:embed/>
                </p:oleObj>
              </mc:Choice>
              <mc:Fallback>
                <p:oleObj r:id="rId5" imgW="1409088" imgH="77436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247899"/>
                        <a:ext cx="1787978" cy="1042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AA07E8A-1502-4AAE-9C90-DE595AF9A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6894"/>
              </p:ext>
            </p:extLst>
          </p:nvPr>
        </p:nvGraphicFramePr>
        <p:xfrm>
          <a:off x="4978896" y="2204859"/>
          <a:ext cx="1609328" cy="9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7" imgW="1473200" imgH="774700" progId="Equation.DSMT4">
                  <p:embed/>
                </p:oleObj>
              </mc:Choice>
              <mc:Fallback>
                <p:oleObj r:id="rId7" imgW="1473200" imgH="774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896" y="2204859"/>
                        <a:ext cx="1609328" cy="93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4DF38B0-42C2-42B1-8235-35FDA33A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790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786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4" y="-4763"/>
            <a:ext cx="9426699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5. Prueba para detectar </a:t>
            </a:r>
            <a:r>
              <a:rPr lang="es-ES" altLang="es-PE" sz="4000" b="1" dirty="0" err="1">
                <a:solidFill>
                  <a:srgbClr val="0070C0"/>
                </a:solidFill>
              </a:rPr>
              <a:t>outliers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4000" b="1" dirty="0">
                <a:solidFill>
                  <a:srgbClr val="0070C0"/>
                </a:solidFill>
              </a:rPr>
              <a:t>b) Prueba de Dixon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8355458" cy="4896544"/>
          </a:xfrm>
        </p:spPr>
        <p:txBody>
          <a:bodyPr/>
          <a:lstStyle/>
          <a:p>
            <a:pPr marL="0" indent="0">
              <a:buNone/>
            </a:pPr>
            <a:r>
              <a:rPr lang="es-ES" sz="2800" b="1" dirty="0"/>
              <a:t>Estadístico de Prueba</a:t>
            </a:r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endParaRPr lang="es-ES" sz="2800" b="1" dirty="0"/>
          </a:p>
          <a:p>
            <a:pPr marL="0" indent="0">
              <a:buNone/>
            </a:pPr>
            <a:endParaRPr lang="es-ES" sz="2800" b="1" dirty="0"/>
          </a:p>
          <a:p>
            <a:pPr marL="0" indent="0" algn="just">
              <a:buNone/>
            </a:pPr>
            <a:r>
              <a:rPr lang="es-ES" sz="2400" dirty="0"/>
              <a:t>La cual elimina la influencia de las j-1 otras observaciones grandes y k observaciones extremas pequeñas. Dixon sugirió usar j=1,2 y k=0,1,2. Para evitar el efecto de enmascaramiento de dos </a:t>
            </a:r>
            <a:r>
              <a:rPr lang="es-ES" sz="2400" dirty="0" err="1"/>
              <a:t>outliers</a:t>
            </a:r>
            <a:r>
              <a:rPr lang="es-ES" sz="2400" dirty="0"/>
              <a:t> superiores se podría usar j=2 y k=1 o 2, podría ser considerado como más robusto</a:t>
            </a:r>
          </a:p>
          <a:p>
            <a:pPr marL="0" indent="0" algn="just">
              <a:buNone/>
            </a:pPr>
            <a:r>
              <a:rPr lang="es-ES" sz="2400" b="1" dirty="0"/>
              <a:t>En R</a:t>
            </a:r>
            <a:r>
              <a:rPr lang="es-ES" sz="2400" dirty="0"/>
              <a:t>: </a:t>
            </a:r>
            <a:r>
              <a:rPr lang="es-ES" sz="2400" dirty="0" err="1"/>
              <a:t>dixon.test</a:t>
            </a:r>
            <a:r>
              <a:rPr lang="es-ES" sz="2400" dirty="0"/>
              <a:t> del paquete </a:t>
            </a:r>
            <a:r>
              <a:rPr lang="es-ES" sz="2400" dirty="0" err="1"/>
              <a:t>outliers</a:t>
            </a:r>
            <a:endParaRPr lang="es-ES" sz="3600" b="1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F38B0-42C2-42B1-8235-35FDA33A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790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33A91B-0803-4477-83E1-DB2304BA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1966910"/>
            <a:ext cx="155537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E454725-4C56-4428-8C92-5637E6B68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119"/>
              </p:ext>
            </p:extLst>
          </p:nvPr>
        </p:nvGraphicFramePr>
        <p:xfrm>
          <a:off x="3347864" y="1966910"/>
          <a:ext cx="1944216" cy="103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3" imgW="1854200" imgH="990600" progId="Equation.DSMT4">
                  <p:embed/>
                </p:oleObj>
              </mc:Choice>
              <mc:Fallback>
                <p:oleObj r:id="rId3" imgW="18542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966910"/>
                        <a:ext cx="1944216" cy="1036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63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93038" cy="9112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+mn-ea"/>
                <a:cs typeface="+mn-cs"/>
              </a:rPr>
              <a:t>Contenido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765175"/>
            <a:ext cx="8270875" cy="5903913"/>
          </a:xfrm>
        </p:spPr>
        <p:txBody>
          <a:bodyPr/>
          <a:lstStyle/>
          <a:p>
            <a:pPr marL="355600" lvl="2" indent="0" algn="just" eaLnBrk="1" hangingPunct="1">
              <a:lnSpc>
                <a:spcPct val="80000"/>
              </a:lnSpc>
              <a:buNone/>
              <a:defRPr/>
            </a:pPr>
            <a:r>
              <a:rPr lang="es-ES" sz="2200" dirty="0"/>
              <a:t>	</a:t>
            </a:r>
            <a:r>
              <a:rPr lang="es-ES" sz="2400" dirty="0">
                <a:solidFill>
                  <a:srgbClr val="00B0F0"/>
                </a:solidFill>
              </a:rPr>
              <a:t> </a:t>
            </a:r>
            <a:r>
              <a:rPr lang="es-ES" sz="1800" dirty="0">
                <a:solidFill>
                  <a:srgbClr val="00B0F0"/>
                </a:solidFill>
              </a:rPr>
              <a:t>3.3</a:t>
            </a:r>
            <a:r>
              <a:rPr lang="es-ES" sz="2400" dirty="0">
                <a:solidFill>
                  <a:srgbClr val="00B0F0"/>
                </a:solidFill>
              </a:rPr>
              <a:t> </a:t>
            </a:r>
            <a:r>
              <a:rPr lang="es-ES" sz="2000" dirty="0"/>
              <a:t>Pruebas para evaluar </a:t>
            </a:r>
            <a:r>
              <a:rPr lang="es-ES" sz="2000" dirty="0" err="1"/>
              <a:t>Aleatoridad</a:t>
            </a:r>
            <a:r>
              <a:rPr lang="es-ES" sz="2200" dirty="0"/>
              <a:t> </a:t>
            </a:r>
          </a:p>
          <a:p>
            <a:pPr marL="1270000" lvl="3" indent="-457200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Corrida o Rachas</a:t>
            </a:r>
          </a:p>
          <a:p>
            <a:pPr marL="541338" lvl="3" indent="0" algn="just" eaLnBrk="1" hangingPunct="1">
              <a:lnSpc>
                <a:spcPct val="80000"/>
              </a:lnSpc>
              <a:buNone/>
              <a:defRPr/>
            </a:pPr>
            <a:r>
              <a:rPr lang="es-ES" sz="1800" dirty="0">
                <a:solidFill>
                  <a:srgbClr val="00B0F0"/>
                </a:solidFill>
              </a:rPr>
              <a:t>3.4</a:t>
            </a:r>
            <a:r>
              <a:rPr lang="es-ES" sz="2200" dirty="0"/>
              <a:t> </a:t>
            </a:r>
            <a:r>
              <a:rPr lang="es-ES" sz="2000" dirty="0"/>
              <a:t>Pruebas para evaluar simetría</a:t>
            </a:r>
          </a:p>
          <a:p>
            <a:pPr marL="1252538" lvl="4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Triadas</a:t>
            </a:r>
          </a:p>
          <a:p>
            <a:pPr marL="1252538" lvl="4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Camilo-</a:t>
            </a:r>
            <a:r>
              <a:rPr lang="es-ES" sz="1800" dirty="0" err="1"/>
              <a:t>Masaro</a:t>
            </a:r>
            <a:endParaRPr lang="es-ES" sz="1800" dirty="0"/>
          </a:p>
          <a:p>
            <a:pPr marL="1252538" lvl="4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1800" dirty="0"/>
              <a:t>Prueba de Miao-Gel-</a:t>
            </a:r>
            <a:r>
              <a:rPr lang="es-ES" sz="1800" dirty="0" err="1"/>
              <a:t>Gastwirth</a:t>
            </a:r>
            <a:endParaRPr lang="es-ES" sz="1800" dirty="0"/>
          </a:p>
          <a:p>
            <a:pPr marL="541338" lvl="3" indent="-363538" algn="just" eaLnBrk="1" hangingPunct="1">
              <a:lnSpc>
                <a:spcPct val="80000"/>
              </a:lnSpc>
              <a:buNone/>
              <a:defRPr/>
            </a:pPr>
            <a:r>
              <a:rPr lang="es-ES" sz="2000" dirty="0">
                <a:solidFill>
                  <a:srgbClr val="00B0F0"/>
                </a:solidFill>
              </a:rPr>
              <a:t>4.</a:t>
            </a:r>
            <a:r>
              <a:rPr lang="es-ES" sz="2000" dirty="0"/>
              <a:t> Pruebas para evaluar un parámetro de locación</a:t>
            </a:r>
          </a:p>
          <a:p>
            <a:pPr marL="1252538" lvl="3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2000" dirty="0"/>
              <a:t>Prueba de Signos</a:t>
            </a:r>
          </a:p>
          <a:p>
            <a:pPr marL="1252538" lvl="3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2000" dirty="0"/>
              <a:t>Prueba de Wilcoxon</a:t>
            </a:r>
            <a:endParaRPr lang="es-ES" sz="2200" dirty="0"/>
          </a:p>
          <a:p>
            <a:pPr marL="449263" lvl="3" indent="-271463" algn="just" eaLnBrk="1" hangingPunct="1">
              <a:lnSpc>
                <a:spcPct val="80000"/>
              </a:lnSpc>
              <a:buNone/>
              <a:defRPr/>
            </a:pPr>
            <a:r>
              <a:rPr lang="es-ES" sz="2000" dirty="0">
                <a:solidFill>
                  <a:srgbClr val="00B0F0"/>
                </a:solidFill>
              </a:rPr>
              <a:t>5.</a:t>
            </a:r>
            <a:r>
              <a:rPr lang="es-ES" sz="2000" dirty="0"/>
              <a:t> Pruebas para detectar datos atípicos</a:t>
            </a:r>
          </a:p>
          <a:p>
            <a:pPr marL="1252538" lvl="3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2000" dirty="0"/>
              <a:t>Prueba de </a:t>
            </a:r>
            <a:r>
              <a:rPr lang="es-ES" sz="2000" dirty="0" err="1"/>
              <a:t>Grubbs</a:t>
            </a:r>
            <a:endParaRPr lang="es-ES" sz="2000" dirty="0"/>
          </a:p>
          <a:p>
            <a:pPr marL="1252538" lvl="3" indent="-447675" algn="just" eaLnBrk="1" hangingPunct="1">
              <a:lnSpc>
                <a:spcPct val="80000"/>
              </a:lnSpc>
              <a:buFont typeface="+mj-lt"/>
              <a:buAutoNum type="alphaLcParenR"/>
              <a:defRPr/>
            </a:pPr>
            <a:r>
              <a:rPr lang="es-ES" sz="2000" dirty="0"/>
              <a:t>Prueba de Dixon</a:t>
            </a:r>
            <a:endParaRPr lang="es-ES" sz="2200" dirty="0"/>
          </a:p>
          <a:p>
            <a:pPr marL="804863" lvl="3" indent="0" algn="just" eaLnBrk="1" hangingPunct="1">
              <a:lnSpc>
                <a:spcPct val="80000"/>
              </a:lnSpc>
              <a:buNone/>
              <a:defRPr/>
            </a:pPr>
            <a:endParaRPr lang="es-ES" sz="2000" dirty="0"/>
          </a:p>
        </p:txBody>
      </p:sp>
      <p:pic>
        <p:nvPicPr>
          <p:cNvPr id="25604" name="Picture 5" descr="000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0"/>
            <a:ext cx="20510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649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938"/>
            <a:ext cx="9144000" cy="105410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1. Introducción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47688" y="1311275"/>
            <a:ext cx="7772400" cy="507047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800" dirty="0"/>
              <a:t>En algunas investigaciones, el objetivo es analizar el comportamiento de uno o varios parámetros de la(s) variable(s) de interés.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800" dirty="0"/>
              <a:t>Para realizar este análisis, se debe seleccionar una muestra aleatoria de tamaño n proveniente de la población de tamaño N.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800" dirty="0"/>
              <a:t>Esta muestra se obtiene por lo general siguiendo un esquema de Muestreo Aleatorio Simple (MAS) sin reemplazo</a:t>
            </a:r>
            <a:endParaRPr lang="es-ES" altLang="es-PE" sz="4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938"/>
            <a:ext cx="9144000" cy="105410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1. Introducción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57F656-7F95-4BFC-AD82-91F9685010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12" t="29001" r="25976" b="22147"/>
          <a:stretch/>
        </p:blipFill>
        <p:spPr>
          <a:xfrm>
            <a:off x="899592" y="1011012"/>
            <a:ext cx="7200800" cy="50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6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2. Prueba para una variable dicotómica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a) Prueba Binomial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Aspectos Generales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PE" sz="2400" dirty="0"/>
              <a:t>Los dos tipos de resultados se pueden clasificar en “éxito” o “fracaso” con lo que posteriormente se puede aplicar la función de probabilidad binomial para poder calcular la probabilidad de ocurrencia de la hipótesis nula formulada. </a:t>
            </a:r>
          </a:p>
          <a:p>
            <a:pPr marL="0" lvl="0" indent="0">
              <a:buNone/>
            </a:pPr>
            <a:r>
              <a:rPr lang="es-PE" sz="3200" dirty="0"/>
              <a:t>Supuestos</a:t>
            </a:r>
          </a:p>
          <a:p>
            <a:pPr marL="355600" lvl="0" indent="-355600">
              <a:buFont typeface="Wingdings" panose="05000000000000000000" pitchFamily="2" charset="2"/>
              <a:buChar char="§"/>
            </a:pPr>
            <a:r>
              <a:rPr lang="es-PE" sz="2400" dirty="0"/>
              <a:t>Los n elementos pertenecientes a la muestra son mutuamente independientes.</a:t>
            </a:r>
          </a:p>
          <a:p>
            <a:pPr marL="355600" lvl="0" indent="-355600">
              <a:buFont typeface="Wingdings" panose="05000000000000000000" pitchFamily="2" charset="2"/>
              <a:buChar char="§"/>
            </a:pPr>
            <a:r>
              <a:rPr lang="es-PE" sz="2400" dirty="0"/>
              <a:t>Cada elemento tiene probabilidad π de que resulte de la clase 1, siendo π el mismo para las n elementos.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2. Prueba para una variable dicotómica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a) Prueba Binomial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21EE8169-9E4C-42FF-8787-24201B6D7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18172"/>
              </p:ext>
            </p:extLst>
          </p:nvPr>
        </p:nvGraphicFramePr>
        <p:xfrm>
          <a:off x="611560" y="1192557"/>
          <a:ext cx="7056784" cy="15925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84873">
                  <a:extLst>
                    <a:ext uri="{9D8B030D-6E8A-4147-A177-3AD203B41FA5}">
                      <a16:colId xmlns:a16="http://schemas.microsoft.com/office/drawing/2014/main" val="2926640137"/>
                    </a:ext>
                  </a:extLst>
                </a:gridCol>
                <a:gridCol w="812930">
                  <a:extLst>
                    <a:ext uri="{9D8B030D-6E8A-4147-A177-3AD203B41FA5}">
                      <a16:colId xmlns:a16="http://schemas.microsoft.com/office/drawing/2014/main" val="720886361"/>
                    </a:ext>
                  </a:extLst>
                </a:gridCol>
                <a:gridCol w="2188594">
                  <a:extLst>
                    <a:ext uri="{9D8B030D-6E8A-4147-A177-3AD203B41FA5}">
                      <a16:colId xmlns:a16="http://schemas.microsoft.com/office/drawing/2014/main" val="993470882"/>
                    </a:ext>
                  </a:extLst>
                </a:gridCol>
                <a:gridCol w="843671">
                  <a:extLst>
                    <a:ext uri="{9D8B030D-6E8A-4147-A177-3AD203B41FA5}">
                      <a16:colId xmlns:a16="http://schemas.microsoft.com/office/drawing/2014/main" val="284968119"/>
                    </a:ext>
                  </a:extLst>
                </a:gridCol>
                <a:gridCol w="1626716">
                  <a:extLst>
                    <a:ext uri="{9D8B030D-6E8A-4147-A177-3AD203B41FA5}">
                      <a16:colId xmlns:a16="http://schemas.microsoft.com/office/drawing/2014/main" val="257949040"/>
                    </a:ext>
                  </a:extLst>
                </a:gridCol>
              </a:tblGrid>
              <a:tr h="364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Bilateral</a:t>
                      </a:r>
                      <a:endParaRPr lang="es-P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 </a:t>
                      </a:r>
                      <a:endParaRPr lang="es-P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Unilateral</a:t>
                      </a:r>
                      <a:endParaRPr lang="es-P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517265"/>
                  </a:ext>
                </a:extLst>
              </a:tr>
              <a:tr h="381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Caso A</a:t>
                      </a:r>
                      <a:endParaRPr lang="es-P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 </a:t>
                      </a:r>
                      <a:endParaRPr lang="es-P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Caso B</a:t>
                      </a:r>
                      <a:endParaRPr lang="es-P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 </a:t>
                      </a:r>
                      <a:endParaRPr lang="es-PE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Caso C</a:t>
                      </a:r>
                      <a:endParaRPr lang="es-P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955439"/>
                  </a:ext>
                </a:extLst>
              </a:tr>
              <a:tr h="847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>
                        <a:effectLst/>
                        <a:latin typeface="Arial" panose="020B0604020202020204" pitchFamily="34" charset="0"/>
                        <a:ea typeface="Batang" panose="020B0503020000020004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B0503020000020004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PE" sz="1200" dirty="0">
                        <a:effectLst/>
                        <a:latin typeface="Arial" panose="020B0604020202020204" pitchFamily="34" charset="0"/>
                        <a:ea typeface="Batang" panose="020B0503020000020004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5046408"/>
                  </a:ext>
                </a:extLst>
              </a:tr>
            </a:tbl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8BCEAF9-4192-4C67-8070-9401C9948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04812"/>
              </p:ext>
            </p:extLst>
          </p:nvPr>
        </p:nvGraphicFramePr>
        <p:xfrm>
          <a:off x="733275" y="1917343"/>
          <a:ext cx="1484762" cy="96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4" imgW="711200" imgH="457200" progId="Equation.DSMT4">
                  <p:embed/>
                </p:oleObj>
              </mc:Choice>
              <mc:Fallback>
                <p:oleObj r:id="rId4" imgW="7112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75" y="1917343"/>
                        <a:ext cx="1484762" cy="967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CD977DC-0592-4E34-A531-155BBA595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783262"/>
              </p:ext>
            </p:extLst>
          </p:nvPr>
        </p:nvGraphicFramePr>
        <p:xfrm>
          <a:off x="6300192" y="1993920"/>
          <a:ext cx="1179510" cy="862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r:id="rId6" imgW="711200" imgH="457200" progId="Equation.DSMT4">
                  <p:embed/>
                </p:oleObj>
              </mc:Choice>
              <mc:Fallback>
                <p:oleObj r:id="rId6" imgW="7112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993920"/>
                        <a:ext cx="1179510" cy="862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B366AFD-1F5E-4F9F-8F25-56AE5E2C7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29656"/>
              </p:ext>
            </p:extLst>
          </p:nvPr>
        </p:nvGraphicFramePr>
        <p:xfrm>
          <a:off x="3426977" y="1935586"/>
          <a:ext cx="1352933" cy="88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r:id="rId8" imgW="711200" imgH="457200" progId="Equation.DSMT4">
                  <p:embed/>
                </p:oleObj>
              </mc:Choice>
              <mc:Fallback>
                <p:oleObj r:id="rId8" imgW="711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977" y="1935586"/>
                        <a:ext cx="1352933" cy="881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B01D1371-90A6-434A-A477-6CF760C9E0C5}"/>
              </a:ext>
            </a:extLst>
          </p:cNvPr>
          <p:cNvSpPr txBox="1"/>
          <p:nvPr/>
        </p:nvSpPr>
        <p:spPr>
          <a:xfrm>
            <a:off x="611560" y="301956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El </a:t>
            </a:r>
            <a:r>
              <a:rPr lang="es-PE" dirty="0" err="1"/>
              <a:t>pvalor</a:t>
            </a:r>
            <a:r>
              <a:rPr lang="es-PE" dirty="0"/>
              <a:t> se calcula dependiendo de la hipótesis alterna usando la distribución binomial.</a:t>
            </a:r>
          </a:p>
          <a:p>
            <a:pPr algn="just"/>
            <a:r>
              <a:rPr lang="es-PE" dirty="0"/>
              <a:t>Si la muestra es grande se puede usar la aproximación a la normal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r>
              <a:rPr lang="es-ES_tradnl" dirty="0"/>
              <a:t>Donde: O</a:t>
            </a:r>
            <a:r>
              <a:rPr lang="es-ES_tradnl" baseline="-25000" dirty="0"/>
              <a:t>1</a:t>
            </a:r>
            <a:r>
              <a:rPr lang="es-ES_tradnl" dirty="0"/>
              <a:t>+0.5 si x&lt;n</a:t>
            </a:r>
            <a:r>
              <a:rPr lang="es-ES_tradnl" dirty="0">
                <a:sym typeface="Symbol" panose="05050102010706020507" pitchFamily="18" charset="2"/>
              </a:rPr>
              <a:t></a:t>
            </a:r>
            <a:r>
              <a:rPr lang="es-ES_tradnl" baseline="-25000" dirty="0"/>
              <a:t>0</a:t>
            </a:r>
            <a:r>
              <a:rPr lang="es-ES_tradnl" dirty="0"/>
              <a:t> y O</a:t>
            </a:r>
            <a:r>
              <a:rPr lang="es-ES_tradnl" baseline="-25000" dirty="0"/>
              <a:t>1</a:t>
            </a:r>
            <a:r>
              <a:rPr lang="es-ES_tradnl" dirty="0"/>
              <a:t>-0.5 si x&gt;n</a:t>
            </a:r>
            <a:r>
              <a:rPr lang="es-ES_tradnl" dirty="0">
                <a:sym typeface="Symbol" panose="05050102010706020507" pitchFamily="18" charset="2"/>
              </a:rPr>
              <a:t></a:t>
            </a:r>
            <a:r>
              <a:rPr lang="es-ES_tradnl" baseline="-25000" dirty="0"/>
              <a:t>0</a:t>
            </a:r>
            <a:endParaRPr lang="es-PE" baseline="-25000" dirty="0"/>
          </a:p>
          <a:p>
            <a:pPr algn="just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F472DB7-C27B-4068-93E1-36914F75C0EC}"/>
                  </a:ext>
                </a:extLst>
              </p:cNvPr>
              <p:cNvSpPr txBox="1"/>
              <p:nvPr/>
            </p:nvSpPr>
            <p:spPr>
              <a:xfrm>
                <a:off x="2155572" y="4722020"/>
                <a:ext cx="4688840" cy="1127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±0.5)−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s-PE" i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s-PE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F472DB7-C27B-4068-93E1-36914F75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72" y="4722020"/>
                <a:ext cx="4688840" cy="11278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69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163" y="-4763"/>
            <a:ext cx="9139238" cy="1198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PE" sz="4000" b="1" dirty="0">
                <a:solidFill>
                  <a:srgbClr val="0070C0"/>
                </a:solidFill>
              </a:rPr>
              <a:t>2. Prueba para una variable dicotómica</a:t>
            </a:r>
            <a:br>
              <a:rPr lang="es-ES" altLang="es-PE" sz="4000" b="1" dirty="0">
                <a:solidFill>
                  <a:srgbClr val="0070C0"/>
                </a:solidFill>
              </a:rPr>
            </a:br>
            <a:r>
              <a:rPr lang="es-ES" altLang="es-PE" sz="3100" b="1" dirty="0">
                <a:solidFill>
                  <a:srgbClr val="0070C0"/>
                </a:solidFill>
              </a:rPr>
              <a:t>a) Prueba Binomial</a:t>
            </a:r>
            <a:endParaRPr lang="es-ES" altLang="es-PE" sz="4000" b="1" dirty="0">
              <a:solidFill>
                <a:srgbClr val="007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idx="1"/>
          </p:nvPr>
        </p:nvSpPr>
        <p:spPr>
          <a:xfrm>
            <a:off x="681038" y="1124744"/>
            <a:ext cx="7772400" cy="504056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s-ES" altLang="es-PE" sz="3200" dirty="0"/>
              <a:t>Intervalo de confianza</a:t>
            </a:r>
          </a:p>
          <a:p>
            <a:pPr marL="0" lvl="0" indent="0">
              <a:buNone/>
            </a:pPr>
            <a:endParaRPr lang="es-PE" sz="3200" dirty="0"/>
          </a:p>
          <a:p>
            <a:pPr marL="0" lvl="0" indent="0">
              <a:buNone/>
            </a:pPr>
            <a:endParaRPr lang="es-PE" sz="3200" dirty="0"/>
          </a:p>
          <a:p>
            <a:pPr marL="0" lvl="0" indent="0">
              <a:buNone/>
            </a:pPr>
            <a:endParaRPr lang="es-PE" sz="3200" dirty="0"/>
          </a:p>
          <a:p>
            <a:pPr marL="0" lvl="0" indent="0">
              <a:buNone/>
            </a:pPr>
            <a:r>
              <a:rPr lang="es-PE" sz="2800" dirty="0">
                <a:solidFill>
                  <a:schemeClr val="tx1"/>
                </a:solidFill>
                <a:latin typeface="Tahoma" panose="020B0604030504040204" pitchFamily="34" charset="0"/>
              </a:rPr>
              <a:t>Cuando</a:t>
            </a:r>
            <a:r>
              <a:rPr lang="es-PE" sz="3200" dirty="0"/>
              <a:t> el tamaño de muestra es grande se puede utilizar:</a:t>
            </a:r>
          </a:p>
          <a:p>
            <a:pPr marL="0" lvl="0" indent="0">
              <a:buNone/>
            </a:pPr>
            <a:endParaRPr lang="es-PE" sz="3200" dirty="0"/>
          </a:p>
          <a:p>
            <a:pPr marL="0" lvl="0" indent="0">
              <a:buNone/>
            </a:pPr>
            <a:endParaRPr lang="es-PE" sz="3200" dirty="0"/>
          </a:p>
          <a:p>
            <a:pPr marL="0" lvl="0" indent="0">
              <a:buNone/>
            </a:pPr>
            <a:r>
              <a:rPr lang="es-PE" sz="3200" b="1" dirty="0"/>
              <a:t>En R</a:t>
            </a:r>
            <a:r>
              <a:rPr lang="es-PE" sz="3200" dirty="0"/>
              <a:t>: </a:t>
            </a:r>
            <a:r>
              <a:rPr lang="es-PE" sz="3200" dirty="0" err="1"/>
              <a:t>binom.test</a:t>
            </a:r>
            <a:endParaRPr lang="es-PE" sz="3200" dirty="0"/>
          </a:p>
          <a:p>
            <a:pPr marL="0" lvl="0" indent="0">
              <a:buNone/>
            </a:pPr>
            <a:endParaRPr lang="es-PE" sz="24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s-ES" altLang="es-PE" sz="4000" dirty="0"/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s-P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112DE34-BAF3-45C0-8167-EC75BB102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7097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16FF85B-79F7-4D87-903C-51E5E7ED5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889806"/>
              </p:ext>
            </p:extLst>
          </p:nvPr>
        </p:nvGraphicFramePr>
        <p:xfrm>
          <a:off x="2269467" y="1718545"/>
          <a:ext cx="4101010" cy="71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r:id="rId4" imgW="2565400" imgH="482600" progId="Equation.DSMT4">
                  <p:embed/>
                </p:oleObj>
              </mc:Choice>
              <mc:Fallback>
                <p:oleObj r:id="rId4" imgW="25654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467" y="1718545"/>
                        <a:ext cx="4101010" cy="711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43BECD9A-75DC-4430-935D-E1B3C4F76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2566987"/>
            <a:ext cx="11521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EF8A105-4FB9-4364-8115-F89946EAA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289403"/>
              </p:ext>
            </p:extLst>
          </p:nvPr>
        </p:nvGraphicFramePr>
        <p:xfrm>
          <a:off x="2339752" y="2601755"/>
          <a:ext cx="3960440" cy="77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r:id="rId6" imgW="2768600" imgH="546100" progId="Equation.DSMT4">
                  <p:embed/>
                </p:oleObj>
              </mc:Choice>
              <mc:Fallback>
                <p:oleObj r:id="rId6" imgW="2768600" imgH="546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01755"/>
                        <a:ext cx="3960440" cy="770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B7274ABF-54A9-4A58-97CF-D989E57E3D0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60" y="5068630"/>
            <a:ext cx="112997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ABAA36B5-47E3-4034-94AB-2A77B6C1E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32689"/>
              </p:ext>
            </p:extLst>
          </p:nvPr>
        </p:nvGraphicFramePr>
        <p:xfrm>
          <a:off x="1331640" y="4754652"/>
          <a:ext cx="3092127" cy="832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r:id="rId8" imgW="2032000" imgH="520700" progId="Equation.DSMT4">
                  <p:embed/>
                </p:oleObj>
              </mc:Choice>
              <mc:Fallback>
                <p:oleObj r:id="rId8" imgW="20320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54652"/>
                        <a:ext cx="3092127" cy="832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B05A9A53-EB69-4CB6-8C39-AE09D68E42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87985" y="6129669"/>
            <a:ext cx="104925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9F866E74-3444-4B33-B4D8-10730E8C4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512478"/>
              </p:ext>
            </p:extLst>
          </p:nvPr>
        </p:nvGraphicFramePr>
        <p:xfrm>
          <a:off x="4588005" y="4747147"/>
          <a:ext cx="3080339" cy="77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r:id="rId10" imgW="2057400" imgH="520700" progId="Equation.DSMT4">
                  <p:embed/>
                </p:oleObj>
              </mc:Choice>
              <mc:Fallback>
                <p:oleObj r:id="rId10" imgW="2057400" imgH="520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005" y="4747147"/>
                        <a:ext cx="3080339" cy="770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253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10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1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12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13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14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2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3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4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5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6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7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8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ppt/theme/themeOverride9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5117</TotalTime>
  <Words>2095</Words>
  <Application>Microsoft Office PowerPoint</Application>
  <PresentationFormat>Presentación en pantalla (4:3)</PresentationFormat>
  <Paragraphs>310</Paragraphs>
  <Slides>33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Cambria Math</vt:lpstr>
      <vt:lpstr>Tahoma</vt:lpstr>
      <vt:lpstr>Times New Roman</vt:lpstr>
      <vt:lpstr>Trebuchet MS</vt:lpstr>
      <vt:lpstr>Wingdings</vt:lpstr>
      <vt:lpstr>Wingdings 3</vt:lpstr>
      <vt:lpstr>Faceta</vt:lpstr>
      <vt:lpstr>Equation.DSMT4</vt:lpstr>
      <vt:lpstr>Equation.3</vt:lpstr>
      <vt:lpstr>UNIVERSIDAD NACIONAL AGRARIA LA MOLINA</vt:lpstr>
      <vt:lpstr>“Cada uno de nosotros ha estado haciendo todas las estadísticas de su vida, en el sentido de que cada uno de nosotros ha querido llegar a conclusiones basadas en observaciones empíricas desde su nacimiento” </vt:lpstr>
      <vt:lpstr>Contenido</vt:lpstr>
      <vt:lpstr>Contenido</vt:lpstr>
      <vt:lpstr>1. Introducción</vt:lpstr>
      <vt:lpstr>1. Introducción</vt:lpstr>
      <vt:lpstr>2. Prueba para una variable dicotómica a) Prueba Binomial</vt:lpstr>
      <vt:lpstr>2. Prueba para una variable dicotómica a) Prueba Binomial</vt:lpstr>
      <vt:lpstr>2. Prueba para una variable dicotómica a) Prueba Binomial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3.1 Prueba para determinar la distribución de los datos </vt:lpstr>
      <vt:lpstr>3. Prueba para evaluar supuestos 3.2 Pruebas de normalidad</vt:lpstr>
      <vt:lpstr>3. Prueba para evaluar supuestos 3.2 Pruebas de normalidad</vt:lpstr>
      <vt:lpstr>3. Prueba para evaluar supuestos 3.2 Pruebas de normalidad</vt:lpstr>
      <vt:lpstr>3. Prueba para evaluar supuestos 3.3 Pruebas para evaluar Aleatoriedad</vt:lpstr>
      <vt:lpstr>3. Prueba para evaluar supuestos 3.3 Pruebas para evaluar Aleatoriedad</vt:lpstr>
      <vt:lpstr>3. Prueba para evaluar supuestos 3.4 Pruebas para evaluar Simetría</vt:lpstr>
      <vt:lpstr>3. Prueba para evaluar supuestos 3.4 Pruebas para evaluar Simetría</vt:lpstr>
      <vt:lpstr>3. Prueba para evaluar supuestos 3.4 Pruebas para evaluar Simetría</vt:lpstr>
      <vt:lpstr>3. Prueba para evaluar supuestos 3.4 Pruebas para evaluar Simetría</vt:lpstr>
      <vt:lpstr>4. Prueba para evaluar un parámetro de posición </vt:lpstr>
      <vt:lpstr>4. Prueba para evaluar un parámetro de posición </vt:lpstr>
      <vt:lpstr>4. Prueba para evaluar un parámetro de posición </vt:lpstr>
      <vt:lpstr>4. Prueba para evaluar un parámetro de posición </vt:lpstr>
      <vt:lpstr>5. Prueba para detectar outliers </vt:lpstr>
      <vt:lpstr>5. Prueba para detectar outliers a) Prueba de Grubbs</vt:lpstr>
      <vt:lpstr>5. Prueba para detectar outliers b) Prueba de Dixon</vt:lpstr>
    </vt:vector>
  </TitlesOfParts>
  <Company>Estadistica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Computacional</dc:title>
  <dc:creator>Docente09</dc:creator>
  <cp:lastModifiedBy>PORRAS CERRON JAIME CARLOS</cp:lastModifiedBy>
  <cp:revision>245</cp:revision>
  <dcterms:created xsi:type="dcterms:W3CDTF">2006-08-18T14:21:20Z</dcterms:created>
  <dcterms:modified xsi:type="dcterms:W3CDTF">2020-07-19T03:58:19Z</dcterms:modified>
</cp:coreProperties>
</file>