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3"/>
  </p:notesMasterIdLst>
  <p:handoutMasterIdLst>
    <p:handoutMasterId r:id="rId14"/>
  </p:handoutMasterIdLst>
  <p:sldIdLst>
    <p:sldId id="291" r:id="rId2"/>
    <p:sldId id="292" r:id="rId3"/>
    <p:sldId id="265" r:id="rId4"/>
    <p:sldId id="272" r:id="rId5"/>
    <p:sldId id="273" r:id="rId6"/>
    <p:sldId id="305" r:id="rId7"/>
    <p:sldId id="326" r:id="rId8"/>
    <p:sldId id="327" r:id="rId9"/>
    <p:sldId id="325" r:id="rId10"/>
    <p:sldId id="328" r:id="rId11"/>
    <p:sldId id="329" r:id="rId12"/>
  </p:sldIdLst>
  <p:sldSz cx="9144000" cy="6858000" type="screen4x3"/>
  <p:notesSz cx="6858000" cy="9945688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33CC33"/>
    <a:srgbClr val="FFFF66"/>
    <a:srgbClr val="B3EBD6"/>
    <a:srgbClr val="66CCFF"/>
    <a:srgbClr val="FF99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2740" autoAdjust="0"/>
  </p:normalViewPr>
  <p:slideViewPr>
    <p:cSldViewPr>
      <p:cViewPr varScale="1">
        <p:scale>
          <a:sx n="74" d="100"/>
          <a:sy n="74" d="100"/>
        </p:scale>
        <p:origin x="1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7CFB055-405B-49ED-9F4C-D63166500AA6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65617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5F9EF663-8317-4055-92A2-5796464BDC7C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976237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>
              <a:latin typeface="Arial" panose="020B0604020202020204" pitchFamily="34" charset="0"/>
            </a:endParaRPr>
          </a:p>
        </p:txBody>
      </p:sp>
      <p:sp>
        <p:nvSpPr>
          <p:cNvPr id="33796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CAAEF1-A2A3-4F52-89B0-0E5C50D1984A}" type="slidenum">
              <a:rPr lang="es-ES" altLang="es-PE" sz="1200">
                <a:latin typeface="Arial" panose="020B0604020202020204" pitchFamily="34" charset="0"/>
              </a:rPr>
              <a:pPr/>
              <a:t>2</a:t>
            </a:fld>
            <a:endParaRPr lang="es-ES" altLang="es-PE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69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EF663-8317-4055-92A2-5796464BDC7C}" type="slidenum">
              <a:rPr lang="es-ES" altLang="es-PE" smtClean="0"/>
              <a:pPr/>
              <a:t>7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28691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EF663-8317-4055-92A2-5796464BDC7C}" type="slidenum">
              <a:rPr lang="es-ES" altLang="es-PE" smtClean="0"/>
              <a:pPr/>
              <a:t>10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3903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EF663-8317-4055-92A2-5796464BDC7C}" type="slidenum">
              <a:rPr lang="es-ES" altLang="es-PE" smtClean="0"/>
              <a:pPr/>
              <a:t>11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47515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-7938" y="-7938"/>
            <a:ext cx="9170988" cy="6873876"/>
            <a:chOff x="-8466" y="-8468"/>
            <a:chExt cx="9171316" cy="6874935"/>
          </a:xfrm>
        </p:grpSpPr>
        <p:cxnSp>
          <p:nvCxnSpPr>
            <p:cNvPr id="5" name="Straight Connector 27"/>
            <p:cNvCxnSpPr/>
            <p:nvPr/>
          </p:nvCxnSpPr>
          <p:spPr>
            <a:xfrm flipV="1">
              <a:off x="5130456" y="4175239"/>
              <a:ext cx="4022869" cy="2683288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8"/>
            <p:cNvCxnSpPr/>
            <p:nvPr/>
          </p:nvCxnSpPr>
          <p:spPr>
            <a:xfrm>
              <a:off x="7043462" y="-529"/>
              <a:ext cx="1217656" cy="685905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/>
            <p:cNvSpPr/>
            <p:nvPr/>
          </p:nvSpPr>
          <p:spPr>
            <a:xfrm>
              <a:off x="6892644" y="-529"/>
              <a:ext cx="2268619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/>
            <p:cNvSpPr/>
            <p:nvPr/>
          </p:nvSpPr>
          <p:spPr>
            <a:xfrm>
              <a:off x="7205393" y="-8468"/>
              <a:ext cx="1947932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/>
            <p:cNvSpPr/>
            <p:nvPr/>
          </p:nvSpPr>
          <p:spPr>
            <a:xfrm>
              <a:off x="6638635" y="3919613"/>
              <a:ext cx="251310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/>
            <p:cNvSpPr/>
            <p:nvPr/>
          </p:nvSpPr>
          <p:spPr>
            <a:xfrm>
              <a:off x="7010123" y="-8468"/>
              <a:ext cx="2143202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/>
            <p:cNvSpPr/>
            <p:nvPr/>
          </p:nvSpPr>
          <p:spPr>
            <a:xfrm>
              <a:off x="8296044" y="-8468"/>
              <a:ext cx="857281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/>
            <p:cNvSpPr/>
            <p:nvPr/>
          </p:nvSpPr>
          <p:spPr>
            <a:xfrm>
              <a:off x="8094425" y="-8468"/>
              <a:ext cx="1066838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/>
            <p:cNvSpPr/>
            <p:nvPr/>
          </p:nvSpPr>
          <p:spPr>
            <a:xfrm>
              <a:off x="8069024" y="4894488"/>
              <a:ext cx="1093826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/>
            <p:cNvSpPr/>
            <p:nvPr/>
          </p:nvSpPr>
          <p:spPr>
            <a:xfrm>
              <a:off x="-8466" y="-8468"/>
              <a:ext cx="863632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265B9-4C3B-43FE-A43F-5E75205462C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6665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2BBE9-AF66-4F01-A90F-F63459DF1A8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9666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PE" sz="8000">
                <a:solidFill>
                  <a:srgbClr val="9FE0F5"/>
                </a:solidFill>
              </a:rPr>
              <a:t>“</a:t>
            </a:r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PE" sz="8000">
                <a:solidFill>
                  <a:srgbClr val="9FE0F5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15FBF186-40BE-4BAB-B02C-7981FC5CAAA6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572540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34DAC-B0FD-4235-84B7-AE83F1F23182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715606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PE" sz="8000">
                <a:solidFill>
                  <a:srgbClr val="9FE0F5"/>
                </a:solidFill>
              </a:rPr>
              <a:t>“</a:t>
            </a:r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PE" sz="8000">
                <a:solidFill>
                  <a:srgbClr val="9FE0F5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F7A04C1-E060-4FC3-AEE1-711586665C96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635226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8B1CAFD-F167-4D9D-86E4-83B0D4140061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954012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541FC-7B81-4A34-910F-896674E1F1D2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774096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745D2-BA75-4785-A535-8EC2B1599C8C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447425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BDDAA4-6947-4541-A58C-1FD99BE385B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24004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C47DB4-6AE3-4E02-82D1-B87912B2297C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1871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9B3A6-D3DA-4DCF-BC17-43D2288A49C9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60067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D39D3-5B00-46AB-B449-B3BB3BFDC30C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37385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FCC13-498B-4D78-93A1-7FEF7C9671EB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5732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BD0A6-DE3E-4512-9100-C5C94DBDA82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50323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28854-B037-426A-9219-E1F8BFAA105F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32662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8C5E3-4536-4745-9D54-4D651C7F9564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13738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82241-CE95-4D5E-AC5E-EF56A65A4095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66414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C9E2C-105A-458B-A625-D1E510C5610A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47564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6"/>
          <p:cNvGrpSpPr>
            <a:grpSpLocks/>
          </p:cNvGrpSpPr>
          <p:nvPr/>
        </p:nvGrpSpPr>
        <p:grpSpPr bwMode="auto">
          <a:xfrm>
            <a:off x="-7938" y="-7938"/>
            <a:ext cx="9170988" cy="6873876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17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55" y="4175239"/>
              <a:ext cx="4022869" cy="2683288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3462" y="-529"/>
              <a:ext cx="1217656" cy="685905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2644" y="-529"/>
              <a:ext cx="2268619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393" y="-8468"/>
              <a:ext cx="1947932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34" y="3919613"/>
              <a:ext cx="251310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23" y="-8468"/>
              <a:ext cx="2143202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044" y="-8468"/>
              <a:ext cx="857281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425" y="-8468"/>
              <a:ext cx="1066838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9024" y="4894488"/>
              <a:ext cx="1093826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del patrón</a:t>
            </a:r>
            <a:endParaRPr lang="en-US" altLang="es-PE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  <a:endParaRPr lang="en-US" alt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CAC821-F2AE-4E80-8B10-6C1A783251E5}" type="datetimeFigureOut">
              <a:rPr lang="es-PE"/>
              <a:pPr>
                <a:defRPr/>
              </a:pPr>
              <a:t>30/07/2020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900">
                <a:solidFill>
                  <a:schemeClr val="accent1"/>
                </a:solidFill>
              </a:defRPr>
            </a:lvl1pPr>
          </a:lstStyle>
          <a:p>
            <a:fld id="{C6784AC6-E35A-4827-853F-327590500C53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  <p:sldLayoutId id="2147483941" r:id="rId18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4.png"/><Relationship Id="rId5" Type="http://schemas.openxmlformats.org/officeDocument/2006/relationships/image" Target="../media/image19.wmf"/><Relationship Id="rId10" Type="http://schemas.openxmlformats.org/officeDocument/2006/relationships/image" Target="../media/image23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6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/>
          <p:cNvSpPr>
            <a:spLocks noGrp="1"/>
          </p:cNvSpPr>
          <p:nvPr>
            <p:ph type="ctrTitle"/>
          </p:nvPr>
        </p:nvSpPr>
        <p:spPr>
          <a:xfrm>
            <a:off x="1979613" y="0"/>
            <a:ext cx="7164387" cy="1830388"/>
          </a:xfrm>
        </p:spPr>
        <p:txBody>
          <a:bodyPr/>
          <a:lstStyle/>
          <a:p>
            <a:pPr algn="ctr" eaLnBrk="1" hangingPunct="1"/>
            <a:r>
              <a:rPr lang="es-PE" altLang="es-PE" sz="3200">
                <a:solidFill>
                  <a:schemeClr val="tx1"/>
                </a:solidFill>
              </a:rPr>
              <a:t>UNIVERSIDAD NACIONAL AGRARIA LA MOLINA</a:t>
            </a:r>
          </a:p>
        </p:txBody>
      </p:sp>
      <p:pic>
        <p:nvPicPr>
          <p:cNvPr id="23555" name="Picture 2" descr="http://www.lamolina.edu.pe/portada/html/acerca/escudos/download/color/1193x1355_ESCUDOCOL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79613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2 Subtítulo"/>
          <p:cNvSpPr txBox="1">
            <a:spLocks/>
          </p:cNvSpPr>
          <p:nvPr/>
        </p:nvSpPr>
        <p:spPr bwMode="auto">
          <a:xfrm>
            <a:off x="2700338" y="1916113"/>
            <a:ext cx="58674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s-PE" altLang="es-PE" sz="2400" dirty="0">
                <a:solidFill>
                  <a:srgbClr val="404040"/>
                </a:solidFill>
                <a:latin typeface="Trebuchet MS" panose="020B0603020202020204" pitchFamily="34" charset="0"/>
              </a:rPr>
              <a:t>Departamento Académico de Estadística e Informática</a:t>
            </a:r>
          </a:p>
        </p:txBody>
      </p:sp>
      <p:sp>
        <p:nvSpPr>
          <p:cNvPr id="23557" name="2 Subtítulo"/>
          <p:cNvSpPr txBox="1">
            <a:spLocks/>
          </p:cNvSpPr>
          <p:nvPr/>
        </p:nvSpPr>
        <p:spPr bwMode="auto">
          <a:xfrm>
            <a:off x="2736850" y="3500438"/>
            <a:ext cx="586740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s-PE" altLang="es-PE" sz="3200" dirty="0">
                <a:solidFill>
                  <a:srgbClr val="0070C0"/>
                </a:solidFill>
                <a:latin typeface="Trebuchet MS" panose="020B0603020202020204" pitchFamily="34" charset="0"/>
              </a:rPr>
              <a:t>Estadística No Paramétrica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816350" y="6237288"/>
            <a:ext cx="532765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s-ES" altLang="es-PE" sz="3200"/>
              <a:t>Mg Sc Jaime Porras Cerrón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920" y="10919"/>
            <a:ext cx="9828584" cy="8367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3400" b="1" dirty="0">
                <a:solidFill>
                  <a:srgbClr val="0070C0"/>
                </a:solidFill>
              </a:rPr>
              <a:t>4. Prueba para evaluar un parámetro de escala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12163" y="603920"/>
            <a:ext cx="8355458" cy="5040560"/>
          </a:xfrm>
        </p:spPr>
        <p:txBody>
          <a:bodyPr/>
          <a:lstStyle/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4FB1A86-E23B-431B-A3E4-43664EF4F147}"/>
              </a:ext>
            </a:extLst>
          </p:cNvPr>
          <p:cNvGraphicFramePr>
            <a:graphicFrameLocks noGrp="1"/>
          </p:cNvGraphicFramePr>
          <p:nvPr/>
        </p:nvGraphicFramePr>
        <p:xfrm>
          <a:off x="467067" y="819487"/>
          <a:ext cx="7483270" cy="124145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80657">
                  <a:extLst>
                    <a:ext uri="{9D8B030D-6E8A-4147-A177-3AD203B41FA5}">
                      <a16:colId xmlns:a16="http://schemas.microsoft.com/office/drawing/2014/main" val="1781147834"/>
                    </a:ext>
                  </a:extLst>
                </a:gridCol>
                <a:gridCol w="862061">
                  <a:extLst>
                    <a:ext uri="{9D8B030D-6E8A-4147-A177-3AD203B41FA5}">
                      <a16:colId xmlns:a16="http://schemas.microsoft.com/office/drawing/2014/main" val="4196152964"/>
                    </a:ext>
                  </a:extLst>
                </a:gridCol>
                <a:gridCol w="2320864">
                  <a:extLst>
                    <a:ext uri="{9D8B030D-6E8A-4147-A177-3AD203B41FA5}">
                      <a16:colId xmlns:a16="http://schemas.microsoft.com/office/drawing/2014/main" val="440651973"/>
                    </a:ext>
                  </a:extLst>
                </a:gridCol>
                <a:gridCol w="894660">
                  <a:extLst>
                    <a:ext uri="{9D8B030D-6E8A-4147-A177-3AD203B41FA5}">
                      <a16:colId xmlns:a16="http://schemas.microsoft.com/office/drawing/2014/main" val="1696078832"/>
                    </a:ext>
                  </a:extLst>
                </a:gridCol>
                <a:gridCol w="1725028">
                  <a:extLst>
                    <a:ext uri="{9D8B030D-6E8A-4147-A177-3AD203B41FA5}">
                      <a16:colId xmlns:a16="http://schemas.microsoft.com/office/drawing/2014/main" val="205664746"/>
                    </a:ext>
                  </a:extLst>
                </a:gridCol>
              </a:tblGrid>
              <a:tr h="2742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800" dirty="0">
                          <a:effectLst/>
                        </a:rPr>
                        <a:t>Bilateral</a:t>
                      </a:r>
                      <a:endParaRPr lang="es-PE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Unilateral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09874"/>
                  </a:ext>
                </a:extLst>
              </a:tr>
              <a:tr h="1750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Caso A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Caso B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Caso C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5367439"/>
                  </a:ext>
                </a:extLst>
              </a:tr>
              <a:tr h="7842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 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PE" sz="12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PE" sz="12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5297193"/>
                  </a:ext>
                </a:extLst>
              </a:tr>
            </a:tbl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6ADF8203-8048-48BD-B7F3-A7DEBD24E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4758" y="2176113"/>
            <a:ext cx="9208758" cy="4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" altLang="es-PE" sz="3000" b="1" dirty="0">
                <a:solidFill>
                  <a:srgbClr val="0070C0"/>
                </a:solidFill>
              </a:rPr>
              <a:t>4.1 Prueba de </a:t>
            </a:r>
            <a:r>
              <a:rPr lang="es-ES" altLang="es-PE" sz="3000" b="1" dirty="0" err="1">
                <a:solidFill>
                  <a:srgbClr val="0070C0"/>
                </a:solidFill>
              </a:rPr>
              <a:t>Grambsch</a:t>
            </a:r>
            <a:endParaRPr lang="es-ES" altLang="es-PE" sz="30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3200" b="1" dirty="0">
                <a:solidFill>
                  <a:srgbClr val="0070C0"/>
                </a:solidFill>
              </a:rPr>
              <a:t>	  </a:t>
            </a:r>
            <a:r>
              <a:rPr lang="es-ES" sz="2700" b="1" dirty="0">
                <a:solidFill>
                  <a:schemeClr val="tx1"/>
                </a:solidFill>
              </a:rPr>
              <a:t>Aspectos Generales</a:t>
            </a:r>
            <a:r>
              <a:rPr lang="es-ES" sz="3200" b="1" dirty="0">
                <a:solidFill>
                  <a:srgbClr val="0070C0"/>
                </a:solidFill>
              </a:rPr>
              <a:t>	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3200" b="1" dirty="0">
                <a:solidFill>
                  <a:srgbClr val="0070C0"/>
                </a:solidFill>
              </a:rPr>
              <a:t>	  </a:t>
            </a:r>
            <a:r>
              <a:rPr lang="es-PE" dirty="0"/>
              <a:t>Permite evaluar la dispersión de las mediciones 	   	  antes y después de una muestra de n elementos.</a:t>
            </a:r>
            <a:r>
              <a:rPr lang="es-ES" sz="1800" b="1" dirty="0">
                <a:solidFill>
                  <a:srgbClr val="0070C0"/>
                </a:solidFill>
              </a:rPr>
              <a:t>     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      </a:t>
            </a:r>
            <a:r>
              <a:rPr lang="es-ES" altLang="es-PE" sz="2700" b="1" dirty="0">
                <a:solidFill>
                  <a:schemeClr val="tx1"/>
                </a:solidFill>
              </a:rPr>
              <a:t>Supuestos</a:t>
            </a:r>
          </a:p>
          <a:p>
            <a:pPr lvl="1" algn="just"/>
            <a:r>
              <a:rPr lang="es-PE" sz="2800" dirty="0"/>
              <a:t>Los observaciones deben estar en al menos en la escala intervalo. </a:t>
            </a:r>
          </a:p>
          <a:p>
            <a:pPr lvl="1" algn="just"/>
            <a:r>
              <a:rPr lang="es-PE" sz="2800" dirty="0"/>
              <a:t>La diferencia de los datos proviene de una distribución simétrica.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</a:pPr>
            <a:endParaRPr lang="es-ES" altLang="es-PE" sz="2400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6391A43-BF1D-483E-99B8-318EE3C0F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85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0D9F6D7-8FE1-414F-8B95-9A3C983F7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411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D809C1EB-1514-41E0-8F44-CAA84C4402E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31367" y="1462976"/>
            <a:ext cx="13749786" cy="5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1" name="Rectangle 55">
            <a:extLst>
              <a:ext uri="{FF2B5EF4-FFF2-40B4-BE49-F238E27FC236}">
                <a16:creationId xmlns:a16="http://schemas.microsoft.com/office/drawing/2014/main" id="{64006950-75A6-4830-998C-F963A80CC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942" y="1370938"/>
            <a:ext cx="139584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4" name="Rectangle 57">
            <a:extLst>
              <a:ext uri="{FF2B5EF4-FFF2-40B4-BE49-F238E27FC236}">
                <a16:creationId xmlns:a16="http://schemas.microsoft.com/office/drawing/2014/main" id="{FEF9FDF8-B4F0-4647-9352-FEACD6F5434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300191" y="1469180"/>
            <a:ext cx="139584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549CDB-6173-4DBE-8627-C33195060A2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31367" y="1499195"/>
            <a:ext cx="15316056" cy="4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F8B9A011-4F21-450A-A96F-F35264E8AC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528279"/>
              </p:ext>
            </p:extLst>
          </p:nvPr>
        </p:nvGraphicFramePr>
        <p:xfrm>
          <a:off x="631366" y="1323316"/>
          <a:ext cx="1276338" cy="752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r:id="rId4" imgW="748975" imgH="482391" progId="Equation.DSMT4">
                  <p:embed/>
                </p:oleObj>
              </mc:Choice>
              <mc:Fallback>
                <p:oleObj r:id="rId4" imgW="748975" imgH="48239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66" y="1323316"/>
                        <a:ext cx="1276338" cy="7525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D13C7C2-07A9-49D8-892C-6C753E29C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920" y="1485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CAD56544-4C9A-4F03-8E8C-E46A494028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67046"/>
              </p:ext>
            </p:extLst>
          </p:nvPr>
        </p:nvGraphicFramePr>
        <p:xfrm>
          <a:off x="3580727" y="1315056"/>
          <a:ext cx="1276338" cy="752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r:id="rId6" imgW="748975" imgH="482391" progId="Equation.DSMT4">
                  <p:embed/>
                </p:oleObj>
              </mc:Choice>
              <mc:Fallback>
                <p:oleObj r:id="rId6" imgW="748975" imgH="48239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727" y="1315056"/>
                        <a:ext cx="1276338" cy="7525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>
            <a:extLst>
              <a:ext uri="{FF2B5EF4-FFF2-40B4-BE49-F238E27FC236}">
                <a16:creationId xmlns:a16="http://schemas.microsoft.com/office/drawing/2014/main" id="{F918256C-414F-4897-8A6B-49C0B779A87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6227" y="1495364"/>
            <a:ext cx="12992347" cy="4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17" name="Objeto 16">
            <a:extLst>
              <a:ext uri="{FF2B5EF4-FFF2-40B4-BE49-F238E27FC236}">
                <a16:creationId xmlns:a16="http://schemas.microsoft.com/office/drawing/2014/main" id="{F240561F-1CF7-4B59-A91B-664FCE48F1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171989"/>
              </p:ext>
            </p:extLst>
          </p:nvPr>
        </p:nvGraphicFramePr>
        <p:xfrm>
          <a:off x="6474203" y="1346168"/>
          <a:ext cx="1170800" cy="690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r:id="rId8" imgW="748975" imgH="482391" progId="Equation.DSMT4">
                  <p:embed/>
                </p:oleObj>
              </mc:Choice>
              <mc:Fallback>
                <p:oleObj r:id="rId8" imgW="748975" imgH="4823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4203" y="1346168"/>
                        <a:ext cx="1170800" cy="6902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95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920" y="10919"/>
            <a:ext cx="9828584" cy="8367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3400" b="1" dirty="0">
                <a:solidFill>
                  <a:srgbClr val="0070C0"/>
                </a:solidFill>
              </a:rPr>
              <a:t>4. Prueba para evaluar un parámetro de escala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12163" y="603920"/>
            <a:ext cx="8355458" cy="5040560"/>
          </a:xfrm>
        </p:spPr>
        <p:txBody>
          <a:bodyPr/>
          <a:lstStyle/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ADF8203-8048-48BD-B7F3-A7DEBD24E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7201" y="412946"/>
            <a:ext cx="9208758" cy="4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ES" sz="3200" b="1" dirty="0">
                <a:solidFill>
                  <a:srgbClr val="0070C0"/>
                </a:solidFill>
              </a:rPr>
              <a:t>	  </a:t>
            </a:r>
            <a:r>
              <a:rPr lang="es-ES" sz="2700" b="1" dirty="0">
                <a:solidFill>
                  <a:schemeClr val="tx1"/>
                </a:solidFill>
              </a:rPr>
              <a:t>Prueba Estadística </a:t>
            </a:r>
            <a:r>
              <a:rPr lang="es-ES" sz="3200" b="1" dirty="0">
                <a:solidFill>
                  <a:srgbClr val="0070C0"/>
                </a:solidFill>
              </a:rPr>
              <a:t>	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endParaRPr lang="es-ES" altLang="es-PE" sz="32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s-ES" altLang="es-PE" sz="32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s-ES" altLang="es-PE" sz="32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s-ES" altLang="es-PE" sz="32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s-ES" altLang="es-PE" sz="32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s-ES" altLang="es-PE" sz="32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s-ES" altLang="es-PE" sz="32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s-ES" altLang="es-PE" sz="32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		</a:t>
            </a:r>
            <a:r>
              <a:rPr lang="es-ES" altLang="es-PE" sz="3200" dirty="0">
                <a:solidFill>
                  <a:schemeClr val="tx1"/>
                </a:solidFill>
              </a:rPr>
              <a:t>En R:</a:t>
            </a:r>
            <a:r>
              <a:rPr lang="es-ES" altLang="es-PE" sz="3200" b="1" dirty="0">
                <a:solidFill>
                  <a:srgbClr val="0070C0"/>
                </a:solidFill>
              </a:rPr>
              <a:t> </a:t>
            </a:r>
            <a:r>
              <a:rPr lang="en-US" dirty="0" err="1"/>
              <a:t>grambsch.Var.test</a:t>
            </a:r>
            <a:r>
              <a:rPr lang="en-US" dirty="0"/>
              <a:t> del </a:t>
            </a:r>
            <a:r>
              <a:rPr lang="en-US" dirty="0" err="1"/>
              <a:t>paquete</a:t>
            </a:r>
            <a:r>
              <a:rPr lang="en-US" dirty="0"/>
              <a:t> </a:t>
            </a:r>
            <a:r>
              <a:rPr lang="en-US" dirty="0" err="1"/>
              <a:t>PairedData</a:t>
            </a:r>
            <a:endParaRPr lang="es-ES" altLang="es-PE" sz="2400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6391A43-BF1D-483E-99B8-318EE3C0F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85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0D9F6D7-8FE1-414F-8B95-9A3C983F7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411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D809C1EB-1514-41E0-8F44-CAA84C4402E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31367" y="1462976"/>
            <a:ext cx="13749786" cy="5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1" name="Rectangle 55">
            <a:extLst>
              <a:ext uri="{FF2B5EF4-FFF2-40B4-BE49-F238E27FC236}">
                <a16:creationId xmlns:a16="http://schemas.microsoft.com/office/drawing/2014/main" id="{64006950-75A6-4830-998C-F963A80CC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942" y="1370938"/>
            <a:ext cx="139584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4" name="Rectangle 57">
            <a:extLst>
              <a:ext uri="{FF2B5EF4-FFF2-40B4-BE49-F238E27FC236}">
                <a16:creationId xmlns:a16="http://schemas.microsoft.com/office/drawing/2014/main" id="{FEF9FDF8-B4F0-4647-9352-FEACD6F5434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300191" y="1469180"/>
            <a:ext cx="139584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549CDB-6173-4DBE-8627-C33195060A2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31367" y="1499195"/>
            <a:ext cx="15316056" cy="4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13C7C2-07A9-49D8-892C-6C753E29C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920" y="1485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F918256C-414F-4897-8A6B-49C0B779A87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6227" y="1495364"/>
            <a:ext cx="12992347" cy="4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6ED97CF-A32E-40FE-A11F-A3F881ED9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1190018"/>
            <a:ext cx="131157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0734178E-9526-41B6-ACB4-94F58CEB3E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318509"/>
              </p:ext>
            </p:extLst>
          </p:nvPr>
        </p:nvGraphicFramePr>
        <p:xfrm>
          <a:off x="3131840" y="1190018"/>
          <a:ext cx="2370676" cy="836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r:id="rId4" imgW="1294838" imgH="444307" progId="Equation.DSMT4">
                  <p:embed/>
                </p:oleObj>
              </mc:Choice>
              <mc:Fallback>
                <p:oleObj r:id="rId4" imgW="1294838" imgH="444307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190018"/>
                        <a:ext cx="2370676" cy="836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>
            <a:extLst>
              <a:ext uri="{FF2B5EF4-FFF2-40B4-BE49-F238E27FC236}">
                <a16:creationId xmlns:a16="http://schemas.microsoft.com/office/drawing/2014/main" id="{0BD077A3-AF26-4AAB-8C79-4D3A7A3AA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118141"/>
            <a:ext cx="15553728" cy="4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065C033E-E7B5-4DF5-81CF-EA80A032C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249403"/>
              </p:ext>
            </p:extLst>
          </p:nvPr>
        </p:nvGraphicFramePr>
        <p:xfrm>
          <a:off x="1835696" y="2118141"/>
          <a:ext cx="1296144" cy="791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r:id="rId6" imgW="761669" imgH="431613" progId="Equation.DSMT4">
                  <p:embed/>
                </p:oleObj>
              </mc:Choice>
              <mc:Fallback>
                <p:oleObj r:id="rId6" imgW="761669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118141"/>
                        <a:ext cx="1296144" cy="7911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6">
            <a:extLst>
              <a:ext uri="{FF2B5EF4-FFF2-40B4-BE49-F238E27FC236}">
                <a16:creationId xmlns:a16="http://schemas.microsoft.com/office/drawing/2014/main" id="{B9B45D56-0F59-4E3D-B1E7-1798694FA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820" y="2182223"/>
            <a:ext cx="138057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6E24AC97-8A95-4A9E-9927-A73AAF767E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493223"/>
              </p:ext>
            </p:extLst>
          </p:nvPr>
        </p:nvGraphicFramePr>
        <p:xfrm>
          <a:off x="3935820" y="2182223"/>
          <a:ext cx="2508387" cy="70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r:id="rId8" imgW="1625600" imgH="482600" progId="Equation.DSMT4">
                  <p:embed/>
                </p:oleObj>
              </mc:Choice>
              <mc:Fallback>
                <p:oleObj r:id="rId8" imgW="16256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820" y="2182223"/>
                        <a:ext cx="2508387" cy="704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8C25A25-BD69-4815-A908-0AF2623495D1}"/>
                  </a:ext>
                </a:extLst>
              </p:cNvPr>
              <p:cNvSpPr txBox="1"/>
              <p:nvPr/>
            </p:nvSpPr>
            <p:spPr>
              <a:xfrm>
                <a:off x="3717731" y="3149153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8C25A25-BD69-4815-A908-0AF262349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731" y="3149153"/>
                <a:ext cx="2088232" cy="461665"/>
              </a:xfrm>
              <a:prstGeom prst="rect">
                <a:avLst/>
              </a:prstGeom>
              <a:blipFill>
                <a:blip r:embed="rId10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967E4F7-0F56-49F2-80B1-78F930BAD101}"/>
                  </a:ext>
                </a:extLst>
              </p:cNvPr>
              <p:cNvSpPr txBox="1"/>
              <p:nvPr/>
            </p:nvSpPr>
            <p:spPr>
              <a:xfrm>
                <a:off x="6009662" y="3108478"/>
                <a:ext cx="22449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2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967E4F7-0F56-49F2-80B1-78F930BAD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662" y="3108478"/>
                <a:ext cx="2244920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8">
            <a:extLst>
              <a:ext uri="{FF2B5EF4-FFF2-40B4-BE49-F238E27FC236}">
                <a16:creationId xmlns:a16="http://schemas.microsoft.com/office/drawing/2014/main" id="{3CF23E22-5C54-4D04-B0AE-019027BD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3883122"/>
            <a:ext cx="11881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24" name="Objeto 23">
            <a:extLst>
              <a:ext uri="{FF2B5EF4-FFF2-40B4-BE49-F238E27FC236}">
                <a16:creationId xmlns:a16="http://schemas.microsoft.com/office/drawing/2014/main" id="{AA41A477-4A66-41C7-A37E-DAB7BFD947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611680"/>
              </p:ext>
            </p:extLst>
          </p:nvPr>
        </p:nvGraphicFramePr>
        <p:xfrm>
          <a:off x="1363306" y="3218913"/>
          <a:ext cx="2240923" cy="420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r:id="rId12" imgW="1206500" imgH="241300" progId="Equation.DSMT4">
                  <p:embed/>
                </p:oleObj>
              </mc:Choice>
              <mc:Fallback>
                <p:oleObj r:id="rId12" imgW="12065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306" y="3218913"/>
                        <a:ext cx="2240923" cy="4201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58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ctrTitle"/>
          </p:nvPr>
        </p:nvSpPr>
        <p:spPr>
          <a:xfrm>
            <a:off x="-180975" y="764704"/>
            <a:ext cx="9324975" cy="1800448"/>
          </a:xfrm>
        </p:spPr>
        <p:txBody>
          <a:bodyPr/>
          <a:lstStyle/>
          <a:p>
            <a:pPr marL="228600" algn="ctr">
              <a:spcAft>
                <a:spcPts val="0"/>
              </a:spcAft>
            </a:pPr>
            <a:r>
              <a:rPr lang="en-US" sz="3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“Learning is not compulsory…</a:t>
            </a:r>
            <a:br>
              <a:rPr lang="en-US" sz="3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3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neither is survival”</a:t>
            </a:r>
            <a:endParaRPr lang="es-PE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219700" y="2997200"/>
            <a:ext cx="3240088" cy="12001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William Edwards Deming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(1900 - 1993 )</a:t>
            </a:r>
          </a:p>
        </p:txBody>
      </p:sp>
      <p:pic>
        <p:nvPicPr>
          <p:cNvPr id="20482" name="Picture 2" descr="MAESTROS DE LA CALIDAD: WILLIAM EDWARD DEMING">
            <a:extLst>
              <a:ext uri="{FF2B5EF4-FFF2-40B4-BE49-F238E27FC236}">
                <a16:creationId xmlns:a16="http://schemas.microsoft.com/office/drawing/2014/main" id="{7E1DAB95-E753-4762-A1AB-8FCD52D30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4629398"/>
            <a:ext cx="2066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911225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+mn-ea"/>
                <a:cs typeface="+mn-cs"/>
              </a:rPr>
              <a:t>Contenido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20688"/>
            <a:ext cx="8270875" cy="59039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sz="3600" b="1" dirty="0">
                <a:solidFill>
                  <a:srgbClr val="FF0000"/>
                </a:solidFill>
              </a:rPr>
              <a:t>Unidad III: </a:t>
            </a: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sz="2800" b="1" dirty="0">
                <a:solidFill>
                  <a:srgbClr val="0070C0"/>
                </a:solidFill>
              </a:rPr>
              <a:t>Pruebas estadísticas para evaluar una muestra relacionada</a:t>
            </a:r>
          </a:p>
          <a:p>
            <a:pPr marL="514350" indent="-514350" algn="just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s-ES" sz="2000" dirty="0"/>
              <a:t>Introducción.</a:t>
            </a:r>
          </a:p>
          <a:p>
            <a:pPr marL="514350" indent="-514350" algn="just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s-ES" sz="2000" dirty="0"/>
              <a:t>Prueba para evaluar una variable dicotómica.</a:t>
            </a:r>
          </a:p>
          <a:p>
            <a:pPr marL="400050" lvl="1" indent="0" algn="just" eaLnBrk="1" hangingPunct="1">
              <a:lnSpc>
                <a:spcPct val="80000"/>
              </a:lnSpc>
              <a:buNone/>
              <a:defRPr/>
            </a:pPr>
            <a:r>
              <a:rPr lang="es-ES" dirty="0">
                <a:solidFill>
                  <a:srgbClr val="00B0F0"/>
                </a:solidFill>
              </a:rPr>
              <a:t>2.1</a:t>
            </a:r>
            <a:r>
              <a:rPr lang="es-ES" sz="1800" dirty="0"/>
              <a:t> Prueba de Mc </a:t>
            </a:r>
            <a:r>
              <a:rPr lang="es-ES" sz="1800" dirty="0" err="1"/>
              <a:t>Nemar</a:t>
            </a:r>
            <a:r>
              <a:rPr lang="es-ES" sz="1800" dirty="0"/>
              <a:t>.</a:t>
            </a:r>
          </a:p>
          <a:p>
            <a:pPr marL="514350" indent="-514350" algn="just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s-ES" sz="2000" dirty="0"/>
              <a:t>Pruebas para evaluar un parámetro de locación</a:t>
            </a:r>
            <a:endParaRPr lang="es-ES" sz="100" dirty="0"/>
          </a:p>
          <a:p>
            <a:pPr marL="400050" lvl="1" indent="0" algn="just" eaLnBrk="1" hangingPunct="1">
              <a:lnSpc>
                <a:spcPct val="80000"/>
              </a:lnSpc>
              <a:buNone/>
              <a:defRPr/>
            </a:pPr>
            <a:r>
              <a:rPr lang="es-ES" dirty="0">
                <a:solidFill>
                  <a:srgbClr val="00B0F0"/>
                </a:solidFill>
              </a:rPr>
              <a:t>3.1</a:t>
            </a:r>
            <a:r>
              <a:rPr lang="es-ES" sz="1800" dirty="0">
                <a:solidFill>
                  <a:srgbClr val="00B0F0"/>
                </a:solidFill>
              </a:rPr>
              <a:t>  </a:t>
            </a:r>
            <a:r>
              <a:rPr lang="es-ES" sz="2000" dirty="0"/>
              <a:t>Pruebas de Signos</a:t>
            </a:r>
          </a:p>
          <a:p>
            <a:pPr marL="355600" lvl="2" indent="0" algn="just" eaLnBrk="1" hangingPunct="1">
              <a:lnSpc>
                <a:spcPct val="80000"/>
              </a:lnSpc>
              <a:buNone/>
              <a:defRPr/>
            </a:pPr>
            <a:r>
              <a:rPr lang="es-ES" sz="1600" dirty="0">
                <a:solidFill>
                  <a:srgbClr val="00B0F0"/>
                </a:solidFill>
              </a:rPr>
              <a:t> 3.2</a:t>
            </a:r>
            <a:r>
              <a:rPr lang="es-ES" sz="2400" dirty="0">
                <a:solidFill>
                  <a:srgbClr val="00B0F0"/>
                </a:solidFill>
              </a:rPr>
              <a:t> </a:t>
            </a:r>
            <a:r>
              <a:rPr lang="es-ES" sz="2000" dirty="0"/>
              <a:t>Pruebas de Wilcoxon</a:t>
            </a:r>
          </a:p>
          <a:p>
            <a:pPr marL="355600" lvl="2" indent="0" algn="just" eaLnBrk="1" hangingPunct="1">
              <a:lnSpc>
                <a:spcPct val="80000"/>
              </a:lnSpc>
              <a:buNone/>
              <a:defRPr/>
            </a:pPr>
            <a:endParaRPr lang="es-ES" sz="2000" dirty="0"/>
          </a:p>
          <a:p>
            <a:pPr marL="538163" lvl="2" indent="-538163" algn="just" eaLnBrk="1" hangingPunct="1">
              <a:lnSpc>
                <a:spcPct val="80000"/>
              </a:lnSpc>
              <a:buFont typeface="+mj-lt"/>
              <a:buAutoNum type="arabicPeriod" startAt="4"/>
              <a:defRPr/>
            </a:pPr>
            <a:r>
              <a:rPr lang="es-ES" sz="2000" dirty="0"/>
              <a:t>Prueba la evaluar un parámetro de escala</a:t>
            </a:r>
          </a:p>
          <a:p>
            <a:pPr marL="0" lvl="2" indent="0" algn="just" eaLnBrk="1" hangingPunct="1">
              <a:lnSpc>
                <a:spcPct val="80000"/>
              </a:lnSpc>
              <a:buNone/>
              <a:defRPr/>
            </a:pPr>
            <a:r>
              <a:rPr lang="es-ES" sz="1600" dirty="0"/>
              <a:t>     </a:t>
            </a:r>
            <a:r>
              <a:rPr lang="es-ES" sz="1600" dirty="0">
                <a:solidFill>
                  <a:srgbClr val="00B0F0"/>
                </a:solidFill>
              </a:rPr>
              <a:t>4.1</a:t>
            </a:r>
            <a:r>
              <a:rPr lang="es-ES" sz="1600" dirty="0"/>
              <a:t> </a:t>
            </a:r>
            <a:r>
              <a:rPr lang="es-ES" sz="2000" dirty="0"/>
              <a:t>Pruebas de </a:t>
            </a:r>
            <a:r>
              <a:rPr lang="es-ES" sz="2000" dirty="0" err="1"/>
              <a:t>Grambsch</a:t>
            </a:r>
            <a:endParaRPr lang="es-ES" sz="2000" dirty="0"/>
          </a:p>
        </p:txBody>
      </p:sp>
      <p:pic>
        <p:nvPicPr>
          <p:cNvPr id="25604" name="Picture 5" descr="000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0"/>
            <a:ext cx="20510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938"/>
            <a:ext cx="9144000" cy="105410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1. Introducción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836712"/>
            <a:ext cx="7772400" cy="5688632"/>
          </a:xfrm>
        </p:spPr>
        <p:txBody>
          <a:bodyPr/>
          <a:lstStyle/>
          <a:p>
            <a:pPr marL="0" indent="0" algn="just">
              <a:buNone/>
            </a:pPr>
            <a:r>
              <a:rPr lang="es-PE" sz="2400" dirty="0"/>
              <a:t>En muchas investigaciones se tiene como principal objetivo realizar comparaciones de procedimientos o métodos. Por ejemplo, se desea comparar: si un grupo de estudiantes han incrementado su rendimiento en la segunda práctica calificada en comparación con la primera práctica calificada o  si un grupo de empleados al utilizar un método A son más eficientes que al utilizar un método B</a:t>
            </a:r>
          </a:p>
          <a:p>
            <a:pPr marL="0" indent="0" algn="just">
              <a:buNone/>
            </a:pPr>
            <a:r>
              <a:rPr lang="es-PE" sz="2400" dirty="0"/>
              <a:t>Para poder analizar los datos se debe seleccionar una muestra aleatoria de tamaño n y realizar mediciones en dos momentos diferentes o con dos procedimientos distintos. A este tipo de muestra se le denomina muestra pareada o relaciona y para la recolección de los datos se debe hacer un estudio longitudinal en dos etapas.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2. Prueba para una variable dicotómica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2.1 Prueba de Mc </a:t>
            </a:r>
            <a:r>
              <a:rPr lang="es-ES" altLang="es-PE" sz="3100" b="1" dirty="0" err="1">
                <a:solidFill>
                  <a:srgbClr val="0070C0"/>
                </a:solidFill>
              </a:rPr>
              <a:t>Nemar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1124744"/>
            <a:ext cx="7772400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dirty="0"/>
              <a:t>Aspectos Generales</a:t>
            </a:r>
          </a:p>
          <a:p>
            <a:pPr marL="0" indent="0">
              <a:buNone/>
            </a:pPr>
            <a:r>
              <a:rPr lang="es-PE" sz="2400" dirty="0"/>
              <a:t>Es una prueba aplicable a los diseños “antes-después”, en los cuales cada sujeto se utiliza como su propio control. En estas condiciones puede emplearse para probar la efectividad de un tratamiento particular.</a:t>
            </a:r>
          </a:p>
          <a:p>
            <a:pPr marL="0" lvl="0" indent="0">
              <a:buNone/>
            </a:pPr>
            <a:r>
              <a:rPr lang="es-PE" sz="3200" dirty="0"/>
              <a:t>Supuestos</a:t>
            </a:r>
          </a:p>
          <a:p>
            <a:pPr marL="0" lvl="0" indent="0">
              <a:buNone/>
            </a:pPr>
            <a:r>
              <a:rPr lang="es-PE" sz="2400" dirty="0"/>
              <a:t>Los datos deben encontrarse en una escala nominal u ordinal y si se trabaja con variables de tipo intervalo o razón estas previamente se deben dicotomizar.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2. Prueba para una variable dicotómica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2.1 Prueba de Mc </a:t>
            </a:r>
            <a:r>
              <a:rPr lang="es-ES" altLang="es-PE" sz="3100" b="1" dirty="0" err="1">
                <a:solidFill>
                  <a:srgbClr val="0070C0"/>
                </a:solidFill>
              </a:rPr>
              <a:t>Nemar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E1AF5CA-73AF-4387-9A25-321A8DB6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8172"/>
            <a:ext cx="7776864" cy="5445164"/>
          </a:xfrm>
        </p:spPr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es-P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PE" sz="24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P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No existe variación antes y después de aplicado el tratamiento (el efecto del tratamiento no es significativo)</a:t>
            </a:r>
            <a:endParaRPr lang="es-P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s-P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PE" sz="24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P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Existe variación antes y después de aplicado el tratamiento (el efecto del tratamiento es significativo)</a:t>
            </a:r>
            <a:endParaRPr lang="es-P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sz="2400" dirty="0"/>
              <a:t>En R: </a:t>
            </a:r>
            <a:r>
              <a:rPr lang="es-PE" sz="2400" dirty="0" err="1"/>
              <a:t>mcnemar.exact</a:t>
            </a:r>
            <a:r>
              <a:rPr lang="es-PE" sz="2400" dirty="0"/>
              <a:t> del paquete exact2x2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CC2DDA83-26E1-4B8F-8EAA-FF31F6C78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23715"/>
              </p:ext>
            </p:extLst>
          </p:nvPr>
        </p:nvGraphicFramePr>
        <p:xfrm>
          <a:off x="2411760" y="2636912"/>
          <a:ext cx="3880238" cy="1326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7918">
                  <a:extLst>
                    <a:ext uri="{9D8B030D-6E8A-4147-A177-3AD203B41FA5}">
                      <a16:colId xmlns:a16="http://schemas.microsoft.com/office/drawing/2014/main" val="3976035302"/>
                    </a:ext>
                  </a:extLst>
                </a:gridCol>
                <a:gridCol w="1107918">
                  <a:extLst>
                    <a:ext uri="{9D8B030D-6E8A-4147-A177-3AD203B41FA5}">
                      <a16:colId xmlns:a16="http://schemas.microsoft.com/office/drawing/2014/main" val="3509224803"/>
                    </a:ext>
                  </a:extLst>
                </a:gridCol>
                <a:gridCol w="832201">
                  <a:extLst>
                    <a:ext uri="{9D8B030D-6E8A-4147-A177-3AD203B41FA5}">
                      <a16:colId xmlns:a16="http://schemas.microsoft.com/office/drawing/2014/main" val="1300925847"/>
                    </a:ext>
                  </a:extLst>
                </a:gridCol>
                <a:gridCol w="832201">
                  <a:extLst>
                    <a:ext uri="{9D8B030D-6E8A-4147-A177-3AD203B41FA5}">
                      <a16:colId xmlns:a16="http://schemas.microsoft.com/office/drawing/2014/main" val="2150064331"/>
                    </a:ext>
                  </a:extLst>
                </a:gridCol>
              </a:tblGrid>
              <a:tr h="33152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</a:rPr>
                        <a:t> </a:t>
                      </a:r>
                      <a:endParaRPr lang="es-P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</a:rPr>
                        <a:t>Después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245371"/>
                  </a:ext>
                </a:extLst>
              </a:tr>
              <a:tr h="331525"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+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422015"/>
                  </a:ext>
                </a:extLst>
              </a:tr>
              <a:tr h="33152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Antes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+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8368794"/>
                  </a:ext>
                </a:extLst>
              </a:tr>
              <a:tr h="33152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817407"/>
                  </a:ext>
                </a:extLst>
              </a:tr>
            </a:tbl>
          </a:graphicData>
        </a:graphic>
      </p:graphicFrame>
      <p:sp>
        <p:nvSpPr>
          <p:cNvPr id="10" name="Rectangle 71">
            <a:extLst>
              <a:ext uri="{FF2B5EF4-FFF2-40B4-BE49-F238E27FC236}">
                <a16:creationId xmlns:a16="http://schemas.microsoft.com/office/drawing/2014/main" id="{02792F6A-B0C1-4F05-9529-79468EC13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160" y="4535816"/>
            <a:ext cx="118835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40DB2FEF-BC74-4392-8788-8D685ACAC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176739"/>
              </p:ext>
            </p:extLst>
          </p:nvPr>
        </p:nvGraphicFramePr>
        <p:xfrm>
          <a:off x="-36512" y="4365104"/>
          <a:ext cx="3377797" cy="909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r:id="rId4" imgW="1841500" imgH="482600" progId="Equation.DSMT4">
                  <p:embed/>
                </p:oleObj>
              </mc:Choice>
              <mc:Fallback>
                <p:oleObj r:id="rId4" imgW="1841500" imgH="4826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2" y="4365104"/>
                        <a:ext cx="3377797" cy="9094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3">
            <a:extLst>
              <a:ext uri="{FF2B5EF4-FFF2-40B4-BE49-F238E27FC236}">
                <a16:creationId xmlns:a16="http://schemas.microsoft.com/office/drawing/2014/main" id="{5428291D-4FDC-4416-BF7F-A09B1C9B328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068710" y="4780809"/>
            <a:ext cx="112773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A53009E4-CAC3-4F5F-AD56-0622B6806F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827135"/>
              </p:ext>
            </p:extLst>
          </p:nvPr>
        </p:nvGraphicFramePr>
        <p:xfrm>
          <a:off x="3476144" y="4398321"/>
          <a:ext cx="2680032" cy="817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r:id="rId6" imgW="1422400" imgH="419100" progId="Equation.DSMT4">
                  <p:embed/>
                </p:oleObj>
              </mc:Choice>
              <mc:Fallback>
                <p:oleObj r:id="rId6" imgW="1422400" imgH="41910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144" y="4398321"/>
                        <a:ext cx="2680032" cy="817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75">
            <a:extLst>
              <a:ext uri="{FF2B5EF4-FFF2-40B4-BE49-F238E27FC236}">
                <a16:creationId xmlns:a16="http://schemas.microsoft.com/office/drawing/2014/main" id="{367D321C-6544-4CF7-B9DA-1DEC21B19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EBE049E1-D97F-441D-BB40-80F608953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729127"/>
              </p:ext>
            </p:extLst>
          </p:nvPr>
        </p:nvGraphicFramePr>
        <p:xfrm>
          <a:off x="6156176" y="4483301"/>
          <a:ext cx="2881923" cy="73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r:id="rId8" imgW="1651000" imgH="431800" progId="Equation.DSMT4">
                  <p:embed/>
                </p:oleObj>
              </mc:Choice>
              <mc:Fallback>
                <p:oleObj r:id="rId8" imgW="1651000" imgH="4318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4483301"/>
                        <a:ext cx="2881923" cy="7329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860AAAFC-6B4F-430F-8AAC-B225ECBBAE31}"/>
              </a:ext>
            </a:extLst>
          </p:cNvPr>
          <p:cNvSpPr txBox="1"/>
          <p:nvPr/>
        </p:nvSpPr>
        <p:spPr>
          <a:xfrm>
            <a:off x="609600" y="3992155"/>
            <a:ext cx="432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Aproximación sin corregir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4BF2A0E-7232-4241-99F1-42BF17D43BFD}"/>
              </a:ext>
            </a:extLst>
          </p:cNvPr>
          <p:cNvSpPr txBox="1"/>
          <p:nvPr/>
        </p:nvSpPr>
        <p:spPr>
          <a:xfrm>
            <a:off x="4842386" y="3992155"/>
            <a:ext cx="432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Aproximación corregida</a:t>
            </a:r>
          </a:p>
        </p:txBody>
      </p:sp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F25B2CC3-877F-4368-946B-802024C8C8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570043"/>
              </p:ext>
            </p:extLst>
          </p:nvPr>
        </p:nvGraphicFramePr>
        <p:xfrm>
          <a:off x="757536" y="5216290"/>
          <a:ext cx="3746394" cy="73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r:id="rId10" imgW="2336760" imgH="457200" progId="">
                  <p:embed/>
                </p:oleObj>
              </mc:Choice>
              <mc:Fallback>
                <p:oleObj r:id="rId10" imgW="2336760" imgH="4572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536" y="5216290"/>
                        <a:ext cx="3746394" cy="7329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4694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920" y="10919"/>
            <a:ext cx="9828584" cy="8367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3400" b="1" dirty="0">
                <a:solidFill>
                  <a:srgbClr val="0070C0"/>
                </a:solidFill>
              </a:rPr>
              <a:t>3. Prueba para evaluar un parámetro de locación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12163" y="603920"/>
            <a:ext cx="8355458" cy="5040560"/>
          </a:xfrm>
        </p:spPr>
        <p:txBody>
          <a:bodyPr/>
          <a:lstStyle/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4FB1A86-E23B-431B-A3E4-43664EF4F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6953"/>
              </p:ext>
            </p:extLst>
          </p:nvPr>
        </p:nvGraphicFramePr>
        <p:xfrm>
          <a:off x="467067" y="819487"/>
          <a:ext cx="7483270" cy="124145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80657">
                  <a:extLst>
                    <a:ext uri="{9D8B030D-6E8A-4147-A177-3AD203B41FA5}">
                      <a16:colId xmlns:a16="http://schemas.microsoft.com/office/drawing/2014/main" val="1781147834"/>
                    </a:ext>
                  </a:extLst>
                </a:gridCol>
                <a:gridCol w="862061">
                  <a:extLst>
                    <a:ext uri="{9D8B030D-6E8A-4147-A177-3AD203B41FA5}">
                      <a16:colId xmlns:a16="http://schemas.microsoft.com/office/drawing/2014/main" val="4196152964"/>
                    </a:ext>
                  </a:extLst>
                </a:gridCol>
                <a:gridCol w="2320864">
                  <a:extLst>
                    <a:ext uri="{9D8B030D-6E8A-4147-A177-3AD203B41FA5}">
                      <a16:colId xmlns:a16="http://schemas.microsoft.com/office/drawing/2014/main" val="440651973"/>
                    </a:ext>
                  </a:extLst>
                </a:gridCol>
                <a:gridCol w="894660">
                  <a:extLst>
                    <a:ext uri="{9D8B030D-6E8A-4147-A177-3AD203B41FA5}">
                      <a16:colId xmlns:a16="http://schemas.microsoft.com/office/drawing/2014/main" val="1696078832"/>
                    </a:ext>
                  </a:extLst>
                </a:gridCol>
                <a:gridCol w="1725028">
                  <a:extLst>
                    <a:ext uri="{9D8B030D-6E8A-4147-A177-3AD203B41FA5}">
                      <a16:colId xmlns:a16="http://schemas.microsoft.com/office/drawing/2014/main" val="205664746"/>
                    </a:ext>
                  </a:extLst>
                </a:gridCol>
              </a:tblGrid>
              <a:tr h="2742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800" dirty="0">
                          <a:effectLst/>
                        </a:rPr>
                        <a:t>Bilateral</a:t>
                      </a:r>
                      <a:endParaRPr lang="es-PE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Unilateral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09874"/>
                  </a:ext>
                </a:extLst>
              </a:tr>
              <a:tr h="1750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Caso A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Caso B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Caso C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5367439"/>
                  </a:ext>
                </a:extLst>
              </a:tr>
              <a:tr h="7842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 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PE" sz="12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PE" sz="12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5297193"/>
                  </a:ext>
                </a:extLst>
              </a:tr>
            </a:tbl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6ADF8203-8048-48BD-B7F3-A7DEBD24E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3" y="2276509"/>
            <a:ext cx="8640960" cy="4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" altLang="es-PE" sz="3000" b="1" dirty="0">
                <a:solidFill>
                  <a:srgbClr val="0070C0"/>
                </a:solidFill>
              </a:rPr>
              <a:t>3.1 Prueba de Signos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s-ES" sz="3200" b="1" dirty="0">
                <a:solidFill>
                  <a:srgbClr val="0070C0"/>
                </a:solidFill>
              </a:rPr>
              <a:t>	  </a:t>
            </a:r>
            <a:r>
              <a:rPr lang="es-ES" sz="2400" dirty="0"/>
              <a:t>Se obtienen las variaciones (+ o -) entre la primera y     	   segunda y luego se trabaja como si fuera una muestra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s-ES" sz="3200" b="1" dirty="0">
                <a:solidFill>
                  <a:srgbClr val="0070C0"/>
                </a:solidFill>
              </a:rPr>
              <a:t>     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      </a:t>
            </a:r>
            <a:r>
              <a:rPr lang="es-ES" altLang="es-PE" sz="2400" dirty="0"/>
              <a:t>Estadístico de Prueba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s-ES" altLang="es-PE" sz="3200" dirty="0"/>
              <a:t>                   Z=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s-ES" altLang="es-PE" sz="2800" dirty="0"/>
              <a:t>	  </a:t>
            </a:r>
            <a:r>
              <a:rPr lang="es-ES" altLang="es-PE" sz="2400" dirty="0"/>
              <a:t>donde: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s-ES" altLang="es-PE" sz="2400" dirty="0"/>
              <a:t>       x: número de signos positivos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s-ES" altLang="es-PE" dirty="0"/>
              <a:t>	</a:t>
            </a:r>
            <a:endParaRPr lang="es-ES" altLang="es-PE" sz="2800" b="1" dirty="0"/>
          </a:p>
          <a:p>
            <a:pPr marL="0" indent="0">
              <a:buFont typeface="Wingdings 3" panose="05040102010807070707" pitchFamily="18" charset="2"/>
              <a:buNone/>
            </a:pPr>
            <a:r>
              <a:rPr lang="es-ES" altLang="es-PE" sz="2800" b="1" dirty="0"/>
              <a:t>     </a:t>
            </a:r>
            <a:r>
              <a:rPr lang="es-ES" altLang="es-PE" sz="2400" b="1" dirty="0"/>
              <a:t> En R: </a:t>
            </a:r>
            <a:r>
              <a:rPr lang="es-ES" altLang="es-PE" sz="2400" dirty="0" err="1"/>
              <a:t>SIGN.test</a:t>
            </a:r>
            <a:r>
              <a:rPr lang="es-ES" altLang="es-PE" sz="2400" dirty="0"/>
              <a:t> del paquete BSDA</a:t>
            </a:r>
          </a:p>
        </p:txBody>
      </p:sp>
      <p:pic>
        <p:nvPicPr>
          <p:cNvPr id="15367" name="Picture 7">
            <a:extLst>
              <a:ext uri="{FF2B5EF4-FFF2-40B4-BE49-F238E27FC236}">
                <a16:creationId xmlns:a16="http://schemas.microsoft.com/office/drawing/2014/main" id="{C0557E7B-E435-4146-BE27-20EDD338F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935" y="4474228"/>
            <a:ext cx="1294961" cy="80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0">
            <a:extLst>
              <a:ext uri="{FF2B5EF4-FFF2-40B4-BE49-F238E27FC236}">
                <a16:creationId xmlns:a16="http://schemas.microsoft.com/office/drawing/2014/main" id="{D6391A43-BF1D-483E-99B8-318EE3C0F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85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0D9F6D7-8FE1-414F-8B95-9A3C983F7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411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D809C1EB-1514-41E0-8F44-CAA84C4402E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31367" y="1462976"/>
            <a:ext cx="13749786" cy="5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3DF3B027-2466-453D-9A29-6FCC65B47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8608"/>
              </p:ext>
            </p:extLst>
          </p:nvPr>
        </p:nvGraphicFramePr>
        <p:xfrm>
          <a:off x="533392" y="1306594"/>
          <a:ext cx="1596496" cy="736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r:id="rId5" imgW="990600" imgH="457200" progId="Equation.DSMT4">
                  <p:embed/>
                </p:oleObj>
              </mc:Choice>
              <mc:Fallback>
                <p:oleObj r:id="rId5" imgW="990600" imgH="4572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2" y="1306594"/>
                        <a:ext cx="1596496" cy="7368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5">
            <a:extLst>
              <a:ext uri="{FF2B5EF4-FFF2-40B4-BE49-F238E27FC236}">
                <a16:creationId xmlns:a16="http://schemas.microsoft.com/office/drawing/2014/main" id="{64006950-75A6-4830-998C-F963A80CC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942" y="1370938"/>
            <a:ext cx="139584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F16A5DFE-977C-4CAE-9992-04F4D6E3D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270276"/>
              </p:ext>
            </p:extLst>
          </p:nvPr>
        </p:nvGraphicFramePr>
        <p:xfrm>
          <a:off x="3358943" y="1337704"/>
          <a:ext cx="1512168" cy="697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r:id="rId7" imgW="977900" imgH="457200" progId="Equation.DSMT4">
                  <p:embed/>
                </p:oleObj>
              </mc:Choice>
              <mc:Fallback>
                <p:oleObj r:id="rId7" imgW="977900" imgH="4572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8943" y="1337704"/>
                        <a:ext cx="1512168" cy="6979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7">
            <a:extLst>
              <a:ext uri="{FF2B5EF4-FFF2-40B4-BE49-F238E27FC236}">
                <a16:creationId xmlns:a16="http://schemas.microsoft.com/office/drawing/2014/main" id="{FEF9FDF8-B4F0-4647-9352-FEACD6F5434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300191" y="1469180"/>
            <a:ext cx="139584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47275724-B07D-4C59-A3BB-E25D96B430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210901"/>
              </p:ext>
            </p:extLst>
          </p:nvPr>
        </p:nvGraphicFramePr>
        <p:xfrm>
          <a:off x="6300192" y="1317147"/>
          <a:ext cx="1512168" cy="697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r:id="rId9" imgW="977900" imgH="457200" progId="Equation.DSMT4">
                  <p:embed/>
                </p:oleObj>
              </mc:Choice>
              <mc:Fallback>
                <p:oleObj r:id="rId9" imgW="977900" imgH="4572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1317147"/>
                        <a:ext cx="1512168" cy="6979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6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426699" cy="8367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3100" b="1" dirty="0">
                <a:solidFill>
                  <a:srgbClr val="0070C0"/>
                </a:solidFill>
              </a:rPr>
              <a:t>  3. Prueba para evaluar un parámetro de locación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-2562" y="648544"/>
            <a:ext cx="8679018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2800" b="1" dirty="0">
                <a:solidFill>
                  <a:srgbClr val="0070C0"/>
                </a:solidFill>
              </a:rPr>
              <a:t>3.2 Prueba de Wilcoxon</a:t>
            </a: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r>
              <a:rPr lang="es-ES" sz="2700" b="1" dirty="0">
                <a:solidFill>
                  <a:schemeClr val="tx1"/>
                </a:solidFill>
              </a:rPr>
              <a:t>Aspectos Generales</a:t>
            </a:r>
            <a:endParaRPr lang="es-ES" altLang="es-PE" sz="27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ES" sz="2700" dirty="0"/>
              <a:t>	</a:t>
            </a:r>
            <a:r>
              <a:rPr lang="es-ES" sz="27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 igual que la prueba de Signos para 	observaciones pareadas, esta prueba es el 	equivalente no paramétrico a la prueba de 	comparación de medias con observaciones 	pareadas.</a:t>
            </a:r>
            <a:endParaRPr lang="es-PE" sz="27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altLang="es-PE" sz="2700" dirty="0"/>
              <a:t>	</a:t>
            </a:r>
            <a:r>
              <a:rPr lang="es-ES" altLang="es-PE" sz="2700" b="1" dirty="0"/>
              <a:t>Supuestos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700" b="1" dirty="0"/>
              <a:t>	</a:t>
            </a:r>
            <a:r>
              <a:rPr lang="es-ES" sz="27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Las observaciones de la variable de interés 	deben expresarse al menos en 	una escala de 	intervalos.</a:t>
            </a:r>
            <a:endParaRPr lang="es-PE" sz="27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7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La diferencian entre las observaciones (antes y   después) provienen de una 	distribución simétrica.</a:t>
            </a:r>
            <a:endParaRPr lang="es-PE" sz="27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93236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426699" cy="8367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3100" b="1" dirty="0">
                <a:solidFill>
                  <a:srgbClr val="0070C0"/>
                </a:solidFill>
              </a:rPr>
              <a:t>3. Prueba para evaluar un parámetro de posición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48815" y="648543"/>
            <a:ext cx="8355458" cy="5732783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2800" b="1" dirty="0">
                <a:solidFill>
                  <a:srgbClr val="0070C0"/>
                </a:solidFill>
              </a:rPr>
              <a:t>3.2Prueba de Wilcoxon</a:t>
            </a: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r>
              <a:rPr lang="es-ES" sz="3200" dirty="0">
                <a:solidFill>
                  <a:schemeClr val="tx1"/>
                </a:solidFill>
              </a:rPr>
              <a:t>Estadístico de Prueba</a:t>
            </a:r>
            <a:endParaRPr lang="es-ES" altLang="es-PE" sz="2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ES" altLang="es-PE" sz="2800" dirty="0"/>
              <a:t>	</a:t>
            </a:r>
          </a:p>
          <a:p>
            <a:pPr marL="0" indent="0" algn="just">
              <a:buNone/>
            </a:pPr>
            <a:r>
              <a:rPr lang="es-ES" altLang="es-PE" sz="2800" dirty="0"/>
              <a:t>	</a:t>
            </a:r>
          </a:p>
          <a:p>
            <a:pPr marL="0" indent="0" algn="just">
              <a:buNone/>
            </a:pPr>
            <a:endParaRPr lang="es-ES" altLang="es-PE" sz="2800" b="1" dirty="0"/>
          </a:p>
          <a:p>
            <a:pPr marL="0" indent="0" algn="just">
              <a:buNone/>
            </a:pPr>
            <a:r>
              <a:rPr lang="es-ES" altLang="es-PE" sz="2800" b="1" dirty="0"/>
              <a:t>	</a:t>
            </a:r>
            <a:r>
              <a:rPr lang="es-ES" sz="2400" dirty="0"/>
              <a:t>Si hubiera empates, la varianza sufre una ligera 	modificación y se aplica:</a:t>
            </a:r>
            <a:endParaRPr lang="es-PE" sz="2400" i="1" dirty="0"/>
          </a:p>
          <a:p>
            <a:pPr marL="0" indent="0" algn="just">
              <a:buNone/>
            </a:pPr>
            <a:endParaRPr lang="es-ES" altLang="es-PE" sz="3600" b="1" dirty="0"/>
          </a:p>
          <a:p>
            <a:pPr marL="0" indent="0" algn="just">
              <a:buNone/>
            </a:pPr>
            <a:r>
              <a:rPr lang="es-ES" altLang="es-PE" sz="2800" b="1" dirty="0"/>
              <a:t>	</a:t>
            </a:r>
          </a:p>
          <a:p>
            <a:pPr marL="0" indent="0" algn="just">
              <a:buNone/>
            </a:pPr>
            <a:r>
              <a:rPr lang="es-ES" altLang="es-PE" sz="2800" b="1" dirty="0"/>
              <a:t>   En R</a:t>
            </a:r>
            <a:r>
              <a:rPr lang="es-ES" altLang="es-PE" sz="2800" dirty="0"/>
              <a:t>: </a:t>
            </a:r>
            <a:r>
              <a:rPr lang="es-ES" altLang="es-PE" sz="2800" dirty="0" err="1"/>
              <a:t>wilcox.exact</a:t>
            </a:r>
            <a:r>
              <a:rPr lang="es-ES" altLang="es-PE" sz="2800" dirty="0"/>
              <a:t> del paquete </a:t>
            </a:r>
            <a:r>
              <a:rPr lang="es-ES" altLang="es-PE" sz="2800" dirty="0" err="1"/>
              <a:t>exactRanktest</a:t>
            </a:r>
            <a:endParaRPr lang="es-ES" altLang="es-PE" sz="28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74CC49-FEC4-4DCA-BBA3-F3218B1A0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3" y="1986053"/>
            <a:ext cx="12244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5564A8FE-80AA-4DA1-8E9E-90393EEBC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438587"/>
              </p:ext>
            </p:extLst>
          </p:nvPr>
        </p:nvGraphicFramePr>
        <p:xfrm>
          <a:off x="2987824" y="1986054"/>
          <a:ext cx="2120526" cy="706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r:id="rId3" imgW="1346200" imgH="457200" progId="Equation.DSMT4">
                  <p:embed/>
                </p:oleObj>
              </mc:Choice>
              <mc:Fallback>
                <p:oleObj r:id="rId3" imgW="13462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986054"/>
                        <a:ext cx="2120526" cy="7068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>
            <a:extLst>
              <a:ext uri="{FF2B5EF4-FFF2-40B4-BE49-F238E27FC236}">
                <a16:creationId xmlns:a16="http://schemas.microsoft.com/office/drawing/2014/main" id="{09A2BD75-56B2-4733-B2DC-F8569BBE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2799928"/>
            <a:ext cx="151216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78767EE3-3555-4102-9289-FB032917B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15069"/>
              </p:ext>
            </p:extLst>
          </p:nvPr>
        </p:nvGraphicFramePr>
        <p:xfrm>
          <a:off x="1115616" y="2799929"/>
          <a:ext cx="1512168" cy="63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r:id="rId5" imgW="888614" imgH="393529" progId="Equation.DSMT4">
                  <p:embed/>
                </p:oleObj>
              </mc:Choice>
              <mc:Fallback>
                <p:oleObj r:id="rId5" imgW="888614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799929"/>
                        <a:ext cx="1512168" cy="630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>
            <a:extLst>
              <a:ext uri="{FF2B5EF4-FFF2-40B4-BE49-F238E27FC236}">
                <a16:creationId xmlns:a16="http://schemas.microsoft.com/office/drawing/2014/main" id="{824D71AE-4DE5-4CFB-A4AA-A4CE1B833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8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E06B24AE-3C8C-4F31-9833-1770939C22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888704"/>
              </p:ext>
            </p:extLst>
          </p:nvPr>
        </p:nvGraphicFramePr>
        <p:xfrm>
          <a:off x="4713348" y="2799926"/>
          <a:ext cx="1992065" cy="629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r:id="rId7" imgW="1447172" imgH="444307" progId="Equation.DSMT4">
                  <p:embed/>
                </p:oleObj>
              </mc:Choice>
              <mc:Fallback>
                <p:oleObj r:id="rId7" imgW="1447172" imgH="44430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348" y="2799926"/>
                        <a:ext cx="1992065" cy="6290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>
            <a:extLst>
              <a:ext uri="{FF2B5EF4-FFF2-40B4-BE49-F238E27FC236}">
                <a16:creationId xmlns:a16="http://schemas.microsoft.com/office/drawing/2014/main" id="{015A4324-9EAF-4800-9B1E-7FDD92043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AFD6502B-6F46-4B89-806D-4CDAAB724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663987"/>
              </p:ext>
            </p:extLst>
          </p:nvPr>
        </p:nvGraphicFramePr>
        <p:xfrm>
          <a:off x="2699792" y="4656111"/>
          <a:ext cx="3406232" cy="822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r:id="rId9" imgW="2222500" imgH="533400" progId="Equation.DSMT4">
                  <p:embed/>
                </p:oleObj>
              </mc:Choice>
              <mc:Fallback>
                <p:oleObj r:id="rId9" imgW="2222500" imgH="533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656111"/>
                        <a:ext cx="3406232" cy="8221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2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2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3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4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5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6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5250</TotalTime>
  <Words>722</Words>
  <Application>Microsoft Office PowerPoint</Application>
  <PresentationFormat>Presentación en pantalla (4:3)</PresentationFormat>
  <Paragraphs>129</Paragraphs>
  <Slides>11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Cambria Math</vt:lpstr>
      <vt:lpstr>Tahoma</vt:lpstr>
      <vt:lpstr>Times New Roman</vt:lpstr>
      <vt:lpstr>Trebuchet MS</vt:lpstr>
      <vt:lpstr>Wingdings</vt:lpstr>
      <vt:lpstr>Wingdings 3</vt:lpstr>
      <vt:lpstr>Faceta</vt:lpstr>
      <vt:lpstr>Equation.DSMT4</vt:lpstr>
      <vt:lpstr>UNIVERSIDAD NACIONAL AGRARIA LA MOLINA</vt:lpstr>
      <vt:lpstr>“Learning is not compulsory… neither is survival”</vt:lpstr>
      <vt:lpstr>Contenido</vt:lpstr>
      <vt:lpstr>1. Introducción</vt:lpstr>
      <vt:lpstr>2. Prueba para una variable dicotómica 2.1 Prueba de Mc Nemar</vt:lpstr>
      <vt:lpstr>2. Prueba para una variable dicotómica 2.1 Prueba de Mc Nemar</vt:lpstr>
      <vt:lpstr>3. Prueba para evaluar un parámetro de locación </vt:lpstr>
      <vt:lpstr>  3. Prueba para evaluar un parámetro de locación </vt:lpstr>
      <vt:lpstr>3. Prueba para evaluar un parámetro de posición </vt:lpstr>
      <vt:lpstr>4. Prueba para evaluar un parámetro de escala </vt:lpstr>
      <vt:lpstr>4. Prueba para evaluar un parámetro de escala </vt:lpstr>
    </vt:vector>
  </TitlesOfParts>
  <Company>Estadistica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 Computacional</dc:title>
  <dc:creator>Docente09</dc:creator>
  <cp:lastModifiedBy>PORRAS CERRON JAIME CARLOS</cp:lastModifiedBy>
  <cp:revision>253</cp:revision>
  <dcterms:created xsi:type="dcterms:W3CDTF">2006-08-18T14:21:20Z</dcterms:created>
  <dcterms:modified xsi:type="dcterms:W3CDTF">2020-07-30T19:26:37Z</dcterms:modified>
</cp:coreProperties>
</file>