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notesSlides/notesSlide1.xml" ContentType="application/vnd.openxmlformats-officedocument.presentationml.notesSlide+xml"/>
  <Override PartName="/ppt/theme/themeOverride3.xml" ContentType="application/vnd.openxmlformats-officedocument.themeOverride+xml"/>
  <Override PartName="/ppt/notesSlides/notesSlide2.xml" ContentType="application/vnd.openxmlformats-officedocument.presentationml.notesSl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0" r:id="rId1"/>
  </p:sldMasterIdLst>
  <p:notesMasterIdLst>
    <p:notesMasterId r:id="rId34"/>
  </p:notesMasterIdLst>
  <p:handoutMasterIdLst>
    <p:handoutMasterId r:id="rId35"/>
  </p:handoutMasterIdLst>
  <p:sldIdLst>
    <p:sldId id="291" r:id="rId2"/>
    <p:sldId id="292" r:id="rId3"/>
    <p:sldId id="265" r:id="rId4"/>
    <p:sldId id="272" r:id="rId5"/>
    <p:sldId id="330" r:id="rId6"/>
    <p:sldId id="331" r:id="rId7"/>
    <p:sldId id="273" r:id="rId8"/>
    <p:sldId id="305" r:id="rId9"/>
    <p:sldId id="332" r:id="rId10"/>
    <p:sldId id="333" r:id="rId11"/>
    <p:sldId id="326" r:id="rId12"/>
    <p:sldId id="327" r:id="rId13"/>
    <p:sldId id="325" r:id="rId14"/>
    <p:sldId id="334" r:id="rId15"/>
    <p:sldId id="335" r:id="rId16"/>
    <p:sldId id="350" r:id="rId17"/>
    <p:sldId id="336" r:id="rId18"/>
    <p:sldId id="337" r:id="rId19"/>
    <p:sldId id="338" r:id="rId20"/>
    <p:sldId id="339" r:id="rId21"/>
    <p:sldId id="340" r:id="rId22"/>
    <p:sldId id="341" r:id="rId23"/>
    <p:sldId id="342" r:id="rId24"/>
    <p:sldId id="343" r:id="rId25"/>
    <p:sldId id="344" r:id="rId26"/>
    <p:sldId id="345" r:id="rId27"/>
    <p:sldId id="347" r:id="rId28"/>
    <p:sldId id="351" r:id="rId29"/>
    <p:sldId id="348" r:id="rId30"/>
    <p:sldId id="349" r:id="rId31"/>
    <p:sldId id="352" r:id="rId32"/>
    <p:sldId id="353" r:id="rId33"/>
  </p:sldIdLst>
  <p:sldSz cx="9144000" cy="6858000" type="screen4x3"/>
  <p:notesSz cx="6858000" cy="9945688"/>
  <p:defaultTextStyle>
    <a:defPPr>
      <a:defRPr lang="es-ES"/>
    </a:defPPr>
    <a:lvl1pPr algn="l" rtl="0" eaLnBrk="0" fontAlgn="base" hangingPunct="0">
      <a:spcBef>
        <a:spcPct val="0"/>
      </a:spcBef>
      <a:spcAft>
        <a:spcPct val="0"/>
      </a:spcAft>
      <a:defRPr sz="2800" kern="1200">
        <a:solidFill>
          <a:schemeClr val="tx1"/>
        </a:solidFill>
        <a:latin typeface="Tahoma" panose="020B0604030504040204" pitchFamily="34" charset="0"/>
        <a:ea typeface="+mn-ea"/>
        <a:cs typeface="+mn-cs"/>
      </a:defRPr>
    </a:lvl1pPr>
    <a:lvl2pPr marL="457200" algn="l" rtl="0" eaLnBrk="0" fontAlgn="base" hangingPunct="0">
      <a:spcBef>
        <a:spcPct val="0"/>
      </a:spcBef>
      <a:spcAft>
        <a:spcPct val="0"/>
      </a:spcAft>
      <a:defRPr sz="2800"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sz="2800"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sz="2800"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sz="2800" kern="1200">
        <a:solidFill>
          <a:schemeClr val="tx1"/>
        </a:solidFill>
        <a:latin typeface="Tahoma" panose="020B0604030504040204" pitchFamily="34" charset="0"/>
        <a:ea typeface="+mn-ea"/>
        <a:cs typeface="+mn-cs"/>
      </a:defRPr>
    </a:lvl5pPr>
    <a:lvl6pPr marL="2286000" algn="l" defTabSz="914400" rtl="0" eaLnBrk="1" latinLnBrk="0" hangingPunct="1">
      <a:defRPr sz="2800" kern="1200">
        <a:solidFill>
          <a:schemeClr val="tx1"/>
        </a:solidFill>
        <a:latin typeface="Tahoma" panose="020B0604030504040204" pitchFamily="34" charset="0"/>
        <a:ea typeface="+mn-ea"/>
        <a:cs typeface="+mn-cs"/>
      </a:defRPr>
    </a:lvl6pPr>
    <a:lvl7pPr marL="2743200" algn="l" defTabSz="914400" rtl="0" eaLnBrk="1" latinLnBrk="0" hangingPunct="1">
      <a:defRPr sz="2800" kern="1200">
        <a:solidFill>
          <a:schemeClr val="tx1"/>
        </a:solidFill>
        <a:latin typeface="Tahoma" panose="020B0604030504040204" pitchFamily="34" charset="0"/>
        <a:ea typeface="+mn-ea"/>
        <a:cs typeface="+mn-cs"/>
      </a:defRPr>
    </a:lvl7pPr>
    <a:lvl8pPr marL="3200400" algn="l" defTabSz="914400" rtl="0" eaLnBrk="1" latinLnBrk="0" hangingPunct="1">
      <a:defRPr sz="2800" kern="1200">
        <a:solidFill>
          <a:schemeClr val="tx1"/>
        </a:solidFill>
        <a:latin typeface="Tahoma" panose="020B0604030504040204" pitchFamily="34" charset="0"/>
        <a:ea typeface="+mn-ea"/>
        <a:cs typeface="+mn-cs"/>
      </a:defRPr>
    </a:lvl8pPr>
    <a:lvl9pPr marL="3657600" algn="l" defTabSz="914400" rtl="0" eaLnBrk="1" latinLnBrk="0" hangingPunct="1">
      <a:defRPr sz="2800" kern="1200">
        <a:solidFill>
          <a:schemeClr val="tx1"/>
        </a:solidFill>
        <a:latin typeface="Tahoma" panose="020B060403050404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33"/>
    <a:srgbClr val="33CC33"/>
    <a:srgbClr val="FFFF66"/>
    <a:srgbClr val="B3EBD6"/>
    <a:srgbClr val="66CCFF"/>
    <a:srgbClr val="FF9966"/>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405" autoAdjust="0"/>
    <p:restoredTop sz="92740" autoAdjust="0"/>
  </p:normalViewPr>
  <p:slideViewPr>
    <p:cSldViewPr>
      <p:cViewPr varScale="1">
        <p:scale>
          <a:sx n="75" d="100"/>
          <a:sy n="75" d="100"/>
        </p:scale>
        <p:origin x="317" y="53"/>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 Id="rId8" Type="http://schemas.openxmlformats.org/officeDocument/2006/relationships/slide" Target="slides/slide7.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image" Target="../media/image13.wmf"/><Relationship Id="rId1" Type="http://schemas.openxmlformats.org/officeDocument/2006/relationships/image" Target="../media/image12.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28.wmf"/><Relationship Id="rId2" Type="http://schemas.openxmlformats.org/officeDocument/2006/relationships/image" Target="../media/image27.wmf"/><Relationship Id="rId1" Type="http://schemas.openxmlformats.org/officeDocument/2006/relationships/image" Target="../media/image26.wmf"/></Relationships>
</file>

<file path=ppt/drawings/_rels/vmlDrawing5.vml.rels><?xml version="1.0" encoding="UTF-8" standalone="yes"?>
<Relationships xmlns="http://schemas.openxmlformats.org/package/2006/relationships"><Relationship Id="rId8" Type="http://schemas.openxmlformats.org/officeDocument/2006/relationships/image" Target="../media/image37.wmf"/><Relationship Id="rId3" Type="http://schemas.openxmlformats.org/officeDocument/2006/relationships/image" Target="../media/image32.wmf"/><Relationship Id="rId7" Type="http://schemas.openxmlformats.org/officeDocument/2006/relationships/image" Target="../media/image36.wmf"/><Relationship Id="rId2" Type="http://schemas.openxmlformats.org/officeDocument/2006/relationships/image" Target="../media/image31.wmf"/><Relationship Id="rId1" Type="http://schemas.openxmlformats.org/officeDocument/2006/relationships/image" Target="../media/image30.wmf"/><Relationship Id="rId6" Type="http://schemas.openxmlformats.org/officeDocument/2006/relationships/image" Target="../media/image35.wmf"/><Relationship Id="rId5" Type="http://schemas.openxmlformats.org/officeDocument/2006/relationships/image" Target="../media/image34.wmf"/><Relationship Id="rId4" Type="http://schemas.openxmlformats.org/officeDocument/2006/relationships/image" Target="../media/image33.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41.wmf"/><Relationship Id="rId2" Type="http://schemas.openxmlformats.org/officeDocument/2006/relationships/image" Target="../media/image40.wmf"/><Relationship Id="rId1" Type="http://schemas.openxmlformats.org/officeDocument/2006/relationships/image" Target="../media/image39.wmf"/><Relationship Id="rId4" Type="http://schemas.openxmlformats.org/officeDocument/2006/relationships/image" Target="../media/image42.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46.wmf"/><Relationship Id="rId2" Type="http://schemas.openxmlformats.org/officeDocument/2006/relationships/image" Target="../media/image45.wmf"/><Relationship Id="rId1" Type="http://schemas.openxmlformats.org/officeDocument/2006/relationships/image" Target="../media/image44.wmf"/><Relationship Id="rId4" Type="http://schemas.openxmlformats.org/officeDocument/2006/relationships/image" Target="../media/image47.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7180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lnSpc>
                <a:spcPct val="100000"/>
              </a:lnSpc>
              <a:spcBef>
                <a:spcPct val="0"/>
              </a:spcBef>
              <a:buClrTx/>
              <a:buSzTx/>
              <a:buFontTx/>
              <a:buNone/>
              <a:defRPr sz="1200">
                <a:latin typeface="Arial" charset="0"/>
              </a:defRPr>
            </a:lvl1pPr>
          </a:lstStyle>
          <a:p>
            <a:pPr>
              <a:defRPr/>
            </a:pPr>
            <a:endParaRPr lang="es-ES"/>
          </a:p>
        </p:txBody>
      </p:sp>
      <p:sp>
        <p:nvSpPr>
          <p:cNvPr id="6147" name="Rectangle 3"/>
          <p:cNvSpPr>
            <a:spLocks noGrp="1" noChangeArrowheads="1"/>
          </p:cNvSpPr>
          <p:nvPr>
            <p:ph type="dt" sz="quarter" idx="1"/>
          </p:nvPr>
        </p:nvSpPr>
        <p:spPr bwMode="auto">
          <a:xfrm>
            <a:off x="3884613" y="0"/>
            <a:ext cx="297180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lnSpc>
                <a:spcPct val="100000"/>
              </a:lnSpc>
              <a:spcBef>
                <a:spcPct val="0"/>
              </a:spcBef>
              <a:buClrTx/>
              <a:buSzTx/>
              <a:buFontTx/>
              <a:buNone/>
              <a:defRPr sz="1200">
                <a:latin typeface="Arial" charset="0"/>
              </a:defRPr>
            </a:lvl1pPr>
          </a:lstStyle>
          <a:p>
            <a:pPr>
              <a:defRPr/>
            </a:pPr>
            <a:endParaRPr lang="es-ES"/>
          </a:p>
        </p:txBody>
      </p:sp>
      <p:sp>
        <p:nvSpPr>
          <p:cNvPr id="6148" name="Rectangle 4"/>
          <p:cNvSpPr>
            <a:spLocks noGrp="1" noChangeArrowheads="1"/>
          </p:cNvSpPr>
          <p:nvPr>
            <p:ph type="ftr" sz="quarter" idx="2"/>
          </p:nvPr>
        </p:nvSpPr>
        <p:spPr bwMode="auto">
          <a:xfrm>
            <a:off x="0" y="9447213"/>
            <a:ext cx="2971800"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1" hangingPunct="1">
              <a:lnSpc>
                <a:spcPct val="100000"/>
              </a:lnSpc>
              <a:spcBef>
                <a:spcPct val="0"/>
              </a:spcBef>
              <a:buClrTx/>
              <a:buSzTx/>
              <a:buFontTx/>
              <a:buNone/>
              <a:defRPr sz="1200">
                <a:latin typeface="Arial" charset="0"/>
              </a:defRPr>
            </a:lvl1pPr>
          </a:lstStyle>
          <a:p>
            <a:pPr>
              <a:defRPr/>
            </a:pPr>
            <a:endParaRPr lang="es-ES"/>
          </a:p>
        </p:txBody>
      </p:sp>
      <p:sp>
        <p:nvSpPr>
          <p:cNvPr id="6149" name="Rectangle 5"/>
          <p:cNvSpPr>
            <a:spLocks noGrp="1" noChangeArrowheads="1"/>
          </p:cNvSpPr>
          <p:nvPr>
            <p:ph type="sldNum" sz="quarter" idx="3"/>
          </p:nvPr>
        </p:nvSpPr>
        <p:spPr bwMode="auto">
          <a:xfrm>
            <a:off x="3884613" y="9447213"/>
            <a:ext cx="2971800"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Arial" panose="020B0604020202020204" pitchFamily="34" charset="0"/>
              </a:defRPr>
            </a:lvl1pPr>
          </a:lstStyle>
          <a:p>
            <a:fld id="{67CFB055-405B-49ED-9F4C-D63166500AA6}" type="slidenum">
              <a:rPr lang="es-ES" altLang="es-PE"/>
              <a:pPr/>
              <a:t>‹Nº›</a:t>
            </a:fld>
            <a:endParaRPr lang="es-ES" altLang="es-PE"/>
          </a:p>
        </p:txBody>
      </p:sp>
    </p:spTree>
    <p:extLst>
      <p:ext uri="{BB962C8B-B14F-4D97-AF65-F5344CB8AC3E}">
        <p14:creationId xmlns:p14="http://schemas.microsoft.com/office/powerpoint/2010/main" val="37656173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lnSpc>
                <a:spcPct val="100000"/>
              </a:lnSpc>
              <a:spcBef>
                <a:spcPct val="0"/>
              </a:spcBef>
              <a:buClrTx/>
              <a:buSzTx/>
              <a:buFontTx/>
              <a:buNone/>
              <a:defRPr sz="1200">
                <a:latin typeface="Arial" charset="0"/>
              </a:defRPr>
            </a:lvl1pPr>
          </a:lstStyle>
          <a:p>
            <a:pPr>
              <a:defRPr/>
            </a:pPr>
            <a:endParaRPr lang="es-ES"/>
          </a:p>
        </p:txBody>
      </p:sp>
      <p:sp>
        <p:nvSpPr>
          <p:cNvPr id="4099" name="Rectangle 3"/>
          <p:cNvSpPr>
            <a:spLocks noGrp="1" noChangeArrowheads="1"/>
          </p:cNvSpPr>
          <p:nvPr>
            <p:ph type="dt" idx="1"/>
          </p:nvPr>
        </p:nvSpPr>
        <p:spPr bwMode="auto">
          <a:xfrm>
            <a:off x="3884613" y="0"/>
            <a:ext cx="297180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lnSpc>
                <a:spcPct val="100000"/>
              </a:lnSpc>
              <a:spcBef>
                <a:spcPct val="0"/>
              </a:spcBef>
              <a:buClrTx/>
              <a:buSzTx/>
              <a:buFontTx/>
              <a:buNone/>
              <a:defRPr sz="1200">
                <a:latin typeface="Arial" charset="0"/>
              </a:defRPr>
            </a:lvl1pPr>
          </a:lstStyle>
          <a:p>
            <a:pPr>
              <a:defRPr/>
            </a:pPr>
            <a:endParaRPr lang="es-ES"/>
          </a:p>
        </p:txBody>
      </p:sp>
      <p:sp>
        <p:nvSpPr>
          <p:cNvPr id="32772" name="Rectangle 4"/>
          <p:cNvSpPr>
            <a:spLocks noGrp="1" noRot="1" noChangeAspect="1" noChangeArrowheads="1" noTextEdit="1"/>
          </p:cNvSpPr>
          <p:nvPr>
            <p:ph type="sldImg" idx="2"/>
          </p:nvPr>
        </p:nvSpPr>
        <p:spPr bwMode="auto">
          <a:xfrm>
            <a:off x="942975" y="746125"/>
            <a:ext cx="4973638" cy="37306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01" name="Rectangle 5"/>
          <p:cNvSpPr>
            <a:spLocks noGrp="1" noChangeArrowheads="1"/>
          </p:cNvSpPr>
          <p:nvPr>
            <p:ph type="body" sz="quarter" idx="3"/>
          </p:nvPr>
        </p:nvSpPr>
        <p:spPr bwMode="auto">
          <a:xfrm>
            <a:off x="685800" y="4724400"/>
            <a:ext cx="5486400" cy="44751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s-ES" noProof="0"/>
              <a:t>Haga clic para modificar el estilo de texto del patrón</a:t>
            </a:r>
          </a:p>
          <a:p>
            <a:pPr lvl="1"/>
            <a:r>
              <a:rPr lang="es-ES" noProof="0"/>
              <a:t>Segundo nivel</a:t>
            </a:r>
          </a:p>
          <a:p>
            <a:pPr lvl="2"/>
            <a:r>
              <a:rPr lang="es-ES" noProof="0"/>
              <a:t>Tercer nivel</a:t>
            </a:r>
          </a:p>
          <a:p>
            <a:pPr lvl="3"/>
            <a:r>
              <a:rPr lang="es-ES" noProof="0"/>
              <a:t>Cuarto nivel</a:t>
            </a:r>
          </a:p>
          <a:p>
            <a:pPr lvl="4"/>
            <a:r>
              <a:rPr lang="es-ES" noProof="0"/>
              <a:t>Quinto nivel</a:t>
            </a:r>
          </a:p>
        </p:txBody>
      </p:sp>
      <p:sp>
        <p:nvSpPr>
          <p:cNvPr id="4102" name="Rectangle 6"/>
          <p:cNvSpPr>
            <a:spLocks noGrp="1" noChangeArrowheads="1"/>
          </p:cNvSpPr>
          <p:nvPr>
            <p:ph type="ftr" sz="quarter" idx="4"/>
          </p:nvPr>
        </p:nvSpPr>
        <p:spPr bwMode="auto">
          <a:xfrm>
            <a:off x="0" y="9447213"/>
            <a:ext cx="2971800"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1" hangingPunct="1">
              <a:lnSpc>
                <a:spcPct val="100000"/>
              </a:lnSpc>
              <a:spcBef>
                <a:spcPct val="0"/>
              </a:spcBef>
              <a:buClrTx/>
              <a:buSzTx/>
              <a:buFontTx/>
              <a:buNone/>
              <a:defRPr sz="1200">
                <a:latin typeface="Arial" charset="0"/>
              </a:defRPr>
            </a:lvl1pPr>
          </a:lstStyle>
          <a:p>
            <a:pPr>
              <a:defRPr/>
            </a:pPr>
            <a:endParaRPr lang="es-ES"/>
          </a:p>
        </p:txBody>
      </p:sp>
      <p:sp>
        <p:nvSpPr>
          <p:cNvPr id="4103" name="Rectangle 7"/>
          <p:cNvSpPr>
            <a:spLocks noGrp="1" noChangeArrowheads="1"/>
          </p:cNvSpPr>
          <p:nvPr>
            <p:ph type="sldNum" sz="quarter" idx="5"/>
          </p:nvPr>
        </p:nvSpPr>
        <p:spPr bwMode="auto">
          <a:xfrm>
            <a:off x="3884613" y="9447213"/>
            <a:ext cx="2971800"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Arial" panose="020B0604020202020204" pitchFamily="34" charset="0"/>
              </a:defRPr>
            </a:lvl1pPr>
          </a:lstStyle>
          <a:p>
            <a:fld id="{5F9EF663-8317-4055-92A2-5796464BDC7C}" type="slidenum">
              <a:rPr lang="es-ES" altLang="es-PE"/>
              <a:pPr/>
              <a:t>‹Nº›</a:t>
            </a:fld>
            <a:endParaRPr lang="es-ES" altLang="es-PE"/>
          </a:p>
        </p:txBody>
      </p:sp>
    </p:spTree>
    <p:extLst>
      <p:ext uri="{BB962C8B-B14F-4D97-AF65-F5344CB8AC3E}">
        <p14:creationId xmlns:p14="http://schemas.microsoft.com/office/powerpoint/2010/main" val="97623742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Marcador de imagen de diapositiva 1"/>
          <p:cNvSpPr>
            <a:spLocks noGrp="1" noRot="1" noChangeAspect="1" noTextEdit="1"/>
          </p:cNvSpPr>
          <p:nvPr>
            <p:ph type="sldImg"/>
          </p:nvPr>
        </p:nvSpPr>
        <p:spPr>
          <a:ln/>
        </p:spPr>
      </p:sp>
      <p:sp>
        <p:nvSpPr>
          <p:cNvPr id="33795" name="Marcador de notas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PE" altLang="es-PE">
              <a:latin typeface="Arial" panose="020B0604020202020204" pitchFamily="34" charset="0"/>
            </a:endParaRPr>
          </a:p>
        </p:txBody>
      </p:sp>
      <p:sp>
        <p:nvSpPr>
          <p:cNvPr id="33796" name="Marcador de número de diapositiva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fld id="{54CAAEF1-A2A3-4F52-89B0-0E5C50D1984A}" type="slidenum">
              <a:rPr lang="es-ES" altLang="es-PE" sz="1200">
                <a:latin typeface="Arial" panose="020B0604020202020204" pitchFamily="34" charset="0"/>
              </a:rPr>
              <a:pPr/>
              <a:t>2</a:t>
            </a:fld>
            <a:endParaRPr lang="es-ES" altLang="es-PE" sz="1200">
              <a:latin typeface="Arial" panose="020B0604020202020204" pitchFamily="34" charset="0"/>
            </a:endParaRPr>
          </a:p>
        </p:txBody>
      </p:sp>
    </p:spTree>
    <p:extLst>
      <p:ext uri="{BB962C8B-B14F-4D97-AF65-F5344CB8AC3E}">
        <p14:creationId xmlns:p14="http://schemas.microsoft.com/office/powerpoint/2010/main" val="38736995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5"/>
          </p:nvPr>
        </p:nvSpPr>
        <p:spPr/>
        <p:txBody>
          <a:bodyPr/>
          <a:lstStyle/>
          <a:p>
            <a:fld id="{5F9EF663-8317-4055-92A2-5796464BDC7C}" type="slidenum">
              <a:rPr lang="es-ES" altLang="es-PE" smtClean="0"/>
              <a:pPr/>
              <a:t>3</a:t>
            </a:fld>
            <a:endParaRPr lang="es-ES" altLang="es-PE"/>
          </a:p>
        </p:txBody>
      </p:sp>
    </p:spTree>
    <p:extLst>
      <p:ext uri="{BB962C8B-B14F-4D97-AF65-F5344CB8AC3E}">
        <p14:creationId xmlns:p14="http://schemas.microsoft.com/office/powerpoint/2010/main" val="35926029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5"/>
          </p:nvPr>
        </p:nvSpPr>
        <p:spPr/>
        <p:txBody>
          <a:bodyPr/>
          <a:lstStyle/>
          <a:p>
            <a:fld id="{5F9EF663-8317-4055-92A2-5796464BDC7C}" type="slidenum">
              <a:rPr lang="es-ES" altLang="es-PE" smtClean="0"/>
              <a:pPr/>
              <a:t>11</a:t>
            </a:fld>
            <a:endParaRPr lang="es-ES" altLang="es-PE"/>
          </a:p>
        </p:txBody>
      </p:sp>
    </p:spTree>
    <p:extLst>
      <p:ext uri="{BB962C8B-B14F-4D97-AF65-F5344CB8AC3E}">
        <p14:creationId xmlns:p14="http://schemas.microsoft.com/office/powerpoint/2010/main" val="12286917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5"/>
          </p:nvPr>
        </p:nvSpPr>
        <p:spPr/>
        <p:txBody>
          <a:bodyPr/>
          <a:lstStyle/>
          <a:p>
            <a:fld id="{5F9EF663-8317-4055-92A2-5796464BDC7C}" type="slidenum">
              <a:rPr lang="es-ES" altLang="es-PE" smtClean="0"/>
              <a:pPr/>
              <a:t>17</a:t>
            </a:fld>
            <a:endParaRPr lang="es-ES" altLang="es-PE"/>
          </a:p>
        </p:txBody>
      </p:sp>
    </p:spTree>
    <p:extLst>
      <p:ext uri="{BB962C8B-B14F-4D97-AF65-F5344CB8AC3E}">
        <p14:creationId xmlns:p14="http://schemas.microsoft.com/office/powerpoint/2010/main" val="21495082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5"/>
          </p:nvPr>
        </p:nvSpPr>
        <p:spPr/>
        <p:txBody>
          <a:bodyPr/>
          <a:lstStyle/>
          <a:p>
            <a:fld id="{5F9EF663-8317-4055-92A2-5796464BDC7C}" type="slidenum">
              <a:rPr lang="es-ES" altLang="es-PE" smtClean="0"/>
              <a:pPr/>
              <a:t>28</a:t>
            </a:fld>
            <a:endParaRPr lang="es-ES" altLang="es-PE"/>
          </a:p>
        </p:txBody>
      </p:sp>
    </p:spTree>
    <p:extLst>
      <p:ext uri="{BB962C8B-B14F-4D97-AF65-F5344CB8AC3E}">
        <p14:creationId xmlns:p14="http://schemas.microsoft.com/office/powerpoint/2010/main" val="21416054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4" name="Group 6"/>
          <p:cNvGrpSpPr>
            <a:grpSpLocks/>
          </p:cNvGrpSpPr>
          <p:nvPr/>
        </p:nvGrpSpPr>
        <p:grpSpPr bwMode="auto">
          <a:xfrm>
            <a:off x="-7938" y="-7938"/>
            <a:ext cx="9170988" cy="6873876"/>
            <a:chOff x="-8466" y="-8468"/>
            <a:chExt cx="9171316" cy="6874935"/>
          </a:xfrm>
        </p:grpSpPr>
        <p:cxnSp>
          <p:nvCxnSpPr>
            <p:cNvPr id="5" name="Straight Connector 27"/>
            <p:cNvCxnSpPr/>
            <p:nvPr/>
          </p:nvCxnSpPr>
          <p:spPr>
            <a:xfrm flipV="1">
              <a:off x="5130456" y="4175239"/>
              <a:ext cx="4022869" cy="2683288"/>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6" name="Straight Connector 28"/>
            <p:cNvCxnSpPr/>
            <p:nvPr/>
          </p:nvCxnSpPr>
          <p:spPr>
            <a:xfrm>
              <a:off x="7043462" y="-529"/>
              <a:ext cx="1217656" cy="685905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7" name="Freeform 29"/>
            <p:cNvSpPr/>
            <p:nvPr/>
          </p:nvSpPr>
          <p:spPr>
            <a:xfrm>
              <a:off x="6892644" y="-529"/>
              <a:ext cx="2268619" cy="686699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8" name="Freeform 30"/>
            <p:cNvSpPr/>
            <p:nvPr/>
          </p:nvSpPr>
          <p:spPr>
            <a:xfrm>
              <a:off x="7205393" y="-8468"/>
              <a:ext cx="1947932" cy="6866996"/>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 name="Freeform 31"/>
            <p:cNvSpPr/>
            <p:nvPr/>
          </p:nvSpPr>
          <p:spPr>
            <a:xfrm>
              <a:off x="6638635" y="3919613"/>
              <a:ext cx="2513103" cy="2938915"/>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32"/>
            <p:cNvSpPr/>
            <p:nvPr/>
          </p:nvSpPr>
          <p:spPr>
            <a:xfrm>
              <a:off x="7010123" y="-8468"/>
              <a:ext cx="2143202" cy="6866996"/>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33"/>
            <p:cNvSpPr/>
            <p:nvPr/>
          </p:nvSpPr>
          <p:spPr>
            <a:xfrm>
              <a:off x="8296044" y="-8468"/>
              <a:ext cx="857281" cy="6866996"/>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34"/>
            <p:cNvSpPr/>
            <p:nvPr/>
          </p:nvSpPr>
          <p:spPr>
            <a:xfrm>
              <a:off x="8094425" y="-8468"/>
              <a:ext cx="1066838" cy="6866996"/>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2">
                <a:lumMod val="75000"/>
                <a:alpha val="8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35"/>
            <p:cNvSpPr/>
            <p:nvPr/>
          </p:nvSpPr>
          <p:spPr>
            <a:xfrm>
              <a:off x="8069024" y="4894488"/>
              <a:ext cx="1093826" cy="1964040"/>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7"/>
            <p:cNvSpPr/>
            <p:nvPr/>
          </p:nvSpPr>
          <p:spPr>
            <a:xfrm>
              <a:off x="-8466" y="-8468"/>
              <a:ext cx="863632" cy="5698416"/>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30595" y="4050834"/>
            <a:ext cx="5826719" cy="1096899"/>
          </a:xfrm>
        </p:spPr>
        <p:txBody>
          <a:bodyPr/>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15" name="Date Placeholder 3"/>
          <p:cNvSpPr>
            <a:spLocks noGrp="1"/>
          </p:cNvSpPr>
          <p:nvPr>
            <p:ph type="dt" sz="half" idx="10"/>
          </p:nvPr>
        </p:nvSpPr>
        <p:spPr/>
        <p:txBody>
          <a:bodyPr/>
          <a:lstStyle>
            <a:lvl1pPr>
              <a:defRPr/>
            </a:lvl1pPr>
          </a:lstStyle>
          <a:p>
            <a:pPr>
              <a:defRPr/>
            </a:pPr>
            <a:endParaRPr lang="es-ES"/>
          </a:p>
        </p:txBody>
      </p:sp>
      <p:sp>
        <p:nvSpPr>
          <p:cNvPr id="16" name="Footer Placeholder 4"/>
          <p:cNvSpPr>
            <a:spLocks noGrp="1"/>
          </p:cNvSpPr>
          <p:nvPr>
            <p:ph type="ftr" sz="quarter" idx="11"/>
          </p:nvPr>
        </p:nvSpPr>
        <p:spPr/>
        <p:txBody>
          <a:bodyPr/>
          <a:lstStyle>
            <a:lvl1pPr>
              <a:defRPr/>
            </a:lvl1pPr>
          </a:lstStyle>
          <a:p>
            <a:pPr>
              <a:defRPr/>
            </a:pPr>
            <a:endParaRPr lang="es-ES"/>
          </a:p>
        </p:txBody>
      </p:sp>
      <p:sp>
        <p:nvSpPr>
          <p:cNvPr id="17" name="Slide Number Placeholder 5"/>
          <p:cNvSpPr>
            <a:spLocks noGrp="1"/>
          </p:cNvSpPr>
          <p:nvPr>
            <p:ph type="sldNum" sz="quarter" idx="12"/>
          </p:nvPr>
        </p:nvSpPr>
        <p:spPr/>
        <p:txBody>
          <a:bodyPr/>
          <a:lstStyle>
            <a:lvl1pPr>
              <a:defRPr/>
            </a:lvl1pPr>
          </a:lstStyle>
          <a:p>
            <a:fld id="{339265B9-4C3B-43FE-A43F-5E75205462C8}" type="slidenum">
              <a:rPr lang="es-ES" altLang="es-PE"/>
              <a:pPr/>
              <a:t>‹Nº›</a:t>
            </a:fld>
            <a:endParaRPr lang="es-ES" altLang="es-PE"/>
          </a:p>
        </p:txBody>
      </p:sp>
    </p:spTree>
    <p:extLst>
      <p:ext uri="{BB962C8B-B14F-4D97-AF65-F5344CB8AC3E}">
        <p14:creationId xmlns:p14="http://schemas.microsoft.com/office/powerpoint/2010/main" val="36665270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lvl1pPr>
              <a:defRPr/>
            </a:lvl1pPr>
          </a:lstStyle>
          <a:p>
            <a:pPr>
              <a:defRPr/>
            </a:pPr>
            <a:endParaRPr lang="es-ES"/>
          </a:p>
        </p:txBody>
      </p:sp>
      <p:sp>
        <p:nvSpPr>
          <p:cNvPr id="5" name="Footer Placeholder 4"/>
          <p:cNvSpPr>
            <a:spLocks noGrp="1"/>
          </p:cNvSpPr>
          <p:nvPr>
            <p:ph type="ftr" sz="quarter" idx="11"/>
          </p:nvPr>
        </p:nvSpPr>
        <p:spPr/>
        <p:txBody>
          <a:bodyPr/>
          <a:lstStyle>
            <a:lvl1pPr>
              <a:defRPr/>
            </a:lvl1pPr>
          </a:lstStyle>
          <a:p>
            <a:pPr>
              <a:defRPr/>
            </a:pPr>
            <a:endParaRPr lang="es-ES"/>
          </a:p>
        </p:txBody>
      </p:sp>
      <p:sp>
        <p:nvSpPr>
          <p:cNvPr id="6" name="Slide Number Placeholder 5"/>
          <p:cNvSpPr>
            <a:spLocks noGrp="1"/>
          </p:cNvSpPr>
          <p:nvPr>
            <p:ph type="sldNum" sz="quarter" idx="12"/>
          </p:nvPr>
        </p:nvSpPr>
        <p:spPr/>
        <p:txBody>
          <a:bodyPr/>
          <a:lstStyle>
            <a:lvl1pPr>
              <a:defRPr/>
            </a:lvl1pPr>
          </a:lstStyle>
          <a:p>
            <a:fld id="{DF32BBE9-AF66-4F01-A90F-F63459DF1A80}" type="slidenum">
              <a:rPr lang="es-ES" altLang="es-PE"/>
              <a:pPr/>
              <a:t>‹Nº›</a:t>
            </a:fld>
            <a:endParaRPr lang="es-ES" altLang="es-PE"/>
          </a:p>
        </p:txBody>
      </p:sp>
    </p:spTree>
    <p:extLst>
      <p:ext uri="{BB962C8B-B14F-4D97-AF65-F5344CB8AC3E}">
        <p14:creationId xmlns:p14="http://schemas.microsoft.com/office/powerpoint/2010/main" val="1966676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5" name="TextBox 23"/>
          <p:cNvSpPr txBox="1">
            <a:spLocks noChangeArrowheads="1"/>
          </p:cNvSpPr>
          <p:nvPr/>
        </p:nvSpPr>
        <p:spPr bwMode="auto">
          <a:xfrm>
            <a:off x="482600" y="790575"/>
            <a:ext cx="457200" cy="584200"/>
          </a:xfrm>
          <a:prstGeom prst="rect">
            <a:avLst/>
          </a:prstGeom>
          <a:noFill/>
          <a:ln>
            <a:noFill/>
          </a:ln>
        </p:spPr>
        <p:txBody>
          <a:bodyPr anchor="ctr"/>
          <a:lstStyle>
            <a:lvl1pPr algn="just">
              <a:lnSpc>
                <a:spcPct val="90000"/>
              </a:lnSpc>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marL="742950" indent="-285750" algn="just">
              <a:lnSpc>
                <a:spcPct val="90000"/>
              </a:lnSpc>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2pPr>
            <a:lvl3pPr marL="1143000" indent="-228600" algn="just">
              <a:lnSpc>
                <a:spcPct val="90000"/>
              </a:lnSpc>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3pPr>
            <a:lvl4pPr marL="1600200" indent="-228600" algn="just">
              <a:lnSpc>
                <a:spcPct val="90000"/>
              </a:lnSpc>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4pPr>
            <a:lvl5pPr marL="2057400" indent="-228600" algn="just">
              <a:lnSpc>
                <a:spcPct val="90000"/>
              </a:lnSpc>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5pPr>
            <a:lvl6pPr marL="2514600" indent="-228600" algn="just" eaLnBrk="0" fontAlgn="base" hangingPunct="0">
              <a:lnSpc>
                <a:spcPct val="90000"/>
              </a:lnSpc>
              <a:spcBef>
                <a:spcPct val="20000"/>
              </a:spcBef>
              <a:spcAft>
                <a:spcPct val="0"/>
              </a:spcAft>
              <a:buClr>
                <a:schemeClr val="folHlink"/>
              </a:buClr>
              <a:buSzPct val="60000"/>
              <a:buFont typeface="Wingdings" panose="05000000000000000000" pitchFamily="2" charset="2"/>
              <a:defRPr sz="2800">
                <a:solidFill>
                  <a:schemeClr val="tx1"/>
                </a:solidFill>
                <a:latin typeface="Tahoma" panose="020B0604030504040204" pitchFamily="34" charset="0"/>
              </a:defRPr>
            </a:lvl6pPr>
            <a:lvl7pPr marL="2971800" indent="-228600" algn="just" eaLnBrk="0" fontAlgn="base" hangingPunct="0">
              <a:lnSpc>
                <a:spcPct val="90000"/>
              </a:lnSpc>
              <a:spcBef>
                <a:spcPct val="20000"/>
              </a:spcBef>
              <a:spcAft>
                <a:spcPct val="0"/>
              </a:spcAft>
              <a:buClr>
                <a:schemeClr val="folHlink"/>
              </a:buClr>
              <a:buSzPct val="60000"/>
              <a:buFont typeface="Wingdings" panose="05000000000000000000" pitchFamily="2" charset="2"/>
              <a:defRPr sz="2800">
                <a:solidFill>
                  <a:schemeClr val="tx1"/>
                </a:solidFill>
                <a:latin typeface="Tahoma" panose="020B0604030504040204" pitchFamily="34" charset="0"/>
              </a:defRPr>
            </a:lvl7pPr>
            <a:lvl8pPr marL="3429000" indent="-228600" algn="just" eaLnBrk="0" fontAlgn="base" hangingPunct="0">
              <a:lnSpc>
                <a:spcPct val="90000"/>
              </a:lnSpc>
              <a:spcBef>
                <a:spcPct val="20000"/>
              </a:spcBef>
              <a:spcAft>
                <a:spcPct val="0"/>
              </a:spcAft>
              <a:buClr>
                <a:schemeClr val="folHlink"/>
              </a:buClr>
              <a:buSzPct val="60000"/>
              <a:buFont typeface="Wingdings" panose="05000000000000000000" pitchFamily="2" charset="2"/>
              <a:defRPr sz="2800">
                <a:solidFill>
                  <a:schemeClr val="tx1"/>
                </a:solidFill>
                <a:latin typeface="Tahoma" panose="020B0604030504040204" pitchFamily="34" charset="0"/>
              </a:defRPr>
            </a:lvl8pPr>
            <a:lvl9pPr marL="3886200" indent="-228600" algn="just" eaLnBrk="0" fontAlgn="base" hangingPunct="0">
              <a:lnSpc>
                <a:spcPct val="90000"/>
              </a:lnSpc>
              <a:spcBef>
                <a:spcPct val="20000"/>
              </a:spcBef>
              <a:spcAft>
                <a:spcPct val="0"/>
              </a:spcAft>
              <a:buClr>
                <a:schemeClr val="folHlink"/>
              </a:buClr>
              <a:buSzPct val="60000"/>
              <a:buFont typeface="Wingdings" panose="05000000000000000000" pitchFamily="2" charset="2"/>
              <a:defRPr sz="2800">
                <a:solidFill>
                  <a:schemeClr val="tx1"/>
                </a:solidFill>
                <a:latin typeface="Tahoma" panose="020B0604030504040204" pitchFamily="34" charset="0"/>
              </a:defRPr>
            </a:lvl9pPr>
          </a:lstStyle>
          <a:p>
            <a:pPr eaLnBrk="1" hangingPunct="1">
              <a:defRPr/>
            </a:pPr>
            <a:r>
              <a:rPr lang="en-US" altLang="es-PE" sz="8000">
                <a:solidFill>
                  <a:srgbClr val="9FE0F5"/>
                </a:solidFill>
              </a:rPr>
              <a:t>“</a:t>
            </a:r>
          </a:p>
        </p:txBody>
      </p:sp>
      <p:sp>
        <p:nvSpPr>
          <p:cNvPr id="6" name="TextBox 24"/>
          <p:cNvSpPr txBox="1">
            <a:spLocks noChangeArrowheads="1"/>
          </p:cNvSpPr>
          <p:nvPr/>
        </p:nvSpPr>
        <p:spPr bwMode="auto">
          <a:xfrm>
            <a:off x="6748463" y="2886075"/>
            <a:ext cx="457200" cy="585788"/>
          </a:xfrm>
          <a:prstGeom prst="rect">
            <a:avLst/>
          </a:prstGeom>
          <a:noFill/>
          <a:ln>
            <a:noFill/>
          </a:ln>
        </p:spPr>
        <p:txBody>
          <a:bodyPr anchor="ctr"/>
          <a:lstStyle>
            <a:lvl1pPr algn="just">
              <a:lnSpc>
                <a:spcPct val="90000"/>
              </a:lnSpc>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marL="742950" indent="-285750" algn="just">
              <a:lnSpc>
                <a:spcPct val="90000"/>
              </a:lnSpc>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2pPr>
            <a:lvl3pPr marL="1143000" indent="-228600" algn="just">
              <a:lnSpc>
                <a:spcPct val="90000"/>
              </a:lnSpc>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3pPr>
            <a:lvl4pPr marL="1600200" indent="-228600" algn="just">
              <a:lnSpc>
                <a:spcPct val="90000"/>
              </a:lnSpc>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4pPr>
            <a:lvl5pPr marL="2057400" indent="-228600" algn="just">
              <a:lnSpc>
                <a:spcPct val="90000"/>
              </a:lnSpc>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5pPr>
            <a:lvl6pPr marL="2514600" indent="-228600" algn="just" eaLnBrk="0" fontAlgn="base" hangingPunct="0">
              <a:lnSpc>
                <a:spcPct val="90000"/>
              </a:lnSpc>
              <a:spcBef>
                <a:spcPct val="20000"/>
              </a:spcBef>
              <a:spcAft>
                <a:spcPct val="0"/>
              </a:spcAft>
              <a:buClr>
                <a:schemeClr val="folHlink"/>
              </a:buClr>
              <a:buSzPct val="60000"/>
              <a:buFont typeface="Wingdings" panose="05000000000000000000" pitchFamily="2" charset="2"/>
              <a:defRPr sz="2800">
                <a:solidFill>
                  <a:schemeClr val="tx1"/>
                </a:solidFill>
                <a:latin typeface="Tahoma" panose="020B0604030504040204" pitchFamily="34" charset="0"/>
              </a:defRPr>
            </a:lvl6pPr>
            <a:lvl7pPr marL="2971800" indent="-228600" algn="just" eaLnBrk="0" fontAlgn="base" hangingPunct="0">
              <a:lnSpc>
                <a:spcPct val="90000"/>
              </a:lnSpc>
              <a:spcBef>
                <a:spcPct val="20000"/>
              </a:spcBef>
              <a:spcAft>
                <a:spcPct val="0"/>
              </a:spcAft>
              <a:buClr>
                <a:schemeClr val="folHlink"/>
              </a:buClr>
              <a:buSzPct val="60000"/>
              <a:buFont typeface="Wingdings" panose="05000000000000000000" pitchFamily="2" charset="2"/>
              <a:defRPr sz="2800">
                <a:solidFill>
                  <a:schemeClr val="tx1"/>
                </a:solidFill>
                <a:latin typeface="Tahoma" panose="020B0604030504040204" pitchFamily="34" charset="0"/>
              </a:defRPr>
            </a:lvl7pPr>
            <a:lvl8pPr marL="3429000" indent="-228600" algn="just" eaLnBrk="0" fontAlgn="base" hangingPunct="0">
              <a:lnSpc>
                <a:spcPct val="90000"/>
              </a:lnSpc>
              <a:spcBef>
                <a:spcPct val="20000"/>
              </a:spcBef>
              <a:spcAft>
                <a:spcPct val="0"/>
              </a:spcAft>
              <a:buClr>
                <a:schemeClr val="folHlink"/>
              </a:buClr>
              <a:buSzPct val="60000"/>
              <a:buFont typeface="Wingdings" panose="05000000000000000000" pitchFamily="2" charset="2"/>
              <a:defRPr sz="2800">
                <a:solidFill>
                  <a:schemeClr val="tx1"/>
                </a:solidFill>
                <a:latin typeface="Tahoma" panose="020B0604030504040204" pitchFamily="34" charset="0"/>
              </a:defRPr>
            </a:lvl8pPr>
            <a:lvl9pPr marL="3886200" indent="-228600" algn="just" eaLnBrk="0" fontAlgn="base" hangingPunct="0">
              <a:lnSpc>
                <a:spcPct val="90000"/>
              </a:lnSpc>
              <a:spcBef>
                <a:spcPct val="20000"/>
              </a:spcBef>
              <a:spcAft>
                <a:spcPct val="0"/>
              </a:spcAft>
              <a:buClr>
                <a:schemeClr val="folHlink"/>
              </a:buClr>
              <a:buSzPct val="60000"/>
              <a:buFont typeface="Wingdings" panose="05000000000000000000" pitchFamily="2" charset="2"/>
              <a:defRPr sz="2800">
                <a:solidFill>
                  <a:schemeClr val="tx1"/>
                </a:solidFill>
                <a:latin typeface="Tahoma" panose="020B0604030504040204" pitchFamily="34" charset="0"/>
              </a:defRPr>
            </a:lvl9pPr>
          </a:lstStyle>
          <a:p>
            <a:pPr eaLnBrk="1" hangingPunct="1">
              <a:defRPr/>
            </a:pPr>
            <a:r>
              <a:rPr lang="en-US" altLang="es-PE" sz="8000">
                <a:solidFill>
                  <a:srgbClr val="9FE0F5"/>
                </a:solidFill>
              </a:rPr>
              <a:t>”</a:t>
            </a:r>
          </a:p>
        </p:txBody>
      </p:sp>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el estilo de texto del patrón</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7" name="Date Placeholder 3"/>
          <p:cNvSpPr>
            <a:spLocks noGrp="1"/>
          </p:cNvSpPr>
          <p:nvPr>
            <p:ph type="dt" sz="half" idx="14"/>
          </p:nvPr>
        </p:nvSpPr>
        <p:spPr/>
        <p:txBody>
          <a:bodyPr/>
          <a:lstStyle>
            <a:lvl1pPr>
              <a:defRPr/>
            </a:lvl1pPr>
          </a:lstStyle>
          <a:p>
            <a:pPr>
              <a:defRPr/>
            </a:pPr>
            <a:endParaRPr lang="es-ES"/>
          </a:p>
        </p:txBody>
      </p:sp>
      <p:sp>
        <p:nvSpPr>
          <p:cNvPr id="8" name="Footer Placeholder 4"/>
          <p:cNvSpPr>
            <a:spLocks noGrp="1"/>
          </p:cNvSpPr>
          <p:nvPr>
            <p:ph type="ftr" sz="quarter" idx="15"/>
          </p:nvPr>
        </p:nvSpPr>
        <p:spPr/>
        <p:txBody>
          <a:bodyPr/>
          <a:lstStyle>
            <a:lvl1pPr>
              <a:defRPr/>
            </a:lvl1pPr>
          </a:lstStyle>
          <a:p>
            <a:pPr>
              <a:defRPr/>
            </a:pPr>
            <a:endParaRPr lang="es-ES"/>
          </a:p>
        </p:txBody>
      </p:sp>
      <p:sp>
        <p:nvSpPr>
          <p:cNvPr id="9" name="Slide Number Placeholder 5"/>
          <p:cNvSpPr>
            <a:spLocks noGrp="1"/>
          </p:cNvSpPr>
          <p:nvPr>
            <p:ph type="sldNum" sz="quarter" idx="16"/>
          </p:nvPr>
        </p:nvSpPr>
        <p:spPr/>
        <p:txBody>
          <a:bodyPr/>
          <a:lstStyle>
            <a:lvl1pPr>
              <a:defRPr/>
            </a:lvl1pPr>
          </a:lstStyle>
          <a:p>
            <a:fld id="{15FBF186-40BE-4BAB-B02C-7981FC5CAAA6}" type="slidenum">
              <a:rPr lang="es-ES" altLang="es-PE"/>
              <a:pPr/>
              <a:t>‹Nº›</a:t>
            </a:fld>
            <a:endParaRPr lang="es-ES" altLang="es-PE"/>
          </a:p>
        </p:txBody>
      </p:sp>
    </p:spTree>
    <p:extLst>
      <p:ext uri="{BB962C8B-B14F-4D97-AF65-F5344CB8AC3E}">
        <p14:creationId xmlns:p14="http://schemas.microsoft.com/office/powerpoint/2010/main" val="5725400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09598" y="4527448"/>
            <a:ext cx="6347715" cy="1513914"/>
          </a:xfrm>
        </p:spPr>
        <p:txBody>
          <a:bodyP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lvl1pPr>
              <a:defRPr/>
            </a:lvl1pPr>
          </a:lstStyle>
          <a:p>
            <a:pPr>
              <a:defRPr/>
            </a:pPr>
            <a:endParaRPr lang="es-ES"/>
          </a:p>
        </p:txBody>
      </p:sp>
      <p:sp>
        <p:nvSpPr>
          <p:cNvPr id="5" name="Footer Placeholder 4"/>
          <p:cNvSpPr>
            <a:spLocks noGrp="1"/>
          </p:cNvSpPr>
          <p:nvPr>
            <p:ph type="ftr" sz="quarter" idx="11"/>
          </p:nvPr>
        </p:nvSpPr>
        <p:spPr/>
        <p:txBody>
          <a:bodyPr/>
          <a:lstStyle>
            <a:lvl1pPr>
              <a:defRPr/>
            </a:lvl1pPr>
          </a:lstStyle>
          <a:p>
            <a:pPr>
              <a:defRPr/>
            </a:pPr>
            <a:endParaRPr lang="es-ES"/>
          </a:p>
        </p:txBody>
      </p:sp>
      <p:sp>
        <p:nvSpPr>
          <p:cNvPr id="6" name="Slide Number Placeholder 5"/>
          <p:cNvSpPr>
            <a:spLocks noGrp="1"/>
          </p:cNvSpPr>
          <p:nvPr>
            <p:ph type="sldNum" sz="quarter" idx="12"/>
          </p:nvPr>
        </p:nvSpPr>
        <p:spPr/>
        <p:txBody>
          <a:bodyPr/>
          <a:lstStyle>
            <a:lvl1pPr>
              <a:defRPr/>
            </a:lvl1pPr>
          </a:lstStyle>
          <a:p>
            <a:fld id="{23334DAC-B0FD-4235-84B7-AE83F1F23182}" type="slidenum">
              <a:rPr lang="es-ES" altLang="es-PE"/>
              <a:pPr/>
              <a:t>‹Nº›</a:t>
            </a:fld>
            <a:endParaRPr lang="es-ES" altLang="es-PE"/>
          </a:p>
        </p:txBody>
      </p:sp>
    </p:spTree>
    <p:extLst>
      <p:ext uri="{BB962C8B-B14F-4D97-AF65-F5344CB8AC3E}">
        <p14:creationId xmlns:p14="http://schemas.microsoft.com/office/powerpoint/2010/main" val="17156068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5" name="TextBox 23"/>
          <p:cNvSpPr txBox="1">
            <a:spLocks noChangeArrowheads="1"/>
          </p:cNvSpPr>
          <p:nvPr/>
        </p:nvSpPr>
        <p:spPr bwMode="auto">
          <a:xfrm>
            <a:off x="482600" y="790575"/>
            <a:ext cx="457200" cy="584200"/>
          </a:xfrm>
          <a:prstGeom prst="rect">
            <a:avLst/>
          </a:prstGeom>
          <a:noFill/>
          <a:ln>
            <a:noFill/>
          </a:ln>
        </p:spPr>
        <p:txBody>
          <a:bodyPr anchor="ctr"/>
          <a:lstStyle>
            <a:lvl1pPr algn="just">
              <a:lnSpc>
                <a:spcPct val="90000"/>
              </a:lnSpc>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marL="742950" indent="-285750" algn="just">
              <a:lnSpc>
                <a:spcPct val="90000"/>
              </a:lnSpc>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2pPr>
            <a:lvl3pPr marL="1143000" indent="-228600" algn="just">
              <a:lnSpc>
                <a:spcPct val="90000"/>
              </a:lnSpc>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3pPr>
            <a:lvl4pPr marL="1600200" indent="-228600" algn="just">
              <a:lnSpc>
                <a:spcPct val="90000"/>
              </a:lnSpc>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4pPr>
            <a:lvl5pPr marL="2057400" indent="-228600" algn="just">
              <a:lnSpc>
                <a:spcPct val="90000"/>
              </a:lnSpc>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5pPr>
            <a:lvl6pPr marL="2514600" indent="-228600" algn="just" eaLnBrk="0" fontAlgn="base" hangingPunct="0">
              <a:lnSpc>
                <a:spcPct val="90000"/>
              </a:lnSpc>
              <a:spcBef>
                <a:spcPct val="20000"/>
              </a:spcBef>
              <a:spcAft>
                <a:spcPct val="0"/>
              </a:spcAft>
              <a:buClr>
                <a:schemeClr val="folHlink"/>
              </a:buClr>
              <a:buSzPct val="60000"/>
              <a:buFont typeface="Wingdings" panose="05000000000000000000" pitchFamily="2" charset="2"/>
              <a:defRPr sz="2800">
                <a:solidFill>
                  <a:schemeClr val="tx1"/>
                </a:solidFill>
                <a:latin typeface="Tahoma" panose="020B0604030504040204" pitchFamily="34" charset="0"/>
              </a:defRPr>
            </a:lvl6pPr>
            <a:lvl7pPr marL="2971800" indent="-228600" algn="just" eaLnBrk="0" fontAlgn="base" hangingPunct="0">
              <a:lnSpc>
                <a:spcPct val="90000"/>
              </a:lnSpc>
              <a:spcBef>
                <a:spcPct val="20000"/>
              </a:spcBef>
              <a:spcAft>
                <a:spcPct val="0"/>
              </a:spcAft>
              <a:buClr>
                <a:schemeClr val="folHlink"/>
              </a:buClr>
              <a:buSzPct val="60000"/>
              <a:buFont typeface="Wingdings" panose="05000000000000000000" pitchFamily="2" charset="2"/>
              <a:defRPr sz="2800">
                <a:solidFill>
                  <a:schemeClr val="tx1"/>
                </a:solidFill>
                <a:latin typeface="Tahoma" panose="020B0604030504040204" pitchFamily="34" charset="0"/>
              </a:defRPr>
            </a:lvl7pPr>
            <a:lvl8pPr marL="3429000" indent="-228600" algn="just" eaLnBrk="0" fontAlgn="base" hangingPunct="0">
              <a:lnSpc>
                <a:spcPct val="90000"/>
              </a:lnSpc>
              <a:spcBef>
                <a:spcPct val="20000"/>
              </a:spcBef>
              <a:spcAft>
                <a:spcPct val="0"/>
              </a:spcAft>
              <a:buClr>
                <a:schemeClr val="folHlink"/>
              </a:buClr>
              <a:buSzPct val="60000"/>
              <a:buFont typeface="Wingdings" panose="05000000000000000000" pitchFamily="2" charset="2"/>
              <a:defRPr sz="2800">
                <a:solidFill>
                  <a:schemeClr val="tx1"/>
                </a:solidFill>
                <a:latin typeface="Tahoma" panose="020B0604030504040204" pitchFamily="34" charset="0"/>
              </a:defRPr>
            </a:lvl8pPr>
            <a:lvl9pPr marL="3886200" indent="-228600" algn="just" eaLnBrk="0" fontAlgn="base" hangingPunct="0">
              <a:lnSpc>
                <a:spcPct val="90000"/>
              </a:lnSpc>
              <a:spcBef>
                <a:spcPct val="20000"/>
              </a:spcBef>
              <a:spcAft>
                <a:spcPct val="0"/>
              </a:spcAft>
              <a:buClr>
                <a:schemeClr val="folHlink"/>
              </a:buClr>
              <a:buSzPct val="60000"/>
              <a:buFont typeface="Wingdings" panose="05000000000000000000" pitchFamily="2" charset="2"/>
              <a:defRPr sz="2800">
                <a:solidFill>
                  <a:schemeClr val="tx1"/>
                </a:solidFill>
                <a:latin typeface="Tahoma" panose="020B0604030504040204" pitchFamily="34" charset="0"/>
              </a:defRPr>
            </a:lvl9pPr>
          </a:lstStyle>
          <a:p>
            <a:pPr eaLnBrk="1" hangingPunct="1">
              <a:defRPr/>
            </a:pPr>
            <a:r>
              <a:rPr lang="en-US" altLang="es-PE" sz="8000">
                <a:solidFill>
                  <a:srgbClr val="9FE0F5"/>
                </a:solidFill>
              </a:rPr>
              <a:t>“</a:t>
            </a:r>
          </a:p>
        </p:txBody>
      </p:sp>
      <p:sp>
        <p:nvSpPr>
          <p:cNvPr id="6" name="TextBox 24"/>
          <p:cNvSpPr txBox="1">
            <a:spLocks noChangeArrowheads="1"/>
          </p:cNvSpPr>
          <p:nvPr/>
        </p:nvSpPr>
        <p:spPr bwMode="auto">
          <a:xfrm>
            <a:off x="6748463" y="2886075"/>
            <a:ext cx="457200" cy="585788"/>
          </a:xfrm>
          <a:prstGeom prst="rect">
            <a:avLst/>
          </a:prstGeom>
          <a:noFill/>
          <a:ln>
            <a:noFill/>
          </a:ln>
        </p:spPr>
        <p:txBody>
          <a:bodyPr anchor="ctr"/>
          <a:lstStyle>
            <a:lvl1pPr algn="just">
              <a:lnSpc>
                <a:spcPct val="90000"/>
              </a:lnSpc>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marL="742950" indent="-285750" algn="just">
              <a:lnSpc>
                <a:spcPct val="90000"/>
              </a:lnSpc>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2pPr>
            <a:lvl3pPr marL="1143000" indent="-228600" algn="just">
              <a:lnSpc>
                <a:spcPct val="90000"/>
              </a:lnSpc>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3pPr>
            <a:lvl4pPr marL="1600200" indent="-228600" algn="just">
              <a:lnSpc>
                <a:spcPct val="90000"/>
              </a:lnSpc>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4pPr>
            <a:lvl5pPr marL="2057400" indent="-228600" algn="just">
              <a:lnSpc>
                <a:spcPct val="90000"/>
              </a:lnSpc>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5pPr>
            <a:lvl6pPr marL="2514600" indent="-228600" algn="just" eaLnBrk="0" fontAlgn="base" hangingPunct="0">
              <a:lnSpc>
                <a:spcPct val="90000"/>
              </a:lnSpc>
              <a:spcBef>
                <a:spcPct val="20000"/>
              </a:spcBef>
              <a:spcAft>
                <a:spcPct val="0"/>
              </a:spcAft>
              <a:buClr>
                <a:schemeClr val="folHlink"/>
              </a:buClr>
              <a:buSzPct val="60000"/>
              <a:buFont typeface="Wingdings" panose="05000000000000000000" pitchFamily="2" charset="2"/>
              <a:defRPr sz="2800">
                <a:solidFill>
                  <a:schemeClr val="tx1"/>
                </a:solidFill>
                <a:latin typeface="Tahoma" panose="020B0604030504040204" pitchFamily="34" charset="0"/>
              </a:defRPr>
            </a:lvl6pPr>
            <a:lvl7pPr marL="2971800" indent="-228600" algn="just" eaLnBrk="0" fontAlgn="base" hangingPunct="0">
              <a:lnSpc>
                <a:spcPct val="90000"/>
              </a:lnSpc>
              <a:spcBef>
                <a:spcPct val="20000"/>
              </a:spcBef>
              <a:spcAft>
                <a:spcPct val="0"/>
              </a:spcAft>
              <a:buClr>
                <a:schemeClr val="folHlink"/>
              </a:buClr>
              <a:buSzPct val="60000"/>
              <a:buFont typeface="Wingdings" panose="05000000000000000000" pitchFamily="2" charset="2"/>
              <a:defRPr sz="2800">
                <a:solidFill>
                  <a:schemeClr val="tx1"/>
                </a:solidFill>
                <a:latin typeface="Tahoma" panose="020B0604030504040204" pitchFamily="34" charset="0"/>
              </a:defRPr>
            </a:lvl7pPr>
            <a:lvl8pPr marL="3429000" indent="-228600" algn="just" eaLnBrk="0" fontAlgn="base" hangingPunct="0">
              <a:lnSpc>
                <a:spcPct val="90000"/>
              </a:lnSpc>
              <a:spcBef>
                <a:spcPct val="20000"/>
              </a:spcBef>
              <a:spcAft>
                <a:spcPct val="0"/>
              </a:spcAft>
              <a:buClr>
                <a:schemeClr val="folHlink"/>
              </a:buClr>
              <a:buSzPct val="60000"/>
              <a:buFont typeface="Wingdings" panose="05000000000000000000" pitchFamily="2" charset="2"/>
              <a:defRPr sz="2800">
                <a:solidFill>
                  <a:schemeClr val="tx1"/>
                </a:solidFill>
                <a:latin typeface="Tahoma" panose="020B0604030504040204" pitchFamily="34" charset="0"/>
              </a:defRPr>
            </a:lvl8pPr>
            <a:lvl9pPr marL="3886200" indent="-228600" algn="just" eaLnBrk="0" fontAlgn="base" hangingPunct="0">
              <a:lnSpc>
                <a:spcPct val="90000"/>
              </a:lnSpc>
              <a:spcBef>
                <a:spcPct val="20000"/>
              </a:spcBef>
              <a:spcAft>
                <a:spcPct val="0"/>
              </a:spcAft>
              <a:buClr>
                <a:schemeClr val="folHlink"/>
              </a:buClr>
              <a:buSzPct val="60000"/>
              <a:buFont typeface="Wingdings" panose="05000000000000000000" pitchFamily="2" charset="2"/>
              <a:defRPr sz="2800">
                <a:solidFill>
                  <a:schemeClr val="tx1"/>
                </a:solidFill>
                <a:latin typeface="Tahoma" panose="020B0604030504040204" pitchFamily="34" charset="0"/>
              </a:defRPr>
            </a:lvl9pPr>
          </a:lstStyle>
          <a:p>
            <a:pPr eaLnBrk="1" hangingPunct="1">
              <a:defRPr/>
            </a:pPr>
            <a:r>
              <a:rPr lang="en-US" altLang="es-PE" sz="8000">
                <a:solidFill>
                  <a:srgbClr val="9FE0F5"/>
                </a:solidFill>
              </a:rPr>
              <a:t>”</a:t>
            </a:r>
          </a:p>
        </p:txBody>
      </p:sp>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el estilo de texto del patrón</a:t>
            </a:r>
          </a:p>
        </p:txBody>
      </p:sp>
      <p:sp>
        <p:nvSpPr>
          <p:cNvPr id="3" name="Text Placeholder 2"/>
          <p:cNvSpPr>
            <a:spLocks noGrp="1"/>
          </p:cNvSpPr>
          <p:nvPr>
            <p:ph type="body" idx="1"/>
          </p:nvPr>
        </p:nvSpPr>
        <p:spPr>
          <a:xfrm>
            <a:off x="609598" y="4527448"/>
            <a:ext cx="6347715" cy="1513914"/>
          </a:xfrm>
        </p:spPr>
        <p:txBody>
          <a:bodyPr>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7" name="Date Placeholder 3"/>
          <p:cNvSpPr>
            <a:spLocks noGrp="1"/>
          </p:cNvSpPr>
          <p:nvPr>
            <p:ph type="dt" sz="half" idx="14"/>
          </p:nvPr>
        </p:nvSpPr>
        <p:spPr/>
        <p:txBody>
          <a:bodyPr/>
          <a:lstStyle>
            <a:lvl1pPr>
              <a:defRPr/>
            </a:lvl1pPr>
          </a:lstStyle>
          <a:p>
            <a:pPr>
              <a:defRPr/>
            </a:pPr>
            <a:endParaRPr lang="es-ES"/>
          </a:p>
        </p:txBody>
      </p:sp>
      <p:sp>
        <p:nvSpPr>
          <p:cNvPr id="8" name="Footer Placeholder 4"/>
          <p:cNvSpPr>
            <a:spLocks noGrp="1"/>
          </p:cNvSpPr>
          <p:nvPr>
            <p:ph type="ftr" sz="quarter" idx="15"/>
          </p:nvPr>
        </p:nvSpPr>
        <p:spPr/>
        <p:txBody>
          <a:bodyPr/>
          <a:lstStyle>
            <a:lvl1pPr>
              <a:defRPr/>
            </a:lvl1pPr>
          </a:lstStyle>
          <a:p>
            <a:pPr>
              <a:defRPr/>
            </a:pPr>
            <a:endParaRPr lang="es-ES"/>
          </a:p>
        </p:txBody>
      </p:sp>
      <p:sp>
        <p:nvSpPr>
          <p:cNvPr id="9" name="Slide Number Placeholder 5"/>
          <p:cNvSpPr>
            <a:spLocks noGrp="1"/>
          </p:cNvSpPr>
          <p:nvPr>
            <p:ph type="sldNum" sz="quarter" idx="16"/>
          </p:nvPr>
        </p:nvSpPr>
        <p:spPr/>
        <p:txBody>
          <a:bodyPr/>
          <a:lstStyle>
            <a:lvl1pPr>
              <a:defRPr/>
            </a:lvl1pPr>
          </a:lstStyle>
          <a:p>
            <a:fld id="{4F7A04C1-E060-4FC3-AEE1-711586665C96}" type="slidenum">
              <a:rPr lang="es-ES" altLang="es-PE"/>
              <a:pPr/>
              <a:t>‹Nº›</a:t>
            </a:fld>
            <a:endParaRPr lang="es-ES" altLang="es-PE"/>
          </a:p>
        </p:txBody>
      </p:sp>
    </p:spTree>
    <p:extLst>
      <p:ext uri="{BB962C8B-B14F-4D97-AF65-F5344CB8AC3E}">
        <p14:creationId xmlns:p14="http://schemas.microsoft.com/office/powerpoint/2010/main" val="36352267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el estilo de texto del patrón</a:t>
            </a:r>
          </a:p>
        </p:txBody>
      </p:sp>
      <p:sp>
        <p:nvSpPr>
          <p:cNvPr id="3" name="Text Placeholder 2"/>
          <p:cNvSpPr>
            <a:spLocks noGrp="1"/>
          </p:cNvSpPr>
          <p:nvPr>
            <p:ph type="body" idx="1"/>
          </p:nvPr>
        </p:nvSpPr>
        <p:spPr>
          <a:xfrm>
            <a:off x="609598" y="4527448"/>
            <a:ext cx="6347715" cy="1513914"/>
          </a:xfrm>
        </p:spPr>
        <p:txBody>
          <a:bodyPr>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5" name="Date Placeholder 3"/>
          <p:cNvSpPr>
            <a:spLocks noGrp="1"/>
          </p:cNvSpPr>
          <p:nvPr>
            <p:ph type="dt" sz="half" idx="14"/>
          </p:nvPr>
        </p:nvSpPr>
        <p:spPr/>
        <p:txBody>
          <a:bodyPr/>
          <a:lstStyle>
            <a:lvl1pPr>
              <a:defRPr/>
            </a:lvl1pPr>
          </a:lstStyle>
          <a:p>
            <a:pPr>
              <a:defRPr/>
            </a:pPr>
            <a:endParaRPr lang="es-ES"/>
          </a:p>
        </p:txBody>
      </p:sp>
      <p:sp>
        <p:nvSpPr>
          <p:cNvPr id="6" name="Footer Placeholder 4"/>
          <p:cNvSpPr>
            <a:spLocks noGrp="1"/>
          </p:cNvSpPr>
          <p:nvPr>
            <p:ph type="ftr" sz="quarter" idx="15"/>
          </p:nvPr>
        </p:nvSpPr>
        <p:spPr/>
        <p:txBody>
          <a:bodyPr/>
          <a:lstStyle>
            <a:lvl1pPr>
              <a:defRPr/>
            </a:lvl1pPr>
          </a:lstStyle>
          <a:p>
            <a:pPr>
              <a:defRPr/>
            </a:pPr>
            <a:endParaRPr lang="es-ES"/>
          </a:p>
        </p:txBody>
      </p:sp>
      <p:sp>
        <p:nvSpPr>
          <p:cNvPr id="7" name="Slide Number Placeholder 5"/>
          <p:cNvSpPr>
            <a:spLocks noGrp="1"/>
          </p:cNvSpPr>
          <p:nvPr>
            <p:ph type="sldNum" sz="quarter" idx="16"/>
          </p:nvPr>
        </p:nvSpPr>
        <p:spPr/>
        <p:txBody>
          <a:bodyPr/>
          <a:lstStyle>
            <a:lvl1pPr>
              <a:defRPr/>
            </a:lvl1pPr>
          </a:lstStyle>
          <a:p>
            <a:fld id="{58B1CAFD-F167-4D9D-86E4-83B0D4140061}" type="slidenum">
              <a:rPr lang="es-ES" altLang="es-PE"/>
              <a:pPr/>
              <a:t>‹Nº›</a:t>
            </a:fld>
            <a:endParaRPr lang="es-ES" altLang="es-PE"/>
          </a:p>
        </p:txBody>
      </p:sp>
    </p:spTree>
    <p:extLst>
      <p:ext uri="{BB962C8B-B14F-4D97-AF65-F5344CB8AC3E}">
        <p14:creationId xmlns:p14="http://schemas.microsoft.com/office/powerpoint/2010/main" val="29540123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lvl1pPr>
              <a:defRPr/>
            </a:lvl1pPr>
          </a:lstStyle>
          <a:p>
            <a:pPr>
              <a:defRPr/>
            </a:pPr>
            <a:endParaRPr lang="es-ES"/>
          </a:p>
        </p:txBody>
      </p:sp>
      <p:sp>
        <p:nvSpPr>
          <p:cNvPr id="5" name="Footer Placeholder 4"/>
          <p:cNvSpPr>
            <a:spLocks noGrp="1"/>
          </p:cNvSpPr>
          <p:nvPr>
            <p:ph type="ftr" sz="quarter" idx="11"/>
          </p:nvPr>
        </p:nvSpPr>
        <p:spPr/>
        <p:txBody>
          <a:bodyPr/>
          <a:lstStyle>
            <a:lvl1pPr>
              <a:defRPr/>
            </a:lvl1pPr>
          </a:lstStyle>
          <a:p>
            <a:pPr>
              <a:defRPr/>
            </a:pPr>
            <a:endParaRPr lang="es-ES"/>
          </a:p>
        </p:txBody>
      </p:sp>
      <p:sp>
        <p:nvSpPr>
          <p:cNvPr id="6" name="Slide Number Placeholder 5"/>
          <p:cNvSpPr>
            <a:spLocks noGrp="1"/>
          </p:cNvSpPr>
          <p:nvPr>
            <p:ph type="sldNum" sz="quarter" idx="12"/>
          </p:nvPr>
        </p:nvSpPr>
        <p:spPr/>
        <p:txBody>
          <a:bodyPr/>
          <a:lstStyle>
            <a:lvl1pPr>
              <a:defRPr/>
            </a:lvl1pPr>
          </a:lstStyle>
          <a:p>
            <a:fld id="{226541FC-7B81-4A34-910F-896674E1F1D2}" type="slidenum">
              <a:rPr lang="es-ES" altLang="es-PE"/>
              <a:pPr/>
              <a:t>‹Nº›</a:t>
            </a:fld>
            <a:endParaRPr lang="es-ES" altLang="es-PE"/>
          </a:p>
        </p:txBody>
      </p:sp>
    </p:spTree>
    <p:extLst>
      <p:ext uri="{BB962C8B-B14F-4D97-AF65-F5344CB8AC3E}">
        <p14:creationId xmlns:p14="http://schemas.microsoft.com/office/powerpoint/2010/main" val="27740968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lvl1pPr>
              <a:defRPr/>
            </a:lvl1pPr>
          </a:lstStyle>
          <a:p>
            <a:pPr>
              <a:defRPr/>
            </a:pPr>
            <a:endParaRPr lang="es-ES"/>
          </a:p>
        </p:txBody>
      </p:sp>
      <p:sp>
        <p:nvSpPr>
          <p:cNvPr id="5" name="Footer Placeholder 4"/>
          <p:cNvSpPr>
            <a:spLocks noGrp="1"/>
          </p:cNvSpPr>
          <p:nvPr>
            <p:ph type="ftr" sz="quarter" idx="11"/>
          </p:nvPr>
        </p:nvSpPr>
        <p:spPr/>
        <p:txBody>
          <a:bodyPr/>
          <a:lstStyle>
            <a:lvl1pPr>
              <a:defRPr/>
            </a:lvl1pPr>
          </a:lstStyle>
          <a:p>
            <a:pPr>
              <a:defRPr/>
            </a:pPr>
            <a:endParaRPr lang="es-ES"/>
          </a:p>
        </p:txBody>
      </p:sp>
      <p:sp>
        <p:nvSpPr>
          <p:cNvPr id="6" name="Slide Number Placeholder 5"/>
          <p:cNvSpPr>
            <a:spLocks noGrp="1"/>
          </p:cNvSpPr>
          <p:nvPr>
            <p:ph type="sldNum" sz="quarter" idx="12"/>
          </p:nvPr>
        </p:nvSpPr>
        <p:spPr/>
        <p:txBody>
          <a:bodyPr/>
          <a:lstStyle>
            <a:lvl1pPr>
              <a:defRPr/>
            </a:lvl1pPr>
          </a:lstStyle>
          <a:p>
            <a:fld id="{2E1745D2-BA75-4785-A535-8EC2B1599C8C}" type="slidenum">
              <a:rPr lang="es-ES" altLang="es-PE"/>
              <a:pPr/>
              <a:t>‹Nº›</a:t>
            </a:fld>
            <a:endParaRPr lang="es-ES" altLang="es-PE"/>
          </a:p>
        </p:txBody>
      </p:sp>
    </p:spTree>
    <p:extLst>
      <p:ext uri="{BB962C8B-B14F-4D97-AF65-F5344CB8AC3E}">
        <p14:creationId xmlns:p14="http://schemas.microsoft.com/office/powerpoint/2010/main" val="244742506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xAndTwoObj">
  <p:cSld name="Título, texto y 2 objetos">
    <p:spTree>
      <p:nvGrpSpPr>
        <p:cNvPr id="1" name=""/>
        <p:cNvGrpSpPr/>
        <p:nvPr/>
      </p:nvGrpSpPr>
      <p:grpSpPr>
        <a:xfrm>
          <a:off x="0" y="0"/>
          <a:ext cx="0" cy="0"/>
          <a:chOff x="0" y="0"/>
          <a:chExt cx="0" cy="0"/>
        </a:xfrm>
      </p:grpSpPr>
      <p:sp>
        <p:nvSpPr>
          <p:cNvPr id="2" name="1 Título"/>
          <p:cNvSpPr>
            <a:spLocks noGrp="1"/>
          </p:cNvSpPr>
          <p:nvPr>
            <p:ph type="title"/>
          </p:nvPr>
        </p:nvSpPr>
        <p:spPr>
          <a:xfrm>
            <a:off x="1150938" y="214313"/>
            <a:ext cx="7793037" cy="1462087"/>
          </a:xfrm>
        </p:spPr>
        <p:txBody>
          <a:bodyPr/>
          <a:lstStyle/>
          <a:p>
            <a:r>
              <a:rPr lang="es-ES"/>
              <a:t>Haga clic para modificar el estilo de título del patrón</a:t>
            </a:r>
            <a:endParaRPr lang="es-ES_tradnl"/>
          </a:p>
        </p:txBody>
      </p:sp>
      <p:sp>
        <p:nvSpPr>
          <p:cNvPr id="3" name="2 Marcador de texto"/>
          <p:cNvSpPr>
            <a:spLocks noGrp="1"/>
          </p:cNvSpPr>
          <p:nvPr>
            <p:ph type="body" sz="half" idx="1"/>
          </p:nvPr>
        </p:nvSpPr>
        <p:spPr>
          <a:xfrm>
            <a:off x="1182688" y="2017713"/>
            <a:ext cx="3810000" cy="4114800"/>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ES_tradnl"/>
          </a:p>
        </p:txBody>
      </p:sp>
      <p:sp>
        <p:nvSpPr>
          <p:cNvPr id="4" name="3 Marcador de contenido"/>
          <p:cNvSpPr>
            <a:spLocks noGrp="1"/>
          </p:cNvSpPr>
          <p:nvPr>
            <p:ph sz="quarter" idx="2"/>
          </p:nvPr>
        </p:nvSpPr>
        <p:spPr>
          <a:xfrm>
            <a:off x="5145088" y="2017713"/>
            <a:ext cx="3810000" cy="1981200"/>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ES_tradnl"/>
          </a:p>
        </p:txBody>
      </p:sp>
      <p:sp>
        <p:nvSpPr>
          <p:cNvPr id="5" name="4 Marcador de contenido"/>
          <p:cNvSpPr>
            <a:spLocks noGrp="1"/>
          </p:cNvSpPr>
          <p:nvPr>
            <p:ph sz="quarter" idx="3"/>
          </p:nvPr>
        </p:nvSpPr>
        <p:spPr>
          <a:xfrm>
            <a:off x="5145088" y="4151313"/>
            <a:ext cx="3810000" cy="1981200"/>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ES_tradnl"/>
          </a:p>
        </p:txBody>
      </p:sp>
      <p:sp>
        <p:nvSpPr>
          <p:cNvPr id="6" name="Rectangle 12"/>
          <p:cNvSpPr>
            <a:spLocks noGrp="1" noChangeArrowheads="1"/>
          </p:cNvSpPr>
          <p:nvPr>
            <p:ph type="ftr" sz="quarter" idx="10"/>
          </p:nvPr>
        </p:nvSpPr>
        <p:spPr/>
        <p:txBody>
          <a:bodyPr/>
          <a:lstStyle>
            <a:lvl1pPr>
              <a:defRPr/>
            </a:lvl1pPr>
          </a:lstStyle>
          <a:p>
            <a:pPr>
              <a:defRPr/>
            </a:pPr>
            <a:endParaRPr lang="es-ES"/>
          </a:p>
        </p:txBody>
      </p:sp>
      <p:sp>
        <p:nvSpPr>
          <p:cNvPr id="7" name="Rectangle 13"/>
          <p:cNvSpPr>
            <a:spLocks noGrp="1" noChangeArrowheads="1"/>
          </p:cNvSpPr>
          <p:nvPr>
            <p:ph type="sldNum" sz="quarter" idx="11"/>
          </p:nvPr>
        </p:nvSpPr>
        <p:spPr/>
        <p:txBody>
          <a:bodyPr/>
          <a:lstStyle>
            <a:lvl1pPr>
              <a:defRPr/>
            </a:lvl1pPr>
          </a:lstStyle>
          <a:p>
            <a:fld id="{2FBDDAA4-6947-4541-A58C-1FD99BE385B0}" type="slidenum">
              <a:rPr lang="es-ES" altLang="es-PE"/>
              <a:pPr/>
              <a:t>‹Nº›</a:t>
            </a:fld>
            <a:endParaRPr lang="es-ES" altLang="es-PE"/>
          </a:p>
        </p:txBody>
      </p:sp>
    </p:spTree>
    <p:extLst>
      <p:ext uri="{BB962C8B-B14F-4D97-AF65-F5344CB8AC3E}">
        <p14:creationId xmlns:p14="http://schemas.microsoft.com/office/powerpoint/2010/main" val="282400458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bl">
  <p:cSld name="Título y tabla">
    <p:spTree>
      <p:nvGrpSpPr>
        <p:cNvPr id="1" name=""/>
        <p:cNvGrpSpPr/>
        <p:nvPr/>
      </p:nvGrpSpPr>
      <p:grpSpPr>
        <a:xfrm>
          <a:off x="0" y="0"/>
          <a:ext cx="0" cy="0"/>
          <a:chOff x="0" y="0"/>
          <a:chExt cx="0" cy="0"/>
        </a:xfrm>
      </p:grpSpPr>
      <p:sp>
        <p:nvSpPr>
          <p:cNvPr id="2" name="1 Título"/>
          <p:cNvSpPr>
            <a:spLocks noGrp="1"/>
          </p:cNvSpPr>
          <p:nvPr>
            <p:ph type="title"/>
          </p:nvPr>
        </p:nvSpPr>
        <p:spPr>
          <a:xfrm>
            <a:off x="1150938" y="214313"/>
            <a:ext cx="7793037" cy="1462087"/>
          </a:xfrm>
        </p:spPr>
        <p:txBody>
          <a:bodyPr/>
          <a:lstStyle/>
          <a:p>
            <a:r>
              <a:rPr lang="es-ES"/>
              <a:t>Haga clic para modificar el estilo de título del patrón</a:t>
            </a:r>
          </a:p>
        </p:txBody>
      </p:sp>
      <p:sp>
        <p:nvSpPr>
          <p:cNvPr id="3" name="2 Marcador de tabla"/>
          <p:cNvSpPr>
            <a:spLocks noGrp="1"/>
          </p:cNvSpPr>
          <p:nvPr>
            <p:ph type="tbl" idx="1"/>
          </p:nvPr>
        </p:nvSpPr>
        <p:spPr>
          <a:xfrm>
            <a:off x="1182688" y="2017713"/>
            <a:ext cx="7772400" cy="4114800"/>
          </a:xfrm>
        </p:spPr>
        <p:txBody>
          <a:bodyPr/>
          <a:lstStyle/>
          <a:p>
            <a:pPr lvl="0"/>
            <a:endParaRPr lang="es-ES" noProof="0"/>
          </a:p>
        </p:txBody>
      </p:sp>
      <p:sp>
        <p:nvSpPr>
          <p:cNvPr id="4" name="Rectangle 12"/>
          <p:cNvSpPr>
            <a:spLocks noGrp="1" noChangeArrowheads="1"/>
          </p:cNvSpPr>
          <p:nvPr>
            <p:ph type="ftr" sz="quarter" idx="10"/>
          </p:nvPr>
        </p:nvSpPr>
        <p:spPr/>
        <p:txBody>
          <a:bodyPr/>
          <a:lstStyle>
            <a:lvl1pPr>
              <a:defRPr/>
            </a:lvl1pPr>
          </a:lstStyle>
          <a:p>
            <a:pPr>
              <a:defRPr/>
            </a:pPr>
            <a:endParaRPr lang="es-ES"/>
          </a:p>
        </p:txBody>
      </p:sp>
      <p:sp>
        <p:nvSpPr>
          <p:cNvPr id="5" name="Rectangle 13"/>
          <p:cNvSpPr>
            <a:spLocks noGrp="1" noChangeArrowheads="1"/>
          </p:cNvSpPr>
          <p:nvPr>
            <p:ph type="sldNum" sz="quarter" idx="11"/>
          </p:nvPr>
        </p:nvSpPr>
        <p:spPr/>
        <p:txBody>
          <a:bodyPr/>
          <a:lstStyle>
            <a:lvl1pPr>
              <a:defRPr/>
            </a:lvl1pPr>
          </a:lstStyle>
          <a:p>
            <a:fld id="{12C47DB4-6AE3-4E02-82D1-B87912B2297C}" type="slidenum">
              <a:rPr lang="es-ES" altLang="es-PE"/>
              <a:pPr/>
              <a:t>‹Nº›</a:t>
            </a:fld>
            <a:endParaRPr lang="es-ES" altLang="es-PE"/>
          </a:p>
        </p:txBody>
      </p:sp>
    </p:spTree>
    <p:extLst>
      <p:ext uri="{BB962C8B-B14F-4D97-AF65-F5344CB8AC3E}">
        <p14:creationId xmlns:p14="http://schemas.microsoft.com/office/powerpoint/2010/main" val="37187100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lvl1pPr>
              <a:defRPr/>
            </a:lvl1pPr>
          </a:lstStyle>
          <a:p>
            <a:pPr>
              <a:defRPr/>
            </a:pPr>
            <a:endParaRPr lang="es-ES"/>
          </a:p>
        </p:txBody>
      </p:sp>
      <p:sp>
        <p:nvSpPr>
          <p:cNvPr id="5" name="Footer Placeholder 4"/>
          <p:cNvSpPr>
            <a:spLocks noGrp="1"/>
          </p:cNvSpPr>
          <p:nvPr>
            <p:ph type="ftr" sz="quarter" idx="11"/>
          </p:nvPr>
        </p:nvSpPr>
        <p:spPr/>
        <p:txBody>
          <a:bodyPr/>
          <a:lstStyle>
            <a:lvl1pPr>
              <a:defRPr/>
            </a:lvl1pPr>
          </a:lstStyle>
          <a:p>
            <a:pPr>
              <a:defRPr/>
            </a:pPr>
            <a:endParaRPr lang="es-ES"/>
          </a:p>
        </p:txBody>
      </p:sp>
      <p:sp>
        <p:nvSpPr>
          <p:cNvPr id="6" name="Slide Number Placeholder 5"/>
          <p:cNvSpPr>
            <a:spLocks noGrp="1"/>
          </p:cNvSpPr>
          <p:nvPr>
            <p:ph type="sldNum" sz="quarter" idx="12"/>
          </p:nvPr>
        </p:nvSpPr>
        <p:spPr/>
        <p:txBody>
          <a:bodyPr/>
          <a:lstStyle>
            <a:lvl1pPr>
              <a:defRPr/>
            </a:lvl1pPr>
          </a:lstStyle>
          <a:p>
            <a:fld id="{0C79B3A6-D3DA-4DCF-BC17-43D2288A49C9}" type="slidenum">
              <a:rPr lang="es-ES" altLang="es-PE"/>
              <a:pPr/>
              <a:t>‹Nº›</a:t>
            </a:fld>
            <a:endParaRPr lang="es-ES" altLang="es-PE"/>
          </a:p>
        </p:txBody>
      </p:sp>
    </p:spTree>
    <p:extLst>
      <p:ext uri="{BB962C8B-B14F-4D97-AF65-F5344CB8AC3E}">
        <p14:creationId xmlns:p14="http://schemas.microsoft.com/office/powerpoint/2010/main" val="26006714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09598" y="4527448"/>
            <a:ext cx="6347715" cy="860400"/>
          </a:xfrm>
        </p:spPr>
        <p:txBody>
          <a:bodyPr/>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lvl1pPr>
              <a:defRPr/>
            </a:lvl1pPr>
          </a:lstStyle>
          <a:p>
            <a:pPr>
              <a:defRPr/>
            </a:pPr>
            <a:endParaRPr lang="es-ES"/>
          </a:p>
        </p:txBody>
      </p:sp>
      <p:sp>
        <p:nvSpPr>
          <p:cNvPr id="5" name="Footer Placeholder 4"/>
          <p:cNvSpPr>
            <a:spLocks noGrp="1"/>
          </p:cNvSpPr>
          <p:nvPr>
            <p:ph type="ftr" sz="quarter" idx="11"/>
          </p:nvPr>
        </p:nvSpPr>
        <p:spPr/>
        <p:txBody>
          <a:bodyPr/>
          <a:lstStyle>
            <a:lvl1pPr>
              <a:defRPr/>
            </a:lvl1pPr>
          </a:lstStyle>
          <a:p>
            <a:pPr>
              <a:defRPr/>
            </a:pPr>
            <a:endParaRPr lang="es-ES"/>
          </a:p>
        </p:txBody>
      </p:sp>
      <p:sp>
        <p:nvSpPr>
          <p:cNvPr id="6" name="Slide Number Placeholder 5"/>
          <p:cNvSpPr>
            <a:spLocks noGrp="1"/>
          </p:cNvSpPr>
          <p:nvPr>
            <p:ph type="sldNum" sz="quarter" idx="12"/>
          </p:nvPr>
        </p:nvSpPr>
        <p:spPr/>
        <p:txBody>
          <a:bodyPr/>
          <a:lstStyle>
            <a:lvl1pPr>
              <a:defRPr/>
            </a:lvl1pPr>
          </a:lstStyle>
          <a:p>
            <a:fld id="{73BD39D3-5B00-46AB-B449-B3BB3BFDC30C}" type="slidenum">
              <a:rPr lang="es-ES" altLang="es-PE"/>
              <a:pPr/>
              <a:t>‹Nº›</a:t>
            </a:fld>
            <a:endParaRPr lang="es-ES" altLang="es-PE"/>
          </a:p>
        </p:txBody>
      </p:sp>
    </p:spTree>
    <p:extLst>
      <p:ext uri="{BB962C8B-B14F-4D97-AF65-F5344CB8AC3E}">
        <p14:creationId xmlns:p14="http://schemas.microsoft.com/office/powerpoint/2010/main" val="13738565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3"/>
          <p:cNvSpPr>
            <a:spLocks noGrp="1"/>
          </p:cNvSpPr>
          <p:nvPr>
            <p:ph type="dt" sz="half" idx="10"/>
          </p:nvPr>
        </p:nvSpPr>
        <p:spPr/>
        <p:txBody>
          <a:bodyPr/>
          <a:lstStyle>
            <a:lvl1pPr>
              <a:defRPr/>
            </a:lvl1pPr>
          </a:lstStyle>
          <a:p>
            <a:pPr>
              <a:defRPr/>
            </a:pPr>
            <a:endParaRPr lang="es-ES"/>
          </a:p>
        </p:txBody>
      </p:sp>
      <p:sp>
        <p:nvSpPr>
          <p:cNvPr id="6" name="Footer Placeholder 4"/>
          <p:cNvSpPr>
            <a:spLocks noGrp="1"/>
          </p:cNvSpPr>
          <p:nvPr>
            <p:ph type="ftr" sz="quarter" idx="11"/>
          </p:nvPr>
        </p:nvSpPr>
        <p:spPr/>
        <p:txBody>
          <a:bodyPr/>
          <a:lstStyle>
            <a:lvl1pPr>
              <a:defRPr/>
            </a:lvl1pPr>
          </a:lstStyle>
          <a:p>
            <a:pPr>
              <a:defRPr/>
            </a:pPr>
            <a:endParaRPr lang="es-ES"/>
          </a:p>
        </p:txBody>
      </p:sp>
      <p:sp>
        <p:nvSpPr>
          <p:cNvPr id="7" name="Slide Number Placeholder 5"/>
          <p:cNvSpPr>
            <a:spLocks noGrp="1"/>
          </p:cNvSpPr>
          <p:nvPr>
            <p:ph type="sldNum" sz="quarter" idx="12"/>
          </p:nvPr>
        </p:nvSpPr>
        <p:spPr/>
        <p:txBody>
          <a:bodyPr/>
          <a:lstStyle>
            <a:lvl1pPr>
              <a:defRPr/>
            </a:lvl1pPr>
          </a:lstStyle>
          <a:p>
            <a:fld id="{9C8FCC13-498B-4D78-93A1-7FEF7C9671EB}" type="slidenum">
              <a:rPr lang="es-ES" altLang="es-PE"/>
              <a:pPr/>
              <a:t>‹Nº›</a:t>
            </a:fld>
            <a:endParaRPr lang="es-ES" altLang="es-PE"/>
          </a:p>
        </p:txBody>
      </p:sp>
    </p:spTree>
    <p:extLst>
      <p:ext uri="{BB962C8B-B14F-4D97-AF65-F5344CB8AC3E}">
        <p14:creationId xmlns:p14="http://schemas.microsoft.com/office/powerpoint/2010/main" val="2057328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3"/>
          <p:cNvSpPr>
            <a:spLocks noGrp="1"/>
          </p:cNvSpPr>
          <p:nvPr>
            <p:ph type="dt" sz="half" idx="10"/>
          </p:nvPr>
        </p:nvSpPr>
        <p:spPr/>
        <p:txBody>
          <a:bodyPr/>
          <a:lstStyle>
            <a:lvl1pPr>
              <a:defRPr/>
            </a:lvl1pPr>
          </a:lstStyle>
          <a:p>
            <a:pPr>
              <a:defRPr/>
            </a:pPr>
            <a:endParaRPr lang="es-ES"/>
          </a:p>
        </p:txBody>
      </p:sp>
      <p:sp>
        <p:nvSpPr>
          <p:cNvPr id="8" name="Footer Placeholder 4"/>
          <p:cNvSpPr>
            <a:spLocks noGrp="1"/>
          </p:cNvSpPr>
          <p:nvPr>
            <p:ph type="ftr" sz="quarter" idx="11"/>
          </p:nvPr>
        </p:nvSpPr>
        <p:spPr/>
        <p:txBody>
          <a:bodyPr/>
          <a:lstStyle>
            <a:lvl1pPr>
              <a:defRPr/>
            </a:lvl1pPr>
          </a:lstStyle>
          <a:p>
            <a:pPr>
              <a:defRPr/>
            </a:pPr>
            <a:endParaRPr lang="es-ES"/>
          </a:p>
        </p:txBody>
      </p:sp>
      <p:sp>
        <p:nvSpPr>
          <p:cNvPr id="9" name="Slide Number Placeholder 5"/>
          <p:cNvSpPr>
            <a:spLocks noGrp="1"/>
          </p:cNvSpPr>
          <p:nvPr>
            <p:ph type="sldNum" sz="quarter" idx="12"/>
          </p:nvPr>
        </p:nvSpPr>
        <p:spPr/>
        <p:txBody>
          <a:bodyPr/>
          <a:lstStyle>
            <a:lvl1pPr>
              <a:defRPr/>
            </a:lvl1pPr>
          </a:lstStyle>
          <a:p>
            <a:fld id="{7ABBD0A6-DE3E-4512-9100-C5C94DBDA828}" type="slidenum">
              <a:rPr lang="es-ES" altLang="es-PE"/>
              <a:pPr/>
              <a:t>‹Nº›</a:t>
            </a:fld>
            <a:endParaRPr lang="es-ES" altLang="es-PE"/>
          </a:p>
        </p:txBody>
      </p:sp>
    </p:spTree>
    <p:extLst>
      <p:ext uri="{BB962C8B-B14F-4D97-AF65-F5344CB8AC3E}">
        <p14:creationId xmlns:p14="http://schemas.microsoft.com/office/powerpoint/2010/main" val="250323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s-ES"/>
              <a:t>Haga clic para modificar el estilo de título del patrón</a:t>
            </a:r>
            <a:endParaRPr lang="en-US" dirty="0"/>
          </a:p>
        </p:txBody>
      </p:sp>
      <p:sp>
        <p:nvSpPr>
          <p:cNvPr id="3" name="Date Placeholder 3"/>
          <p:cNvSpPr>
            <a:spLocks noGrp="1"/>
          </p:cNvSpPr>
          <p:nvPr>
            <p:ph type="dt" sz="half" idx="10"/>
          </p:nvPr>
        </p:nvSpPr>
        <p:spPr/>
        <p:txBody>
          <a:bodyPr/>
          <a:lstStyle>
            <a:lvl1pPr>
              <a:defRPr/>
            </a:lvl1pPr>
          </a:lstStyle>
          <a:p>
            <a:pPr>
              <a:defRPr/>
            </a:pPr>
            <a:endParaRPr lang="es-ES"/>
          </a:p>
        </p:txBody>
      </p:sp>
      <p:sp>
        <p:nvSpPr>
          <p:cNvPr id="4" name="Footer Placeholder 4"/>
          <p:cNvSpPr>
            <a:spLocks noGrp="1"/>
          </p:cNvSpPr>
          <p:nvPr>
            <p:ph type="ftr" sz="quarter" idx="11"/>
          </p:nvPr>
        </p:nvSpPr>
        <p:spPr/>
        <p:txBody>
          <a:bodyPr/>
          <a:lstStyle>
            <a:lvl1pPr>
              <a:defRPr/>
            </a:lvl1pPr>
          </a:lstStyle>
          <a:p>
            <a:pPr>
              <a:defRPr/>
            </a:pPr>
            <a:endParaRPr lang="es-ES"/>
          </a:p>
        </p:txBody>
      </p:sp>
      <p:sp>
        <p:nvSpPr>
          <p:cNvPr id="5" name="Slide Number Placeholder 5"/>
          <p:cNvSpPr>
            <a:spLocks noGrp="1"/>
          </p:cNvSpPr>
          <p:nvPr>
            <p:ph type="sldNum" sz="quarter" idx="12"/>
          </p:nvPr>
        </p:nvSpPr>
        <p:spPr/>
        <p:txBody>
          <a:bodyPr/>
          <a:lstStyle>
            <a:lvl1pPr>
              <a:defRPr/>
            </a:lvl1pPr>
          </a:lstStyle>
          <a:p>
            <a:fld id="{D7B28854-B037-426A-9219-E1F8BFAA105F}" type="slidenum">
              <a:rPr lang="es-ES" altLang="es-PE"/>
              <a:pPr/>
              <a:t>‹Nº›</a:t>
            </a:fld>
            <a:endParaRPr lang="es-ES" altLang="es-PE"/>
          </a:p>
        </p:txBody>
      </p:sp>
    </p:spTree>
    <p:extLst>
      <p:ext uri="{BB962C8B-B14F-4D97-AF65-F5344CB8AC3E}">
        <p14:creationId xmlns:p14="http://schemas.microsoft.com/office/powerpoint/2010/main" val="13266280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es-ES"/>
          </a:p>
        </p:txBody>
      </p:sp>
      <p:sp>
        <p:nvSpPr>
          <p:cNvPr id="3" name="Footer Placeholder 4"/>
          <p:cNvSpPr>
            <a:spLocks noGrp="1"/>
          </p:cNvSpPr>
          <p:nvPr>
            <p:ph type="ftr" sz="quarter" idx="11"/>
          </p:nvPr>
        </p:nvSpPr>
        <p:spPr/>
        <p:txBody>
          <a:bodyPr/>
          <a:lstStyle>
            <a:lvl1pPr>
              <a:defRPr/>
            </a:lvl1pPr>
          </a:lstStyle>
          <a:p>
            <a:pPr>
              <a:defRPr/>
            </a:pPr>
            <a:endParaRPr lang="es-ES"/>
          </a:p>
        </p:txBody>
      </p:sp>
      <p:sp>
        <p:nvSpPr>
          <p:cNvPr id="4" name="Slide Number Placeholder 5"/>
          <p:cNvSpPr>
            <a:spLocks noGrp="1"/>
          </p:cNvSpPr>
          <p:nvPr>
            <p:ph type="sldNum" sz="quarter" idx="12"/>
          </p:nvPr>
        </p:nvSpPr>
        <p:spPr/>
        <p:txBody>
          <a:bodyPr/>
          <a:lstStyle>
            <a:lvl1pPr>
              <a:defRPr/>
            </a:lvl1pPr>
          </a:lstStyle>
          <a:p>
            <a:fld id="{26F8C5E3-4536-4745-9D54-4D651C7F9564}" type="slidenum">
              <a:rPr lang="es-ES" altLang="es-PE"/>
              <a:pPr/>
              <a:t>‹Nº›</a:t>
            </a:fld>
            <a:endParaRPr lang="es-ES" altLang="es-PE"/>
          </a:p>
        </p:txBody>
      </p:sp>
    </p:spTree>
    <p:extLst>
      <p:ext uri="{BB962C8B-B14F-4D97-AF65-F5344CB8AC3E}">
        <p14:creationId xmlns:p14="http://schemas.microsoft.com/office/powerpoint/2010/main" val="21373887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s-ES"/>
              <a:t>Haga clic para modificar el estilo de texto del patrón</a:t>
            </a:r>
          </a:p>
        </p:txBody>
      </p:sp>
      <p:sp>
        <p:nvSpPr>
          <p:cNvPr id="5" name="Date Placeholder 3"/>
          <p:cNvSpPr>
            <a:spLocks noGrp="1"/>
          </p:cNvSpPr>
          <p:nvPr>
            <p:ph type="dt" sz="half" idx="10"/>
          </p:nvPr>
        </p:nvSpPr>
        <p:spPr/>
        <p:txBody>
          <a:bodyPr/>
          <a:lstStyle>
            <a:lvl1pPr>
              <a:defRPr/>
            </a:lvl1pPr>
          </a:lstStyle>
          <a:p>
            <a:pPr>
              <a:defRPr/>
            </a:pPr>
            <a:endParaRPr lang="es-ES"/>
          </a:p>
        </p:txBody>
      </p:sp>
      <p:sp>
        <p:nvSpPr>
          <p:cNvPr id="6" name="Footer Placeholder 4"/>
          <p:cNvSpPr>
            <a:spLocks noGrp="1"/>
          </p:cNvSpPr>
          <p:nvPr>
            <p:ph type="ftr" sz="quarter" idx="11"/>
          </p:nvPr>
        </p:nvSpPr>
        <p:spPr/>
        <p:txBody>
          <a:bodyPr/>
          <a:lstStyle>
            <a:lvl1pPr>
              <a:defRPr/>
            </a:lvl1pPr>
          </a:lstStyle>
          <a:p>
            <a:pPr>
              <a:defRPr/>
            </a:pPr>
            <a:endParaRPr lang="es-ES"/>
          </a:p>
        </p:txBody>
      </p:sp>
      <p:sp>
        <p:nvSpPr>
          <p:cNvPr id="7" name="Slide Number Placeholder 5"/>
          <p:cNvSpPr>
            <a:spLocks noGrp="1"/>
          </p:cNvSpPr>
          <p:nvPr>
            <p:ph type="sldNum" sz="quarter" idx="12"/>
          </p:nvPr>
        </p:nvSpPr>
        <p:spPr/>
        <p:txBody>
          <a:bodyPr/>
          <a:lstStyle>
            <a:lvl1pPr>
              <a:defRPr/>
            </a:lvl1pPr>
          </a:lstStyle>
          <a:p>
            <a:fld id="{C8282241-CE95-4D5E-AC5E-EF56A65A4095}" type="slidenum">
              <a:rPr lang="es-ES" altLang="es-PE"/>
              <a:pPr/>
              <a:t>‹Nº›</a:t>
            </a:fld>
            <a:endParaRPr lang="es-ES" altLang="es-PE"/>
          </a:p>
        </p:txBody>
      </p:sp>
    </p:spTree>
    <p:extLst>
      <p:ext uri="{BB962C8B-B14F-4D97-AF65-F5344CB8AC3E}">
        <p14:creationId xmlns:p14="http://schemas.microsoft.com/office/powerpoint/2010/main" val="6641458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09599" y="609600"/>
            <a:ext cx="6347714" cy="3845718"/>
          </a:xfrm>
        </p:spPr>
        <p:txBody>
          <a:bodyPr rtlCol="0">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s-ES" noProof="0"/>
              <a:t>Haga clic en el icono para agregar una imagen</a:t>
            </a:r>
            <a:endParaRPr lang="en-US" noProof="0"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Date Placeholder 3"/>
          <p:cNvSpPr>
            <a:spLocks noGrp="1"/>
          </p:cNvSpPr>
          <p:nvPr>
            <p:ph type="dt" sz="half" idx="10"/>
          </p:nvPr>
        </p:nvSpPr>
        <p:spPr/>
        <p:txBody>
          <a:bodyPr/>
          <a:lstStyle>
            <a:lvl1pPr>
              <a:defRPr/>
            </a:lvl1pPr>
          </a:lstStyle>
          <a:p>
            <a:pPr>
              <a:defRPr/>
            </a:pPr>
            <a:endParaRPr lang="es-ES"/>
          </a:p>
        </p:txBody>
      </p:sp>
      <p:sp>
        <p:nvSpPr>
          <p:cNvPr id="6" name="Footer Placeholder 4"/>
          <p:cNvSpPr>
            <a:spLocks noGrp="1"/>
          </p:cNvSpPr>
          <p:nvPr>
            <p:ph type="ftr" sz="quarter" idx="11"/>
          </p:nvPr>
        </p:nvSpPr>
        <p:spPr/>
        <p:txBody>
          <a:bodyPr/>
          <a:lstStyle>
            <a:lvl1pPr>
              <a:defRPr/>
            </a:lvl1pPr>
          </a:lstStyle>
          <a:p>
            <a:pPr>
              <a:defRPr/>
            </a:pPr>
            <a:endParaRPr lang="es-ES"/>
          </a:p>
        </p:txBody>
      </p:sp>
      <p:sp>
        <p:nvSpPr>
          <p:cNvPr id="7" name="Slide Number Placeholder 5"/>
          <p:cNvSpPr>
            <a:spLocks noGrp="1"/>
          </p:cNvSpPr>
          <p:nvPr>
            <p:ph type="sldNum" sz="quarter" idx="12"/>
          </p:nvPr>
        </p:nvSpPr>
        <p:spPr/>
        <p:txBody>
          <a:bodyPr/>
          <a:lstStyle>
            <a:lvl1pPr>
              <a:defRPr/>
            </a:lvl1pPr>
          </a:lstStyle>
          <a:p>
            <a:fld id="{A1FC9E2C-105A-458B-A625-D1E510C5610A}" type="slidenum">
              <a:rPr lang="es-ES" altLang="es-PE"/>
              <a:pPr/>
              <a:t>‹Nº›</a:t>
            </a:fld>
            <a:endParaRPr lang="es-ES" altLang="es-PE"/>
          </a:p>
        </p:txBody>
      </p:sp>
    </p:spTree>
    <p:extLst>
      <p:ext uri="{BB962C8B-B14F-4D97-AF65-F5344CB8AC3E}">
        <p14:creationId xmlns:p14="http://schemas.microsoft.com/office/powerpoint/2010/main" val="34756495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074" name="Group 16"/>
          <p:cNvGrpSpPr>
            <a:grpSpLocks/>
          </p:cNvGrpSpPr>
          <p:nvPr/>
        </p:nvGrpSpPr>
        <p:grpSpPr bwMode="auto">
          <a:xfrm>
            <a:off x="-7938" y="-7938"/>
            <a:ext cx="9170988" cy="6873876"/>
            <a:chOff x="-8467" y="-8468"/>
            <a:chExt cx="9171317" cy="6874935"/>
          </a:xfrm>
        </p:grpSpPr>
        <p:sp>
          <p:nvSpPr>
            <p:cNvPr id="7" name="Freeform 6"/>
            <p:cNvSpPr/>
            <p:nvPr/>
          </p:nvSpPr>
          <p:spPr>
            <a:xfrm>
              <a:off x="-8467" y="4013290"/>
              <a:ext cx="457217" cy="285317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455" y="4175239"/>
              <a:ext cx="4022869" cy="2683288"/>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3462" y="-529"/>
              <a:ext cx="1217656" cy="685905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2644" y="-529"/>
              <a:ext cx="2268619" cy="686699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393" y="-8468"/>
              <a:ext cx="1947932" cy="6866996"/>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8634" y="3919613"/>
              <a:ext cx="2513103" cy="2938915"/>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123" y="-8468"/>
              <a:ext cx="2143202" cy="6866996"/>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6044" y="-8468"/>
              <a:ext cx="857281" cy="6866996"/>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94425" y="-8468"/>
              <a:ext cx="1066838" cy="6866996"/>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2">
                <a:lumMod val="75000"/>
                <a:alpha val="8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9024" y="4894488"/>
              <a:ext cx="1093826" cy="1964040"/>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3075" name="Title Placeholder 1"/>
          <p:cNvSpPr>
            <a:spLocks noGrp="1"/>
          </p:cNvSpPr>
          <p:nvPr>
            <p:ph type="title"/>
          </p:nvPr>
        </p:nvSpPr>
        <p:spPr bwMode="auto">
          <a:xfrm>
            <a:off x="609600" y="609600"/>
            <a:ext cx="6348413" cy="132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s-ES" altLang="es-PE"/>
              <a:t>Haga clic para modificar el estilo de título del patrón</a:t>
            </a:r>
            <a:endParaRPr lang="en-US" altLang="es-PE"/>
          </a:p>
        </p:txBody>
      </p:sp>
      <p:sp>
        <p:nvSpPr>
          <p:cNvPr id="3076" name="Text Placeholder 2"/>
          <p:cNvSpPr>
            <a:spLocks noGrp="1"/>
          </p:cNvSpPr>
          <p:nvPr>
            <p:ph type="body" idx="1"/>
          </p:nvPr>
        </p:nvSpPr>
        <p:spPr bwMode="auto">
          <a:xfrm>
            <a:off x="609600" y="2160588"/>
            <a:ext cx="6348413" cy="3881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s-ES" altLang="es-PE"/>
              <a:t>Haga clic para modificar el estilo de texto del patrón</a:t>
            </a:r>
          </a:p>
          <a:p>
            <a:pPr lvl="1"/>
            <a:r>
              <a:rPr lang="es-ES" altLang="es-PE"/>
              <a:t>Segundo nivel</a:t>
            </a:r>
          </a:p>
          <a:p>
            <a:pPr lvl="2"/>
            <a:r>
              <a:rPr lang="es-ES" altLang="es-PE"/>
              <a:t>Tercer nivel</a:t>
            </a:r>
          </a:p>
          <a:p>
            <a:pPr lvl="3"/>
            <a:r>
              <a:rPr lang="es-ES" altLang="es-PE"/>
              <a:t>Cuarto nivel</a:t>
            </a:r>
          </a:p>
          <a:p>
            <a:pPr lvl="4"/>
            <a:r>
              <a:rPr lang="es-ES" altLang="es-PE"/>
              <a:t>Quinto nivel</a:t>
            </a:r>
            <a:endParaRPr lang="en-US" altLang="es-PE"/>
          </a:p>
        </p:txBody>
      </p:sp>
      <p:sp>
        <p:nvSpPr>
          <p:cNvPr id="4" name="Date Placeholder 3"/>
          <p:cNvSpPr>
            <a:spLocks noGrp="1"/>
          </p:cNvSpPr>
          <p:nvPr>
            <p:ph type="dt" sz="half" idx="2"/>
          </p:nvPr>
        </p:nvSpPr>
        <p:spPr>
          <a:xfrm>
            <a:off x="5405438" y="6042025"/>
            <a:ext cx="684212" cy="365125"/>
          </a:xfrm>
          <a:prstGeom prst="rect">
            <a:avLst/>
          </a:prstGeom>
        </p:spPr>
        <p:txBody>
          <a:bodyPr vert="horz" lIns="91440" tIns="45720" rIns="91440" bIns="45720" rtlCol="0" anchor="ctr"/>
          <a:lstStyle>
            <a:lvl1pPr algn="r" eaLnBrk="1" hangingPunct="1">
              <a:lnSpc>
                <a:spcPct val="90000"/>
              </a:lnSpc>
              <a:spcBef>
                <a:spcPct val="20000"/>
              </a:spcBef>
              <a:buClr>
                <a:schemeClr val="folHlink"/>
              </a:buClr>
              <a:buSzPct val="60000"/>
              <a:buFont typeface="Wingdings" panose="05000000000000000000" pitchFamily="2" charset="2"/>
              <a:buNone/>
              <a:defRPr sz="900">
                <a:solidFill>
                  <a:schemeClr val="tx1">
                    <a:tint val="75000"/>
                  </a:schemeClr>
                </a:solidFill>
                <a:latin typeface="Arial" panose="020B0604020202020204" pitchFamily="34" charset="0"/>
              </a:defRPr>
            </a:lvl1pPr>
          </a:lstStyle>
          <a:p>
            <a:pPr>
              <a:defRPr/>
            </a:pPr>
            <a:fld id="{56CAC821-F2AE-4E80-8B10-6C1A783251E5}" type="datetimeFigureOut">
              <a:rPr lang="es-PE"/>
              <a:pPr>
                <a:defRPr/>
              </a:pPr>
              <a:t>12/08/2020</a:t>
            </a:fld>
            <a:endParaRPr lang="es-PE"/>
          </a:p>
        </p:txBody>
      </p:sp>
      <p:sp>
        <p:nvSpPr>
          <p:cNvPr id="5" name="Footer Placeholder 4"/>
          <p:cNvSpPr>
            <a:spLocks noGrp="1"/>
          </p:cNvSpPr>
          <p:nvPr>
            <p:ph type="ftr" sz="quarter" idx="3"/>
          </p:nvPr>
        </p:nvSpPr>
        <p:spPr>
          <a:xfrm>
            <a:off x="609600" y="6042025"/>
            <a:ext cx="4622800" cy="365125"/>
          </a:xfrm>
          <a:prstGeom prst="rect">
            <a:avLst/>
          </a:prstGeom>
        </p:spPr>
        <p:txBody>
          <a:bodyPr vert="horz" lIns="91440" tIns="45720" rIns="91440" bIns="45720" rtlCol="0" anchor="ctr"/>
          <a:lstStyle>
            <a:lvl1pPr algn="l" eaLnBrk="1" hangingPunct="1">
              <a:lnSpc>
                <a:spcPct val="90000"/>
              </a:lnSpc>
              <a:spcBef>
                <a:spcPct val="20000"/>
              </a:spcBef>
              <a:buClr>
                <a:schemeClr val="folHlink"/>
              </a:buClr>
              <a:buSzPct val="60000"/>
              <a:buFont typeface="Wingdings" panose="05000000000000000000" pitchFamily="2" charset="2"/>
              <a:buNone/>
              <a:defRPr sz="900">
                <a:solidFill>
                  <a:schemeClr val="tx1">
                    <a:tint val="75000"/>
                  </a:schemeClr>
                </a:solidFill>
                <a:latin typeface="Arial" panose="020B0604020202020204" pitchFamily="34" charset="0"/>
              </a:defRPr>
            </a:lvl1pPr>
          </a:lstStyle>
          <a:p>
            <a:pPr>
              <a:defRPr/>
            </a:pPr>
            <a:endParaRPr lang="es-ES"/>
          </a:p>
        </p:txBody>
      </p:sp>
      <p:sp>
        <p:nvSpPr>
          <p:cNvPr id="6" name="Slide Number Placeholder 5"/>
          <p:cNvSpPr>
            <a:spLocks noGrp="1"/>
          </p:cNvSpPr>
          <p:nvPr>
            <p:ph type="sldNum" sz="quarter" idx="4"/>
          </p:nvPr>
        </p:nvSpPr>
        <p:spPr>
          <a:xfrm>
            <a:off x="6445250" y="6042025"/>
            <a:ext cx="512763"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lnSpc>
                <a:spcPct val="90000"/>
              </a:lnSpc>
              <a:spcBef>
                <a:spcPct val="20000"/>
              </a:spcBef>
              <a:buClr>
                <a:schemeClr val="folHlink"/>
              </a:buClr>
              <a:buSzPct val="60000"/>
              <a:buFont typeface="Wingdings" panose="05000000000000000000" pitchFamily="2" charset="2"/>
              <a:buNone/>
              <a:defRPr sz="900">
                <a:solidFill>
                  <a:schemeClr val="accent1"/>
                </a:solidFill>
              </a:defRPr>
            </a:lvl1pPr>
          </a:lstStyle>
          <a:p>
            <a:fld id="{C6784AC6-E35A-4827-853F-327590500C53}" type="slidenum">
              <a:rPr lang="es-ES" altLang="es-PE"/>
              <a:pPr/>
              <a:t>‹Nº›</a:t>
            </a:fld>
            <a:endParaRPr lang="es-ES" altLang="es-PE"/>
          </a:p>
        </p:txBody>
      </p:sp>
    </p:spTree>
  </p:cSld>
  <p:clrMap bg1="lt1" tx1="dk1" bg2="lt2" tx2="dk2" accent1="accent1" accent2="accent2" accent3="accent3" accent4="accent4" accent5="accent5" accent6="accent6" hlink="hlink" folHlink="folHlink"/>
  <p:sldLayoutIdLst>
    <p:sldLayoutId id="2147483923" r:id="rId1"/>
    <p:sldLayoutId id="2147483924" r:id="rId2"/>
    <p:sldLayoutId id="2147483925" r:id="rId3"/>
    <p:sldLayoutId id="2147483926" r:id="rId4"/>
    <p:sldLayoutId id="2147483927" r:id="rId5"/>
    <p:sldLayoutId id="2147483928" r:id="rId6"/>
    <p:sldLayoutId id="2147483929" r:id="rId7"/>
    <p:sldLayoutId id="2147483930" r:id="rId8"/>
    <p:sldLayoutId id="2147483931" r:id="rId9"/>
    <p:sldLayoutId id="2147483932" r:id="rId10"/>
    <p:sldLayoutId id="2147483933" r:id="rId11"/>
    <p:sldLayoutId id="2147483934" r:id="rId12"/>
    <p:sldLayoutId id="2147483935" r:id="rId13"/>
    <p:sldLayoutId id="2147483936" r:id="rId14"/>
    <p:sldLayoutId id="2147483937" r:id="rId15"/>
    <p:sldLayoutId id="2147483938" r:id="rId16"/>
    <p:sldLayoutId id="2147483939" r:id="rId17"/>
    <p:sldLayoutId id="2147483941" r:id="rId18"/>
  </p:sldLayoutIdLst>
  <p:txStyles>
    <p:titleStyle>
      <a:lvl1pPr algn="l" defTabSz="457200" rtl="0" eaLnBrk="0" fontAlgn="base" hangingPunct="0">
        <a:spcBef>
          <a:spcPct val="0"/>
        </a:spcBef>
        <a:spcAft>
          <a:spcPct val="0"/>
        </a:spcAft>
        <a:defRPr sz="3600" kern="1200">
          <a:solidFill>
            <a:schemeClr val="accent1"/>
          </a:solidFill>
          <a:latin typeface="+mj-lt"/>
          <a:ea typeface="+mj-ea"/>
          <a:cs typeface="+mj-cs"/>
        </a:defRPr>
      </a:lvl1pPr>
      <a:lvl2pPr algn="l" defTabSz="457200" rtl="0" eaLnBrk="0" fontAlgn="base" hangingPunct="0">
        <a:spcBef>
          <a:spcPct val="0"/>
        </a:spcBef>
        <a:spcAft>
          <a:spcPct val="0"/>
        </a:spcAft>
        <a:defRPr sz="3600">
          <a:solidFill>
            <a:schemeClr val="accent1"/>
          </a:solidFill>
          <a:latin typeface="Trebuchet MS" pitchFamily="34" charset="0"/>
        </a:defRPr>
      </a:lvl2pPr>
      <a:lvl3pPr algn="l" defTabSz="457200" rtl="0" eaLnBrk="0" fontAlgn="base" hangingPunct="0">
        <a:spcBef>
          <a:spcPct val="0"/>
        </a:spcBef>
        <a:spcAft>
          <a:spcPct val="0"/>
        </a:spcAft>
        <a:defRPr sz="3600">
          <a:solidFill>
            <a:schemeClr val="accent1"/>
          </a:solidFill>
          <a:latin typeface="Trebuchet MS" pitchFamily="34" charset="0"/>
        </a:defRPr>
      </a:lvl3pPr>
      <a:lvl4pPr algn="l" defTabSz="457200" rtl="0" eaLnBrk="0" fontAlgn="base" hangingPunct="0">
        <a:spcBef>
          <a:spcPct val="0"/>
        </a:spcBef>
        <a:spcAft>
          <a:spcPct val="0"/>
        </a:spcAft>
        <a:defRPr sz="3600">
          <a:solidFill>
            <a:schemeClr val="accent1"/>
          </a:solidFill>
          <a:latin typeface="Trebuchet MS" pitchFamily="34" charset="0"/>
        </a:defRPr>
      </a:lvl4pPr>
      <a:lvl5pPr algn="l" defTabSz="457200" rtl="0" eaLnBrk="0" fontAlgn="base" hangingPunct="0">
        <a:spcBef>
          <a:spcPct val="0"/>
        </a:spcBef>
        <a:spcAft>
          <a:spcPct val="0"/>
        </a:spcAft>
        <a:defRPr sz="3600">
          <a:solidFill>
            <a:schemeClr val="accent1"/>
          </a:solidFill>
          <a:latin typeface="Trebuchet MS"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0" fontAlgn="base" hangingPunct="0">
        <a:spcBef>
          <a:spcPts val="1000"/>
        </a:spcBef>
        <a:spcAft>
          <a:spcPct val="0"/>
        </a:spcAft>
        <a:buClr>
          <a:schemeClr val="accent1"/>
        </a:buClr>
        <a:buSzPct val="80000"/>
        <a:buFont typeface="Wingdings 3" panose="05040102010807070707" pitchFamily="18" charset="2"/>
        <a:buChar char=""/>
        <a:defRPr kern="1200">
          <a:solidFill>
            <a:srgbClr val="404040"/>
          </a:solidFill>
          <a:latin typeface="+mn-lt"/>
          <a:ea typeface="+mn-ea"/>
          <a:cs typeface="+mn-cs"/>
        </a:defRPr>
      </a:lvl1pPr>
      <a:lvl2pPr marL="742950" indent="-285750" algn="l" defTabSz="457200" rtl="0" eaLnBrk="0" fontAlgn="base" hangingPunct="0">
        <a:spcBef>
          <a:spcPts val="1000"/>
        </a:spcBef>
        <a:spcAft>
          <a:spcPct val="0"/>
        </a:spcAft>
        <a:buClr>
          <a:schemeClr val="accent1"/>
        </a:buClr>
        <a:buSzPct val="80000"/>
        <a:buFont typeface="Wingdings 3" panose="05040102010807070707" pitchFamily="18" charset="2"/>
        <a:buChar char=""/>
        <a:defRPr sz="1600" kern="1200">
          <a:solidFill>
            <a:srgbClr val="404040"/>
          </a:solidFill>
          <a:latin typeface="+mn-lt"/>
          <a:ea typeface="+mn-ea"/>
          <a:cs typeface="+mn-cs"/>
        </a:defRPr>
      </a:lvl2pPr>
      <a:lvl3pPr marL="1143000" indent="-228600" algn="l" defTabSz="457200" rtl="0" eaLnBrk="0" fontAlgn="base" hangingPunct="0">
        <a:spcBef>
          <a:spcPts val="1000"/>
        </a:spcBef>
        <a:spcAft>
          <a:spcPct val="0"/>
        </a:spcAft>
        <a:buClr>
          <a:schemeClr val="accent1"/>
        </a:buClr>
        <a:buSzPct val="80000"/>
        <a:buFont typeface="Wingdings 3" panose="05040102010807070707" pitchFamily="18" charset="2"/>
        <a:buChar char=""/>
        <a:defRPr sz="1400" kern="1200">
          <a:solidFill>
            <a:srgbClr val="404040"/>
          </a:solidFill>
          <a:latin typeface="+mn-lt"/>
          <a:ea typeface="+mn-ea"/>
          <a:cs typeface="+mn-cs"/>
        </a:defRPr>
      </a:lvl3pPr>
      <a:lvl4pPr marL="1600200" indent="-228600" algn="l" defTabSz="457200" rtl="0" eaLnBrk="0" fontAlgn="base" hangingPunct="0">
        <a:spcBef>
          <a:spcPts val="1000"/>
        </a:spcBef>
        <a:spcAft>
          <a:spcPct val="0"/>
        </a:spcAft>
        <a:buClr>
          <a:schemeClr val="accent1"/>
        </a:buClr>
        <a:buSzPct val="80000"/>
        <a:buFont typeface="Wingdings 3" panose="05040102010807070707" pitchFamily="18" charset="2"/>
        <a:buChar char=""/>
        <a:defRPr sz="1200" kern="1200">
          <a:solidFill>
            <a:srgbClr val="404040"/>
          </a:solidFill>
          <a:latin typeface="+mn-lt"/>
          <a:ea typeface="+mn-ea"/>
          <a:cs typeface="+mn-cs"/>
        </a:defRPr>
      </a:lvl4pPr>
      <a:lvl5pPr marL="2057400" indent="-228600" algn="l" defTabSz="457200" rtl="0" eaLnBrk="0" fontAlgn="base" hangingPunct="0">
        <a:spcBef>
          <a:spcPts val="1000"/>
        </a:spcBef>
        <a:spcAft>
          <a:spcPct val="0"/>
        </a:spcAft>
        <a:buClr>
          <a:schemeClr val="accent1"/>
        </a:buClr>
        <a:buSzPct val="80000"/>
        <a:buFont typeface="Wingdings 3" panose="05040102010807070707" pitchFamily="18" charset="2"/>
        <a:buChar char=""/>
        <a:defRPr sz="1200" kern="1200">
          <a:solidFill>
            <a:srgbClr val="404040"/>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11.wmf"/><Relationship Id="rId5" Type="http://schemas.openxmlformats.org/officeDocument/2006/relationships/oleObject" Target="../embeddings/oleObject2.bin"/><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8" Type="http://schemas.openxmlformats.org/officeDocument/2006/relationships/oleObject" Target="../embeddings/oleObject5.bin"/><Relationship Id="rId3" Type="http://schemas.openxmlformats.org/officeDocument/2006/relationships/notesSlide" Target="../notesSlides/notesSlide3.xml"/><Relationship Id="rId7" Type="http://schemas.openxmlformats.org/officeDocument/2006/relationships/image" Target="../media/image13.wmf"/><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4.bin"/><Relationship Id="rId5" Type="http://schemas.openxmlformats.org/officeDocument/2006/relationships/image" Target="../media/image12.wmf"/><Relationship Id="rId4" Type="http://schemas.openxmlformats.org/officeDocument/2006/relationships/oleObject" Target="../embeddings/oleObject3.bin"/><Relationship Id="rId9" Type="http://schemas.openxmlformats.org/officeDocument/2006/relationships/image" Target="../media/image14.w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image" Target="../media/image15.jpeg"/><Relationship Id="rId1" Type="http://schemas.openxmlformats.org/officeDocument/2006/relationships/slideLayout" Target="../slideLayouts/slideLayout2.xml"/><Relationship Id="rId6" Type="http://schemas.openxmlformats.org/officeDocument/2006/relationships/image" Target="../media/image19.wmf"/><Relationship Id="rId5" Type="http://schemas.openxmlformats.org/officeDocument/2006/relationships/image" Target="../media/image18.wmf"/><Relationship Id="rId4" Type="http://schemas.openxmlformats.org/officeDocument/2006/relationships/image" Target="../media/image17.w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1.wmf"/><Relationship Id="rId7" Type="http://schemas.openxmlformats.org/officeDocument/2006/relationships/image" Target="../media/image25.jpeg"/><Relationship Id="rId2" Type="http://schemas.openxmlformats.org/officeDocument/2006/relationships/image" Target="../media/image20.wmf"/><Relationship Id="rId1" Type="http://schemas.openxmlformats.org/officeDocument/2006/relationships/slideLayout" Target="../slideLayouts/slideLayout2.xml"/><Relationship Id="rId6" Type="http://schemas.openxmlformats.org/officeDocument/2006/relationships/image" Target="../media/image24.wmf"/><Relationship Id="rId5" Type="http://schemas.openxmlformats.org/officeDocument/2006/relationships/image" Target="../media/image23.wmf"/><Relationship Id="rId4" Type="http://schemas.openxmlformats.org/officeDocument/2006/relationships/image" Target="../media/image22.w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oleObject" Target="../embeddings/oleObject8.bin"/><Relationship Id="rId3" Type="http://schemas.openxmlformats.org/officeDocument/2006/relationships/notesSlide" Target="../notesSlides/notesSlide4.xml"/><Relationship Id="rId7" Type="http://schemas.openxmlformats.org/officeDocument/2006/relationships/image" Target="../media/image27.wmf"/><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oleObject" Target="../embeddings/oleObject7.bin"/><Relationship Id="rId5" Type="http://schemas.openxmlformats.org/officeDocument/2006/relationships/image" Target="../media/image26.wmf"/><Relationship Id="rId4" Type="http://schemas.openxmlformats.org/officeDocument/2006/relationships/oleObject" Target="../embeddings/oleObject6.bin"/><Relationship Id="rId9" Type="http://schemas.openxmlformats.org/officeDocument/2006/relationships/image" Target="../media/image28.wmf"/></Relationships>
</file>

<file path=ppt/slides/_rels/slide18.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image" Target="../media/image32.wmf"/><Relationship Id="rId13" Type="http://schemas.openxmlformats.org/officeDocument/2006/relationships/oleObject" Target="../embeddings/oleObject14.bin"/><Relationship Id="rId18" Type="http://schemas.openxmlformats.org/officeDocument/2006/relationships/image" Target="../media/image37.wmf"/><Relationship Id="rId3" Type="http://schemas.openxmlformats.org/officeDocument/2006/relationships/oleObject" Target="../embeddings/oleObject9.bin"/><Relationship Id="rId7" Type="http://schemas.openxmlformats.org/officeDocument/2006/relationships/oleObject" Target="../embeddings/oleObject11.bin"/><Relationship Id="rId12" Type="http://schemas.openxmlformats.org/officeDocument/2006/relationships/image" Target="../media/image34.wmf"/><Relationship Id="rId17" Type="http://schemas.openxmlformats.org/officeDocument/2006/relationships/oleObject" Target="../embeddings/oleObject16.bin"/><Relationship Id="rId2" Type="http://schemas.openxmlformats.org/officeDocument/2006/relationships/slideLayout" Target="../slideLayouts/slideLayout2.xml"/><Relationship Id="rId16" Type="http://schemas.openxmlformats.org/officeDocument/2006/relationships/image" Target="../media/image36.wmf"/><Relationship Id="rId1" Type="http://schemas.openxmlformats.org/officeDocument/2006/relationships/vmlDrawing" Target="../drawings/vmlDrawing5.vml"/><Relationship Id="rId6" Type="http://schemas.openxmlformats.org/officeDocument/2006/relationships/image" Target="../media/image31.wmf"/><Relationship Id="rId11" Type="http://schemas.openxmlformats.org/officeDocument/2006/relationships/oleObject" Target="../embeddings/oleObject13.bin"/><Relationship Id="rId5" Type="http://schemas.openxmlformats.org/officeDocument/2006/relationships/oleObject" Target="../embeddings/oleObject10.bin"/><Relationship Id="rId15" Type="http://schemas.openxmlformats.org/officeDocument/2006/relationships/oleObject" Target="../embeddings/oleObject15.bin"/><Relationship Id="rId10" Type="http://schemas.openxmlformats.org/officeDocument/2006/relationships/image" Target="../media/image33.wmf"/><Relationship Id="rId4" Type="http://schemas.openxmlformats.org/officeDocument/2006/relationships/image" Target="../media/image30.wmf"/><Relationship Id="rId9" Type="http://schemas.openxmlformats.org/officeDocument/2006/relationships/oleObject" Target="../embeddings/oleObject12.bin"/><Relationship Id="rId14" Type="http://schemas.openxmlformats.org/officeDocument/2006/relationships/image" Target="../media/image35.wmf"/></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2.xml"/><Relationship Id="rId4" Type="http://schemas.openxmlformats.org/officeDocument/2006/relationships/image" Target="../media/image2.jpeg"/></Relationships>
</file>

<file path=ppt/slides/_rels/slide20.xml.rels><?xml version="1.0" encoding="UTF-8" standalone="yes"?>
<Relationships xmlns="http://schemas.openxmlformats.org/package/2006/relationships"><Relationship Id="rId2" Type="http://schemas.openxmlformats.org/officeDocument/2006/relationships/image" Target="../media/image38.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image" Target="../media/image41.wmf"/><Relationship Id="rId3" Type="http://schemas.openxmlformats.org/officeDocument/2006/relationships/oleObject" Target="../embeddings/oleObject17.bin"/><Relationship Id="rId7" Type="http://schemas.openxmlformats.org/officeDocument/2006/relationships/oleObject" Target="../embeddings/oleObject19.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40.wmf"/><Relationship Id="rId11" Type="http://schemas.openxmlformats.org/officeDocument/2006/relationships/image" Target="../media/image43.jpeg"/><Relationship Id="rId5" Type="http://schemas.openxmlformats.org/officeDocument/2006/relationships/oleObject" Target="../embeddings/oleObject18.bin"/><Relationship Id="rId10" Type="http://schemas.openxmlformats.org/officeDocument/2006/relationships/image" Target="../media/image42.wmf"/><Relationship Id="rId4" Type="http://schemas.openxmlformats.org/officeDocument/2006/relationships/image" Target="../media/image39.wmf"/><Relationship Id="rId9" Type="http://schemas.openxmlformats.org/officeDocument/2006/relationships/oleObject" Target="../embeddings/oleObject20.bin"/></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8" Type="http://schemas.openxmlformats.org/officeDocument/2006/relationships/oleObject" Target="../embeddings/oleObject23.bin"/><Relationship Id="rId3" Type="http://schemas.openxmlformats.org/officeDocument/2006/relationships/image" Target="../media/image4.png"/><Relationship Id="rId7" Type="http://schemas.openxmlformats.org/officeDocument/2006/relationships/image" Target="../media/image45.wmf"/><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oleObject" Target="../embeddings/oleObject22.bin"/><Relationship Id="rId11" Type="http://schemas.openxmlformats.org/officeDocument/2006/relationships/image" Target="../media/image47.wmf"/><Relationship Id="rId5" Type="http://schemas.openxmlformats.org/officeDocument/2006/relationships/image" Target="../media/image44.wmf"/><Relationship Id="rId10" Type="http://schemas.openxmlformats.org/officeDocument/2006/relationships/oleObject" Target="../embeddings/oleObject24.bin"/><Relationship Id="rId4" Type="http://schemas.openxmlformats.org/officeDocument/2006/relationships/oleObject" Target="../embeddings/oleObject21.bin"/><Relationship Id="rId9" Type="http://schemas.openxmlformats.org/officeDocument/2006/relationships/image" Target="../media/image46.wm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9.jpeg"/><Relationship Id="rId7" Type="http://schemas.openxmlformats.org/officeDocument/2006/relationships/image" Target="../media/image53.png"/><Relationship Id="rId2" Type="http://schemas.openxmlformats.org/officeDocument/2006/relationships/image" Target="../media/image48.jpeg"/><Relationship Id="rId1" Type="http://schemas.openxmlformats.org/officeDocument/2006/relationships/slideLayout" Target="../slideLayouts/slideLayout2.xml"/><Relationship Id="rId6" Type="http://schemas.openxmlformats.org/officeDocument/2006/relationships/image" Target="../media/image52.png"/><Relationship Id="rId5" Type="http://schemas.openxmlformats.org/officeDocument/2006/relationships/image" Target="../media/image51.png"/><Relationship Id="rId4" Type="http://schemas.openxmlformats.org/officeDocument/2006/relationships/image" Target="../media/image50.png"/></Relationships>
</file>

<file path=ppt/slides/_rels/slide28.xml.rels><?xml version="1.0" encoding="UTF-8" standalone="yes"?>
<Relationships xmlns="http://schemas.openxmlformats.org/package/2006/relationships"><Relationship Id="rId3" Type="http://schemas.openxmlformats.org/officeDocument/2006/relationships/image" Target="../media/image50.emf"/><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56.png"/><Relationship Id="rId5" Type="http://schemas.openxmlformats.org/officeDocument/2006/relationships/image" Target="../media/image55.png"/><Relationship Id="rId4" Type="http://schemas.openxmlformats.org/officeDocument/2006/relationships/image" Target="../media/image5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hemeOverride" Target="../theme/themeOverride3.xml"/><Relationship Id="rId4" Type="http://schemas.openxmlformats.org/officeDocument/2006/relationships/image" Target="../media/image3.gif"/></Relationships>
</file>

<file path=ppt/slides/_rels/slide30.xml.rels><?xml version="1.0" encoding="UTF-8" standalone="yes"?>
<Relationships xmlns="http://schemas.openxmlformats.org/package/2006/relationships"><Relationship Id="rId3" Type="http://schemas.openxmlformats.org/officeDocument/2006/relationships/image" Target="../media/image58.jpeg"/><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2.xml"/><Relationship Id="rId5" Type="http://schemas.openxmlformats.org/officeDocument/2006/relationships/image" Target="../media/image62.png"/><Relationship Id="rId4" Type="http://schemas.openxmlformats.org/officeDocument/2006/relationships/image" Target="../media/image61.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4.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slideLayout" Target="../slideLayouts/slideLayout2.xml"/><Relationship Id="rId1" Type="http://schemas.openxmlformats.org/officeDocument/2006/relationships/themeOverride" Target="../theme/themeOverride5.xml"/><Relationship Id="rId4" Type="http://schemas.openxmlformats.org/officeDocument/2006/relationships/image" Target="../media/image6.jpe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mlDrawing" Target="../drawings/vmlDrawing1.vml"/><Relationship Id="rId1" Type="http://schemas.openxmlformats.org/officeDocument/2006/relationships/themeOverride" Target="../theme/themeOverride6.xml"/><Relationship Id="rId6" Type="http://schemas.openxmlformats.org/officeDocument/2006/relationships/image" Target="../media/image8.png"/><Relationship Id="rId5" Type="http://schemas.openxmlformats.org/officeDocument/2006/relationships/image" Target="../media/image7.wmf"/><Relationship Id="rId4" Type="http://schemas.openxmlformats.org/officeDocument/2006/relationships/oleObject" Target="../embeddings/oleObject1.bin"/></Relationships>
</file>

<file path=ppt/slides/_rels/slide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554" name="1 Título"/>
          <p:cNvSpPr>
            <a:spLocks noGrp="1"/>
          </p:cNvSpPr>
          <p:nvPr>
            <p:ph type="ctrTitle"/>
          </p:nvPr>
        </p:nvSpPr>
        <p:spPr>
          <a:xfrm>
            <a:off x="1979613" y="0"/>
            <a:ext cx="7164387" cy="1830388"/>
          </a:xfrm>
        </p:spPr>
        <p:txBody>
          <a:bodyPr/>
          <a:lstStyle/>
          <a:p>
            <a:pPr algn="ctr" eaLnBrk="1" hangingPunct="1"/>
            <a:r>
              <a:rPr lang="es-PE" altLang="es-PE" sz="3200">
                <a:solidFill>
                  <a:schemeClr val="tx1"/>
                </a:solidFill>
              </a:rPr>
              <a:t>UNIVERSIDAD NACIONAL AGRARIA LA MOLINA</a:t>
            </a:r>
          </a:p>
        </p:txBody>
      </p:sp>
      <p:pic>
        <p:nvPicPr>
          <p:cNvPr id="23555" name="Picture 2" descr="http://www.lamolina.edu.pe/portada/html/acerca/escudos/download/color/1193x1355_ESCUDOCOLOR.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979613" cy="224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56" name="2 Subtítulo"/>
          <p:cNvSpPr txBox="1">
            <a:spLocks/>
          </p:cNvSpPr>
          <p:nvPr/>
        </p:nvSpPr>
        <p:spPr bwMode="auto">
          <a:xfrm>
            <a:off x="2700338" y="1916113"/>
            <a:ext cx="5867400" cy="865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5720" rIns="45720"/>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lgn="ctr" eaLnBrk="1" hangingPunct="1">
              <a:lnSpc>
                <a:spcPct val="90000"/>
              </a:lnSpc>
              <a:spcBef>
                <a:spcPts val="400"/>
              </a:spcBef>
              <a:buClr>
                <a:schemeClr val="accent1"/>
              </a:buClr>
              <a:buSzPct val="68000"/>
              <a:buFont typeface="Wingdings 3" panose="05040102010807070707" pitchFamily="18" charset="2"/>
              <a:buNone/>
            </a:pPr>
            <a:r>
              <a:rPr lang="es-PE" altLang="es-PE" sz="2400" dirty="0">
                <a:solidFill>
                  <a:srgbClr val="404040"/>
                </a:solidFill>
                <a:latin typeface="Trebuchet MS" panose="020B0603020202020204" pitchFamily="34" charset="0"/>
              </a:rPr>
              <a:t>Departamento Académico de Estadística e Informática</a:t>
            </a:r>
          </a:p>
        </p:txBody>
      </p:sp>
      <p:sp>
        <p:nvSpPr>
          <p:cNvPr id="23557" name="2 Subtítulo"/>
          <p:cNvSpPr txBox="1">
            <a:spLocks/>
          </p:cNvSpPr>
          <p:nvPr/>
        </p:nvSpPr>
        <p:spPr bwMode="auto">
          <a:xfrm>
            <a:off x="2736850" y="3500438"/>
            <a:ext cx="5867400" cy="620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5720" rIns="45720"/>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lgn="ctr" eaLnBrk="1" hangingPunct="1">
              <a:lnSpc>
                <a:spcPct val="90000"/>
              </a:lnSpc>
              <a:spcBef>
                <a:spcPts val="400"/>
              </a:spcBef>
              <a:buClr>
                <a:schemeClr val="accent1"/>
              </a:buClr>
              <a:buSzPct val="68000"/>
              <a:buFont typeface="Wingdings 3" panose="05040102010807070707" pitchFamily="18" charset="2"/>
              <a:buNone/>
            </a:pPr>
            <a:r>
              <a:rPr lang="es-PE" altLang="es-PE" sz="3200" dirty="0">
                <a:solidFill>
                  <a:srgbClr val="0070C0"/>
                </a:solidFill>
                <a:latin typeface="Trebuchet MS" panose="020B0603020202020204" pitchFamily="34" charset="0"/>
              </a:rPr>
              <a:t>Estadística No Paramétrica</a:t>
            </a:r>
          </a:p>
        </p:txBody>
      </p:sp>
      <p:sp>
        <p:nvSpPr>
          <p:cNvPr id="23558" name="Rectangle 6"/>
          <p:cNvSpPr>
            <a:spLocks noChangeArrowheads="1"/>
          </p:cNvSpPr>
          <p:nvPr/>
        </p:nvSpPr>
        <p:spPr bwMode="auto">
          <a:xfrm>
            <a:off x="3816350" y="6237288"/>
            <a:ext cx="5327650" cy="620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lgn="ctr" eaLnBrk="1" hangingPunct="1">
              <a:lnSpc>
                <a:spcPct val="90000"/>
              </a:lnSpc>
              <a:spcBef>
                <a:spcPct val="20000"/>
              </a:spcBef>
              <a:buClr>
                <a:schemeClr val="folHlink"/>
              </a:buClr>
              <a:buSzPct val="60000"/>
              <a:buFont typeface="Wingdings" panose="05000000000000000000" pitchFamily="2" charset="2"/>
              <a:buNone/>
            </a:pPr>
            <a:r>
              <a:rPr lang="es-ES" altLang="es-PE" sz="3200"/>
              <a:t>Mg Sc Jaime Porras Cerrón</a:t>
            </a: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30163" y="-4763"/>
            <a:ext cx="9139238" cy="1198563"/>
          </a:xfrm>
        </p:spPr>
        <p:txBody>
          <a:bodyPr>
            <a:normAutofit fontScale="90000"/>
          </a:bodyPr>
          <a:lstStyle/>
          <a:p>
            <a:pPr eaLnBrk="1" hangingPunct="1">
              <a:defRPr/>
            </a:pPr>
            <a:r>
              <a:rPr lang="es-ES" altLang="es-PE" sz="4000" b="1" dirty="0">
                <a:solidFill>
                  <a:srgbClr val="0070C0"/>
                </a:solidFill>
              </a:rPr>
              <a:t>2. Prueba para comparar la distribución</a:t>
            </a:r>
            <a:br>
              <a:rPr lang="es-ES" altLang="es-PE" sz="4000" b="1" dirty="0">
                <a:solidFill>
                  <a:srgbClr val="0070C0"/>
                </a:solidFill>
              </a:rPr>
            </a:br>
            <a:r>
              <a:rPr lang="es-ES" altLang="es-PE" sz="3100" b="1" dirty="0">
                <a:solidFill>
                  <a:srgbClr val="0070C0"/>
                </a:solidFill>
              </a:rPr>
              <a:t>2.2 Prueba Wald-Wolfowitz</a:t>
            </a:r>
            <a:endParaRPr lang="es-ES" altLang="es-PE" sz="4000" b="1" dirty="0">
              <a:solidFill>
                <a:srgbClr val="0070C0"/>
              </a:solidFill>
            </a:endParaRPr>
          </a:p>
        </p:txBody>
      </p:sp>
      <p:sp>
        <p:nvSpPr>
          <p:cNvPr id="7" name="Marcador de contenido 6">
            <a:extLst>
              <a:ext uri="{FF2B5EF4-FFF2-40B4-BE49-F238E27FC236}">
                <a16:creationId xmlns:a16="http://schemas.microsoft.com/office/drawing/2014/main" id="{9E1AF5CA-73AF-4387-9A25-321A8DB69C8A}"/>
              </a:ext>
            </a:extLst>
          </p:cNvPr>
          <p:cNvSpPr>
            <a:spLocks noGrp="1"/>
          </p:cNvSpPr>
          <p:nvPr>
            <p:ph idx="1"/>
          </p:nvPr>
        </p:nvSpPr>
        <p:spPr>
          <a:xfrm>
            <a:off x="609600" y="1008172"/>
            <a:ext cx="7776864" cy="5445164"/>
          </a:xfrm>
        </p:spPr>
        <p:txBody>
          <a:bodyPr/>
          <a:lstStyle/>
          <a:p>
            <a:pPr marL="0" indent="0" algn="just">
              <a:spcAft>
                <a:spcPts val="0"/>
              </a:spcAft>
              <a:buNone/>
            </a:pPr>
            <a:r>
              <a:rPr lang="es-PE" sz="3200" dirty="0">
                <a:latin typeface="+mj-lt"/>
                <a:ea typeface="Times New Roman" panose="02020603050405020304" pitchFamily="18" charset="0"/>
                <a:cs typeface="Times New Roman" panose="02020603050405020304" pitchFamily="18" charset="0"/>
              </a:rPr>
              <a:t>Prueba Estadística</a:t>
            </a:r>
            <a:endParaRPr lang="es-PE" sz="3200" dirty="0">
              <a:effectLst/>
              <a:latin typeface="+mj-lt"/>
              <a:ea typeface="Times New Roman" panose="02020603050405020304" pitchFamily="18" charset="0"/>
            </a:endParaRPr>
          </a:p>
          <a:p>
            <a:pPr marL="0" indent="0">
              <a:buNone/>
            </a:pPr>
            <a:endParaRPr lang="es-PE" dirty="0"/>
          </a:p>
          <a:p>
            <a:pPr marL="0" indent="0">
              <a:buNone/>
            </a:pPr>
            <a:endParaRPr lang="es-PE" dirty="0"/>
          </a:p>
          <a:p>
            <a:pPr marL="0" indent="0">
              <a:buNone/>
            </a:pPr>
            <a:endParaRPr lang="es-PE" dirty="0"/>
          </a:p>
          <a:p>
            <a:pPr marL="0" indent="0">
              <a:buNone/>
            </a:pPr>
            <a:endParaRPr lang="es-PE" dirty="0"/>
          </a:p>
          <a:p>
            <a:pPr marL="0" indent="0">
              <a:buNone/>
            </a:pPr>
            <a:endParaRPr lang="es-PE" dirty="0"/>
          </a:p>
          <a:p>
            <a:pPr marL="0" indent="0">
              <a:buNone/>
            </a:pPr>
            <a:endParaRPr lang="es-PE" dirty="0"/>
          </a:p>
          <a:p>
            <a:pPr marL="0" indent="0">
              <a:buNone/>
            </a:pPr>
            <a:endParaRPr lang="es-PE" dirty="0"/>
          </a:p>
          <a:p>
            <a:pPr marL="0" indent="0">
              <a:buNone/>
            </a:pPr>
            <a:endParaRPr lang="es-PE" dirty="0"/>
          </a:p>
          <a:p>
            <a:pPr marL="0" indent="0">
              <a:buNone/>
            </a:pPr>
            <a:endParaRPr lang="es-PE" dirty="0"/>
          </a:p>
          <a:p>
            <a:pPr marL="0" indent="0">
              <a:buNone/>
            </a:pPr>
            <a:endParaRPr lang="es-PE" dirty="0"/>
          </a:p>
          <a:p>
            <a:pPr marL="0" indent="0">
              <a:buNone/>
            </a:pPr>
            <a:r>
              <a:rPr lang="es-PE" sz="3200" b="1" dirty="0"/>
              <a:t>En R</a:t>
            </a:r>
            <a:r>
              <a:rPr lang="es-PE" sz="3200" dirty="0"/>
              <a:t>: </a:t>
            </a:r>
            <a:r>
              <a:rPr lang="es-PE" sz="3200" dirty="0" err="1"/>
              <a:t>RunsTest</a:t>
            </a:r>
            <a:r>
              <a:rPr lang="es-PE" sz="3200" dirty="0"/>
              <a:t> del paquete </a:t>
            </a:r>
            <a:r>
              <a:rPr lang="es-PE" sz="3200" dirty="0" err="1"/>
              <a:t>DescTools</a:t>
            </a:r>
            <a:endParaRPr lang="es-PE" sz="3200" dirty="0"/>
          </a:p>
        </p:txBody>
      </p:sp>
      <p:sp>
        <p:nvSpPr>
          <p:cNvPr id="12" name="Rectangle 73">
            <a:extLst>
              <a:ext uri="{FF2B5EF4-FFF2-40B4-BE49-F238E27FC236}">
                <a16:creationId xmlns:a16="http://schemas.microsoft.com/office/drawing/2014/main" id="{5428291D-4FDC-4416-BF7F-A09B1C9B3287}"/>
              </a:ext>
            </a:extLst>
          </p:cNvPr>
          <p:cNvSpPr>
            <a:spLocks noChangeArrowheads="1"/>
          </p:cNvSpPr>
          <p:nvPr/>
        </p:nvSpPr>
        <p:spPr bwMode="auto">
          <a:xfrm flipV="1">
            <a:off x="5068710" y="4780809"/>
            <a:ext cx="11277324"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PE"/>
          </a:p>
        </p:txBody>
      </p:sp>
      <p:sp>
        <p:nvSpPr>
          <p:cNvPr id="14" name="Rectangle 75">
            <a:extLst>
              <a:ext uri="{FF2B5EF4-FFF2-40B4-BE49-F238E27FC236}">
                <a16:creationId xmlns:a16="http://schemas.microsoft.com/office/drawing/2014/main" id="{367D321C-6544-4CF7-B9DA-1DEC21B19F3F}"/>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PE"/>
          </a:p>
        </p:txBody>
      </p:sp>
      <p:sp>
        <p:nvSpPr>
          <p:cNvPr id="2" name="Rectangle 113">
            <a:extLst>
              <a:ext uri="{FF2B5EF4-FFF2-40B4-BE49-F238E27FC236}">
                <a16:creationId xmlns:a16="http://schemas.microsoft.com/office/drawing/2014/main" id="{018A6B78-EABB-4A3A-9FC3-DAC6A7E189B5}"/>
              </a:ext>
            </a:extLst>
          </p:cNvPr>
          <p:cNvSpPr>
            <a:spLocks noChangeArrowheads="1"/>
          </p:cNvSpPr>
          <p:nvPr/>
        </p:nvSpPr>
        <p:spPr bwMode="auto">
          <a:xfrm>
            <a:off x="3059831" y="1869739"/>
            <a:ext cx="13167177"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PE"/>
          </a:p>
        </p:txBody>
      </p:sp>
      <mc:AlternateContent xmlns:mc="http://schemas.openxmlformats.org/markup-compatibility/2006" xmlns:a14="http://schemas.microsoft.com/office/drawing/2010/main">
        <mc:Choice Requires="a14">
          <p:sp>
            <p:nvSpPr>
              <p:cNvPr id="4" name="Object 5">
                <a:extLst>
                  <a:ext uri="{FF2B5EF4-FFF2-40B4-BE49-F238E27FC236}">
                    <a16:creationId xmlns:a16="http://schemas.microsoft.com/office/drawing/2014/main" id="{3984FB83-D4A8-456C-8242-52B7B72D9FB4}"/>
                  </a:ext>
                </a:extLst>
              </p:cNvPr>
              <p:cNvSpPr txBox="1"/>
              <p:nvPr/>
            </p:nvSpPr>
            <p:spPr bwMode="auto">
              <a:xfrm>
                <a:off x="909638" y="3351212"/>
                <a:ext cx="2654250" cy="1082675"/>
              </a:xfrm>
              <a:prstGeom prst="rect">
                <a:avLst/>
              </a:prstGeom>
              <a:noFill/>
            </p:spPr>
            <p:txBody>
              <a:bodyPr>
                <a:normAutofit fontScale="77500" lnSpcReduction="20000"/>
              </a:bodyPr>
              <a:lstStyle/>
              <a:p>
                <a:pPr/>
                <a14:m>
                  <m:oMathPara xmlns:m="http://schemas.openxmlformats.org/officeDocument/2006/math">
                    <m:oMathParaPr>
                      <m:jc m:val="left"/>
                    </m:oMathParaPr>
                    <m:oMath xmlns:m="http://schemas.openxmlformats.org/officeDocument/2006/math">
                      <m:sSub>
                        <m:sSubPr>
                          <m:ctrlPr>
                            <a:rPr lang="es-PE" i="1" smtClean="0">
                              <a:solidFill>
                                <a:srgbClr val="000000"/>
                              </a:solidFill>
                              <a:latin typeface="Cambria Math" panose="02040503050406030204" pitchFamily="18" charset="0"/>
                            </a:rPr>
                          </m:ctrlPr>
                        </m:sSubPr>
                        <m:e>
                          <m:r>
                            <a:rPr lang="es-PE" i="1">
                              <a:solidFill>
                                <a:srgbClr val="000000"/>
                              </a:solidFill>
                              <a:latin typeface="Cambria Math" panose="02040503050406030204" pitchFamily="18" charset="0"/>
                            </a:rPr>
                            <m:t>𝜇</m:t>
                          </m:r>
                        </m:e>
                        <m:sub>
                          <m:r>
                            <a:rPr lang="es-PE" i="1">
                              <a:solidFill>
                                <a:srgbClr val="000000"/>
                              </a:solidFill>
                              <a:latin typeface="Cambria Math" panose="02040503050406030204" pitchFamily="18" charset="0"/>
                            </a:rPr>
                            <m:t>𝑅</m:t>
                          </m:r>
                        </m:sub>
                      </m:sSub>
                      <m:r>
                        <a:rPr lang="es-PE" i="1">
                          <a:solidFill>
                            <a:srgbClr val="000000"/>
                          </a:solidFill>
                          <a:latin typeface="Cambria Math" panose="02040503050406030204" pitchFamily="18" charset="0"/>
                        </a:rPr>
                        <m:t>=</m:t>
                      </m:r>
                      <m:f>
                        <m:fPr>
                          <m:ctrlPr>
                            <a:rPr lang="es-PE" i="1">
                              <a:solidFill>
                                <a:srgbClr val="000000"/>
                              </a:solidFill>
                              <a:latin typeface="Cambria Math" panose="02040503050406030204" pitchFamily="18" charset="0"/>
                            </a:rPr>
                          </m:ctrlPr>
                        </m:fPr>
                        <m:num>
                          <m:r>
                            <a:rPr lang="es-PE" i="1">
                              <a:solidFill>
                                <a:srgbClr val="000000"/>
                              </a:solidFill>
                              <a:latin typeface="Cambria Math" panose="02040503050406030204" pitchFamily="18" charset="0"/>
                            </a:rPr>
                            <m:t>2</m:t>
                          </m:r>
                          <m:sSub>
                            <m:sSubPr>
                              <m:ctrlPr>
                                <a:rPr lang="es-PE" i="1">
                                  <a:solidFill>
                                    <a:srgbClr val="000000"/>
                                  </a:solidFill>
                                  <a:latin typeface="Cambria Math" panose="02040503050406030204" pitchFamily="18" charset="0"/>
                                </a:rPr>
                              </m:ctrlPr>
                            </m:sSubPr>
                            <m:e>
                              <m:r>
                                <a:rPr lang="es-PE" i="1">
                                  <a:solidFill>
                                    <a:srgbClr val="000000"/>
                                  </a:solidFill>
                                  <a:latin typeface="Cambria Math" panose="02040503050406030204" pitchFamily="18" charset="0"/>
                                </a:rPr>
                                <m:t>𝑛</m:t>
                              </m:r>
                            </m:e>
                            <m:sub>
                              <m:r>
                                <a:rPr lang="es-PE" i="1">
                                  <a:solidFill>
                                    <a:srgbClr val="000000"/>
                                  </a:solidFill>
                                  <a:latin typeface="Cambria Math" panose="02040503050406030204" pitchFamily="18" charset="0"/>
                                </a:rPr>
                                <m:t>1</m:t>
                              </m:r>
                            </m:sub>
                          </m:sSub>
                          <m:sSub>
                            <m:sSubPr>
                              <m:ctrlPr>
                                <a:rPr lang="es-PE" i="1">
                                  <a:solidFill>
                                    <a:srgbClr val="000000"/>
                                  </a:solidFill>
                                  <a:latin typeface="Cambria Math" panose="02040503050406030204" pitchFamily="18" charset="0"/>
                                </a:rPr>
                              </m:ctrlPr>
                            </m:sSubPr>
                            <m:e>
                              <m:r>
                                <a:rPr lang="es-PE" i="1">
                                  <a:solidFill>
                                    <a:srgbClr val="000000"/>
                                  </a:solidFill>
                                  <a:latin typeface="Cambria Math" panose="02040503050406030204" pitchFamily="18" charset="0"/>
                                </a:rPr>
                                <m:t>𝑛</m:t>
                              </m:r>
                            </m:e>
                            <m:sub>
                              <m:r>
                                <a:rPr lang="es-PE" i="1">
                                  <a:solidFill>
                                    <a:srgbClr val="000000"/>
                                  </a:solidFill>
                                  <a:latin typeface="Cambria Math" panose="02040503050406030204" pitchFamily="18" charset="0"/>
                                </a:rPr>
                                <m:t>2</m:t>
                              </m:r>
                            </m:sub>
                          </m:sSub>
                        </m:num>
                        <m:den>
                          <m:r>
                            <a:rPr lang="es-PE" b="0" i="1" smtClean="0">
                              <a:solidFill>
                                <a:srgbClr val="000000"/>
                              </a:solidFill>
                              <a:latin typeface="Cambria Math" panose="02040503050406030204" pitchFamily="18" charset="0"/>
                            </a:rPr>
                            <m:t>(</m:t>
                          </m:r>
                          <m:sSub>
                            <m:sSubPr>
                              <m:ctrlPr>
                                <a:rPr lang="es-PE" i="1">
                                  <a:solidFill>
                                    <a:srgbClr val="000000"/>
                                  </a:solidFill>
                                  <a:latin typeface="Cambria Math" panose="02040503050406030204" pitchFamily="18" charset="0"/>
                                </a:rPr>
                              </m:ctrlPr>
                            </m:sSubPr>
                            <m:e>
                              <m:r>
                                <a:rPr lang="es-PE" i="1">
                                  <a:solidFill>
                                    <a:srgbClr val="000000"/>
                                  </a:solidFill>
                                  <a:latin typeface="Cambria Math" panose="02040503050406030204" pitchFamily="18" charset="0"/>
                                </a:rPr>
                                <m:t>𝑛</m:t>
                              </m:r>
                            </m:e>
                            <m:sub>
                              <m:r>
                                <a:rPr lang="es-PE" i="1">
                                  <a:solidFill>
                                    <a:srgbClr val="000000"/>
                                  </a:solidFill>
                                  <a:latin typeface="Cambria Math" panose="02040503050406030204" pitchFamily="18" charset="0"/>
                                </a:rPr>
                                <m:t>1</m:t>
                              </m:r>
                            </m:sub>
                          </m:sSub>
                          <m:r>
                            <a:rPr lang="es-PE" i="1">
                              <a:solidFill>
                                <a:srgbClr val="000000"/>
                              </a:solidFill>
                              <a:latin typeface="Cambria Math" panose="02040503050406030204" pitchFamily="18" charset="0"/>
                            </a:rPr>
                            <m:t>+</m:t>
                          </m:r>
                          <m:sSub>
                            <m:sSubPr>
                              <m:ctrlPr>
                                <a:rPr lang="es-PE" i="1">
                                  <a:solidFill>
                                    <a:srgbClr val="000000"/>
                                  </a:solidFill>
                                  <a:latin typeface="Cambria Math" panose="02040503050406030204" pitchFamily="18" charset="0"/>
                                </a:rPr>
                              </m:ctrlPr>
                            </m:sSubPr>
                            <m:e>
                              <m:r>
                                <a:rPr lang="es-PE" i="1">
                                  <a:solidFill>
                                    <a:srgbClr val="000000"/>
                                  </a:solidFill>
                                  <a:latin typeface="Cambria Math" panose="02040503050406030204" pitchFamily="18" charset="0"/>
                                </a:rPr>
                                <m:t>𝑛</m:t>
                              </m:r>
                            </m:e>
                            <m:sub>
                              <m:r>
                                <a:rPr lang="es-PE" i="1">
                                  <a:solidFill>
                                    <a:srgbClr val="000000"/>
                                  </a:solidFill>
                                  <a:latin typeface="Cambria Math" panose="02040503050406030204" pitchFamily="18" charset="0"/>
                                </a:rPr>
                                <m:t>2</m:t>
                              </m:r>
                            </m:sub>
                          </m:sSub>
                          <m:r>
                            <a:rPr lang="es-PE" b="0" i="1" smtClean="0">
                              <a:solidFill>
                                <a:srgbClr val="000000"/>
                              </a:solidFill>
                              <a:latin typeface="Cambria Math" panose="02040503050406030204" pitchFamily="18" charset="0"/>
                            </a:rPr>
                            <m:t>+1)</m:t>
                          </m:r>
                        </m:den>
                      </m:f>
                    </m:oMath>
                  </m:oMathPara>
                </a14:m>
                <a:endParaRPr lang="es-PE" dirty="0"/>
              </a:p>
            </p:txBody>
          </p:sp>
        </mc:Choice>
        <mc:Fallback xmlns="">
          <p:sp>
            <p:nvSpPr>
              <p:cNvPr id="4" name="Object 5">
                <a:extLst>
                  <a:ext uri="{FF2B5EF4-FFF2-40B4-BE49-F238E27FC236}">
                    <a16:creationId xmlns:a16="http://schemas.microsoft.com/office/drawing/2014/main" id="{3984FB83-D4A8-456C-8242-52B7B72D9FB4}"/>
                  </a:ext>
                </a:extLst>
              </p:cNvPr>
              <p:cNvSpPr txBox="1">
                <a:spLocks noRot="1" noChangeAspect="1" noMove="1" noResize="1" noEditPoints="1" noAdjustHandles="1" noChangeArrowheads="1" noChangeShapeType="1" noTextEdit="1"/>
              </p:cNvSpPr>
              <p:nvPr/>
            </p:nvSpPr>
            <p:spPr bwMode="auto">
              <a:xfrm>
                <a:off x="909638" y="3351212"/>
                <a:ext cx="2654250" cy="1082675"/>
              </a:xfrm>
              <a:prstGeom prst="rect">
                <a:avLst/>
              </a:prstGeom>
              <a:blipFill>
                <a:blip r:embed="rId3"/>
                <a:stretch>
                  <a:fillRect/>
                </a:stretch>
              </a:blipFill>
            </p:spPr>
            <p:txBody>
              <a:bodyPr/>
              <a:lstStyle/>
              <a:p>
                <a:r>
                  <a:rPr lang="es-PE">
                    <a:noFill/>
                  </a:rPr>
                  <a:t> </a:t>
                </a:r>
              </a:p>
            </p:txBody>
          </p:sp>
        </mc:Fallback>
      </mc:AlternateContent>
      <mc:AlternateContent xmlns:mc="http://schemas.openxmlformats.org/markup-compatibility/2006" xmlns:a14="http://schemas.microsoft.com/office/drawing/2010/main">
        <mc:Choice Requires="a14">
          <p:sp>
            <p:nvSpPr>
              <p:cNvPr id="5" name="Object 6">
                <a:extLst>
                  <a:ext uri="{FF2B5EF4-FFF2-40B4-BE49-F238E27FC236}">
                    <a16:creationId xmlns:a16="http://schemas.microsoft.com/office/drawing/2014/main" id="{959B8B30-042D-43E5-98FC-89DD64F884AD}"/>
                  </a:ext>
                </a:extLst>
              </p:cNvPr>
              <p:cNvSpPr txBox="1"/>
              <p:nvPr/>
            </p:nvSpPr>
            <p:spPr bwMode="auto">
              <a:xfrm>
                <a:off x="4076700" y="3282950"/>
                <a:ext cx="4186238" cy="1082675"/>
              </a:xfrm>
              <a:prstGeom prst="rect">
                <a:avLst/>
              </a:prstGeom>
              <a:noFill/>
            </p:spPr>
            <p:txBody>
              <a:bodyPr>
                <a:normAutofit fontScale="85000" lnSpcReduction="10000"/>
              </a:bodyPr>
              <a:lstStyle/>
              <a:p>
                <a:pPr/>
                <a14:m>
                  <m:oMathPara xmlns:m="http://schemas.openxmlformats.org/officeDocument/2006/math">
                    <m:oMathParaPr>
                      <m:jc m:val="left"/>
                    </m:oMathParaPr>
                    <m:oMath xmlns:m="http://schemas.openxmlformats.org/officeDocument/2006/math">
                      <m:sSubSup>
                        <m:sSubSupPr>
                          <m:ctrlPr>
                            <a:rPr lang="es-PE" i="1">
                              <a:solidFill>
                                <a:srgbClr val="000000"/>
                              </a:solidFill>
                              <a:latin typeface="Cambria Math" panose="02040503050406030204" pitchFamily="18" charset="0"/>
                            </a:rPr>
                          </m:ctrlPr>
                        </m:sSubSupPr>
                        <m:e>
                          <m:r>
                            <a:rPr lang="es-PE" i="1">
                              <a:solidFill>
                                <a:srgbClr val="000000"/>
                              </a:solidFill>
                              <a:latin typeface="Cambria Math" panose="02040503050406030204" pitchFamily="18" charset="0"/>
                            </a:rPr>
                            <m:t>𝜎</m:t>
                          </m:r>
                        </m:e>
                        <m:sub>
                          <m:r>
                            <a:rPr lang="es-PE" i="1">
                              <a:solidFill>
                                <a:srgbClr val="000000"/>
                              </a:solidFill>
                              <a:latin typeface="Cambria Math" panose="02040503050406030204" pitchFamily="18" charset="0"/>
                            </a:rPr>
                            <m:t>𝑅</m:t>
                          </m:r>
                        </m:sub>
                        <m:sup>
                          <m:r>
                            <a:rPr lang="es-PE" i="1">
                              <a:solidFill>
                                <a:srgbClr val="000000"/>
                              </a:solidFill>
                              <a:latin typeface="Cambria Math" panose="02040503050406030204" pitchFamily="18" charset="0"/>
                            </a:rPr>
                            <m:t>2</m:t>
                          </m:r>
                        </m:sup>
                      </m:sSubSup>
                      <m:r>
                        <a:rPr lang="es-PE" i="1">
                          <a:solidFill>
                            <a:srgbClr val="000000"/>
                          </a:solidFill>
                          <a:latin typeface="Cambria Math" panose="02040503050406030204" pitchFamily="18" charset="0"/>
                        </a:rPr>
                        <m:t>=</m:t>
                      </m:r>
                      <m:f>
                        <m:fPr>
                          <m:ctrlPr>
                            <a:rPr lang="es-PE" i="1">
                              <a:solidFill>
                                <a:srgbClr val="000000"/>
                              </a:solidFill>
                              <a:latin typeface="Cambria Math" panose="02040503050406030204" pitchFamily="18" charset="0"/>
                            </a:rPr>
                          </m:ctrlPr>
                        </m:fPr>
                        <m:num>
                          <m:r>
                            <a:rPr lang="es-PE" i="1">
                              <a:solidFill>
                                <a:srgbClr val="000000"/>
                              </a:solidFill>
                              <a:latin typeface="Cambria Math" panose="02040503050406030204" pitchFamily="18" charset="0"/>
                            </a:rPr>
                            <m:t>2</m:t>
                          </m:r>
                          <m:sSub>
                            <m:sSubPr>
                              <m:ctrlPr>
                                <a:rPr lang="es-PE" i="1">
                                  <a:solidFill>
                                    <a:srgbClr val="000000"/>
                                  </a:solidFill>
                                  <a:latin typeface="Cambria Math" panose="02040503050406030204" pitchFamily="18" charset="0"/>
                                </a:rPr>
                              </m:ctrlPr>
                            </m:sSubPr>
                            <m:e>
                              <m:r>
                                <a:rPr lang="es-PE" i="1">
                                  <a:solidFill>
                                    <a:srgbClr val="000000"/>
                                  </a:solidFill>
                                  <a:latin typeface="Cambria Math" panose="02040503050406030204" pitchFamily="18" charset="0"/>
                                </a:rPr>
                                <m:t>𝑛</m:t>
                              </m:r>
                            </m:e>
                            <m:sub>
                              <m:r>
                                <a:rPr lang="es-PE" i="1">
                                  <a:solidFill>
                                    <a:srgbClr val="000000"/>
                                  </a:solidFill>
                                  <a:latin typeface="Cambria Math" panose="02040503050406030204" pitchFamily="18" charset="0"/>
                                </a:rPr>
                                <m:t>1</m:t>
                              </m:r>
                            </m:sub>
                          </m:sSub>
                          <m:sSub>
                            <m:sSubPr>
                              <m:ctrlPr>
                                <a:rPr lang="es-PE" i="1">
                                  <a:solidFill>
                                    <a:srgbClr val="000000"/>
                                  </a:solidFill>
                                  <a:latin typeface="Cambria Math" panose="02040503050406030204" pitchFamily="18" charset="0"/>
                                </a:rPr>
                              </m:ctrlPr>
                            </m:sSubPr>
                            <m:e>
                              <m:r>
                                <a:rPr lang="es-PE" i="1">
                                  <a:solidFill>
                                    <a:srgbClr val="000000"/>
                                  </a:solidFill>
                                  <a:latin typeface="Cambria Math" panose="02040503050406030204" pitchFamily="18" charset="0"/>
                                </a:rPr>
                                <m:t>𝑛</m:t>
                              </m:r>
                            </m:e>
                            <m:sub>
                              <m:r>
                                <a:rPr lang="es-PE" i="1">
                                  <a:solidFill>
                                    <a:srgbClr val="000000"/>
                                  </a:solidFill>
                                  <a:latin typeface="Cambria Math" panose="02040503050406030204" pitchFamily="18" charset="0"/>
                                </a:rPr>
                                <m:t>2</m:t>
                              </m:r>
                            </m:sub>
                          </m:sSub>
                          <m:d>
                            <m:dPr>
                              <m:ctrlPr>
                                <a:rPr lang="es-PE" i="1">
                                  <a:solidFill>
                                    <a:srgbClr val="000000"/>
                                  </a:solidFill>
                                  <a:latin typeface="Cambria Math" panose="02040503050406030204" pitchFamily="18" charset="0"/>
                                </a:rPr>
                              </m:ctrlPr>
                            </m:dPr>
                            <m:e>
                              <m:r>
                                <a:rPr lang="es-PE" i="1">
                                  <a:solidFill>
                                    <a:srgbClr val="000000"/>
                                  </a:solidFill>
                                  <a:latin typeface="Cambria Math" panose="02040503050406030204" pitchFamily="18" charset="0"/>
                                </a:rPr>
                                <m:t>2</m:t>
                              </m:r>
                              <m:sSub>
                                <m:sSubPr>
                                  <m:ctrlPr>
                                    <a:rPr lang="es-PE" i="1">
                                      <a:solidFill>
                                        <a:srgbClr val="000000"/>
                                      </a:solidFill>
                                      <a:latin typeface="Cambria Math" panose="02040503050406030204" pitchFamily="18" charset="0"/>
                                    </a:rPr>
                                  </m:ctrlPr>
                                </m:sSubPr>
                                <m:e>
                                  <m:r>
                                    <a:rPr lang="es-PE" i="1">
                                      <a:solidFill>
                                        <a:srgbClr val="000000"/>
                                      </a:solidFill>
                                      <a:latin typeface="Cambria Math" panose="02040503050406030204" pitchFamily="18" charset="0"/>
                                    </a:rPr>
                                    <m:t>𝑛</m:t>
                                  </m:r>
                                </m:e>
                                <m:sub>
                                  <m:r>
                                    <a:rPr lang="es-PE" i="1">
                                      <a:solidFill>
                                        <a:srgbClr val="000000"/>
                                      </a:solidFill>
                                      <a:latin typeface="Cambria Math" panose="02040503050406030204" pitchFamily="18" charset="0"/>
                                    </a:rPr>
                                    <m:t>1</m:t>
                                  </m:r>
                                </m:sub>
                              </m:sSub>
                              <m:sSub>
                                <m:sSubPr>
                                  <m:ctrlPr>
                                    <a:rPr lang="es-PE" i="1">
                                      <a:solidFill>
                                        <a:srgbClr val="000000"/>
                                      </a:solidFill>
                                      <a:latin typeface="Cambria Math" panose="02040503050406030204" pitchFamily="18" charset="0"/>
                                    </a:rPr>
                                  </m:ctrlPr>
                                </m:sSubPr>
                                <m:e>
                                  <m:r>
                                    <a:rPr lang="es-PE" i="1">
                                      <a:solidFill>
                                        <a:srgbClr val="000000"/>
                                      </a:solidFill>
                                      <a:latin typeface="Cambria Math" panose="02040503050406030204" pitchFamily="18" charset="0"/>
                                    </a:rPr>
                                    <m:t>𝑛</m:t>
                                  </m:r>
                                </m:e>
                                <m:sub>
                                  <m:r>
                                    <a:rPr lang="es-PE" i="1">
                                      <a:solidFill>
                                        <a:srgbClr val="000000"/>
                                      </a:solidFill>
                                      <a:latin typeface="Cambria Math" panose="02040503050406030204" pitchFamily="18" charset="0"/>
                                    </a:rPr>
                                    <m:t>2</m:t>
                                  </m:r>
                                </m:sub>
                              </m:sSub>
                              <m:r>
                                <a:rPr lang="es-PE" i="1">
                                  <a:solidFill>
                                    <a:srgbClr val="000000"/>
                                  </a:solidFill>
                                  <a:latin typeface="Cambria Math" panose="02040503050406030204" pitchFamily="18" charset="0"/>
                                </a:rPr>
                                <m:t>−</m:t>
                              </m:r>
                              <m:sSub>
                                <m:sSubPr>
                                  <m:ctrlPr>
                                    <a:rPr lang="es-PE" i="1">
                                      <a:solidFill>
                                        <a:srgbClr val="000000"/>
                                      </a:solidFill>
                                      <a:latin typeface="Cambria Math" panose="02040503050406030204" pitchFamily="18" charset="0"/>
                                    </a:rPr>
                                  </m:ctrlPr>
                                </m:sSubPr>
                                <m:e>
                                  <m:r>
                                    <a:rPr lang="es-PE" i="1">
                                      <a:solidFill>
                                        <a:srgbClr val="000000"/>
                                      </a:solidFill>
                                      <a:latin typeface="Cambria Math" panose="02040503050406030204" pitchFamily="18" charset="0"/>
                                    </a:rPr>
                                    <m:t>𝑛</m:t>
                                  </m:r>
                                </m:e>
                                <m:sub>
                                  <m:r>
                                    <a:rPr lang="es-PE" i="1">
                                      <a:solidFill>
                                        <a:srgbClr val="000000"/>
                                      </a:solidFill>
                                      <a:latin typeface="Cambria Math" panose="02040503050406030204" pitchFamily="18" charset="0"/>
                                    </a:rPr>
                                    <m:t>1</m:t>
                                  </m:r>
                                </m:sub>
                              </m:sSub>
                              <m:r>
                                <a:rPr lang="es-PE" i="1">
                                  <a:solidFill>
                                    <a:srgbClr val="000000"/>
                                  </a:solidFill>
                                  <a:latin typeface="Cambria Math" panose="02040503050406030204" pitchFamily="18" charset="0"/>
                                </a:rPr>
                                <m:t>−</m:t>
                              </m:r>
                              <m:sSub>
                                <m:sSubPr>
                                  <m:ctrlPr>
                                    <a:rPr lang="es-PE" i="1">
                                      <a:solidFill>
                                        <a:srgbClr val="000000"/>
                                      </a:solidFill>
                                      <a:latin typeface="Cambria Math" panose="02040503050406030204" pitchFamily="18" charset="0"/>
                                    </a:rPr>
                                  </m:ctrlPr>
                                </m:sSubPr>
                                <m:e>
                                  <m:r>
                                    <a:rPr lang="es-PE" i="1">
                                      <a:solidFill>
                                        <a:srgbClr val="000000"/>
                                      </a:solidFill>
                                      <a:latin typeface="Cambria Math" panose="02040503050406030204" pitchFamily="18" charset="0"/>
                                    </a:rPr>
                                    <m:t>𝑛</m:t>
                                  </m:r>
                                </m:e>
                                <m:sub>
                                  <m:r>
                                    <a:rPr lang="es-PE" i="1">
                                      <a:solidFill>
                                        <a:srgbClr val="000000"/>
                                      </a:solidFill>
                                      <a:latin typeface="Cambria Math" panose="02040503050406030204" pitchFamily="18" charset="0"/>
                                    </a:rPr>
                                    <m:t>2</m:t>
                                  </m:r>
                                </m:sub>
                              </m:sSub>
                            </m:e>
                          </m:d>
                        </m:num>
                        <m:den>
                          <m:sSup>
                            <m:sSupPr>
                              <m:ctrlPr>
                                <a:rPr lang="es-PE" i="1">
                                  <a:solidFill>
                                    <a:srgbClr val="000000"/>
                                  </a:solidFill>
                                  <a:latin typeface="Cambria Math" panose="02040503050406030204" pitchFamily="18" charset="0"/>
                                </a:rPr>
                              </m:ctrlPr>
                            </m:sSupPr>
                            <m:e>
                              <m:d>
                                <m:dPr>
                                  <m:ctrlPr>
                                    <a:rPr lang="es-PE" i="1">
                                      <a:solidFill>
                                        <a:srgbClr val="000000"/>
                                      </a:solidFill>
                                      <a:latin typeface="Cambria Math" panose="02040503050406030204" pitchFamily="18" charset="0"/>
                                    </a:rPr>
                                  </m:ctrlPr>
                                </m:dPr>
                                <m:e>
                                  <m:sSub>
                                    <m:sSubPr>
                                      <m:ctrlPr>
                                        <a:rPr lang="es-PE" i="1">
                                          <a:solidFill>
                                            <a:srgbClr val="000000"/>
                                          </a:solidFill>
                                          <a:latin typeface="Cambria Math" panose="02040503050406030204" pitchFamily="18" charset="0"/>
                                        </a:rPr>
                                      </m:ctrlPr>
                                    </m:sSubPr>
                                    <m:e>
                                      <m:r>
                                        <a:rPr lang="es-PE" i="1">
                                          <a:solidFill>
                                            <a:srgbClr val="000000"/>
                                          </a:solidFill>
                                          <a:latin typeface="Cambria Math" panose="02040503050406030204" pitchFamily="18" charset="0"/>
                                        </a:rPr>
                                        <m:t>𝑛</m:t>
                                      </m:r>
                                    </m:e>
                                    <m:sub>
                                      <m:r>
                                        <a:rPr lang="es-PE" i="1">
                                          <a:solidFill>
                                            <a:srgbClr val="000000"/>
                                          </a:solidFill>
                                          <a:latin typeface="Cambria Math" panose="02040503050406030204" pitchFamily="18" charset="0"/>
                                        </a:rPr>
                                        <m:t>1</m:t>
                                      </m:r>
                                    </m:sub>
                                  </m:sSub>
                                  <m:r>
                                    <a:rPr lang="es-PE" i="1">
                                      <a:solidFill>
                                        <a:srgbClr val="000000"/>
                                      </a:solidFill>
                                      <a:latin typeface="Cambria Math" panose="02040503050406030204" pitchFamily="18" charset="0"/>
                                    </a:rPr>
                                    <m:t>+</m:t>
                                  </m:r>
                                  <m:sSub>
                                    <m:sSubPr>
                                      <m:ctrlPr>
                                        <a:rPr lang="es-PE" i="1">
                                          <a:solidFill>
                                            <a:srgbClr val="000000"/>
                                          </a:solidFill>
                                          <a:latin typeface="Cambria Math" panose="02040503050406030204" pitchFamily="18" charset="0"/>
                                        </a:rPr>
                                      </m:ctrlPr>
                                    </m:sSubPr>
                                    <m:e>
                                      <m:r>
                                        <a:rPr lang="es-PE" i="1">
                                          <a:solidFill>
                                            <a:srgbClr val="000000"/>
                                          </a:solidFill>
                                          <a:latin typeface="Cambria Math" panose="02040503050406030204" pitchFamily="18" charset="0"/>
                                        </a:rPr>
                                        <m:t>𝑛</m:t>
                                      </m:r>
                                    </m:e>
                                    <m:sub>
                                      <m:r>
                                        <a:rPr lang="es-PE" i="1">
                                          <a:solidFill>
                                            <a:srgbClr val="000000"/>
                                          </a:solidFill>
                                          <a:latin typeface="Cambria Math" panose="02040503050406030204" pitchFamily="18" charset="0"/>
                                        </a:rPr>
                                        <m:t>2</m:t>
                                      </m:r>
                                    </m:sub>
                                  </m:sSub>
                                </m:e>
                              </m:d>
                            </m:e>
                            <m:sup>
                              <m:r>
                                <a:rPr lang="es-PE" i="1">
                                  <a:solidFill>
                                    <a:srgbClr val="000000"/>
                                  </a:solidFill>
                                  <a:latin typeface="Cambria Math" panose="02040503050406030204" pitchFamily="18" charset="0"/>
                                </a:rPr>
                                <m:t>2</m:t>
                              </m:r>
                            </m:sup>
                          </m:sSup>
                          <m:d>
                            <m:dPr>
                              <m:ctrlPr>
                                <a:rPr lang="es-PE" i="1">
                                  <a:solidFill>
                                    <a:srgbClr val="000000"/>
                                  </a:solidFill>
                                  <a:latin typeface="Cambria Math" panose="02040503050406030204" pitchFamily="18" charset="0"/>
                                </a:rPr>
                              </m:ctrlPr>
                            </m:dPr>
                            <m:e>
                              <m:sSub>
                                <m:sSubPr>
                                  <m:ctrlPr>
                                    <a:rPr lang="es-PE" i="1">
                                      <a:solidFill>
                                        <a:srgbClr val="000000"/>
                                      </a:solidFill>
                                      <a:latin typeface="Cambria Math" panose="02040503050406030204" pitchFamily="18" charset="0"/>
                                    </a:rPr>
                                  </m:ctrlPr>
                                </m:sSubPr>
                                <m:e>
                                  <m:r>
                                    <a:rPr lang="es-PE" i="1">
                                      <a:solidFill>
                                        <a:srgbClr val="000000"/>
                                      </a:solidFill>
                                      <a:latin typeface="Cambria Math" panose="02040503050406030204" pitchFamily="18" charset="0"/>
                                    </a:rPr>
                                    <m:t>𝑛</m:t>
                                  </m:r>
                                </m:e>
                                <m:sub>
                                  <m:r>
                                    <a:rPr lang="es-PE" i="1">
                                      <a:solidFill>
                                        <a:srgbClr val="000000"/>
                                      </a:solidFill>
                                      <a:latin typeface="Cambria Math" panose="02040503050406030204" pitchFamily="18" charset="0"/>
                                    </a:rPr>
                                    <m:t>1</m:t>
                                  </m:r>
                                </m:sub>
                              </m:sSub>
                              <m:r>
                                <a:rPr lang="es-PE" i="1">
                                  <a:solidFill>
                                    <a:srgbClr val="000000"/>
                                  </a:solidFill>
                                  <a:latin typeface="Cambria Math" panose="02040503050406030204" pitchFamily="18" charset="0"/>
                                </a:rPr>
                                <m:t>+</m:t>
                              </m:r>
                              <m:sSub>
                                <m:sSubPr>
                                  <m:ctrlPr>
                                    <a:rPr lang="es-PE" i="1">
                                      <a:solidFill>
                                        <a:srgbClr val="000000"/>
                                      </a:solidFill>
                                      <a:latin typeface="Cambria Math" panose="02040503050406030204" pitchFamily="18" charset="0"/>
                                    </a:rPr>
                                  </m:ctrlPr>
                                </m:sSubPr>
                                <m:e>
                                  <m:r>
                                    <a:rPr lang="es-PE" i="1">
                                      <a:solidFill>
                                        <a:srgbClr val="000000"/>
                                      </a:solidFill>
                                      <a:latin typeface="Cambria Math" panose="02040503050406030204" pitchFamily="18" charset="0"/>
                                    </a:rPr>
                                    <m:t>𝑛</m:t>
                                  </m:r>
                                </m:e>
                                <m:sub>
                                  <m:r>
                                    <a:rPr lang="es-PE" i="1">
                                      <a:solidFill>
                                        <a:srgbClr val="000000"/>
                                      </a:solidFill>
                                      <a:latin typeface="Cambria Math" panose="02040503050406030204" pitchFamily="18" charset="0"/>
                                    </a:rPr>
                                    <m:t>2</m:t>
                                  </m:r>
                                </m:sub>
                              </m:sSub>
                              <m:r>
                                <a:rPr lang="es-PE" i="1">
                                  <a:solidFill>
                                    <a:srgbClr val="000000"/>
                                  </a:solidFill>
                                  <a:latin typeface="Cambria Math" panose="02040503050406030204" pitchFamily="18" charset="0"/>
                                </a:rPr>
                                <m:t>−1</m:t>
                              </m:r>
                            </m:e>
                          </m:d>
                        </m:den>
                      </m:f>
                    </m:oMath>
                  </m:oMathPara>
                </a14:m>
                <a:endParaRPr lang="es-PE" dirty="0"/>
              </a:p>
            </p:txBody>
          </p:sp>
        </mc:Choice>
        <mc:Fallback xmlns="">
          <p:sp>
            <p:nvSpPr>
              <p:cNvPr id="5" name="Object 6">
                <a:extLst>
                  <a:ext uri="{FF2B5EF4-FFF2-40B4-BE49-F238E27FC236}">
                    <a16:creationId xmlns:a16="http://schemas.microsoft.com/office/drawing/2014/main" id="{959B8B30-042D-43E5-98FC-89DD64F884AD}"/>
                  </a:ext>
                </a:extLst>
              </p:cNvPr>
              <p:cNvSpPr txBox="1">
                <a:spLocks noRot="1" noChangeAspect="1" noMove="1" noResize="1" noEditPoints="1" noAdjustHandles="1" noChangeArrowheads="1" noChangeShapeType="1" noTextEdit="1"/>
              </p:cNvSpPr>
              <p:nvPr/>
            </p:nvSpPr>
            <p:spPr bwMode="auto">
              <a:xfrm>
                <a:off x="4076700" y="3282950"/>
                <a:ext cx="4186238" cy="1082675"/>
              </a:xfrm>
              <a:prstGeom prst="rect">
                <a:avLst/>
              </a:prstGeom>
              <a:blipFill>
                <a:blip r:embed="rId4"/>
                <a:stretch>
                  <a:fillRect/>
                </a:stretch>
              </a:blipFill>
            </p:spPr>
            <p:txBody>
              <a:bodyPr/>
              <a:lstStyle/>
              <a:p>
                <a:r>
                  <a:rPr lang="es-PE">
                    <a:noFill/>
                  </a:rPr>
                  <a:t> </a:t>
                </a:r>
              </a:p>
            </p:txBody>
          </p:sp>
        </mc:Fallback>
      </mc:AlternateContent>
      <p:graphicFrame>
        <p:nvGraphicFramePr>
          <p:cNvPr id="6" name="Object 7">
            <a:extLst>
              <a:ext uri="{FF2B5EF4-FFF2-40B4-BE49-F238E27FC236}">
                <a16:creationId xmlns:a16="http://schemas.microsoft.com/office/drawing/2014/main" id="{9BDB63DF-5566-4F29-A9CC-C93C0032E60F}"/>
              </a:ext>
            </a:extLst>
          </p:cNvPr>
          <p:cNvGraphicFramePr>
            <a:graphicFrameLocks noChangeAspect="1"/>
          </p:cNvGraphicFramePr>
          <p:nvPr>
            <p:extLst>
              <p:ext uri="{D42A27DB-BD31-4B8C-83A1-F6EECF244321}">
                <p14:modId xmlns:p14="http://schemas.microsoft.com/office/powerpoint/2010/main" val="1345555173"/>
              </p:ext>
            </p:extLst>
          </p:nvPr>
        </p:nvGraphicFramePr>
        <p:xfrm>
          <a:off x="3258648" y="1926413"/>
          <a:ext cx="1639888" cy="944562"/>
        </p:xfrm>
        <a:graphic>
          <a:graphicData uri="http://schemas.openxmlformats.org/presentationml/2006/ole">
            <mc:AlternateContent xmlns:mc="http://schemas.openxmlformats.org/markup-compatibility/2006">
              <mc:Choice xmlns:v="urn:schemas-microsoft-com:vml" Requires="v">
                <p:oleObj spid="_x0000_s23613" name="Equation" r:id="rId5" imgW="736560" imgH="431640" progId="Equation.DSMT4">
                  <p:embed/>
                </p:oleObj>
              </mc:Choice>
              <mc:Fallback>
                <p:oleObj name="Equation" r:id="rId5" imgW="736560" imgH="431640" progId="Equation.DSMT4">
                  <p:embed/>
                  <p:pic>
                    <p:nvPicPr>
                      <p:cNvPr id="602119"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58648" y="1926413"/>
                        <a:ext cx="1639888" cy="9445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52532149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7650"/>
                                        </p:tgtEl>
                                        <p:attrNameLst>
                                          <p:attrName>style.visibility</p:attrName>
                                        </p:attrNameLst>
                                      </p:cBhvr>
                                      <p:to>
                                        <p:strVal val="visible"/>
                                      </p:to>
                                    </p:set>
                                    <p:anim calcmode="lin" valueType="num">
                                      <p:cBhvr additive="base">
                                        <p:cTn id="7" dur="500" fill="hold"/>
                                        <p:tgtEl>
                                          <p:spTgt spid="27650"/>
                                        </p:tgtEl>
                                        <p:attrNameLst>
                                          <p:attrName>ppt_x</p:attrName>
                                        </p:attrNameLst>
                                      </p:cBhvr>
                                      <p:tavLst>
                                        <p:tav tm="0">
                                          <p:val>
                                            <p:strVal val="#ppt_x"/>
                                          </p:val>
                                        </p:tav>
                                        <p:tav tm="100000">
                                          <p:val>
                                            <p:strVal val="#ppt_x"/>
                                          </p:val>
                                        </p:tav>
                                      </p:tavLst>
                                    </p:anim>
                                    <p:anim calcmode="lin" valueType="num">
                                      <p:cBhvr additive="base">
                                        <p:cTn id="8" dur="500" fill="hold"/>
                                        <p:tgtEl>
                                          <p:spTgt spid="2765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76920" y="10919"/>
            <a:ext cx="9828584" cy="836712"/>
          </a:xfrm>
        </p:spPr>
        <p:txBody>
          <a:bodyPr>
            <a:normAutofit fontScale="90000"/>
          </a:bodyPr>
          <a:lstStyle/>
          <a:p>
            <a:pPr eaLnBrk="1" hangingPunct="1">
              <a:defRPr/>
            </a:pPr>
            <a:r>
              <a:rPr lang="es-ES" altLang="es-PE" sz="3400" b="1" dirty="0">
                <a:solidFill>
                  <a:srgbClr val="0070C0"/>
                </a:solidFill>
              </a:rPr>
              <a:t>3. Prueba para evaluar un parámetro de locación</a:t>
            </a:r>
            <a:br>
              <a:rPr lang="es-ES" altLang="es-PE" sz="4000" b="1" dirty="0">
                <a:solidFill>
                  <a:srgbClr val="0070C0"/>
                </a:solidFill>
              </a:rPr>
            </a:br>
            <a:endParaRPr lang="es-ES" altLang="es-PE" sz="4000" b="1" dirty="0">
              <a:solidFill>
                <a:srgbClr val="0070C0"/>
              </a:solidFill>
            </a:endParaRPr>
          </a:p>
        </p:txBody>
      </p:sp>
      <p:sp>
        <p:nvSpPr>
          <p:cNvPr id="1033" name="Rectangle 3"/>
          <p:cNvSpPr>
            <a:spLocks noGrp="1" noChangeArrowheads="1"/>
          </p:cNvSpPr>
          <p:nvPr>
            <p:ph idx="1"/>
          </p:nvPr>
        </p:nvSpPr>
        <p:spPr>
          <a:xfrm>
            <a:off x="12163" y="603920"/>
            <a:ext cx="8355458" cy="5040560"/>
          </a:xfrm>
        </p:spPr>
        <p:txBody>
          <a:bodyPr/>
          <a:lstStyle/>
          <a:p>
            <a:pPr marL="0" indent="0">
              <a:buNone/>
            </a:pPr>
            <a:r>
              <a:rPr lang="es-ES" sz="3200" b="1" dirty="0">
                <a:solidFill>
                  <a:srgbClr val="0070C0"/>
                </a:solidFill>
              </a:rPr>
              <a:t>	</a:t>
            </a:r>
            <a:endParaRPr lang="es-ES" altLang="es-PE" sz="3200" dirty="0"/>
          </a:p>
        </p:txBody>
      </p:sp>
      <p:sp>
        <p:nvSpPr>
          <p:cNvPr id="1034" name="Rectangle 5"/>
          <p:cNvSpPr>
            <a:spLocks noChangeArrowheads="1"/>
          </p:cNvSpPr>
          <p:nvPr/>
        </p:nvSpPr>
        <p:spPr bwMode="auto">
          <a:xfrm>
            <a:off x="0" y="33385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lgn="just" eaLnBrk="1" hangingPunct="1">
              <a:lnSpc>
                <a:spcPct val="90000"/>
              </a:lnSpc>
              <a:spcBef>
                <a:spcPct val="20000"/>
              </a:spcBef>
              <a:buClr>
                <a:schemeClr val="folHlink"/>
              </a:buClr>
              <a:buSzPct val="60000"/>
              <a:buFont typeface="Wingdings" panose="05000000000000000000" pitchFamily="2" charset="2"/>
              <a:buNone/>
            </a:pPr>
            <a:endParaRPr lang="en-US" altLang="es-PE"/>
          </a:p>
        </p:txBody>
      </p:sp>
      <p:sp>
        <p:nvSpPr>
          <p:cNvPr id="1035" name="Rectangle 7"/>
          <p:cNvSpPr>
            <a:spLocks noChangeArrowheads="1"/>
          </p:cNvSpPr>
          <p:nvPr/>
        </p:nvSpPr>
        <p:spPr bwMode="auto">
          <a:xfrm>
            <a:off x="0"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lgn="just" eaLnBrk="1" hangingPunct="1">
              <a:lnSpc>
                <a:spcPct val="90000"/>
              </a:lnSpc>
              <a:spcBef>
                <a:spcPct val="20000"/>
              </a:spcBef>
              <a:buClr>
                <a:schemeClr val="folHlink"/>
              </a:buClr>
              <a:buSzPct val="60000"/>
              <a:buFont typeface="Wingdings" panose="05000000000000000000" pitchFamily="2" charset="2"/>
              <a:buNone/>
            </a:pPr>
            <a:endParaRPr lang="en-US" altLang="es-PE"/>
          </a:p>
        </p:txBody>
      </p:sp>
      <p:sp>
        <p:nvSpPr>
          <p:cNvPr id="1036" name="Rectangle 9"/>
          <p:cNvSpPr>
            <a:spLocks noChangeArrowheads="1"/>
          </p:cNvSpPr>
          <p:nvPr/>
        </p:nvSpPr>
        <p:spPr bwMode="auto">
          <a:xfrm>
            <a:off x="0" y="32908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lgn="just" eaLnBrk="1" hangingPunct="1">
              <a:lnSpc>
                <a:spcPct val="90000"/>
              </a:lnSpc>
              <a:spcBef>
                <a:spcPct val="20000"/>
              </a:spcBef>
              <a:buClr>
                <a:schemeClr val="folHlink"/>
              </a:buClr>
              <a:buSzPct val="60000"/>
              <a:buFont typeface="Wingdings" panose="05000000000000000000" pitchFamily="2" charset="2"/>
              <a:buNone/>
            </a:pPr>
            <a:endParaRPr lang="en-US" altLang="es-PE"/>
          </a:p>
        </p:txBody>
      </p:sp>
      <p:sp>
        <p:nvSpPr>
          <p:cNvPr id="1038" name="Rectangle 13"/>
          <p:cNvSpPr>
            <a:spLocks noChangeArrowheads="1"/>
          </p:cNvSpPr>
          <p:nvPr/>
        </p:nvSpPr>
        <p:spPr bwMode="auto">
          <a:xfrm>
            <a:off x="0" y="31242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lgn="just" eaLnBrk="1" hangingPunct="1">
              <a:lnSpc>
                <a:spcPct val="90000"/>
              </a:lnSpc>
              <a:spcBef>
                <a:spcPct val="20000"/>
              </a:spcBef>
              <a:buClr>
                <a:schemeClr val="folHlink"/>
              </a:buClr>
              <a:buSzPct val="60000"/>
              <a:buFont typeface="Wingdings" panose="05000000000000000000" pitchFamily="2" charset="2"/>
              <a:buNone/>
            </a:pPr>
            <a:endParaRPr lang="en-US" altLang="es-PE"/>
          </a:p>
        </p:txBody>
      </p:sp>
      <p:graphicFrame>
        <p:nvGraphicFramePr>
          <p:cNvPr id="2" name="Tabla 1">
            <a:extLst>
              <a:ext uri="{FF2B5EF4-FFF2-40B4-BE49-F238E27FC236}">
                <a16:creationId xmlns:a16="http://schemas.microsoft.com/office/drawing/2014/main" id="{94FB1A86-E23B-431B-A3E4-43664EF4F147}"/>
              </a:ext>
            </a:extLst>
          </p:cNvPr>
          <p:cNvGraphicFramePr>
            <a:graphicFrameLocks noGrp="1"/>
          </p:cNvGraphicFramePr>
          <p:nvPr>
            <p:extLst>
              <p:ext uri="{D42A27DB-BD31-4B8C-83A1-F6EECF244321}">
                <p14:modId xmlns:p14="http://schemas.microsoft.com/office/powerpoint/2010/main" val="4232549727"/>
              </p:ext>
            </p:extLst>
          </p:nvPr>
        </p:nvGraphicFramePr>
        <p:xfrm>
          <a:off x="265087" y="4275777"/>
          <a:ext cx="7724143" cy="1241455"/>
        </p:xfrm>
        <a:graphic>
          <a:graphicData uri="http://schemas.openxmlformats.org/drawingml/2006/table">
            <a:tbl>
              <a:tblPr firstRow="1" firstCol="1" lastRow="1" lastCol="1" bandRow="1" bandCol="1">
                <a:tableStyleId>{5C22544A-7EE6-4342-B048-85BDC9FD1C3A}</a:tableStyleId>
              </a:tblPr>
              <a:tblGrid>
                <a:gridCol w="1855879">
                  <a:extLst>
                    <a:ext uri="{9D8B030D-6E8A-4147-A177-3AD203B41FA5}">
                      <a16:colId xmlns:a16="http://schemas.microsoft.com/office/drawing/2014/main" val="1781147834"/>
                    </a:ext>
                  </a:extLst>
                </a:gridCol>
                <a:gridCol w="686839">
                  <a:extLst>
                    <a:ext uri="{9D8B030D-6E8A-4147-A177-3AD203B41FA5}">
                      <a16:colId xmlns:a16="http://schemas.microsoft.com/office/drawing/2014/main" val="4196152964"/>
                    </a:ext>
                  </a:extLst>
                </a:gridCol>
                <a:gridCol w="2320864">
                  <a:extLst>
                    <a:ext uri="{9D8B030D-6E8A-4147-A177-3AD203B41FA5}">
                      <a16:colId xmlns:a16="http://schemas.microsoft.com/office/drawing/2014/main" val="440651973"/>
                    </a:ext>
                  </a:extLst>
                </a:gridCol>
                <a:gridCol w="894660">
                  <a:extLst>
                    <a:ext uri="{9D8B030D-6E8A-4147-A177-3AD203B41FA5}">
                      <a16:colId xmlns:a16="http://schemas.microsoft.com/office/drawing/2014/main" val="1696078832"/>
                    </a:ext>
                  </a:extLst>
                </a:gridCol>
                <a:gridCol w="1965901">
                  <a:extLst>
                    <a:ext uri="{9D8B030D-6E8A-4147-A177-3AD203B41FA5}">
                      <a16:colId xmlns:a16="http://schemas.microsoft.com/office/drawing/2014/main" val="205664746"/>
                    </a:ext>
                  </a:extLst>
                </a:gridCol>
              </a:tblGrid>
              <a:tr h="274226">
                <a:tc>
                  <a:txBody>
                    <a:bodyPr/>
                    <a:lstStyle/>
                    <a:p>
                      <a:pPr algn="ctr">
                        <a:spcAft>
                          <a:spcPts val="0"/>
                        </a:spcAft>
                      </a:pPr>
                      <a:r>
                        <a:rPr lang="es-PE" sz="1800" dirty="0">
                          <a:effectLst/>
                        </a:rPr>
                        <a:t>Bilateral</a:t>
                      </a:r>
                      <a:endParaRPr lang="es-PE" sz="18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spcAft>
                          <a:spcPts val="0"/>
                        </a:spcAft>
                      </a:pPr>
                      <a:r>
                        <a:rPr lang="es-PE" sz="1200">
                          <a:effectLst/>
                        </a:rPr>
                        <a:t> </a:t>
                      </a:r>
                      <a:endParaRPr lang="es-PE" sz="1200">
                        <a:effectLst/>
                        <a:latin typeface="Times New Roman" panose="02020603050405020304" pitchFamily="18" charset="0"/>
                        <a:ea typeface="Times New Roman" panose="02020603050405020304" pitchFamily="18" charset="0"/>
                      </a:endParaRPr>
                    </a:p>
                  </a:txBody>
                  <a:tcPr marL="68580" marR="68580" marT="0" marB="0"/>
                </a:tc>
                <a:tc gridSpan="3">
                  <a:txBody>
                    <a:bodyPr/>
                    <a:lstStyle/>
                    <a:p>
                      <a:pPr algn="ctr">
                        <a:spcAft>
                          <a:spcPts val="0"/>
                        </a:spcAft>
                      </a:pPr>
                      <a:r>
                        <a:rPr lang="es-PE" sz="1600" dirty="0">
                          <a:effectLst/>
                        </a:rPr>
                        <a:t>Unilateral</a:t>
                      </a:r>
                      <a:endParaRPr lang="es-PE" sz="1400" dirty="0">
                        <a:effectLst/>
                        <a:latin typeface="Times New Roman" panose="02020603050405020304" pitchFamily="18" charset="0"/>
                        <a:ea typeface="Times New Roman" panose="02020603050405020304" pitchFamily="18" charset="0"/>
                      </a:endParaRPr>
                    </a:p>
                  </a:txBody>
                  <a:tcPr marL="68580" marR="68580" marT="0" marB="0"/>
                </a:tc>
                <a:tc hMerge="1">
                  <a:txBody>
                    <a:bodyPr/>
                    <a:lstStyle/>
                    <a:p>
                      <a:endParaRPr lang="es-PE"/>
                    </a:p>
                  </a:txBody>
                  <a:tcPr/>
                </a:tc>
                <a:tc hMerge="1">
                  <a:txBody>
                    <a:bodyPr/>
                    <a:lstStyle/>
                    <a:p>
                      <a:endParaRPr lang="es-PE"/>
                    </a:p>
                  </a:txBody>
                  <a:tcPr/>
                </a:tc>
                <a:extLst>
                  <a:ext uri="{0D108BD9-81ED-4DB2-BD59-A6C34878D82A}">
                    <a16:rowId xmlns:a16="http://schemas.microsoft.com/office/drawing/2014/main" val="3499409874"/>
                  </a:ext>
                </a:extLst>
              </a:tr>
              <a:tr h="175047">
                <a:tc>
                  <a:txBody>
                    <a:bodyPr/>
                    <a:lstStyle/>
                    <a:p>
                      <a:pPr algn="ctr">
                        <a:spcAft>
                          <a:spcPts val="0"/>
                        </a:spcAft>
                      </a:pPr>
                      <a:r>
                        <a:rPr lang="es-PE" sz="1200">
                          <a:effectLst/>
                        </a:rPr>
                        <a:t>Caso A</a:t>
                      </a:r>
                      <a:endParaRPr lang="es-PE"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spcAft>
                          <a:spcPts val="0"/>
                        </a:spcAft>
                      </a:pPr>
                      <a:r>
                        <a:rPr lang="es-PE" sz="1200">
                          <a:effectLst/>
                        </a:rPr>
                        <a:t> </a:t>
                      </a:r>
                      <a:endParaRPr lang="es-PE"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spcAft>
                          <a:spcPts val="0"/>
                        </a:spcAft>
                      </a:pPr>
                      <a:r>
                        <a:rPr lang="es-PE" sz="1200" dirty="0">
                          <a:effectLst/>
                        </a:rPr>
                        <a:t>Caso B</a:t>
                      </a:r>
                      <a:endParaRPr lang="es-PE" sz="12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spcAft>
                          <a:spcPts val="0"/>
                        </a:spcAft>
                      </a:pPr>
                      <a:r>
                        <a:rPr lang="es-PE" sz="1200" dirty="0">
                          <a:effectLst/>
                        </a:rPr>
                        <a:t> </a:t>
                      </a:r>
                      <a:endParaRPr lang="es-PE" sz="12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spcAft>
                          <a:spcPts val="0"/>
                        </a:spcAft>
                      </a:pPr>
                      <a:r>
                        <a:rPr lang="es-PE" sz="1200">
                          <a:effectLst/>
                        </a:rPr>
                        <a:t>Caso C</a:t>
                      </a:r>
                      <a:endParaRPr lang="es-PE"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735367439"/>
                  </a:ext>
                </a:extLst>
              </a:tr>
              <a:tr h="784255">
                <a:tc>
                  <a:txBody>
                    <a:bodyPr/>
                    <a:lstStyle/>
                    <a:p>
                      <a:pPr algn="ctr">
                        <a:spcAft>
                          <a:spcPts val="0"/>
                        </a:spcAft>
                      </a:pPr>
                      <a:r>
                        <a:rPr lang="en-US" sz="1200" dirty="0">
                          <a:effectLst/>
                        </a:rPr>
                        <a:t> </a:t>
                      </a:r>
                      <a:r>
                        <a:rPr lang="es-PE" sz="1200" dirty="0">
                          <a:effectLst/>
                        </a:rPr>
                        <a:t> </a:t>
                      </a:r>
                      <a:endParaRPr lang="es-PE" sz="12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spcAft>
                          <a:spcPts val="0"/>
                        </a:spcAft>
                      </a:pPr>
                      <a:r>
                        <a:rPr lang="es-PE" sz="1200" dirty="0">
                          <a:effectLst/>
                        </a:rPr>
                        <a:t> </a:t>
                      </a:r>
                      <a:endParaRPr lang="es-PE" sz="12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spcAft>
                          <a:spcPts val="0"/>
                        </a:spcAft>
                      </a:pPr>
                      <a:endParaRPr lang="es-PE" sz="1200" dirty="0">
                        <a:effectLst/>
                        <a:latin typeface="Arial" panose="020B0604020202020204" pitchFamily="34" charset="0"/>
                        <a:ea typeface="Batang" panose="02030600000101010101" pitchFamily="18" charset="-127"/>
                      </a:endParaRPr>
                    </a:p>
                  </a:txBody>
                  <a:tcPr marL="68580" marR="68580" marT="0" marB="0"/>
                </a:tc>
                <a:tc>
                  <a:txBody>
                    <a:bodyPr/>
                    <a:lstStyle/>
                    <a:p>
                      <a:pPr algn="ctr">
                        <a:spcAft>
                          <a:spcPts val="0"/>
                        </a:spcAft>
                      </a:pPr>
                      <a:r>
                        <a:rPr lang="es-PE" sz="1200" dirty="0">
                          <a:effectLst/>
                        </a:rPr>
                        <a:t> </a:t>
                      </a:r>
                      <a:endParaRPr lang="es-PE" sz="12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spcAft>
                          <a:spcPts val="0"/>
                        </a:spcAft>
                      </a:pPr>
                      <a:endParaRPr lang="es-PE" sz="1200" dirty="0">
                        <a:effectLst/>
                        <a:latin typeface="Arial" panose="020B0604020202020204" pitchFamily="34" charset="0"/>
                        <a:ea typeface="Batang" panose="02030600000101010101" pitchFamily="18" charset="-127"/>
                      </a:endParaRPr>
                    </a:p>
                  </a:txBody>
                  <a:tcPr marL="68580" marR="68580" marT="0" marB="0"/>
                </a:tc>
                <a:extLst>
                  <a:ext uri="{0D108BD9-81ED-4DB2-BD59-A6C34878D82A}">
                    <a16:rowId xmlns:a16="http://schemas.microsoft.com/office/drawing/2014/main" val="1185297193"/>
                  </a:ext>
                </a:extLst>
              </a:tr>
            </a:tbl>
          </a:graphicData>
        </a:graphic>
      </p:graphicFrame>
      <p:sp>
        <p:nvSpPr>
          <p:cNvPr id="13" name="Rectangle 3">
            <a:extLst>
              <a:ext uri="{FF2B5EF4-FFF2-40B4-BE49-F238E27FC236}">
                <a16:creationId xmlns:a16="http://schemas.microsoft.com/office/drawing/2014/main" id="{6ADF8203-8048-48BD-B7F3-A7DEBD24E2E7}"/>
              </a:ext>
            </a:extLst>
          </p:cNvPr>
          <p:cNvSpPr txBox="1">
            <a:spLocks noChangeArrowheads="1"/>
          </p:cNvSpPr>
          <p:nvPr/>
        </p:nvSpPr>
        <p:spPr bwMode="auto">
          <a:xfrm>
            <a:off x="251520" y="1079533"/>
            <a:ext cx="8640960" cy="27589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defTabSz="457200" rtl="0" eaLnBrk="0" fontAlgn="base" hangingPunct="0">
              <a:spcBef>
                <a:spcPts val="1000"/>
              </a:spcBef>
              <a:spcAft>
                <a:spcPct val="0"/>
              </a:spcAft>
              <a:buClr>
                <a:schemeClr val="accent1"/>
              </a:buClr>
              <a:buSzPct val="80000"/>
              <a:buFont typeface="Wingdings 3" panose="05040102010807070707" pitchFamily="18" charset="2"/>
              <a:buChar char=""/>
              <a:defRPr kern="1200">
                <a:solidFill>
                  <a:srgbClr val="404040"/>
                </a:solidFill>
                <a:latin typeface="+mn-lt"/>
                <a:ea typeface="+mn-ea"/>
                <a:cs typeface="+mn-cs"/>
              </a:defRPr>
            </a:lvl1pPr>
            <a:lvl2pPr marL="742950" indent="-285750" algn="l" defTabSz="457200" rtl="0" eaLnBrk="0" fontAlgn="base" hangingPunct="0">
              <a:spcBef>
                <a:spcPts val="1000"/>
              </a:spcBef>
              <a:spcAft>
                <a:spcPct val="0"/>
              </a:spcAft>
              <a:buClr>
                <a:schemeClr val="accent1"/>
              </a:buClr>
              <a:buSzPct val="80000"/>
              <a:buFont typeface="Wingdings 3" panose="05040102010807070707" pitchFamily="18" charset="2"/>
              <a:buChar char=""/>
              <a:defRPr sz="1600" kern="1200">
                <a:solidFill>
                  <a:srgbClr val="404040"/>
                </a:solidFill>
                <a:latin typeface="+mn-lt"/>
                <a:ea typeface="+mn-ea"/>
                <a:cs typeface="+mn-cs"/>
              </a:defRPr>
            </a:lvl2pPr>
            <a:lvl3pPr marL="1143000" indent="-228600" algn="l" defTabSz="457200" rtl="0" eaLnBrk="0" fontAlgn="base" hangingPunct="0">
              <a:spcBef>
                <a:spcPts val="1000"/>
              </a:spcBef>
              <a:spcAft>
                <a:spcPct val="0"/>
              </a:spcAft>
              <a:buClr>
                <a:schemeClr val="accent1"/>
              </a:buClr>
              <a:buSzPct val="80000"/>
              <a:buFont typeface="Wingdings 3" panose="05040102010807070707" pitchFamily="18" charset="2"/>
              <a:buChar char=""/>
              <a:defRPr sz="1400" kern="1200">
                <a:solidFill>
                  <a:srgbClr val="404040"/>
                </a:solidFill>
                <a:latin typeface="+mn-lt"/>
                <a:ea typeface="+mn-ea"/>
                <a:cs typeface="+mn-cs"/>
              </a:defRPr>
            </a:lvl3pPr>
            <a:lvl4pPr marL="1600200" indent="-228600" algn="l" defTabSz="457200" rtl="0" eaLnBrk="0" fontAlgn="base" hangingPunct="0">
              <a:spcBef>
                <a:spcPts val="1000"/>
              </a:spcBef>
              <a:spcAft>
                <a:spcPct val="0"/>
              </a:spcAft>
              <a:buClr>
                <a:schemeClr val="accent1"/>
              </a:buClr>
              <a:buSzPct val="80000"/>
              <a:buFont typeface="Wingdings 3" panose="05040102010807070707" pitchFamily="18" charset="2"/>
              <a:buChar char=""/>
              <a:defRPr sz="1200" kern="1200">
                <a:solidFill>
                  <a:srgbClr val="404040"/>
                </a:solidFill>
                <a:latin typeface="+mn-lt"/>
                <a:ea typeface="+mn-ea"/>
                <a:cs typeface="+mn-cs"/>
              </a:defRPr>
            </a:lvl4pPr>
            <a:lvl5pPr marL="2057400" indent="-228600" algn="l" defTabSz="457200" rtl="0" eaLnBrk="0" fontAlgn="base" hangingPunct="0">
              <a:spcBef>
                <a:spcPts val="1000"/>
              </a:spcBef>
              <a:spcAft>
                <a:spcPct val="0"/>
              </a:spcAft>
              <a:buClr>
                <a:schemeClr val="accent1"/>
              </a:buClr>
              <a:buSzPct val="80000"/>
              <a:buFont typeface="Wingdings 3" panose="05040102010807070707" pitchFamily="18" charset="2"/>
              <a:buChar char=""/>
              <a:defRPr sz="1200" kern="1200">
                <a:solidFill>
                  <a:srgbClr val="404040"/>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just" eaLnBrk="1" hangingPunct="1">
              <a:buFont typeface="Wingdings" panose="05000000000000000000" pitchFamily="2" charset="2"/>
              <a:buNone/>
            </a:pPr>
            <a:r>
              <a:rPr lang="es-ES" altLang="es-PE" sz="3200" dirty="0"/>
              <a:t>Aspectos Generales</a:t>
            </a:r>
          </a:p>
          <a:p>
            <a:pPr marL="0" indent="0">
              <a:buNone/>
            </a:pPr>
            <a:r>
              <a:rPr lang="es-PE" dirty="0"/>
              <a:t>Las pruebas que se discutirán a continuación son consideradas alternativas no paramétricas de las pruebas Z o t para la diferencia de medias de dos muestras independientes.</a:t>
            </a:r>
          </a:p>
          <a:p>
            <a:pPr marL="0" lvl="0" indent="0">
              <a:buNone/>
            </a:pPr>
            <a:r>
              <a:rPr lang="es-PE" sz="3200" dirty="0"/>
              <a:t>Hipótesis</a:t>
            </a:r>
          </a:p>
          <a:p>
            <a:pPr marL="0" indent="0" algn="just" eaLnBrk="1" hangingPunct="1">
              <a:spcBef>
                <a:spcPts val="0"/>
              </a:spcBef>
              <a:buFont typeface="Wingdings" panose="05000000000000000000" pitchFamily="2" charset="2"/>
              <a:buNone/>
            </a:pPr>
            <a:endParaRPr lang="es-ES" altLang="es-PE" sz="2400" dirty="0"/>
          </a:p>
        </p:txBody>
      </p:sp>
      <p:sp>
        <p:nvSpPr>
          <p:cNvPr id="6" name="Rectangle 10">
            <a:extLst>
              <a:ext uri="{FF2B5EF4-FFF2-40B4-BE49-F238E27FC236}">
                <a16:creationId xmlns:a16="http://schemas.microsoft.com/office/drawing/2014/main" id="{D6391A43-BF1D-483E-99B8-318EE3C0FAA1}"/>
              </a:ext>
            </a:extLst>
          </p:cNvPr>
          <p:cNvSpPr>
            <a:spLocks noChangeArrowheads="1"/>
          </p:cNvSpPr>
          <p:nvPr/>
        </p:nvSpPr>
        <p:spPr bwMode="auto">
          <a:xfrm>
            <a:off x="0" y="3188568"/>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PE"/>
          </a:p>
        </p:txBody>
      </p:sp>
      <p:sp>
        <p:nvSpPr>
          <p:cNvPr id="9" name="Rectangle 13">
            <a:extLst>
              <a:ext uri="{FF2B5EF4-FFF2-40B4-BE49-F238E27FC236}">
                <a16:creationId xmlns:a16="http://schemas.microsoft.com/office/drawing/2014/main" id="{00D9F6D7-8FE1-414F-8B95-9A3C983F7B01}"/>
              </a:ext>
            </a:extLst>
          </p:cNvPr>
          <p:cNvSpPr>
            <a:spLocks noChangeArrowheads="1"/>
          </p:cNvSpPr>
          <p:nvPr/>
        </p:nvSpPr>
        <p:spPr bwMode="auto">
          <a:xfrm>
            <a:off x="0" y="494116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PE"/>
          </a:p>
        </p:txBody>
      </p:sp>
      <p:sp>
        <p:nvSpPr>
          <p:cNvPr id="7" name="Rectangle 53">
            <a:extLst>
              <a:ext uri="{FF2B5EF4-FFF2-40B4-BE49-F238E27FC236}">
                <a16:creationId xmlns:a16="http://schemas.microsoft.com/office/drawing/2014/main" id="{D809C1EB-1514-41E0-8F44-CAA84C4402E8}"/>
              </a:ext>
            </a:extLst>
          </p:cNvPr>
          <p:cNvSpPr>
            <a:spLocks noChangeArrowheads="1"/>
          </p:cNvSpPr>
          <p:nvPr/>
        </p:nvSpPr>
        <p:spPr bwMode="auto">
          <a:xfrm flipV="1">
            <a:off x="631367" y="1462976"/>
            <a:ext cx="13749786" cy="565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PE"/>
          </a:p>
        </p:txBody>
      </p:sp>
      <p:sp>
        <p:nvSpPr>
          <p:cNvPr id="11" name="Rectangle 55">
            <a:extLst>
              <a:ext uri="{FF2B5EF4-FFF2-40B4-BE49-F238E27FC236}">
                <a16:creationId xmlns:a16="http://schemas.microsoft.com/office/drawing/2014/main" id="{64006950-75A6-4830-998C-F963A80CC7CD}"/>
              </a:ext>
            </a:extLst>
          </p:cNvPr>
          <p:cNvSpPr>
            <a:spLocks noChangeArrowheads="1"/>
          </p:cNvSpPr>
          <p:nvPr/>
        </p:nvSpPr>
        <p:spPr bwMode="auto">
          <a:xfrm>
            <a:off x="3358942" y="1370938"/>
            <a:ext cx="13958474"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PE"/>
          </a:p>
        </p:txBody>
      </p:sp>
      <p:sp>
        <p:nvSpPr>
          <p:cNvPr id="14" name="Rectangle 57">
            <a:extLst>
              <a:ext uri="{FF2B5EF4-FFF2-40B4-BE49-F238E27FC236}">
                <a16:creationId xmlns:a16="http://schemas.microsoft.com/office/drawing/2014/main" id="{FEF9FDF8-B4F0-4647-9352-FEACD6F5434B}"/>
              </a:ext>
            </a:extLst>
          </p:cNvPr>
          <p:cNvSpPr>
            <a:spLocks noChangeArrowheads="1"/>
          </p:cNvSpPr>
          <p:nvPr/>
        </p:nvSpPr>
        <p:spPr bwMode="auto">
          <a:xfrm flipV="1">
            <a:off x="6300191" y="1469180"/>
            <a:ext cx="13958474"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PE"/>
          </a:p>
        </p:txBody>
      </p:sp>
      <p:graphicFrame>
        <p:nvGraphicFramePr>
          <p:cNvPr id="4" name="Objeto 3">
            <a:extLst>
              <a:ext uri="{FF2B5EF4-FFF2-40B4-BE49-F238E27FC236}">
                <a16:creationId xmlns:a16="http://schemas.microsoft.com/office/drawing/2014/main" id="{74FDD26E-70FB-4B8A-AFA1-0786CF35DF7F}"/>
              </a:ext>
            </a:extLst>
          </p:cNvPr>
          <p:cNvGraphicFramePr>
            <a:graphicFrameLocks noChangeAspect="1"/>
          </p:cNvGraphicFramePr>
          <p:nvPr>
            <p:extLst>
              <p:ext uri="{D42A27DB-BD31-4B8C-83A1-F6EECF244321}">
                <p14:modId xmlns:p14="http://schemas.microsoft.com/office/powerpoint/2010/main" val="767092289"/>
              </p:ext>
            </p:extLst>
          </p:nvPr>
        </p:nvGraphicFramePr>
        <p:xfrm>
          <a:off x="401977" y="4799584"/>
          <a:ext cx="1639883" cy="692011"/>
        </p:xfrm>
        <a:graphic>
          <a:graphicData uri="http://schemas.openxmlformats.org/presentationml/2006/ole">
            <mc:AlternateContent xmlns:mc="http://schemas.openxmlformats.org/markup-compatibility/2006">
              <mc:Choice xmlns:v="urn:schemas-microsoft-com:vml" Requires="v">
                <p:oleObj spid="_x0000_s15541" r:id="rId4" imgW="1358900" imgH="457200" progId="Equation.DSMT4">
                  <p:embed/>
                </p:oleObj>
              </mc:Choice>
              <mc:Fallback>
                <p:oleObj r:id="rId4" imgW="1358900" imgH="457200" progId="Equation.DSMT4">
                  <p:embed/>
                  <p:pic>
                    <p:nvPicPr>
                      <p:cNvPr id="0" name="Object 8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1977" y="4799584"/>
                        <a:ext cx="1639883" cy="692011"/>
                      </a:xfrm>
                      <a:prstGeom prst="rect">
                        <a:avLst/>
                      </a:prstGeom>
                      <a:noFill/>
                    </p:spPr>
                  </p:pic>
                </p:oleObj>
              </mc:Fallback>
            </mc:AlternateContent>
          </a:graphicData>
        </a:graphic>
      </p:graphicFrame>
      <p:sp>
        <p:nvSpPr>
          <p:cNvPr id="5" name="Rectangle 91">
            <a:extLst>
              <a:ext uri="{FF2B5EF4-FFF2-40B4-BE49-F238E27FC236}">
                <a16:creationId xmlns:a16="http://schemas.microsoft.com/office/drawing/2014/main" id="{DC3EC593-E5D9-47FF-A31A-CD983A8934D8}"/>
              </a:ext>
            </a:extLst>
          </p:cNvPr>
          <p:cNvSpPr>
            <a:spLocks noChangeArrowheads="1"/>
          </p:cNvSpPr>
          <p:nvPr/>
        </p:nvSpPr>
        <p:spPr bwMode="auto">
          <a:xfrm>
            <a:off x="3037141" y="1337388"/>
            <a:ext cx="11066953"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PE"/>
          </a:p>
        </p:txBody>
      </p:sp>
      <p:graphicFrame>
        <p:nvGraphicFramePr>
          <p:cNvPr id="8" name="Objeto 7">
            <a:extLst>
              <a:ext uri="{FF2B5EF4-FFF2-40B4-BE49-F238E27FC236}">
                <a16:creationId xmlns:a16="http://schemas.microsoft.com/office/drawing/2014/main" id="{9A5E795E-E1CC-4DAB-ABC7-E096E16F9573}"/>
              </a:ext>
            </a:extLst>
          </p:cNvPr>
          <p:cNvGraphicFramePr>
            <a:graphicFrameLocks noChangeAspect="1"/>
          </p:cNvGraphicFramePr>
          <p:nvPr>
            <p:extLst>
              <p:ext uri="{D42A27DB-BD31-4B8C-83A1-F6EECF244321}">
                <p14:modId xmlns:p14="http://schemas.microsoft.com/office/powerpoint/2010/main" val="796410925"/>
              </p:ext>
            </p:extLst>
          </p:nvPr>
        </p:nvGraphicFramePr>
        <p:xfrm>
          <a:off x="2972052" y="4797152"/>
          <a:ext cx="2170659" cy="723553"/>
        </p:xfrm>
        <a:graphic>
          <a:graphicData uri="http://schemas.openxmlformats.org/presentationml/2006/ole">
            <mc:AlternateContent xmlns:mc="http://schemas.openxmlformats.org/markup-compatibility/2006">
              <mc:Choice xmlns:v="urn:schemas-microsoft-com:vml" Requires="v">
                <p:oleObj spid="_x0000_s15542" r:id="rId6" imgW="1358900" imgH="457200" progId="Equation.DSMT4">
                  <p:embed/>
                </p:oleObj>
              </mc:Choice>
              <mc:Fallback>
                <p:oleObj r:id="rId6" imgW="1358900" imgH="457200" progId="Equation.DSMT4">
                  <p:embed/>
                  <p:pic>
                    <p:nvPicPr>
                      <p:cNvPr id="0" name="Object 9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972052" y="4797152"/>
                        <a:ext cx="2170659" cy="723553"/>
                      </a:xfrm>
                      <a:prstGeom prst="rect">
                        <a:avLst/>
                      </a:prstGeom>
                      <a:noFill/>
                    </p:spPr>
                  </p:pic>
                </p:oleObj>
              </mc:Fallback>
            </mc:AlternateContent>
          </a:graphicData>
        </a:graphic>
      </p:graphicFrame>
      <p:sp>
        <p:nvSpPr>
          <p:cNvPr id="16" name="Rectangle 93">
            <a:extLst>
              <a:ext uri="{FF2B5EF4-FFF2-40B4-BE49-F238E27FC236}">
                <a16:creationId xmlns:a16="http://schemas.microsoft.com/office/drawing/2014/main" id="{CC0EBAC6-1EA4-4C21-B4A9-080EC0C873E3}"/>
              </a:ext>
            </a:extLst>
          </p:cNvPr>
          <p:cNvSpPr>
            <a:spLocks noChangeArrowheads="1"/>
          </p:cNvSpPr>
          <p:nvPr/>
        </p:nvSpPr>
        <p:spPr bwMode="auto">
          <a:xfrm>
            <a:off x="90579" y="10919"/>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PE"/>
          </a:p>
        </p:txBody>
      </p:sp>
      <p:graphicFrame>
        <p:nvGraphicFramePr>
          <p:cNvPr id="17" name="Objeto 16">
            <a:extLst>
              <a:ext uri="{FF2B5EF4-FFF2-40B4-BE49-F238E27FC236}">
                <a16:creationId xmlns:a16="http://schemas.microsoft.com/office/drawing/2014/main" id="{08E32B1E-A00F-4618-9E06-56542BF863FA}"/>
              </a:ext>
            </a:extLst>
          </p:cNvPr>
          <p:cNvGraphicFramePr>
            <a:graphicFrameLocks noChangeAspect="1"/>
          </p:cNvGraphicFramePr>
          <p:nvPr>
            <p:extLst>
              <p:ext uri="{D42A27DB-BD31-4B8C-83A1-F6EECF244321}">
                <p14:modId xmlns:p14="http://schemas.microsoft.com/office/powerpoint/2010/main" val="2338077939"/>
              </p:ext>
            </p:extLst>
          </p:nvPr>
        </p:nvGraphicFramePr>
        <p:xfrm>
          <a:off x="6072903" y="4797152"/>
          <a:ext cx="1998016" cy="723553"/>
        </p:xfrm>
        <a:graphic>
          <a:graphicData uri="http://schemas.openxmlformats.org/presentationml/2006/ole">
            <mc:AlternateContent xmlns:mc="http://schemas.openxmlformats.org/markup-compatibility/2006">
              <mc:Choice xmlns:v="urn:schemas-microsoft-com:vml" Requires="v">
                <p:oleObj spid="_x0000_s15543" r:id="rId8" imgW="1358900" imgH="457200" progId="Equation.DSMT4">
                  <p:embed/>
                </p:oleObj>
              </mc:Choice>
              <mc:Fallback>
                <p:oleObj r:id="rId8" imgW="1358900" imgH="457200" progId="Equation.DSMT4">
                  <p:embed/>
                  <p:pic>
                    <p:nvPicPr>
                      <p:cNvPr id="0" name="Object 9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072903" y="4797152"/>
                        <a:ext cx="1998016" cy="723553"/>
                      </a:xfrm>
                      <a:prstGeom prst="rect">
                        <a:avLst/>
                      </a:prstGeom>
                      <a:noFill/>
                    </p:spPr>
                  </p:pic>
                </p:oleObj>
              </mc:Fallback>
            </mc:AlternateContent>
          </a:graphicData>
        </a:graphic>
      </p:graphicFrame>
    </p:spTree>
    <p:extLst>
      <p:ext uri="{BB962C8B-B14F-4D97-AF65-F5344CB8AC3E}">
        <p14:creationId xmlns:p14="http://schemas.microsoft.com/office/powerpoint/2010/main" val="413468409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65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1033">
                                            <p:txEl>
                                              <p:pRg st="0" end="0"/>
                                            </p:txEl>
                                          </p:spTgt>
                                        </p:tgtEl>
                                        <p:attrNameLst>
                                          <p:attrName>style.visibility</p:attrName>
                                        </p:attrNameLst>
                                      </p:cBhvr>
                                      <p:to>
                                        <p:strVal val="visible"/>
                                      </p:to>
                                    </p:set>
                                    <p:anim calcmode="lin" valueType="num">
                                      <p:cBhvr additive="base">
                                        <p:cTn id="11" dur="500" fill="hold"/>
                                        <p:tgtEl>
                                          <p:spTgt spid="1033">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03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randombar(horizontal)">
                                      <p:cBhvr>
                                        <p:cTn id="1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0" grpId="0"/>
      <p:bldP spid="1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0" y="1"/>
            <a:ext cx="9426699" cy="836712"/>
          </a:xfrm>
        </p:spPr>
        <p:txBody>
          <a:bodyPr>
            <a:normAutofit fontScale="90000"/>
          </a:bodyPr>
          <a:lstStyle/>
          <a:p>
            <a:pPr eaLnBrk="1" hangingPunct="1">
              <a:defRPr/>
            </a:pPr>
            <a:r>
              <a:rPr lang="es-ES" altLang="es-PE" sz="3100" b="1" dirty="0">
                <a:solidFill>
                  <a:srgbClr val="0070C0"/>
                </a:solidFill>
              </a:rPr>
              <a:t>  3. Prueba para evaluar un parámetro de locación</a:t>
            </a:r>
            <a:br>
              <a:rPr lang="es-ES" altLang="es-PE" sz="4000" b="1" dirty="0">
                <a:solidFill>
                  <a:srgbClr val="0070C0"/>
                </a:solidFill>
              </a:rPr>
            </a:br>
            <a:endParaRPr lang="es-ES" altLang="es-PE" sz="4000" b="1" dirty="0">
              <a:solidFill>
                <a:srgbClr val="0070C0"/>
              </a:solidFill>
            </a:endParaRPr>
          </a:p>
        </p:txBody>
      </p:sp>
      <p:sp>
        <p:nvSpPr>
          <p:cNvPr id="1033" name="Rectangle 3"/>
          <p:cNvSpPr>
            <a:spLocks noGrp="1" noChangeArrowheads="1"/>
          </p:cNvSpPr>
          <p:nvPr>
            <p:ph idx="1"/>
          </p:nvPr>
        </p:nvSpPr>
        <p:spPr>
          <a:xfrm>
            <a:off x="-2562" y="648544"/>
            <a:ext cx="8679018" cy="5040560"/>
          </a:xfrm>
        </p:spPr>
        <p:txBody>
          <a:bodyPr/>
          <a:lstStyle/>
          <a:p>
            <a:pPr marL="0" indent="0" algn="just" eaLnBrk="1" hangingPunct="1">
              <a:spcBef>
                <a:spcPts val="0"/>
              </a:spcBef>
              <a:buFont typeface="Wingdings" panose="05000000000000000000" pitchFamily="2" charset="2"/>
              <a:buNone/>
            </a:pPr>
            <a:r>
              <a:rPr lang="es-ES" altLang="es-PE" sz="2800" b="1" dirty="0">
                <a:solidFill>
                  <a:srgbClr val="0070C0"/>
                </a:solidFill>
              </a:rPr>
              <a:t>3.1 Prueba de Mann-Whitney</a:t>
            </a:r>
          </a:p>
          <a:p>
            <a:pPr marL="0" indent="0">
              <a:spcBef>
                <a:spcPts val="0"/>
              </a:spcBef>
              <a:buNone/>
            </a:pPr>
            <a:r>
              <a:rPr lang="es-ES" sz="3200" b="1" dirty="0">
                <a:solidFill>
                  <a:srgbClr val="0070C0"/>
                </a:solidFill>
              </a:rPr>
              <a:t>	</a:t>
            </a:r>
            <a:r>
              <a:rPr lang="es-ES" sz="2700" b="1" dirty="0">
                <a:solidFill>
                  <a:schemeClr val="tx1"/>
                </a:solidFill>
              </a:rPr>
              <a:t>Aspectos Generales</a:t>
            </a:r>
            <a:endParaRPr lang="es-ES" altLang="es-PE" sz="2700" b="1" dirty="0">
              <a:solidFill>
                <a:schemeClr val="tx1"/>
              </a:solidFill>
            </a:endParaRPr>
          </a:p>
          <a:p>
            <a:pPr marL="0" indent="0" algn="just">
              <a:spcBef>
                <a:spcPts val="0"/>
              </a:spcBef>
              <a:buNone/>
            </a:pPr>
            <a:r>
              <a:rPr lang="es-ES" sz="2700" dirty="0"/>
              <a:t>	</a:t>
            </a:r>
            <a:r>
              <a:rPr lang="es-ES" sz="2700" dirty="0">
                <a:solidFill>
                  <a:schemeClr val="tx1"/>
                </a:solidFill>
                <a:latin typeface="Arial" panose="020B0604020202020204" pitchFamily="34" charset="0"/>
                <a:ea typeface="Times New Roman" panose="02020603050405020304" pitchFamily="18" charset="0"/>
                <a:cs typeface="Arial" panose="020B0604020202020204" pitchFamily="34" charset="0"/>
              </a:rPr>
              <a:t>Es una prueba que se basa en los rangos de las 	observaciones.</a:t>
            </a:r>
          </a:p>
          <a:p>
            <a:pPr marL="447675" lvl="2" indent="0" algn="just">
              <a:spcBef>
                <a:spcPts val="0"/>
              </a:spcBef>
              <a:buNone/>
            </a:pPr>
            <a:r>
              <a:rPr lang="es-ES" sz="2700" dirty="0">
                <a:solidFill>
                  <a:schemeClr val="tx1"/>
                </a:solidFill>
                <a:latin typeface="Arial" panose="020B0604020202020204" pitchFamily="34" charset="0"/>
                <a:ea typeface="Times New Roman" panose="02020603050405020304" pitchFamily="18" charset="0"/>
                <a:cs typeface="Arial" panose="020B0604020202020204" pitchFamily="34" charset="0"/>
              </a:rPr>
              <a:t>Si las dos poblaciones son simétricas, de modo que dentro de cada población la media y la mediana son las mismas, las conclusiones a las que se llegan respecto a las medias de las dos poblaciones se aplicarán también a las medianas de ambas poblaciones.</a:t>
            </a:r>
            <a:endParaRPr lang="es-PE" sz="2700" dirty="0">
              <a:solidFill>
                <a:schemeClr val="tx1"/>
              </a:solidFill>
              <a:latin typeface="Arial" panose="020B0604020202020204" pitchFamily="34" charset="0"/>
              <a:ea typeface="Times New Roman" panose="02020603050405020304" pitchFamily="18" charset="0"/>
              <a:cs typeface="Arial" panose="020B0604020202020204" pitchFamily="34" charset="0"/>
            </a:endParaRPr>
          </a:p>
          <a:p>
            <a:pPr marL="0" indent="0">
              <a:spcBef>
                <a:spcPts val="0"/>
              </a:spcBef>
              <a:buNone/>
            </a:pPr>
            <a:r>
              <a:rPr lang="es-ES" altLang="es-PE" sz="2700" dirty="0"/>
              <a:t>	</a:t>
            </a:r>
            <a:r>
              <a:rPr lang="es-ES" altLang="es-PE" sz="2700" b="1" dirty="0"/>
              <a:t>Supuestos</a:t>
            </a:r>
          </a:p>
          <a:p>
            <a:pPr lvl="0">
              <a:spcBef>
                <a:spcPts val="0"/>
              </a:spcBef>
              <a:buFont typeface="Arial" panose="020B0604020202020204" pitchFamily="34" charset="0"/>
              <a:buChar char="•"/>
            </a:pPr>
            <a:r>
              <a:rPr lang="es-PE" sz="2700" dirty="0"/>
              <a:t>La variable de interés se encuentra medida en una escala por lo menos intervalo.</a:t>
            </a:r>
          </a:p>
          <a:p>
            <a:pPr lvl="0">
              <a:spcBef>
                <a:spcPts val="0"/>
              </a:spcBef>
              <a:buFont typeface="Arial" panose="020B0604020202020204" pitchFamily="34" charset="0"/>
              <a:buChar char="•"/>
            </a:pPr>
            <a:r>
              <a:rPr lang="es-PE" sz="2700" dirty="0"/>
              <a:t>Las muestras provienen de distribuciones similares.</a:t>
            </a:r>
          </a:p>
          <a:p>
            <a:pPr marL="0" indent="0">
              <a:buNone/>
            </a:pPr>
            <a:endParaRPr lang="es-ES" altLang="es-PE" sz="3200" dirty="0"/>
          </a:p>
        </p:txBody>
      </p:sp>
      <p:sp>
        <p:nvSpPr>
          <p:cNvPr id="1034" name="Rectangle 5"/>
          <p:cNvSpPr>
            <a:spLocks noChangeArrowheads="1"/>
          </p:cNvSpPr>
          <p:nvPr/>
        </p:nvSpPr>
        <p:spPr bwMode="auto">
          <a:xfrm>
            <a:off x="0" y="33385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lgn="just" eaLnBrk="1" hangingPunct="1">
              <a:lnSpc>
                <a:spcPct val="90000"/>
              </a:lnSpc>
              <a:spcBef>
                <a:spcPct val="20000"/>
              </a:spcBef>
              <a:buClr>
                <a:schemeClr val="folHlink"/>
              </a:buClr>
              <a:buSzPct val="60000"/>
              <a:buFont typeface="Wingdings" panose="05000000000000000000" pitchFamily="2" charset="2"/>
              <a:buNone/>
            </a:pPr>
            <a:endParaRPr lang="en-US" altLang="es-PE"/>
          </a:p>
        </p:txBody>
      </p:sp>
      <p:sp>
        <p:nvSpPr>
          <p:cNvPr id="1035" name="Rectangle 7"/>
          <p:cNvSpPr>
            <a:spLocks noChangeArrowheads="1"/>
          </p:cNvSpPr>
          <p:nvPr/>
        </p:nvSpPr>
        <p:spPr bwMode="auto">
          <a:xfrm>
            <a:off x="0"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lgn="just" eaLnBrk="1" hangingPunct="1">
              <a:lnSpc>
                <a:spcPct val="90000"/>
              </a:lnSpc>
              <a:spcBef>
                <a:spcPct val="20000"/>
              </a:spcBef>
              <a:buClr>
                <a:schemeClr val="folHlink"/>
              </a:buClr>
              <a:buSzPct val="60000"/>
              <a:buFont typeface="Wingdings" panose="05000000000000000000" pitchFamily="2" charset="2"/>
              <a:buNone/>
            </a:pPr>
            <a:endParaRPr lang="en-US" altLang="es-PE"/>
          </a:p>
        </p:txBody>
      </p:sp>
      <p:sp>
        <p:nvSpPr>
          <p:cNvPr id="1036" name="Rectangle 9"/>
          <p:cNvSpPr>
            <a:spLocks noChangeArrowheads="1"/>
          </p:cNvSpPr>
          <p:nvPr/>
        </p:nvSpPr>
        <p:spPr bwMode="auto">
          <a:xfrm>
            <a:off x="0" y="32908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lgn="just" eaLnBrk="1" hangingPunct="1">
              <a:lnSpc>
                <a:spcPct val="90000"/>
              </a:lnSpc>
              <a:spcBef>
                <a:spcPct val="20000"/>
              </a:spcBef>
              <a:buClr>
                <a:schemeClr val="folHlink"/>
              </a:buClr>
              <a:buSzPct val="60000"/>
              <a:buFont typeface="Wingdings" panose="05000000000000000000" pitchFamily="2" charset="2"/>
              <a:buNone/>
            </a:pPr>
            <a:endParaRPr lang="en-US" altLang="es-PE"/>
          </a:p>
        </p:txBody>
      </p:sp>
      <p:sp>
        <p:nvSpPr>
          <p:cNvPr id="1037" name="Rectangle 11"/>
          <p:cNvSpPr>
            <a:spLocks noChangeArrowheads="1"/>
          </p:cNvSpPr>
          <p:nvPr/>
        </p:nvSpPr>
        <p:spPr bwMode="auto">
          <a:xfrm>
            <a:off x="0" y="33385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lgn="just" eaLnBrk="1" hangingPunct="1">
              <a:lnSpc>
                <a:spcPct val="90000"/>
              </a:lnSpc>
              <a:spcBef>
                <a:spcPct val="20000"/>
              </a:spcBef>
              <a:buClr>
                <a:schemeClr val="folHlink"/>
              </a:buClr>
              <a:buSzPct val="60000"/>
              <a:buFont typeface="Wingdings" panose="05000000000000000000" pitchFamily="2" charset="2"/>
              <a:buNone/>
            </a:pPr>
            <a:endParaRPr lang="en-US" altLang="es-PE"/>
          </a:p>
        </p:txBody>
      </p:sp>
      <p:sp>
        <p:nvSpPr>
          <p:cNvPr id="1038" name="Rectangle 13"/>
          <p:cNvSpPr>
            <a:spLocks noChangeArrowheads="1"/>
          </p:cNvSpPr>
          <p:nvPr/>
        </p:nvSpPr>
        <p:spPr bwMode="auto">
          <a:xfrm>
            <a:off x="0" y="31242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lgn="just" eaLnBrk="1" hangingPunct="1">
              <a:lnSpc>
                <a:spcPct val="90000"/>
              </a:lnSpc>
              <a:spcBef>
                <a:spcPct val="20000"/>
              </a:spcBef>
              <a:buClr>
                <a:schemeClr val="folHlink"/>
              </a:buClr>
              <a:buSzPct val="60000"/>
              <a:buFont typeface="Wingdings" panose="05000000000000000000" pitchFamily="2" charset="2"/>
              <a:buNone/>
            </a:pPr>
            <a:endParaRPr lang="en-US" altLang="es-PE"/>
          </a:p>
        </p:txBody>
      </p:sp>
    </p:spTree>
    <p:extLst>
      <p:ext uri="{BB962C8B-B14F-4D97-AF65-F5344CB8AC3E}">
        <p14:creationId xmlns:p14="http://schemas.microsoft.com/office/powerpoint/2010/main" val="293236110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65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1033">
                                            <p:txEl>
                                              <p:pRg st="0" end="0"/>
                                            </p:txEl>
                                          </p:spTgt>
                                        </p:tgtEl>
                                        <p:attrNameLst>
                                          <p:attrName>style.visibility</p:attrName>
                                        </p:attrNameLst>
                                      </p:cBhvr>
                                      <p:to>
                                        <p:strVal val="visible"/>
                                      </p:to>
                                    </p:set>
                                    <p:anim calcmode="lin" valueType="num">
                                      <p:cBhvr additive="base">
                                        <p:cTn id="11" dur="500" fill="hold"/>
                                        <p:tgtEl>
                                          <p:spTgt spid="1033">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03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033">
                                            <p:txEl>
                                              <p:pRg st="1" end="1"/>
                                            </p:txEl>
                                          </p:spTgt>
                                        </p:tgtEl>
                                        <p:attrNameLst>
                                          <p:attrName>style.visibility</p:attrName>
                                        </p:attrNameLst>
                                      </p:cBhvr>
                                      <p:to>
                                        <p:strVal val="visible"/>
                                      </p:to>
                                    </p:set>
                                    <p:anim calcmode="lin" valueType="num">
                                      <p:cBhvr additive="base">
                                        <p:cTn id="17" dur="500" fill="hold"/>
                                        <p:tgtEl>
                                          <p:spTgt spid="1033">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03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1033">
                                            <p:txEl>
                                              <p:pRg st="2" end="2"/>
                                            </p:txEl>
                                          </p:spTgt>
                                        </p:tgtEl>
                                        <p:attrNameLst>
                                          <p:attrName>style.visibility</p:attrName>
                                        </p:attrNameLst>
                                      </p:cBhvr>
                                      <p:to>
                                        <p:strVal val="visible"/>
                                      </p:to>
                                    </p:set>
                                    <p:anim calcmode="lin" valueType="num">
                                      <p:cBhvr additive="base">
                                        <p:cTn id="23" dur="500" fill="hold"/>
                                        <p:tgtEl>
                                          <p:spTgt spid="1033">
                                            <p:txEl>
                                              <p:pRg st="2" end="2"/>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03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1033">
                                            <p:txEl>
                                              <p:pRg st="3" end="3"/>
                                            </p:txEl>
                                          </p:spTgt>
                                        </p:tgtEl>
                                        <p:attrNameLst>
                                          <p:attrName>style.visibility</p:attrName>
                                        </p:attrNameLst>
                                      </p:cBhvr>
                                      <p:to>
                                        <p:strVal val="visible"/>
                                      </p:to>
                                    </p:set>
                                    <p:anim calcmode="lin" valueType="num">
                                      <p:cBhvr additive="base">
                                        <p:cTn id="29" dur="500" fill="hold"/>
                                        <p:tgtEl>
                                          <p:spTgt spid="1033">
                                            <p:txEl>
                                              <p:pRg st="3" end="3"/>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03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1033">
                                            <p:txEl>
                                              <p:pRg st="4" end="4"/>
                                            </p:txEl>
                                          </p:spTgt>
                                        </p:tgtEl>
                                        <p:attrNameLst>
                                          <p:attrName>style.visibility</p:attrName>
                                        </p:attrNameLst>
                                      </p:cBhvr>
                                      <p:to>
                                        <p:strVal val="visible"/>
                                      </p:to>
                                    </p:set>
                                    <p:anim calcmode="lin" valueType="num">
                                      <p:cBhvr additive="base">
                                        <p:cTn id="35" dur="500" fill="hold"/>
                                        <p:tgtEl>
                                          <p:spTgt spid="1033">
                                            <p:txEl>
                                              <p:pRg st="4" end="4"/>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103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1033">
                                            <p:txEl>
                                              <p:pRg st="5" end="5"/>
                                            </p:txEl>
                                          </p:spTgt>
                                        </p:tgtEl>
                                        <p:attrNameLst>
                                          <p:attrName>style.visibility</p:attrName>
                                        </p:attrNameLst>
                                      </p:cBhvr>
                                      <p:to>
                                        <p:strVal val="visible"/>
                                      </p:to>
                                    </p:set>
                                    <p:anim calcmode="lin" valueType="num">
                                      <p:cBhvr additive="base">
                                        <p:cTn id="41" dur="500" fill="hold"/>
                                        <p:tgtEl>
                                          <p:spTgt spid="1033">
                                            <p:txEl>
                                              <p:pRg st="5" end="5"/>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103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1033">
                                            <p:txEl>
                                              <p:pRg st="6" end="6"/>
                                            </p:txEl>
                                          </p:spTgt>
                                        </p:tgtEl>
                                        <p:attrNameLst>
                                          <p:attrName>style.visibility</p:attrName>
                                        </p:attrNameLst>
                                      </p:cBhvr>
                                      <p:to>
                                        <p:strVal val="visible"/>
                                      </p:to>
                                    </p:set>
                                    <p:anim calcmode="lin" valueType="num">
                                      <p:cBhvr additive="base">
                                        <p:cTn id="47" dur="500" fill="hold"/>
                                        <p:tgtEl>
                                          <p:spTgt spid="1033">
                                            <p:txEl>
                                              <p:pRg st="6" end="6"/>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103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0" y="1"/>
            <a:ext cx="9426699" cy="836712"/>
          </a:xfrm>
        </p:spPr>
        <p:txBody>
          <a:bodyPr>
            <a:normAutofit fontScale="90000"/>
          </a:bodyPr>
          <a:lstStyle/>
          <a:p>
            <a:pPr eaLnBrk="1" hangingPunct="1">
              <a:defRPr/>
            </a:pPr>
            <a:r>
              <a:rPr lang="es-ES" altLang="es-PE" sz="3100" b="1" dirty="0">
                <a:solidFill>
                  <a:srgbClr val="0070C0"/>
                </a:solidFill>
              </a:rPr>
              <a:t>3. Prueba para evaluar un parámetro de posición</a:t>
            </a:r>
            <a:br>
              <a:rPr lang="es-ES" altLang="es-PE" sz="4000" b="1" dirty="0">
                <a:solidFill>
                  <a:srgbClr val="0070C0"/>
                </a:solidFill>
              </a:rPr>
            </a:br>
            <a:endParaRPr lang="es-ES" altLang="es-PE" sz="4000" b="1" dirty="0">
              <a:solidFill>
                <a:srgbClr val="0070C0"/>
              </a:solidFill>
            </a:endParaRPr>
          </a:p>
        </p:txBody>
      </p:sp>
      <p:sp>
        <p:nvSpPr>
          <p:cNvPr id="1033" name="Rectangle 3"/>
          <p:cNvSpPr>
            <a:spLocks noGrp="1" noChangeArrowheads="1"/>
          </p:cNvSpPr>
          <p:nvPr>
            <p:ph idx="1"/>
          </p:nvPr>
        </p:nvSpPr>
        <p:spPr>
          <a:xfrm>
            <a:off x="48815" y="648543"/>
            <a:ext cx="8355458" cy="5732783"/>
          </a:xfrm>
        </p:spPr>
        <p:txBody>
          <a:bodyPr/>
          <a:lstStyle/>
          <a:p>
            <a:pPr marL="0" indent="0" algn="just" eaLnBrk="1" hangingPunct="1">
              <a:buFont typeface="Wingdings" panose="05000000000000000000" pitchFamily="2" charset="2"/>
              <a:buNone/>
            </a:pPr>
            <a:r>
              <a:rPr lang="es-ES" altLang="es-PE" sz="2800" b="1" dirty="0">
                <a:solidFill>
                  <a:srgbClr val="0070C0"/>
                </a:solidFill>
              </a:rPr>
              <a:t>3.1Prueba de Mann-Whitney</a:t>
            </a:r>
          </a:p>
          <a:p>
            <a:pPr marL="0" indent="0">
              <a:buNone/>
            </a:pPr>
            <a:r>
              <a:rPr lang="es-ES" sz="3200" b="1" dirty="0">
                <a:solidFill>
                  <a:srgbClr val="0070C0"/>
                </a:solidFill>
              </a:rPr>
              <a:t>	</a:t>
            </a:r>
            <a:r>
              <a:rPr lang="es-ES" sz="2700" b="1" dirty="0">
                <a:solidFill>
                  <a:schemeClr val="tx1"/>
                </a:solidFill>
              </a:rPr>
              <a:t>Estadístico de Prueba</a:t>
            </a:r>
            <a:endParaRPr lang="es-ES" altLang="es-PE" sz="2700" b="1" dirty="0">
              <a:solidFill>
                <a:schemeClr val="tx1"/>
              </a:solidFill>
            </a:endParaRPr>
          </a:p>
          <a:p>
            <a:pPr marL="0" indent="0" algn="just">
              <a:buNone/>
            </a:pPr>
            <a:r>
              <a:rPr lang="es-ES" altLang="es-PE" sz="2800" dirty="0"/>
              <a:t>	</a:t>
            </a:r>
          </a:p>
          <a:p>
            <a:pPr marL="0" indent="0" algn="just">
              <a:buNone/>
            </a:pPr>
            <a:endParaRPr lang="es-ES" altLang="es-PE" sz="2800" dirty="0"/>
          </a:p>
          <a:p>
            <a:pPr marL="0" indent="0" algn="just">
              <a:buNone/>
            </a:pPr>
            <a:endParaRPr lang="es-ES" altLang="es-PE" sz="2800" dirty="0"/>
          </a:p>
          <a:p>
            <a:pPr marL="0" indent="0" algn="just">
              <a:buNone/>
            </a:pPr>
            <a:endParaRPr lang="es-ES" altLang="es-PE" sz="2800" dirty="0"/>
          </a:p>
          <a:p>
            <a:pPr marL="0" indent="0" algn="just">
              <a:buNone/>
            </a:pPr>
            <a:endParaRPr lang="es-ES" altLang="es-PE" sz="2800" dirty="0"/>
          </a:p>
          <a:p>
            <a:pPr marL="0" indent="0" algn="just">
              <a:buNone/>
            </a:pPr>
            <a:r>
              <a:rPr lang="es-ES" sz="2400" i="1" dirty="0"/>
              <a:t>	R</a:t>
            </a:r>
            <a:r>
              <a:rPr lang="es-ES" sz="2400" i="1" baseline="-25000" dirty="0"/>
              <a:t>1</a:t>
            </a:r>
            <a:r>
              <a:rPr lang="es-ES" sz="2400" i="1" dirty="0"/>
              <a:t> y R</a:t>
            </a:r>
            <a:r>
              <a:rPr lang="es-ES" sz="2400" i="1" baseline="-25000" dirty="0"/>
              <a:t>2</a:t>
            </a:r>
            <a:r>
              <a:rPr lang="es-ES" sz="2400" dirty="0"/>
              <a:t> son las sumas de los rangos de la primera y 	segunda muestra respectivamente.</a:t>
            </a:r>
            <a:endParaRPr lang="es-PE" sz="2400" i="1" dirty="0"/>
          </a:p>
          <a:p>
            <a:pPr marL="0" indent="0" algn="just">
              <a:buNone/>
            </a:pPr>
            <a:r>
              <a:rPr lang="es-ES" sz="2400" dirty="0"/>
              <a:t>	Se elige el menor valor entre </a:t>
            </a:r>
            <a:r>
              <a:rPr lang="es-ES" sz="2400" i="1" dirty="0"/>
              <a:t>U</a:t>
            </a:r>
            <a:r>
              <a:rPr lang="es-ES" sz="2400" i="1" baseline="-25000" dirty="0"/>
              <a:t>1</a:t>
            </a:r>
            <a:r>
              <a:rPr lang="es-ES" sz="2400" i="1" dirty="0"/>
              <a:t> o U</a:t>
            </a:r>
            <a:r>
              <a:rPr lang="es-ES" sz="2400" i="1" baseline="-25000" dirty="0"/>
              <a:t>2</a:t>
            </a:r>
            <a:r>
              <a:rPr lang="es-ES" sz="2400" dirty="0"/>
              <a:t> para reemplazarlo 	en la prueba de la aproximación a la normal.</a:t>
            </a:r>
            <a:endParaRPr lang="es-PE" sz="2400" i="1" dirty="0"/>
          </a:p>
          <a:p>
            <a:pPr marL="0" indent="0" algn="just">
              <a:buNone/>
            </a:pPr>
            <a:r>
              <a:rPr lang="es-ES" altLang="es-PE" sz="2800" b="1" dirty="0"/>
              <a:t>   En R</a:t>
            </a:r>
            <a:r>
              <a:rPr lang="es-ES" altLang="es-PE" sz="2800" dirty="0"/>
              <a:t>: </a:t>
            </a:r>
            <a:r>
              <a:rPr lang="es-ES" altLang="es-PE" sz="2800" dirty="0" err="1"/>
              <a:t>wilcox.exact</a:t>
            </a:r>
            <a:r>
              <a:rPr lang="es-ES" altLang="es-PE" sz="2800" dirty="0"/>
              <a:t> del paquete </a:t>
            </a:r>
            <a:r>
              <a:rPr lang="es-ES" altLang="es-PE" sz="2800" dirty="0" err="1"/>
              <a:t>exactRanktest</a:t>
            </a:r>
            <a:endParaRPr lang="es-ES" altLang="es-PE" sz="2800" dirty="0"/>
          </a:p>
        </p:txBody>
      </p:sp>
      <p:sp>
        <p:nvSpPr>
          <p:cNvPr id="1034" name="Rectangle 5"/>
          <p:cNvSpPr>
            <a:spLocks noChangeArrowheads="1"/>
          </p:cNvSpPr>
          <p:nvPr/>
        </p:nvSpPr>
        <p:spPr bwMode="auto">
          <a:xfrm>
            <a:off x="0" y="33385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lgn="just" eaLnBrk="1" hangingPunct="1">
              <a:lnSpc>
                <a:spcPct val="90000"/>
              </a:lnSpc>
              <a:spcBef>
                <a:spcPct val="20000"/>
              </a:spcBef>
              <a:buClr>
                <a:schemeClr val="folHlink"/>
              </a:buClr>
              <a:buSzPct val="60000"/>
              <a:buFont typeface="Wingdings" panose="05000000000000000000" pitchFamily="2" charset="2"/>
              <a:buNone/>
            </a:pPr>
            <a:endParaRPr lang="en-US" altLang="es-PE"/>
          </a:p>
        </p:txBody>
      </p:sp>
      <p:sp>
        <p:nvSpPr>
          <p:cNvPr id="1035" name="Rectangle 7"/>
          <p:cNvSpPr>
            <a:spLocks noChangeArrowheads="1"/>
          </p:cNvSpPr>
          <p:nvPr/>
        </p:nvSpPr>
        <p:spPr bwMode="auto">
          <a:xfrm>
            <a:off x="0"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lgn="just" eaLnBrk="1" hangingPunct="1">
              <a:lnSpc>
                <a:spcPct val="90000"/>
              </a:lnSpc>
              <a:spcBef>
                <a:spcPct val="20000"/>
              </a:spcBef>
              <a:buClr>
                <a:schemeClr val="folHlink"/>
              </a:buClr>
              <a:buSzPct val="60000"/>
              <a:buFont typeface="Wingdings" panose="05000000000000000000" pitchFamily="2" charset="2"/>
              <a:buNone/>
            </a:pPr>
            <a:endParaRPr lang="en-US" altLang="es-PE"/>
          </a:p>
        </p:txBody>
      </p:sp>
      <p:sp>
        <p:nvSpPr>
          <p:cNvPr id="1036" name="Rectangle 9"/>
          <p:cNvSpPr>
            <a:spLocks noChangeArrowheads="1"/>
          </p:cNvSpPr>
          <p:nvPr/>
        </p:nvSpPr>
        <p:spPr bwMode="auto">
          <a:xfrm>
            <a:off x="0" y="32908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lgn="just" eaLnBrk="1" hangingPunct="1">
              <a:lnSpc>
                <a:spcPct val="90000"/>
              </a:lnSpc>
              <a:spcBef>
                <a:spcPct val="20000"/>
              </a:spcBef>
              <a:buClr>
                <a:schemeClr val="folHlink"/>
              </a:buClr>
              <a:buSzPct val="60000"/>
              <a:buFont typeface="Wingdings" panose="05000000000000000000" pitchFamily="2" charset="2"/>
              <a:buNone/>
            </a:pPr>
            <a:endParaRPr lang="en-US" altLang="es-PE"/>
          </a:p>
        </p:txBody>
      </p:sp>
      <p:sp>
        <p:nvSpPr>
          <p:cNvPr id="1037" name="Rectangle 11"/>
          <p:cNvSpPr>
            <a:spLocks noChangeArrowheads="1"/>
          </p:cNvSpPr>
          <p:nvPr/>
        </p:nvSpPr>
        <p:spPr bwMode="auto">
          <a:xfrm>
            <a:off x="0" y="33385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lgn="just" eaLnBrk="1" hangingPunct="1">
              <a:lnSpc>
                <a:spcPct val="90000"/>
              </a:lnSpc>
              <a:spcBef>
                <a:spcPct val="20000"/>
              </a:spcBef>
              <a:buClr>
                <a:schemeClr val="folHlink"/>
              </a:buClr>
              <a:buSzPct val="60000"/>
              <a:buFont typeface="Wingdings" panose="05000000000000000000" pitchFamily="2" charset="2"/>
              <a:buNone/>
            </a:pPr>
            <a:endParaRPr lang="en-US" altLang="es-PE"/>
          </a:p>
        </p:txBody>
      </p:sp>
      <p:sp>
        <p:nvSpPr>
          <p:cNvPr id="5" name="Rectangle 5">
            <a:extLst>
              <a:ext uri="{FF2B5EF4-FFF2-40B4-BE49-F238E27FC236}">
                <a16:creationId xmlns:a16="http://schemas.microsoft.com/office/drawing/2014/main" id="{EF74CC49-FEC4-4DCA-BBA3-F3218B1A0482}"/>
              </a:ext>
            </a:extLst>
          </p:cNvPr>
          <p:cNvSpPr>
            <a:spLocks noChangeArrowheads="1"/>
          </p:cNvSpPr>
          <p:nvPr/>
        </p:nvSpPr>
        <p:spPr bwMode="auto">
          <a:xfrm>
            <a:off x="2987823" y="1986053"/>
            <a:ext cx="12244533"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PE"/>
          </a:p>
        </p:txBody>
      </p:sp>
      <p:sp>
        <p:nvSpPr>
          <p:cNvPr id="7" name="Rectangle 7">
            <a:extLst>
              <a:ext uri="{FF2B5EF4-FFF2-40B4-BE49-F238E27FC236}">
                <a16:creationId xmlns:a16="http://schemas.microsoft.com/office/drawing/2014/main" id="{09A2BD75-56B2-4733-B2DC-F8569BBE06FD}"/>
              </a:ext>
            </a:extLst>
          </p:cNvPr>
          <p:cNvSpPr>
            <a:spLocks noChangeArrowheads="1"/>
          </p:cNvSpPr>
          <p:nvPr/>
        </p:nvSpPr>
        <p:spPr bwMode="auto">
          <a:xfrm>
            <a:off x="1115616" y="2799928"/>
            <a:ext cx="15121680"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PE"/>
          </a:p>
        </p:txBody>
      </p:sp>
      <p:sp>
        <p:nvSpPr>
          <p:cNvPr id="9" name="Rectangle 9">
            <a:extLst>
              <a:ext uri="{FF2B5EF4-FFF2-40B4-BE49-F238E27FC236}">
                <a16:creationId xmlns:a16="http://schemas.microsoft.com/office/drawing/2014/main" id="{824D71AE-4DE5-4CFB-A4AA-A4CE1B8333A4}"/>
              </a:ext>
            </a:extLst>
          </p:cNvPr>
          <p:cNvSpPr>
            <a:spLocks noChangeArrowheads="1"/>
          </p:cNvSpPr>
          <p:nvPr/>
        </p:nvSpPr>
        <p:spPr bwMode="auto">
          <a:xfrm>
            <a:off x="51378"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PE"/>
          </a:p>
        </p:txBody>
      </p:sp>
      <p:sp>
        <p:nvSpPr>
          <p:cNvPr id="13" name="Rectangle 11">
            <a:extLst>
              <a:ext uri="{FF2B5EF4-FFF2-40B4-BE49-F238E27FC236}">
                <a16:creationId xmlns:a16="http://schemas.microsoft.com/office/drawing/2014/main" id="{015A4324-9EAF-4800-9B1E-7FDD92043E1A}"/>
              </a:ext>
            </a:extLst>
          </p:cNvPr>
          <p:cNvSpPr>
            <a:spLocks noChangeArrowheads="1"/>
          </p:cNvSpPr>
          <p:nvPr/>
        </p:nvSpPr>
        <p:spPr bwMode="auto">
          <a:xfrm>
            <a:off x="-1"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PE"/>
          </a:p>
        </p:txBody>
      </p:sp>
      <p:pic>
        <p:nvPicPr>
          <p:cNvPr id="16473" name="Picture 89" descr="Henry Berthold Mann | Department of Mathematics">
            <a:extLst>
              <a:ext uri="{FF2B5EF4-FFF2-40B4-BE49-F238E27FC236}">
                <a16:creationId xmlns:a16="http://schemas.microsoft.com/office/drawing/2014/main" id="{0895C76A-972B-495A-9BCF-13CCDE18232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28285" y="478859"/>
            <a:ext cx="1866900" cy="2447925"/>
          </a:xfrm>
          <a:prstGeom prst="rect">
            <a:avLst/>
          </a:prstGeom>
          <a:noFill/>
          <a:extLst>
            <a:ext uri="{909E8E84-426E-40DD-AFC4-6F175D3DCCD1}">
              <a14:hiddenFill xmlns:a14="http://schemas.microsoft.com/office/drawing/2010/main">
                <a:solidFill>
                  <a:srgbClr val="FFFFFF"/>
                </a:solidFill>
              </a14:hiddenFill>
            </a:ext>
          </a:extLst>
        </p:spPr>
      </p:pic>
      <p:sp>
        <p:nvSpPr>
          <p:cNvPr id="2" name="CuadroTexto 1">
            <a:extLst>
              <a:ext uri="{FF2B5EF4-FFF2-40B4-BE49-F238E27FC236}">
                <a16:creationId xmlns:a16="http://schemas.microsoft.com/office/drawing/2014/main" id="{B42947B2-C35C-4CE0-87A0-0D85BE04090B}"/>
              </a:ext>
            </a:extLst>
          </p:cNvPr>
          <p:cNvSpPr txBox="1"/>
          <p:nvPr/>
        </p:nvSpPr>
        <p:spPr>
          <a:xfrm>
            <a:off x="6577559" y="2956919"/>
            <a:ext cx="3168352" cy="707886"/>
          </a:xfrm>
          <a:prstGeom prst="rect">
            <a:avLst/>
          </a:prstGeom>
          <a:noFill/>
        </p:spPr>
        <p:txBody>
          <a:bodyPr wrap="square" rtlCol="0">
            <a:spAutoFit/>
          </a:bodyPr>
          <a:lstStyle/>
          <a:p>
            <a:pPr algn="ctr"/>
            <a:r>
              <a:rPr lang="es-PE" sz="2000" dirty="0"/>
              <a:t>Henry Mann</a:t>
            </a:r>
          </a:p>
          <a:p>
            <a:pPr algn="ctr"/>
            <a:r>
              <a:rPr lang="es-PE" sz="2000" dirty="0"/>
              <a:t>(1905-2000)</a:t>
            </a:r>
          </a:p>
        </p:txBody>
      </p:sp>
      <p:pic>
        <p:nvPicPr>
          <p:cNvPr id="19" name="Imagen 18">
            <a:extLst>
              <a:ext uri="{FF2B5EF4-FFF2-40B4-BE49-F238E27FC236}">
                <a16:creationId xmlns:a16="http://schemas.microsoft.com/office/drawing/2014/main" id="{20091877-7C50-4A56-AB33-E975EC309DB0}"/>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99992" y="1268760"/>
            <a:ext cx="2232248" cy="654195"/>
          </a:xfrm>
          <a:prstGeom prst="rect">
            <a:avLst/>
          </a:prstGeom>
          <a:noFill/>
          <a:ln>
            <a:noFill/>
          </a:ln>
        </p:spPr>
      </p:pic>
      <p:pic>
        <p:nvPicPr>
          <p:cNvPr id="20" name="Imagen 19">
            <a:extLst>
              <a:ext uri="{FF2B5EF4-FFF2-40B4-BE49-F238E27FC236}">
                <a16:creationId xmlns:a16="http://schemas.microsoft.com/office/drawing/2014/main" id="{F2711D4B-D0E9-45E4-A64B-81FFFECA62AA}"/>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83568" y="1772816"/>
            <a:ext cx="6408712" cy="1681336"/>
          </a:xfrm>
          <a:prstGeom prst="rect">
            <a:avLst/>
          </a:prstGeom>
          <a:noFill/>
          <a:ln>
            <a:noFill/>
          </a:ln>
        </p:spPr>
      </p:pic>
      <p:pic>
        <p:nvPicPr>
          <p:cNvPr id="21" name="Imagen 20">
            <a:extLst>
              <a:ext uri="{FF2B5EF4-FFF2-40B4-BE49-F238E27FC236}">
                <a16:creationId xmlns:a16="http://schemas.microsoft.com/office/drawing/2014/main" id="{B88659DE-8FC8-4438-BFAB-FE92E9B23543}"/>
              </a:ext>
            </a:extLst>
          </p:cNvPr>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115616" y="3757116"/>
            <a:ext cx="2558202" cy="754451"/>
          </a:xfrm>
          <a:prstGeom prst="rect">
            <a:avLst/>
          </a:prstGeom>
          <a:noFill/>
          <a:ln>
            <a:noFill/>
          </a:ln>
        </p:spPr>
      </p:pic>
      <p:pic>
        <p:nvPicPr>
          <p:cNvPr id="22" name="Imagen 21">
            <a:extLst>
              <a:ext uri="{FF2B5EF4-FFF2-40B4-BE49-F238E27FC236}">
                <a16:creationId xmlns:a16="http://schemas.microsoft.com/office/drawing/2014/main" id="{4DCAA079-2FBC-4E63-A1BD-31D756517509}"/>
              </a:ext>
            </a:extLst>
          </p:cNvPr>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076056" y="3600857"/>
            <a:ext cx="2558202" cy="801932"/>
          </a:xfrm>
          <a:prstGeom prst="rect">
            <a:avLst/>
          </a:prstGeom>
          <a:noFill/>
          <a:ln>
            <a:noFill/>
          </a:ln>
        </p:spPr>
      </p:pic>
    </p:spTree>
    <p:extLst>
      <p:ext uri="{BB962C8B-B14F-4D97-AF65-F5344CB8AC3E}">
        <p14:creationId xmlns:p14="http://schemas.microsoft.com/office/powerpoint/2010/main" val="114228293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65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1033">
                                            <p:txEl>
                                              <p:pRg st="0" end="0"/>
                                            </p:txEl>
                                          </p:spTgt>
                                        </p:tgtEl>
                                        <p:attrNameLst>
                                          <p:attrName>style.visibility</p:attrName>
                                        </p:attrNameLst>
                                      </p:cBhvr>
                                      <p:to>
                                        <p:strVal val="visible"/>
                                      </p:to>
                                    </p:set>
                                    <p:anim calcmode="lin" valueType="num">
                                      <p:cBhvr additive="base">
                                        <p:cTn id="11" dur="500" fill="hold"/>
                                        <p:tgtEl>
                                          <p:spTgt spid="1033">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03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033">
                                            <p:txEl>
                                              <p:pRg st="1" end="1"/>
                                            </p:txEl>
                                          </p:spTgt>
                                        </p:tgtEl>
                                        <p:attrNameLst>
                                          <p:attrName>style.visibility</p:attrName>
                                        </p:attrNameLst>
                                      </p:cBhvr>
                                      <p:to>
                                        <p:strVal val="visible"/>
                                      </p:to>
                                    </p:set>
                                    <p:anim calcmode="lin" valueType="num">
                                      <p:cBhvr additive="base">
                                        <p:cTn id="17" dur="500" fill="hold"/>
                                        <p:tgtEl>
                                          <p:spTgt spid="1033">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03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1033">
                                            <p:txEl>
                                              <p:pRg st="2" end="2"/>
                                            </p:txEl>
                                          </p:spTgt>
                                        </p:tgtEl>
                                        <p:attrNameLst>
                                          <p:attrName>style.visibility</p:attrName>
                                        </p:attrNameLst>
                                      </p:cBhvr>
                                      <p:to>
                                        <p:strVal val="visible"/>
                                      </p:to>
                                    </p:set>
                                    <p:anim calcmode="lin" valueType="num">
                                      <p:cBhvr additive="base">
                                        <p:cTn id="23" dur="500" fill="hold"/>
                                        <p:tgtEl>
                                          <p:spTgt spid="1033">
                                            <p:txEl>
                                              <p:pRg st="2" end="2"/>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03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1033">
                                            <p:txEl>
                                              <p:pRg st="7" end="7"/>
                                            </p:txEl>
                                          </p:spTgt>
                                        </p:tgtEl>
                                        <p:attrNameLst>
                                          <p:attrName>style.visibility</p:attrName>
                                        </p:attrNameLst>
                                      </p:cBhvr>
                                      <p:to>
                                        <p:strVal val="visible"/>
                                      </p:to>
                                    </p:set>
                                    <p:anim calcmode="lin" valueType="num">
                                      <p:cBhvr additive="base">
                                        <p:cTn id="29" dur="500" fill="hold"/>
                                        <p:tgtEl>
                                          <p:spTgt spid="1033">
                                            <p:txEl>
                                              <p:pRg st="7" end="7"/>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03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1033">
                                            <p:txEl>
                                              <p:pRg st="8" end="8"/>
                                            </p:txEl>
                                          </p:spTgt>
                                        </p:tgtEl>
                                        <p:attrNameLst>
                                          <p:attrName>style.visibility</p:attrName>
                                        </p:attrNameLst>
                                      </p:cBhvr>
                                      <p:to>
                                        <p:strVal val="visible"/>
                                      </p:to>
                                    </p:set>
                                    <p:anim calcmode="lin" valueType="num">
                                      <p:cBhvr additive="base">
                                        <p:cTn id="35" dur="500" fill="hold"/>
                                        <p:tgtEl>
                                          <p:spTgt spid="1033">
                                            <p:txEl>
                                              <p:pRg st="8" end="8"/>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103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1033">
                                            <p:txEl>
                                              <p:pRg st="9" end="9"/>
                                            </p:txEl>
                                          </p:spTgt>
                                        </p:tgtEl>
                                        <p:attrNameLst>
                                          <p:attrName>style.visibility</p:attrName>
                                        </p:attrNameLst>
                                      </p:cBhvr>
                                      <p:to>
                                        <p:strVal val="visible"/>
                                      </p:to>
                                    </p:set>
                                    <p:anim calcmode="lin" valueType="num">
                                      <p:cBhvr additive="base">
                                        <p:cTn id="41" dur="500" fill="hold"/>
                                        <p:tgtEl>
                                          <p:spTgt spid="1033">
                                            <p:txEl>
                                              <p:pRg st="9" end="9"/>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103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0" y="1"/>
            <a:ext cx="9426699" cy="836712"/>
          </a:xfrm>
        </p:spPr>
        <p:txBody>
          <a:bodyPr>
            <a:normAutofit fontScale="90000"/>
          </a:bodyPr>
          <a:lstStyle/>
          <a:p>
            <a:pPr eaLnBrk="1" hangingPunct="1">
              <a:defRPr/>
            </a:pPr>
            <a:r>
              <a:rPr lang="es-ES" altLang="es-PE" sz="3100" b="1" dirty="0">
                <a:solidFill>
                  <a:srgbClr val="0070C0"/>
                </a:solidFill>
              </a:rPr>
              <a:t>  3. Prueba para evaluar un parámetro de locación</a:t>
            </a:r>
            <a:br>
              <a:rPr lang="es-ES" altLang="es-PE" sz="4000" b="1" dirty="0">
                <a:solidFill>
                  <a:srgbClr val="0070C0"/>
                </a:solidFill>
              </a:rPr>
            </a:br>
            <a:endParaRPr lang="es-ES" altLang="es-PE" sz="4000" b="1" dirty="0">
              <a:solidFill>
                <a:srgbClr val="0070C0"/>
              </a:solidFill>
            </a:endParaRPr>
          </a:p>
        </p:txBody>
      </p:sp>
      <p:sp>
        <p:nvSpPr>
          <p:cNvPr id="1033" name="Rectangle 3"/>
          <p:cNvSpPr>
            <a:spLocks noGrp="1" noChangeArrowheads="1"/>
          </p:cNvSpPr>
          <p:nvPr>
            <p:ph idx="1"/>
          </p:nvPr>
        </p:nvSpPr>
        <p:spPr>
          <a:xfrm>
            <a:off x="-2562" y="648544"/>
            <a:ext cx="8679018" cy="5040560"/>
          </a:xfrm>
        </p:spPr>
        <p:txBody>
          <a:bodyPr/>
          <a:lstStyle/>
          <a:p>
            <a:pPr marL="0" indent="0" algn="just" eaLnBrk="1" hangingPunct="1">
              <a:spcBef>
                <a:spcPts val="0"/>
              </a:spcBef>
              <a:buFont typeface="Wingdings" panose="05000000000000000000" pitchFamily="2" charset="2"/>
              <a:buNone/>
            </a:pPr>
            <a:r>
              <a:rPr lang="es-ES" altLang="es-PE" sz="2800" b="1" dirty="0">
                <a:solidFill>
                  <a:srgbClr val="0070C0"/>
                </a:solidFill>
              </a:rPr>
              <a:t>3.2 Prueba de </a:t>
            </a:r>
            <a:r>
              <a:rPr lang="es-ES" altLang="es-PE" sz="2800" b="1" dirty="0" err="1">
                <a:solidFill>
                  <a:srgbClr val="0070C0"/>
                </a:solidFill>
              </a:rPr>
              <a:t>Fligner-Policello</a:t>
            </a:r>
            <a:endParaRPr lang="es-ES" altLang="es-PE" sz="2800" b="1" dirty="0">
              <a:solidFill>
                <a:srgbClr val="0070C0"/>
              </a:solidFill>
            </a:endParaRPr>
          </a:p>
          <a:p>
            <a:pPr marL="0" indent="0">
              <a:spcBef>
                <a:spcPts val="0"/>
              </a:spcBef>
              <a:buNone/>
            </a:pPr>
            <a:r>
              <a:rPr lang="es-ES" sz="3200" b="1" dirty="0">
                <a:solidFill>
                  <a:srgbClr val="0070C0"/>
                </a:solidFill>
              </a:rPr>
              <a:t>	</a:t>
            </a:r>
            <a:r>
              <a:rPr lang="es-ES" sz="2700" b="1" dirty="0">
                <a:solidFill>
                  <a:schemeClr val="tx1"/>
                </a:solidFill>
              </a:rPr>
              <a:t>Aspectos Generales</a:t>
            </a:r>
            <a:endParaRPr lang="es-ES" altLang="es-PE" sz="2700" b="1" dirty="0">
              <a:solidFill>
                <a:schemeClr val="tx1"/>
              </a:solidFill>
            </a:endParaRPr>
          </a:p>
          <a:p>
            <a:pPr marL="0" indent="0" algn="just">
              <a:buNone/>
            </a:pPr>
            <a:r>
              <a:rPr lang="es-ES" sz="2700" dirty="0"/>
              <a:t>	</a:t>
            </a:r>
            <a:r>
              <a:rPr lang="es-PE" sz="2700" dirty="0"/>
              <a:t>La prueba de Mann Whitney para comparar la 	mediana de dos muestras independientes, exige 	que los datos de las muestras independientes 	provengan de distribuciones con similar forma. </a:t>
            </a:r>
          </a:p>
          <a:p>
            <a:pPr marL="0" indent="0" algn="just">
              <a:buNone/>
            </a:pPr>
            <a:r>
              <a:rPr lang="es-PE" sz="2700" dirty="0"/>
              <a:t>	En muchas situaciones esta condición no se cumple 	por lo que es necesario recurrir a otra prueba como 	la de </a:t>
            </a:r>
            <a:r>
              <a:rPr lang="es-PE" sz="2700" dirty="0" err="1"/>
              <a:t>Fligner-Policello</a:t>
            </a:r>
            <a:r>
              <a:rPr lang="es-PE" sz="2700" dirty="0"/>
              <a:t>.</a:t>
            </a:r>
          </a:p>
          <a:p>
            <a:pPr marL="0" indent="0">
              <a:spcBef>
                <a:spcPts val="0"/>
              </a:spcBef>
              <a:buNone/>
            </a:pPr>
            <a:r>
              <a:rPr lang="es-ES" altLang="es-PE" sz="2700" dirty="0"/>
              <a:t>	</a:t>
            </a:r>
            <a:r>
              <a:rPr lang="es-ES" altLang="es-PE" sz="2700" b="1" dirty="0"/>
              <a:t>Supuestos</a:t>
            </a:r>
          </a:p>
          <a:p>
            <a:pPr lvl="0">
              <a:spcBef>
                <a:spcPts val="0"/>
              </a:spcBef>
              <a:buFont typeface="Arial" panose="020B0604020202020204" pitchFamily="34" charset="0"/>
              <a:buChar char="•"/>
            </a:pPr>
            <a:r>
              <a:rPr lang="es-PE" sz="2700" dirty="0"/>
              <a:t>La variable de interés se encuentra medida en una escala por lo menos intervalo.</a:t>
            </a:r>
          </a:p>
          <a:p>
            <a:pPr lvl="0">
              <a:spcBef>
                <a:spcPts val="0"/>
              </a:spcBef>
              <a:buFont typeface="Arial" panose="020B0604020202020204" pitchFamily="34" charset="0"/>
              <a:buChar char="•"/>
            </a:pPr>
            <a:r>
              <a:rPr lang="es-PE" sz="2700" dirty="0"/>
              <a:t>Las muestras provienen de distribuciones simétricas.</a:t>
            </a:r>
          </a:p>
          <a:p>
            <a:pPr marL="0" indent="0">
              <a:buNone/>
            </a:pPr>
            <a:endParaRPr lang="es-ES" altLang="es-PE" sz="3200" dirty="0"/>
          </a:p>
        </p:txBody>
      </p:sp>
      <p:sp>
        <p:nvSpPr>
          <p:cNvPr id="1034" name="Rectangle 5"/>
          <p:cNvSpPr>
            <a:spLocks noChangeArrowheads="1"/>
          </p:cNvSpPr>
          <p:nvPr/>
        </p:nvSpPr>
        <p:spPr bwMode="auto">
          <a:xfrm>
            <a:off x="0" y="33385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lgn="just" eaLnBrk="1" hangingPunct="1">
              <a:lnSpc>
                <a:spcPct val="90000"/>
              </a:lnSpc>
              <a:spcBef>
                <a:spcPct val="20000"/>
              </a:spcBef>
              <a:buClr>
                <a:schemeClr val="folHlink"/>
              </a:buClr>
              <a:buSzPct val="60000"/>
              <a:buFont typeface="Wingdings" panose="05000000000000000000" pitchFamily="2" charset="2"/>
              <a:buNone/>
            </a:pPr>
            <a:endParaRPr lang="en-US" altLang="es-PE"/>
          </a:p>
        </p:txBody>
      </p:sp>
      <p:sp>
        <p:nvSpPr>
          <p:cNvPr id="1035" name="Rectangle 7"/>
          <p:cNvSpPr>
            <a:spLocks noChangeArrowheads="1"/>
          </p:cNvSpPr>
          <p:nvPr/>
        </p:nvSpPr>
        <p:spPr bwMode="auto">
          <a:xfrm>
            <a:off x="0"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lgn="just" eaLnBrk="1" hangingPunct="1">
              <a:lnSpc>
                <a:spcPct val="90000"/>
              </a:lnSpc>
              <a:spcBef>
                <a:spcPct val="20000"/>
              </a:spcBef>
              <a:buClr>
                <a:schemeClr val="folHlink"/>
              </a:buClr>
              <a:buSzPct val="60000"/>
              <a:buFont typeface="Wingdings" panose="05000000000000000000" pitchFamily="2" charset="2"/>
              <a:buNone/>
            </a:pPr>
            <a:endParaRPr lang="en-US" altLang="es-PE"/>
          </a:p>
        </p:txBody>
      </p:sp>
      <p:sp>
        <p:nvSpPr>
          <p:cNvPr id="1036" name="Rectangle 9"/>
          <p:cNvSpPr>
            <a:spLocks noChangeArrowheads="1"/>
          </p:cNvSpPr>
          <p:nvPr/>
        </p:nvSpPr>
        <p:spPr bwMode="auto">
          <a:xfrm>
            <a:off x="0" y="32908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lgn="just" eaLnBrk="1" hangingPunct="1">
              <a:lnSpc>
                <a:spcPct val="90000"/>
              </a:lnSpc>
              <a:spcBef>
                <a:spcPct val="20000"/>
              </a:spcBef>
              <a:buClr>
                <a:schemeClr val="folHlink"/>
              </a:buClr>
              <a:buSzPct val="60000"/>
              <a:buFont typeface="Wingdings" panose="05000000000000000000" pitchFamily="2" charset="2"/>
              <a:buNone/>
            </a:pPr>
            <a:endParaRPr lang="en-US" altLang="es-PE"/>
          </a:p>
        </p:txBody>
      </p:sp>
      <p:sp>
        <p:nvSpPr>
          <p:cNvPr id="1037" name="Rectangle 11"/>
          <p:cNvSpPr>
            <a:spLocks noChangeArrowheads="1"/>
          </p:cNvSpPr>
          <p:nvPr/>
        </p:nvSpPr>
        <p:spPr bwMode="auto">
          <a:xfrm>
            <a:off x="0" y="33385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lgn="just" eaLnBrk="1" hangingPunct="1">
              <a:lnSpc>
                <a:spcPct val="90000"/>
              </a:lnSpc>
              <a:spcBef>
                <a:spcPct val="20000"/>
              </a:spcBef>
              <a:buClr>
                <a:schemeClr val="folHlink"/>
              </a:buClr>
              <a:buSzPct val="60000"/>
              <a:buFont typeface="Wingdings" panose="05000000000000000000" pitchFamily="2" charset="2"/>
              <a:buNone/>
            </a:pPr>
            <a:endParaRPr lang="en-US" altLang="es-PE"/>
          </a:p>
        </p:txBody>
      </p:sp>
      <p:sp>
        <p:nvSpPr>
          <p:cNvPr id="1038" name="Rectangle 13"/>
          <p:cNvSpPr>
            <a:spLocks noChangeArrowheads="1"/>
          </p:cNvSpPr>
          <p:nvPr/>
        </p:nvSpPr>
        <p:spPr bwMode="auto">
          <a:xfrm>
            <a:off x="0" y="31242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lgn="just" eaLnBrk="1" hangingPunct="1">
              <a:lnSpc>
                <a:spcPct val="90000"/>
              </a:lnSpc>
              <a:spcBef>
                <a:spcPct val="20000"/>
              </a:spcBef>
              <a:buClr>
                <a:schemeClr val="folHlink"/>
              </a:buClr>
              <a:buSzPct val="60000"/>
              <a:buFont typeface="Wingdings" panose="05000000000000000000" pitchFamily="2" charset="2"/>
              <a:buNone/>
            </a:pPr>
            <a:endParaRPr lang="en-US" altLang="es-PE"/>
          </a:p>
        </p:txBody>
      </p:sp>
    </p:spTree>
    <p:extLst>
      <p:ext uri="{BB962C8B-B14F-4D97-AF65-F5344CB8AC3E}">
        <p14:creationId xmlns:p14="http://schemas.microsoft.com/office/powerpoint/2010/main" val="133002489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65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1033">
                                            <p:txEl>
                                              <p:pRg st="0" end="0"/>
                                            </p:txEl>
                                          </p:spTgt>
                                        </p:tgtEl>
                                        <p:attrNameLst>
                                          <p:attrName>style.visibility</p:attrName>
                                        </p:attrNameLst>
                                      </p:cBhvr>
                                      <p:to>
                                        <p:strVal val="visible"/>
                                      </p:to>
                                    </p:set>
                                    <p:anim calcmode="lin" valueType="num">
                                      <p:cBhvr additive="base">
                                        <p:cTn id="11" dur="500" fill="hold"/>
                                        <p:tgtEl>
                                          <p:spTgt spid="1033">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03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033">
                                            <p:txEl>
                                              <p:pRg st="1" end="1"/>
                                            </p:txEl>
                                          </p:spTgt>
                                        </p:tgtEl>
                                        <p:attrNameLst>
                                          <p:attrName>style.visibility</p:attrName>
                                        </p:attrNameLst>
                                      </p:cBhvr>
                                      <p:to>
                                        <p:strVal val="visible"/>
                                      </p:to>
                                    </p:set>
                                    <p:anim calcmode="lin" valueType="num">
                                      <p:cBhvr additive="base">
                                        <p:cTn id="17" dur="500" fill="hold"/>
                                        <p:tgtEl>
                                          <p:spTgt spid="1033">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03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1033">
                                            <p:txEl>
                                              <p:pRg st="2" end="2"/>
                                            </p:txEl>
                                          </p:spTgt>
                                        </p:tgtEl>
                                        <p:attrNameLst>
                                          <p:attrName>style.visibility</p:attrName>
                                        </p:attrNameLst>
                                      </p:cBhvr>
                                      <p:to>
                                        <p:strVal val="visible"/>
                                      </p:to>
                                    </p:set>
                                    <p:anim calcmode="lin" valueType="num">
                                      <p:cBhvr additive="base">
                                        <p:cTn id="23" dur="500" fill="hold"/>
                                        <p:tgtEl>
                                          <p:spTgt spid="1033">
                                            <p:txEl>
                                              <p:pRg st="2" end="2"/>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03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1033">
                                            <p:txEl>
                                              <p:pRg st="3" end="3"/>
                                            </p:txEl>
                                          </p:spTgt>
                                        </p:tgtEl>
                                        <p:attrNameLst>
                                          <p:attrName>style.visibility</p:attrName>
                                        </p:attrNameLst>
                                      </p:cBhvr>
                                      <p:to>
                                        <p:strVal val="visible"/>
                                      </p:to>
                                    </p:set>
                                    <p:anim calcmode="lin" valueType="num">
                                      <p:cBhvr additive="base">
                                        <p:cTn id="29" dur="500" fill="hold"/>
                                        <p:tgtEl>
                                          <p:spTgt spid="1033">
                                            <p:txEl>
                                              <p:pRg st="3" end="3"/>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03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1033">
                                            <p:txEl>
                                              <p:pRg st="4" end="4"/>
                                            </p:txEl>
                                          </p:spTgt>
                                        </p:tgtEl>
                                        <p:attrNameLst>
                                          <p:attrName>style.visibility</p:attrName>
                                        </p:attrNameLst>
                                      </p:cBhvr>
                                      <p:to>
                                        <p:strVal val="visible"/>
                                      </p:to>
                                    </p:set>
                                    <p:anim calcmode="lin" valueType="num">
                                      <p:cBhvr additive="base">
                                        <p:cTn id="35" dur="500" fill="hold"/>
                                        <p:tgtEl>
                                          <p:spTgt spid="1033">
                                            <p:txEl>
                                              <p:pRg st="4" end="4"/>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103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1033">
                                            <p:txEl>
                                              <p:pRg st="5" end="5"/>
                                            </p:txEl>
                                          </p:spTgt>
                                        </p:tgtEl>
                                        <p:attrNameLst>
                                          <p:attrName>style.visibility</p:attrName>
                                        </p:attrNameLst>
                                      </p:cBhvr>
                                      <p:to>
                                        <p:strVal val="visible"/>
                                      </p:to>
                                    </p:set>
                                    <p:anim calcmode="lin" valueType="num">
                                      <p:cBhvr additive="base">
                                        <p:cTn id="41" dur="500" fill="hold"/>
                                        <p:tgtEl>
                                          <p:spTgt spid="1033">
                                            <p:txEl>
                                              <p:pRg st="5" end="5"/>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103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1033">
                                            <p:txEl>
                                              <p:pRg st="6" end="6"/>
                                            </p:txEl>
                                          </p:spTgt>
                                        </p:tgtEl>
                                        <p:attrNameLst>
                                          <p:attrName>style.visibility</p:attrName>
                                        </p:attrNameLst>
                                      </p:cBhvr>
                                      <p:to>
                                        <p:strVal val="visible"/>
                                      </p:to>
                                    </p:set>
                                    <p:anim calcmode="lin" valueType="num">
                                      <p:cBhvr additive="base">
                                        <p:cTn id="47" dur="500" fill="hold"/>
                                        <p:tgtEl>
                                          <p:spTgt spid="1033">
                                            <p:txEl>
                                              <p:pRg st="6" end="6"/>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103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0"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0" y="1"/>
            <a:ext cx="9426699" cy="836712"/>
          </a:xfrm>
        </p:spPr>
        <p:txBody>
          <a:bodyPr>
            <a:normAutofit fontScale="90000"/>
          </a:bodyPr>
          <a:lstStyle/>
          <a:p>
            <a:pPr eaLnBrk="1" hangingPunct="1">
              <a:defRPr/>
            </a:pPr>
            <a:r>
              <a:rPr lang="es-ES" altLang="es-PE" sz="3100" b="1" dirty="0">
                <a:solidFill>
                  <a:srgbClr val="0070C0"/>
                </a:solidFill>
              </a:rPr>
              <a:t>3. Prueba para evaluar un parámetro de posición</a:t>
            </a:r>
            <a:br>
              <a:rPr lang="es-ES" altLang="es-PE" sz="4000" b="1" dirty="0">
                <a:solidFill>
                  <a:srgbClr val="0070C0"/>
                </a:solidFill>
              </a:rPr>
            </a:br>
            <a:endParaRPr lang="es-ES" altLang="es-PE" sz="4000" b="1" dirty="0">
              <a:solidFill>
                <a:srgbClr val="0070C0"/>
              </a:solidFill>
            </a:endParaRPr>
          </a:p>
        </p:txBody>
      </p:sp>
      <p:sp>
        <p:nvSpPr>
          <p:cNvPr id="1033" name="Rectangle 3"/>
          <p:cNvSpPr>
            <a:spLocks noGrp="1" noChangeArrowheads="1"/>
          </p:cNvSpPr>
          <p:nvPr>
            <p:ph idx="1"/>
          </p:nvPr>
        </p:nvSpPr>
        <p:spPr>
          <a:xfrm>
            <a:off x="48815" y="648543"/>
            <a:ext cx="8355458" cy="5732783"/>
          </a:xfrm>
        </p:spPr>
        <p:txBody>
          <a:bodyPr/>
          <a:lstStyle/>
          <a:p>
            <a:pPr marL="0" indent="0" algn="just" eaLnBrk="1" hangingPunct="1">
              <a:buFont typeface="Wingdings" panose="05000000000000000000" pitchFamily="2" charset="2"/>
              <a:buNone/>
            </a:pPr>
            <a:r>
              <a:rPr lang="es-ES" altLang="es-PE" sz="2800" b="1" dirty="0">
                <a:solidFill>
                  <a:srgbClr val="0070C0"/>
                </a:solidFill>
              </a:rPr>
              <a:t>3.2Prueba de </a:t>
            </a:r>
            <a:r>
              <a:rPr lang="es-ES" altLang="es-PE" sz="2800" b="1" dirty="0" err="1">
                <a:solidFill>
                  <a:srgbClr val="0070C0"/>
                </a:solidFill>
              </a:rPr>
              <a:t>Fligner-Policello</a:t>
            </a:r>
            <a:endParaRPr lang="es-ES" altLang="es-PE" sz="2800" b="1" dirty="0">
              <a:solidFill>
                <a:srgbClr val="0070C0"/>
              </a:solidFill>
            </a:endParaRPr>
          </a:p>
          <a:p>
            <a:pPr marL="0" indent="0">
              <a:buNone/>
            </a:pPr>
            <a:r>
              <a:rPr lang="es-ES" sz="3200" b="1" dirty="0">
                <a:solidFill>
                  <a:srgbClr val="0070C0"/>
                </a:solidFill>
              </a:rPr>
              <a:t>	</a:t>
            </a:r>
            <a:r>
              <a:rPr lang="es-ES" sz="2700" b="1" dirty="0">
                <a:solidFill>
                  <a:schemeClr val="tx1"/>
                </a:solidFill>
              </a:rPr>
              <a:t>Estadístico de Prueba</a:t>
            </a:r>
            <a:endParaRPr lang="es-ES" altLang="es-PE" sz="2700" b="1" dirty="0">
              <a:solidFill>
                <a:schemeClr val="tx1"/>
              </a:solidFill>
            </a:endParaRPr>
          </a:p>
          <a:p>
            <a:pPr marL="0" indent="0" algn="just">
              <a:buNone/>
            </a:pPr>
            <a:r>
              <a:rPr lang="es-ES" altLang="es-PE" sz="2800" dirty="0"/>
              <a:t>	</a:t>
            </a:r>
          </a:p>
          <a:p>
            <a:pPr marL="0" indent="0" algn="just">
              <a:buNone/>
            </a:pPr>
            <a:endParaRPr lang="es-ES" altLang="es-PE" sz="2800" dirty="0"/>
          </a:p>
          <a:p>
            <a:pPr marL="0" indent="0" algn="just">
              <a:buNone/>
            </a:pPr>
            <a:endParaRPr lang="es-ES" altLang="es-PE" sz="2800" dirty="0"/>
          </a:p>
          <a:p>
            <a:pPr marL="0" indent="0" algn="just">
              <a:buNone/>
            </a:pPr>
            <a:endParaRPr lang="es-ES" altLang="es-PE" sz="2800" dirty="0"/>
          </a:p>
          <a:p>
            <a:pPr marL="0" indent="0" algn="just">
              <a:buNone/>
            </a:pPr>
            <a:endParaRPr lang="es-ES" altLang="es-PE" sz="2800" dirty="0"/>
          </a:p>
          <a:p>
            <a:pPr marL="0" indent="0" algn="just">
              <a:buNone/>
            </a:pPr>
            <a:r>
              <a:rPr lang="es-ES" sz="2400" i="1" dirty="0"/>
              <a:t>	P</a:t>
            </a:r>
            <a:r>
              <a:rPr lang="es-ES" sz="2400" i="1" baseline="-25000" dirty="0"/>
              <a:t>i</a:t>
            </a:r>
            <a:r>
              <a:rPr lang="es-ES" sz="2400" i="1" dirty="0"/>
              <a:t> y </a:t>
            </a:r>
            <a:r>
              <a:rPr lang="es-ES" sz="2400" i="1" dirty="0" err="1"/>
              <a:t>Q</a:t>
            </a:r>
            <a:r>
              <a:rPr lang="es-ES" sz="2400" i="1" baseline="-25000" dirty="0" err="1"/>
              <a:t>j</a:t>
            </a:r>
            <a:r>
              <a:rPr lang="es-ES" sz="2400" dirty="0"/>
              <a:t> son las </a:t>
            </a:r>
            <a:r>
              <a:rPr lang="es-PE" sz="2400" dirty="0"/>
              <a:t>colocaciones de la primera y segunda 	muestra respectivamente</a:t>
            </a:r>
            <a:r>
              <a:rPr lang="es-ES" sz="2400" dirty="0"/>
              <a:t>. Es decir, </a:t>
            </a:r>
            <a:r>
              <a:rPr lang="es-PE" sz="2400" dirty="0"/>
              <a:t>P</a:t>
            </a:r>
            <a:r>
              <a:rPr lang="es-PE" sz="2400" baseline="-25000" dirty="0"/>
              <a:t>i</a:t>
            </a:r>
            <a:r>
              <a:rPr lang="es-PE" sz="2400" dirty="0"/>
              <a:t> es el número de 	valores de Y</a:t>
            </a:r>
            <a:r>
              <a:rPr lang="es-PE" sz="2400" baseline="-25000" dirty="0"/>
              <a:t>1</a:t>
            </a:r>
            <a:r>
              <a:rPr lang="es-PE" sz="2400" dirty="0"/>
              <a:t>, Y</a:t>
            </a:r>
            <a:r>
              <a:rPr lang="es-PE" sz="2400" baseline="-25000" dirty="0"/>
              <a:t>2</a:t>
            </a:r>
            <a:r>
              <a:rPr lang="es-PE" sz="2400" dirty="0"/>
              <a:t>, …,Y</a:t>
            </a:r>
            <a:r>
              <a:rPr lang="es-PE" sz="2400" baseline="-25000" dirty="0"/>
              <a:t>n2</a:t>
            </a:r>
            <a:r>
              <a:rPr lang="es-PE" sz="2400" dirty="0"/>
              <a:t> menores que X</a:t>
            </a:r>
            <a:r>
              <a:rPr lang="es-PE" sz="2400" baseline="-25000" dirty="0"/>
              <a:t>i</a:t>
            </a:r>
            <a:r>
              <a:rPr lang="es-PE" sz="2400" dirty="0"/>
              <a:t>.</a:t>
            </a:r>
            <a:endParaRPr lang="es-PE" sz="2400" i="1" dirty="0"/>
          </a:p>
          <a:p>
            <a:pPr marL="0" indent="0" algn="just">
              <a:buNone/>
            </a:pPr>
            <a:r>
              <a:rPr lang="es-ES" altLang="es-PE" sz="2800" b="1" dirty="0"/>
              <a:t>   En R</a:t>
            </a:r>
            <a:r>
              <a:rPr lang="es-ES" altLang="es-PE" sz="2800" dirty="0"/>
              <a:t>: </a:t>
            </a:r>
            <a:r>
              <a:rPr lang="es-ES" altLang="es-PE" sz="2800" dirty="0" err="1"/>
              <a:t>fp.test</a:t>
            </a:r>
            <a:r>
              <a:rPr lang="es-ES" altLang="es-PE" sz="2800" dirty="0"/>
              <a:t> del paquete </a:t>
            </a:r>
            <a:r>
              <a:rPr lang="es-ES" altLang="es-PE" sz="2800" dirty="0" err="1"/>
              <a:t>RVAidememoire</a:t>
            </a:r>
            <a:endParaRPr lang="es-ES" altLang="es-PE" sz="2800" dirty="0"/>
          </a:p>
        </p:txBody>
      </p:sp>
      <p:sp>
        <p:nvSpPr>
          <p:cNvPr id="1034" name="Rectangle 5"/>
          <p:cNvSpPr>
            <a:spLocks noChangeArrowheads="1"/>
          </p:cNvSpPr>
          <p:nvPr/>
        </p:nvSpPr>
        <p:spPr bwMode="auto">
          <a:xfrm>
            <a:off x="0" y="33385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lgn="just" eaLnBrk="1" hangingPunct="1">
              <a:lnSpc>
                <a:spcPct val="90000"/>
              </a:lnSpc>
              <a:spcBef>
                <a:spcPct val="20000"/>
              </a:spcBef>
              <a:buClr>
                <a:schemeClr val="folHlink"/>
              </a:buClr>
              <a:buSzPct val="60000"/>
              <a:buFont typeface="Wingdings" panose="05000000000000000000" pitchFamily="2" charset="2"/>
              <a:buNone/>
            </a:pPr>
            <a:endParaRPr lang="en-US" altLang="es-PE"/>
          </a:p>
        </p:txBody>
      </p:sp>
      <p:sp>
        <p:nvSpPr>
          <p:cNvPr id="1035" name="Rectangle 7"/>
          <p:cNvSpPr>
            <a:spLocks noChangeArrowheads="1"/>
          </p:cNvSpPr>
          <p:nvPr/>
        </p:nvSpPr>
        <p:spPr bwMode="auto">
          <a:xfrm>
            <a:off x="0"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lgn="just" eaLnBrk="1" hangingPunct="1">
              <a:lnSpc>
                <a:spcPct val="90000"/>
              </a:lnSpc>
              <a:spcBef>
                <a:spcPct val="20000"/>
              </a:spcBef>
              <a:buClr>
                <a:schemeClr val="folHlink"/>
              </a:buClr>
              <a:buSzPct val="60000"/>
              <a:buFont typeface="Wingdings" panose="05000000000000000000" pitchFamily="2" charset="2"/>
              <a:buNone/>
            </a:pPr>
            <a:endParaRPr lang="en-US" altLang="es-PE"/>
          </a:p>
        </p:txBody>
      </p:sp>
      <p:sp>
        <p:nvSpPr>
          <p:cNvPr id="1036" name="Rectangle 9"/>
          <p:cNvSpPr>
            <a:spLocks noChangeArrowheads="1"/>
          </p:cNvSpPr>
          <p:nvPr/>
        </p:nvSpPr>
        <p:spPr bwMode="auto">
          <a:xfrm>
            <a:off x="0" y="32908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lgn="just" eaLnBrk="1" hangingPunct="1">
              <a:lnSpc>
                <a:spcPct val="90000"/>
              </a:lnSpc>
              <a:spcBef>
                <a:spcPct val="20000"/>
              </a:spcBef>
              <a:buClr>
                <a:schemeClr val="folHlink"/>
              </a:buClr>
              <a:buSzPct val="60000"/>
              <a:buFont typeface="Wingdings" panose="05000000000000000000" pitchFamily="2" charset="2"/>
              <a:buNone/>
            </a:pPr>
            <a:endParaRPr lang="en-US" altLang="es-PE"/>
          </a:p>
        </p:txBody>
      </p:sp>
      <p:sp>
        <p:nvSpPr>
          <p:cNvPr id="1037" name="Rectangle 11"/>
          <p:cNvSpPr>
            <a:spLocks noChangeArrowheads="1"/>
          </p:cNvSpPr>
          <p:nvPr/>
        </p:nvSpPr>
        <p:spPr bwMode="auto">
          <a:xfrm>
            <a:off x="0" y="33385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lgn="just" eaLnBrk="1" hangingPunct="1">
              <a:lnSpc>
                <a:spcPct val="90000"/>
              </a:lnSpc>
              <a:spcBef>
                <a:spcPct val="20000"/>
              </a:spcBef>
              <a:buClr>
                <a:schemeClr val="folHlink"/>
              </a:buClr>
              <a:buSzPct val="60000"/>
              <a:buFont typeface="Wingdings" panose="05000000000000000000" pitchFamily="2" charset="2"/>
              <a:buNone/>
            </a:pPr>
            <a:endParaRPr lang="en-US" altLang="es-PE"/>
          </a:p>
        </p:txBody>
      </p:sp>
      <p:sp>
        <p:nvSpPr>
          <p:cNvPr id="5" name="Rectangle 5">
            <a:extLst>
              <a:ext uri="{FF2B5EF4-FFF2-40B4-BE49-F238E27FC236}">
                <a16:creationId xmlns:a16="http://schemas.microsoft.com/office/drawing/2014/main" id="{EF74CC49-FEC4-4DCA-BBA3-F3218B1A0482}"/>
              </a:ext>
            </a:extLst>
          </p:cNvPr>
          <p:cNvSpPr>
            <a:spLocks noChangeArrowheads="1"/>
          </p:cNvSpPr>
          <p:nvPr/>
        </p:nvSpPr>
        <p:spPr bwMode="auto">
          <a:xfrm>
            <a:off x="2987823" y="1986053"/>
            <a:ext cx="12244533"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PE"/>
          </a:p>
        </p:txBody>
      </p:sp>
      <p:sp>
        <p:nvSpPr>
          <p:cNvPr id="7" name="Rectangle 7">
            <a:extLst>
              <a:ext uri="{FF2B5EF4-FFF2-40B4-BE49-F238E27FC236}">
                <a16:creationId xmlns:a16="http://schemas.microsoft.com/office/drawing/2014/main" id="{09A2BD75-56B2-4733-B2DC-F8569BBE06FD}"/>
              </a:ext>
            </a:extLst>
          </p:cNvPr>
          <p:cNvSpPr>
            <a:spLocks noChangeArrowheads="1"/>
          </p:cNvSpPr>
          <p:nvPr/>
        </p:nvSpPr>
        <p:spPr bwMode="auto">
          <a:xfrm>
            <a:off x="1115616" y="2799928"/>
            <a:ext cx="15121680"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PE"/>
          </a:p>
        </p:txBody>
      </p:sp>
      <p:sp>
        <p:nvSpPr>
          <p:cNvPr id="9" name="Rectangle 9">
            <a:extLst>
              <a:ext uri="{FF2B5EF4-FFF2-40B4-BE49-F238E27FC236}">
                <a16:creationId xmlns:a16="http://schemas.microsoft.com/office/drawing/2014/main" id="{824D71AE-4DE5-4CFB-A4AA-A4CE1B8333A4}"/>
              </a:ext>
            </a:extLst>
          </p:cNvPr>
          <p:cNvSpPr>
            <a:spLocks noChangeArrowheads="1"/>
          </p:cNvSpPr>
          <p:nvPr/>
        </p:nvSpPr>
        <p:spPr bwMode="auto">
          <a:xfrm>
            <a:off x="51378"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PE"/>
          </a:p>
        </p:txBody>
      </p:sp>
      <p:sp>
        <p:nvSpPr>
          <p:cNvPr id="13" name="Rectangle 11">
            <a:extLst>
              <a:ext uri="{FF2B5EF4-FFF2-40B4-BE49-F238E27FC236}">
                <a16:creationId xmlns:a16="http://schemas.microsoft.com/office/drawing/2014/main" id="{015A4324-9EAF-4800-9B1E-7FDD92043E1A}"/>
              </a:ext>
            </a:extLst>
          </p:cNvPr>
          <p:cNvSpPr>
            <a:spLocks noChangeArrowheads="1"/>
          </p:cNvSpPr>
          <p:nvPr/>
        </p:nvSpPr>
        <p:spPr bwMode="auto">
          <a:xfrm>
            <a:off x="-1"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PE"/>
          </a:p>
        </p:txBody>
      </p:sp>
      <p:pic>
        <p:nvPicPr>
          <p:cNvPr id="18" name="Imagen 17">
            <a:extLst>
              <a:ext uri="{FF2B5EF4-FFF2-40B4-BE49-F238E27FC236}">
                <a16:creationId xmlns:a16="http://schemas.microsoft.com/office/drawing/2014/main" id="{7C1DF894-0600-4177-BAA0-3E495E8B87CA}"/>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9727" y="3183989"/>
            <a:ext cx="1173088" cy="811953"/>
          </a:xfrm>
          <a:prstGeom prst="rect">
            <a:avLst/>
          </a:prstGeom>
          <a:noFill/>
          <a:ln>
            <a:noFill/>
          </a:ln>
        </p:spPr>
      </p:pic>
      <p:pic>
        <p:nvPicPr>
          <p:cNvPr id="23" name="Imagen 22">
            <a:extLst>
              <a:ext uri="{FF2B5EF4-FFF2-40B4-BE49-F238E27FC236}">
                <a16:creationId xmlns:a16="http://schemas.microsoft.com/office/drawing/2014/main" id="{8F897823-7EE4-40A6-9942-2924D308B659}"/>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483768" y="3289279"/>
            <a:ext cx="1296144" cy="735751"/>
          </a:xfrm>
          <a:prstGeom prst="rect">
            <a:avLst/>
          </a:prstGeom>
          <a:noFill/>
          <a:ln>
            <a:noFill/>
          </a:ln>
        </p:spPr>
      </p:pic>
      <p:pic>
        <p:nvPicPr>
          <p:cNvPr id="24" name="Imagen 23">
            <a:extLst>
              <a:ext uri="{FF2B5EF4-FFF2-40B4-BE49-F238E27FC236}">
                <a16:creationId xmlns:a16="http://schemas.microsoft.com/office/drawing/2014/main" id="{358EDA16-E3BE-4260-AEF4-EB48D8381675}"/>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262280" y="3306350"/>
            <a:ext cx="1461848" cy="735751"/>
          </a:xfrm>
          <a:prstGeom prst="rect">
            <a:avLst/>
          </a:prstGeom>
          <a:noFill/>
          <a:ln>
            <a:noFill/>
          </a:ln>
        </p:spPr>
      </p:pic>
      <p:pic>
        <p:nvPicPr>
          <p:cNvPr id="25" name="Imagen 24">
            <a:extLst>
              <a:ext uri="{FF2B5EF4-FFF2-40B4-BE49-F238E27FC236}">
                <a16:creationId xmlns:a16="http://schemas.microsoft.com/office/drawing/2014/main" id="{63C2BA03-2DC8-4279-A9CC-F169024F2D25}"/>
              </a:ext>
            </a:extLst>
          </p:cNvPr>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530800" y="3314700"/>
            <a:ext cx="1641600" cy="672349"/>
          </a:xfrm>
          <a:prstGeom prst="rect">
            <a:avLst/>
          </a:prstGeom>
          <a:noFill/>
          <a:ln>
            <a:noFill/>
          </a:ln>
        </p:spPr>
      </p:pic>
      <p:pic>
        <p:nvPicPr>
          <p:cNvPr id="26" name="Imagen 25">
            <a:extLst>
              <a:ext uri="{FF2B5EF4-FFF2-40B4-BE49-F238E27FC236}">
                <a16:creationId xmlns:a16="http://schemas.microsoft.com/office/drawing/2014/main" id="{1F0C9A36-3BE0-4D66-B92E-97DE84086DD3}"/>
              </a:ext>
            </a:extLst>
          </p:cNvPr>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563888" y="2283041"/>
            <a:ext cx="1800199" cy="813874"/>
          </a:xfrm>
          <a:prstGeom prst="rect">
            <a:avLst/>
          </a:prstGeom>
          <a:noFill/>
          <a:ln>
            <a:noFill/>
          </a:ln>
        </p:spPr>
      </p:pic>
      <p:pic>
        <p:nvPicPr>
          <p:cNvPr id="2" name="Picture 2" descr="Michael FLIGNER | The Ohio State University, OH | OSU | Department ...">
            <a:extLst>
              <a:ext uri="{FF2B5EF4-FFF2-40B4-BE49-F238E27FC236}">
                <a16:creationId xmlns:a16="http://schemas.microsoft.com/office/drawing/2014/main" id="{2B26A769-E388-4559-A74C-7DD40472E915}"/>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699372" y="644825"/>
            <a:ext cx="1364087" cy="1364087"/>
          </a:xfrm>
          <a:prstGeom prst="rect">
            <a:avLst/>
          </a:prstGeom>
          <a:noFill/>
          <a:extLst>
            <a:ext uri="{909E8E84-426E-40DD-AFC4-6F175D3DCCD1}">
              <a14:hiddenFill xmlns:a14="http://schemas.microsoft.com/office/drawing/2010/main">
                <a:solidFill>
                  <a:srgbClr val="FFFFFF"/>
                </a:solidFill>
              </a14:hiddenFill>
            </a:ext>
          </a:extLst>
        </p:spPr>
      </p:pic>
      <p:sp>
        <p:nvSpPr>
          <p:cNvPr id="3" name="CuadroTexto 2">
            <a:extLst>
              <a:ext uri="{FF2B5EF4-FFF2-40B4-BE49-F238E27FC236}">
                <a16:creationId xmlns:a16="http://schemas.microsoft.com/office/drawing/2014/main" id="{8141A99B-E3CD-4976-801D-96DFCA7BFFDE}"/>
              </a:ext>
            </a:extLst>
          </p:cNvPr>
          <p:cNvSpPr txBox="1"/>
          <p:nvPr/>
        </p:nvSpPr>
        <p:spPr>
          <a:xfrm>
            <a:off x="6588224" y="2096341"/>
            <a:ext cx="3168352" cy="707886"/>
          </a:xfrm>
          <a:prstGeom prst="rect">
            <a:avLst/>
          </a:prstGeom>
          <a:noFill/>
        </p:spPr>
        <p:txBody>
          <a:bodyPr wrap="square" rtlCol="0">
            <a:spAutoFit/>
          </a:bodyPr>
          <a:lstStyle/>
          <a:p>
            <a:pPr algn="ctr"/>
            <a:r>
              <a:rPr lang="es-PE" sz="2000" dirty="0"/>
              <a:t>Michael </a:t>
            </a:r>
            <a:r>
              <a:rPr lang="es-PE" sz="2000" dirty="0" err="1"/>
              <a:t>Fligner</a:t>
            </a:r>
            <a:endParaRPr lang="es-PE" sz="2000" dirty="0"/>
          </a:p>
          <a:p>
            <a:pPr algn="ctr"/>
            <a:r>
              <a:rPr lang="es-PE" sz="2000" dirty="0"/>
              <a:t>(1905-2000)</a:t>
            </a:r>
          </a:p>
        </p:txBody>
      </p:sp>
    </p:spTree>
    <p:extLst>
      <p:ext uri="{BB962C8B-B14F-4D97-AF65-F5344CB8AC3E}">
        <p14:creationId xmlns:p14="http://schemas.microsoft.com/office/powerpoint/2010/main" val="300114152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65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1033">
                                            <p:txEl>
                                              <p:pRg st="0" end="0"/>
                                            </p:txEl>
                                          </p:spTgt>
                                        </p:tgtEl>
                                        <p:attrNameLst>
                                          <p:attrName>style.visibility</p:attrName>
                                        </p:attrNameLst>
                                      </p:cBhvr>
                                      <p:to>
                                        <p:strVal val="visible"/>
                                      </p:to>
                                    </p:set>
                                    <p:anim calcmode="lin" valueType="num">
                                      <p:cBhvr additive="base">
                                        <p:cTn id="11" dur="500" fill="hold"/>
                                        <p:tgtEl>
                                          <p:spTgt spid="1033">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03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033">
                                            <p:txEl>
                                              <p:pRg st="1" end="1"/>
                                            </p:txEl>
                                          </p:spTgt>
                                        </p:tgtEl>
                                        <p:attrNameLst>
                                          <p:attrName>style.visibility</p:attrName>
                                        </p:attrNameLst>
                                      </p:cBhvr>
                                      <p:to>
                                        <p:strVal val="visible"/>
                                      </p:to>
                                    </p:set>
                                    <p:anim calcmode="lin" valueType="num">
                                      <p:cBhvr additive="base">
                                        <p:cTn id="17" dur="500" fill="hold"/>
                                        <p:tgtEl>
                                          <p:spTgt spid="1033">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03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1033">
                                            <p:txEl>
                                              <p:pRg st="2" end="2"/>
                                            </p:txEl>
                                          </p:spTgt>
                                        </p:tgtEl>
                                        <p:attrNameLst>
                                          <p:attrName>style.visibility</p:attrName>
                                        </p:attrNameLst>
                                      </p:cBhvr>
                                      <p:to>
                                        <p:strVal val="visible"/>
                                      </p:to>
                                    </p:set>
                                    <p:anim calcmode="lin" valueType="num">
                                      <p:cBhvr additive="base">
                                        <p:cTn id="23" dur="500" fill="hold"/>
                                        <p:tgtEl>
                                          <p:spTgt spid="1033">
                                            <p:txEl>
                                              <p:pRg st="2" end="2"/>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03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1033">
                                            <p:txEl>
                                              <p:pRg st="7" end="7"/>
                                            </p:txEl>
                                          </p:spTgt>
                                        </p:tgtEl>
                                        <p:attrNameLst>
                                          <p:attrName>style.visibility</p:attrName>
                                        </p:attrNameLst>
                                      </p:cBhvr>
                                      <p:to>
                                        <p:strVal val="visible"/>
                                      </p:to>
                                    </p:set>
                                    <p:anim calcmode="lin" valueType="num">
                                      <p:cBhvr additive="base">
                                        <p:cTn id="29" dur="500" fill="hold"/>
                                        <p:tgtEl>
                                          <p:spTgt spid="1033">
                                            <p:txEl>
                                              <p:pRg st="7" end="7"/>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03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1033">
                                            <p:txEl>
                                              <p:pRg st="8" end="8"/>
                                            </p:txEl>
                                          </p:spTgt>
                                        </p:tgtEl>
                                        <p:attrNameLst>
                                          <p:attrName>style.visibility</p:attrName>
                                        </p:attrNameLst>
                                      </p:cBhvr>
                                      <p:to>
                                        <p:strVal val="visible"/>
                                      </p:to>
                                    </p:set>
                                    <p:anim calcmode="lin" valueType="num">
                                      <p:cBhvr additive="base">
                                        <p:cTn id="35" dur="500" fill="hold"/>
                                        <p:tgtEl>
                                          <p:spTgt spid="1033">
                                            <p:txEl>
                                              <p:pRg st="8" end="8"/>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103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0"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E40DCFE5-99EB-47C7-89F1-D805C1DCB839}"/>
              </a:ext>
            </a:extLst>
          </p:cNvPr>
          <p:cNvSpPr txBox="1"/>
          <p:nvPr/>
        </p:nvSpPr>
        <p:spPr>
          <a:xfrm>
            <a:off x="251520" y="2130384"/>
            <a:ext cx="1800200" cy="1200329"/>
          </a:xfrm>
          <a:prstGeom prst="rect">
            <a:avLst/>
          </a:prstGeom>
          <a:noFill/>
          <a:ln>
            <a:solidFill>
              <a:schemeClr val="accent1"/>
            </a:solidFill>
          </a:ln>
        </p:spPr>
        <p:txBody>
          <a:bodyPr wrap="square" rtlCol="0">
            <a:spAutoFit/>
          </a:bodyPr>
          <a:lstStyle/>
          <a:p>
            <a:pPr algn="ctr"/>
            <a:r>
              <a:rPr lang="es-PE" sz="1800" dirty="0"/>
              <a:t>Objetivo:</a:t>
            </a:r>
          </a:p>
          <a:p>
            <a:pPr algn="ctr"/>
            <a:r>
              <a:rPr lang="es-PE" sz="1800" dirty="0"/>
              <a:t>Comparar parámetros de posición</a:t>
            </a:r>
          </a:p>
        </p:txBody>
      </p:sp>
      <p:cxnSp>
        <p:nvCxnSpPr>
          <p:cNvPr id="6" name="Conector recto de flecha 5">
            <a:extLst>
              <a:ext uri="{FF2B5EF4-FFF2-40B4-BE49-F238E27FC236}">
                <a16:creationId xmlns:a16="http://schemas.microsoft.com/office/drawing/2014/main" id="{29A1AC7B-3227-4FC6-AA24-F77A7A8B0EC6}"/>
              </a:ext>
            </a:extLst>
          </p:cNvPr>
          <p:cNvCxnSpPr/>
          <p:nvPr/>
        </p:nvCxnSpPr>
        <p:spPr>
          <a:xfrm flipV="1">
            <a:off x="2051720" y="1951682"/>
            <a:ext cx="1080120" cy="5760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Conector recto de flecha 7">
            <a:extLst>
              <a:ext uri="{FF2B5EF4-FFF2-40B4-BE49-F238E27FC236}">
                <a16:creationId xmlns:a16="http://schemas.microsoft.com/office/drawing/2014/main" id="{FCB72F6D-56CC-4C76-B5C1-BCBC53CED713}"/>
              </a:ext>
            </a:extLst>
          </p:cNvPr>
          <p:cNvCxnSpPr/>
          <p:nvPr/>
        </p:nvCxnSpPr>
        <p:spPr>
          <a:xfrm>
            <a:off x="2051720" y="2599754"/>
            <a:ext cx="1080120" cy="7309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CuadroTexto 8">
            <a:extLst>
              <a:ext uri="{FF2B5EF4-FFF2-40B4-BE49-F238E27FC236}">
                <a16:creationId xmlns:a16="http://schemas.microsoft.com/office/drawing/2014/main" id="{8CF94C5A-A956-4E8B-969C-A442463EB33B}"/>
              </a:ext>
            </a:extLst>
          </p:cNvPr>
          <p:cNvSpPr txBox="1"/>
          <p:nvPr/>
        </p:nvSpPr>
        <p:spPr>
          <a:xfrm>
            <a:off x="3169569" y="1767016"/>
            <a:ext cx="1800200" cy="369332"/>
          </a:xfrm>
          <a:prstGeom prst="rect">
            <a:avLst/>
          </a:prstGeom>
          <a:noFill/>
        </p:spPr>
        <p:txBody>
          <a:bodyPr wrap="square" rtlCol="0">
            <a:spAutoFit/>
          </a:bodyPr>
          <a:lstStyle/>
          <a:p>
            <a:pPr algn="ctr"/>
            <a:r>
              <a:rPr lang="es-PE" sz="1800" dirty="0"/>
              <a:t>F(X1) = F(X2)</a:t>
            </a:r>
          </a:p>
        </p:txBody>
      </p:sp>
      <p:cxnSp>
        <p:nvCxnSpPr>
          <p:cNvPr id="11" name="Conector recto de flecha 10">
            <a:extLst>
              <a:ext uri="{FF2B5EF4-FFF2-40B4-BE49-F238E27FC236}">
                <a16:creationId xmlns:a16="http://schemas.microsoft.com/office/drawing/2014/main" id="{681904E7-4C83-43FA-A800-CF2EA895106C}"/>
              </a:ext>
            </a:extLst>
          </p:cNvPr>
          <p:cNvCxnSpPr>
            <a:stCxn id="9" idx="3"/>
          </p:cNvCxnSpPr>
          <p:nvPr/>
        </p:nvCxnSpPr>
        <p:spPr>
          <a:xfrm flipV="1">
            <a:off x="4969769" y="1911032"/>
            <a:ext cx="720080" cy="406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CuadroTexto 11">
            <a:extLst>
              <a:ext uri="{FF2B5EF4-FFF2-40B4-BE49-F238E27FC236}">
                <a16:creationId xmlns:a16="http://schemas.microsoft.com/office/drawing/2014/main" id="{45F57C1F-C9E4-4095-AE3E-896775C003A4}"/>
              </a:ext>
            </a:extLst>
          </p:cNvPr>
          <p:cNvSpPr txBox="1"/>
          <p:nvPr/>
        </p:nvSpPr>
        <p:spPr>
          <a:xfrm>
            <a:off x="5689849" y="1700808"/>
            <a:ext cx="1800200" cy="369332"/>
          </a:xfrm>
          <a:prstGeom prst="rect">
            <a:avLst/>
          </a:prstGeom>
          <a:noFill/>
        </p:spPr>
        <p:txBody>
          <a:bodyPr wrap="square" rtlCol="0">
            <a:spAutoFit/>
          </a:bodyPr>
          <a:lstStyle/>
          <a:p>
            <a:pPr algn="ctr"/>
            <a:r>
              <a:rPr lang="es-PE" sz="1800" dirty="0"/>
              <a:t>Mann Whitney</a:t>
            </a:r>
          </a:p>
        </p:txBody>
      </p:sp>
      <p:sp>
        <p:nvSpPr>
          <p:cNvPr id="14" name="CuadroTexto 13">
            <a:extLst>
              <a:ext uri="{FF2B5EF4-FFF2-40B4-BE49-F238E27FC236}">
                <a16:creationId xmlns:a16="http://schemas.microsoft.com/office/drawing/2014/main" id="{9FEE3AB1-076E-47E9-90B4-BC156C85BDAA}"/>
              </a:ext>
            </a:extLst>
          </p:cNvPr>
          <p:cNvSpPr txBox="1"/>
          <p:nvPr/>
        </p:nvSpPr>
        <p:spPr>
          <a:xfrm>
            <a:off x="3203848" y="3146047"/>
            <a:ext cx="1800200" cy="369332"/>
          </a:xfrm>
          <a:prstGeom prst="rect">
            <a:avLst/>
          </a:prstGeom>
          <a:noFill/>
        </p:spPr>
        <p:txBody>
          <a:bodyPr wrap="square" rtlCol="0">
            <a:spAutoFit/>
          </a:bodyPr>
          <a:lstStyle/>
          <a:p>
            <a:pPr algn="ctr"/>
            <a:r>
              <a:rPr lang="es-PE" sz="1800" dirty="0"/>
              <a:t>F(X1) ≠ F(X2)</a:t>
            </a:r>
          </a:p>
        </p:txBody>
      </p:sp>
      <p:cxnSp>
        <p:nvCxnSpPr>
          <p:cNvPr id="15" name="Conector recto de flecha 14">
            <a:extLst>
              <a:ext uri="{FF2B5EF4-FFF2-40B4-BE49-F238E27FC236}">
                <a16:creationId xmlns:a16="http://schemas.microsoft.com/office/drawing/2014/main" id="{2CBE6548-CD68-44E5-A225-C3E5F2BD22AE}"/>
              </a:ext>
            </a:extLst>
          </p:cNvPr>
          <p:cNvCxnSpPr>
            <a:cxnSpLocks/>
          </p:cNvCxnSpPr>
          <p:nvPr/>
        </p:nvCxnSpPr>
        <p:spPr>
          <a:xfrm flipV="1">
            <a:off x="4969567" y="2961381"/>
            <a:ext cx="720282" cy="4327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Conector recto de flecha 17">
            <a:extLst>
              <a:ext uri="{FF2B5EF4-FFF2-40B4-BE49-F238E27FC236}">
                <a16:creationId xmlns:a16="http://schemas.microsoft.com/office/drawing/2014/main" id="{A4E09006-08EE-4323-B5CF-4C4AA623FBA6}"/>
              </a:ext>
            </a:extLst>
          </p:cNvPr>
          <p:cNvCxnSpPr>
            <a:stCxn id="14" idx="3"/>
          </p:cNvCxnSpPr>
          <p:nvPr/>
        </p:nvCxnSpPr>
        <p:spPr>
          <a:xfrm>
            <a:off x="5004048" y="3330713"/>
            <a:ext cx="576064" cy="6371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CuadroTexto 18">
            <a:extLst>
              <a:ext uri="{FF2B5EF4-FFF2-40B4-BE49-F238E27FC236}">
                <a16:creationId xmlns:a16="http://schemas.microsoft.com/office/drawing/2014/main" id="{C594C629-7F85-443C-A1FD-C7E00112D470}"/>
              </a:ext>
            </a:extLst>
          </p:cNvPr>
          <p:cNvSpPr txBox="1"/>
          <p:nvPr/>
        </p:nvSpPr>
        <p:spPr>
          <a:xfrm>
            <a:off x="5724128" y="2590462"/>
            <a:ext cx="1368152" cy="369332"/>
          </a:xfrm>
          <a:prstGeom prst="rect">
            <a:avLst/>
          </a:prstGeom>
          <a:noFill/>
        </p:spPr>
        <p:txBody>
          <a:bodyPr wrap="square" rtlCol="0">
            <a:spAutoFit/>
          </a:bodyPr>
          <a:lstStyle/>
          <a:p>
            <a:pPr algn="ctr"/>
            <a:r>
              <a:rPr lang="es-PE" sz="1800" dirty="0"/>
              <a:t>As1= 0</a:t>
            </a:r>
          </a:p>
        </p:txBody>
      </p:sp>
      <p:sp>
        <p:nvSpPr>
          <p:cNvPr id="20" name="CuadroTexto 19">
            <a:extLst>
              <a:ext uri="{FF2B5EF4-FFF2-40B4-BE49-F238E27FC236}">
                <a16:creationId xmlns:a16="http://schemas.microsoft.com/office/drawing/2014/main" id="{5B99487F-3439-47EF-9C3D-D13C4D6B4A72}"/>
              </a:ext>
            </a:extLst>
          </p:cNvPr>
          <p:cNvSpPr txBox="1"/>
          <p:nvPr/>
        </p:nvSpPr>
        <p:spPr>
          <a:xfrm>
            <a:off x="5508104" y="3762742"/>
            <a:ext cx="1800200" cy="369332"/>
          </a:xfrm>
          <a:prstGeom prst="rect">
            <a:avLst/>
          </a:prstGeom>
          <a:noFill/>
        </p:spPr>
        <p:txBody>
          <a:bodyPr wrap="square" rtlCol="0">
            <a:spAutoFit/>
          </a:bodyPr>
          <a:lstStyle/>
          <a:p>
            <a:pPr algn="ctr"/>
            <a:r>
              <a:rPr lang="es-PE" sz="1800" dirty="0"/>
              <a:t>As ≠0</a:t>
            </a:r>
          </a:p>
        </p:txBody>
      </p:sp>
      <p:cxnSp>
        <p:nvCxnSpPr>
          <p:cNvPr id="21" name="Conector recto de flecha 20">
            <a:extLst>
              <a:ext uri="{FF2B5EF4-FFF2-40B4-BE49-F238E27FC236}">
                <a16:creationId xmlns:a16="http://schemas.microsoft.com/office/drawing/2014/main" id="{7F1DD04F-48A6-435E-AFD1-D335C33BC9B7}"/>
              </a:ext>
            </a:extLst>
          </p:cNvPr>
          <p:cNvCxnSpPr/>
          <p:nvPr/>
        </p:nvCxnSpPr>
        <p:spPr>
          <a:xfrm flipV="1">
            <a:off x="6804248" y="2775128"/>
            <a:ext cx="720080" cy="406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CuadroTexto 21">
            <a:extLst>
              <a:ext uri="{FF2B5EF4-FFF2-40B4-BE49-F238E27FC236}">
                <a16:creationId xmlns:a16="http://schemas.microsoft.com/office/drawing/2014/main" id="{AA69AD4B-AB48-49D2-B8E0-E786BBC44CBA}"/>
              </a:ext>
            </a:extLst>
          </p:cNvPr>
          <p:cNvSpPr txBox="1"/>
          <p:nvPr/>
        </p:nvSpPr>
        <p:spPr>
          <a:xfrm>
            <a:off x="3419872" y="4678694"/>
            <a:ext cx="2448272" cy="369332"/>
          </a:xfrm>
          <a:prstGeom prst="rect">
            <a:avLst/>
          </a:prstGeom>
          <a:noFill/>
        </p:spPr>
        <p:txBody>
          <a:bodyPr wrap="square" rtlCol="0">
            <a:spAutoFit/>
          </a:bodyPr>
          <a:lstStyle/>
          <a:p>
            <a:pPr algn="ctr"/>
            <a:r>
              <a:rPr lang="es-PE" sz="1800" dirty="0"/>
              <a:t>Prueba de la Mediana</a:t>
            </a:r>
          </a:p>
        </p:txBody>
      </p:sp>
      <p:sp>
        <p:nvSpPr>
          <p:cNvPr id="23" name="Rectangle 2">
            <a:extLst>
              <a:ext uri="{FF2B5EF4-FFF2-40B4-BE49-F238E27FC236}">
                <a16:creationId xmlns:a16="http://schemas.microsoft.com/office/drawing/2014/main" id="{E7C5F009-6C80-4EF3-A0A1-286ACC34AF77}"/>
              </a:ext>
            </a:extLst>
          </p:cNvPr>
          <p:cNvSpPr>
            <a:spLocks noGrp="1" noChangeArrowheads="1"/>
          </p:cNvSpPr>
          <p:nvPr>
            <p:ph type="title"/>
          </p:nvPr>
        </p:nvSpPr>
        <p:spPr>
          <a:xfrm>
            <a:off x="0" y="1"/>
            <a:ext cx="9426699" cy="836712"/>
          </a:xfrm>
        </p:spPr>
        <p:txBody>
          <a:bodyPr>
            <a:normAutofit fontScale="90000"/>
          </a:bodyPr>
          <a:lstStyle/>
          <a:p>
            <a:pPr eaLnBrk="1" hangingPunct="1">
              <a:defRPr/>
            </a:pPr>
            <a:r>
              <a:rPr lang="es-ES" altLang="es-PE" sz="3100" b="1" dirty="0">
                <a:solidFill>
                  <a:srgbClr val="0070C0"/>
                </a:solidFill>
              </a:rPr>
              <a:t>3. Prueba para evaluar un parámetro de posición</a:t>
            </a:r>
            <a:br>
              <a:rPr lang="es-ES" altLang="es-PE" sz="4000" b="1" dirty="0">
                <a:solidFill>
                  <a:srgbClr val="0070C0"/>
                </a:solidFill>
              </a:rPr>
            </a:br>
            <a:endParaRPr lang="es-ES" altLang="es-PE" sz="4000" b="1" dirty="0">
              <a:solidFill>
                <a:srgbClr val="0070C0"/>
              </a:solidFill>
            </a:endParaRPr>
          </a:p>
        </p:txBody>
      </p:sp>
      <p:sp>
        <p:nvSpPr>
          <p:cNvPr id="24" name="CuadroTexto 23">
            <a:extLst>
              <a:ext uri="{FF2B5EF4-FFF2-40B4-BE49-F238E27FC236}">
                <a16:creationId xmlns:a16="http://schemas.microsoft.com/office/drawing/2014/main" id="{727F2D51-F392-46E3-85A9-4331F4804127}"/>
              </a:ext>
            </a:extLst>
          </p:cNvPr>
          <p:cNvSpPr txBox="1"/>
          <p:nvPr/>
        </p:nvSpPr>
        <p:spPr>
          <a:xfrm>
            <a:off x="5724128" y="2909852"/>
            <a:ext cx="1368152" cy="369332"/>
          </a:xfrm>
          <a:prstGeom prst="rect">
            <a:avLst/>
          </a:prstGeom>
          <a:noFill/>
        </p:spPr>
        <p:txBody>
          <a:bodyPr wrap="square" rtlCol="0">
            <a:spAutoFit/>
          </a:bodyPr>
          <a:lstStyle/>
          <a:p>
            <a:pPr algn="ctr"/>
            <a:r>
              <a:rPr lang="es-PE" sz="1800" dirty="0"/>
              <a:t>As2= 0</a:t>
            </a:r>
          </a:p>
        </p:txBody>
      </p:sp>
      <p:cxnSp>
        <p:nvCxnSpPr>
          <p:cNvPr id="26" name="Conector recto de flecha 25">
            <a:extLst>
              <a:ext uri="{FF2B5EF4-FFF2-40B4-BE49-F238E27FC236}">
                <a16:creationId xmlns:a16="http://schemas.microsoft.com/office/drawing/2014/main" id="{BC75EFB5-D655-4BFB-965E-D432EEBCBD35}"/>
              </a:ext>
            </a:extLst>
          </p:cNvPr>
          <p:cNvCxnSpPr/>
          <p:nvPr/>
        </p:nvCxnSpPr>
        <p:spPr>
          <a:xfrm flipV="1">
            <a:off x="6948264" y="3649309"/>
            <a:ext cx="507304" cy="3185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CuadroTexto 26">
            <a:extLst>
              <a:ext uri="{FF2B5EF4-FFF2-40B4-BE49-F238E27FC236}">
                <a16:creationId xmlns:a16="http://schemas.microsoft.com/office/drawing/2014/main" id="{486211B3-BFA4-416E-9043-AFBAD5018EEE}"/>
              </a:ext>
            </a:extLst>
          </p:cNvPr>
          <p:cNvSpPr txBox="1"/>
          <p:nvPr/>
        </p:nvSpPr>
        <p:spPr>
          <a:xfrm>
            <a:off x="7455568" y="3388496"/>
            <a:ext cx="1800200" cy="646331"/>
          </a:xfrm>
          <a:prstGeom prst="rect">
            <a:avLst/>
          </a:prstGeom>
          <a:noFill/>
        </p:spPr>
        <p:txBody>
          <a:bodyPr wrap="square" rtlCol="0">
            <a:spAutoFit/>
          </a:bodyPr>
          <a:lstStyle/>
          <a:p>
            <a:pPr algn="ctr"/>
            <a:r>
              <a:rPr lang="es-PE" sz="1800" dirty="0"/>
              <a:t>Prueba de Permutación</a:t>
            </a:r>
          </a:p>
        </p:txBody>
      </p:sp>
      <p:cxnSp>
        <p:nvCxnSpPr>
          <p:cNvPr id="29" name="Conector recto de flecha 28">
            <a:extLst>
              <a:ext uri="{FF2B5EF4-FFF2-40B4-BE49-F238E27FC236}">
                <a16:creationId xmlns:a16="http://schemas.microsoft.com/office/drawing/2014/main" id="{F31A4BE8-DF5A-492C-8A8B-E022C7EDD1A2}"/>
              </a:ext>
            </a:extLst>
          </p:cNvPr>
          <p:cNvCxnSpPr/>
          <p:nvPr/>
        </p:nvCxnSpPr>
        <p:spPr>
          <a:xfrm>
            <a:off x="1619672" y="3388496"/>
            <a:ext cx="1584176" cy="14435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CuadroTexto 29">
            <a:extLst>
              <a:ext uri="{FF2B5EF4-FFF2-40B4-BE49-F238E27FC236}">
                <a16:creationId xmlns:a16="http://schemas.microsoft.com/office/drawing/2014/main" id="{8DB74B79-1D79-4D56-B629-341E62398AA0}"/>
              </a:ext>
            </a:extLst>
          </p:cNvPr>
          <p:cNvSpPr txBox="1"/>
          <p:nvPr/>
        </p:nvSpPr>
        <p:spPr>
          <a:xfrm>
            <a:off x="7455568" y="2467035"/>
            <a:ext cx="1800200" cy="369332"/>
          </a:xfrm>
          <a:prstGeom prst="rect">
            <a:avLst/>
          </a:prstGeom>
          <a:noFill/>
        </p:spPr>
        <p:txBody>
          <a:bodyPr wrap="square" rtlCol="0">
            <a:spAutoFit/>
          </a:bodyPr>
          <a:lstStyle/>
          <a:p>
            <a:pPr algn="ctr"/>
            <a:r>
              <a:rPr lang="es-PE" sz="1800" dirty="0" err="1"/>
              <a:t>Fligner-Policello</a:t>
            </a:r>
            <a:endParaRPr lang="es-PE" sz="1800" dirty="0"/>
          </a:p>
        </p:txBody>
      </p:sp>
    </p:spTree>
    <p:extLst>
      <p:ext uri="{BB962C8B-B14F-4D97-AF65-F5344CB8AC3E}">
        <p14:creationId xmlns:p14="http://schemas.microsoft.com/office/powerpoint/2010/main" val="25822725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76920" y="10919"/>
            <a:ext cx="9828584" cy="836712"/>
          </a:xfrm>
        </p:spPr>
        <p:txBody>
          <a:bodyPr>
            <a:normAutofit fontScale="90000"/>
          </a:bodyPr>
          <a:lstStyle/>
          <a:p>
            <a:pPr eaLnBrk="1" hangingPunct="1">
              <a:defRPr/>
            </a:pPr>
            <a:r>
              <a:rPr lang="es-ES" altLang="es-PE" sz="3400" b="1" dirty="0">
                <a:solidFill>
                  <a:srgbClr val="0070C0"/>
                </a:solidFill>
              </a:rPr>
              <a:t>4. Prueba para evaluar un parámetro de escala</a:t>
            </a:r>
            <a:br>
              <a:rPr lang="es-ES" altLang="es-PE" sz="4000" b="1" dirty="0">
                <a:solidFill>
                  <a:srgbClr val="0070C0"/>
                </a:solidFill>
              </a:rPr>
            </a:br>
            <a:endParaRPr lang="es-ES" altLang="es-PE" sz="4000" b="1" dirty="0">
              <a:solidFill>
                <a:srgbClr val="0070C0"/>
              </a:solidFill>
            </a:endParaRPr>
          </a:p>
        </p:txBody>
      </p:sp>
      <p:sp>
        <p:nvSpPr>
          <p:cNvPr id="1033" name="Rectangle 3"/>
          <p:cNvSpPr>
            <a:spLocks noGrp="1" noChangeArrowheads="1"/>
          </p:cNvSpPr>
          <p:nvPr>
            <p:ph idx="1"/>
          </p:nvPr>
        </p:nvSpPr>
        <p:spPr>
          <a:xfrm>
            <a:off x="12163" y="603920"/>
            <a:ext cx="8355458" cy="4193232"/>
          </a:xfrm>
        </p:spPr>
        <p:txBody>
          <a:bodyPr/>
          <a:lstStyle/>
          <a:p>
            <a:pPr marL="0" indent="0">
              <a:buNone/>
            </a:pPr>
            <a:r>
              <a:rPr lang="es-ES" sz="3200" b="1" dirty="0">
                <a:solidFill>
                  <a:srgbClr val="0070C0"/>
                </a:solidFill>
              </a:rPr>
              <a:t>	</a:t>
            </a:r>
            <a:endParaRPr lang="es-ES" altLang="es-PE" sz="3200" dirty="0"/>
          </a:p>
        </p:txBody>
      </p:sp>
      <p:sp>
        <p:nvSpPr>
          <p:cNvPr id="1034" name="Rectangle 5"/>
          <p:cNvSpPr>
            <a:spLocks noChangeArrowheads="1"/>
          </p:cNvSpPr>
          <p:nvPr/>
        </p:nvSpPr>
        <p:spPr bwMode="auto">
          <a:xfrm>
            <a:off x="0" y="33385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lgn="just" eaLnBrk="1" hangingPunct="1">
              <a:lnSpc>
                <a:spcPct val="90000"/>
              </a:lnSpc>
              <a:spcBef>
                <a:spcPct val="20000"/>
              </a:spcBef>
              <a:buClr>
                <a:schemeClr val="folHlink"/>
              </a:buClr>
              <a:buSzPct val="60000"/>
              <a:buFont typeface="Wingdings" panose="05000000000000000000" pitchFamily="2" charset="2"/>
              <a:buNone/>
            </a:pPr>
            <a:endParaRPr lang="en-US" altLang="es-PE"/>
          </a:p>
        </p:txBody>
      </p:sp>
      <p:sp>
        <p:nvSpPr>
          <p:cNvPr id="1035" name="Rectangle 7"/>
          <p:cNvSpPr>
            <a:spLocks noChangeArrowheads="1"/>
          </p:cNvSpPr>
          <p:nvPr/>
        </p:nvSpPr>
        <p:spPr bwMode="auto">
          <a:xfrm>
            <a:off x="0"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lgn="just" eaLnBrk="1" hangingPunct="1">
              <a:lnSpc>
                <a:spcPct val="90000"/>
              </a:lnSpc>
              <a:spcBef>
                <a:spcPct val="20000"/>
              </a:spcBef>
              <a:buClr>
                <a:schemeClr val="folHlink"/>
              </a:buClr>
              <a:buSzPct val="60000"/>
              <a:buFont typeface="Wingdings" panose="05000000000000000000" pitchFamily="2" charset="2"/>
              <a:buNone/>
            </a:pPr>
            <a:endParaRPr lang="en-US" altLang="es-PE"/>
          </a:p>
        </p:txBody>
      </p:sp>
      <p:sp>
        <p:nvSpPr>
          <p:cNvPr id="1036" name="Rectangle 9"/>
          <p:cNvSpPr>
            <a:spLocks noChangeArrowheads="1"/>
          </p:cNvSpPr>
          <p:nvPr/>
        </p:nvSpPr>
        <p:spPr bwMode="auto">
          <a:xfrm>
            <a:off x="0" y="32908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lgn="just" eaLnBrk="1" hangingPunct="1">
              <a:lnSpc>
                <a:spcPct val="90000"/>
              </a:lnSpc>
              <a:spcBef>
                <a:spcPct val="20000"/>
              </a:spcBef>
              <a:buClr>
                <a:schemeClr val="folHlink"/>
              </a:buClr>
              <a:buSzPct val="60000"/>
              <a:buFont typeface="Wingdings" panose="05000000000000000000" pitchFamily="2" charset="2"/>
              <a:buNone/>
            </a:pPr>
            <a:endParaRPr lang="en-US" altLang="es-PE"/>
          </a:p>
        </p:txBody>
      </p:sp>
      <p:sp>
        <p:nvSpPr>
          <p:cNvPr id="1038" name="Rectangle 13"/>
          <p:cNvSpPr>
            <a:spLocks noChangeArrowheads="1"/>
          </p:cNvSpPr>
          <p:nvPr/>
        </p:nvSpPr>
        <p:spPr bwMode="auto">
          <a:xfrm>
            <a:off x="0" y="31242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lgn="just" eaLnBrk="1" hangingPunct="1">
              <a:lnSpc>
                <a:spcPct val="90000"/>
              </a:lnSpc>
              <a:spcBef>
                <a:spcPct val="20000"/>
              </a:spcBef>
              <a:buClr>
                <a:schemeClr val="folHlink"/>
              </a:buClr>
              <a:buSzPct val="60000"/>
              <a:buFont typeface="Wingdings" panose="05000000000000000000" pitchFamily="2" charset="2"/>
              <a:buNone/>
            </a:pPr>
            <a:endParaRPr lang="en-US" altLang="es-PE"/>
          </a:p>
        </p:txBody>
      </p:sp>
      <p:graphicFrame>
        <p:nvGraphicFramePr>
          <p:cNvPr id="2" name="Tabla 1">
            <a:extLst>
              <a:ext uri="{FF2B5EF4-FFF2-40B4-BE49-F238E27FC236}">
                <a16:creationId xmlns:a16="http://schemas.microsoft.com/office/drawing/2014/main" id="{94FB1A86-E23B-431B-A3E4-43664EF4F147}"/>
              </a:ext>
            </a:extLst>
          </p:cNvPr>
          <p:cNvGraphicFramePr>
            <a:graphicFrameLocks noGrp="1"/>
          </p:cNvGraphicFramePr>
          <p:nvPr>
            <p:extLst>
              <p:ext uri="{D42A27DB-BD31-4B8C-83A1-F6EECF244321}">
                <p14:modId xmlns:p14="http://schemas.microsoft.com/office/powerpoint/2010/main" val="869106461"/>
              </p:ext>
            </p:extLst>
          </p:nvPr>
        </p:nvGraphicFramePr>
        <p:xfrm>
          <a:off x="265087" y="5211881"/>
          <a:ext cx="7724143" cy="1241455"/>
        </p:xfrm>
        <a:graphic>
          <a:graphicData uri="http://schemas.openxmlformats.org/drawingml/2006/table">
            <a:tbl>
              <a:tblPr firstRow="1" firstCol="1" lastRow="1" lastCol="1" bandRow="1" bandCol="1">
                <a:tableStyleId>{5C22544A-7EE6-4342-B048-85BDC9FD1C3A}</a:tableStyleId>
              </a:tblPr>
              <a:tblGrid>
                <a:gridCol w="1855879">
                  <a:extLst>
                    <a:ext uri="{9D8B030D-6E8A-4147-A177-3AD203B41FA5}">
                      <a16:colId xmlns:a16="http://schemas.microsoft.com/office/drawing/2014/main" val="1781147834"/>
                    </a:ext>
                  </a:extLst>
                </a:gridCol>
                <a:gridCol w="686839">
                  <a:extLst>
                    <a:ext uri="{9D8B030D-6E8A-4147-A177-3AD203B41FA5}">
                      <a16:colId xmlns:a16="http://schemas.microsoft.com/office/drawing/2014/main" val="4196152964"/>
                    </a:ext>
                  </a:extLst>
                </a:gridCol>
                <a:gridCol w="2320864">
                  <a:extLst>
                    <a:ext uri="{9D8B030D-6E8A-4147-A177-3AD203B41FA5}">
                      <a16:colId xmlns:a16="http://schemas.microsoft.com/office/drawing/2014/main" val="440651973"/>
                    </a:ext>
                  </a:extLst>
                </a:gridCol>
                <a:gridCol w="894660">
                  <a:extLst>
                    <a:ext uri="{9D8B030D-6E8A-4147-A177-3AD203B41FA5}">
                      <a16:colId xmlns:a16="http://schemas.microsoft.com/office/drawing/2014/main" val="1696078832"/>
                    </a:ext>
                  </a:extLst>
                </a:gridCol>
                <a:gridCol w="1965901">
                  <a:extLst>
                    <a:ext uri="{9D8B030D-6E8A-4147-A177-3AD203B41FA5}">
                      <a16:colId xmlns:a16="http://schemas.microsoft.com/office/drawing/2014/main" val="205664746"/>
                    </a:ext>
                  </a:extLst>
                </a:gridCol>
              </a:tblGrid>
              <a:tr h="274226">
                <a:tc>
                  <a:txBody>
                    <a:bodyPr/>
                    <a:lstStyle/>
                    <a:p>
                      <a:pPr algn="ctr">
                        <a:spcAft>
                          <a:spcPts val="0"/>
                        </a:spcAft>
                      </a:pPr>
                      <a:r>
                        <a:rPr lang="es-PE" sz="1800" dirty="0">
                          <a:effectLst/>
                        </a:rPr>
                        <a:t>Bilateral</a:t>
                      </a:r>
                      <a:endParaRPr lang="es-PE" sz="18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spcAft>
                          <a:spcPts val="0"/>
                        </a:spcAft>
                      </a:pPr>
                      <a:r>
                        <a:rPr lang="es-PE" sz="1200">
                          <a:effectLst/>
                        </a:rPr>
                        <a:t> </a:t>
                      </a:r>
                      <a:endParaRPr lang="es-PE" sz="1200">
                        <a:effectLst/>
                        <a:latin typeface="Times New Roman" panose="02020603050405020304" pitchFamily="18" charset="0"/>
                        <a:ea typeface="Times New Roman" panose="02020603050405020304" pitchFamily="18" charset="0"/>
                      </a:endParaRPr>
                    </a:p>
                  </a:txBody>
                  <a:tcPr marL="68580" marR="68580" marT="0" marB="0"/>
                </a:tc>
                <a:tc gridSpan="3">
                  <a:txBody>
                    <a:bodyPr/>
                    <a:lstStyle/>
                    <a:p>
                      <a:pPr algn="ctr">
                        <a:spcAft>
                          <a:spcPts val="0"/>
                        </a:spcAft>
                      </a:pPr>
                      <a:r>
                        <a:rPr lang="es-PE" sz="1600" dirty="0">
                          <a:effectLst/>
                        </a:rPr>
                        <a:t>Unilateral</a:t>
                      </a:r>
                      <a:endParaRPr lang="es-PE" sz="1400" dirty="0">
                        <a:effectLst/>
                        <a:latin typeface="Times New Roman" panose="02020603050405020304" pitchFamily="18" charset="0"/>
                        <a:ea typeface="Times New Roman" panose="02020603050405020304" pitchFamily="18" charset="0"/>
                      </a:endParaRPr>
                    </a:p>
                  </a:txBody>
                  <a:tcPr marL="68580" marR="68580" marT="0" marB="0"/>
                </a:tc>
                <a:tc hMerge="1">
                  <a:txBody>
                    <a:bodyPr/>
                    <a:lstStyle/>
                    <a:p>
                      <a:endParaRPr lang="es-PE"/>
                    </a:p>
                  </a:txBody>
                  <a:tcPr/>
                </a:tc>
                <a:tc hMerge="1">
                  <a:txBody>
                    <a:bodyPr/>
                    <a:lstStyle/>
                    <a:p>
                      <a:endParaRPr lang="es-PE"/>
                    </a:p>
                  </a:txBody>
                  <a:tcPr/>
                </a:tc>
                <a:extLst>
                  <a:ext uri="{0D108BD9-81ED-4DB2-BD59-A6C34878D82A}">
                    <a16:rowId xmlns:a16="http://schemas.microsoft.com/office/drawing/2014/main" val="3499409874"/>
                  </a:ext>
                </a:extLst>
              </a:tr>
              <a:tr h="175047">
                <a:tc>
                  <a:txBody>
                    <a:bodyPr/>
                    <a:lstStyle/>
                    <a:p>
                      <a:pPr algn="ctr">
                        <a:spcAft>
                          <a:spcPts val="0"/>
                        </a:spcAft>
                      </a:pPr>
                      <a:r>
                        <a:rPr lang="es-PE" sz="1200">
                          <a:effectLst/>
                        </a:rPr>
                        <a:t>Caso A</a:t>
                      </a:r>
                      <a:endParaRPr lang="es-PE"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spcAft>
                          <a:spcPts val="0"/>
                        </a:spcAft>
                      </a:pPr>
                      <a:r>
                        <a:rPr lang="es-PE" sz="1200">
                          <a:effectLst/>
                        </a:rPr>
                        <a:t> </a:t>
                      </a:r>
                      <a:endParaRPr lang="es-PE"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spcAft>
                          <a:spcPts val="0"/>
                        </a:spcAft>
                      </a:pPr>
                      <a:r>
                        <a:rPr lang="es-PE" sz="1200" dirty="0">
                          <a:effectLst/>
                        </a:rPr>
                        <a:t>Caso B</a:t>
                      </a:r>
                      <a:endParaRPr lang="es-PE" sz="12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spcAft>
                          <a:spcPts val="0"/>
                        </a:spcAft>
                      </a:pPr>
                      <a:r>
                        <a:rPr lang="es-PE" sz="1200" dirty="0">
                          <a:effectLst/>
                        </a:rPr>
                        <a:t> </a:t>
                      </a:r>
                      <a:endParaRPr lang="es-PE" sz="12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spcAft>
                          <a:spcPts val="0"/>
                        </a:spcAft>
                      </a:pPr>
                      <a:r>
                        <a:rPr lang="es-PE" sz="1200">
                          <a:effectLst/>
                        </a:rPr>
                        <a:t>Caso C</a:t>
                      </a:r>
                      <a:endParaRPr lang="es-PE"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735367439"/>
                  </a:ext>
                </a:extLst>
              </a:tr>
              <a:tr h="784255">
                <a:tc>
                  <a:txBody>
                    <a:bodyPr/>
                    <a:lstStyle/>
                    <a:p>
                      <a:pPr algn="ctr">
                        <a:spcAft>
                          <a:spcPts val="0"/>
                        </a:spcAft>
                      </a:pPr>
                      <a:r>
                        <a:rPr lang="en-US" sz="1200" dirty="0">
                          <a:effectLst/>
                        </a:rPr>
                        <a:t> </a:t>
                      </a:r>
                      <a:r>
                        <a:rPr lang="es-PE" sz="1200" dirty="0">
                          <a:effectLst/>
                        </a:rPr>
                        <a:t> </a:t>
                      </a:r>
                      <a:endParaRPr lang="es-PE" sz="12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spcAft>
                          <a:spcPts val="0"/>
                        </a:spcAft>
                      </a:pPr>
                      <a:r>
                        <a:rPr lang="es-PE" sz="1200" dirty="0">
                          <a:effectLst/>
                        </a:rPr>
                        <a:t> </a:t>
                      </a:r>
                      <a:endParaRPr lang="es-PE" sz="12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spcAft>
                          <a:spcPts val="0"/>
                        </a:spcAft>
                      </a:pPr>
                      <a:endParaRPr lang="es-PE" sz="1200" dirty="0">
                        <a:effectLst/>
                        <a:latin typeface="Arial" panose="020B0604020202020204" pitchFamily="34" charset="0"/>
                        <a:ea typeface="Batang" panose="02030600000101010101" pitchFamily="18" charset="-127"/>
                      </a:endParaRPr>
                    </a:p>
                  </a:txBody>
                  <a:tcPr marL="68580" marR="68580" marT="0" marB="0"/>
                </a:tc>
                <a:tc>
                  <a:txBody>
                    <a:bodyPr/>
                    <a:lstStyle/>
                    <a:p>
                      <a:pPr algn="ctr">
                        <a:spcAft>
                          <a:spcPts val="0"/>
                        </a:spcAft>
                      </a:pPr>
                      <a:r>
                        <a:rPr lang="es-PE" sz="1200" dirty="0">
                          <a:effectLst/>
                        </a:rPr>
                        <a:t> </a:t>
                      </a:r>
                      <a:endParaRPr lang="es-PE" sz="12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spcAft>
                          <a:spcPts val="0"/>
                        </a:spcAft>
                      </a:pPr>
                      <a:endParaRPr lang="es-PE" sz="1200" dirty="0">
                        <a:effectLst/>
                        <a:latin typeface="Arial" panose="020B0604020202020204" pitchFamily="34" charset="0"/>
                        <a:ea typeface="Batang" panose="02030600000101010101" pitchFamily="18" charset="-127"/>
                      </a:endParaRPr>
                    </a:p>
                  </a:txBody>
                  <a:tcPr marL="68580" marR="68580" marT="0" marB="0"/>
                </a:tc>
                <a:extLst>
                  <a:ext uri="{0D108BD9-81ED-4DB2-BD59-A6C34878D82A}">
                    <a16:rowId xmlns:a16="http://schemas.microsoft.com/office/drawing/2014/main" val="1185297193"/>
                  </a:ext>
                </a:extLst>
              </a:tr>
            </a:tbl>
          </a:graphicData>
        </a:graphic>
      </p:graphicFrame>
      <p:sp>
        <p:nvSpPr>
          <p:cNvPr id="13" name="Rectangle 3">
            <a:extLst>
              <a:ext uri="{FF2B5EF4-FFF2-40B4-BE49-F238E27FC236}">
                <a16:creationId xmlns:a16="http://schemas.microsoft.com/office/drawing/2014/main" id="{6ADF8203-8048-48BD-B7F3-A7DEBD24E2E7}"/>
              </a:ext>
            </a:extLst>
          </p:cNvPr>
          <p:cNvSpPr txBox="1">
            <a:spLocks noChangeArrowheads="1"/>
          </p:cNvSpPr>
          <p:nvPr/>
        </p:nvSpPr>
        <p:spPr bwMode="auto">
          <a:xfrm>
            <a:off x="251520" y="1079533"/>
            <a:ext cx="8640960" cy="27589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defTabSz="457200" rtl="0" eaLnBrk="0" fontAlgn="base" hangingPunct="0">
              <a:spcBef>
                <a:spcPts val="1000"/>
              </a:spcBef>
              <a:spcAft>
                <a:spcPct val="0"/>
              </a:spcAft>
              <a:buClr>
                <a:schemeClr val="accent1"/>
              </a:buClr>
              <a:buSzPct val="80000"/>
              <a:buFont typeface="Wingdings 3" panose="05040102010807070707" pitchFamily="18" charset="2"/>
              <a:buChar char=""/>
              <a:defRPr kern="1200">
                <a:solidFill>
                  <a:srgbClr val="404040"/>
                </a:solidFill>
                <a:latin typeface="+mn-lt"/>
                <a:ea typeface="+mn-ea"/>
                <a:cs typeface="+mn-cs"/>
              </a:defRPr>
            </a:lvl1pPr>
            <a:lvl2pPr marL="742950" indent="-285750" algn="l" defTabSz="457200" rtl="0" eaLnBrk="0" fontAlgn="base" hangingPunct="0">
              <a:spcBef>
                <a:spcPts val="1000"/>
              </a:spcBef>
              <a:spcAft>
                <a:spcPct val="0"/>
              </a:spcAft>
              <a:buClr>
                <a:schemeClr val="accent1"/>
              </a:buClr>
              <a:buSzPct val="80000"/>
              <a:buFont typeface="Wingdings 3" panose="05040102010807070707" pitchFamily="18" charset="2"/>
              <a:buChar char=""/>
              <a:defRPr sz="1600" kern="1200">
                <a:solidFill>
                  <a:srgbClr val="404040"/>
                </a:solidFill>
                <a:latin typeface="+mn-lt"/>
                <a:ea typeface="+mn-ea"/>
                <a:cs typeface="+mn-cs"/>
              </a:defRPr>
            </a:lvl2pPr>
            <a:lvl3pPr marL="1143000" indent="-228600" algn="l" defTabSz="457200" rtl="0" eaLnBrk="0" fontAlgn="base" hangingPunct="0">
              <a:spcBef>
                <a:spcPts val="1000"/>
              </a:spcBef>
              <a:spcAft>
                <a:spcPct val="0"/>
              </a:spcAft>
              <a:buClr>
                <a:schemeClr val="accent1"/>
              </a:buClr>
              <a:buSzPct val="80000"/>
              <a:buFont typeface="Wingdings 3" panose="05040102010807070707" pitchFamily="18" charset="2"/>
              <a:buChar char=""/>
              <a:defRPr sz="1400" kern="1200">
                <a:solidFill>
                  <a:srgbClr val="404040"/>
                </a:solidFill>
                <a:latin typeface="+mn-lt"/>
                <a:ea typeface="+mn-ea"/>
                <a:cs typeface="+mn-cs"/>
              </a:defRPr>
            </a:lvl3pPr>
            <a:lvl4pPr marL="1600200" indent="-228600" algn="l" defTabSz="457200" rtl="0" eaLnBrk="0" fontAlgn="base" hangingPunct="0">
              <a:spcBef>
                <a:spcPts val="1000"/>
              </a:spcBef>
              <a:spcAft>
                <a:spcPct val="0"/>
              </a:spcAft>
              <a:buClr>
                <a:schemeClr val="accent1"/>
              </a:buClr>
              <a:buSzPct val="80000"/>
              <a:buFont typeface="Wingdings 3" panose="05040102010807070707" pitchFamily="18" charset="2"/>
              <a:buChar char=""/>
              <a:defRPr sz="1200" kern="1200">
                <a:solidFill>
                  <a:srgbClr val="404040"/>
                </a:solidFill>
                <a:latin typeface="+mn-lt"/>
                <a:ea typeface="+mn-ea"/>
                <a:cs typeface="+mn-cs"/>
              </a:defRPr>
            </a:lvl4pPr>
            <a:lvl5pPr marL="2057400" indent="-228600" algn="l" defTabSz="457200" rtl="0" eaLnBrk="0" fontAlgn="base" hangingPunct="0">
              <a:spcBef>
                <a:spcPts val="1000"/>
              </a:spcBef>
              <a:spcAft>
                <a:spcPct val="0"/>
              </a:spcAft>
              <a:buClr>
                <a:schemeClr val="accent1"/>
              </a:buClr>
              <a:buSzPct val="80000"/>
              <a:buFont typeface="Wingdings 3" panose="05040102010807070707" pitchFamily="18" charset="2"/>
              <a:buChar char=""/>
              <a:defRPr sz="1200" kern="1200">
                <a:solidFill>
                  <a:srgbClr val="404040"/>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just" eaLnBrk="1" hangingPunct="1">
              <a:buFont typeface="Wingdings" panose="05000000000000000000" pitchFamily="2" charset="2"/>
              <a:buNone/>
            </a:pPr>
            <a:r>
              <a:rPr lang="es-ES" altLang="es-PE" sz="3200" dirty="0"/>
              <a:t>Aspectos Generales</a:t>
            </a:r>
          </a:p>
          <a:p>
            <a:pPr marL="0" indent="0" algn="just">
              <a:buNone/>
            </a:pPr>
            <a:r>
              <a:rPr lang="es-PE" dirty="0"/>
              <a:t>Las pruebas que se desarrollarán a continuación son consideradas alternativas no paramétricas de la prueba F de razón de varianzas.</a:t>
            </a:r>
          </a:p>
          <a:p>
            <a:pPr marL="0" indent="0" algn="just">
              <a:buNone/>
            </a:pPr>
            <a:r>
              <a:rPr lang="es-PE" dirty="0"/>
              <a:t>Se usará </a:t>
            </a:r>
            <a:r>
              <a:rPr lang="es-PE" dirty="0">
                <a:sym typeface="Symbol" panose="05050102010706020507" pitchFamily="18" charset="2"/>
              </a:rPr>
              <a:t></a:t>
            </a:r>
            <a:r>
              <a:rPr lang="es-PE" baseline="-25000" dirty="0"/>
              <a:t>i</a:t>
            </a:r>
            <a:r>
              <a:rPr lang="es-PE" dirty="0"/>
              <a:t> para denotar al parámetro de dispersión de la población i (se refiere en general a cualquier medida de dispersión)</a:t>
            </a:r>
          </a:p>
          <a:p>
            <a:pPr marL="0" lvl="0" indent="0">
              <a:buNone/>
            </a:pPr>
            <a:r>
              <a:rPr lang="es-PE" sz="3200" dirty="0"/>
              <a:t>Hipótesis</a:t>
            </a:r>
          </a:p>
          <a:p>
            <a:pPr marL="0" indent="0" algn="just" eaLnBrk="1" hangingPunct="1">
              <a:spcBef>
                <a:spcPts val="0"/>
              </a:spcBef>
              <a:buFont typeface="Wingdings" panose="05000000000000000000" pitchFamily="2" charset="2"/>
              <a:buNone/>
            </a:pPr>
            <a:endParaRPr lang="es-ES" altLang="es-PE" sz="2400" dirty="0"/>
          </a:p>
        </p:txBody>
      </p:sp>
      <p:sp>
        <p:nvSpPr>
          <p:cNvPr id="6" name="Rectangle 10">
            <a:extLst>
              <a:ext uri="{FF2B5EF4-FFF2-40B4-BE49-F238E27FC236}">
                <a16:creationId xmlns:a16="http://schemas.microsoft.com/office/drawing/2014/main" id="{D6391A43-BF1D-483E-99B8-318EE3C0FAA1}"/>
              </a:ext>
            </a:extLst>
          </p:cNvPr>
          <p:cNvSpPr>
            <a:spLocks noChangeArrowheads="1"/>
          </p:cNvSpPr>
          <p:nvPr/>
        </p:nvSpPr>
        <p:spPr bwMode="auto">
          <a:xfrm>
            <a:off x="0" y="3188568"/>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PE"/>
          </a:p>
        </p:txBody>
      </p:sp>
      <p:sp>
        <p:nvSpPr>
          <p:cNvPr id="9" name="Rectangle 13">
            <a:extLst>
              <a:ext uri="{FF2B5EF4-FFF2-40B4-BE49-F238E27FC236}">
                <a16:creationId xmlns:a16="http://schemas.microsoft.com/office/drawing/2014/main" id="{00D9F6D7-8FE1-414F-8B95-9A3C983F7B01}"/>
              </a:ext>
            </a:extLst>
          </p:cNvPr>
          <p:cNvSpPr>
            <a:spLocks noChangeArrowheads="1"/>
          </p:cNvSpPr>
          <p:nvPr/>
        </p:nvSpPr>
        <p:spPr bwMode="auto">
          <a:xfrm>
            <a:off x="0" y="494116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PE"/>
          </a:p>
        </p:txBody>
      </p:sp>
      <p:sp>
        <p:nvSpPr>
          <p:cNvPr id="7" name="Rectangle 53">
            <a:extLst>
              <a:ext uri="{FF2B5EF4-FFF2-40B4-BE49-F238E27FC236}">
                <a16:creationId xmlns:a16="http://schemas.microsoft.com/office/drawing/2014/main" id="{D809C1EB-1514-41E0-8F44-CAA84C4402E8}"/>
              </a:ext>
            </a:extLst>
          </p:cNvPr>
          <p:cNvSpPr>
            <a:spLocks noChangeArrowheads="1"/>
          </p:cNvSpPr>
          <p:nvPr/>
        </p:nvSpPr>
        <p:spPr bwMode="auto">
          <a:xfrm flipV="1">
            <a:off x="631367" y="1462976"/>
            <a:ext cx="13749786" cy="565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PE"/>
          </a:p>
        </p:txBody>
      </p:sp>
      <p:sp>
        <p:nvSpPr>
          <p:cNvPr id="11" name="Rectangle 55">
            <a:extLst>
              <a:ext uri="{FF2B5EF4-FFF2-40B4-BE49-F238E27FC236}">
                <a16:creationId xmlns:a16="http://schemas.microsoft.com/office/drawing/2014/main" id="{64006950-75A6-4830-998C-F963A80CC7CD}"/>
              </a:ext>
            </a:extLst>
          </p:cNvPr>
          <p:cNvSpPr>
            <a:spLocks noChangeArrowheads="1"/>
          </p:cNvSpPr>
          <p:nvPr/>
        </p:nvSpPr>
        <p:spPr bwMode="auto">
          <a:xfrm>
            <a:off x="3358942" y="1370938"/>
            <a:ext cx="13958474"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PE"/>
          </a:p>
        </p:txBody>
      </p:sp>
      <p:sp>
        <p:nvSpPr>
          <p:cNvPr id="14" name="Rectangle 57">
            <a:extLst>
              <a:ext uri="{FF2B5EF4-FFF2-40B4-BE49-F238E27FC236}">
                <a16:creationId xmlns:a16="http://schemas.microsoft.com/office/drawing/2014/main" id="{FEF9FDF8-B4F0-4647-9352-FEACD6F5434B}"/>
              </a:ext>
            </a:extLst>
          </p:cNvPr>
          <p:cNvSpPr>
            <a:spLocks noChangeArrowheads="1"/>
          </p:cNvSpPr>
          <p:nvPr/>
        </p:nvSpPr>
        <p:spPr bwMode="auto">
          <a:xfrm flipV="1">
            <a:off x="6300191" y="1469180"/>
            <a:ext cx="13958474"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PE"/>
          </a:p>
        </p:txBody>
      </p:sp>
      <p:sp>
        <p:nvSpPr>
          <p:cNvPr id="5" name="Rectangle 91">
            <a:extLst>
              <a:ext uri="{FF2B5EF4-FFF2-40B4-BE49-F238E27FC236}">
                <a16:creationId xmlns:a16="http://schemas.microsoft.com/office/drawing/2014/main" id="{DC3EC593-E5D9-47FF-A31A-CD983A8934D8}"/>
              </a:ext>
            </a:extLst>
          </p:cNvPr>
          <p:cNvSpPr>
            <a:spLocks noChangeArrowheads="1"/>
          </p:cNvSpPr>
          <p:nvPr/>
        </p:nvSpPr>
        <p:spPr bwMode="auto">
          <a:xfrm>
            <a:off x="3037141" y="1337388"/>
            <a:ext cx="11066953"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PE"/>
          </a:p>
        </p:txBody>
      </p:sp>
      <p:sp>
        <p:nvSpPr>
          <p:cNvPr id="16" name="Rectangle 93">
            <a:extLst>
              <a:ext uri="{FF2B5EF4-FFF2-40B4-BE49-F238E27FC236}">
                <a16:creationId xmlns:a16="http://schemas.microsoft.com/office/drawing/2014/main" id="{CC0EBAC6-1EA4-4C21-B4A9-080EC0C873E3}"/>
              </a:ext>
            </a:extLst>
          </p:cNvPr>
          <p:cNvSpPr>
            <a:spLocks noChangeArrowheads="1"/>
          </p:cNvSpPr>
          <p:nvPr/>
        </p:nvSpPr>
        <p:spPr bwMode="auto">
          <a:xfrm>
            <a:off x="90579" y="10919"/>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PE"/>
          </a:p>
        </p:txBody>
      </p:sp>
      <p:sp>
        <p:nvSpPr>
          <p:cNvPr id="3" name="Rectangle 6">
            <a:extLst>
              <a:ext uri="{FF2B5EF4-FFF2-40B4-BE49-F238E27FC236}">
                <a16:creationId xmlns:a16="http://schemas.microsoft.com/office/drawing/2014/main" id="{B75E69F2-6C7B-4C27-A7BA-76207A690871}"/>
              </a:ext>
            </a:extLst>
          </p:cNvPr>
          <p:cNvSpPr>
            <a:spLocks noChangeArrowheads="1"/>
          </p:cNvSpPr>
          <p:nvPr/>
        </p:nvSpPr>
        <p:spPr bwMode="auto">
          <a:xfrm>
            <a:off x="288466" y="4729792"/>
            <a:ext cx="15829187"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PE"/>
          </a:p>
        </p:txBody>
      </p:sp>
      <p:graphicFrame>
        <p:nvGraphicFramePr>
          <p:cNvPr id="10" name="Objeto 9">
            <a:extLst>
              <a:ext uri="{FF2B5EF4-FFF2-40B4-BE49-F238E27FC236}">
                <a16:creationId xmlns:a16="http://schemas.microsoft.com/office/drawing/2014/main" id="{593ED2D0-2FA5-4A67-B3E2-469330A17B2C}"/>
              </a:ext>
            </a:extLst>
          </p:cNvPr>
          <p:cNvGraphicFramePr>
            <a:graphicFrameLocks noChangeAspect="1"/>
          </p:cNvGraphicFramePr>
          <p:nvPr>
            <p:extLst>
              <p:ext uri="{D42A27DB-BD31-4B8C-83A1-F6EECF244321}">
                <p14:modId xmlns:p14="http://schemas.microsoft.com/office/powerpoint/2010/main" val="104464671"/>
              </p:ext>
            </p:extLst>
          </p:nvPr>
        </p:nvGraphicFramePr>
        <p:xfrm>
          <a:off x="561175" y="5661877"/>
          <a:ext cx="1187189" cy="791459"/>
        </p:xfrm>
        <a:graphic>
          <a:graphicData uri="http://schemas.openxmlformats.org/presentationml/2006/ole">
            <mc:AlternateContent xmlns:mc="http://schemas.openxmlformats.org/markup-compatibility/2006">
              <mc:Choice xmlns:v="urn:schemas-microsoft-com:vml" Requires="v">
                <p:oleObj spid="_x0000_s25677" r:id="rId4" imgW="723586" imgH="457002" progId="Equation.DSMT4">
                  <p:embed/>
                </p:oleObj>
              </mc:Choice>
              <mc:Fallback>
                <p:oleObj r:id="rId4" imgW="723586" imgH="457002" progId="Equation.DSMT4">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1175" y="5661877"/>
                        <a:ext cx="1187189" cy="791459"/>
                      </a:xfrm>
                      <a:prstGeom prst="rect">
                        <a:avLst/>
                      </a:prstGeom>
                      <a:noFill/>
                    </p:spPr>
                  </p:pic>
                </p:oleObj>
              </mc:Fallback>
            </mc:AlternateContent>
          </a:graphicData>
        </a:graphic>
      </p:graphicFrame>
      <p:sp>
        <p:nvSpPr>
          <p:cNvPr id="12" name="Rectangle 8">
            <a:extLst>
              <a:ext uri="{FF2B5EF4-FFF2-40B4-BE49-F238E27FC236}">
                <a16:creationId xmlns:a16="http://schemas.microsoft.com/office/drawing/2014/main" id="{A34587CD-F636-4491-B2FF-041C38ED7350}"/>
              </a:ext>
            </a:extLst>
          </p:cNvPr>
          <p:cNvSpPr>
            <a:spLocks noChangeArrowheads="1"/>
          </p:cNvSpPr>
          <p:nvPr/>
        </p:nvSpPr>
        <p:spPr bwMode="auto">
          <a:xfrm>
            <a:off x="2843808" y="4742780"/>
            <a:ext cx="14401600"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PE"/>
          </a:p>
        </p:txBody>
      </p:sp>
      <p:graphicFrame>
        <p:nvGraphicFramePr>
          <p:cNvPr id="15" name="Objeto 14">
            <a:extLst>
              <a:ext uri="{FF2B5EF4-FFF2-40B4-BE49-F238E27FC236}">
                <a16:creationId xmlns:a16="http://schemas.microsoft.com/office/drawing/2014/main" id="{B1FB2353-8D58-4661-8E69-25AB6A702E88}"/>
              </a:ext>
            </a:extLst>
          </p:cNvPr>
          <p:cNvGraphicFramePr>
            <a:graphicFrameLocks noChangeAspect="1"/>
          </p:cNvGraphicFramePr>
          <p:nvPr>
            <p:extLst>
              <p:ext uri="{D42A27DB-BD31-4B8C-83A1-F6EECF244321}">
                <p14:modId xmlns:p14="http://schemas.microsoft.com/office/powerpoint/2010/main" val="4171663732"/>
              </p:ext>
            </p:extLst>
          </p:nvPr>
        </p:nvGraphicFramePr>
        <p:xfrm>
          <a:off x="3543251" y="5675739"/>
          <a:ext cx="1080120" cy="720080"/>
        </p:xfrm>
        <a:graphic>
          <a:graphicData uri="http://schemas.openxmlformats.org/presentationml/2006/ole">
            <mc:AlternateContent xmlns:mc="http://schemas.openxmlformats.org/markup-compatibility/2006">
              <mc:Choice xmlns:v="urn:schemas-microsoft-com:vml" Requires="v">
                <p:oleObj spid="_x0000_s25678" r:id="rId6" imgW="723586" imgH="457002" progId="Equation.DSMT4">
                  <p:embed/>
                </p:oleObj>
              </mc:Choice>
              <mc:Fallback>
                <p:oleObj r:id="rId6" imgW="723586" imgH="457002" progId="Equation.DSMT4">
                  <p:embed/>
                  <p:pic>
                    <p:nvPicPr>
                      <p:cNvPr id="0"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543251" y="5675739"/>
                        <a:ext cx="1080120" cy="720080"/>
                      </a:xfrm>
                      <a:prstGeom prst="rect">
                        <a:avLst/>
                      </a:prstGeom>
                      <a:noFill/>
                    </p:spPr>
                  </p:pic>
                </p:oleObj>
              </mc:Fallback>
            </mc:AlternateContent>
          </a:graphicData>
        </a:graphic>
      </p:graphicFrame>
      <p:sp>
        <p:nvSpPr>
          <p:cNvPr id="18" name="Rectangle 10">
            <a:extLst>
              <a:ext uri="{FF2B5EF4-FFF2-40B4-BE49-F238E27FC236}">
                <a16:creationId xmlns:a16="http://schemas.microsoft.com/office/drawing/2014/main" id="{6EDD1B59-B706-48D0-A544-34F5DBE3AD12}"/>
              </a:ext>
            </a:extLst>
          </p:cNvPr>
          <p:cNvSpPr>
            <a:spLocks noChangeArrowheads="1"/>
          </p:cNvSpPr>
          <p:nvPr/>
        </p:nvSpPr>
        <p:spPr bwMode="auto">
          <a:xfrm>
            <a:off x="6140603" y="4821737"/>
            <a:ext cx="14401587"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PE"/>
          </a:p>
        </p:txBody>
      </p:sp>
      <p:graphicFrame>
        <p:nvGraphicFramePr>
          <p:cNvPr id="19" name="Objeto 18">
            <a:extLst>
              <a:ext uri="{FF2B5EF4-FFF2-40B4-BE49-F238E27FC236}">
                <a16:creationId xmlns:a16="http://schemas.microsoft.com/office/drawing/2014/main" id="{4390EC9C-F2CB-46C3-BC4A-9A553966FEF0}"/>
              </a:ext>
            </a:extLst>
          </p:cNvPr>
          <p:cNvGraphicFramePr>
            <a:graphicFrameLocks noChangeAspect="1"/>
          </p:cNvGraphicFramePr>
          <p:nvPr>
            <p:extLst>
              <p:ext uri="{D42A27DB-BD31-4B8C-83A1-F6EECF244321}">
                <p14:modId xmlns:p14="http://schemas.microsoft.com/office/powerpoint/2010/main" val="3970656952"/>
              </p:ext>
            </p:extLst>
          </p:nvPr>
        </p:nvGraphicFramePr>
        <p:xfrm>
          <a:off x="6426141" y="5724541"/>
          <a:ext cx="1080119" cy="720079"/>
        </p:xfrm>
        <a:graphic>
          <a:graphicData uri="http://schemas.openxmlformats.org/presentationml/2006/ole">
            <mc:AlternateContent xmlns:mc="http://schemas.openxmlformats.org/markup-compatibility/2006">
              <mc:Choice xmlns:v="urn:schemas-microsoft-com:vml" Requires="v">
                <p:oleObj spid="_x0000_s25679" r:id="rId8" imgW="723586" imgH="457002" progId="Equation.DSMT4">
                  <p:embed/>
                </p:oleObj>
              </mc:Choice>
              <mc:Fallback>
                <p:oleObj r:id="rId8" imgW="723586" imgH="457002" progId="Equation.DSMT4">
                  <p:embed/>
                  <p:pic>
                    <p:nvPicPr>
                      <p:cNvPr id="0" name="Object 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426141" y="5724541"/>
                        <a:ext cx="1080119" cy="720079"/>
                      </a:xfrm>
                      <a:prstGeom prst="rect">
                        <a:avLst/>
                      </a:prstGeom>
                      <a:noFill/>
                    </p:spPr>
                  </p:pic>
                </p:oleObj>
              </mc:Fallback>
            </mc:AlternateContent>
          </a:graphicData>
        </a:graphic>
      </p:graphicFrame>
    </p:spTree>
    <p:extLst>
      <p:ext uri="{BB962C8B-B14F-4D97-AF65-F5344CB8AC3E}">
        <p14:creationId xmlns:p14="http://schemas.microsoft.com/office/powerpoint/2010/main" val="52686551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65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1033">
                                            <p:txEl>
                                              <p:pRg st="0" end="0"/>
                                            </p:txEl>
                                          </p:spTgt>
                                        </p:tgtEl>
                                        <p:attrNameLst>
                                          <p:attrName>style.visibility</p:attrName>
                                        </p:attrNameLst>
                                      </p:cBhvr>
                                      <p:to>
                                        <p:strVal val="visible"/>
                                      </p:to>
                                    </p:set>
                                    <p:anim calcmode="lin" valueType="num">
                                      <p:cBhvr additive="base">
                                        <p:cTn id="11" dur="500" fill="hold"/>
                                        <p:tgtEl>
                                          <p:spTgt spid="1033">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03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randombar(horizontal)">
                                      <p:cBhvr>
                                        <p:cTn id="1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0" grpId="0"/>
      <p:bldP spid="1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0" y="1"/>
            <a:ext cx="9426699" cy="836712"/>
          </a:xfrm>
        </p:spPr>
        <p:txBody>
          <a:bodyPr>
            <a:normAutofit fontScale="90000"/>
          </a:bodyPr>
          <a:lstStyle/>
          <a:p>
            <a:pPr eaLnBrk="1" hangingPunct="1">
              <a:defRPr/>
            </a:pPr>
            <a:r>
              <a:rPr lang="es-ES" altLang="es-PE" sz="3100" b="1" dirty="0">
                <a:solidFill>
                  <a:srgbClr val="0070C0"/>
                </a:solidFill>
              </a:rPr>
              <a:t>  4. Prueba para evaluar un parámetro de escala</a:t>
            </a:r>
            <a:br>
              <a:rPr lang="es-ES" altLang="es-PE" sz="4000" b="1" dirty="0">
                <a:solidFill>
                  <a:srgbClr val="0070C0"/>
                </a:solidFill>
              </a:rPr>
            </a:br>
            <a:endParaRPr lang="es-ES" altLang="es-PE" sz="4000" b="1" dirty="0">
              <a:solidFill>
                <a:srgbClr val="0070C0"/>
              </a:solidFill>
            </a:endParaRPr>
          </a:p>
        </p:txBody>
      </p:sp>
      <p:sp>
        <p:nvSpPr>
          <p:cNvPr id="1033" name="Rectangle 3"/>
          <p:cNvSpPr>
            <a:spLocks noGrp="1" noChangeArrowheads="1"/>
          </p:cNvSpPr>
          <p:nvPr>
            <p:ph idx="1"/>
          </p:nvPr>
        </p:nvSpPr>
        <p:spPr>
          <a:xfrm>
            <a:off x="-2562" y="648544"/>
            <a:ext cx="8679018" cy="5040560"/>
          </a:xfrm>
        </p:spPr>
        <p:txBody>
          <a:bodyPr/>
          <a:lstStyle/>
          <a:p>
            <a:pPr marL="0" indent="0" algn="just" eaLnBrk="1" hangingPunct="1">
              <a:spcBef>
                <a:spcPts val="0"/>
              </a:spcBef>
              <a:buFont typeface="Wingdings" panose="05000000000000000000" pitchFamily="2" charset="2"/>
              <a:buNone/>
            </a:pPr>
            <a:r>
              <a:rPr lang="es-ES" altLang="es-PE" sz="2800" b="1" dirty="0">
                <a:solidFill>
                  <a:srgbClr val="0070C0"/>
                </a:solidFill>
              </a:rPr>
              <a:t>4.1 Prueba de Conover</a:t>
            </a:r>
          </a:p>
          <a:p>
            <a:pPr marL="0" indent="0">
              <a:spcBef>
                <a:spcPts val="0"/>
              </a:spcBef>
              <a:buNone/>
            </a:pPr>
            <a:r>
              <a:rPr lang="es-ES" sz="3200" b="1" dirty="0">
                <a:solidFill>
                  <a:srgbClr val="0070C0"/>
                </a:solidFill>
              </a:rPr>
              <a:t>	</a:t>
            </a:r>
            <a:r>
              <a:rPr lang="es-ES" sz="2700" b="1" dirty="0">
                <a:solidFill>
                  <a:schemeClr val="tx1"/>
                </a:solidFill>
              </a:rPr>
              <a:t>Aspectos Generales</a:t>
            </a:r>
            <a:endParaRPr lang="es-ES" altLang="es-PE" sz="2700" b="1" dirty="0">
              <a:solidFill>
                <a:schemeClr val="tx1"/>
              </a:solidFill>
            </a:endParaRPr>
          </a:p>
          <a:p>
            <a:pPr marL="0" indent="0" algn="just">
              <a:buNone/>
            </a:pPr>
            <a:r>
              <a:rPr lang="es-ES" sz="2700" dirty="0"/>
              <a:t>	</a:t>
            </a:r>
            <a:r>
              <a:rPr lang="es-MX" sz="2700" dirty="0"/>
              <a:t>Conover (1999) presentó una prueba no 	paramétrica de homogeneidad (varianza igual) 	basada en rangos. La prueba no 	supone que todas 	las poblaciones están 	distribuidas normalmente y 	se recomienda cuando 	el supuesto de normalidad 	no es viable.</a:t>
            </a:r>
            <a:r>
              <a:rPr lang="es-ES" altLang="es-PE" sz="2700" dirty="0"/>
              <a:t>	</a:t>
            </a:r>
          </a:p>
          <a:p>
            <a:pPr marL="0" indent="0" algn="just">
              <a:buNone/>
            </a:pPr>
            <a:r>
              <a:rPr lang="es-ES" altLang="es-PE" sz="2700" b="1" dirty="0"/>
              <a:t>	Supuestos</a:t>
            </a:r>
          </a:p>
          <a:p>
            <a:pPr lvl="0">
              <a:spcBef>
                <a:spcPts val="0"/>
              </a:spcBef>
              <a:buFont typeface="Arial" panose="020B0604020202020204" pitchFamily="34" charset="0"/>
              <a:buChar char="•"/>
            </a:pPr>
            <a:r>
              <a:rPr lang="es-PE" sz="2700" dirty="0"/>
              <a:t>La variable de interés se encuentra medida en una escala por lo menos intervalo.</a:t>
            </a:r>
          </a:p>
          <a:p>
            <a:pPr marL="0" indent="0">
              <a:buNone/>
            </a:pPr>
            <a:endParaRPr lang="es-ES" altLang="es-PE" sz="3200" dirty="0"/>
          </a:p>
        </p:txBody>
      </p:sp>
      <p:sp>
        <p:nvSpPr>
          <p:cNvPr id="1034" name="Rectangle 5"/>
          <p:cNvSpPr>
            <a:spLocks noChangeArrowheads="1"/>
          </p:cNvSpPr>
          <p:nvPr/>
        </p:nvSpPr>
        <p:spPr bwMode="auto">
          <a:xfrm>
            <a:off x="0" y="33385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lgn="just" eaLnBrk="1" hangingPunct="1">
              <a:lnSpc>
                <a:spcPct val="90000"/>
              </a:lnSpc>
              <a:spcBef>
                <a:spcPct val="20000"/>
              </a:spcBef>
              <a:buClr>
                <a:schemeClr val="folHlink"/>
              </a:buClr>
              <a:buSzPct val="60000"/>
              <a:buFont typeface="Wingdings" panose="05000000000000000000" pitchFamily="2" charset="2"/>
              <a:buNone/>
            </a:pPr>
            <a:endParaRPr lang="en-US" altLang="es-PE"/>
          </a:p>
        </p:txBody>
      </p:sp>
      <p:sp>
        <p:nvSpPr>
          <p:cNvPr id="1035" name="Rectangle 7"/>
          <p:cNvSpPr>
            <a:spLocks noChangeArrowheads="1"/>
          </p:cNvSpPr>
          <p:nvPr/>
        </p:nvSpPr>
        <p:spPr bwMode="auto">
          <a:xfrm>
            <a:off x="0"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lgn="just" eaLnBrk="1" hangingPunct="1">
              <a:lnSpc>
                <a:spcPct val="90000"/>
              </a:lnSpc>
              <a:spcBef>
                <a:spcPct val="20000"/>
              </a:spcBef>
              <a:buClr>
                <a:schemeClr val="folHlink"/>
              </a:buClr>
              <a:buSzPct val="60000"/>
              <a:buFont typeface="Wingdings" panose="05000000000000000000" pitchFamily="2" charset="2"/>
              <a:buNone/>
            </a:pPr>
            <a:endParaRPr lang="en-US" altLang="es-PE"/>
          </a:p>
        </p:txBody>
      </p:sp>
      <p:sp>
        <p:nvSpPr>
          <p:cNvPr id="1036" name="Rectangle 9"/>
          <p:cNvSpPr>
            <a:spLocks noChangeArrowheads="1"/>
          </p:cNvSpPr>
          <p:nvPr/>
        </p:nvSpPr>
        <p:spPr bwMode="auto">
          <a:xfrm>
            <a:off x="0" y="32908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lgn="just" eaLnBrk="1" hangingPunct="1">
              <a:lnSpc>
                <a:spcPct val="90000"/>
              </a:lnSpc>
              <a:spcBef>
                <a:spcPct val="20000"/>
              </a:spcBef>
              <a:buClr>
                <a:schemeClr val="folHlink"/>
              </a:buClr>
              <a:buSzPct val="60000"/>
              <a:buFont typeface="Wingdings" panose="05000000000000000000" pitchFamily="2" charset="2"/>
              <a:buNone/>
            </a:pPr>
            <a:endParaRPr lang="en-US" altLang="es-PE"/>
          </a:p>
        </p:txBody>
      </p:sp>
      <p:sp>
        <p:nvSpPr>
          <p:cNvPr id="1037" name="Rectangle 11"/>
          <p:cNvSpPr>
            <a:spLocks noChangeArrowheads="1"/>
          </p:cNvSpPr>
          <p:nvPr/>
        </p:nvSpPr>
        <p:spPr bwMode="auto">
          <a:xfrm>
            <a:off x="0" y="33385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lgn="just" eaLnBrk="1" hangingPunct="1">
              <a:lnSpc>
                <a:spcPct val="90000"/>
              </a:lnSpc>
              <a:spcBef>
                <a:spcPct val="20000"/>
              </a:spcBef>
              <a:buClr>
                <a:schemeClr val="folHlink"/>
              </a:buClr>
              <a:buSzPct val="60000"/>
              <a:buFont typeface="Wingdings" panose="05000000000000000000" pitchFamily="2" charset="2"/>
              <a:buNone/>
            </a:pPr>
            <a:endParaRPr lang="en-US" altLang="es-PE"/>
          </a:p>
        </p:txBody>
      </p:sp>
      <p:sp>
        <p:nvSpPr>
          <p:cNvPr id="1038" name="Rectangle 13"/>
          <p:cNvSpPr>
            <a:spLocks noChangeArrowheads="1"/>
          </p:cNvSpPr>
          <p:nvPr/>
        </p:nvSpPr>
        <p:spPr bwMode="auto">
          <a:xfrm>
            <a:off x="0" y="31242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lgn="just" eaLnBrk="1" hangingPunct="1">
              <a:lnSpc>
                <a:spcPct val="90000"/>
              </a:lnSpc>
              <a:spcBef>
                <a:spcPct val="20000"/>
              </a:spcBef>
              <a:buClr>
                <a:schemeClr val="folHlink"/>
              </a:buClr>
              <a:buSzPct val="60000"/>
              <a:buFont typeface="Wingdings" panose="05000000000000000000" pitchFamily="2" charset="2"/>
              <a:buNone/>
            </a:pPr>
            <a:endParaRPr lang="en-US" altLang="es-PE"/>
          </a:p>
        </p:txBody>
      </p:sp>
      <p:pic>
        <p:nvPicPr>
          <p:cNvPr id="2" name="Picture 2" descr="Jay Conover">
            <a:extLst>
              <a:ext uri="{FF2B5EF4-FFF2-40B4-BE49-F238E27FC236}">
                <a16:creationId xmlns:a16="http://schemas.microsoft.com/office/drawing/2014/main" id="{9D811CCE-899F-4866-A4E8-79B14ACF613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75856" y="5356100"/>
            <a:ext cx="1168144" cy="1501899"/>
          </a:xfrm>
          <a:prstGeom prst="rect">
            <a:avLst/>
          </a:prstGeom>
          <a:noFill/>
          <a:extLst>
            <a:ext uri="{909E8E84-426E-40DD-AFC4-6F175D3DCCD1}">
              <a14:hiddenFill xmlns:a14="http://schemas.microsoft.com/office/drawing/2010/main">
                <a:solidFill>
                  <a:srgbClr val="FFFFFF"/>
                </a:solidFill>
              </a14:hiddenFill>
            </a:ext>
          </a:extLst>
        </p:spPr>
      </p:pic>
      <p:sp>
        <p:nvSpPr>
          <p:cNvPr id="3" name="CuadroTexto 2">
            <a:extLst>
              <a:ext uri="{FF2B5EF4-FFF2-40B4-BE49-F238E27FC236}">
                <a16:creationId xmlns:a16="http://schemas.microsoft.com/office/drawing/2014/main" id="{A96F895D-3006-4CD1-BFAA-B7AD155502EC}"/>
              </a:ext>
            </a:extLst>
          </p:cNvPr>
          <p:cNvSpPr txBox="1"/>
          <p:nvPr/>
        </p:nvSpPr>
        <p:spPr>
          <a:xfrm>
            <a:off x="5391576" y="5629761"/>
            <a:ext cx="3168352" cy="707886"/>
          </a:xfrm>
          <a:prstGeom prst="rect">
            <a:avLst/>
          </a:prstGeom>
          <a:noFill/>
        </p:spPr>
        <p:txBody>
          <a:bodyPr wrap="square" rtlCol="0">
            <a:spAutoFit/>
          </a:bodyPr>
          <a:lstStyle/>
          <a:p>
            <a:pPr algn="ctr"/>
            <a:r>
              <a:rPr lang="es-PE" sz="2000" dirty="0"/>
              <a:t>William  Conover</a:t>
            </a:r>
          </a:p>
          <a:p>
            <a:pPr algn="ctr"/>
            <a:r>
              <a:rPr lang="es-PE" sz="2000" dirty="0"/>
              <a:t>(1940-)</a:t>
            </a:r>
          </a:p>
        </p:txBody>
      </p:sp>
    </p:spTree>
    <p:extLst>
      <p:ext uri="{BB962C8B-B14F-4D97-AF65-F5344CB8AC3E}">
        <p14:creationId xmlns:p14="http://schemas.microsoft.com/office/powerpoint/2010/main" val="57030860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65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1033">
                                            <p:txEl>
                                              <p:pRg st="0" end="0"/>
                                            </p:txEl>
                                          </p:spTgt>
                                        </p:tgtEl>
                                        <p:attrNameLst>
                                          <p:attrName>style.visibility</p:attrName>
                                        </p:attrNameLst>
                                      </p:cBhvr>
                                      <p:to>
                                        <p:strVal val="visible"/>
                                      </p:to>
                                    </p:set>
                                    <p:anim calcmode="lin" valueType="num">
                                      <p:cBhvr additive="base">
                                        <p:cTn id="11" dur="500" fill="hold"/>
                                        <p:tgtEl>
                                          <p:spTgt spid="1033">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03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033">
                                            <p:txEl>
                                              <p:pRg st="1" end="1"/>
                                            </p:txEl>
                                          </p:spTgt>
                                        </p:tgtEl>
                                        <p:attrNameLst>
                                          <p:attrName>style.visibility</p:attrName>
                                        </p:attrNameLst>
                                      </p:cBhvr>
                                      <p:to>
                                        <p:strVal val="visible"/>
                                      </p:to>
                                    </p:set>
                                    <p:anim calcmode="lin" valueType="num">
                                      <p:cBhvr additive="base">
                                        <p:cTn id="17" dur="500" fill="hold"/>
                                        <p:tgtEl>
                                          <p:spTgt spid="1033">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03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1033">
                                            <p:txEl>
                                              <p:pRg st="2" end="2"/>
                                            </p:txEl>
                                          </p:spTgt>
                                        </p:tgtEl>
                                        <p:attrNameLst>
                                          <p:attrName>style.visibility</p:attrName>
                                        </p:attrNameLst>
                                      </p:cBhvr>
                                      <p:to>
                                        <p:strVal val="visible"/>
                                      </p:to>
                                    </p:set>
                                    <p:anim calcmode="lin" valueType="num">
                                      <p:cBhvr additive="base">
                                        <p:cTn id="23" dur="500" fill="hold"/>
                                        <p:tgtEl>
                                          <p:spTgt spid="1033">
                                            <p:txEl>
                                              <p:pRg st="2" end="2"/>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03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1033">
                                            <p:txEl>
                                              <p:pRg st="3" end="3"/>
                                            </p:txEl>
                                          </p:spTgt>
                                        </p:tgtEl>
                                        <p:attrNameLst>
                                          <p:attrName>style.visibility</p:attrName>
                                        </p:attrNameLst>
                                      </p:cBhvr>
                                      <p:to>
                                        <p:strVal val="visible"/>
                                      </p:to>
                                    </p:set>
                                    <p:anim calcmode="lin" valueType="num">
                                      <p:cBhvr additive="base">
                                        <p:cTn id="29" dur="500" fill="hold"/>
                                        <p:tgtEl>
                                          <p:spTgt spid="1033">
                                            <p:txEl>
                                              <p:pRg st="3" end="3"/>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03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1033">
                                            <p:txEl>
                                              <p:pRg st="4" end="4"/>
                                            </p:txEl>
                                          </p:spTgt>
                                        </p:tgtEl>
                                        <p:attrNameLst>
                                          <p:attrName>style.visibility</p:attrName>
                                        </p:attrNameLst>
                                      </p:cBhvr>
                                      <p:to>
                                        <p:strVal val="visible"/>
                                      </p:to>
                                    </p:set>
                                    <p:anim calcmode="lin" valueType="num">
                                      <p:cBhvr additive="base">
                                        <p:cTn id="35" dur="500" fill="hold"/>
                                        <p:tgtEl>
                                          <p:spTgt spid="1033">
                                            <p:txEl>
                                              <p:pRg st="4" end="4"/>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103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0"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15676" y="44630"/>
            <a:ext cx="9426699" cy="836712"/>
          </a:xfrm>
        </p:spPr>
        <p:txBody>
          <a:bodyPr>
            <a:normAutofit fontScale="90000"/>
          </a:bodyPr>
          <a:lstStyle/>
          <a:p>
            <a:pPr eaLnBrk="1" hangingPunct="1">
              <a:defRPr/>
            </a:pPr>
            <a:r>
              <a:rPr lang="es-ES" altLang="es-PE" sz="3100" b="1" dirty="0">
                <a:solidFill>
                  <a:srgbClr val="0070C0"/>
                </a:solidFill>
              </a:rPr>
              <a:t>4. Prueba para evaluar un parámetro de escala</a:t>
            </a:r>
            <a:br>
              <a:rPr lang="es-ES" altLang="es-PE" sz="4000" b="1" dirty="0">
                <a:solidFill>
                  <a:srgbClr val="0070C0"/>
                </a:solidFill>
              </a:rPr>
            </a:br>
            <a:endParaRPr lang="es-ES" altLang="es-PE" sz="4000" b="1" dirty="0">
              <a:solidFill>
                <a:srgbClr val="0070C0"/>
              </a:solidFill>
            </a:endParaRPr>
          </a:p>
        </p:txBody>
      </p:sp>
      <p:sp>
        <p:nvSpPr>
          <p:cNvPr id="1033" name="Rectangle 3"/>
          <p:cNvSpPr>
            <a:spLocks noGrp="1" noChangeArrowheads="1"/>
          </p:cNvSpPr>
          <p:nvPr>
            <p:ph idx="1"/>
          </p:nvPr>
        </p:nvSpPr>
        <p:spPr>
          <a:xfrm>
            <a:off x="48815" y="648543"/>
            <a:ext cx="8355458" cy="5732783"/>
          </a:xfrm>
        </p:spPr>
        <p:txBody>
          <a:bodyPr/>
          <a:lstStyle/>
          <a:p>
            <a:pPr marL="0" indent="0" algn="just" eaLnBrk="1" hangingPunct="1">
              <a:buFont typeface="Wingdings" panose="05000000000000000000" pitchFamily="2" charset="2"/>
              <a:buNone/>
            </a:pPr>
            <a:r>
              <a:rPr lang="es-ES" altLang="es-PE" sz="2800" b="1" dirty="0">
                <a:solidFill>
                  <a:srgbClr val="0070C0"/>
                </a:solidFill>
              </a:rPr>
              <a:t>4.1Prueba de Conover</a:t>
            </a:r>
          </a:p>
          <a:p>
            <a:pPr marL="0" indent="0">
              <a:buNone/>
            </a:pPr>
            <a:r>
              <a:rPr lang="es-ES" sz="3200" b="1" dirty="0">
                <a:solidFill>
                  <a:srgbClr val="0070C0"/>
                </a:solidFill>
              </a:rPr>
              <a:t>	</a:t>
            </a:r>
            <a:r>
              <a:rPr lang="es-ES" sz="2700" b="1" dirty="0">
                <a:solidFill>
                  <a:schemeClr val="tx1"/>
                </a:solidFill>
              </a:rPr>
              <a:t>Estadístico de Prueba</a:t>
            </a:r>
            <a:endParaRPr lang="es-ES" altLang="es-PE" sz="2700" b="1" dirty="0">
              <a:solidFill>
                <a:schemeClr val="tx1"/>
              </a:solidFill>
            </a:endParaRPr>
          </a:p>
          <a:p>
            <a:pPr marL="0" indent="0" algn="just">
              <a:buNone/>
            </a:pPr>
            <a:r>
              <a:rPr lang="es-ES" altLang="es-PE" sz="2800" dirty="0"/>
              <a:t>	</a:t>
            </a:r>
          </a:p>
          <a:p>
            <a:pPr marL="0" indent="0" algn="just">
              <a:buNone/>
            </a:pPr>
            <a:endParaRPr lang="es-ES" altLang="es-PE" sz="2800" dirty="0"/>
          </a:p>
          <a:p>
            <a:pPr marL="0" indent="0" algn="just">
              <a:buNone/>
            </a:pPr>
            <a:endParaRPr lang="es-ES" altLang="es-PE" sz="2800" dirty="0"/>
          </a:p>
          <a:p>
            <a:pPr marL="0" indent="0" algn="just">
              <a:buNone/>
            </a:pPr>
            <a:endParaRPr lang="es-ES" altLang="es-PE" sz="2800" dirty="0"/>
          </a:p>
          <a:p>
            <a:pPr marL="0" indent="0" algn="just">
              <a:buNone/>
            </a:pPr>
            <a:r>
              <a:rPr lang="es-ES" altLang="es-PE" sz="2800" dirty="0"/>
              <a:t>                  de                                      </a:t>
            </a:r>
            <a:r>
              <a:rPr lang="es-ES" altLang="es-PE" sz="2800" dirty="0" err="1"/>
              <a:t>de</a:t>
            </a:r>
            <a:endParaRPr lang="es-ES" altLang="es-PE" sz="2800" dirty="0"/>
          </a:p>
          <a:p>
            <a:pPr marL="0" indent="0" algn="just">
              <a:buNone/>
            </a:pPr>
            <a:r>
              <a:rPr lang="es-ES" sz="2400" i="1" dirty="0"/>
              <a:t>	</a:t>
            </a:r>
            <a:r>
              <a:rPr lang="es-PE" sz="2400" i="1" dirty="0"/>
              <a:t>Los R(x</a:t>
            </a:r>
            <a:r>
              <a:rPr lang="es-PE" sz="2400" i="1" baseline="-25000" dirty="0"/>
              <a:t>i</a:t>
            </a:r>
            <a:r>
              <a:rPr lang="es-PE" sz="2400" i="1" dirty="0"/>
              <a:t>) y los R(</a:t>
            </a:r>
            <a:r>
              <a:rPr lang="es-PE" sz="2400" i="1" dirty="0" err="1"/>
              <a:t>y</a:t>
            </a:r>
            <a:r>
              <a:rPr lang="es-PE" sz="1600" i="1" dirty="0" err="1"/>
              <a:t>i</a:t>
            </a:r>
            <a:r>
              <a:rPr lang="es-PE" sz="2400" i="1" dirty="0"/>
              <a:t>) son los rango de las observaciones 	corregidas</a:t>
            </a:r>
          </a:p>
          <a:p>
            <a:pPr marL="0" indent="0" algn="just">
              <a:buNone/>
            </a:pPr>
            <a:r>
              <a:rPr lang="es-ES" altLang="es-PE" sz="2800" b="1" dirty="0"/>
              <a:t>   En R</a:t>
            </a:r>
            <a:r>
              <a:rPr lang="es-ES" altLang="es-PE" sz="2800" dirty="0"/>
              <a:t>: </a:t>
            </a:r>
            <a:r>
              <a:rPr lang="es-ES" altLang="es-PE" sz="2800" dirty="0" err="1"/>
              <a:t>conover_test</a:t>
            </a:r>
            <a:r>
              <a:rPr lang="es-ES" altLang="es-PE" sz="2800" dirty="0"/>
              <a:t> del paquete </a:t>
            </a:r>
            <a:r>
              <a:rPr lang="es-ES" altLang="es-PE" sz="2800" dirty="0" err="1"/>
              <a:t>coin</a:t>
            </a:r>
            <a:endParaRPr lang="es-ES" altLang="es-PE" sz="2800" dirty="0"/>
          </a:p>
        </p:txBody>
      </p:sp>
      <p:sp>
        <p:nvSpPr>
          <p:cNvPr id="1034" name="Rectangle 5"/>
          <p:cNvSpPr>
            <a:spLocks noChangeArrowheads="1"/>
          </p:cNvSpPr>
          <p:nvPr/>
        </p:nvSpPr>
        <p:spPr bwMode="auto">
          <a:xfrm>
            <a:off x="0" y="33385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lgn="just" eaLnBrk="1" hangingPunct="1">
              <a:lnSpc>
                <a:spcPct val="90000"/>
              </a:lnSpc>
              <a:spcBef>
                <a:spcPct val="20000"/>
              </a:spcBef>
              <a:buClr>
                <a:schemeClr val="folHlink"/>
              </a:buClr>
              <a:buSzPct val="60000"/>
              <a:buFont typeface="Wingdings" panose="05000000000000000000" pitchFamily="2" charset="2"/>
              <a:buNone/>
            </a:pPr>
            <a:endParaRPr lang="en-US" altLang="es-PE"/>
          </a:p>
        </p:txBody>
      </p:sp>
      <p:sp>
        <p:nvSpPr>
          <p:cNvPr id="1035" name="Rectangle 7"/>
          <p:cNvSpPr>
            <a:spLocks noChangeArrowheads="1"/>
          </p:cNvSpPr>
          <p:nvPr/>
        </p:nvSpPr>
        <p:spPr bwMode="auto">
          <a:xfrm>
            <a:off x="0"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lgn="just" eaLnBrk="1" hangingPunct="1">
              <a:lnSpc>
                <a:spcPct val="90000"/>
              </a:lnSpc>
              <a:spcBef>
                <a:spcPct val="20000"/>
              </a:spcBef>
              <a:buClr>
                <a:schemeClr val="folHlink"/>
              </a:buClr>
              <a:buSzPct val="60000"/>
              <a:buFont typeface="Wingdings" panose="05000000000000000000" pitchFamily="2" charset="2"/>
              <a:buNone/>
            </a:pPr>
            <a:endParaRPr lang="en-US" altLang="es-PE"/>
          </a:p>
        </p:txBody>
      </p:sp>
      <p:sp>
        <p:nvSpPr>
          <p:cNvPr id="1036" name="Rectangle 9"/>
          <p:cNvSpPr>
            <a:spLocks noChangeArrowheads="1"/>
          </p:cNvSpPr>
          <p:nvPr/>
        </p:nvSpPr>
        <p:spPr bwMode="auto">
          <a:xfrm>
            <a:off x="0" y="32908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lgn="just" eaLnBrk="1" hangingPunct="1">
              <a:lnSpc>
                <a:spcPct val="90000"/>
              </a:lnSpc>
              <a:spcBef>
                <a:spcPct val="20000"/>
              </a:spcBef>
              <a:buClr>
                <a:schemeClr val="folHlink"/>
              </a:buClr>
              <a:buSzPct val="60000"/>
              <a:buFont typeface="Wingdings" panose="05000000000000000000" pitchFamily="2" charset="2"/>
              <a:buNone/>
            </a:pPr>
            <a:endParaRPr lang="en-US" altLang="es-PE"/>
          </a:p>
        </p:txBody>
      </p:sp>
      <p:sp>
        <p:nvSpPr>
          <p:cNvPr id="1037" name="Rectangle 11"/>
          <p:cNvSpPr>
            <a:spLocks noChangeArrowheads="1"/>
          </p:cNvSpPr>
          <p:nvPr/>
        </p:nvSpPr>
        <p:spPr bwMode="auto">
          <a:xfrm>
            <a:off x="0" y="33385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lgn="just" eaLnBrk="1" hangingPunct="1">
              <a:lnSpc>
                <a:spcPct val="90000"/>
              </a:lnSpc>
              <a:spcBef>
                <a:spcPct val="20000"/>
              </a:spcBef>
              <a:buClr>
                <a:schemeClr val="folHlink"/>
              </a:buClr>
              <a:buSzPct val="60000"/>
              <a:buFont typeface="Wingdings" panose="05000000000000000000" pitchFamily="2" charset="2"/>
              <a:buNone/>
            </a:pPr>
            <a:endParaRPr lang="en-US" altLang="es-PE"/>
          </a:p>
        </p:txBody>
      </p:sp>
      <p:sp>
        <p:nvSpPr>
          <p:cNvPr id="5" name="Rectangle 5">
            <a:extLst>
              <a:ext uri="{FF2B5EF4-FFF2-40B4-BE49-F238E27FC236}">
                <a16:creationId xmlns:a16="http://schemas.microsoft.com/office/drawing/2014/main" id="{EF74CC49-FEC4-4DCA-BBA3-F3218B1A0482}"/>
              </a:ext>
            </a:extLst>
          </p:cNvPr>
          <p:cNvSpPr>
            <a:spLocks noChangeArrowheads="1"/>
          </p:cNvSpPr>
          <p:nvPr/>
        </p:nvSpPr>
        <p:spPr bwMode="auto">
          <a:xfrm>
            <a:off x="2987823" y="1986053"/>
            <a:ext cx="12244533"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PE"/>
          </a:p>
        </p:txBody>
      </p:sp>
      <p:sp>
        <p:nvSpPr>
          <p:cNvPr id="7" name="Rectangle 7">
            <a:extLst>
              <a:ext uri="{FF2B5EF4-FFF2-40B4-BE49-F238E27FC236}">
                <a16:creationId xmlns:a16="http://schemas.microsoft.com/office/drawing/2014/main" id="{09A2BD75-56B2-4733-B2DC-F8569BBE06FD}"/>
              </a:ext>
            </a:extLst>
          </p:cNvPr>
          <p:cNvSpPr>
            <a:spLocks noChangeArrowheads="1"/>
          </p:cNvSpPr>
          <p:nvPr/>
        </p:nvSpPr>
        <p:spPr bwMode="auto">
          <a:xfrm>
            <a:off x="1115616" y="2799928"/>
            <a:ext cx="15121680"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PE"/>
          </a:p>
        </p:txBody>
      </p:sp>
      <p:sp>
        <p:nvSpPr>
          <p:cNvPr id="9" name="Rectangle 9">
            <a:extLst>
              <a:ext uri="{FF2B5EF4-FFF2-40B4-BE49-F238E27FC236}">
                <a16:creationId xmlns:a16="http://schemas.microsoft.com/office/drawing/2014/main" id="{824D71AE-4DE5-4CFB-A4AA-A4CE1B8333A4}"/>
              </a:ext>
            </a:extLst>
          </p:cNvPr>
          <p:cNvSpPr>
            <a:spLocks noChangeArrowheads="1"/>
          </p:cNvSpPr>
          <p:nvPr/>
        </p:nvSpPr>
        <p:spPr bwMode="auto">
          <a:xfrm>
            <a:off x="51378"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PE"/>
          </a:p>
        </p:txBody>
      </p:sp>
      <p:sp>
        <p:nvSpPr>
          <p:cNvPr id="13" name="Rectangle 11">
            <a:extLst>
              <a:ext uri="{FF2B5EF4-FFF2-40B4-BE49-F238E27FC236}">
                <a16:creationId xmlns:a16="http://schemas.microsoft.com/office/drawing/2014/main" id="{015A4324-9EAF-4800-9B1E-7FDD92043E1A}"/>
              </a:ext>
            </a:extLst>
          </p:cNvPr>
          <p:cNvSpPr>
            <a:spLocks noChangeArrowheads="1"/>
          </p:cNvSpPr>
          <p:nvPr/>
        </p:nvSpPr>
        <p:spPr bwMode="auto">
          <a:xfrm>
            <a:off x="-1"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PE"/>
          </a:p>
        </p:txBody>
      </p:sp>
      <p:sp>
        <p:nvSpPr>
          <p:cNvPr id="2" name="Rectangle 2">
            <a:extLst>
              <a:ext uri="{FF2B5EF4-FFF2-40B4-BE49-F238E27FC236}">
                <a16:creationId xmlns:a16="http://schemas.microsoft.com/office/drawing/2014/main" id="{87D4F54A-47D7-4784-871C-8C470F77F7A3}"/>
              </a:ext>
            </a:extLst>
          </p:cNvPr>
          <p:cNvSpPr>
            <a:spLocks noChangeArrowheads="1"/>
          </p:cNvSpPr>
          <p:nvPr/>
        </p:nvSpPr>
        <p:spPr bwMode="auto">
          <a:xfrm>
            <a:off x="971599" y="3461402"/>
            <a:ext cx="12344229"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PE"/>
          </a:p>
        </p:txBody>
      </p:sp>
      <p:graphicFrame>
        <p:nvGraphicFramePr>
          <p:cNvPr id="3" name="Objeto 2">
            <a:extLst>
              <a:ext uri="{FF2B5EF4-FFF2-40B4-BE49-F238E27FC236}">
                <a16:creationId xmlns:a16="http://schemas.microsoft.com/office/drawing/2014/main" id="{E2849922-8627-4F99-BC0E-CD84D9280AD8}"/>
              </a:ext>
            </a:extLst>
          </p:cNvPr>
          <p:cNvGraphicFramePr>
            <a:graphicFrameLocks noChangeAspect="1"/>
          </p:cNvGraphicFramePr>
          <p:nvPr>
            <p:extLst>
              <p:ext uri="{D42A27DB-BD31-4B8C-83A1-F6EECF244321}">
                <p14:modId xmlns:p14="http://schemas.microsoft.com/office/powerpoint/2010/main" val="1778724614"/>
              </p:ext>
            </p:extLst>
          </p:nvPr>
        </p:nvGraphicFramePr>
        <p:xfrm>
          <a:off x="3101741" y="4066195"/>
          <a:ext cx="878218" cy="501839"/>
        </p:xfrm>
        <a:graphic>
          <a:graphicData uri="http://schemas.openxmlformats.org/presentationml/2006/ole">
            <mc:AlternateContent xmlns:mc="http://schemas.openxmlformats.org/markup-compatibility/2006">
              <mc:Choice xmlns:v="urn:schemas-microsoft-com:vml" Requires="v">
                <p:oleObj spid="_x0000_s26782" r:id="rId3" imgW="545863" imgH="330057" progId="Equation.DSMT4">
                  <p:embed/>
                </p:oleObj>
              </mc:Choice>
              <mc:Fallback>
                <p:oleObj r:id="rId3" imgW="545863" imgH="330057" progId="Equation.DSMT4">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01741" y="4066195"/>
                        <a:ext cx="878218" cy="501839"/>
                      </a:xfrm>
                      <a:prstGeom prst="rect">
                        <a:avLst/>
                      </a:prstGeom>
                      <a:noFill/>
                    </p:spPr>
                  </p:pic>
                </p:oleObj>
              </mc:Fallback>
            </mc:AlternateContent>
          </a:graphicData>
        </a:graphic>
      </p:graphicFrame>
      <p:sp>
        <p:nvSpPr>
          <p:cNvPr id="4" name="Rectangle 4">
            <a:extLst>
              <a:ext uri="{FF2B5EF4-FFF2-40B4-BE49-F238E27FC236}">
                <a16:creationId xmlns:a16="http://schemas.microsoft.com/office/drawing/2014/main" id="{237BCD5D-E046-45D9-917D-C691B427A95E}"/>
              </a:ext>
            </a:extLst>
          </p:cNvPr>
          <p:cNvSpPr>
            <a:spLocks noChangeArrowheads="1"/>
          </p:cNvSpPr>
          <p:nvPr/>
        </p:nvSpPr>
        <p:spPr bwMode="auto">
          <a:xfrm>
            <a:off x="3391195" y="3507121"/>
            <a:ext cx="13173255"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PE"/>
          </a:p>
        </p:txBody>
      </p:sp>
      <p:graphicFrame>
        <p:nvGraphicFramePr>
          <p:cNvPr id="6" name="Objeto 5">
            <a:extLst>
              <a:ext uri="{FF2B5EF4-FFF2-40B4-BE49-F238E27FC236}">
                <a16:creationId xmlns:a16="http://schemas.microsoft.com/office/drawing/2014/main" id="{B4E3EC93-DFC9-4ACC-A03A-C1C1AF3F1673}"/>
              </a:ext>
            </a:extLst>
          </p:cNvPr>
          <p:cNvGraphicFramePr>
            <a:graphicFrameLocks noChangeAspect="1"/>
          </p:cNvGraphicFramePr>
          <p:nvPr>
            <p:extLst>
              <p:ext uri="{D42A27DB-BD31-4B8C-83A1-F6EECF244321}">
                <p14:modId xmlns:p14="http://schemas.microsoft.com/office/powerpoint/2010/main" val="3143497619"/>
              </p:ext>
            </p:extLst>
          </p:nvPr>
        </p:nvGraphicFramePr>
        <p:xfrm>
          <a:off x="7116109" y="4097559"/>
          <a:ext cx="878217" cy="439109"/>
        </p:xfrm>
        <a:graphic>
          <a:graphicData uri="http://schemas.openxmlformats.org/presentationml/2006/ole">
            <mc:AlternateContent xmlns:mc="http://schemas.openxmlformats.org/markup-compatibility/2006">
              <mc:Choice xmlns:v="urn:schemas-microsoft-com:vml" Requires="v">
                <p:oleObj spid="_x0000_s26783" r:id="rId5" imgW="558800" imgH="330200" progId="Equation.DSMT4">
                  <p:embed/>
                </p:oleObj>
              </mc:Choice>
              <mc:Fallback>
                <p:oleObj r:id="rId5" imgW="558800" imgH="330200" progId="Equation.DSMT4">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116109" y="4097559"/>
                        <a:ext cx="878217" cy="439109"/>
                      </a:xfrm>
                      <a:prstGeom prst="rect">
                        <a:avLst/>
                      </a:prstGeom>
                      <a:noFill/>
                    </p:spPr>
                  </p:pic>
                </p:oleObj>
              </mc:Fallback>
            </mc:AlternateContent>
          </a:graphicData>
        </a:graphic>
      </p:graphicFrame>
      <p:sp>
        <p:nvSpPr>
          <p:cNvPr id="8" name="Rectangle 6">
            <a:extLst>
              <a:ext uri="{FF2B5EF4-FFF2-40B4-BE49-F238E27FC236}">
                <a16:creationId xmlns:a16="http://schemas.microsoft.com/office/drawing/2014/main" id="{DC4DCE13-B996-4F13-AFE2-C4F36042EC78}"/>
              </a:ext>
            </a:extLst>
          </p:cNvPr>
          <p:cNvSpPr>
            <a:spLocks noChangeArrowheads="1"/>
          </p:cNvSpPr>
          <p:nvPr/>
        </p:nvSpPr>
        <p:spPr bwMode="auto">
          <a:xfrm>
            <a:off x="1115616" y="2948456"/>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PE"/>
          </a:p>
        </p:txBody>
      </p:sp>
      <p:graphicFrame>
        <p:nvGraphicFramePr>
          <p:cNvPr id="10" name="Objeto 9">
            <a:extLst>
              <a:ext uri="{FF2B5EF4-FFF2-40B4-BE49-F238E27FC236}">
                <a16:creationId xmlns:a16="http://schemas.microsoft.com/office/drawing/2014/main" id="{760EA579-E485-4384-B710-4605149F075F}"/>
              </a:ext>
            </a:extLst>
          </p:cNvPr>
          <p:cNvGraphicFramePr>
            <a:graphicFrameLocks noChangeAspect="1"/>
          </p:cNvGraphicFramePr>
          <p:nvPr>
            <p:extLst>
              <p:ext uri="{D42A27DB-BD31-4B8C-83A1-F6EECF244321}">
                <p14:modId xmlns:p14="http://schemas.microsoft.com/office/powerpoint/2010/main" val="1264190753"/>
              </p:ext>
            </p:extLst>
          </p:nvPr>
        </p:nvGraphicFramePr>
        <p:xfrm>
          <a:off x="1287246" y="4014514"/>
          <a:ext cx="576064" cy="517748"/>
        </p:xfrm>
        <a:graphic>
          <a:graphicData uri="http://schemas.openxmlformats.org/presentationml/2006/ole">
            <mc:AlternateContent xmlns:mc="http://schemas.openxmlformats.org/markup-compatibility/2006">
              <mc:Choice xmlns:v="urn:schemas-microsoft-com:vml" Requires="v">
                <p:oleObj spid="_x0000_s26784" r:id="rId7" imgW="406224" imgH="330057" progId="Equation.DSMT4">
                  <p:embed/>
                </p:oleObj>
              </mc:Choice>
              <mc:Fallback>
                <p:oleObj r:id="rId7" imgW="406224" imgH="330057" progId="Equation.DSMT4">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87246" y="4014514"/>
                        <a:ext cx="576064" cy="517748"/>
                      </a:xfrm>
                      <a:prstGeom prst="rect">
                        <a:avLst/>
                      </a:prstGeom>
                      <a:noFill/>
                    </p:spPr>
                  </p:pic>
                </p:oleObj>
              </mc:Fallback>
            </mc:AlternateContent>
          </a:graphicData>
        </a:graphic>
      </p:graphicFrame>
      <p:sp>
        <p:nvSpPr>
          <p:cNvPr id="11" name="Rectangle 8">
            <a:extLst>
              <a:ext uri="{FF2B5EF4-FFF2-40B4-BE49-F238E27FC236}">
                <a16:creationId xmlns:a16="http://schemas.microsoft.com/office/drawing/2014/main" id="{290780EE-1CE5-4B1E-9E6A-A10C761627D2}"/>
              </a:ext>
            </a:extLst>
          </p:cNvPr>
          <p:cNvSpPr>
            <a:spLocks noChangeArrowheads="1"/>
          </p:cNvSpPr>
          <p:nvPr/>
        </p:nvSpPr>
        <p:spPr bwMode="auto">
          <a:xfrm>
            <a:off x="15676" y="44629"/>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PE"/>
          </a:p>
        </p:txBody>
      </p:sp>
      <p:graphicFrame>
        <p:nvGraphicFramePr>
          <p:cNvPr id="12" name="Objeto 11">
            <a:extLst>
              <a:ext uri="{FF2B5EF4-FFF2-40B4-BE49-F238E27FC236}">
                <a16:creationId xmlns:a16="http://schemas.microsoft.com/office/drawing/2014/main" id="{DB05FF96-2593-4688-B9EC-0EEDC3986624}"/>
              </a:ext>
            </a:extLst>
          </p:cNvPr>
          <p:cNvGraphicFramePr>
            <a:graphicFrameLocks noChangeAspect="1"/>
          </p:cNvGraphicFramePr>
          <p:nvPr>
            <p:extLst>
              <p:ext uri="{D42A27DB-BD31-4B8C-83A1-F6EECF244321}">
                <p14:modId xmlns:p14="http://schemas.microsoft.com/office/powerpoint/2010/main" val="923455212"/>
              </p:ext>
            </p:extLst>
          </p:nvPr>
        </p:nvGraphicFramePr>
        <p:xfrm>
          <a:off x="5792665" y="4111015"/>
          <a:ext cx="576064" cy="460851"/>
        </p:xfrm>
        <a:graphic>
          <a:graphicData uri="http://schemas.openxmlformats.org/presentationml/2006/ole">
            <mc:AlternateContent xmlns:mc="http://schemas.openxmlformats.org/markup-compatibility/2006">
              <mc:Choice xmlns:v="urn:schemas-microsoft-com:vml" Requires="v">
                <p:oleObj spid="_x0000_s26785" r:id="rId9" imgW="406224" imgH="330057" progId="Equation.DSMT4">
                  <p:embed/>
                </p:oleObj>
              </mc:Choice>
              <mc:Fallback>
                <p:oleObj r:id="rId9" imgW="406224" imgH="330057" progId="Equation.DSMT4">
                  <p:embed/>
                  <p:pic>
                    <p:nvPicPr>
                      <p:cNvPr id="0"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792665" y="4111015"/>
                        <a:ext cx="576064" cy="460851"/>
                      </a:xfrm>
                      <a:prstGeom prst="rect">
                        <a:avLst/>
                      </a:prstGeom>
                      <a:noFill/>
                    </p:spPr>
                  </p:pic>
                </p:oleObj>
              </mc:Fallback>
            </mc:AlternateContent>
          </a:graphicData>
        </a:graphic>
      </p:graphicFrame>
      <p:sp>
        <p:nvSpPr>
          <p:cNvPr id="14" name="Rectangle 10">
            <a:extLst>
              <a:ext uri="{FF2B5EF4-FFF2-40B4-BE49-F238E27FC236}">
                <a16:creationId xmlns:a16="http://schemas.microsoft.com/office/drawing/2014/main" id="{FB1144F2-DEF1-4F60-8673-84933DC0C5AE}"/>
              </a:ext>
            </a:extLst>
          </p:cNvPr>
          <p:cNvSpPr>
            <a:spLocks noChangeArrowheads="1"/>
          </p:cNvSpPr>
          <p:nvPr/>
        </p:nvSpPr>
        <p:spPr bwMode="auto">
          <a:xfrm>
            <a:off x="3275855" y="2519831"/>
            <a:ext cx="10997585"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PE"/>
          </a:p>
        </p:txBody>
      </p:sp>
      <p:graphicFrame>
        <p:nvGraphicFramePr>
          <p:cNvPr id="15" name="Objeto 14">
            <a:extLst>
              <a:ext uri="{FF2B5EF4-FFF2-40B4-BE49-F238E27FC236}">
                <a16:creationId xmlns:a16="http://schemas.microsoft.com/office/drawing/2014/main" id="{75185462-A0D0-4B70-B0B7-EB227E119E6E}"/>
              </a:ext>
            </a:extLst>
          </p:cNvPr>
          <p:cNvGraphicFramePr>
            <a:graphicFrameLocks noChangeAspect="1"/>
          </p:cNvGraphicFramePr>
          <p:nvPr>
            <p:extLst>
              <p:ext uri="{D42A27DB-BD31-4B8C-83A1-F6EECF244321}">
                <p14:modId xmlns:p14="http://schemas.microsoft.com/office/powerpoint/2010/main" val="2529162886"/>
              </p:ext>
            </p:extLst>
          </p:nvPr>
        </p:nvGraphicFramePr>
        <p:xfrm>
          <a:off x="6485510" y="1968382"/>
          <a:ext cx="1069708" cy="583477"/>
        </p:xfrm>
        <a:graphic>
          <a:graphicData uri="http://schemas.openxmlformats.org/presentationml/2006/ole">
            <mc:AlternateContent xmlns:mc="http://schemas.openxmlformats.org/markup-compatibility/2006">
              <mc:Choice xmlns:v="urn:schemas-microsoft-com:vml" Requires="v">
                <p:oleObj spid="_x0000_s26786" r:id="rId11" imgW="825142" imgH="444307" progId="Equation.DSMT4">
                  <p:embed/>
                </p:oleObj>
              </mc:Choice>
              <mc:Fallback>
                <p:oleObj r:id="rId11" imgW="825142" imgH="444307" progId="Equation.DSMT4">
                  <p:embed/>
                  <p:pic>
                    <p:nvPicPr>
                      <p:cNvPr id="0" name="Object 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485510" y="1968382"/>
                        <a:ext cx="1069708" cy="583477"/>
                      </a:xfrm>
                      <a:prstGeom prst="rect">
                        <a:avLst/>
                      </a:prstGeom>
                      <a:noFill/>
                    </p:spPr>
                  </p:pic>
                </p:oleObj>
              </mc:Fallback>
            </mc:AlternateContent>
          </a:graphicData>
        </a:graphic>
      </p:graphicFrame>
      <p:graphicFrame>
        <p:nvGraphicFramePr>
          <p:cNvPr id="16" name="Objeto 15">
            <a:extLst>
              <a:ext uri="{FF2B5EF4-FFF2-40B4-BE49-F238E27FC236}">
                <a16:creationId xmlns:a16="http://schemas.microsoft.com/office/drawing/2014/main" id="{9B2C9E9B-4CAC-4AB5-A832-32EC4F2F7671}"/>
              </a:ext>
            </a:extLst>
          </p:cNvPr>
          <p:cNvGraphicFramePr>
            <a:graphicFrameLocks noChangeAspect="1"/>
          </p:cNvGraphicFramePr>
          <p:nvPr>
            <p:extLst>
              <p:ext uri="{D42A27DB-BD31-4B8C-83A1-F6EECF244321}">
                <p14:modId xmlns:p14="http://schemas.microsoft.com/office/powerpoint/2010/main" val="1809816833"/>
              </p:ext>
            </p:extLst>
          </p:nvPr>
        </p:nvGraphicFramePr>
        <p:xfrm>
          <a:off x="2610313" y="1992204"/>
          <a:ext cx="2832061" cy="980063"/>
        </p:xfrm>
        <a:graphic>
          <a:graphicData uri="http://schemas.openxmlformats.org/presentationml/2006/ole">
            <mc:AlternateContent xmlns:mc="http://schemas.openxmlformats.org/markup-compatibility/2006">
              <mc:Choice xmlns:v="urn:schemas-microsoft-com:vml" Requires="v">
                <p:oleObj spid="_x0000_s26787" r:id="rId13" imgW="1955800" imgH="673100" progId="">
                  <p:embed/>
                </p:oleObj>
              </mc:Choice>
              <mc:Fallback>
                <p:oleObj r:id="rId13" imgW="1955800" imgH="673100" progId="">
                  <p:embed/>
                  <p:pic>
                    <p:nvPicPr>
                      <p:cNvPr id="0" name="Object 1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610313" y="1992204"/>
                        <a:ext cx="2832061" cy="980063"/>
                      </a:xfrm>
                      <a:prstGeom prst="rect">
                        <a:avLst/>
                      </a:prstGeom>
                      <a:noFill/>
                    </p:spPr>
                  </p:pic>
                </p:oleObj>
              </mc:Fallback>
            </mc:AlternateContent>
          </a:graphicData>
        </a:graphic>
      </p:graphicFrame>
      <p:sp>
        <p:nvSpPr>
          <p:cNvPr id="17" name="Rectangle 13">
            <a:extLst>
              <a:ext uri="{FF2B5EF4-FFF2-40B4-BE49-F238E27FC236}">
                <a16:creationId xmlns:a16="http://schemas.microsoft.com/office/drawing/2014/main" id="{5F5EC429-4F0D-4134-B3CD-938DECC6EC42}"/>
              </a:ext>
            </a:extLst>
          </p:cNvPr>
          <p:cNvSpPr>
            <a:spLocks noChangeArrowheads="1"/>
          </p:cNvSpPr>
          <p:nvPr/>
        </p:nvSpPr>
        <p:spPr bwMode="auto">
          <a:xfrm>
            <a:off x="347758" y="127911"/>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PE"/>
          </a:p>
        </p:txBody>
      </p:sp>
      <p:sp>
        <p:nvSpPr>
          <p:cNvPr id="20" name="Rectangle 15">
            <a:extLst>
              <a:ext uri="{FF2B5EF4-FFF2-40B4-BE49-F238E27FC236}">
                <a16:creationId xmlns:a16="http://schemas.microsoft.com/office/drawing/2014/main" id="{8F22D1C9-2D81-485B-80F6-FB96F7D2EC29}"/>
              </a:ext>
            </a:extLst>
          </p:cNvPr>
          <p:cNvSpPr>
            <a:spLocks noChangeArrowheads="1"/>
          </p:cNvSpPr>
          <p:nvPr/>
        </p:nvSpPr>
        <p:spPr bwMode="auto">
          <a:xfrm>
            <a:off x="1581614" y="3221061"/>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PE"/>
          </a:p>
        </p:txBody>
      </p:sp>
      <p:graphicFrame>
        <p:nvGraphicFramePr>
          <p:cNvPr id="21" name="Objeto 20">
            <a:extLst>
              <a:ext uri="{FF2B5EF4-FFF2-40B4-BE49-F238E27FC236}">
                <a16:creationId xmlns:a16="http://schemas.microsoft.com/office/drawing/2014/main" id="{2FDFF138-F968-403D-BCB9-1A6E2CA3B0BD}"/>
              </a:ext>
            </a:extLst>
          </p:cNvPr>
          <p:cNvGraphicFramePr>
            <a:graphicFrameLocks noChangeAspect="1"/>
          </p:cNvGraphicFramePr>
          <p:nvPr>
            <p:extLst>
              <p:ext uri="{D42A27DB-BD31-4B8C-83A1-F6EECF244321}">
                <p14:modId xmlns:p14="http://schemas.microsoft.com/office/powerpoint/2010/main" val="45272419"/>
              </p:ext>
            </p:extLst>
          </p:nvPr>
        </p:nvGraphicFramePr>
        <p:xfrm>
          <a:off x="1581614" y="3221061"/>
          <a:ext cx="2853624" cy="623130"/>
        </p:xfrm>
        <a:graphic>
          <a:graphicData uri="http://schemas.openxmlformats.org/presentationml/2006/ole">
            <mc:AlternateContent xmlns:mc="http://schemas.openxmlformats.org/markup-compatibility/2006">
              <mc:Choice xmlns:v="urn:schemas-microsoft-com:vml" Requires="v">
                <p:oleObj spid="_x0000_s26788" r:id="rId15" imgW="2032000" imgH="482600" progId="Equation.DSMT4">
                  <p:embed/>
                </p:oleObj>
              </mc:Choice>
              <mc:Fallback>
                <p:oleObj r:id="rId15" imgW="2032000" imgH="482600" progId="Equation.DSMT4">
                  <p:embed/>
                  <p:pic>
                    <p:nvPicPr>
                      <p:cNvPr id="0" name="Object 14"/>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581614" y="3221061"/>
                        <a:ext cx="2853624" cy="623130"/>
                      </a:xfrm>
                      <a:prstGeom prst="rect">
                        <a:avLst/>
                      </a:prstGeom>
                      <a:noFill/>
                    </p:spPr>
                  </p:pic>
                </p:oleObj>
              </mc:Fallback>
            </mc:AlternateContent>
          </a:graphicData>
        </a:graphic>
      </p:graphicFrame>
      <p:sp>
        <p:nvSpPr>
          <p:cNvPr id="22" name="Rectangle 17">
            <a:extLst>
              <a:ext uri="{FF2B5EF4-FFF2-40B4-BE49-F238E27FC236}">
                <a16:creationId xmlns:a16="http://schemas.microsoft.com/office/drawing/2014/main" id="{9E8684C5-E945-4C99-A000-568A402E05C5}"/>
              </a:ext>
            </a:extLst>
          </p:cNvPr>
          <p:cNvSpPr>
            <a:spLocks noChangeArrowheads="1"/>
          </p:cNvSpPr>
          <p:nvPr/>
        </p:nvSpPr>
        <p:spPr bwMode="auto">
          <a:xfrm flipV="1">
            <a:off x="4859512" y="3380645"/>
            <a:ext cx="10064133"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PE"/>
          </a:p>
        </p:txBody>
      </p:sp>
      <p:graphicFrame>
        <p:nvGraphicFramePr>
          <p:cNvPr id="27" name="Objeto 26">
            <a:extLst>
              <a:ext uri="{FF2B5EF4-FFF2-40B4-BE49-F238E27FC236}">
                <a16:creationId xmlns:a16="http://schemas.microsoft.com/office/drawing/2014/main" id="{339D7C7E-C5CA-44BA-BD2B-1D1B40237C7A}"/>
              </a:ext>
            </a:extLst>
          </p:cNvPr>
          <p:cNvGraphicFramePr>
            <a:graphicFrameLocks noChangeAspect="1"/>
          </p:cNvGraphicFramePr>
          <p:nvPr>
            <p:extLst>
              <p:ext uri="{D42A27DB-BD31-4B8C-83A1-F6EECF244321}">
                <p14:modId xmlns:p14="http://schemas.microsoft.com/office/powerpoint/2010/main" val="1023378789"/>
              </p:ext>
            </p:extLst>
          </p:nvPr>
        </p:nvGraphicFramePr>
        <p:xfrm>
          <a:off x="4859512" y="3214715"/>
          <a:ext cx="2304775" cy="628575"/>
        </p:xfrm>
        <a:graphic>
          <a:graphicData uri="http://schemas.openxmlformats.org/presentationml/2006/ole">
            <mc:AlternateContent xmlns:mc="http://schemas.openxmlformats.org/markup-compatibility/2006">
              <mc:Choice xmlns:v="urn:schemas-microsoft-com:vml" Requires="v">
                <p:oleObj spid="_x0000_s26789" r:id="rId17" imgW="1701800" imgH="444500" progId="Equation.DSMT4">
                  <p:embed/>
                </p:oleObj>
              </mc:Choice>
              <mc:Fallback>
                <p:oleObj r:id="rId17" imgW="1701800" imgH="444500" progId="Equation.DSMT4">
                  <p:embed/>
                  <p:pic>
                    <p:nvPicPr>
                      <p:cNvPr id="0" name="Object 16"/>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859512" y="3214715"/>
                        <a:ext cx="2304775" cy="628575"/>
                      </a:xfrm>
                      <a:prstGeom prst="rect">
                        <a:avLst/>
                      </a:prstGeom>
                      <a:noFill/>
                    </p:spPr>
                  </p:pic>
                </p:oleObj>
              </mc:Fallback>
            </mc:AlternateContent>
          </a:graphicData>
        </a:graphic>
      </p:graphicFrame>
    </p:spTree>
    <p:extLst>
      <p:ext uri="{BB962C8B-B14F-4D97-AF65-F5344CB8AC3E}">
        <p14:creationId xmlns:p14="http://schemas.microsoft.com/office/powerpoint/2010/main" val="64361322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65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1033">
                                            <p:txEl>
                                              <p:pRg st="0" end="0"/>
                                            </p:txEl>
                                          </p:spTgt>
                                        </p:tgtEl>
                                        <p:attrNameLst>
                                          <p:attrName>style.visibility</p:attrName>
                                        </p:attrNameLst>
                                      </p:cBhvr>
                                      <p:to>
                                        <p:strVal val="visible"/>
                                      </p:to>
                                    </p:set>
                                    <p:anim calcmode="lin" valueType="num">
                                      <p:cBhvr additive="base">
                                        <p:cTn id="11" dur="500" fill="hold"/>
                                        <p:tgtEl>
                                          <p:spTgt spid="1033">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03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033">
                                            <p:txEl>
                                              <p:pRg st="1" end="1"/>
                                            </p:txEl>
                                          </p:spTgt>
                                        </p:tgtEl>
                                        <p:attrNameLst>
                                          <p:attrName>style.visibility</p:attrName>
                                        </p:attrNameLst>
                                      </p:cBhvr>
                                      <p:to>
                                        <p:strVal val="visible"/>
                                      </p:to>
                                    </p:set>
                                    <p:anim calcmode="lin" valueType="num">
                                      <p:cBhvr additive="base">
                                        <p:cTn id="17" dur="500" fill="hold"/>
                                        <p:tgtEl>
                                          <p:spTgt spid="1033">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03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1033">
                                            <p:txEl>
                                              <p:pRg st="2" end="2"/>
                                            </p:txEl>
                                          </p:spTgt>
                                        </p:tgtEl>
                                        <p:attrNameLst>
                                          <p:attrName>style.visibility</p:attrName>
                                        </p:attrNameLst>
                                      </p:cBhvr>
                                      <p:to>
                                        <p:strVal val="visible"/>
                                      </p:to>
                                    </p:set>
                                    <p:anim calcmode="lin" valueType="num">
                                      <p:cBhvr additive="base">
                                        <p:cTn id="23" dur="500" fill="hold"/>
                                        <p:tgtEl>
                                          <p:spTgt spid="1033">
                                            <p:txEl>
                                              <p:pRg st="2" end="2"/>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03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1033">
                                            <p:txEl>
                                              <p:pRg st="6" end="6"/>
                                            </p:txEl>
                                          </p:spTgt>
                                        </p:tgtEl>
                                        <p:attrNameLst>
                                          <p:attrName>style.visibility</p:attrName>
                                        </p:attrNameLst>
                                      </p:cBhvr>
                                      <p:to>
                                        <p:strVal val="visible"/>
                                      </p:to>
                                    </p:set>
                                    <p:anim calcmode="lin" valueType="num">
                                      <p:cBhvr additive="base">
                                        <p:cTn id="29" dur="500" fill="hold"/>
                                        <p:tgtEl>
                                          <p:spTgt spid="1033">
                                            <p:txEl>
                                              <p:pRg st="6" end="6"/>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03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1033">
                                            <p:txEl>
                                              <p:pRg st="7" end="7"/>
                                            </p:txEl>
                                          </p:spTgt>
                                        </p:tgtEl>
                                        <p:attrNameLst>
                                          <p:attrName>style.visibility</p:attrName>
                                        </p:attrNameLst>
                                      </p:cBhvr>
                                      <p:to>
                                        <p:strVal val="visible"/>
                                      </p:to>
                                    </p:set>
                                    <p:anim calcmode="lin" valueType="num">
                                      <p:cBhvr additive="base">
                                        <p:cTn id="35" dur="500" fill="hold"/>
                                        <p:tgtEl>
                                          <p:spTgt spid="1033">
                                            <p:txEl>
                                              <p:pRg st="7" end="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103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1033">
                                            <p:txEl>
                                              <p:pRg st="8" end="8"/>
                                            </p:txEl>
                                          </p:spTgt>
                                        </p:tgtEl>
                                        <p:attrNameLst>
                                          <p:attrName>style.visibility</p:attrName>
                                        </p:attrNameLst>
                                      </p:cBhvr>
                                      <p:to>
                                        <p:strVal val="visible"/>
                                      </p:to>
                                    </p:set>
                                    <p:anim calcmode="lin" valueType="num">
                                      <p:cBhvr additive="base">
                                        <p:cTn id="41" dur="500" fill="hold"/>
                                        <p:tgtEl>
                                          <p:spTgt spid="1033">
                                            <p:txEl>
                                              <p:pRg st="8" end="8"/>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103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0"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578" name="1 Título"/>
          <p:cNvSpPr>
            <a:spLocks noGrp="1"/>
          </p:cNvSpPr>
          <p:nvPr>
            <p:ph type="ctrTitle"/>
          </p:nvPr>
        </p:nvSpPr>
        <p:spPr>
          <a:xfrm>
            <a:off x="-180975" y="764704"/>
            <a:ext cx="9324975" cy="1800448"/>
          </a:xfrm>
        </p:spPr>
        <p:txBody>
          <a:bodyPr/>
          <a:lstStyle/>
          <a:p>
            <a:pPr marL="228600" algn="ctr">
              <a:spcAft>
                <a:spcPts val="0"/>
              </a:spcAft>
            </a:pPr>
            <a:r>
              <a:rPr lang="en-US" sz="3200" i="1" dirty="0">
                <a:effectLst/>
                <a:latin typeface="Arial" panose="020B0604020202020204" pitchFamily="34" charset="0"/>
                <a:ea typeface="Times New Roman" panose="02020603050405020304" pitchFamily="18" charset="0"/>
              </a:rPr>
              <a:t>“Learning is not compulsory…</a:t>
            </a:r>
            <a:br>
              <a:rPr lang="en-US" sz="3200" i="1" dirty="0">
                <a:effectLst/>
                <a:latin typeface="Arial" panose="020B0604020202020204" pitchFamily="34" charset="0"/>
                <a:ea typeface="Times New Roman" panose="02020603050405020304" pitchFamily="18" charset="0"/>
              </a:rPr>
            </a:br>
            <a:r>
              <a:rPr lang="en-US" sz="3200" i="1" dirty="0">
                <a:effectLst/>
                <a:latin typeface="Arial" panose="020B0604020202020204" pitchFamily="34" charset="0"/>
                <a:ea typeface="Times New Roman" panose="02020603050405020304" pitchFamily="18" charset="0"/>
              </a:rPr>
              <a:t>neither is survival”</a:t>
            </a:r>
            <a:endParaRPr lang="es-PE" sz="3200" dirty="0">
              <a:effectLst/>
              <a:latin typeface="Times New Roman" panose="02020603050405020304" pitchFamily="18" charset="0"/>
              <a:ea typeface="Times New Roman" panose="02020603050405020304" pitchFamily="18" charset="0"/>
            </a:endParaRPr>
          </a:p>
        </p:txBody>
      </p:sp>
      <p:sp>
        <p:nvSpPr>
          <p:cNvPr id="3" name="2 Subtítulo"/>
          <p:cNvSpPr>
            <a:spLocks noGrp="1"/>
          </p:cNvSpPr>
          <p:nvPr>
            <p:ph type="subTitle" idx="1"/>
          </p:nvPr>
        </p:nvSpPr>
        <p:spPr>
          <a:xfrm>
            <a:off x="5219700" y="2997200"/>
            <a:ext cx="3240088" cy="1200150"/>
          </a:xfrm>
        </p:spPr>
        <p:txBody>
          <a:bodyPr rtlCol="0">
            <a:normAutofit/>
          </a:bodyPr>
          <a:lstStyle/>
          <a:p>
            <a:pPr eaLnBrk="1" fontAlgn="auto" hangingPunct="1">
              <a:spcAft>
                <a:spcPts val="0"/>
              </a:spcAft>
              <a:defRPr/>
            </a:pPr>
            <a:r>
              <a:rPr lang="es-PE" dirty="0"/>
              <a:t>William Edwards Deming</a:t>
            </a:r>
          </a:p>
          <a:p>
            <a:pPr eaLnBrk="1" fontAlgn="auto" hangingPunct="1">
              <a:spcAft>
                <a:spcPts val="0"/>
              </a:spcAft>
              <a:defRPr/>
            </a:pPr>
            <a:r>
              <a:rPr lang="es-PE" dirty="0"/>
              <a:t>(1900 - 1993 )</a:t>
            </a:r>
          </a:p>
        </p:txBody>
      </p:sp>
      <p:pic>
        <p:nvPicPr>
          <p:cNvPr id="20482" name="Picture 2" descr="MAESTROS DE LA CALIDAD: WILLIAM EDWARD DEMING">
            <a:extLst>
              <a:ext uri="{FF2B5EF4-FFF2-40B4-BE49-F238E27FC236}">
                <a16:creationId xmlns:a16="http://schemas.microsoft.com/office/drawing/2014/main" id="{7E1DAB95-E753-4762-A1AB-8FCD52D3074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77075" y="4629398"/>
            <a:ext cx="2066925" cy="2209800"/>
          </a:xfrm>
          <a:prstGeom prst="rect">
            <a:avLst/>
          </a:prstGeom>
          <a:noFill/>
          <a:extLst>
            <a:ext uri="{909E8E84-426E-40DD-AFC4-6F175D3DCCD1}">
              <a14:hiddenFill xmlns:a14="http://schemas.microsoft.com/office/drawing/2010/main">
                <a:solidFill>
                  <a:srgbClr val="FFFFFF"/>
                </a:solidFill>
              </a14:hiddenFill>
            </a:ext>
          </a:extLst>
        </p:spPr>
      </p:pic>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0" y="1"/>
            <a:ext cx="9426699" cy="836712"/>
          </a:xfrm>
        </p:spPr>
        <p:txBody>
          <a:bodyPr>
            <a:normAutofit fontScale="90000"/>
          </a:bodyPr>
          <a:lstStyle/>
          <a:p>
            <a:pPr eaLnBrk="1" hangingPunct="1">
              <a:defRPr/>
            </a:pPr>
            <a:r>
              <a:rPr lang="es-ES" altLang="es-PE" sz="3100" b="1" dirty="0">
                <a:solidFill>
                  <a:srgbClr val="0070C0"/>
                </a:solidFill>
              </a:rPr>
              <a:t>  4. Prueba para evaluar un parámetro de escala</a:t>
            </a:r>
            <a:br>
              <a:rPr lang="es-ES" altLang="es-PE" sz="4000" b="1" dirty="0">
                <a:solidFill>
                  <a:srgbClr val="0070C0"/>
                </a:solidFill>
              </a:rPr>
            </a:br>
            <a:endParaRPr lang="es-ES" altLang="es-PE" sz="4000" b="1" dirty="0">
              <a:solidFill>
                <a:srgbClr val="0070C0"/>
              </a:solidFill>
            </a:endParaRPr>
          </a:p>
        </p:txBody>
      </p:sp>
      <p:sp>
        <p:nvSpPr>
          <p:cNvPr id="1033" name="Rectangle 3"/>
          <p:cNvSpPr>
            <a:spLocks noGrp="1" noChangeArrowheads="1"/>
          </p:cNvSpPr>
          <p:nvPr>
            <p:ph idx="1"/>
          </p:nvPr>
        </p:nvSpPr>
        <p:spPr>
          <a:xfrm>
            <a:off x="-2562" y="648544"/>
            <a:ext cx="8679018" cy="5040560"/>
          </a:xfrm>
        </p:spPr>
        <p:txBody>
          <a:bodyPr/>
          <a:lstStyle/>
          <a:p>
            <a:pPr marL="0" indent="0" algn="just" eaLnBrk="1" hangingPunct="1">
              <a:spcBef>
                <a:spcPts val="0"/>
              </a:spcBef>
              <a:buFont typeface="Wingdings" panose="05000000000000000000" pitchFamily="2" charset="2"/>
              <a:buNone/>
            </a:pPr>
            <a:r>
              <a:rPr lang="es-ES" altLang="es-PE" sz="2800" b="1" dirty="0">
                <a:solidFill>
                  <a:srgbClr val="0070C0"/>
                </a:solidFill>
              </a:rPr>
              <a:t>4.2 Prueba de Reacciones Extremas de Moses</a:t>
            </a:r>
          </a:p>
          <a:p>
            <a:pPr marL="0" indent="0">
              <a:spcBef>
                <a:spcPts val="0"/>
              </a:spcBef>
              <a:buNone/>
            </a:pPr>
            <a:r>
              <a:rPr lang="es-ES" sz="3200" b="1" dirty="0">
                <a:solidFill>
                  <a:srgbClr val="0070C0"/>
                </a:solidFill>
              </a:rPr>
              <a:t>	</a:t>
            </a:r>
            <a:r>
              <a:rPr lang="es-ES" sz="2700" b="1" dirty="0">
                <a:solidFill>
                  <a:schemeClr val="tx1"/>
                </a:solidFill>
              </a:rPr>
              <a:t>Aspectos Generales</a:t>
            </a:r>
            <a:endParaRPr lang="es-ES" altLang="es-PE" sz="2700" b="1" dirty="0">
              <a:solidFill>
                <a:schemeClr val="tx1"/>
              </a:solidFill>
            </a:endParaRPr>
          </a:p>
          <a:p>
            <a:pPr marL="0" indent="0" algn="just">
              <a:buNone/>
            </a:pPr>
            <a:r>
              <a:rPr lang="es-ES" sz="2700" dirty="0"/>
              <a:t>	</a:t>
            </a:r>
            <a:r>
              <a:rPr lang="es-MX" sz="2700" dirty="0"/>
              <a:t>Sirve para determinar si hay diferencia entre la 	dispersión de dos muestras independientes.</a:t>
            </a:r>
            <a:r>
              <a:rPr lang="es-ES" altLang="es-PE" sz="2700" dirty="0"/>
              <a:t>	</a:t>
            </a:r>
          </a:p>
          <a:p>
            <a:pPr marL="0" indent="0" algn="just">
              <a:buNone/>
            </a:pPr>
            <a:r>
              <a:rPr lang="es-ES" altLang="es-PE" sz="2700" b="1" dirty="0"/>
              <a:t>	Supuestos</a:t>
            </a:r>
          </a:p>
          <a:p>
            <a:pPr lvl="0">
              <a:spcBef>
                <a:spcPts val="0"/>
              </a:spcBef>
              <a:buFont typeface="Arial" panose="020B0604020202020204" pitchFamily="34" charset="0"/>
              <a:buChar char="•"/>
            </a:pPr>
            <a:r>
              <a:rPr lang="es-PE" sz="2700" dirty="0"/>
              <a:t>La variable de interés se encuentra medida en una escala por lo menos ordinal.</a:t>
            </a:r>
          </a:p>
          <a:p>
            <a:pPr marL="0" indent="0">
              <a:buNone/>
            </a:pPr>
            <a:endParaRPr lang="es-ES" altLang="es-PE" sz="3200" dirty="0"/>
          </a:p>
        </p:txBody>
      </p:sp>
      <p:sp>
        <p:nvSpPr>
          <p:cNvPr id="1034" name="Rectangle 5"/>
          <p:cNvSpPr>
            <a:spLocks noChangeArrowheads="1"/>
          </p:cNvSpPr>
          <p:nvPr/>
        </p:nvSpPr>
        <p:spPr bwMode="auto">
          <a:xfrm>
            <a:off x="0" y="33385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lgn="just" eaLnBrk="1" hangingPunct="1">
              <a:lnSpc>
                <a:spcPct val="90000"/>
              </a:lnSpc>
              <a:spcBef>
                <a:spcPct val="20000"/>
              </a:spcBef>
              <a:buClr>
                <a:schemeClr val="folHlink"/>
              </a:buClr>
              <a:buSzPct val="60000"/>
              <a:buFont typeface="Wingdings" panose="05000000000000000000" pitchFamily="2" charset="2"/>
              <a:buNone/>
            </a:pPr>
            <a:endParaRPr lang="en-US" altLang="es-PE"/>
          </a:p>
        </p:txBody>
      </p:sp>
      <p:sp>
        <p:nvSpPr>
          <p:cNvPr id="1035" name="Rectangle 7"/>
          <p:cNvSpPr>
            <a:spLocks noChangeArrowheads="1"/>
          </p:cNvSpPr>
          <p:nvPr/>
        </p:nvSpPr>
        <p:spPr bwMode="auto">
          <a:xfrm>
            <a:off x="0"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lgn="just" eaLnBrk="1" hangingPunct="1">
              <a:lnSpc>
                <a:spcPct val="90000"/>
              </a:lnSpc>
              <a:spcBef>
                <a:spcPct val="20000"/>
              </a:spcBef>
              <a:buClr>
                <a:schemeClr val="folHlink"/>
              </a:buClr>
              <a:buSzPct val="60000"/>
              <a:buFont typeface="Wingdings" panose="05000000000000000000" pitchFamily="2" charset="2"/>
              <a:buNone/>
            </a:pPr>
            <a:endParaRPr lang="en-US" altLang="es-PE"/>
          </a:p>
        </p:txBody>
      </p:sp>
      <p:sp>
        <p:nvSpPr>
          <p:cNvPr id="1036" name="Rectangle 9"/>
          <p:cNvSpPr>
            <a:spLocks noChangeArrowheads="1"/>
          </p:cNvSpPr>
          <p:nvPr/>
        </p:nvSpPr>
        <p:spPr bwMode="auto">
          <a:xfrm>
            <a:off x="0" y="32908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lgn="just" eaLnBrk="1" hangingPunct="1">
              <a:lnSpc>
                <a:spcPct val="90000"/>
              </a:lnSpc>
              <a:spcBef>
                <a:spcPct val="20000"/>
              </a:spcBef>
              <a:buClr>
                <a:schemeClr val="folHlink"/>
              </a:buClr>
              <a:buSzPct val="60000"/>
              <a:buFont typeface="Wingdings" panose="05000000000000000000" pitchFamily="2" charset="2"/>
              <a:buNone/>
            </a:pPr>
            <a:endParaRPr lang="en-US" altLang="es-PE"/>
          </a:p>
        </p:txBody>
      </p:sp>
      <p:sp>
        <p:nvSpPr>
          <p:cNvPr id="1037" name="Rectangle 11"/>
          <p:cNvSpPr>
            <a:spLocks noChangeArrowheads="1"/>
          </p:cNvSpPr>
          <p:nvPr/>
        </p:nvSpPr>
        <p:spPr bwMode="auto">
          <a:xfrm>
            <a:off x="0" y="33385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lgn="just" eaLnBrk="1" hangingPunct="1">
              <a:lnSpc>
                <a:spcPct val="90000"/>
              </a:lnSpc>
              <a:spcBef>
                <a:spcPct val="20000"/>
              </a:spcBef>
              <a:buClr>
                <a:schemeClr val="folHlink"/>
              </a:buClr>
              <a:buSzPct val="60000"/>
              <a:buFont typeface="Wingdings" panose="05000000000000000000" pitchFamily="2" charset="2"/>
              <a:buNone/>
            </a:pPr>
            <a:endParaRPr lang="en-US" altLang="es-PE"/>
          </a:p>
        </p:txBody>
      </p:sp>
      <p:sp>
        <p:nvSpPr>
          <p:cNvPr id="1038" name="Rectangle 13"/>
          <p:cNvSpPr>
            <a:spLocks noChangeArrowheads="1"/>
          </p:cNvSpPr>
          <p:nvPr/>
        </p:nvSpPr>
        <p:spPr bwMode="auto">
          <a:xfrm>
            <a:off x="0" y="31242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lgn="just" eaLnBrk="1" hangingPunct="1">
              <a:lnSpc>
                <a:spcPct val="90000"/>
              </a:lnSpc>
              <a:spcBef>
                <a:spcPct val="20000"/>
              </a:spcBef>
              <a:buClr>
                <a:schemeClr val="folHlink"/>
              </a:buClr>
              <a:buSzPct val="60000"/>
              <a:buFont typeface="Wingdings" panose="05000000000000000000" pitchFamily="2" charset="2"/>
              <a:buNone/>
            </a:pPr>
            <a:endParaRPr lang="en-US" altLang="es-PE"/>
          </a:p>
        </p:txBody>
      </p:sp>
      <p:sp>
        <p:nvSpPr>
          <p:cNvPr id="5" name="CuadroTexto 4">
            <a:extLst>
              <a:ext uri="{FF2B5EF4-FFF2-40B4-BE49-F238E27FC236}">
                <a16:creationId xmlns:a16="http://schemas.microsoft.com/office/drawing/2014/main" id="{438BC301-CFEF-46E4-AC2B-90C8BA9D15F3}"/>
              </a:ext>
            </a:extLst>
          </p:cNvPr>
          <p:cNvSpPr txBox="1"/>
          <p:nvPr/>
        </p:nvSpPr>
        <p:spPr>
          <a:xfrm>
            <a:off x="4712565" y="5529788"/>
            <a:ext cx="3168352" cy="707886"/>
          </a:xfrm>
          <a:prstGeom prst="rect">
            <a:avLst/>
          </a:prstGeom>
          <a:noFill/>
        </p:spPr>
        <p:txBody>
          <a:bodyPr wrap="square" rtlCol="0">
            <a:spAutoFit/>
          </a:bodyPr>
          <a:lstStyle/>
          <a:p>
            <a:pPr algn="ctr"/>
            <a:r>
              <a:rPr lang="es-PE" sz="2000" dirty="0"/>
              <a:t>Lincoln  Moses</a:t>
            </a:r>
          </a:p>
          <a:p>
            <a:pPr algn="ctr"/>
            <a:r>
              <a:rPr lang="es-PE" sz="2000" dirty="0"/>
              <a:t>(1921-2006)</a:t>
            </a:r>
          </a:p>
        </p:txBody>
      </p:sp>
      <p:pic>
        <p:nvPicPr>
          <p:cNvPr id="28674" name="Picture 2" descr="Lincoln E. Moses | Department of Statistics">
            <a:extLst>
              <a:ext uri="{FF2B5EF4-FFF2-40B4-BE49-F238E27FC236}">
                <a16:creationId xmlns:a16="http://schemas.microsoft.com/office/drawing/2014/main" id="{3C238C12-EE75-4FB3-9914-D45235FBE398}"/>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452320" y="4475447"/>
            <a:ext cx="1691680" cy="23134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837902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65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1033">
                                            <p:txEl>
                                              <p:pRg st="0" end="0"/>
                                            </p:txEl>
                                          </p:spTgt>
                                        </p:tgtEl>
                                        <p:attrNameLst>
                                          <p:attrName>style.visibility</p:attrName>
                                        </p:attrNameLst>
                                      </p:cBhvr>
                                      <p:to>
                                        <p:strVal val="visible"/>
                                      </p:to>
                                    </p:set>
                                    <p:anim calcmode="lin" valueType="num">
                                      <p:cBhvr additive="base">
                                        <p:cTn id="11" dur="500" fill="hold"/>
                                        <p:tgtEl>
                                          <p:spTgt spid="1033">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03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033">
                                            <p:txEl>
                                              <p:pRg st="1" end="1"/>
                                            </p:txEl>
                                          </p:spTgt>
                                        </p:tgtEl>
                                        <p:attrNameLst>
                                          <p:attrName>style.visibility</p:attrName>
                                        </p:attrNameLst>
                                      </p:cBhvr>
                                      <p:to>
                                        <p:strVal val="visible"/>
                                      </p:to>
                                    </p:set>
                                    <p:anim calcmode="lin" valueType="num">
                                      <p:cBhvr additive="base">
                                        <p:cTn id="17" dur="500" fill="hold"/>
                                        <p:tgtEl>
                                          <p:spTgt spid="1033">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03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1033">
                                            <p:txEl>
                                              <p:pRg st="2" end="2"/>
                                            </p:txEl>
                                          </p:spTgt>
                                        </p:tgtEl>
                                        <p:attrNameLst>
                                          <p:attrName>style.visibility</p:attrName>
                                        </p:attrNameLst>
                                      </p:cBhvr>
                                      <p:to>
                                        <p:strVal val="visible"/>
                                      </p:to>
                                    </p:set>
                                    <p:anim calcmode="lin" valueType="num">
                                      <p:cBhvr additive="base">
                                        <p:cTn id="23" dur="500" fill="hold"/>
                                        <p:tgtEl>
                                          <p:spTgt spid="1033">
                                            <p:txEl>
                                              <p:pRg st="2" end="2"/>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03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1033">
                                            <p:txEl>
                                              <p:pRg st="3" end="3"/>
                                            </p:txEl>
                                          </p:spTgt>
                                        </p:tgtEl>
                                        <p:attrNameLst>
                                          <p:attrName>style.visibility</p:attrName>
                                        </p:attrNameLst>
                                      </p:cBhvr>
                                      <p:to>
                                        <p:strVal val="visible"/>
                                      </p:to>
                                    </p:set>
                                    <p:anim calcmode="lin" valueType="num">
                                      <p:cBhvr additive="base">
                                        <p:cTn id="29" dur="500" fill="hold"/>
                                        <p:tgtEl>
                                          <p:spTgt spid="1033">
                                            <p:txEl>
                                              <p:pRg st="3" end="3"/>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03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1033">
                                            <p:txEl>
                                              <p:pRg st="4" end="4"/>
                                            </p:txEl>
                                          </p:spTgt>
                                        </p:tgtEl>
                                        <p:attrNameLst>
                                          <p:attrName>style.visibility</p:attrName>
                                        </p:attrNameLst>
                                      </p:cBhvr>
                                      <p:to>
                                        <p:strVal val="visible"/>
                                      </p:to>
                                    </p:set>
                                    <p:anim calcmode="lin" valueType="num">
                                      <p:cBhvr additive="base">
                                        <p:cTn id="35" dur="500" fill="hold"/>
                                        <p:tgtEl>
                                          <p:spTgt spid="1033">
                                            <p:txEl>
                                              <p:pRg st="4" end="4"/>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103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0"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15676" y="44630"/>
            <a:ext cx="9426699" cy="836712"/>
          </a:xfrm>
        </p:spPr>
        <p:txBody>
          <a:bodyPr>
            <a:normAutofit fontScale="90000"/>
          </a:bodyPr>
          <a:lstStyle/>
          <a:p>
            <a:pPr eaLnBrk="1" hangingPunct="1">
              <a:defRPr/>
            </a:pPr>
            <a:r>
              <a:rPr lang="es-ES" altLang="es-PE" sz="3100" b="1" dirty="0">
                <a:solidFill>
                  <a:srgbClr val="0070C0"/>
                </a:solidFill>
              </a:rPr>
              <a:t>4. Prueba para evaluar un parámetro de escala</a:t>
            </a:r>
            <a:br>
              <a:rPr lang="es-ES" altLang="es-PE" sz="4000" b="1" dirty="0">
                <a:solidFill>
                  <a:srgbClr val="0070C0"/>
                </a:solidFill>
              </a:rPr>
            </a:br>
            <a:endParaRPr lang="es-ES" altLang="es-PE" sz="4000" b="1" dirty="0">
              <a:solidFill>
                <a:srgbClr val="0070C0"/>
              </a:solidFill>
            </a:endParaRPr>
          </a:p>
        </p:txBody>
      </p:sp>
      <p:sp>
        <p:nvSpPr>
          <p:cNvPr id="1033" name="Rectangle 3"/>
          <p:cNvSpPr>
            <a:spLocks noGrp="1" noChangeArrowheads="1"/>
          </p:cNvSpPr>
          <p:nvPr>
            <p:ph idx="1"/>
          </p:nvPr>
        </p:nvSpPr>
        <p:spPr>
          <a:xfrm>
            <a:off x="48815" y="648543"/>
            <a:ext cx="8355458" cy="5732783"/>
          </a:xfrm>
        </p:spPr>
        <p:txBody>
          <a:bodyPr/>
          <a:lstStyle/>
          <a:p>
            <a:pPr marL="0" indent="0" algn="just" eaLnBrk="1" hangingPunct="1">
              <a:buFont typeface="Wingdings" panose="05000000000000000000" pitchFamily="2" charset="2"/>
              <a:buNone/>
            </a:pPr>
            <a:r>
              <a:rPr lang="es-ES" altLang="es-PE" sz="2800" b="1" dirty="0">
                <a:solidFill>
                  <a:srgbClr val="0070C0"/>
                </a:solidFill>
              </a:rPr>
              <a:t>4.2 Prueba de Reacciones Extremas de Moses</a:t>
            </a:r>
          </a:p>
          <a:p>
            <a:pPr marL="0" indent="0">
              <a:buNone/>
            </a:pPr>
            <a:r>
              <a:rPr lang="es-ES" sz="3200" b="1" dirty="0">
                <a:solidFill>
                  <a:srgbClr val="0070C0"/>
                </a:solidFill>
              </a:rPr>
              <a:t>	</a:t>
            </a:r>
            <a:r>
              <a:rPr lang="es-ES" sz="2700" b="1" dirty="0">
                <a:solidFill>
                  <a:schemeClr val="tx1"/>
                </a:solidFill>
              </a:rPr>
              <a:t>Estadístico de Prueba</a:t>
            </a:r>
            <a:endParaRPr lang="es-ES" altLang="es-PE" sz="2700" b="1" dirty="0">
              <a:solidFill>
                <a:schemeClr val="tx1"/>
              </a:solidFill>
            </a:endParaRPr>
          </a:p>
          <a:p>
            <a:pPr marL="0" indent="0" algn="just">
              <a:buNone/>
            </a:pPr>
            <a:r>
              <a:rPr lang="es-ES" altLang="es-PE" sz="2800" dirty="0"/>
              <a:t>	</a:t>
            </a:r>
          </a:p>
          <a:p>
            <a:pPr marL="0" indent="0" algn="just">
              <a:buNone/>
            </a:pPr>
            <a:endParaRPr lang="es-ES" altLang="es-PE" sz="2800" dirty="0"/>
          </a:p>
          <a:p>
            <a:pPr marL="0" indent="0" algn="just">
              <a:buNone/>
            </a:pPr>
            <a:endParaRPr lang="es-ES" altLang="es-PE" sz="2800" dirty="0"/>
          </a:p>
          <a:p>
            <a:pPr marL="0" indent="0" algn="just">
              <a:buNone/>
            </a:pPr>
            <a:endParaRPr lang="es-ES" altLang="es-PE" sz="2800" dirty="0"/>
          </a:p>
          <a:p>
            <a:pPr marL="0" indent="0" algn="just">
              <a:buNone/>
            </a:pPr>
            <a:endParaRPr lang="es-ES" altLang="es-PE" sz="2800" b="1" dirty="0"/>
          </a:p>
          <a:p>
            <a:pPr marL="0" indent="0" algn="just">
              <a:buNone/>
            </a:pPr>
            <a:endParaRPr lang="es-ES" altLang="es-PE" sz="2800" b="1" dirty="0"/>
          </a:p>
          <a:p>
            <a:pPr marL="0" indent="0" algn="just">
              <a:buNone/>
            </a:pPr>
            <a:endParaRPr lang="es-ES" altLang="es-PE" sz="2800" b="1" dirty="0"/>
          </a:p>
          <a:p>
            <a:pPr marL="0" indent="0" algn="just">
              <a:buNone/>
            </a:pPr>
            <a:r>
              <a:rPr lang="es-ES" altLang="es-PE" sz="2800" b="1" dirty="0"/>
              <a:t>En R</a:t>
            </a:r>
            <a:r>
              <a:rPr lang="es-ES" altLang="es-PE" sz="2800" dirty="0"/>
              <a:t>: </a:t>
            </a:r>
            <a:r>
              <a:rPr lang="es-ES" altLang="es-PE" sz="2800" dirty="0" err="1"/>
              <a:t>MosesTest</a:t>
            </a:r>
            <a:r>
              <a:rPr lang="es-ES" altLang="es-PE" sz="2800" dirty="0"/>
              <a:t> del paquete </a:t>
            </a:r>
            <a:r>
              <a:rPr lang="es-ES" altLang="es-PE" sz="2800" dirty="0" err="1"/>
              <a:t>DescTools</a:t>
            </a:r>
            <a:endParaRPr lang="es-ES" altLang="es-PE" sz="2800" dirty="0"/>
          </a:p>
        </p:txBody>
      </p:sp>
      <p:sp>
        <p:nvSpPr>
          <p:cNvPr id="1034" name="Rectangle 5"/>
          <p:cNvSpPr>
            <a:spLocks noChangeArrowheads="1"/>
          </p:cNvSpPr>
          <p:nvPr/>
        </p:nvSpPr>
        <p:spPr bwMode="auto">
          <a:xfrm>
            <a:off x="0" y="33385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lgn="just" eaLnBrk="1" hangingPunct="1">
              <a:lnSpc>
                <a:spcPct val="90000"/>
              </a:lnSpc>
              <a:spcBef>
                <a:spcPct val="20000"/>
              </a:spcBef>
              <a:buClr>
                <a:schemeClr val="folHlink"/>
              </a:buClr>
              <a:buSzPct val="60000"/>
              <a:buFont typeface="Wingdings" panose="05000000000000000000" pitchFamily="2" charset="2"/>
              <a:buNone/>
            </a:pPr>
            <a:endParaRPr lang="en-US" altLang="es-PE"/>
          </a:p>
        </p:txBody>
      </p:sp>
      <p:sp>
        <p:nvSpPr>
          <p:cNvPr id="1035" name="Rectangle 7"/>
          <p:cNvSpPr>
            <a:spLocks noChangeArrowheads="1"/>
          </p:cNvSpPr>
          <p:nvPr/>
        </p:nvSpPr>
        <p:spPr bwMode="auto">
          <a:xfrm>
            <a:off x="0"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lgn="just" eaLnBrk="1" hangingPunct="1">
              <a:lnSpc>
                <a:spcPct val="90000"/>
              </a:lnSpc>
              <a:spcBef>
                <a:spcPct val="20000"/>
              </a:spcBef>
              <a:buClr>
                <a:schemeClr val="folHlink"/>
              </a:buClr>
              <a:buSzPct val="60000"/>
              <a:buFont typeface="Wingdings" panose="05000000000000000000" pitchFamily="2" charset="2"/>
              <a:buNone/>
            </a:pPr>
            <a:endParaRPr lang="en-US" altLang="es-PE"/>
          </a:p>
        </p:txBody>
      </p:sp>
      <p:sp>
        <p:nvSpPr>
          <p:cNvPr id="1036" name="Rectangle 9"/>
          <p:cNvSpPr>
            <a:spLocks noChangeArrowheads="1"/>
          </p:cNvSpPr>
          <p:nvPr/>
        </p:nvSpPr>
        <p:spPr bwMode="auto">
          <a:xfrm>
            <a:off x="0" y="32908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lgn="just" eaLnBrk="1" hangingPunct="1">
              <a:lnSpc>
                <a:spcPct val="90000"/>
              </a:lnSpc>
              <a:spcBef>
                <a:spcPct val="20000"/>
              </a:spcBef>
              <a:buClr>
                <a:schemeClr val="folHlink"/>
              </a:buClr>
              <a:buSzPct val="60000"/>
              <a:buFont typeface="Wingdings" panose="05000000000000000000" pitchFamily="2" charset="2"/>
              <a:buNone/>
            </a:pPr>
            <a:endParaRPr lang="en-US" altLang="es-PE"/>
          </a:p>
        </p:txBody>
      </p:sp>
      <p:sp>
        <p:nvSpPr>
          <p:cNvPr id="1037" name="Rectangle 11"/>
          <p:cNvSpPr>
            <a:spLocks noChangeArrowheads="1"/>
          </p:cNvSpPr>
          <p:nvPr/>
        </p:nvSpPr>
        <p:spPr bwMode="auto">
          <a:xfrm>
            <a:off x="0" y="33385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lgn="just" eaLnBrk="1" hangingPunct="1">
              <a:lnSpc>
                <a:spcPct val="90000"/>
              </a:lnSpc>
              <a:spcBef>
                <a:spcPct val="20000"/>
              </a:spcBef>
              <a:buClr>
                <a:schemeClr val="folHlink"/>
              </a:buClr>
              <a:buSzPct val="60000"/>
              <a:buFont typeface="Wingdings" panose="05000000000000000000" pitchFamily="2" charset="2"/>
              <a:buNone/>
            </a:pPr>
            <a:endParaRPr lang="en-US" altLang="es-PE"/>
          </a:p>
        </p:txBody>
      </p:sp>
      <p:sp>
        <p:nvSpPr>
          <p:cNvPr id="5" name="Rectangle 5">
            <a:extLst>
              <a:ext uri="{FF2B5EF4-FFF2-40B4-BE49-F238E27FC236}">
                <a16:creationId xmlns:a16="http://schemas.microsoft.com/office/drawing/2014/main" id="{EF74CC49-FEC4-4DCA-BBA3-F3218B1A0482}"/>
              </a:ext>
            </a:extLst>
          </p:cNvPr>
          <p:cNvSpPr>
            <a:spLocks noChangeArrowheads="1"/>
          </p:cNvSpPr>
          <p:nvPr/>
        </p:nvSpPr>
        <p:spPr bwMode="auto">
          <a:xfrm>
            <a:off x="2987823" y="1986053"/>
            <a:ext cx="12244533"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PE"/>
          </a:p>
        </p:txBody>
      </p:sp>
      <p:sp>
        <p:nvSpPr>
          <p:cNvPr id="7" name="Rectangle 7">
            <a:extLst>
              <a:ext uri="{FF2B5EF4-FFF2-40B4-BE49-F238E27FC236}">
                <a16:creationId xmlns:a16="http://schemas.microsoft.com/office/drawing/2014/main" id="{09A2BD75-56B2-4733-B2DC-F8569BBE06FD}"/>
              </a:ext>
            </a:extLst>
          </p:cNvPr>
          <p:cNvSpPr>
            <a:spLocks noChangeArrowheads="1"/>
          </p:cNvSpPr>
          <p:nvPr/>
        </p:nvSpPr>
        <p:spPr bwMode="auto">
          <a:xfrm>
            <a:off x="1115616" y="2799928"/>
            <a:ext cx="15121680"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PE"/>
          </a:p>
        </p:txBody>
      </p:sp>
      <p:sp>
        <p:nvSpPr>
          <p:cNvPr id="9" name="Rectangle 9">
            <a:extLst>
              <a:ext uri="{FF2B5EF4-FFF2-40B4-BE49-F238E27FC236}">
                <a16:creationId xmlns:a16="http://schemas.microsoft.com/office/drawing/2014/main" id="{824D71AE-4DE5-4CFB-A4AA-A4CE1B8333A4}"/>
              </a:ext>
            </a:extLst>
          </p:cNvPr>
          <p:cNvSpPr>
            <a:spLocks noChangeArrowheads="1"/>
          </p:cNvSpPr>
          <p:nvPr/>
        </p:nvSpPr>
        <p:spPr bwMode="auto">
          <a:xfrm>
            <a:off x="51378"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PE"/>
          </a:p>
        </p:txBody>
      </p:sp>
      <p:sp>
        <p:nvSpPr>
          <p:cNvPr id="13" name="Rectangle 11">
            <a:extLst>
              <a:ext uri="{FF2B5EF4-FFF2-40B4-BE49-F238E27FC236}">
                <a16:creationId xmlns:a16="http://schemas.microsoft.com/office/drawing/2014/main" id="{015A4324-9EAF-4800-9B1E-7FDD92043E1A}"/>
              </a:ext>
            </a:extLst>
          </p:cNvPr>
          <p:cNvSpPr>
            <a:spLocks noChangeArrowheads="1"/>
          </p:cNvSpPr>
          <p:nvPr/>
        </p:nvSpPr>
        <p:spPr bwMode="auto">
          <a:xfrm>
            <a:off x="-1"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PE"/>
          </a:p>
        </p:txBody>
      </p:sp>
      <p:sp>
        <p:nvSpPr>
          <p:cNvPr id="2" name="Rectangle 2">
            <a:extLst>
              <a:ext uri="{FF2B5EF4-FFF2-40B4-BE49-F238E27FC236}">
                <a16:creationId xmlns:a16="http://schemas.microsoft.com/office/drawing/2014/main" id="{87D4F54A-47D7-4784-871C-8C470F77F7A3}"/>
              </a:ext>
            </a:extLst>
          </p:cNvPr>
          <p:cNvSpPr>
            <a:spLocks noChangeArrowheads="1"/>
          </p:cNvSpPr>
          <p:nvPr/>
        </p:nvSpPr>
        <p:spPr bwMode="auto">
          <a:xfrm>
            <a:off x="971599" y="3461402"/>
            <a:ext cx="12344229"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PE"/>
          </a:p>
        </p:txBody>
      </p:sp>
      <p:sp>
        <p:nvSpPr>
          <p:cNvPr id="4" name="Rectangle 4">
            <a:extLst>
              <a:ext uri="{FF2B5EF4-FFF2-40B4-BE49-F238E27FC236}">
                <a16:creationId xmlns:a16="http://schemas.microsoft.com/office/drawing/2014/main" id="{237BCD5D-E046-45D9-917D-C691B427A95E}"/>
              </a:ext>
            </a:extLst>
          </p:cNvPr>
          <p:cNvSpPr>
            <a:spLocks noChangeArrowheads="1"/>
          </p:cNvSpPr>
          <p:nvPr/>
        </p:nvSpPr>
        <p:spPr bwMode="auto">
          <a:xfrm>
            <a:off x="3391195" y="3507121"/>
            <a:ext cx="13173255"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PE"/>
          </a:p>
        </p:txBody>
      </p:sp>
      <p:sp>
        <p:nvSpPr>
          <p:cNvPr id="8" name="Rectangle 6">
            <a:extLst>
              <a:ext uri="{FF2B5EF4-FFF2-40B4-BE49-F238E27FC236}">
                <a16:creationId xmlns:a16="http://schemas.microsoft.com/office/drawing/2014/main" id="{DC4DCE13-B996-4F13-AFE2-C4F36042EC78}"/>
              </a:ext>
            </a:extLst>
          </p:cNvPr>
          <p:cNvSpPr>
            <a:spLocks noChangeArrowheads="1"/>
          </p:cNvSpPr>
          <p:nvPr/>
        </p:nvSpPr>
        <p:spPr bwMode="auto">
          <a:xfrm>
            <a:off x="1115616" y="2948456"/>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PE"/>
          </a:p>
        </p:txBody>
      </p:sp>
      <p:sp>
        <p:nvSpPr>
          <p:cNvPr id="11" name="Rectangle 8">
            <a:extLst>
              <a:ext uri="{FF2B5EF4-FFF2-40B4-BE49-F238E27FC236}">
                <a16:creationId xmlns:a16="http://schemas.microsoft.com/office/drawing/2014/main" id="{290780EE-1CE5-4B1E-9E6A-A10C761627D2}"/>
              </a:ext>
            </a:extLst>
          </p:cNvPr>
          <p:cNvSpPr>
            <a:spLocks noChangeArrowheads="1"/>
          </p:cNvSpPr>
          <p:nvPr/>
        </p:nvSpPr>
        <p:spPr bwMode="auto">
          <a:xfrm>
            <a:off x="15676" y="44629"/>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PE"/>
          </a:p>
        </p:txBody>
      </p:sp>
      <p:sp>
        <p:nvSpPr>
          <p:cNvPr id="14" name="Rectangle 10">
            <a:extLst>
              <a:ext uri="{FF2B5EF4-FFF2-40B4-BE49-F238E27FC236}">
                <a16:creationId xmlns:a16="http://schemas.microsoft.com/office/drawing/2014/main" id="{FB1144F2-DEF1-4F60-8673-84933DC0C5AE}"/>
              </a:ext>
            </a:extLst>
          </p:cNvPr>
          <p:cNvSpPr>
            <a:spLocks noChangeArrowheads="1"/>
          </p:cNvSpPr>
          <p:nvPr/>
        </p:nvSpPr>
        <p:spPr bwMode="auto">
          <a:xfrm>
            <a:off x="3275855" y="2519831"/>
            <a:ext cx="10997585"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PE"/>
          </a:p>
        </p:txBody>
      </p:sp>
      <p:sp>
        <p:nvSpPr>
          <p:cNvPr id="17" name="Rectangle 13">
            <a:extLst>
              <a:ext uri="{FF2B5EF4-FFF2-40B4-BE49-F238E27FC236}">
                <a16:creationId xmlns:a16="http://schemas.microsoft.com/office/drawing/2014/main" id="{5F5EC429-4F0D-4134-B3CD-938DECC6EC42}"/>
              </a:ext>
            </a:extLst>
          </p:cNvPr>
          <p:cNvSpPr>
            <a:spLocks noChangeArrowheads="1"/>
          </p:cNvSpPr>
          <p:nvPr/>
        </p:nvSpPr>
        <p:spPr bwMode="auto">
          <a:xfrm>
            <a:off x="347758" y="127911"/>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PE"/>
          </a:p>
        </p:txBody>
      </p:sp>
      <p:sp>
        <p:nvSpPr>
          <p:cNvPr id="20" name="Rectangle 15">
            <a:extLst>
              <a:ext uri="{FF2B5EF4-FFF2-40B4-BE49-F238E27FC236}">
                <a16:creationId xmlns:a16="http://schemas.microsoft.com/office/drawing/2014/main" id="{8F22D1C9-2D81-485B-80F6-FB96F7D2EC29}"/>
              </a:ext>
            </a:extLst>
          </p:cNvPr>
          <p:cNvSpPr>
            <a:spLocks noChangeArrowheads="1"/>
          </p:cNvSpPr>
          <p:nvPr/>
        </p:nvSpPr>
        <p:spPr bwMode="auto">
          <a:xfrm>
            <a:off x="1581614" y="3221061"/>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PE"/>
          </a:p>
        </p:txBody>
      </p:sp>
      <p:sp>
        <p:nvSpPr>
          <p:cNvPr id="22" name="Rectangle 17">
            <a:extLst>
              <a:ext uri="{FF2B5EF4-FFF2-40B4-BE49-F238E27FC236}">
                <a16:creationId xmlns:a16="http://schemas.microsoft.com/office/drawing/2014/main" id="{9E8684C5-E945-4C99-A000-568A402E05C5}"/>
              </a:ext>
            </a:extLst>
          </p:cNvPr>
          <p:cNvSpPr>
            <a:spLocks noChangeArrowheads="1"/>
          </p:cNvSpPr>
          <p:nvPr/>
        </p:nvSpPr>
        <p:spPr bwMode="auto">
          <a:xfrm flipV="1">
            <a:off x="4859512" y="3380645"/>
            <a:ext cx="10064133"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PE"/>
          </a:p>
        </p:txBody>
      </p:sp>
      <mc:AlternateContent xmlns:mc="http://schemas.openxmlformats.org/markup-compatibility/2006" xmlns:a14="http://schemas.microsoft.com/office/drawing/2010/main">
        <mc:Choice Requires="a14">
          <p:sp>
            <p:nvSpPr>
              <p:cNvPr id="30" name="CuadroTexto 29">
                <a:extLst>
                  <a:ext uri="{FF2B5EF4-FFF2-40B4-BE49-F238E27FC236}">
                    <a16:creationId xmlns:a16="http://schemas.microsoft.com/office/drawing/2014/main" id="{440BC568-4EF3-4318-8562-C5DBF64053DA}"/>
                  </a:ext>
                </a:extLst>
              </p:cNvPr>
              <p:cNvSpPr txBox="1"/>
              <p:nvPr/>
            </p:nvSpPr>
            <p:spPr>
              <a:xfrm>
                <a:off x="-189202" y="2249985"/>
                <a:ext cx="8593475" cy="124662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s-PE" sz="2000" i="1" smtClean="0">
                          <a:latin typeface="Cambria Math" panose="02040503050406030204" pitchFamily="18" charset="0"/>
                        </a:rPr>
                        <m:t>𝑃</m:t>
                      </m:r>
                      <m:d>
                        <m:dPr>
                          <m:ctrlPr>
                            <a:rPr lang="es-PE" sz="2000" i="1">
                              <a:latin typeface="Cambria Math" panose="02040503050406030204" pitchFamily="18" charset="0"/>
                            </a:rPr>
                          </m:ctrlPr>
                        </m:dPr>
                        <m:e>
                          <m:sSub>
                            <m:sSubPr>
                              <m:ctrlPr>
                                <a:rPr lang="es-PE" sz="2000" i="1">
                                  <a:latin typeface="Cambria Math" panose="02040503050406030204" pitchFamily="18" charset="0"/>
                                </a:rPr>
                              </m:ctrlPr>
                            </m:sSubPr>
                            <m:e>
                              <m:r>
                                <a:rPr lang="es-PE" sz="2000" i="1">
                                  <a:latin typeface="Cambria Math" panose="02040503050406030204" pitchFamily="18" charset="0"/>
                                </a:rPr>
                                <m:t>𝐴</m:t>
                              </m:r>
                            </m:e>
                            <m:sub>
                              <m:r>
                                <a:rPr lang="es-PE" sz="2000" i="1">
                                  <a:latin typeface="Cambria Math" panose="02040503050406030204" pitchFamily="18" charset="0"/>
                                </a:rPr>
                                <m:t>𝑠</m:t>
                              </m:r>
                            </m:sub>
                          </m:sSub>
                          <m:r>
                            <a:rPr lang="es-PE" sz="2000" i="0">
                              <a:latin typeface="Cambria Math" panose="02040503050406030204" pitchFamily="18" charset="0"/>
                            </a:rPr>
                            <m:t>≤</m:t>
                          </m:r>
                          <m:sSub>
                            <m:sSubPr>
                              <m:ctrlPr>
                                <a:rPr lang="es-PE" sz="2000" i="1">
                                  <a:latin typeface="Cambria Math" panose="02040503050406030204" pitchFamily="18" charset="0"/>
                                </a:rPr>
                              </m:ctrlPr>
                            </m:sSubPr>
                            <m:e>
                              <m:r>
                                <a:rPr lang="es-PE" sz="2000" i="1">
                                  <a:latin typeface="Cambria Math" panose="02040503050406030204" pitchFamily="18" charset="0"/>
                                </a:rPr>
                                <m:t>𝑛</m:t>
                              </m:r>
                            </m:e>
                            <m:sub>
                              <m:r>
                                <a:rPr lang="es-PE" sz="2000" i="0">
                                  <a:latin typeface="Cambria Math" panose="02040503050406030204" pitchFamily="18" charset="0"/>
                                </a:rPr>
                                <m:t>1</m:t>
                              </m:r>
                            </m:sub>
                          </m:sSub>
                          <m:r>
                            <a:rPr lang="es-PE" sz="2000" i="0">
                              <a:latin typeface="Cambria Math" panose="02040503050406030204" pitchFamily="18" charset="0"/>
                            </a:rPr>
                            <m:t>−2</m:t>
                          </m:r>
                          <m:r>
                            <a:rPr lang="es-PE" sz="2000" i="1">
                              <a:latin typeface="Cambria Math" panose="02040503050406030204" pitchFamily="18" charset="0"/>
                            </a:rPr>
                            <m:t>𝑟</m:t>
                          </m:r>
                          <m:r>
                            <a:rPr lang="es-PE" sz="2000" i="0">
                              <a:latin typeface="Cambria Math" panose="02040503050406030204" pitchFamily="18" charset="0"/>
                            </a:rPr>
                            <m:t>+</m:t>
                          </m:r>
                          <m:r>
                            <a:rPr lang="es-PE" sz="2000" i="1">
                              <a:latin typeface="Cambria Math" panose="02040503050406030204" pitchFamily="18" charset="0"/>
                            </a:rPr>
                            <m:t>𝑠</m:t>
                          </m:r>
                        </m:e>
                      </m:d>
                      <m:r>
                        <a:rPr lang="es-PE" sz="2000" i="0">
                          <a:latin typeface="Cambria Math" panose="02040503050406030204" pitchFamily="18" charset="0"/>
                        </a:rPr>
                        <m:t>=</m:t>
                      </m:r>
                      <m:f>
                        <m:fPr>
                          <m:ctrlPr>
                            <a:rPr lang="es-PE" sz="2000" i="1">
                              <a:latin typeface="Cambria Math" panose="02040503050406030204" pitchFamily="18" charset="0"/>
                            </a:rPr>
                          </m:ctrlPr>
                        </m:fPr>
                        <m:num>
                          <m:nary>
                            <m:naryPr>
                              <m:chr m:val="∑"/>
                              <m:limLoc m:val="undOvr"/>
                              <m:ctrlPr>
                                <a:rPr lang="es-PE" sz="2000" i="1">
                                  <a:latin typeface="Cambria Math" panose="02040503050406030204" pitchFamily="18" charset="0"/>
                                </a:rPr>
                              </m:ctrlPr>
                            </m:naryPr>
                            <m:sub>
                              <m:r>
                                <a:rPr lang="es-PE" sz="2000" i="1">
                                  <a:latin typeface="Cambria Math" panose="02040503050406030204" pitchFamily="18" charset="0"/>
                                </a:rPr>
                                <m:t>𝑖</m:t>
                              </m:r>
                              <m:r>
                                <a:rPr lang="es-PE" sz="2000" i="0">
                                  <a:latin typeface="Cambria Math" panose="02040503050406030204" pitchFamily="18" charset="0"/>
                                </a:rPr>
                                <m:t>=0</m:t>
                              </m:r>
                            </m:sub>
                            <m:sup>
                              <m:r>
                                <a:rPr lang="es-PE" sz="2000" i="1">
                                  <a:latin typeface="Cambria Math" panose="02040503050406030204" pitchFamily="18" charset="0"/>
                                </a:rPr>
                                <m:t>𝑠</m:t>
                              </m:r>
                            </m:sup>
                            <m:e>
                              <m:d>
                                <m:dPr>
                                  <m:begChr m:val="["/>
                                  <m:endChr m:val="]"/>
                                  <m:ctrlPr>
                                    <a:rPr lang="es-PE" sz="2000" i="1">
                                      <a:latin typeface="Cambria Math" panose="02040503050406030204" pitchFamily="18" charset="0"/>
                                    </a:rPr>
                                  </m:ctrlPr>
                                </m:dPr>
                                <m:e>
                                  <m:d>
                                    <m:dPr>
                                      <m:ctrlPr>
                                        <a:rPr lang="es-PE" sz="2000" i="1">
                                          <a:latin typeface="Cambria Math" panose="02040503050406030204" pitchFamily="18" charset="0"/>
                                        </a:rPr>
                                      </m:ctrlPr>
                                    </m:dPr>
                                    <m:e>
                                      <m:m>
                                        <m:mPr>
                                          <m:plcHide m:val="on"/>
                                          <m:mcs>
                                            <m:mc>
                                              <m:mcPr>
                                                <m:count m:val="1"/>
                                                <m:mcJc m:val="center"/>
                                              </m:mcPr>
                                            </m:mc>
                                          </m:mcs>
                                          <m:ctrlPr>
                                            <a:rPr lang="es-PE" sz="2000" i="1">
                                              <a:latin typeface="Cambria Math" panose="02040503050406030204" pitchFamily="18" charset="0"/>
                                            </a:rPr>
                                          </m:ctrlPr>
                                        </m:mPr>
                                        <m:mr>
                                          <m:e>
                                            <m:r>
                                              <a:rPr lang="es-PE" sz="2000" i="1">
                                                <a:latin typeface="Cambria Math" panose="02040503050406030204" pitchFamily="18" charset="0"/>
                                              </a:rPr>
                                              <m:t>𝑖</m:t>
                                            </m:r>
                                            <m:r>
                                              <a:rPr lang="es-PE" sz="2000" i="0">
                                                <a:latin typeface="Cambria Math" panose="02040503050406030204" pitchFamily="18" charset="0"/>
                                              </a:rPr>
                                              <m:t>+</m:t>
                                            </m:r>
                                            <m:sSub>
                                              <m:sSubPr>
                                                <m:ctrlPr>
                                                  <a:rPr lang="es-PE" sz="2000" i="1">
                                                    <a:latin typeface="Cambria Math" panose="02040503050406030204" pitchFamily="18" charset="0"/>
                                                  </a:rPr>
                                                </m:ctrlPr>
                                              </m:sSubPr>
                                              <m:e>
                                                <m:r>
                                                  <a:rPr lang="es-PE" sz="2000" i="1">
                                                    <a:latin typeface="Cambria Math" panose="02040503050406030204" pitchFamily="18" charset="0"/>
                                                  </a:rPr>
                                                  <m:t>𝑛</m:t>
                                                </m:r>
                                              </m:e>
                                              <m:sub>
                                                <m:r>
                                                  <a:rPr lang="es-PE" sz="2000" i="0">
                                                    <a:latin typeface="Cambria Math" panose="02040503050406030204" pitchFamily="18" charset="0"/>
                                                  </a:rPr>
                                                  <m:t>1</m:t>
                                                </m:r>
                                              </m:sub>
                                            </m:sSub>
                                            <m:r>
                                              <a:rPr lang="es-PE" sz="2000" i="0">
                                                <a:latin typeface="Cambria Math" panose="02040503050406030204" pitchFamily="18" charset="0"/>
                                              </a:rPr>
                                              <m:t>−2</m:t>
                                            </m:r>
                                            <m:r>
                                              <a:rPr lang="es-PE" sz="2000" i="1">
                                                <a:latin typeface="Cambria Math" panose="02040503050406030204" pitchFamily="18" charset="0"/>
                                              </a:rPr>
                                              <m:t>𝑟</m:t>
                                            </m:r>
                                            <m:r>
                                              <a:rPr lang="es-PE" sz="2000" i="0">
                                                <a:latin typeface="Cambria Math" panose="02040503050406030204" pitchFamily="18" charset="0"/>
                                              </a:rPr>
                                              <m:t>−2</m:t>
                                            </m:r>
                                          </m:e>
                                        </m:mr>
                                        <m:mr>
                                          <m:e>
                                            <m:r>
                                              <a:rPr lang="es-PE" sz="2000" i="1">
                                                <a:latin typeface="Cambria Math" panose="02040503050406030204" pitchFamily="18" charset="0"/>
                                              </a:rPr>
                                              <m:t>𝑖</m:t>
                                            </m:r>
                                          </m:e>
                                        </m:mr>
                                      </m:m>
                                    </m:e>
                                  </m:d>
                                  <m:d>
                                    <m:dPr>
                                      <m:ctrlPr>
                                        <a:rPr lang="es-PE" sz="2000" i="1">
                                          <a:latin typeface="Cambria Math" panose="02040503050406030204" pitchFamily="18" charset="0"/>
                                        </a:rPr>
                                      </m:ctrlPr>
                                    </m:dPr>
                                    <m:e>
                                      <m:m>
                                        <m:mPr>
                                          <m:plcHide m:val="on"/>
                                          <m:mcs>
                                            <m:mc>
                                              <m:mcPr>
                                                <m:count m:val="1"/>
                                                <m:mcJc m:val="center"/>
                                              </m:mcPr>
                                            </m:mc>
                                          </m:mcs>
                                          <m:ctrlPr>
                                            <a:rPr lang="es-PE" sz="2000" i="1">
                                              <a:latin typeface="Cambria Math" panose="02040503050406030204" pitchFamily="18" charset="0"/>
                                            </a:rPr>
                                          </m:ctrlPr>
                                        </m:mPr>
                                        <m:mr>
                                          <m:e>
                                            <m:sSub>
                                              <m:sSubPr>
                                                <m:ctrlPr>
                                                  <a:rPr lang="es-PE" sz="2000" i="1">
                                                    <a:latin typeface="Cambria Math" panose="02040503050406030204" pitchFamily="18" charset="0"/>
                                                  </a:rPr>
                                                </m:ctrlPr>
                                              </m:sSubPr>
                                              <m:e>
                                                <m:r>
                                                  <a:rPr lang="es-PE" sz="2000" i="1">
                                                    <a:latin typeface="Cambria Math" panose="02040503050406030204" pitchFamily="18" charset="0"/>
                                                  </a:rPr>
                                                  <m:t>𝑛</m:t>
                                                </m:r>
                                              </m:e>
                                              <m:sub>
                                                <m:r>
                                                  <a:rPr lang="es-PE" sz="2000" i="0">
                                                    <a:latin typeface="Cambria Math" panose="02040503050406030204" pitchFamily="18" charset="0"/>
                                                  </a:rPr>
                                                  <m:t>2</m:t>
                                                </m:r>
                                              </m:sub>
                                            </m:sSub>
                                            <m:r>
                                              <a:rPr lang="es-PE" sz="2000" i="0">
                                                <a:latin typeface="Cambria Math" panose="02040503050406030204" pitchFamily="18" charset="0"/>
                                              </a:rPr>
                                              <m:t>+2</m:t>
                                            </m:r>
                                            <m:r>
                                              <a:rPr lang="es-PE" sz="2000" i="1">
                                                <a:latin typeface="Cambria Math" panose="02040503050406030204" pitchFamily="18" charset="0"/>
                                              </a:rPr>
                                              <m:t>𝑟</m:t>
                                            </m:r>
                                            <m:r>
                                              <a:rPr lang="es-PE" sz="2000" i="0">
                                                <a:latin typeface="Cambria Math" panose="02040503050406030204" pitchFamily="18" charset="0"/>
                                              </a:rPr>
                                              <m:t>+1−</m:t>
                                            </m:r>
                                            <m:r>
                                              <a:rPr lang="es-PE" sz="2000" i="1">
                                                <a:latin typeface="Cambria Math" panose="02040503050406030204" pitchFamily="18" charset="0"/>
                                              </a:rPr>
                                              <m:t>𝑖</m:t>
                                            </m:r>
                                          </m:e>
                                        </m:mr>
                                        <m:mr>
                                          <m:e>
                                            <m:sSub>
                                              <m:sSubPr>
                                                <m:ctrlPr>
                                                  <a:rPr lang="es-PE" sz="2000" i="1">
                                                    <a:latin typeface="Cambria Math" panose="02040503050406030204" pitchFamily="18" charset="0"/>
                                                  </a:rPr>
                                                </m:ctrlPr>
                                              </m:sSubPr>
                                              <m:e>
                                                <m:r>
                                                  <a:rPr lang="es-PE" sz="2000" i="1">
                                                    <a:latin typeface="Cambria Math" panose="02040503050406030204" pitchFamily="18" charset="0"/>
                                                  </a:rPr>
                                                  <m:t>𝑛</m:t>
                                                </m:r>
                                              </m:e>
                                              <m:sub>
                                                <m:r>
                                                  <a:rPr lang="es-PE" sz="2000" i="0">
                                                    <a:latin typeface="Cambria Math" panose="02040503050406030204" pitchFamily="18" charset="0"/>
                                                  </a:rPr>
                                                  <m:t>2</m:t>
                                                </m:r>
                                              </m:sub>
                                            </m:sSub>
                                            <m:r>
                                              <a:rPr lang="es-PE" sz="2000" i="0">
                                                <a:latin typeface="Cambria Math" panose="02040503050406030204" pitchFamily="18" charset="0"/>
                                              </a:rPr>
                                              <m:t>−</m:t>
                                            </m:r>
                                            <m:r>
                                              <a:rPr lang="es-PE" sz="2000" i="1">
                                                <a:latin typeface="Cambria Math" panose="02040503050406030204" pitchFamily="18" charset="0"/>
                                              </a:rPr>
                                              <m:t>𝑖</m:t>
                                            </m:r>
                                          </m:e>
                                        </m:mr>
                                      </m:m>
                                    </m:e>
                                  </m:d>
                                </m:e>
                              </m:d>
                            </m:e>
                          </m:nary>
                        </m:num>
                        <m:den>
                          <m:d>
                            <m:dPr>
                              <m:ctrlPr>
                                <a:rPr lang="es-PE" sz="2000" i="1">
                                  <a:latin typeface="Cambria Math" panose="02040503050406030204" pitchFamily="18" charset="0"/>
                                </a:rPr>
                              </m:ctrlPr>
                            </m:dPr>
                            <m:e>
                              <m:m>
                                <m:mPr>
                                  <m:plcHide m:val="on"/>
                                  <m:mcs>
                                    <m:mc>
                                      <m:mcPr>
                                        <m:count m:val="1"/>
                                        <m:mcJc m:val="center"/>
                                      </m:mcPr>
                                    </m:mc>
                                  </m:mcs>
                                  <m:ctrlPr>
                                    <a:rPr lang="es-PE" sz="2000" i="1">
                                      <a:latin typeface="Cambria Math" panose="02040503050406030204" pitchFamily="18" charset="0"/>
                                    </a:rPr>
                                  </m:ctrlPr>
                                </m:mPr>
                                <m:mr>
                                  <m:e>
                                    <m:sSub>
                                      <m:sSubPr>
                                        <m:ctrlPr>
                                          <a:rPr lang="es-PE" sz="2000" i="1">
                                            <a:latin typeface="Cambria Math" panose="02040503050406030204" pitchFamily="18" charset="0"/>
                                          </a:rPr>
                                        </m:ctrlPr>
                                      </m:sSubPr>
                                      <m:e>
                                        <m:r>
                                          <a:rPr lang="es-PE" sz="2000" i="1">
                                            <a:latin typeface="Cambria Math" panose="02040503050406030204" pitchFamily="18" charset="0"/>
                                          </a:rPr>
                                          <m:t>𝑛</m:t>
                                        </m:r>
                                      </m:e>
                                      <m:sub>
                                        <m:r>
                                          <a:rPr lang="es-PE" sz="2000" i="0">
                                            <a:latin typeface="Cambria Math" panose="02040503050406030204" pitchFamily="18" charset="0"/>
                                          </a:rPr>
                                          <m:t>1</m:t>
                                        </m:r>
                                      </m:sub>
                                    </m:sSub>
                                    <m:r>
                                      <a:rPr lang="es-PE" sz="2000" i="0">
                                        <a:latin typeface="Cambria Math" panose="02040503050406030204" pitchFamily="18" charset="0"/>
                                      </a:rPr>
                                      <m:t>+</m:t>
                                    </m:r>
                                    <m:sSub>
                                      <m:sSubPr>
                                        <m:ctrlPr>
                                          <a:rPr lang="es-PE" sz="2000" i="1">
                                            <a:latin typeface="Cambria Math" panose="02040503050406030204" pitchFamily="18" charset="0"/>
                                          </a:rPr>
                                        </m:ctrlPr>
                                      </m:sSubPr>
                                      <m:e>
                                        <m:r>
                                          <a:rPr lang="es-PE" sz="2000" i="1">
                                            <a:latin typeface="Cambria Math" panose="02040503050406030204" pitchFamily="18" charset="0"/>
                                          </a:rPr>
                                          <m:t>𝑛</m:t>
                                        </m:r>
                                      </m:e>
                                      <m:sub>
                                        <m:r>
                                          <a:rPr lang="es-PE" sz="2000" i="0">
                                            <a:latin typeface="Cambria Math" panose="02040503050406030204" pitchFamily="18" charset="0"/>
                                          </a:rPr>
                                          <m:t>2</m:t>
                                        </m:r>
                                      </m:sub>
                                    </m:sSub>
                                  </m:e>
                                </m:mr>
                                <m:mr>
                                  <m:e>
                                    <m:sSub>
                                      <m:sSubPr>
                                        <m:ctrlPr>
                                          <a:rPr lang="es-PE" sz="2000" i="1">
                                            <a:latin typeface="Cambria Math" panose="02040503050406030204" pitchFamily="18" charset="0"/>
                                          </a:rPr>
                                        </m:ctrlPr>
                                      </m:sSubPr>
                                      <m:e>
                                        <m:r>
                                          <a:rPr lang="es-PE" sz="2000" i="1">
                                            <a:latin typeface="Cambria Math" panose="02040503050406030204" pitchFamily="18" charset="0"/>
                                          </a:rPr>
                                          <m:t>𝑛</m:t>
                                        </m:r>
                                      </m:e>
                                      <m:sub>
                                        <m:r>
                                          <a:rPr lang="es-PE" sz="2000" i="0">
                                            <a:latin typeface="Cambria Math" panose="02040503050406030204" pitchFamily="18" charset="0"/>
                                          </a:rPr>
                                          <m:t>1</m:t>
                                        </m:r>
                                      </m:sub>
                                    </m:sSub>
                                  </m:e>
                                </m:mr>
                              </m:m>
                            </m:e>
                          </m:d>
                        </m:den>
                      </m:f>
                    </m:oMath>
                  </m:oMathPara>
                </a14:m>
                <a:endParaRPr lang="es-PE" dirty="0"/>
              </a:p>
            </p:txBody>
          </p:sp>
        </mc:Choice>
        <mc:Fallback xmlns="">
          <p:sp>
            <p:nvSpPr>
              <p:cNvPr id="30" name="CuadroTexto 29">
                <a:extLst>
                  <a:ext uri="{FF2B5EF4-FFF2-40B4-BE49-F238E27FC236}">
                    <a16:creationId xmlns:a16="http://schemas.microsoft.com/office/drawing/2014/main" id="{440BC568-4EF3-4318-8562-C5DBF64053DA}"/>
                  </a:ext>
                </a:extLst>
              </p:cNvPr>
              <p:cNvSpPr txBox="1">
                <a:spLocks noRot="1" noChangeAspect="1" noMove="1" noResize="1" noEditPoints="1" noAdjustHandles="1" noChangeArrowheads="1" noChangeShapeType="1" noTextEdit="1"/>
              </p:cNvSpPr>
              <p:nvPr/>
            </p:nvSpPr>
            <p:spPr>
              <a:xfrm>
                <a:off x="-189202" y="2249985"/>
                <a:ext cx="8593475" cy="1246623"/>
              </a:xfrm>
              <a:prstGeom prst="rect">
                <a:avLst/>
              </a:prstGeom>
              <a:blipFill>
                <a:blip r:embed="rId2"/>
                <a:stretch>
                  <a:fillRect/>
                </a:stretch>
              </a:blipFill>
            </p:spPr>
            <p:txBody>
              <a:bodyPr/>
              <a:lstStyle/>
              <a:p>
                <a:r>
                  <a:rPr lang="es-PE">
                    <a:noFill/>
                  </a:rPr>
                  <a:t> </a:t>
                </a:r>
              </a:p>
            </p:txBody>
          </p:sp>
        </mc:Fallback>
      </mc:AlternateContent>
    </p:spTree>
    <p:extLst>
      <p:ext uri="{BB962C8B-B14F-4D97-AF65-F5344CB8AC3E}">
        <p14:creationId xmlns:p14="http://schemas.microsoft.com/office/powerpoint/2010/main" val="12138320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65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1033">
                                            <p:txEl>
                                              <p:pRg st="0" end="0"/>
                                            </p:txEl>
                                          </p:spTgt>
                                        </p:tgtEl>
                                        <p:attrNameLst>
                                          <p:attrName>style.visibility</p:attrName>
                                        </p:attrNameLst>
                                      </p:cBhvr>
                                      <p:to>
                                        <p:strVal val="visible"/>
                                      </p:to>
                                    </p:set>
                                    <p:anim calcmode="lin" valueType="num">
                                      <p:cBhvr additive="base">
                                        <p:cTn id="11" dur="500" fill="hold"/>
                                        <p:tgtEl>
                                          <p:spTgt spid="1033">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03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033">
                                            <p:txEl>
                                              <p:pRg st="1" end="1"/>
                                            </p:txEl>
                                          </p:spTgt>
                                        </p:tgtEl>
                                        <p:attrNameLst>
                                          <p:attrName>style.visibility</p:attrName>
                                        </p:attrNameLst>
                                      </p:cBhvr>
                                      <p:to>
                                        <p:strVal val="visible"/>
                                      </p:to>
                                    </p:set>
                                    <p:anim calcmode="lin" valueType="num">
                                      <p:cBhvr additive="base">
                                        <p:cTn id="17" dur="500" fill="hold"/>
                                        <p:tgtEl>
                                          <p:spTgt spid="1033">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03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1033">
                                            <p:txEl>
                                              <p:pRg st="2" end="2"/>
                                            </p:txEl>
                                          </p:spTgt>
                                        </p:tgtEl>
                                        <p:attrNameLst>
                                          <p:attrName>style.visibility</p:attrName>
                                        </p:attrNameLst>
                                      </p:cBhvr>
                                      <p:to>
                                        <p:strVal val="visible"/>
                                      </p:to>
                                    </p:set>
                                    <p:anim calcmode="lin" valueType="num">
                                      <p:cBhvr additive="base">
                                        <p:cTn id="23" dur="500" fill="hold"/>
                                        <p:tgtEl>
                                          <p:spTgt spid="1033">
                                            <p:txEl>
                                              <p:pRg st="2" end="2"/>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03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1033">
                                            <p:txEl>
                                              <p:pRg st="9" end="9"/>
                                            </p:txEl>
                                          </p:spTgt>
                                        </p:tgtEl>
                                        <p:attrNameLst>
                                          <p:attrName>style.visibility</p:attrName>
                                        </p:attrNameLst>
                                      </p:cBhvr>
                                      <p:to>
                                        <p:strVal val="visible"/>
                                      </p:to>
                                    </p:set>
                                    <p:anim calcmode="lin" valueType="num">
                                      <p:cBhvr additive="base">
                                        <p:cTn id="29" dur="500" fill="hold"/>
                                        <p:tgtEl>
                                          <p:spTgt spid="1033">
                                            <p:txEl>
                                              <p:pRg st="9" end="9"/>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03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0"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0" y="1"/>
            <a:ext cx="9426699" cy="836712"/>
          </a:xfrm>
        </p:spPr>
        <p:txBody>
          <a:bodyPr>
            <a:normAutofit fontScale="90000"/>
          </a:bodyPr>
          <a:lstStyle/>
          <a:p>
            <a:pPr eaLnBrk="1" hangingPunct="1">
              <a:defRPr/>
            </a:pPr>
            <a:r>
              <a:rPr lang="es-ES" altLang="es-PE" sz="3100" b="1" dirty="0">
                <a:solidFill>
                  <a:srgbClr val="0070C0"/>
                </a:solidFill>
              </a:rPr>
              <a:t>  4. Prueba para evaluar un parámetro de escala</a:t>
            </a:r>
            <a:br>
              <a:rPr lang="es-ES" altLang="es-PE" sz="4000" b="1" dirty="0">
                <a:solidFill>
                  <a:srgbClr val="0070C0"/>
                </a:solidFill>
              </a:rPr>
            </a:br>
            <a:endParaRPr lang="es-ES" altLang="es-PE" sz="4000" b="1" dirty="0">
              <a:solidFill>
                <a:srgbClr val="0070C0"/>
              </a:solidFill>
            </a:endParaRPr>
          </a:p>
        </p:txBody>
      </p:sp>
      <p:sp>
        <p:nvSpPr>
          <p:cNvPr id="1033" name="Rectangle 3"/>
          <p:cNvSpPr>
            <a:spLocks noGrp="1" noChangeArrowheads="1"/>
          </p:cNvSpPr>
          <p:nvPr>
            <p:ph idx="1"/>
          </p:nvPr>
        </p:nvSpPr>
        <p:spPr>
          <a:xfrm>
            <a:off x="-2562" y="648544"/>
            <a:ext cx="8679018" cy="5040560"/>
          </a:xfrm>
        </p:spPr>
        <p:txBody>
          <a:bodyPr/>
          <a:lstStyle/>
          <a:p>
            <a:pPr marL="0" indent="0" algn="just" eaLnBrk="1" hangingPunct="1">
              <a:spcBef>
                <a:spcPts val="0"/>
              </a:spcBef>
              <a:buFont typeface="Wingdings" panose="05000000000000000000" pitchFamily="2" charset="2"/>
              <a:buNone/>
            </a:pPr>
            <a:r>
              <a:rPr lang="es-ES" altLang="es-PE" sz="2800" b="1" dirty="0">
                <a:solidFill>
                  <a:srgbClr val="0070C0"/>
                </a:solidFill>
              </a:rPr>
              <a:t>4.3 Prueba de </a:t>
            </a:r>
            <a:r>
              <a:rPr lang="es-ES" altLang="es-PE" sz="2800" b="1" dirty="0" err="1">
                <a:solidFill>
                  <a:srgbClr val="0070C0"/>
                </a:solidFill>
              </a:rPr>
              <a:t>Mood</a:t>
            </a:r>
            <a:endParaRPr lang="es-ES" altLang="es-PE" sz="2800" b="1" dirty="0">
              <a:solidFill>
                <a:srgbClr val="0070C0"/>
              </a:solidFill>
            </a:endParaRPr>
          </a:p>
          <a:p>
            <a:pPr marL="0" indent="0">
              <a:spcBef>
                <a:spcPts val="0"/>
              </a:spcBef>
              <a:buNone/>
            </a:pPr>
            <a:r>
              <a:rPr lang="es-ES" sz="3200" b="1" dirty="0">
                <a:solidFill>
                  <a:srgbClr val="0070C0"/>
                </a:solidFill>
              </a:rPr>
              <a:t>	</a:t>
            </a:r>
            <a:r>
              <a:rPr lang="es-ES" sz="2700" b="1" dirty="0">
                <a:solidFill>
                  <a:schemeClr val="tx1"/>
                </a:solidFill>
              </a:rPr>
              <a:t>Aspectos Generales</a:t>
            </a:r>
            <a:endParaRPr lang="es-ES" altLang="es-PE" sz="2700" b="1" dirty="0">
              <a:solidFill>
                <a:schemeClr val="tx1"/>
              </a:solidFill>
            </a:endParaRPr>
          </a:p>
          <a:p>
            <a:pPr marL="0" indent="0" algn="just">
              <a:buNone/>
            </a:pPr>
            <a:r>
              <a:rPr lang="es-ES" sz="2700" dirty="0"/>
              <a:t>	</a:t>
            </a:r>
            <a:r>
              <a:rPr lang="es-PE" sz="2700" dirty="0"/>
              <a:t>Si se obtienen los rangos de n observaciones, el 	promedio es (n+1)/2. La desviación del rango de la 	observación  i con respecto a su media es i-(n+1)/2 	y se puede considerar como un indicador de 	dispersión</a:t>
            </a:r>
            <a:r>
              <a:rPr lang="es-ES" altLang="es-PE" sz="2700" dirty="0"/>
              <a:t>	</a:t>
            </a:r>
          </a:p>
          <a:p>
            <a:pPr marL="0" indent="0" algn="just">
              <a:buNone/>
            </a:pPr>
            <a:r>
              <a:rPr lang="es-ES" altLang="es-PE" sz="2700" b="1" dirty="0"/>
              <a:t>	Supuestos</a:t>
            </a:r>
          </a:p>
          <a:p>
            <a:pPr lvl="0">
              <a:spcBef>
                <a:spcPts val="0"/>
              </a:spcBef>
              <a:buFont typeface="Arial" panose="020B0604020202020204" pitchFamily="34" charset="0"/>
              <a:buChar char="•"/>
            </a:pPr>
            <a:r>
              <a:rPr lang="es-PE" sz="2700" dirty="0"/>
              <a:t>La variable de interés se encuentra medida en una escala por lo menos intervalo.</a:t>
            </a:r>
          </a:p>
          <a:p>
            <a:pPr algn="just">
              <a:buFont typeface="Arial" panose="020B0604020202020204" pitchFamily="34" charset="0"/>
              <a:buChar char="•"/>
            </a:pPr>
            <a:r>
              <a:rPr lang="es-ES" sz="2700" dirty="0"/>
              <a:t>Las dos poblaciones son idénticas (forma y medianas iguales) excepto por una posible diferencia en dispersión.</a:t>
            </a:r>
            <a:endParaRPr lang="es-PE" sz="2700" dirty="0"/>
          </a:p>
          <a:p>
            <a:pPr marL="0" indent="0">
              <a:buNone/>
            </a:pPr>
            <a:endParaRPr lang="es-ES" altLang="es-PE" sz="3200" dirty="0"/>
          </a:p>
        </p:txBody>
      </p:sp>
      <p:sp>
        <p:nvSpPr>
          <p:cNvPr id="1034" name="Rectangle 5"/>
          <p:cNvSpPr>
            <a:spLocks noChangeArrowheads="1"/>
          </p:cNvSpPr>
          <p:nvPr/>
        </p:nvSpPr>
        <p:spPr bwMode="auto">
          <a:xfrm>
            <a:off x="0" y="33385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lgn="just" eaLnBrk="1" hangingPunct="1">
              <a:lnSpc>
                <a:spcPct val="90000"/>
              </a:lnSpc>
              <a:spcBef>
                <a:spcPct val="20000"/>
              </a:spcBef>
              <a:buClr>
                <a:schemeClr val="folHlink"/>
              </a:buClr>
              <a:buSzPct val="60000"/>
              <a:buFont typeface="Wingdings" panose="05000000000000000000" pitchFamily="2" charset="2"/>
              <a:buNone/>
            </a:pPr>
            <a:endParaRPr lang="en-US" altLang="es-PE"/>
          </a:p>
        </p:txBody>
      </p:sp>
      <p:sp>
        <p:nvSpPr>
          <p:cNvPr id="1035" name="Rectangle 7"/>
          <p:cNvSpPr>
            <a:spLocks noChangeArrowheads="1"/>
          </p:cNvSpPr>
          <p:nvPr/>
        </p:nvSpPr>
        <p:spPr bwMode="auto">
          <a:xfrm>
            <a:off x="0"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lgn="just" eaLnBrk="1" hangingPunct="1">
              <a:lnSpc>
                <a:spcPct val="90000"/>
              </a:lnSpc>
              <a:spcBef>
                <a:spcPct val="20000"/>
              </a:spcBef>
              <a:buClr>
                <a:schemeClr val="folHlink"/>
              </a:buClr>
              <a:buSzPct val="60000"/>
              <a:buFont typeface="Wingdings" panose="05000000000000000000" pitchFamily="2" charset="2"/>
              <a:buNone/>
            </a:pPr>
            <a:endParaRPr lang="en-US" altLang="es-PE"/>
          </a:p>
        </p:txBody>
      </p:sp>
      <p:sp>
        <p:nvSpPr>
          <p:cNvPr id="1036" name="Rectangle 9"/>
          <p:cNvSpPr>
            <a:spLocks noChangeArrowheads="1"/>
          </p:cNvSpPr>
          <p:nvPr/>
        </p:nvSpPr>
        <p:spPr bwMode="auto">
          <a:xfrm>
            <a:off x="0" y="32908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lgn="just" eaLnBrk="1" hangingPunct="1">
              <a:lnSpc>
                <a:spcPct val="90000"/>
              </a:lnSpc>
              <a:spcBef>
                <a:spcPct val="20000"/>
              </a:spcBef>
              <a:buClr>
                <a:schemeClr val="folHlink"/>
              </a:buClr>
              <a:buSzPct val="60000"/>
              <a:buFont typeface="Wingdings" panose="05000000000000000000" pitchFamily="2" charset="2"/>
              <a:buNone/>
            </a:pPr>
            <a:endParaRPr lang="en-US" altLang="es-PE"/>
          </a:p>
        </p:txBody>
      </p:sp>
      <p:sp>
        <p:nvSpPr>
          <p:cNvPr id="1037" name="Rectangle 11"/>
          <p:cNvSpPr>
            <a:spLocks noChangeArrowheads="1"/>
          </p:cNvSpPr>
          <p:nvPr/>
        </p:nvSpPr>
        <p:spPr bwMode="auto">
          <a:xfrm>
            <a:off x="0" y="33385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lgn="just" eaLnBrk="1" hangingPunct="1">
              <a:lnSpc>
                <a:spcPct val="90000"/>
              </a:lnSpc>
              <a:spcBef>
                <a:spcPct val="20000"/>
              </a:spcBef>
              <a:buClr>
                <a:schemeClr val="folHlink"/>
              </a:buClr>
              <a:buSzPct val="60000"/>
              <a:buFont typeface="Wingdings" panose="05000000000000000000" pitchFamily="2" charset="2"/>
              <a:buNone/>
            </a:pPr>
            <a:endParaRPr lang="en-US" altLang="es-PE"/>
          </a:p>
        </p:txBody>
      </p:sp>
      <p:sp>
        <p:nvSpPr>
          <p:cNvPr id="1038" name="Rectangle 13"/>
          <p:cNvSpPr>
            <a:spLocks noChangeArrowheads="1"/>
          </p:cNvSpPr>
          <p:nvPr/>
        </p:nvSpPr>
        <p:spPr bwMode="auto">
          <a:xfrm>
            <a:off x="0" y="31242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lgn="just" eaLnBrk="1" hangingPunct="1">
              <a:lnSpc>
                <a:spcPct val="90000"/>
              </a:lnSpc>
              <a:spcBef>
                <a:spcPct val="20000"/>
              </a:spcBef>
              <a:buClr>
                <a:schemeClr val="folHlink"/>
              </a:buClr>
              <a:buSzPct val="60000"/>
              <a:buFont typeface="Wingdings" panose="05000000000000000000" pitchFamily="2" charset="2"/>
              <a:buNone/>
            </a:pPr>
            <a:endParaRPr lang="en-US" altLang="es-PE"/>
          </a:p>
        </p:txBody>
      </p:sp>
    </p:spTree>
    <p:extLst>
      <p:ext uri="{BB962C8B-B14F-4D97-AF65-F5344CB8AC3E}">
        <p14:creationId xmlns:p14="http://schemas.microsoft.com/office/powerpoint/2010/main" val="92614275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65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1033">
                                            <p:txEl>
                                              <p:pRg st="0" end="0"/>
                                            </p:txEl>
                                          </p:spTgt>
                                        </p:tgtEl>
                                        <p:attrNameLst>
                                          <p:attrName>style.visibility</p:attrName>
                                        </p:attrNameLst>
                                      </p:cBhvr>
                                      <p:to>
                                        <p:strVal val="visible"/>
                                      </p:to>
                                    </p:set>
                                    <p:anim calcmode="lin" valueType="num">
                                      <p:cBhvr additive="base">
                                        <p:cTn id="11" dur="500" fill="hold"/>
                                        <p:tgtEl>
                                          <p:spTgt spid="1033">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03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033">
                                            <p:txEl>
                                              <p:pRg st="1" end="1"/>
                                            </p:txEl>
                                          </p:spTgt>
                                        </p:tgtEl>
                                        <p:attrNameLst>
                                          <p:attrName>style.visibility</p:attrName>
                                        </p:attrNameLst>
                                      </p:cBhvr>
                                      <p:to>
                                        <p:strVal val="visible"/>
                                      </p:to>
                                    </p:set>
                                    <p:anim calcmode="lin" valueType="num">
                                      <p:cBhvr additive="base">
                                        <p:cTn id="17" dur="500" fill="hold"/>
                                        <p:tgtEl>
                                          <p:spTgt spid="1033">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03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1033">
                                            <p:txEl>
                                              <p:pRg st="2" end="2"/>
                                            </p:txEl>
                                          </p:spTgt>
                                        </p:tgtEl>
                                        <p:attrNameLst>
                                          <p:attrName>style.visibility</p:attrName>
                                        </p:attrNameLst>
                                      </p:cBhvr>
                                      <p:to>
                                        <p:strVal val="visible"/>
                                      </p:to>
                                    </p:set>
                                    <p:anim calcmode="lin" valueType="num">
                                      <p:cBhvr additive="base">
                                        <p:cTn id="23" dur="500" fill="hold"/>
                                        <p:tgtEl>
                                          <p:spTgt spid="1033">
                                            <p:txEl>
                                              <p:pRg st="2" end="2"/>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03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1033">
                                            <p:txEl>
                                              <p:pRg st="3" end="3"/>
                                            </p:txEl>
                                          </p:spTgt>
                                        </p:tgtEl>
                                        <p:attrNameLst>
                                          <p:attrName>style.visibility</p:attrName>
                                        </p:attrNameLst>
                                      </p:cBhvr>
                                      <p:to>
                                        <p:strVal val="visible"/>
                                      </p:to>
                                    </p:set>
                                    <p:anim calcmode="lin" valueType="num">
                                      <p:cBhvr additive="base">
                                        <p:cTn id="29" dur="500" fill="hold"/>
                                        <p:tgtEl>
                                          <p:spTgt spid="1033">
                                            <p:txEl>
                                              <p:pRg st="3" end="3"/>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03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1033">
                                            <p:txEl>
                                              <p:pRg st="4" end="4"/>
                                            </p:txEl>
                                          </p:spTgt>
                                        </p:tgtEl>
                                        <p:attrNameLst>
                                          <p:attrName>style.visibility</p:attrName>
                                        </p:attrNameLst>
                                      </p:cBhvr>
                                      <p:to>
                                        <p:strVal val="visible"/>
                                      </p:to>
                                    </p:set>
                                    <p:anim calcmode="lin" valueType="num">
                                      <p:cBhvr additive="base">
                                        <p:cTn id="35" dur="500" fill="hold"/>
                                        <p:tgtEl>
                                          <p:spTgt spid="1033">
                                            <p:txEl>
                                              <p:pRg st="4" end="4"/>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103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1033">
                                            <p:txEl>
                                              <p:pRg st="5" end="5"/>
                                            </p:txEl>
                                          </p:spTgt>
                                        </p:tgtEl>
                                        <p:attrNameLst>
                                          <p:attrName>style.visibility</p:attrName>
                                        </p:attrNameLst>
                                      </p:cBhvr>
                                      <p:to>
                                        <p:strVal val="visible"/>
                                      </p:to>
                                    </p:set>
                                    <p:anim calcmode="lin" valueType="num">
                                      <p:cBhvr additive="base">
                                        <p:cTn id="41" dur="500" fill="hold"/>
                                        <p:tgtEl>
                                          <p:spTgt spid="1033">
                                            <p:txEl>
                                              <p:pRg st="5" end="5"/>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103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0"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15676" y="44630"/>
            <a:ext cx="9426699" cy="836712"/>
          </a:xfrm>
        </p:spPr>
        <p:txBody>
          <a:bodyPr>
            <a:normAutofit fontScale="90000"/>
          </a:bodyPr>
          <a:lstStyle/>
          <a:p>
            <a:pPr eaLnBrk="1" hangingPunct="1">
              <a:defRPr/>
            </a:pPr>
            <a:r>
              <a:rPr lang="es-ES" altLang="es-PE" sz="3100" b="1" dirty="0">
                <a:solidFill>
                  <a:srgbClr val="0070C0"/>
                </a:solidFill>
              </a:rPr>
              <a:t>4. Prueba para evaluar un parámetro de escala</a:t>
            </a:r>
            <a:br>
              <a:rPr lang="es-ES" altLang="es-PE" sz="4000" b="1" dirty="0">
                <a:solidFill>
                  <a:srgbClr val="0070C0"/>
                </a:solidFill>
              </a:rPr>
            </a:br>
            <a:endParaRPr lang="es-ES" altLang="es-PE" sz="4000" b="1" dirty="0">
              <a:solidFill>
                <a:srgbClr val="0070C0"/>
              </a:solidFill>
            </a:endParaRPr>
          </a:p>
        </p:txBody>
      </p:sp>
      <p:sp>
        <p:nvSpPr>
          <p:cNvPr id="1033" name="Rectangle 3"/>
          <p:cNvSpPr>
            <a:spLocks noGrp="1" noChangeArrowheads="1"/>
          </p:cNvSpPr>
          <p:nvPr>
            <p:ph idx="1"/>
          </p:nvPr>
        </p:nvSpPr>
        <p:spPr>
          <a:xfrm>
            <a:off x="48815" y="648543"/>
            <a:ext cx="8355458" cy="5732783"/>
          </a:xfrm>
        </p:spPr>
        <p:txBody>
          <a:bodyPr/>
          <a:lstStyle/>
          <a:p>
            <a:pPr marL="0" indent="0" algn="just" eaLnBrk="1" hangingPunct="1">
              <a:buFont typeface="Wingdings" panose="05000000000000000000" pitchFamily="2" charset="2"/>
              <a:buNone/>
            </a:pPr>
            <a:r>
              <a:rPr lang="es-ES" altLang="es-PE" sz="2800" b="1" dirty="0">
                <a:solidFill>
                  <a:srgbClr val="0070C0"/>
                </a:solidFill>
              </a:rPr>
              <a:t>4.3 Prueba de </a:t>
            </a:r>
            <a:r>
              <a:rPr lang="es-ES" altLang="es-PE" sz="2800" b="1" dirty="0" err="1">
                <a:solidFill>
                  <a:srgbClr val="0070C0"/>
                </a:solidFill>
              </a:rPr>
              <a:t>Mood</a:t>
            </a:r>
            <a:endParaRPr lang="es-ES" altLang="es-PE" sz="2800" b="1" dirty="0">
              <a:solidFill>
                <a:srgbClr val="0070C0"/>
              </a:solidFill>
            </a:endParaRPr>
          </a:p>
          <a:p>
            <a:pPr marL="0" indent="0">
              <a:buNone/>
            </a:pPr>
            <a:r>
              <a:rPr lang="es-ES" sz="3200" b="1" dirty="0">
                <a:solidFill>
                  <a:srgbClr val="0070C0"/>
                </a:solidFill>
              </a:rPr>
              <a:t>	</a:t>
            </a:r>
            <a:r>
              <a:rPr lang="es-ES" sz="2700" b="1" dirty="0">
                <a:solidFill>
                  <a:schemeClr val="tx1"/>
                </a:solidFill>
              </a:rPr>
              <a:t>Estadístico de Prueba</a:t>
            </a:r>
            <a:endParaRPr lang="es-ES" altLang="es-PE" sz="2700" b="1" dirty="0">
              <a:solidFill>
                <a:schemeClr val="tx1"/>
              </a:solidFill>
            </a:endParaRPr>
          </a:p>
          <a:p>
            <a:pPr marL="0" indent="0" algn="just">
              <a:buNone/>
            </a:pPr>
            <a:r>
              <a:rPr lang="es-ES" altLang="es-PE" sz="2800" dirty="0"/>
              <a:t>	</a:t>
            </a:r>
          </a:p>
          <a:p>
            <a:pPr marL="0" indent="0" algn="just">
              <a:buNone/>
            </a:pPr>
            <a:endParaRPr lang="es-ES" altLang="es-PE" sz="2800" dirty="0"/>
          </a:p>
          <a:p>
            <a:pPr marL="0" indent="0" algn="just">
              <a:buNone/>
            </a:pPr>
            <a:r>
              <a:rPr lang="es-ES" altLang="es-PE" sz="2800" dirty="0"/>
              <a:t>   Aproximación a la normal</a:t>
            </a:r>
          </a:p>
          <a:p>
            <a:pPr marL="0" indent="0" algn="just">
              <a:buNone/>
            </a:pPr>
            <a:r>
              <a:rPr lang="es-ES" altLang="es-PE" sz="2800" dirty="0"/>
              <a:t>  </a:t>
            </a:r>
          </a:p>
          <a:p>
            <a:pPr marL="0" indent="0" algn="just">
              <a:buNone/>
            </a:pPr>
            <a:endParaRPr lang="es-ES" altLang="es-PE" sz="2800" b="1" dirty="0"/>
          </a:p>
          <a:p>
            <a:pPr marL="0" indent="0" algn="just">
              <a:buNone/>
            </a:pPr>
            <a:endParaRPr lang="es-ES" altLang="es-PE" sz="2800" b="1" dirty="0"/>
          </a:p>
          <a:p>
            <a:pPr marL="0" indent="0" algn="just">
              <a:buNone/>
            </a:pPr>
            <a:endParaRPr lang="es-ES" altLang="es-PE" sz="2800" b="1" dirty="0"/>
          </a:p>
          <a:p>
            <a:pPr marL="0" indent="0" algn="just">
              <a:buNone/>
            </a:pPr>
            <a:r>
              <a:rPr lang="es-ES" altLang="es-PE" sz="2800" b="1" dirty="0"/>
              <a:t>En R</a:t>
            </a:r>
            <a:r>
              <a:rPr lang="es-ES" altLang="es-PE" sz="2800" dirty="0"/>
              <a:t>: </a:t>
            </a:r>
            <a:r>
              <a:rPr lang="es-ES" altLang="es-PE" sz="2800" dirty="0" err="1"/>
              <a:t>mood.test</a:t>
            </a:r>
            <a:endParaRPr lang="es-ES" altLang="es-PE" sz="2800" dirty="0"/>
          </a:p>
        </p:txBody>
      </p:sp>
      <p:sp>
        <p:nvSpPr>
          <p:cNvPr id="1034" name="Rectangle 5"/>
          <p:cNvSpPr>
            <a:spLocks noChangeArrowheads="1"/>
          </p:cNvSpPr>
          <p:nvPr/>
        </p:nvSpPr>
        <p:spPr bwMode="auto">
          <a:xfrm>
            <a:off x="0" y="33385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lgn="just" eaLnBrk="1" hangingPunct="1">
              <a:lnSpc>
                <a:spcPct val="90000"/>
              </a:lnSpc>
              <a:spcBef>
                <a:spcPct val="20000"/>
              </a:spcBef>
              <a:buClr>
                <a:schemeClr val="folHlink"/>
              </a:buClr>
              <a:buSzPct val="60000"/>
              <a:buFont typeface="Wingdings" panose="05000000000000000000" pitchFamily="2" charset="2"/>
              <a:buNone/>
            </a:pPr>
            <a:endParaRPr lang="en-US" altLang="es-PE"/>
          </a:p>
        </p:txBody>
      </p:sp>
      <p:sp>
        <p:nvSpPr>
          <p:cNvPr id="1035" name="Rectangle 7"/>
          <p:cNvSpPr>
            <a:spLocks noChangeArrowheads="1"/>
          </p:cNvSpPr>
          <p:nvPr/>
        </p:nvSpPr>
        <p:spPr bwMode="auto">
          <a:xfrm>
            <a:off x="0"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lgn="just" eaLnBrk="1" hangingPunct="1">
              <a:lnSpc>
                <a:spcPct val="90000"/>
              </a:lnSpc>
              <a:spcBef>
                <a:spcPct val="20000"/>
              </a:spcBef>
              <a:buClr>
                <a:schemeClr val="folHlink"/>
              </a:buClr>
              <a:buSzPct val="60000"/>
              <a:buFont typeface="Wingdings" panose="05000000000000000000" pitchFamily="2" charset="2"/>
              <a:buNone/>
            </a:pPr>
            <a:endParaRPr lang="en-US" altLang="es-PE"/>
          </a:p>
        </p:txBody>
      </p:sp>
      <p:sp>
        <p:nvSpPr>
          <p:cNvPr id="1036" name="Rectangle 9"/>
          <p:cNvSpPr>
            <a:spLocks noChangeArrowheads="1"/>
          </p:cNvSpPr>
          <p:nvPr/>
        </p:nvSpPr>
        <p:spPr bwMode="auto">
          <a:xfrm>
            <a:off x="0" y="32908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lgn="just" eaLnBrk="1" hangingPunct="1">
              <a:lnSpc>
                <a:spcPct val="90000"/>
              </a:lnSpc>
              <a:spcBef>
                <a:spcPct val="20000"/>
              </a:spcBef>
              <a:buClr>
                <a:schemeClr val="folHlink"/>
              </a:buClr>
              <a:buSzPct val="60000"/>
              <a:buFont typeface="Wingdings" panose="05000000000000000000" pitchFamily="2" charset="2"/>
              <a:buNone/>
            </a:pPr>
            <a:endParaRPr lang="en-US" altLang="es-PE"/>
          </a:p>
        </p:txBody>
      </p:sp>
      <p:sp>
        <p:nvSpPr>
          <p:cNvPr id="1037" name="Rectangle 11"/>
          <p:cNvSpPr>
            <a:spLocks noChangeArrowheads="1"/>
          </p:cNvSpPr>
          <p:nvPr/>
        </p:nvSpPr>
        <p:spPr bwMode="auto">
          <a:xfrm>
            <a:off x="0" y="33385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lgn="just" eaLnBrk="1" hangingPunct="1">
              <a:lnSpc>
                <a:spcPct val="90000"/>
              </a:lnSpc>
              <a:spcBef>
                <a:spcPct val="20000"/>
              </a:spcBef>
              <a:buClr>
                <a:schemeClr val="folHlink"/>
              </a:buClr>
              <a:buSzPct val="60000"/>
              <a:buFont typeface="Wingdings" panose="05000000000000000000" pitchFamily="2" charset="2"/>
              <a:buNone/>
            </a:pPr>
            <a:endParaRPr lang="en-US" altLang="es-PE"/>
          </a:p>
        </p:txBody>
      </p:sp>
      <p:sp>
        <p:nvSpPr>
          <p:cNvPr id="5" name="Rectangle 5">
            <a:extLst>
              <a:ext uri="{FF2B5EF4-FFF2-40B4-BE49-F238E27FC236}">
                <a16:creationId xmlns:a16="http://schemas.microsoft.com/office/drawing/2014/main" id="{EF74CC49-FEC4-4DCA-BBA3-F3218B1A0482}"/>
              </a:ext>
            </a:extLst>
          </p:cNvPr>
          <p:cNvSpPr>
            <a:spLocks noChangeArrowheads="1"/>
          </p:cNvSpPr>
          <p:nvPr/>
        </p:nvSpPr>
        <p:spPr bwMode="auto">
          <a:xfrm>
            <a:off x="2987823" y="1986053"/>
            <a:ext cx="12244533"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PE"/>
          </a:p>
        </p:txBody>
      </p:sp>
      <p:sp>
        <p:nvSpPr>
          <p:cNvPr id="7" name="Rectangle 7">
            <a:extLst>
              <a:ext uri="{FF2B5EF4-FFF2-40B4-BE49-F238E27FC236}">
                <a16:creationId xmlns:a16="http://schemas.microsoft.com/office/drawing/2014/main" id="{09A2BD75-56B2-4733-B2DC-F8569BBE06FD}"/>
              </a:ext>
            </a:extLst>
          </p:cNvPr>
          <p:cNvSpPr>
            <a:spLocks noChangeArrowheads="1"/>
          </p:cNvSpPr>
          <p:nvPr/>
        </p:nvSpPr>
        <p:spPr bwMode="auto">
          <a:xfrm>
            <a:off x="1115616" y="2799928"/>
            <a:ext cx="15121680"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PE"/>
          </a:p>
        </p:txBody>
      </p:sp>
      <p:sp>
        <p:nvSpPr>
          <p:cNvPr id="9" name="Rectangle 9">
            <a:extLst>
              <a:ext uri="{FF2B5EF4-FFF2-40B4-BE49-F238E27FC236}">
                <a16:creationId xmlns:a16="http://schemas.microsoft.com/office/drawing/2014/main" id="{824D71AE-4DE5-4CFB-A4AA-A4CE1B8333A4}"/>
              </a:ext>
            </a:extLst>
          </p:cNvPr>
          <p:cNvSpPr>
            <a:spLocks noChangeArrowheads="1"/>
          </p:cNvSpPr>
          <p:nvPr/>
        </p:nvSpPr>
        <p:spPr bwMode="auto">
          <a:xfrm>
            <a:off x="51378"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PE"/>
          </a:p>
        </p:txBody>
      </p:sp>
      <p:sp>
        <p:nvSpPr>
          <p:cNvPr id="13" name="Rectangle 11">
            <a:extLst>
              <a:ext uri="{FF2B5EF4-FFF2-40B4-BE49-F238E27FC236}">
                <a16:creationId xmlns:a16="http://schemas.microsoft.com/office/drawing/2014/main" id="{015A4324-9EAF-4800-9B1E-7FDD92043E1A}"/>
              </a:ext>
            </a:extLst>
          </p:cNvPr>
          <p:cNvSpPr>
            <a:spLocks noChangeArrowheads="1"/>
          </p:cNvSpPr>
          <p:nvPr/>
        </p:nvSpPr>
        <p:spPr bwMode="auto">
          <a:xfrm>
            <a:off x="-1"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PE"/>
          </a:p>
        </p:txBody>
      </p:sp>
      <p:sp>
        <p:nvSpPr>
          <p:cNvPr id="2" name="Rectangle 2">
            <a:extLst>
              <a:ext uri="{FF2B5EF4-FFF2-40B4-BE49-F238E27FC236}">
                <a16:creationId xmlns:a16="http://schemas.microsoft.com/office/drawing/2014/main" id="{87D4F54A-47D7-4784-871C-8C470F77F7A3}"/>
              </a:ext>
            </a:extLst>
          </p:cNvPr>
          <p:cNvSpPr>
            <a:spLocks noChangeArrowheads="1"/>
          </p:cNvSpPr>
          <p:nvPr/>
        </p:nvSpPr>
        <p:spPr bwMode="auto">
          <a:xfrm>
            <a:off x="971599" y="3461402"/>
            <a:ext cx="12344229"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PE"/>
          </a:p>
        </p:txBody>
      </p:sp>
      <p:sp>
        <p:nvSpPr>
          <p:cNvPr id="4" name="Rectangle 4">
            <a:extLst>
              <a:ext uri="{FF2B5EF4-FFF2-40B4-BE49-F238E27FC236}">
                <a16:creationId xmlns:a16="http://schemas.microsoft.com/office/drawing/2014/main" id="{237BCD5D-E046-45D9-917D-C691B427A95E}"/>
              </a:ext>
            </a:extLst>
          </p:cNvPr>
          <p:cNvSpPr>
            <a:spLocks noChangeArrowheads="1"/>
          </p:cNvSpPr>
          <p:nvPr/>
        </p:nvSpPr>
        <p:spPr bwMode="auto">
          <a:xfrm>
            <a:off x="3391195" y="3507121"/>
            <a:ext cx="13173255"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PE"/>
          </a:p>
        </p:txBody>
      </p:sp>
      <p:sp>
        <p:nvSpPr>
          <p:cNvPr id="8" name="Rectangle 6">
            <a:extLst>
              <a:ext uri="{FF2B5EF4-FFF2-40B4-BE49-F238E27FC236}">
                <a16:creationId xmlns:a16="http://schemas.microsoft.com/office/drawing/2014/main" id="{DC4DCE13-B996-4F13-AFE2-C4F36042EC78}"/>
              </a:ext>
            </a:extLst>
          </p:cNvPr>
          <p:cNvSpPr>
            <a:spLocks noChangeArrowheads="1"/>
          </p:cNvSpPr>
          <p:nvPr/>
        </p:nvSpPr>
        <p:spPr bwMode="auto">
          <a:xfrm>
            <a:off x="1115616" y="2948456"/>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PE"/>
          </a:p>
        </p:txBody>
      </p:sp>
      <p:sp>
        <p:nvSpPr>
          <p:cNvPr id="11" name="Rectangle 8">
            <a:extLst>
              <a:ext uri="{FF2B5EF4-FFF2-40B4-BE49-F238E27FC236}">
                <a16:creationId xmlns:a16="http://schemas.microsoft.com/office/drawing/2014/main" id="{290780EE-1CE5-4B1E-9E6A-A10C761627D2}"/>
              </a:ext>
            </a:extLst>
          </p:cNvPr>
          <p:cNvSpPr>
            <a:spLocks noChangeArrowheads="1"/>
          </p:cNvSpPr>
          <p:nvPr/>
        </p:nvSpPr>
        <p:spPr bwMode="auto">
          <a:xfrm>
            <a:off x="15676" y="44629"/>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PE"/>
          </a:p>
        </p:txBody>
      </p:sp>
      <p:sp>
        <p:nvSpPr>
          <p:cNvPr id="14" name="Rectangle 10">
            <a:extLst>
              <a:ext uri="{FF2B5EF4-FFF2-40B4-BE49-F238E27FC236}">
                <a16:creationId xmlns:a16="http://schemas.microsoft.com/office/drawing/2014/main" id="{FB1144F2-DEF1-4F60-8673-84933DC0C5AE}"/>
              </a:ext>
            </a:extLst>
          </p:cNvPr>
          <p:cNvSpPr>
            <a:spLocks noChangeArrowheads="1"/>
          </p:cNvSpPr>
          <p:nvPr/>
        </p:nvSpPr>
        <p:spPr bwMode="auto">
          <a:xfrm>
            <a:off x="3275855" y="2519831"/>
            <a:ext cx="10997585"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PE"/>
          </a:p>
        </p:txBody>
      </p:sp>
      <p:sp>
        <p:nvSpPr>
          <p:cNvPr id="17" name="Rectangle 13">
            <a:extLst>
              <a:ext uri="{FF2B5EF4-FFF2-40B4-BE49-F238E27FC236}">
                <a16:creationId xmlns:a16="http://schemas.microsoft.com/office/drawing/2014/main" id="{5F5EC429-4F0D-4134-B3CD-938DECC6EC42}"/>
              </a:ext>
            </a:extLst>
          </p:cNvPr>
          <p:cNvSpPr>
            <a:spLocks noChangeArrowheads="1"/>
          </p:cNvSpPr>
          <p:nvPr/>
        </p:nvSpPr>
        <p:spPr bwMode="auto">
          <a:xfrm>
            <a:off x="347758" y="127911"/>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PE"/>
          </a:p>
        </p:txBody>
      </p:sp>
      <p:sp>
        <p:nvSpPr>
          <p:cNvPr id="20" name="Rectangle 15">
            <a:extLst>
              <a:ext uri="{FF2B5EF4-FFF2-40B4-BE49-F238E27FC236}">
                <a16:creationId xmlns:a16="http://schemas.microsoft.com/office/drawing/2014/main" id="{8F22D1C9-2D81-485B-80F6-FB96F7D2EC29}"/>
              </a:ext>
            </a:extLst>
          </p:cNvPr>
          <p:cNvSpPr>
            <a:spLocks noChangeArrowheads="1"/>
          </p:cNvSpPr>
          <p:nvPr/>
        </p:nvSpPr>
        <p:spPr bwMode="auto">
          <a:xfrm>
            <a:off x="1581614" y="3221061"/>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PE"/>
          </a:p>
        </p:txBody>
      </p:sp>
      <p:sp>
        <p:nvSpPr>
          <p:cNvPr id="22" name="Rectangle 17">
            <a:extLst>
              <a:ext uri="{FF2B5EF4-FFF2-40B4-BE49-F238E27FC236}">
                <a16:creationId xmlns:a16="http://schemas.microsoft.com/office/drawing/2014/main" id="{9E8684C5-E945-4C99-A000-568A402E05C5}"/>
              </a:ext>
            </a:extLst>
          </p:cNvPr>
          <p:cNvSpPr>
            <a:spLocks noChangeArrowheads="1"/>
          </p:cNvSpPr>
          <p:nvPr/>
        </p:nvSpPr>
        <p:spPr bwMode="auto">
          <a:xfrm flipV="1">
            <a:off x="4859512" y="3380645"/>
            <a:ext cx="10064133"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PE"/>
          </a:p>
        </p:txBody>
      </p:sp>
      <p:sp>
        <p:nvSpPr>
          <p:cNvPr id="3" name="Rectangle 2">
            <a:extLst>
              <a:ext uri="{FF2B5EF4-FFF2-40B4-BE49-F238E27FC236}">
                <a16:creationId xmlns:a16="http://schemas.microsoft.com/office/drawing/2014/main" id="{F45F4DD7-5CF5-4A5A-8DB8-2FCC583D9287}"/>
              </a:ext>
            </a:extLst>
          </p:cNvPr>
          <p:cNvSpPr>
            <a:spLocks noChangeArrowheads="1"/>
          </p:cNvSpPr>
          <p:nvPr/>
        </p:nvSpPr>
        <p:spPr bwMode="auto">
          <a:xfrm>
            <a:off x="2843808" y="1867452"/>
            <a:ext cx="16208963"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PE"/>
          </a:p>
        </p:txBody>
      </p:sp>
      <p:graphicFrame>
        <p:nvGraphicFramePr>
          <p:cNvPr id="6" name="Objeto 5">
            <a:extLst>
              <a:ext uri="{FF2B5EF4-FFF2-40B4-BE49-F238E27FC236}">
                <a16:creationId xmlns:a16="http://schemas.microsoft.com/office/drawing/2014/main" id="{88D350F3-5A82-474C-BC15-549B475D78AC}"/>
              </a:ext>
            </a:extLst>
          </p:cNvPr>
          <p:cNvGraphicFramePr>
            <a:graphicFrameLocks noChangeAspect="1"/>
          </p:cNvGraphicFramePr>
          <p:nvPr>
            <p:extLst>
              <p:ext uri="{D42A27DB-BD31-4B8C-83A1-F6EECF244321}">
                <p14:modId xmlns:p14="http://schemas.microsoft.com/office/powerpoint/2010/main" val="3280537854"/>
              </p:ext>
            </p:extLst>
          </p:nvPr>
        </p:nvGraphicFramePr>
        <p:xfrm>
          <a:off x="2843808" y="1867453"/>
          <a:ext cx="2296875" cy="861328"/>
        </p:xfrm>
        <a:graphic>
          <a:graphicData uri="http://schemas.openxmlformats.org/presentationml/2006/ole">
            <mc:AlternateContent xmlns:mc="http://schemas.openxmlformats.org/markup-compatibility/2006">
              <mc:Choice xmlns:v="urn:schemas-microsoft-com:vml" Requires="v">
                <p:oleObj spid="_x0000_s29763" r:id="rId3" imgW="1231366" imgH="469696" progId="Equation.DSMT4">
                  <p:embed/>
                </p:oleObj>
              </mc:Choice>
              <mc:Fallback>
                <p:oleObj r:id="rId3" imgW="1231366" imgH="469696" progId="Equation.DSMT4">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43808" y="1867453"/>
                        <a:ext cx="2296875" cy="861328"/>
                      </a:xfrm>
                      <a:prstGeom prst="rect">
                        <a:avLst/>
                      </a:prstGeom>
                      <a:noFill/>
                    </p:spPr>
                  </p:pic>
                </p:oleObj>
              </mc:Fallback>
            </mc:AlternateContent>
          </a:graphicData>
        </a:graphic>
      </p:graphicFrame>
      <p:sp>
        <p:nvSpPr>
          <p:cNvPr id="10" name="Rectangle 4">
            <a:extLst>
              <a:ext uri="{FF2B5EF4-FFF2-40B4-BE49-F238E27FC236}">
                <a16:creationId xmlns:a16="http://schemas.microsoft.com/office/drawing/2014/main" id="{6FA86DED-0C29-41DC-BAFA-98CF58010B74}"/>
              </a:ext>
            </a:extLst>
          </p:cNvPr>
          <p:cNvSpPr>
            <a:spLocks noChangeArrowheads="1"/>
          </p:cNvSpPr>
          <p:nvPr/>
        </p:nvSpPr>
        <p:spPr bwMode="auto">
          <a:xfrm flipV="1">
            <a:off x="3263467" y="3683656"/>
            <a:ext cx="14115410" cy="505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PE"/>
          </a:p>
        </p:txBody>
      </p:sp>
      <p:graphicFrame>
        <p:nvGraphicFramePr>
          <p:cNvPr id="12" name="Objeto 11">
            <a:extLst>
              <a:ext uri="{FF2B5EF4-FFF2-40B4-BE49-F238E27FC236}">
                <a16:creationId xmlns:a16="http://schemas.microsoft.com/office/drawing/2014/main" id="{3E3800C9-46E9-44C1-B7C5-8CCDA4DC1C51}"/>
              </a:ext>
            </a:extLst>
          </p:cNvPr>
          <p:cNvGraphicFramePr>
            <a:graphicFrameLocks noChangeAspect="1"/>
          </p:cNvGraphicFramePr>
          <p:nvPr>
            <p:extLst>
              <p:ext uri="{D42A27DB-BD31-4B8C-83A1-F6EECF244321}">
                <p14:modId xmlns:p14="http://schemas.microsoft.com/office/powerpoint/2010/main" val="2514453206"/>
              </p:ext>
            </p:extLst>
          </p:nvPr>
        </p:nvGraphicFramePr>
        <p:xfrm>
          <a:off x="3263466" y="3360715"/>
          <a:ext cx="2028614" cy="946686"/>
        </p:xfrm>
        <a:graphic>
          <a:graphicData uri="http://schemas.openxmlformats.org/presentationml/2006/ole">
            <mc:AlternateContent xmlns:mc="http://schemas.openxmlformats.org/markup-compatibility/2006">
              <mc:Choice xmlns:v="urn:schemas-microsoft-com:vml" Requires="v">
                <p:oleObj spid="_x0000_s29764" r:id="rId5" imgW="1104900" imgH="508000" progId="Equation.DSMT4">
                  <p:embed/>
                </p:oleObj>
              </mc:Choice>
              <mc:Fallback>
                <p:oleObj r:id="rId5" imgW="1104900" imgH="508000" progId="Equation.DSMT4">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63466" y="3360715"/>
                        <a:ext cx="2028614" cy="946686"/>
                      </a:xfrm>
                      <a:prstGeom prst="rect">
                        <a:avLst/>
                      </a:prstGeom>
                      <a:noFill/>
                    </p:spPr>
                  </p:pic>
                </p:oleObj>
              </mc:Fallback>
            </mc:AlternateContent>
          </a:graphicData>
        </a:graphic>
      </p:graphicFrame>
      <p:sp>
        <p:nvSpPr>
          <p:cNvPr id="15" name="Rectangle 6">
            <a:extLst>
              <a:ext uri="{FF2B5EF4-FFF2-40B4-BE49-F238E27FC236}">
                <a16:creationId xmlns:a16="http://schemas.microsoft.com/office/drawing/2014/main" id="{4700A2F2-D4BD-4EA2-A9A5-B6FE7176CC3B}"/>
              </a:ext>
            </a:extLst>
          </p:cNvPr>
          <p:cNvSpPr>
            <a:spLocks noChangeArrowheads="1"/>
          </p:cNvSpPr>
          <p:nvPr/>
        </p:nvSpPr>
        <p:spPr bwMode="auto">
          <a:xfrm>
            <a:off x="972013" y="4285267"/>
            <a:ext cx="12506643"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PE"/>
          </a:p>
        </p:txBody>
      </p:sp>
      <p:graphicFrame>
        <p:nvGraphicFramePr>
          <p:cNvPr id="16" name="Objeto 15">
            <a:extLst>
              <a:ext uri="{FF2B5EF4-FFF2-40B4-BE49-F238E27FC236}">
                <a16:creationId xmlns:a16="http://schemas.microsoft.com/office/drawing/2014/main" id="{C30C57D0-7951-4A5A-AF13-239C7831680A}"/>
              </a:ext>
            </a:extLst>
          </p:cNvPr>
          <p:cNvGraphicFramePr>
            <a:graphicFrameLocks noChangeAspect="1"/>
          </p:cNvGraphicFramePr>
          <p:nvPr>
            <p:extLst>
              <p:ext uri="{D42A27DB-BD31-4B8C-83A1-F6EECF244321}">
                <p14:modId xmlns:p14="http://schemas.microsoft.com/office/powerpoint/2010/main" val="1770763649"/>
              </p:ext>
            </p:extLst>
          </p:nvPr>
        </p:nvGraphicFramePr>
        <p:xfrm>
          <a:off x="972014" y="4285267"/>
          <a:ext cx="2159826" cy="809935"/>
        </p:xfrm>
        <a:graphic>
          <a:graphicData uri="http://schemas.openxmlformats.org/presentationml/2006/ole">
            <mc:AlternateContent xmlns:mc="http://schemas.openxmlformats.org/markup-compatibility/2006">
              <mc:Choice xmlns:v="urn:schemas-microsoft-com:vml" Requires="v">
                <p:oleObj spid="_x0000_s29765" r:id="rId7" imgW="1193800" imgH="457200" progId="Equation.DSMT4">
                  <p:embed/>
                </p:oleObj>
              </mc:Choice>
              <mc:Fallback>
                <p:oleObj r:id="rId7" imgW="1193800" imgH="457200" progId="Equation.DSMT4">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72014" y="4285267"/>
                        <a:ext cx="2159826" cy="809935"/>
                      </a:xfrm>
                      <a:prstGeom prst="rect">
                        <a:avLst/>
                      </a:prstGeom>
                      <a:noFill/>
                    </p:spPr>
                  </p:pic>
                </p:oleObj>
              </mc:Fallback>
            </mc:AlternateContent>
          </a:graphicData>
        </a:graphic>
      </p:graphicFrame>
      <p:sp>
        <p:nvSpPr>
          <p:cNvPr id="18" name="Rectangle 8">
            <a:extLst>
              <a:ext uri="{FF2B5EF4-FFF2-40B4-BE49-F238E27FC236}">
                <a16:creationId xmlns:a16="http://schemas.microsoft.com/office/drawing/2014/main" id="{2161E3E4-F131-499A-A66B-B5B28F1D6C24}"/>
              </a:ext>
            </a:extLst>
          </p:cNvPr>
          <p:cNvSpPr>
            <a:spLocks noChangeArrowheads="1"/>
          </p:cNvSpPr>
          <p:nvPr/>
        </p:nvSpPr>
        <p:spPr bwMode="auto">
          <a:xfrm>
            <a:off x="3994808" y="4349532"/>
            <a:ext cx="11140270" cy="537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PE"/>
          </a:p>
        </p:txBody>
      </p:sp>
      <p:graphicFrame>
        <p:nvGraphicFramePr>
          <p:cNvPr id="19" name="Objeto 18">
            <a:extLst>
              <a:ext uri="{FF2B5EF4-FFF2-40B4-BE49-F238E27FC236}">
                <a16:creationId xmlns:a16="http://schemas.microsoft.com/office/drawing/2014/main" id="{A9D6B52A-B636-4EEF-8C8B-1DA392257713}"/>
              </a:ext>
            </a:extLst>
          </p:cNvPr>
          <p:cNvGraphicFramePr>
            <a:graphicFrameLocks noChangeAspect="1"/>
          </p:cNvGraphicFramePr>
          <p:nvPr>
            <p:extLst>
              <p:ext uri="{D42A27DB-BD31-4B8C-83A1-F6EECF244321}">
                <p14:modId xmlns:p14="http://schemas.microsoft.com/office/powerpoint/2010/main" val="2912214698"/>
              </p:ext>
            </p:extLst>
          </p:nvPr>
        </p:nvGraphicFramePr>
        <p:xfrm>
          <a:off x="3994807" y="4246838"/>
          <a:ext cx="2831515" cy="738656"/>
        </p:xfrm>
        <a:graphic>
          <a:graphicData uri="http://schemas.openxmlformats.org/presentationml/2006/ole">
            <mc:AlternateContent xmlns:mc="http://schemas.openxmlformats.org/markup-compatibility/2006">
              <mc:Choice xmlns:v="urn:schemas-microsoft-com:vml" Requires="v">
                <p:oleObj spid="_x0000_s29766" r:id="rId9" imgW="1778000" imgH="457200" progId="Equation.DSMT4">
                  <p:embed/>
                </p:oleObj>
              </mc:Choice>
              <mc:Fallback>
                <p:oleObj r:id="rId9" imgW="1778000" imgH="457200" progId="Equation.DSMT4">
                  <p:embed/>
                  <p:pic>
                    <p:nvPicPr>
                      <p:cNvPr id="0"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994807" y="4246838"/>
                        <a:ext cx="2831515" cy="738656"/>
                      </a:xfrm>
                      <a:prstGeom prst="rect">
                        <a:avLst/>
                      </a:prstGeom>
                      <a:noFill/>
                    </p:spPr>
                  </p:pic>
                </p:oleObj>
              </mc:Fallback>
            </mc:AlternateContent>
          </a:graphicData>
        </a:graphic>
      </p:graphicFrame>
      <p:sp>
        <p:nvSpPr>
          <p:cNvPr id="21" name="CuadroTexto 20">
            <a:extLst>
              <a:ext uri="{FF2B5EF4-FFF2-40B4-BE49-F238E27FC236}">
                <a16:creationId xmlns:a16="http://schemas.microsoft.com/office/drawing/2014/main" id="{D1F6D498-3D4A-41BB-A487-4D805B3A30B3}"/>
              </a:ext>
            </a:extLst>
          </p:cNvPr>
          <p:cNvSpPr txBox="1"/>
          <p:nvPr/>
        </p:nvSpPr>
        <p:spPr>
          <a:xfrm>
            <a:off x="4712565" y="5529788"/>
            <a:ext cx="3168352" cy="707886"/>
          </a:xfrm>
          <a:prstGeom prst="rect">
            <a:avLst/>
          </a:prstGeom>
          <a:noFill/>
        </p:spPr>
        <p:txBody>
          <a:bodyPr wrap="square" rtlCol="0">
            <a:spAutoFit/>
          </a:bodyPr>
          <a:lstStyle/>
          <a:p>
            <a:pPr algn="ctr"/>
            <a:r>
              <a:rPr lang="es-PE" sz="2000" dirty="0"/>
              <a:t>Alexander </a:t>
            </a:r>
            <a:r>
              <a:rPr lang="es-PE" sz="2000" dirty="0" err="1"/>
              <a:t>Mood</a:t>
            </a:r>
            <a:endParaRPr lang="es-PE" sz="2000" dirty="0"/>
          </a:p>
          <a:p>
            <a:pPr algn="ctr"/>
            <a:r>
              <a:rPr lang="es-PE" sz="2000" dirty="0"/>
              <a:t>(1913-)</a:t>
            </a:r>
          </a:p>
        </p:txBody>
      </p:sp>
      <p:pic>
        <p:nvPicPr>
          <p:cNvPr id="29734" name="Picture 38" descr="Professor Alexander McFarlane | Researcher Profiles">
            <a:extLst>
              <a:ext uri="{FF2B5EF4-FFF2-40B4-BE49-F238E27FC236}">
                <a16:creationId xmlns:a16="http://schemas.microsoft.com/office/drawing/2014/main" id="{1AA0F9FA-8DDE-45DB-AC48-F529DAC8EB5D}"/>
              </a:ext>
            </a:extLst>
          </p:cNvPr>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7452319" y="5081787"/>
            <a:ext cx="1736757" cy="17367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145073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65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1033">
                                            <p:txEl>
                                              <p:pRg st="0" end="0"/>
                                            </p:txEl>
                                          </p:spTgt>
                                        </p:tgtEl>
                                        <p:attrNameLst>
                                          <p:attrName>style.visibility</p:attrName>
                                        </p:attrNameLst>
                                      </p:cBhvr>
                                      <p:to>
                                        <p:strVal val="visible"/>
                                      </p:to>
                                    </p:set>
                                    <p:anim calcmode="lin" valueType="num">
                                      <p:cBhvr additive="base">
                                        <p:cTn id="11" dur="500" fill="hold"/>
                                        <p:tgtEl>
                                          <p:spTgt spid="1033">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03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033">
                                            <p:txEl>
                                              <p:pRg st="1" end="1"/>
                                            </p:txEl>
                                          </p:spTgt>
                                        </p:tgtEl>
                                        <p:attrNameLst>
                                          <p:attrName>style.visibility</p:attrName>
                                        </p:attrNameLst>
                                      </p:cBhvr>
                                      <p:to>
                                        <p:strVal val="visible"/>
                                      </p:to>
                                    </p:set>
                                    <p:anim calcmode="lin" valueType="num">
                                      <p:cBhvr additive="base">
                                        <p:cTn id="17" dur="500" fill="hold"/>
                                        <p:tgtEl>
                                          <p:spTgt spid="1033">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03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1033">
                                            <p:txEl>
                                              <p:pRg st="2" end="2"/>
                                            </p:txEl>
                                          </p:spTgt>
                                        </p:tgtEl>
                                        <p:attrNameLst>
                                          <p:attrName>style.visibility</p:attrName>
                                        </p:attrNameLst>
                                      </p:cBhvr>
                                      <p:to>
                                        <p:strVal val="visible"/>
                                      </p:to>
                                    </p:set>
                                    <p:anim calcmode="lin" valueType="num">
                                      <p:cBhvr additive="base">
                                        <p:cTn id="23" dur="500" fill="hold"/>
                                        <p:tgtEl>
                                          <p:spTgt spid="1033">
                                            <p:txEl>
                                              <p:pRg st="2" end="2"/>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03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1033">
                                            <p:txEl>
                                              <p:pRg st="4" end="4"/>
                                            </p:txEl>
                                          </p:spTgt>
                                        </p:tgtEl>
                                        <p:attrNameLst>
                                          <p:attrName>style.visibility</p:attrName>
                                        </p:attrNameLst>
                                      </p:cBhvr>
                                      <p:to>
                                        <p:strVal val="visible"/>
                                      </p:to>
                                    </p:set>
                                    <p:anim calcmode="lin" valueType="num">
                                      <p:cBhvr additive="base">
                                        <p:cTn id="29" dur="500" fill="hold"/>
                                        <p:tgtEl>
                                          <p:spTgt spid="1033">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03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1033">
                                            <p:txEl>
                                              <p:pRg st="5" end="5"/>
                                            </p:txEl>
                                          </p:spTgt>
                                        </p:tgtEl>
                                        <p:attrNameLst>
                                          <p:attrName>style.visibility</p:attrName>
                                        </p:attrNameLst>
                                      </p:cBhvr>
                                      <p:to>
                                        <p:strVal val="visible"/>
                                      </p:to>
                                    </p:set>
                                    <p:anim calcmode="lin" valueType="num">
                                      <p:cBhvr additive="base">
                                        <p:cTn id="35" dur="500" fill="hold"/>
                                        <p:tgtEl>
                                          <p:spTgt spid="1033">
                                            <p:txEl>
                                              <p:pRg st="5" end="5"/>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103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1033">
                                            <p:txEl>
                                              <p:pRg st="9" end="9"/>
                                            </p:txEl>
                                          </p:spTgt>
                                        </p:tgtEl>
                                        <p:attrNameLst>
                                          <p:attrName>style.visibility</p:attrName>
                                        </p:attrNameLst>
                                      </p:cBhvr>
                                      <p:to>
                                        <p:strVal val="visible"/>
                                      </p:to>
                                    </p:set>
                                    <p:anim calcmode="lin" valueType="num">
                                      <p:cBhvr additive="base">
                                        <p:cTn id="41" dur="500" fill="hold"/>
                                        <p:tgtEl>
                                          <p:spTgt spid="1033">
                                            <p:txEl>
                                              <p:pRg st="9" end="9"/>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103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0"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0" y="1"/>
            <a:ext cx="9426699" cy="836712"/>
          </a:xfrm>
        </p:spPr>
        <p:txBody>
          <a:bodyPr>
            <a:normAutofit fontScale="90000"/>
          </a:bodyPr>
          <a:lstStyle/>
          <a:p>
            <a:pPr eaLnBrk="1" hangingPunct="1">
              <a:defRPr/>
            </a:pPr>
            <a:r>
              <a:rPr lang="es-ES" altLang="es-PE" sz="3100" b="1" dirty="0">
                <a:solidFill>
                  <a:srgbClr val="0070C0"/>
                </a:solidFill>
              </a:rPr>
              <a:t>  4. Prueba para evaluar un parámetro de escala</a:t>
            </a:r>
            <a:br>
              <a:rPr lang="es-ES" altLang="es-PE" sz="4000" b="1" dirty="0">
                <a:solidFill>
                  <a:srgbClr val="0070C0"/>
                </a:solidFill>
              </a:rPr>
            </a:br>
            <a:endParaRPr lang="es-ES" altLang="es-PE" sz="4000" b="1" dirty="0">
              <a:solidFill>
                <a:srgbClr val="0070C0"/>
              </a:solidFill>
            </a:endParaRPr>
          </a:p>
        </p:txBody>
      </p:sp>
      <p:sp>
        <p:nvSpPr>
          <p:cNvPr id="1033" name="Rectangle 3"/>
          <p:cNvSpPr>
            <a:spLocks noGrp="1" noChangeArrowheads="1"/>
          </p:cNvSpPr>
          <p:nvPr>
            <p:ph idx="1"/>
          </p:nvPr>
        </p:nvSpPr>
        <p:spPr>
          <a:xfrm>
            <a:off x="-2562" y="648544"/>
            <a:ext cx="8679018" cy="5040560"/>
          </a:xfrm>
        </p:spPr>
        <p:txBody>
          <a:bodyPr/>
          <a:lstStyle/>
          <a:p>
            <a:pPr marL="0" indent="0" algn="just" eaLnBrk="1" hangingPunct="1">
              <a:spcBef>
                <a:spcPts val="0"/>
              </a:spcBef>
              <a:buFont typeface="Wingdings" panose="05000000000000000000" pitchFamily="2" charset="2"/>
              <a:buNone/>
            </a:pPr>
            <a:r>
              <a:rPr lang="es-ES" altLang="es-PE" sz="2800" b="1" dirty="0">
                <a:solidFill>
                  <a:srgbClr val="0070C0"/>
                </a:solidFill>
              </a:rPr>
              <a:t>4.4 Prueba de Ansari-Bradley</a:t>
            </a:r>
          </a:p>
          <a:p>
            <a:pPr marL="0" indent="0">
              <a:spcBef>
                <a:spcPts val="0"/>
              </a:spcBef>
              <a:buNone/>
            </a:pPr>
            <a:r>
              <a:rPr lang="es-ES" sz="3200" b="1" dirty="0">
                <a:solidFill>
                  <a:srgbClr val="0070C0"/>
                </a:solidFill>
              </a:rPr>
              <a:t>	</a:t>
            </a:r>
            <a:r>
              <a:rPr lang="es-ES" sz="2700" b="1" dirty="0">
                <a:solidFill>
                  <a:schemeClr val="tx1"/>
                </a:solidFill>
              </a:rPr>
              <a:t>Aspectos Generales</a:t>
            </a:r>
            <a:endParaRPr lang="es-ES" altLang="es-PE" sz="2700" b="1" dirty="0">
              <a:solidFill>
                <a:schemeClr val="tx1"/>
              </a:solidFill>
            </a:endParaRPr>
          </a:p>
          <a:p>
            <a:pPr marL="0" indent="0" algn="just">
              <a:buNone/>
            </a:pPr>
            <a:r>
              <a:rPr lang="es-ES" sz="2700" dirty="0"/>
              <a:t>	</a:t>
            </a:r>
            <a:r>
              <a:rPr lang="es-PE" sz="2700" dirty="0"/>
              <a:t>Al diferir las poblaciones exclusivamente en la 	dispersión, los elementos de la muestra menos 	dispersa formarán un enclave dentro de las 	observaciones de la muestra más dispersa, en otras 	palabras tenderán a ser interiores con respecto a 	los de la muestra más dispersa.</a:t>
            </a:r>
          </a:p>
          <a:p>
            <a:pPr marL="0" indent="0" algn="just">
              <a:buNone/>
            </a:pPr>
            <a:endParaRPr lang="es-ES" altLang="es-PE" sz="2700" dirty="0"/>
          </a:p>
          <a:p>
            <a:pPr marL="0" indent="0" algn="just">
              <a:buNone/>
            </a:pPr>
            <a:r>
              <a:rPr lang="es-ES" altLang="es-PE" sz="2700" b="1" dirty="0"/>
              <a:t>	Supuestos</a:t>
            </a:r>
          </a:p>
          <a:p>
            <a:pPr lvl="0">
              <a:spcBef>
                <a:spcPts val="0"/>
              </a:spcBef>
              <a:buFont typeface="Arial" panose="020B0604020202020204" pitchFamily="34" charset="0"/>
              <a:buChar char="•"/>
            </a:pPr>
            <a:r>
              <a:rPr lang="es-PE" sz="2700" dirty="0"/>
              <a:t>La variable de interés se encuentra medida en una escala por lo menos intervalo.</a:t>
            </a:r>
          </a:p>
          <a:p>
            <a:pPr algn="just">
              <a:buFont typeface="Arial" panose="020B0604020202020204" pitchFamily="34" charset="0"/>
              <a:buChar char="•"/>
            </a:pPr>
            <a:r>
              <a:rPr lang="es-ES" sz="2700" dirty="0"/>
              <a:t>Las dos poblaciones presentan medianas similares.</a:t>
            </a:r>
            <a:endParaRPr lang="es-PE" sz="2700" dirty="0"/>
          </a:p>
          <a:p>
            <a:pPr marL="0" indent="0">
              <a:buNone/>
            </a:pPr>
            <a:endParaRPr lang="es-ES" altLang="es-PE" sz="3200" dirty="0"/>
          </a:p>
        </p:txBody>
      </p:sp>
      <p:sp>
        <p:nvSpPr>
          <p:cNvPr id="1034" name="Rectangle 5"/>
          <p:cNvSpPr>
            <a:spLocks noChangeArrowheads="1"/>
          </p:cNvSpPr>
          <p:nvPr/>
        </p:nvSpPr>
        <p:spPr bwMode="auto">
          <a:xfrm>
            <a:off x="0" y="33385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lgn="just" eaLnBrk="1" hangingPunct="1">
              <a:lnSpc>
                <a:spcPct val="90000"/>
              </a:lnSpc>
              <a:spcBef>
                <a:spcPct val="20000"/>
              </a:spcBef>
              <a:buClr>
                <a:schemeClr val="folHlink"/>
              </a:buClr>
              <a:buSzPct val="60000"/>
              <a:buFont typeface="Wingdings" panose="05000000000000000000" pitchFamily="2" charset="2"/>
              <a:buNone/>
            </a:pPr>
            <a:endParaRPr lang="en-US" altLang="es-PE"/>
          </a:p>
        </p:txBody>
      </p:sp>
      <p:sp>
        <p:nvSpPr>
          <p:cNvPr id="1035" name="Rectangle 7"/>
          <p:cNvSpPr>
            <a:spLocks noChangeArrowheads="1"/>
          </p:cNvSpPr>
          <p:nvPr/>
        </p:nvSpPr>
        <p:spPr bwMode="auto">
          <a:xfrm>
            <a:off x="0"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lgn="just" eaLnBrk="1" hangingPunct="1">
              <a:lnSpc>
                <a:spcPct val="90000"/>
              </a:lnSpc>
              <a:spcBef>
                <a:spcPct val="20000"/>
              </a:spcBef>
              <a:buClr>
                <a:schemeClr val="folHlink"/>
              </a:buClr>
              <a:buSzPct val="60000"/>
              <a:buFont typeface="Wingdings" panose="05000000000000000000" pitchFamily="2" charset="2"/>
              <a:buNone/>
            </a:pPr>
            <a:endParaRPr lang="en-US" altLang="es-PE"/>
          </a:p>
        </p:txBody>
      </p:sp>
      <p:sp>
        <p:nvSpPr>
          <p:cNvPr id="1036" name="Rectangle 9"/>
          <p:cNvSpPr>
            <a:spLocks noChangeArrowheads="1"/>
          </p:cNvSpPr>
          <p:nvPr/>
        </p:nvSpPr>
        <p:spPr bwMode="auto">
          <a:xfrm>
            <a:off x="0" y="32908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lgn="just" eaLnBrk="1" hangingPunct="1">
              <a:lnSpc>
                <a:spcPct val="90000"/>
              </a:lnSpc>
              <a:spcBef>
                <a:spcPct val="20000"/>
              </a:spcBef>
              <a:buClr>
                <a:schemeClr val="folHlink"/>
              </a:buClr>
              <a:buSzPct val="60000"/>
              <a:buFont typeface="Wingdings" panose="05000000000000000000" pitchFamily="2" charset="2"/>
              <a:buNone/>
            </a:pPr>
            <a:endParaRPr lang="en-US" altLang="es-PE"/>
          </a:p>
        </p:txBody>
      </p:sp>
      <p:sp>
        <p:nvSpPr>
          <p:cNvPr id="1037" name="Rectangle 11"/>
          <p:cNvSpPr>
            <a:spLocks noChangeArrowheads="1"/>
          </p:cNvSpPr>
          <p:nvPr/>
        </p:nvSpPr>
        <p:spPr bwMode="auto">
          <a:xfrm>
            <a:off x="0" y="33385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lgn="just" eaLnBrk="1" hangingPunct="1">
              <a:lnSpc>
                <a:spcPct val="90000"/>
              </a:lnSpc>
              <a:spcBef>
                <a:spcPct val="20000"/>
              </a:spcBef>
              <a:buClr>
                <a:schemeClr val="folHlink"/>
              </a:buClr>
              <a:buSzPct val="60000"/>
              <a:buFont typeface="Wingdings" panose="05000000000000000000" pitchFamily="2" charset="2"/>
              <a:buNone/>
            </a:pPr>
            <a:endParaRPr lang="en-US" altLang="es-PE"/>
          </a:p>
        </p:txBody>
      </p:sp>
      <p:sp>
        <p:nvSpPr>
          <p:cNvPr id="1038" name="Rectangle 13"/>
          <p:cNvSpPr>
            <a:spLocks noChangeArrowheads="1"/>
          </p:cNvSpPr>
          <p:nvPr/>
        </p:nvSpPr>
        <p:spPr bwMode="auto">
          <a:xfrm>
            <a:off x="0" y="31242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lgn="just" eaLnBrk="1" hangingPunct="1">
              <a:lnSpc>
                <a:spcPct val="90000"/>
              </a:lnSpc>
              <a:spcBef>
                <a:spcPct val="20000"/>
              </a:spcBef>
              <a:buClr>
                <a:schemeClr val="folHlink"/>
              </a:buClr>
              <a:buSzPct val="60000"/>
              <a:buFont typeface="Wingdings" panose="05000000000000000000" pitchFamily="2" charset="2"/>
              <a:buNone/>
            </a:pPr>
            <a:endParaRPr lang="en-US" altLang="es-PE"/>
          </a:p>
        </p:txBody>
      </p:sp>
    </p:spTree>
    <p:extLst>
      <p:ext uri="{BB962C8B-B14F-4D97-AF65-F5344CB8AC3E}">
        <p14:creationId xmlns:p14="http://schemas.microsoft.com/office/powerpoint/2010/main" val="206916830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65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1033">
                                            <p:txEl>
                                              <p:pRg st="0" end="0"/>
                                            </p:txEl>
                                          </p:spTgt>
                                        </p:tgtEl>
                                        <p:attrNameLst>
                                          <p:attrName>style.visibility</p:attrName>
                                        </p:attrNameLst>
                                      </p:cBhvr>
                                      <p:to>
                                        <p:strVal val="visible"/>
                                      </p:to>
                                    </p:set>
                                    <p:anim calcmode="lin" valueType="num">
                                      <p:cBhvr additive="base">
                                        <p:cTn id="11" dur="500" fill="hold"/>
                                        <p:tgtEl>
                                          <p:spTgt spid="1033">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03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033">
                                            <p:txEl>
                                              <p:pRg st="1" end="1"/>
                                            </p:txEl>
                                          </p:spTgt>
                                        </p:tgtEl>
                                        <p:attrNameLst>
                                          <p:attrName>style.visibility</p:attrName>
                                        </p:attrNameLst>
                                      </p:cBhvr>
                                      <p:to>
                                        <p:strVal val="visible"/>
                                      </p:to>
                                    </p:set>
                                    <p:anim calcmode="lin" valueType="num">
                                      <p:cBhvr additive="base">
                                        <p:cTn id="17" dur="500" fill="hold"/>
                                        <p:tgtEl>
                                          <p:spTgt spid="1033">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03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1033">
                                            <p:txEl>
                                              <p:pRg st="2" end="2"/>
                                            </p:txEl>
                                          </p:spTgt>
                                        </p:tgtEl>
                                        <p:attrNameLst>
                                          <p:attrName>style.visibility</p:attrName>
                                        </p:attrNameLst>
                                      </p:cBhvr>
                                      <p:to>
                                        <p:strVal val="visible"/>
                                      </p:to>
                                    </p:set>
                                    <p:anim calcmode="lin" valueType="num">
                                      <p:cBhvr additive="base">
                                        <p:cTn id="23" dur="500" fill="hold"/>
                                        <p:tgtEl>
                                          <p:spTgt spid="1033">
                                            <p:txEl>
                                              <p:pRg st="2" end="2"/>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03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1033">
                                            <p:txEl>
                                              <p:pRg st="4" end="4"/>
                                            </p:txEl>
                                          </p:spTgt>
                                        </p:tgtEl>
                                        <p:attrNameLst>
                                          <p:attrName>style.visibility</p:attrName>
                                        </p:attrNameLst>
                                      </p:cBhvr>
                                      <p:to>
                                        <p:strVal val="visible"/>
                                      </p:to>
                                    </p:set>
                                    <p:anim calcmode="lin" valueType="num">
                                      <p:cBhvr additive="base">
                                        <p:cTn id="29" dur="500" fill="hold"/>
                                        <p:tgtEl>
                                          <p:spTgt spid="1033">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03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1033">
                                            <p:txEl>
                                              <p:pRg st="5" end="5"/>
                                            </p:txEl>
                                          </p:spTgt>
                                        </p:tgtEl>
                                        <p:attrNameLst>
                                          <p:attrName>style.visibility</p:attrName>
                                        </p:attrNameLst>
                                      </p:cBhvr>
                                      <p:to>
                                        <p:strVal val="visible"/>
                                      </p:to>
                                    </p:set>
                                    <p:anim calcmode="lin" valueType="num">
                                      <p:cBhvr additive="base">
                                        <p:cTn id="35" dur="500" fill="hold"/>
                                        <p:tgtEl>
                                          <p:spTgt spid="1033">
                                            <p:txEl>
                                              <p:pRg st="5" end="5"/>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103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1033">
                                            <p:txEl>
                                              <p:pRg st="6" end="6"/>
                                            </p:txEl>
                                          </p:spTgt>
                                        </p:tgtEl>
                                        <p:attrNameLst>
                                          <p:attrName>style.visibility</p:attrName>
                                        </p:attrNameLst>
                                      </p:cBhvr>
                                      <p:to>
                                        <p:strVal val="visible"/>
                                      </p:to>
                                    </p:set>
                                    <p:anim calcmode="lin" valueType="num">
                                      <p:cBhvr additive="base">
                                        <p:cTn id="41" dur="500" fill="hold"/>
                                        <p:tgtEl>
                                          <p:spTgt spid="1033">
                                            <p:txEl>
                                              <p:pRg st="6" end="6"/>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103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0"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15676" y="44630"/>
            <a:ext cx="9426699" cy="836712"/>
          </a:xfrm>
        </p:spPr>
        <p:txBody>
          <a:bodyPr>
            <a:normAutofit fontScale="90000"/>
          </a:bodyPr>
          <a:lstStyle/>
          <a:p>
            <a:pPr eaLnBrk="1" hangingPunct="1">
              <a:defRPr/>
            </a:pPr>
            <a:r>
              <a:rPr lang="es-ES" altLang="es-PE" sz="3100" b="1" dirty="0">
                <a:solidFill>
                  <a:srgbClr val="0070C0"/>
                </a:solidFill>
              </a:rPr>
              <a:t>4. Prueba para evaluar un parámetro de escala</a:t>
            </a:r>
            <a:br>
              <a:rPr lang="es-ES" altLang="es-PE" sz="4000" b="1" dirty="0">
                <a:solidFill>
                  <a:srgbClr val="0070C0"/>
                </a:solidFill>
              </a:rPr>
            </a:br>
            <a:endParaRPr lang="es-ES" altLang="es-PE" sz="4000" b="1" dirty="0">
              <a:solidFill>
                <a:srgbClr val="0070C0"/>
              </a:solidFill>
            </a:endParaRPr>
          </a:p>
        </p:txBody>
      </p:sp>
      <p:sp>
        <p:nvSpPr>
          <p:cNvPr id="1033" name="Rectangle 3"/>
          <p:cNvSpPr>
            <a:spLocks noGrp="1" noChangeArrowheads="1"/>
          </p:cNvSpPr>
          <p:nvPr>
            <p:ph idx="1"/>
          </p:nvPr>
        </p:nvSpPr>
        <p:spPr>
          <a:xfrm>
            <a:off x="48815" y="648543"/>
            <a:ext cx="8355458" cy="5732783"/>
          </a:xfrm>
        </p:spPr>
        <p:txBody>
          <a:bodyPr/>
          <a:lstStyle/>
          <a:p>
            <a:pPr marL="0" indent="0" algn="just" eaLnBrk="1" hangingPunct="1">
              <a:buFont typeface="Wingdings" panose="05000000000000000000" pitchFamily="2" charset="2"/>
              <a:buNone/>
            </a:pPr>
            <a:r>
              <a:rPr lang="es-ES" altLang="es-PE" sz="2800" b="1" dirty="0">
                <a:solidFill>
                  <a:srgbClr val="0070C0"/>
                </a:solidFill>
              </a:rPr>
              <a:t>4.4 Prueba de Ansari-Bradley</a:t>
            </a:r>
          </a:p>
          <a:p>
            <a:pPr marL="0" indent="0">
              <a:buNone/>
            </a:pPr>
            <a:r>
              <a:rPr lang="es-ES" sz="3200" b="1" dirty="0">
                <a:solidFill>
                  <a:srgbClr val="0070C0"/>
                </a:solidFill>
              </a:rPr>
              <a:t>	</a:t>
            </a:r>
          </a:p>
          <a:p>
            <a:pPr marL="0" indent="0">
              <a:buNone/>
            </a:pPr>
            <a:r>
              <a:rPr lang="es-ES" sz="3200" b="1" dirty="0">
                <a:solidFill>
                  <a:srgbClr val="0070C0"/>
                </a:solidFill>
              </a:rPr>
              <a:t>	</a:t>
            </a:r>
            <a:r>
              <a:rPr lang="es-ES" sz="2700" b="1" dirty="0">
                <a:solidFill>
                  <a:schemeClr val="tx1"/>
                </a:solidFill>
              </a:rPr>
              <a:t>Estadístico de Prueba</a:t>
            </a:r>
            <a:endParaRPr lang="es-ES" altLang="es-PE" sz="2700" b="1" dirty="0">
              <a:solidFill>
                <a:schemeClr val="tx1"/>
              </a:solidFill>
            </a:endParaRPr>
          </a:p>
          <a:p>
            <a:pPr marL="0" indent="0" algn="just">
              <a:buNone/>
            </a:pPr>
            <a:r>
              <a:rPr lang="es-ES" altLang="es-PE" sz="2800" dirty="0"/>
              <a:t>	</a:t>
            </a:r>
          </a:p>
          <a:p>
            <a:pPr marL="0" indent="0" algn="just">
              <a:buNone/>
            </a:pPr>
            <a:endParaRPr lang="es-ES" altLang="es-PE" sz="2800" dirty="0"/>
          </a:p>
          <a:p>
            <a:pPr marL="0" indent="0" algn="just">
              <a:buNone/>
            </a:pPr>
            <a:r>
              <a:rPr lang="es-ES" altLang="es-PE" sz="2800" dirty="0"/>
              <a:t>   </a:t>
            </a:r>
            <a:r>
              <a:rPr lang="es-ES" altLang="es-PE" sz="2400" dirty="0"/>
              <a:t>Aproximación a la normal</a:t>
            </a:r>
            <a:endParaRPr lang="es-ES" altLang="es-PE" sz="2800" dirty="0"/>
          </a:p>
          <a:p>
            <a:pPr marL="0" indent="0" algn="just">
              <a:buNone/>
            </a:pPr>
            <a:r>
              <a:rPr lang="es-ES" altLang="es-PE" sz="2800" dirty="0"/>
              <a:t>  </a:t>
            </a:r>
          </a:p>
          <a:p>
            <a:pPr marL="0" indent="0" algn="just">
              <a:buNone/>
            </a:pPr>
            <a:endParaRPr lang="es-ES" altLang="es-PE" sz="2800" b="1" dirty="0"/>
          </a:p>
          <a:p>
            <a:pPr marL="0" indent="0" algn="just">
              <a:buNone/>
            </a:pPr>
            <a:endParaRPr lang="es-ES" altLang="es-PE" sz="2800" b="1" dirty="0"/>
          </a:p>
          <a:p>
            <a:pPr marL="0" indent="0" algn="just">
              <a:buNone/>
            </a:pPr>
            <a:endParaRPr lang="es-ES" altLang="es-PE" sz="2800" b="1" dirty="0"/>
          </a:p>
          <a:p>
            <a:pPr marL="0" indent="0" algn="just">
              <a:buNone/>
            </a:pPr>
            <a:r>
              <a:rPr lang="es-ES" altLang="es-PE" sz="2800" b="1" dirty="0"/>
              <a:t>En R</a:t>
            </a:r>
            <a:r>
              <a:rPr lang="es-ES" altLang="es-PE" sz="2800" dirty="0"/>
              <a:t>: </a:t>
            </a:r>
            <a:r>
              <a:rPr lang="es-ES" altLang="es-PE" sz="2800" dirty="0" err="1"/>
              <a:t>ansari.exact</a:t>
            </a:r>
            <a:r>
              <a:rPr lang="es-ES" altLang="es-PE" sz="2800" dirty="0"/>
              <a:t> del paquete </a:t>
            </a:r>
            <a:r>
              <a:rPr lang="en-US" sz="2800" dirty="0" err="1"/>
              <a:t>exactRankTests</a:t>
            </a:r>
            <a:endParaRPr lang="es-ES" altLang="es-PE" sz="2800" dirty="0"/>
          </a:p>
        </p:txBody>
      </p:sp>
      <p:sp>
        <p:nvSpPr>
          <p:cNvPr id="1034" name="Rectangle 5"/>
          <p:cNvSpPr>
            <a:spLocks noChangeArrowheads="1"/>
          </p:cNvSpPr>
          <p:nvPr/>
        </p:nvSpPr>
        <p:spPr bwMode="auto">
          <a:xfrm>
            <a:off x="0" y="33385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lgn="just" eaLnBrk="1" hangingPunct="1">
              <a:lnSpc>
                <a:spcPct val="90000"/>
              </a:lnSpc>
              <a:spcBef>
                <a:spcPct val="20000"/>
              </a:spcBef>
              <a:buClr>
                <a:schemeClr val="folHlink"/>
              </a:buClr>
              <a:buSzPct val="60000"/>
              <a:buFont typeface="Wingdings" panose="05000000000000000000" pitchFamily="2" charset="2"/>
              <a:buNone/>
            </a:pPr>
            <a:endParaRPr lang="en-US" altLang="es-PE"/>
          </a:p>
        </p:txBody>
      </p:sp>
      <p:sp>
        <p:nvSpPr>
          <p:cNvPr id="1035" name="Rectangle 7"/>
          <p:cNvSpPr>
            <a:spLocks noChangeArrowheads="1"/>
          </p:cNvSpPr>
          <p:nvPr/>
        </p:nvSpPr>
        <p:spPr bwMode="auto">
          <a:xfrm>
            <a:off x="0"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lgn="just" eaLnBrk="1" hangingPunct="1">
              <a:lnSpc>
                <a:spcPct val="90000"/>
              </a:lnSpc>
              <a:spcBef>
                <a:spcPct val="20000"/>
              </a:spcBef>
              <a:buClr>
                <a:schemeClr val="folHlink"/>
              </a:buClr>
              <a:buSzPct val="60000"/>
              <a:buFont typeface="Wingdings" panose="05000000000000000000" pitchFamily="2" charset="2"/>
              <a:buNone/>
            </a:pPr>
            <a:endParaRPr lang="en-US" altLang="es-PE"/>
          </a:p>
        </p:txBody>
      </p:sp>
      <p:sp>
        <p:nvSpPr>
          <p:cNvPr id="1036" name="Rectangle 9"/>
          <p:cNvSpPr>
            <a:spLocks noChangeArrowheads="1"/>
          </p:cNvSpPr>
          <p:nvPr/>
        </p:nvSpPr>
        <p:spPr bwMode="auto">
          <a:xfrm>
            <a:off x="0" y="32908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lgn="just" eaLnBrk="1" hangingPunct="1">
              <a:lnSpc>
                <a:spcPct val="90000"/>
              </a:lnSpc>
              <a:spcBef>
                <a:spcPct val="20000"/>
              </a:spcBef>
              <a:buClr>
                <a:schemeClr val="folHlink"/>
              </a:buClr>
              <a:buSzPct val="60000"/>
              <a:buFont typeface="Wingdings" panose="05000000000000000000" pitchFamily="2" charset="2"/>
              <a:buNone/>
            </a:pPr>
            <a:endParaRPr lang="en-US" altLang="es-PE"/>
          </a:p>
        </p:txBody>
      </p:sp>
      <p:sp>
        <p:nvSpPr>
          <p:cNvPr id="1037" name="Rectangle 11"/>
          <p:cNvSpPr>
            <a:spLocks noChangeArrowheads="1"/>
          </p:cNvSpPr>
          <p:nvPr/>
        </p:nvSpPr>
        <p:spPr bwMode="auto">
          <a:xfrm>
            <a:off x="0" y="33385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lgn="just" eaLnBrk="1" hangingPunct="1">
              <a:lnSpc>
                <a:spcPct val="90000"/>
              </a:lnSpc>
              <a:spcBef>
                <a:spcPct val="20000"/>
              </a:spcBef>
              <a:buClr>
                <a:schemeClr val="folHlink"/>
              </a:buClr>
              <a:buSzPct val="60000"/>
              <a:buFont typeface="Wingdings" panose="05000000000000000000" pitchFamily="2" charset="2"/>
              <a:buNone/>
            </a:pPr>
            <a:endParaRPr lang="en-US" altLang="es-PE"/>
          </a:p>
        </p:txBody>
      </p:sp>
      <p:sp>
        <p:nvSpPr>
          <p:cNvPr id="5" name="Rectangle 5">
            <a:extLst>
              <a:ext uri="{FF2B5EF4-FFF2-40B4-BE49-F238E27FC236}">
                <a16:creationId xmlns:a16="http://schemas.microsoft.com/office/drawing/2014/main" id="{EF74CC49-FEC4-4DCA-BBA3-F3218B1A0482}"/>
              </a:ext>
            </a:extLst>
          </p:cNvPr>
          <p:cNvSpPr>
            <a:spLocks noChangeArrowheads="1"/>
          </p:cNvSpPr>
          <p:nvPr/>
        </p:nvSpPr>
        <p:spPr bwMode="auto">
          <a:xfrm>
            <a:off x="2987823" y="1986053"/>
            <a:ext cx="12244533"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PE"/>
          </a:p>
        </p:txBody>
      </p:sp>
      <p:sp>
        <p:nvSpPr>
          <p:cNvPr id="7" name="Rectangle 7">
            <a:extLst>
              <a:ext uri="{FF2B5EF4-FFF2-40B4-BE49-F238E27FC236}">
                <a16:creationId xmlns:a16="http://schemas.microsoft.com/office/drawing/2014/main" id="{09A2BD75-56B2-4733-B2DC-F8569BBE06FD}"/>
              </a:ext>
            </a:extLst>
          </p:cNvPr>
          <p:cNvSpPr>
            <a:spLocks noChangeArrowheads="1"/>
          </p:cNvSpPr>
          <p:nvPr/>
        </p:nvSpPr>
        <p:spPr bwMode="auto">
          <a:xfrm>
            <a:off x="1115616" y="2799928"/>
            <a:ext cx="15121680"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PE"/>
          </a:p>
        </p:txBody>
      </p:sp>
      <p:sp>
        <p:nvSpPr>
          <p:cNvPr id="9" name="Rectangle 9">
            <a:extLst>
              <a:ext uri="{FF2B5EF4-FFF2-40B4-BE49-F238E27FC236}">
                <a16:creationId xmlns:a16="http://schemas.microsoft.com/office/drawing/2014/main" id="{824D71AE-4DE5-4CFB-A4AA-A4CE1B8333A4}"/>
              </a:ext>
            </a:extLst>
          </p:cNvPr>
          <p:cNvSpPr>
            <a:spLocks noChangeArrowheads="1"/>
          </p:cNvSpPr>
          <p:nvPr/>
        </p:nvSpPr>
        <p:spPr bwMode="auto">
          <a:xfrm>
            <a:off x="51378"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PE"/>
          </a:p>
        </p:txBody>
      </p:sp>
      <p:sp>
        <p:nvSpPr>
          <p:cNvPr id="13" name="Rectangle 11">
            <a:extLst>
              <a:ext uri="{FF2B5EF4-FFF2-40B4-BE49-F238E27FC236}">
                <a16:creationId xmlns:a16="http://schemas.microsoft.com/office/drawing/2014/main" id="{015A4324-9EAF-4800-9B1E-7FDD92043E1A}"/>
              </a:ext>
            </a:extLst>
          </p:cNvPr>
          <p:cNvSpPr>
            <a:spLocks noChangeArrowheads="1"/>
          </p:cNvSpPr>
          <p:nvPr/>
        </p:nvSpPr>
        <p:spPr bwMode="auto">
          <a:xfrm>
            <a:off x="-1"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PE"/>
          </a:p>
        </p:txBody>
      </p:sp>
      <p:sp>
        <p:nvSpPr>
          <p:cNvPr id="2" name="Rectangle 2">
            <a:extLst>
              <a:ext uri="{FF2B5EF4-FFF2-40B4-BE49-F238E27FC236}">
                <a16:creationId xmlns:a16="http://schemas.microsoft.com/office/drawing/2014/main" id="{87D4F54A-47D7-4784-871C-8C470F77F7A3}"/>
              </a:ext>
            </a:extLst>
          </p:cNvPr>
          <p:cNvSpPr>
            <a:spLocks noChangeArrowheads="1"/>
          </p:cNvSpPr>
          <p:nvPr/>
        </p:nvSpPr>
        <p:spPr bwMode="auto">
          <a:xfrm>
            <a:off x="971599" y="3461402"/>
            <a:ext cx="12344229"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PE"/>
          </a:p>
        </p:txBody>
      </p:sp>
      <p:sp>
        <p:nvSpPr>
          <p:cNvPr id="4" name="Rectangle 4">
            <a:extLst>
              <a:ext uri="{FF2B5EF4-FFF2-40B4-BE49-F238E27FC236}">
                <a16:creationId xmlns:a16="http://schemas.microsoft.com/office/drawing/2014/main" id="{237BCD5D-E046-45D9-917D-C691B427A95E}"/>
              </a:ext>
            </a:extLst>
          </p:cNvPr>
          <p:cNvSpPr>
            <a:spLocks noChangeArrowheads="1"/>
          </p:cNvSpPr>
          <p:nvPr/>
        </p:nvSpPr>
        <p:spPr bwMode="auto">
          <a:xfrm>
            <a:off x="3391195" y="3507121"/>
            <a:ext cx="13173255"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PE"/>
          </a:p>
        </p:txBody>
      </p:sp>
      <p:sp>
        <p:nvSpPr>
          <p:cNvPr id="8" name="Rectangle 6">
            <a:extLst>
              <a:ext uri="{FF2B5EF4-FFF2-40B4-BE49-F238E27FC236}">
                <a16:creationId xmlns:a16="http://schemas.microsoft.com/office/drawing/2014/main" id="{DC4DCE13-B996-4F13-AFE2-C4F36042EC78}"/>
              </a:ext>
            </a:extLst>
          </p:cNvPr>
          <p:cNvSpPr>
            <a:spLocks noChangeArrowheads="1"/>
          </p:cNvSpPr>
          <p:nvPr/>
        </p:nvSpPr>
        <p:spPr bwMode="auto">
          <a:xfrm>
            <a:off x="1115616" y="2948456"/>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PE"/>
          </a:p>
        </p:txBody>
      </p:sp>
      <p:sp>
        <p:nvSpPr>
          <p:cNvPr id="11" name="Rectangle 8">
            <a:extLst>
              <a:ext uri="{FF2B5EF4-FFF2-40B4-BE49-F238E27FC236}">
                <a16:creationId xmlns:a16="http://schemas.microsoft.com/office/drawing/2014/main" id="{290780EE-1CE5-4B1E-9E6A-A10C761627D2}"/>
              </a:ext>
            </a:extLst>
          </p:cNvPr>
          <p:cNvSpPr>
            <a:spLocks noChangeArrowheads="1"/>
          </p:cNvSpPr>
          <p:nvPr/>
        </p:nvSpPr>
        <p:spPr bwMode="auto">
          <a:xfrm>
            <a:off x="15676" y="44629"/>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PE"/>
          </a:p>
        </p:txBody>
      </p:sp>
      <p:sp>
        <p:nvSpPr>
          <p:cNvPr id="14" name="Rectangle 10">
            <a:extLst>
              <a:ext uri="{FF2B5EF4-FFF2-40B4-BE49-F238E27FC236}">
                <a16:creationId xmlns:a16="http://schemas.microsoft.com/office/drawing/2014/main" id="{FB1144F2-DEF1-4F60-8673-84933DC0C5AE}"/>
              </a:ext>
            </a:extLst>
          </p:cNvPr>
          <p:cNvSpPr>
            <a:spLocks noChangeArrowheads="1"/>
          </p:cNvSpPr>
          <p:nvPr/>
        </p:nvSpPr>
        <p:spPr bwMode="auto">
          <a:xfrm>
            <a:off x="3275855" y="2519831"/>
            <a:ext cx="10997585"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PE"/>
          </a:p>
        </p:txBody>
      </p:sp>
      <p:sp>
        <p:nvSpPr>
          <p:cNvPr id="17" name="Rectangle 13">
            <a:extLst>
              <a:ext uri="{FF2B5EF4-FFF2-40B4-BE49-F238E27FC236}">
                <a16:creationId xmlns:a16="http://schemas.microsoft.com/office/drawing/2014/main" id="{5F5EC429-4F0D-4134-B3CD-938DECC6EC42}"/>
              </a:ext>
            </a:extLst>
          </p:cNvPr>
          <p:cNvSpPr>
            <a:spLocks noChangeArrowheads="1"/>
          </p:cNvSpPr>
          <p:nvPr/>
        </p:nvSpPr>
        <p:spPr bwMode="auto">
          <a:xfrm>
            <a:off x="347758" y="127911"/>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PE"/>
          </a:p>
        </p:txBody>
      </p:sp>
      <p:sp>
        <p:nvSpPr>
          <p:cNvPr id="20" name="Rectangle 15">
            <a:extLst>
              <a:ext uri="{FF2B5EF4-FFF2-40B4-BE49-F238E27FC236}">
                <a16:creationId xmlns:a16="http://schemas.microsoft.com/office/drawing/2014/main" id="{8F22D1C9-2D81-485B-80F6-FB96F7D2EC29}"/>
              </a:ext>
            </a:extLst>
          </p:cNvPr>
          <p:cNvSpPr>
            <a:spLocks noChangeArrowheads="1"/>
          </p:cNvSpPr>
          <p:nvPr/>
        </p:nvSpPr>
        <p:spPr bwMode="auto">
          <a:xfrm>
            <a:off x="1581614" y="3221061"/>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PE"/>
          </a:p>
        </p:txBody>
      </p:sp>
      <p:sp>
        <p:nvSpPr>
          <p:cNvPr id="22" name="Rectangle 17">
            <a:extLst>
              <a:ext uri="{FF2B5EF4-FFF2-40B4-BE49-F238E27FC236}">
                <a16:creationId xmlns:a16="http://schemas.microsoft.com/office/drawing/2014/main" id="{9E8684C5-E945-4C99-A000-568A402E05C5}"/>
              </a:ext>
            </a:extLst>
          </p:cNvPr>
          <p:cNvSpPr>
            <a:spLocks noChangeArrowheads="1"/>
          </p:cNvSpPr>
          <p:nvPr/>
        </p:nvSpPr>
        <p:spPr bwMode="auto">
          <a:xfrm flipV="1">
            <a:off x="4859512" y="3380645"/>
            <a:ext cx="10064133"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PE"/>
          </a:p>
        </p:txBody>
      </p:sp>
      <p:sp>
        <p:nvSpPr>
          <p:cNvPr id="3" name="Rectangle 2">
            <a:extLst>
              <a:ext uri="{FF2B5EF4-FFF2-40B4-BE49-F238E27FC236}">
                <a16:creationId xmlns:a16="http://schemas.microsoft.com/office/drawing/2014/main" id="{F45F4DD7-5CF5-4A5A-8DB8-2FCC583D9287}"/>
              </a:ext>
            </a:extLst>
          </p:cNvPr>
          <p:cNvSpPr>
            <a:spLocks noChangeArrowheads="1"/>
          </p:cNvSpPr>
          <p:nvPr/>
        </p:nvSpPr>
        <p:spPr bwMode="auto">
          <a:xfrm>
            <a:off x="2843808" y="1867452"/>
            <a:ext cx="16208963"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PE"/>
          </a:p>
        </p:txBody>
      </p:sp>
      <p:sp>
        <p:nvSpPr>
          <p:cNvPr id="10" name="Rectangle 4">
            <a:extLst>
              <a:ext uri="{FF2B5EF4-FFF2-40B4-BE49-F238E27FC236}">
                <a16:creationId xmlns:a16="http://schemas.microsoft.com/office/drawing/2014/main" id="{6FA86DED-0C29-41DC-BAFA-98CF58010B74}"/>
              </a:ext>
            </a:extLst>
          </p:cNvPr>
          <p:cNvSpPr>
            <a:spLocks noChangeArrowheads="1"/>
          </p:cNvSpPr>
          <p:nvPr/>
        </p:nvSpPr>
        <p:spPr bwMode="auto">
          <a:xfrm flipV="1">
            <a:off x="3263467" y="3683656"/>
            <a:ext cx="14115410" cy="505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PE"/>
          </a:p>
        </p:txBody>
      </p:sp>
      <p:sp>
        <p:nvSpPr>
          <p:cNvPr id="15" name="Rectangle 6">
            <a:extLst>
              <a:ext uri="{FF2B5EF4-FFF2-40B4-BE49-F238E27FC236}">
                <a16:creationId xmlns:a16="http://schemas.microsoft.com/office/drawing/2014/main" id="{4700A2F2-D4BD-4EA2-A9A5-B6FE7176CC3B}"/>
              </a:ext>
            </a:extLst>
          </p:cNvPr>
          <p:cNvSpPr>
            <a:spLocks noChangeArrowheads="1"/>
          </p:cNvSpPr>
          <p:nvPr/>
        </p:nvSpPr>
        <p:spPr bwMode="auto">
          <a:xfrm>
            <a:off x="972013" y="4285267"/>
            <a:ext cx="12506643"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PE"/>
          </a:p>
        </p:txBody>
      </p:sp>
      <p:sp>
        <p:nvSpPr>
          <p:cNvPr id="18" name="Rectangle 8">
            <a:extLst>
              <a:ext uri="{FF2B5EF4-FFF2-40B4-BE49-F238E27FC236}">
                <a16:creationId xmlns:a16="http://schemas.microsoft.com/office/drawing/2014/main" id="{2161E3E4-F131-499A-A66B-B5B28F1D6C24}"/>
              </a:ext>
            </a:extLst>
          </p:cNvPr>
          <p:cNvSpPr>
            <a:spLocks noChangeArrowheads="1"/>
          </p:cNvSpPr>
          <p:nvPr/>
        </p:nvSpPr>
        <p:spPr bwMode="auto">
          <a:xfrm>
            <a:off x="3994808" y="4349532"/>
            <a:ext cx="11140270" cy="537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PE"/>
          </a:p>
        </p:txBody>
      </p:sp>
      <p:pic>
        <p:nvPicPr>
          <p:cNvPr id="23" name="Imagen 22">
            <a:extLst>
              <a:ext uri="{FF2B5EF4-FFF2-40B4-BE49-F238E27FC236}">
                <a16:creationId xmlns:a16="http://schemas.microsoft.com/office/drawing/2014/main" id="{FB85AE5A-5D78-4505-8E7F-31AF164EB415}"/>
              </a:ext>
            </a:extLst>
          </p:cNvPr>
          <p:cNvPicPr/>
          <p:nvPr/>
        </p:nvPicPr>
        <p:blipFill rotWithShape="1">
          <a:blip r:embed="rId3" cstate="print"/>
          <a:srcRect l="50241" t="9111" b="56398"/>
          <a:stretch/>
        </p:blipFill>
        <p:spPr bwMode="auto">
          <a:xfrm>
            <a:off x="6536611" y="3277429"/>
            <a:ext cx="2592287" cy="1428218"/>
          </a:xfrm>
          <a:prstGeom prst="rect">
            <a:avLst/>
          </a:prstGeom>
          <a:ln>
            <a:noFill/>
          </a:ln>
          <a:extLst>
            <a:ext uri="{53640926-AAD7-44D8-BBD7-CCE9431645EC}">
              <a14:shadowObscured xmlns:a14="http://schemas.microsoft.com/office/drawing/2010/main"/>
            </a:ext>
          </a:extLst>
        </p:spPr>
      </p:pic>
      <p:sp>
        <p:nvSpPr>
          <p:cNvPr id="24" name="Rectangle 11">
            <a:extLst>
              <a:ext uri="{FF2B5EF4-FFF2-40B4-BE49-F238E27FC236}">
                <a16:creationId xmlns:a16="http://schemas.microsoft.com/office/drawing/2014/main" id="{C603C4D9-B7FA-4CBA-8991-8DE41A9FDCB4}"/>
              </a:ext>
            </a:extLst>
          </p:cNvPr>
          <p:cNvSpPr>
            <a:spLocks noChangeArrowheads="1"/>
          </p:cNvSpPr>
          <p:nvPr/>
        </p:nvSpPr>
        <p:spPr bwMode="auto">
          <a:xfrm>
            <a:off x="4088217" y="1828960"/>
            <a:ext cx="16051493"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PE"/>
          </a:p>
        </p:txBody>
      </p:sp>
      <p:graphicFrame>
        <p:nvGraphicFramePr>
          <p:cNvPr id="25" name="Objeto 24">
            <a:extLst>
              <a:ext uri="{FF2B5EF4-FFF2-40B4-BE49-F238E27FC236}">
                <a16:creationId xmlns:a16="http://schemas.microsoft.com/office/drawing/2014/main" id="{2FB02FF5-E921-4B16-8C1E-C807499F2055}"/>
              </a:ext>
            </a:extLst>
          </p:cNvPr>
          <p:cNvGraphicFramePr>
            <a:graphicFrameLocks noChangeAspect="1"/>
          </p:cNvGraphicFramePr>
          <p:nvPr>
            <p:extLst>
              <p:ext uri="{D42A27DB-BD31-4B8C-83A1-F6EECF244321}">
                <p14:modId xmlns:p14="http://schemas.microsoft.com/office/powerpoint/2010/main" val="2632226007"/>
              </p:ext>
            </p:extLst>
          </p:nvPr>
        </p:nvGraphicFramePr>
        <p:xfrm>
          <a:off x="4037533" y="2512662"/>
          <a:ext cx="1203862" cy="802575"/>
        </p:xfrm>
        <a:graphic>
          <a:graphicData uri="http://schemas.openxmlformats.org/presentationml/2006/ole">
            <mc:AlternateContent xmlns:mc="http://schemas.openxmlformats.org/markup-compatibility/2006">
              <mc:Choice xmlns:v="urn:schemas-microsoft-com:vml" Requires="v">
                <p:oleObj spid="_x0000_s30766" r:id="rId4" imgW="672808" imgH="444307" progId="Equation.DSMT4">
                  <p:embed/>
                </p:oleObj>
              </mc:Choice>
              <mc:Fallback>
                <p:oleObj r:id="rId4" imgW="672808" imgH="444307" progId="Equation.DSMT4">
                  <p:embed/>
                  <p:pic>
                    <p:nvPicPr>
                      <p:cNvPr id="0" name="Object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37533" y="2512662"/>
                        <a:ext cx="1203862" cy="802575"/>
                      </a:xfrm>
                      <a:prstGeom prst="rect">
                        <a:avLst/>
                      </a:prstGeom>
                      <a:noFill/>
                    </p:spPr>
                  </p:pic>
                </p:oleObj>
              </mc:Fallback>
            </mc:AlternateContent>
          </a:graphicData>
        </a:graphic>
      </p:graphicFrame>
      <p:sp>
        <p:nvSpPr>
          <p:cNvPr id="26" name="Rectangle 13">
            <a:extLst>
              <a:ext uri="{FF2B5EF4-FFF2-40B4-BE49-F238E27FC236}">
                <a16:creationId xmlns:a16="http://schemas.microsoft.com/office/drawing/2014/main" id="{6E84C8A6-8439-4AF1-9055-9617EF612861}"/>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PE"/>
          </a:p>
        </p:txBody>
      </p:sp>
      <p:graphicFrame>
        <p:nvGraphicFramePr>
          <p:cNvPr id="27" name="Objeto 26">
            <a:extLst>
              <a:ext uri="{FF2B5EF4-FFF2-40B4-BE49-F238E27FC236}">
                <a16:creationId xmlns:a16="http://schemas.microsoft.com/office/drawing/2014/main" id="{1BC26FEF-F9BD-4D50-B553-FC8A3DBB286E}"/>
              </a:ext>
            </a:extLst>
          </p:cNvPr>
          <p:cNvGraphicFramePr>
            <a:graphicFrameLocks noChangeAspect="1"/>
          </p:cNvGraphicFramePr>
          <p:nvPr>
            <p:extLst>
              <p:ext uri="{D42A27DB-BD31-4B8C-83A1-F6EECF244321}">
                <p14:modId xmlns:p14="http://schemas.microsoft.com/office/powerpoint/2010/main" val="2087251270"/>
              </p:ext>
            </p:extLst>
          </p:nvPr>
        </p:nvGraphicFramePr>
        <p:xfrm>
          <a:off x="3506966" y="4087838"/>
          <a:ext cx="1842034" cy="859616"/>
        </p:xfrm>
        <a:graphic>
          <a:graphicData uri="http://schemas.openxmlformats.org/presentationml/2006/ole">
            <mc:AlternateContent xmlns:mc="http://schemas.openxmlformats.org/markup-compatibility/2006">
              <mc:Choice xmlns:v="urn:schemas-microsoft-com:vml" Requires="v">
                <p:oleObj spid="_x0000_s30767" r:id="rId6" imgW="1130300" imgH="508000" progId="Equation.DSMT4">
                  <p:embed/>
                </p:oleObj>
              </mc:Choice>
              <mc:Fallback>
                <p:oleObj r:id="rId6" imgW="1130300" imgH="508000" progId="Equation.DSMT4">
                  <p:embed/>
                  <p:pic>
                    <p:nvPicPr>
                      <p:cNvPr id="0" name="Object 1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506966" y="4087838"/>
                        <a:ext cx="1842034" cy="859616"/>
                      </a:xfrm>
                      <a:prstGeom prst="rect">
                        <a:avLst/>
                      </a:prstGeom>
                      <a:noFill/>
                    </p:spPr>
                  </p:pic>
                </p:oleObj>
              </mc:Fallback>
            </mc:AlternateContent>
          </a:graphicData>
        </a:graphic>
      </p:graphicFrame>
      <p:sp>
        <p:nvSpPr>
          <p:cNvPr id="28" name="Rectangle 15">
            <a:extLst>
              <a:ext uri="{FF2B5EF4-FFF2-40B4-BE49-F238E27FC236}">
                <a16:creationId xmlns:a16="http://schemas.microsoft.com/office/drawing/2014/main" id="{C8835348-4857-440D-9DAC-1910E293BF13}"/>
              </a:ext>
            </a:extLst>
          </p:cNvPr>
          <p:cNvSpPr>
            <a:spLocks noChangeArrowheads="1"/>
          </p:cNvSpPr>
          <p:nvPr/>
        </p:nvSpPr>
        <p:spPr bwMode="auto">
          <a:xfrm flipV="1">
            <a:off x="1358673" y="4868370"/>
            <a:ext cx="13084878" cy="573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PE"/>
          </a:p>
        </p:txBody>
      </p:sp>
      <p:graphicFrame>
        <p:nvGraphicFramePr>
          <p:cNvPr id="29" name="Objeto 28">
            <a:extLst>
              <a:ext uri="{FF2B5EF4-FFF2-40B4-BE49-F238E27FC236}">
                <a16:creationId xmlns:a16="http://schemas.microsoft.com/office/drawing/2014/main" id="{B6C934E1-049F-440C-8E60-9DC5C13FA586}"/>
              </a:ext>
            </a:extLst>
          </p:cNvPr>
          <p:cNvGraphicFramePr>
            <a:graphicFrameLocks noChangeAspect="1"/>
          </p:cNvGraphicFramePr>
          <p:nvPr>
            <p:extLst>
              <p:ext uri="{D42A27DB-BD31-4B8C-83A1-F6EECF244321}">
                <p14:modId xmlns:p14="http://schemas.microsoft.com/office/powerpoint/2010/main" val="4280664815"/>
              </p:ext>
            </p:extLst>
          </p:nvPr>
        </p:nvGraphicFramePr>
        <p:xfrm>
          <a:off x="1343976" y="5107212"/>
          <a:ext cx="2292310" cy="859616"/>
        </p:xfrm>
        <a:graphic>
          <a:graphicData uri="http://schemas.openxmlformats.org/presentationml/2006/ole">
            <mc:AlternateContent xmlns:mc="http://schemas.openxmlformats.org/markup-compatibility/2006">
              <mc:Choice xmlns:v="urn:schemas-microsoft-com:vml" Requires="v">
                <p:oleObj spid="_x0000_s30768" r:id="rId8" imgW="1168400" imgH="419100" progId="Equation.DSMT4">
                  <p:embed/>
                </p:oleObj>
              </mc:Choice>
              <mc:Fallback>
                <p:oleObj r:id="rId8" imgW="1168400" imgH="419100" progId="Equation.DSMT4">
                  <p:embed/>
                  <p:pic>
                    <p:nvPicPr>
                      <p:cNvPr id="0" name="Object 1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343976" y="5107212"/>
                        <a:ext cx="2292310" cy="859616"/>
                      </a:xfrm>
                      <a:prstGeom prst="rect">
                        <a:avLst/>
                      </a:prstGeom>
                      <a:noFill/>
                    </p:spPr>
                  </p:pic>
                </p:oleObj>
              </mc:Fallback>
            </mc:AlternateContent>
          </a:graphicData>
        </a:graphic>
      </p:graphicFrame>
      <p:sp>
        <p:nvSpPr>
          <p:cNvPr id="31" name="Rectangle 17">
            <a:extLst>
              <a:ext uri="{FF2B5EF4-FFF2-40B4-BE49-F238E27FC236}">
                <a16:creationId xmlns:a16="http://schemas.microsoft.com/office/drawing/2014/main" id="{6792C0E9-6566-4835-BBF9-952B83201D8A}"/>
              </a:ext>
            </a:extLst>
          </p:cNvPr>
          <p:cNvSpPr>
            <a:spLocks noChangeArrowheads="1"/>
          </p:cNvSpPr>
          <p:nvPr/>
        </p:nvSpPr>
        <p:spPr bwMode="auto">
          <a:xfrm flipV="1">
            <a:off x="4427983" y="4880089"/>
            <a:ext cx="11041227"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PE"/>
          </a:p>
        </p:txBody>
      </p:sp>
      <p:graphicFrame>
        <p:nvGraphicFramePr>
          <p:cNvPr id="32" name="Objeto 31">
            <a:extLst>
              <a:ext uri="{FF2B5EF4-FFF2-40B4-BE49-F238E27FC236}">
                <a16:creationId xmlns:a16="http://schemas.microsoft.com/office/drawing/2014/main" id="{A165BFCA-1399-423C-994D-0B67C07BAF59}"/>
              </a:ext>
            </a:extLst>
          </p:cNvPr>
          <p:cNvGraphicFramePr>
            <a:graphicFrameLocks noChangeAspect="1"/>
          </p:cNvGraphicFramePr>
          <p:nvPr>
            <p:extLst>
              <p:ext uri="{D42A27DB-BD31-4B8C-83A1-F6EECF244321}">
                <p14:modId xmlns:p14="http://schemas.microsoft.com/office/powerpoint/2010/main" val="3048273016"/>
              </p:ext>
            </p:extLst>
          </p:nvPr>
        </p:nvGraphicFramePr>
        <p:xfrm>
          <a:off x="4427983" y="5185355"/>
          <a:ext cx="2050349" cy="797358"/>
        </p:xfrm>
        <a:graphic>
          <a:graphicData uri="http://schemas.openxmlformats.org/presentationml/2006/ole">
            <mc:AlternateContent xmlns:mc="http://schemas.openxmlformats.org/markup-compatibility/2006">
              <mc:Choice xmlns:v="urn:schemas-microsoft-com:vml" Requires="v">
                <p:oleObj spid="_x0000_s30769" r:id="rId10" imgW="1384300" imgH="508000" progId="Equation.DSMT4">
                  <p:embed/>
                </p:oleObj>
              </mc:Choice>
              <mc:Fallback>
                <p:oleObj r:id="rId10" imgW="1384300" imgH="508000" progId="Equation.DSMT4">
                  <p:embed/>
                  <p:pic>
                    <p:nvPicPr>
                      <p:cNvPr id="0" name="Object 1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427983" y="5185355"/>
                        <a:ext cx="2050349" cy="797358"/>
                      </a:xfrm>
                      <a:prstGeom prst="rect">
                        <a:avLst/>
                      </a:prstGeom>
                      <a:noFill/>
                    </p:spPr>
                  </p:pic>
                </p:oleObj>
              </mc:Fallback>
            </mc:AlternateContent>
          </a:graphicData>
        </a:graphic>
      </p:graphicFrame>
      <p:graphicFrame>
        <p:nvGraphicFramePr>
          <p:cNvPr id="33" name="Tabla 32">
            <a:extLst>
              <a:ext uri="{FF2B5EF4-FFF2-40B4-BE49-F238E27FC236}">
                <a16:creationId xmlns:a16="http://schemas.microsoft.com/office/drawing/2014/main" id="{6CC1F6CD-1552-4593-86EA-714394C4D139}"/>
              </a:ext>
            </a:extLst>
          </p:cNvPr>
          <p:cNvGraphicFramePr>
            <a:graphicFrameLocks noGrp="1"/>
          </p:cNvGraphicFramePr>
          <p:nvPr>
            <p:extLst>
              <p:ext uri="{D42A27DB-BD31-4B8C-83A1-F6EECF244321}">
                <p14:modId xmlns:p14="http://schemas.microsoft.com/office/powerpoint/2010/main" val="1993265263"/>
              </p:ext>
            </p:extLst>
          </p:nvPr>
        </p:nvGraphicFramePr>
        <p:xfrm>
          <a:off x="23749" y="1214793"/>
          <a:ext cx="8987675" cy="365760"/>
        </p:xfrm>
        <a:graphic>
          <a:graphicData uri="http://schemas.openxmlformats.org/drawingml/2006/table">
            <a:tbl>
              <a:tblPr firstRow="1" firstCol="1" bandRow="1">
                <a:tableStyleId>{5C22544A-7EE6-4342-B048-85BDC9FD1C3A}</a:tableStyleId>
              </a:tblPr>
              <a:tblGrid>
                <a:gridCol w="748368">
                  <a:extLst>
                    <a:ext uri="{9D8B030D-6E8A-4147-A177-3AD203B41FA5}">
                      <a16:colId xmlns:a16="http://schemas.microsoft.com/office/drawing/2014/main" val="1476850279"/>
                    </a:ext>
                  </a:extLst>
                </a:gridCol>
                <a:gridCol w="748368">
                  <a:extLst>
                    <a:ext uri="{9D8B030D-6E8A-4147-A177-3AD203B41FA5}">
                      <a16:colId xmlns:a16="http://schemas.microsoft.com/office/drawing/2014/main" val="63869898"/>
                    </a:ext>
                  </a:extLst>
                </a:gridCol>
                <a:gridCol w="748368">
                  <a:extLst>
                    <a:ext uri="{9D8B030D-6E8A-4147-A177-3AD203B41FA5}">
                      <a16:colId xmlns:a16="http://schemas.microsoft.com/office/drawing/2014/main" val="1121407172"/>
                    </a:ext>
                  </a:extLst>
                </a:gridCol>
                <a:gridCol w="748368">
                  <a:extLst>
                    <a:ext uri="{9D8B030D-6E8A-4147-A177-3AD203B41FA5}">
                      <a16:colId xmlns:a16="http://schemas.microsoft.com/office/drawing/2014/main" val="259341061"/>
                    </a:ext>
                  </a:extLst>
                </a:gridCol>
                <a:gridCol w="748368">
                  <a:extLst>
                    <a:ext uri="{9D8B030D-6E8A-4147-A177-3AD203B41FA5}">
                      <a16:colId xmlns:a16="http://schemas.microsoft.com/office/drawing/2014/main" val="3963436474"/>
                    </a:ext>
                  </a:extLst>
                </a:gridCol>
                <a:gridCol w="749405">
                  <a:extLst>
                    <a:ext uri="{9D8B030D-6E8A-4147-A177-3AD203B41FA5}">
                      <a16:colId xmlns:a16="http://schemas.microsoft.com/office/drawing/2014/main" val="618662592"/>
                    </a:ext>
                  </a:extLst>
                </a:gridCol>
                <a:gridCol w="749405">
                  <a:extLst>
                    <a:ext uri="{9D8B030D-6E8A-4147-A177-3AD203B41FA5}">
                      <a16:colId xmlns:a16="http://schemas.microsoft.com/office/drawing/2014/main" val="380572023"/>
                    </a:ext>
                  </a:extLst>
                </a:gridCol>
                <a:gridCol w="749405">
                  <a:extLst>
                    <a:ext uri="{9D8B030D-6E8A-4147-A177-3AD203B41FA5}">
                      <a16:colId xmlns:a16="http://schemas.microsoft.com/office/drawing/2014/main" val="2183086685"/>
                    </a:ext>
                  </a:extLst>
                </a:gridCol>
                <a:gridCol w="749405">
                  <a:extLst>
                    <a:ext uri="{9D8B030D-6E8A-4147-A177-3AD203B41FA5}">
                      <a16:colId xmlns:a16="http://schemas.microsoft.com/office/drawing/2014/main" val="3619352320"/>
                    </a:ext>
                  </a:extLst>
                </a:gridCol>
                <a:gridCol w="749405">
                  <a:extLst>
                    <a:ext uri="{9D8B030D-6E8A-4147-A177-3AD203B41FA5}">
                      <a16:colId xmlns:a16="http://schemas.microsoft.com/office/drawing/2014/main" val="1111036642"/>
                    </a:ext>
                  </a:extLst>
                </a:gridCol>
                <a:gridCol w="749405">
                  <a:extLst>
                    <a:ext uri="{9D8B030D-6E8A-4147-A177-3AD203B41FA5}">
                      <a16:colId xmlns:a16="http://schemas.microsoft.com/office/drawing/2014/main" val="590771113"/>
                    </a:ext>
                  </a:extLst>
                </a:gridCol>
                <a:gridCol w="749405">
                  <a:extLst>
                    <a:ext uri="{9D8B030D-6E8A-4147-A177-3AD203B41FA5}">
                      <a16:colId xmlns:a16="http://schemas.microsoft.com/office/drawing/2014/main" val="1378161836"/>
                    </a:ext>
                  </a:extLst>
                </a:gridCol>
              </a:tblGrid>
              <a:tr h="0">
                <a:tc>
                  <a:txBody>
                    <a:bodyPr/>
                    <a:lstStyle/>
                    <a:p>
                      <a:pPr marL="457200" algn="ctr"/>
                      <a:r>
                        <a:rPr lang="es-PE" sz="1200">
                          <a:effectLst/>
                        </a:rPr>
                        <a:t>i</a:t>
                      </a:r>
                      <a:endParaRPr lang="es-PE"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457200" algn="ctr"/>
                      <a:r>
                        <a:rPr lang="es-PE" sz="1200" dirty="0">
                          <a:effectLst/>
                        </a:rPr>
                        <a:t>1</a:t>
                      </a:r>
                      <a:endParaRPr lang="es-PE" sz="12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457200" algn="ctr"/>
                      <a:r>
                        <a:rPr lang="es-PE" sz="1200" dirty="0">
                          <a:effectLst/>
                        </a:rPr>
                        <a:t>2</a:t>
                      </a:r>
                      <a:endParaRPr lang="es-PE" sz="12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457200" algn="ctr"/>
                      <a:r>
                        <a:rPr lang="es-PE" sz="1200" dirty="0">
                          <a:effectLst/>
                        </a:rPr>
                        <a:t>3</a:t>
                      </a:r>
                      <a:endParaRPr lang="es-PE" sz="12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457200" algn="ctr"/>
                      <a:r>
                        <a:rPr lang="es-PE" sz="1200" dirty="0">
                          <a:effectLst/>
                        </a:rPr>
                        <a:t>4</a:t>
                      </a:r>
                      <a:endParaRPr lang="es-PE" sz="12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457200" algn="ctr"/>
                      <a:r>
                        <a:rPr lang="es-PE" sz="1200" dirty="0">
                          <a:effectLst/>
                        </a:rPr>
                        <a:t>…</a:t>
                      </a:r>
                      <a:endParaRPr lang="es-PE" sz="12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269875" indent="0" algn="ctr"/>
                      <a:r>
                        <a:rPr lang="es-PE" sz="1200" dirty="0">
                          <a:effectLst/>
                        </a:rPr>
                        <a:t>n/2</a:t>
                      </a:r>
                      <a:endParaRPr lang="es-PE" sz="12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457200" algn="ctr"/>
                      <a:r>
                        <a:rPr lang="es-PE" sz="1200" dirty="0">
                          <a:effectLst/>
                        </a:rPr>
                        <a:t>…</a:t>
                      </a:r>
                      <a:endParaRPr lang="es-PE" sz="12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269875" indent="0" algn="ctr"/>
                      <a:r>
                        <a:rPr lang="es-PE" sz="1200" dirty="0">
                          <a:effectLst/>
                        </a:rPr>
                        <a:t>n-3</a:t>
                      </a:r>
                      <a:endParaRPr lang="es-PE" sz="12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269875" indent="0" algn="ctr"/>
                      <a:r>
                        <a:rPr lang="es-PE" sz="1200" dirty="0">
                          <a:effectLst/>
                        </a:rPr>
                        <a:t>n-2</a:t>
                      </a:r>
                      <a:endParaRPr lang="es-PE" sz="12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269875" indent="0" algn="ctr"/>
                      <a:r>
                        <a:rPr lang="es-PE" sz="1200" dirty="0">
                          <a:effectLst/>
                        </a:rPr>
                        <a:t>n-1</a:t>
                      </a:r>
                      <a:endParaRPr lang="es-PE" sz="12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457200" algn="ctr"/>
                      <a:r>
                        <a:rPr lang="es-PE" sz="1200">
                          <a:effectLst/>
                        </a:rPr>
                        <a:t>n</a:t>
                      </a:r>
                      <a:endParaRPr lang="es-PE"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4024199204"/>
                  </a:ext>
                </a:extLst>
              </a:tr>
              <a:tr h="0">
                <a:tc>
                  <a:txBody>
                    <a:bodyPr/>
                    <a:lstStyle/>
                    <a:p>
                      <a:pPr marL="457200" algn="ctr"/>
                      <a:r>
                        <a:rPr lang="es-PE" sz="1200">
                          <a:effectLst/>
                        </a:rPr>
                        <a:t>R</a:t>
                      </a:r>
                      <a:r>
                        <a:rPr lang="es-PE" sz="1200" baseline="-25000">
                          <a:effectLst/>
                        </a:rPr>
                        <a:t>i</a:t>
                      </a:r>
                      <a:endParaRPr lang="es-PE"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457200" algn="ctr"/>
                      <a:r>
                        <a:rPr lang="es-PE" sz="1200">
                          <a:effectLst/>
                        </a:rPr>
                        <a:t>1</a:t>
                      </a:r>
                      <a:endParaRPr lang="es-PE"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457200" algn="ctr"/>
                      <a:r>
                        <a:rPr lang="es-PE" sz="1200">
                          <a:effectLst/>
                        </a:rPr>
                        <a:t>2</a:t>
                      </a:r>
                      <a:endParaRPr lang="es-PE"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457200" algn="ctr"/>
                      <a:r>
                        <a:rPr lang="es-PE" sz="1200">
                          <a:effectLst/>
                        </a:rPr>
                        <a:t>3</a:t>
                      </a:r>
                      <a:endParaRPr lang="es-PE"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457200" algn="ctr"/>
                      <a:r>
                        <a:rPr lang="es-PE" sz="1200">
                          <a:effectLst/>
                        </a:rPr>
                        <a:t>4</a:t>
                      </a:r>
                      <a:endParaRPr lang="es-PE"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457200" algn="ctr"/>
                      <a:r>
                        <a:rPr lang="es-PE" sz="1200">
                          <a:effectLst/>
                        </a:rPr>
                        <a:t>…</a:t>
                      </a:r>
                      <a:endParaRPr lang="es-PE"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176213" indent="0" algn="ctr"/>
                      <a:r>
                        <a:rPr lang="es-PE" sz="1200" dirty="0">
                          <a:effectLst/>
                        </a:rPr>
                        <a:t>n/2</a:t>
                      </a:r>
                      <a:endParaRPr lang="es-PE" sz="12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457200" algn="ctr"/>
                      <a:r>
                        <a:rPr lang="es-PE" sz="1200">
                          <a:effectLst/>
                        </a:rPr>
                        <a:t>…</a:t>
                      </a:r>
                      <a:endParaRPr lang="es-PE"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457200" algn="ctr"/>
                      <a:r>
                        <a:rPr lang="es-PE" sz="1200">
                          <a:effectLst/>
                        </a:rPr>
                        <a:t>4</a:t>
                      </a:r>
                      <a:endParaRPr lang="es-PE"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457200" algn="ctr"/>
                      <a:r>
                        <a:rPr lang="es-PE" sz="1200" dirty="0">
                          <a:effectLst/>
                        </a:rPr>
                        <a:t>3</a:t>
                      </a:r>
                      <a:endParaRPr lang="es-PE" sz="12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457200" algn="ctr"/>
                      <a:r>
                        <a:rPr lang="es-PE" sz="1200" dirty="0">
                          <a:effectLst/>
                        </a:rPr>
                        <a:t>2</a:t>
                      </a:r>
                      <a:endParaRPr lang="es-PE" sz="12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457200" algn="ctr"/>
                      <a:r>
                        <a:rPr lang="es-PE" sz="1200" dirty="0">
                          <a:effectLst/>
                        </a:rPr>
                        <a:t>1</a:t>
                      </a:r>
                      <a:endParaRPr lang="es-PE" sz="12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926822881"/>
                  </a:ext>
                </a:extLst>
              </a:tr>
            </a:tbl>
          </a:graphicData>
        </a:graphic>
      </p:graphicFrame>
    </p:spTree>
    <p:extLst>
      <p:ext uri="{BB962C8B-B14F-4D97-AF65-F5344CB8AC3E}">
        <p14:creationId xmlns:p14="http://schemas.microsoft.com/office/powerpoint/2010/main" val="314017708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65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1033">
                                            <p:txEl>
                                              <p:pRg st="0" end="0"/>
                                            </p:txEl>
                                          </p:spTgt>
                                        </p:tgtEl>
                                        <p:attrNameLst>
                                          <p:attrName>style.visibility</p:attrName>
                                        </p:attrNameLst>
                                      </p:cBhvr>
                                      <p:to>
                                        <p:strVal val="visible"/>
                                      </p:to>
                                    </p:set>
                                    <p:anim calcmode="lin" valueType="num">
                                      <p:cBhvr additive="base">
                                        <p:cTn id="11" dur="500" fill="hold"/>
                                        <p:tgtEl>
                                          <p:spTgt spid="1033">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03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033">
                                            <p:txEl>
                                              <p:pRg st="1" end="1"/>
                                            </p:txEl>
                                          </p:spTgt>
                                        </p:tgtEl>
                                        <p:attrNameLst>
                                          <p:attrName>style.visibility</p:attrName>
                                        </p:attrNameLst>
                                      </p:cBhvr>
                                      <p:to>
                                        <p:strVal val="visible"/>
                                      </p:to>
                                    </p:set>
                                    <p:anim calcmode="lin" valueType="num">
                                      <p:cBhvr additive="base">
                                        <p:cTn id="17" dur="500" fill="hold"/>
                                        <p:tgtEl>
                                          <p:spTgt spid="1033">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03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1033">
                                            <p:txEl>
                                              <p:pRg st="2" end="2"/>
                                            </p:txEl>
                                          </p:spTgt>
                                        </p:tgtEl>
                                        <p:attrNameLst>
                                          <p:attrName>style.visibility</p:attrName>
                                        </p:attrNameLst>
                                      </p:cBhvr>
                                      <p:to>
                                        <p:strVal val="visible"/>
                                      </p:to>
                                    </p:set>
                                    <p:anim calcmode="lin" valueType="num">
                                      <p:cBhvr additive="base">
                                        <p:cTn id="23" dur="500" fill="hold"/>
                                        <p:tgtEl>
                                          <p:spTgt spid="1033">
                                            <p:txEl>
                                              <p:pRg st="2" end="2"/>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03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1033">
                                            <p:txEl>
                                              <p:pRg st="3" end="3"/>
                                            </p:txEl>
                                          </p:spTgt>
                                        </p:tgtEl>
                                        <p:attrNameLst>
                                          <p:attrName>style.visibility</p:attrName>
                                        </p:attrNameLst>
                                      </p:cBhvr>
                                      <p:to>
                                        <p:strVal val="visible"/>
                                      </p:to>
                                    </p:set>
                                    <p:anim calcmode="lin" valueType="num">
                                      <p:cBhvr additive="base">
                                        <p:cTn id="29" dur="500" fill="hold"/>
                                        <p:tgtEl>
                                          <p:spTgt spid="1033">
                                            <p:txEl>
                                              <p:pRg st="3" end="3"/>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03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1033">
                                            <p:txEl>
                                              <p:pRg st="5" end="5"/>
                                            </p:txEl>
                                          </p:spTgt>
                                        </p:tgtEl>
                                        <p:attrNameLst>
                                          <p:attrName>style.visibility</p:attrName>
                                        </p:attrNameLst>
                                      </p:cBhvr>
                                      <p:to>
                                        <p:strVal val="visible"/>
                                      </p:to>
                                    </p:set>
                                    <p:anim calcmode="lin" valueType="num">
                                      <p:cBhvr additive="base">
                                        <p:cTn id="35" dur="500" fill="hold"/>
                                        <p:tgtEl>
                                          <p:spTgt spid="1033">
                                            <p:txEl>
                                              <p:pRg st="5" end="5"/>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103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1033">
                                            <p:txEl>
                                              <p:pRg st="6" end="6"/>
                                            </p:txEl>
                                          </p:spTgt>
                                        </p:tgtEl>
                                        <p:attrNameLst>
                                          <p:attrName>style.visibility</p:attrName>
                                        </p:attrNameLst>
                                      </p:cBhvr>
                                      <p:to>
                                        <p:strVal val="visible"/>
                                      </p:to>
                                    </p:set>
                                    <p:anim calcmode="lin" valueType="num">
                                      <p:cBhvr additive="base">
                                        <p:cTn id="41" dur="500" fill="hold"/>
                                        <p:tgtEl>
                                          <p:spTgt spid="1033">
                                            <p:txEl>
                                              <p:pRg st="6" end="6"/>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103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1033">
                                            <p:txEl>
                                              <p:pRg st="10" end="10"/>
                                            </p:txEl>
                                          </p:spTgt>
                                        </p:tgtEl>
                                        <p:attrNameLst>
                                          <p:attrName>style.visibility</p:attrName>
                                        </p:attrNameLst>
                                      </p:cBhvr>
                                      <p:to>
                                        <p:strVal val="visible"/>
                                      </p:to>
                                    </p:set>
                                    <p:anim calcmode="lin" valueType="num">
                                      <p:cBhvr additive="base">
                                        <p:cTn id="47" dur="500" fill="hold"/>
                                        <p:tgtEl>
                                          <p:spTgt spid="1033">
                                            <p:txEl>
                                              <p:pRg st="10" end="10"/>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1033">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0"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0" y="1"/>
            <a:ext cx="9426699" cy="836712"/>
          </a:xfrm>
        </p:spPr>
        <p:txBody>
          <a:bodyPr>
            <a:normAutofit fontScale="90000"/>
          </a:bodyPr>
          <a:lstStyle/>
          <a:p>
            <a:pPr eaLnBrk="1" hangingPunct="1">
              <a:defRPr/>
            </a:pPr>
            <a:r>
              <a:rPr lang="es-ES" altLang="es-PE" sz="3100" b="1" dirty="0">
                <a:solidFill>
                  <a:srgbClr val="0070C0"/>
                </a:solidFill>
              </a:rPr>
              <a:t>  4. Prueba para evaluar un parámetro de escala</a:t>
            </a:r>
            <a:br>
              <a:rPr lang="es-ES" altLang="es-PE" sz="4000" b="1" dirty="0">
                <a:solidFill>
                  <a:srgbClr val="0070C0"/>
                </a:solidFill>
              </a:rPr>
            </a:br>
            <a:endParaRPr lang="es-ES" altLang="es-PE" sz="4000" b="1" dirty="0">
              <a:solidFill>
                <a:srgbClr val="0070C0"/>
              </a:solidFill>
            </a:endParaRPr>
          </a:p>
        </p:txBody>
      </p:sp>
      <p:sp>
        <p:nvSpPr>
          <p:cNvPr id="1033" name="Rectangle 3"/>
          <p:cNvSpPr>
            <a:spLocks noGrp="1" noChangeArrowheads="1"/>
          </p:cNvSpPr>
          <p:nvPr>
            <p:ph idx="1"/>
          </p:nvPr>
        </p:nvSpPr>
        <p:spPr>
          <a:xfrm>
            <a:off x="-2562" y="648544"/>
            <a:ext cx="8679018" cy="5040560"/>
          </a:xfrm>
        </p:spPr>
        <p:txBody>
          <a:bodyPr/>
          <a:lstStyle/>
          <a:p>
            <a:pPr marL="0" indent="0" algn="just" eaLnBrk="1" hangingPunct="1">
              <a:spcBef>
                <a:spcPts val="0"/>
              </a:spcBef>
              <a:buFont typeface="Wingdings" panose="05000000000000000000" pitchFamily="2" charset="2"/>
              <a:buNone/>
            </a:pPr>
            <a:r>
              <a:rPr lang="es-ES" altLang="es-PE" sz="2800" b="1" dirty="0">
                <a:solidFill>
                  <a:srgbClr val="0070C0"/>
                </a:solidFill>
              </a:rPr>
              <a:t>4.5 Prueba de Siegel-Tukey</a:t>
            </a:r>
          </a:p>
          <a:p>
            <a:pPr marL="0" indent="0">
              <a:spcBef>
                <a:spcPts val="0"/>
              </a:spcBef>
              <a:buNone/>
            </a:pPr>
            <a:r>
              <a:rPr lang="es-ES" sz="3200" b="1" dirty="0">
                <a:solidFill>
                  <a:srgbClr val="0070C0"/>
                </a:solidFill>
              </a:rPr>
              <a:t>	</a:t>
            </a:r>
            <a:r>
              <a:rPr lang="es-ES" sz="2700" b="1" dirty="0">
                <a:solidFill>
                  <a:schemeClr val="tx1"/>
                </a:solidFill>
              </a:rPr>
              <a:t>Aspectos Generales</a:t>
            </a:r>
            <a:endParaRPr lang="es-ES" altLang="es-PE" sz="2700" b="1" dirty="0">
              <a:solidFill>
                <a:schemeClr val="tx1"/>
              </a:solidFill>
            </a:endParaRPr>
          </a:p>
          <a:p>
            <a:pPr marL="0" indent="0" algn="just">
              <a:buNone/>
            </a:pPr>
            <a:r>
              <a:rPr lang="es-ES" sz="2700" dirty="0"/>
              <a:t>	</a:t>
            </a:r>
            <a:r>
              <a:rPr lang="es-PE" sz="2700" dirty="0"/>
              <a:t>Esta prueba únicamente tiene valor cuando existen 	razones a priori para creer que una condición 	experimental nos conducirá a puntuaciones 	extremas en cualquier dirección manteniendo la 	misma mediana. </a:t>
            </a:r>
          </a:p>
          <a:p>
            <a:pPr marL="400050" lvl="1" indent="0" algn="just">
              <a:buNone/>
            </a:pPr>
            <a:r>
              <a:rPr lang="es-PE" sz="2500" dirty="0"/>
              <a:t>Si uno de los dos grupos está más disperso, su suma será menor, debido a que recibirá más de los rangos bajos reservados para las colas extremas. </a:t>
            </a:r>
            <a:endParaRPr lang="es-ES" altLang="es-PE" sz="2500" dirty="0"/>
          </a:p>
          <a:p>
            <a:pPr marL="0" indent="0" algn="just">
              <a:buNone/>
            </a:pPr>
            <a:r>
              <a:rPr lang="es-ES" altLang="es-PE" sz="2700" b="1" dirty="0"/>
              <a:t>	Supuestos</a:t>
            </a:r>
          </a:p>
          <a:p>
            <a:pPr lvl="0">
              <a:spcBef>
                <a:spcPts val="0"/>
              </a:spcBef>
              <a:buFont typeface="Arial" panose="020B0604020202020204" pitchFamily="34" charset="0"/>
              <a:buChar char="•"/>
            </a:pPr>
            <a:r>
              <a:rPr lang="es-PE" sz="2700" dirty="0"/>
              <a:t>La variable de interés se encuentra medida en una escala por lo menos intervalo.</a:t>
            </a:r>
          </a:p>
          <a:p>
            <a:pPr algn="just">
              <a:buFont typeface="Arial" panose="020B0604020202020204" pitchFamily="34" charset="0"/>
              <a:buChar char="•"/>
            </a:pPr>
            <a:r>
              <a:rPr lang="es-ES" sz="2700" dirty="0"/>
              <a:t>Las dos poblaciones presentan medianas similares.</a:t>
            </a:r>
            <a:endParaRPr lang="es-PE" sz="2700" dirty="0"/>
          </a:p>
          <a:p>
            <a:pPr marL="0" indent="0">
              <a:buNone/>
            </a:pPr>
            <a:endParaRPr lang="es-ES" altLang="es-PE" sz="3200" dirty="0"/>
          </a:p>
        </p:txBody>
      </p:sp>
      <p:sp>
        <p:nvSpPr>
          <p:cNvPr id="1034" name="Rectangle 5"/>
          <p:cNvSpPr>
            <a:spLocks noChangeArrowheads="1"/>
          </p:cNvSpPr>
          <p:nvPr/>
        </p:nvSpPr>
        <p:spPr bwMode="auto">
          <a:xfrm>
            <a:off x="0" y="33385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lgn="just" eaLnBrk="1" hangingPunct="1">
              <a:lnSpc>
                <a:spcPct val="90000"/>
              </a:lnSpc>
              <a:spcBef>
                <a:spcPct val="20000"/>
              </a:spcBef>
              <a:buClr>
                <a:schemeClr val="folHlink"/>
              </a:buClr>
              <a:buSzPct val="60000"/>
              <a:buFont typeface="Wingdings" panose="05000000000000000000" pitchFamily="2" charset="2"/>
              <a:buNone/>
            </a:pPr>
            <a:endParaRPr lang="en-US" altLang="es-PE"/>
          </a:p>
        </p:txBody>
      </p:sp>
      <p:sp>
        <p:nvSpPr>
          <p:cNvPr id="1035" name="Rectangle 7"/>
          <p:cNvSpPr>
            <a:spLocks noChangeArrowheads="1"/>
          </p:cNvSpPr>
          <p:nvPr/>
        </p:nvSpPr>
        <p:spPr bwMode="auto">
          <a:xfrm>
            <a:off x="0"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lgn="just" eaLnBrk="1" hangingPunct="1">
              <a:lnSpc>
                <a:spcPct val="90000"/>
              </a:lnSpc>
              <a:spcBef>
                <a:spcPct val="20000"/>
              </a:spcBef>
              <a:buClr>
                <a:schemeClr val="folHlink"/>
              </a:buClr>
              <a:buSzPct val="60000"/>
              <a:buFont typeface="Wingdings" panose="05000000000000000000" pitchFamily="2" charset="2"/>
              <a:buNone/>
            </a:pPr>
            <a:endParaRPr lang="en-US" altLang="es-PE"/>
          </a:p>
        </p:txBody>
      </p:sp>
      <p:sp>
        <p:nvSpPr>
          <p:cNvPr id="1036" name="Rectangle 9"/>
          <p:cNvSpPr>
            <a:spLocks noChangeArrowheads="1"/>
          </p:cNvSpPr>
          <p:nvPr/>
        </p:nvSpPr>
        <p:spPr bwMode="auto">
          <a:xfrm>
            <a:off x="0" y="32908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lgn="just" eaLnBrk="1" hangingPunct="1">
              <a:lnSpc>
                <a:spcPct val="90000"/>
              </a:lnSpc>
              <a:spcBef>
                <a:spcPct val="20000"/>
              </a:spcBef>
              <a:buClr>
                <a:schemeClr val="folHlink"/>
              </a:buClr>
              <a:buSzPct val="60000"/>
              <a:buFont typeface="Wingdings" panose="05000000000000000000" pitchFamily="2" charset="2"/>
              <a:buNone/>
            </a:pPr>
            <a:endParaRPr lang="en-US" altLang="es-PE"/>
          </a:p>
        </p:txBody>
      </p:sp>
      <p:sp>
        <p:nvSpPr>
          <p:cNvPr id="1037" name="Rectangle 11"/>
          <p:cNvSpPr>
            <a:spLocks noChangeArrowheads="1"/>
          </p:cNvSpPr>
          <p:nvPr/>
        </p:nvSpPr>
        <p:spPr bwMode="auto">
          <a:xfrm>
            <a:off x="0" y="33385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lgn="just" eaLnBrk="1" hangingPunct="1">
              <a:lnSpc>
                <a:spcPct val="90000"/>
              </a:lnSpc>
              <a:spcBef>
                <a:spcPct val="20000"/>
              </a:spcBef>
              <a:buClr>
                <a:schemeClr val="folHlink"/>
              </a:buClr>
              <a:buSzPct val="60000"/>
              <a:buFont typeface="Wingdings" panose="05000000000000000000" pitchFamily="2" charset="2"/>
              <a:buNone/>
            </a:pPr>
            <a:endParaRPr lang="en-US" altLang="es-PE"/>
          </a:p>
        </p:txBody>
      </p:sp>
      <p:sp>
        <p:nvSpPr>
          <p:cNvPr id="1038" name="Rectangle 13"/>
          <p:cNvSpPr>
            <a:spLocks noChangeArrowheads="1"/>
          </p:cNvSpPr>
          <p:nvPr/>
        </p:nvSpPr>
        <p:spPr bwMode="auto">
          <a:xfrm>
            <a:off x="0" y="31242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lgn="just" eaLnBrk="1" hangingPunct="1">
              <a:lnSpc>
                <a:spcPct val="90000"/>
              </a:lnSpc>
              <a:spcBef>
                <a:spcPct val="20000"/>
              </a:spcBef>
              <a:buClr>
                <a:schemeClr val="folHlink"/>
              </a:buClr>
              <a:buSzPct val="60000"/>
              <a:buFont typeface="Wingdings" panose="05000000000000000000" pitchFamily="2" charset="2"/>
              <a:buNone/>
            </a:pPr>
            <a:endParaRPr lang="en-US" altLang="es-PE"/>
          </a:p>
        </p:txBody>
      </p:sp>
    </p:spTree>
    <p:extLst>
      <p:ext uri="{BB962C8B-B14F-4D97-AF65-F5344CB8AC3E}">
        <p14:creationId xmlns:p14="http://schemas.microsoft.com/office/powerpoint/2010/main" val="390058986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65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1033">
                                            <p:txEl>
                                              <p:pRg st="0" end="0"/>
                                            </p:txEl>
                                          </p:spTgt>
                                        </p:tgtEl>
                                        <p:attrNameLst>
                                          <p:attrName>style.visibility</p:attrName>
                                        </p:attrNameLst>
                                      </p:cBhvr>
                                      <p:to>
                                        <p:strVal val="visible"/>
                                      </p:to>
                                    </p:set>
                                    <p:anim calcmode="lin" valueType="num">
                                      <p:cBhvr additive="base">
                                        <p:cTn id="11" dur="500" fill="hold"/>
                                        <p:tgtEl>
                                          <p:spTgt spid="1033">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03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033">
                                            <p:txEl>
                                              <p:pRg st="1" end="1"/>
                                            </p:txEl>
                                          </p:spTgt>
                                        </p:tgtEl>
                                        <p:attrNameLst>
                                          <p:attrName>style.visibility</p:attrName>
                                        </p:attrNameLst>
                                      </p:cBhvr>
                                      <p:to>
                                        <p:strVal val="visible"/>
                                      </p:to>
                                    </p:set>
                                    <p:anim calcmode="lin" valueType="num">
                                      <p:cBhvr additive="base">
                                        <p:cTn id="17" dur="500" fill="hold"/>
                                        <p:tgtEl>
                                          <p:spTgt spid="1033">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03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1033">
                                            <p:txEl>
                                              <p:pRg st="2" end="2"/>
                                            </p:txEl>
                                          </p:spTgt>
                                        </p:tgtEl>
                                        <p:attrNameLst>
                                          <p:attrName>style.visibility</p:attrName>
                                        </p:attrNameLst>
                                      </p:cBhvr>
                                      <p:to>
                                        <p:strVal val="visible"/>
                                      </p:to>
                                    </p:set>
                                    <p:anim calcmode="lin" valueType="num">
                                      <p:cBhvr additive="base">
                                        <p:cTn id="23" dur="500" fill="hold"/>
                                        <p:tgtEl>
                                          <p:spTgt spid="1033">
                                            <p:txEl>
                                              <p:pRg st="2" end="2"/>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03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1033">
                                            <p:txEl>
                                              <p:pRg st="3" end="3"/>
                                            </p:txEl>
                                          </p:spTgt>
                                        </p:tgtEl>
                                        <p:attrNameLst>
                                          <p:attrName>style.visibility</p:attrName>
                                        </p:attrNameLst>
                                      </p:cBhvr>
                                      <p:to>
                                        <p:strVal val="visible"/>
                                      </p:to>
                                    </p:set>
                                    <p:anim calcmode="lin" valueType="num">
                                      <p:cBhvr additive="base">
                                        <p:cTn id="29" dur="500" fill="hold"/>
                                        <p:tgtEl>
                                          <p:spTgt spid="1033">
                                            <p:txEl>
                                              <p:pRg st="3" end="3"/>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03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1033">
                                            <p:txEl>
                                              <p:pRg st="4" end="4"/>
                                            </p:txEl>
                                          </p:spTgt>
                                        </p:tgtEl>
                                        <p:attrNameLst>
                                          <p:attrName>style.visibility</p:attrName>
                                        </p:attrNameLst>
                                      </p:cBhvr>
                                      <p:to>
                                        <p:strVal val="visible"/>
                                      </p:to>
                                    </p:set>
                                    <p:anim calcmode="lin" valueType="num">
                                      <p:cBhvr additive="base">
                                        <p:cTn id="35" dur="500" fill="hold"/>
                                        <p:tgtEl>
                                          <p:spTgt spid="1033">
                                            <p:txEl>
                                              <p:pRg st="4" end="4"/>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103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1033">
                                            <p:txEl>
                                              <p:pRg st="5" end="5"/>
                                            </p:txEl>
                                          </p:spTgt>
                                        </p:tgtEl>
                                        <p:attrNameLst>
                                          <p:attrName>style.visibility</p:attrName>
                                        </p:attrNameLst>
                                      </p:cBhvr>
                                      <p:to>
                                        <p:strVal val="visible"/>
                                      </p:to>
                                    </p:set>
                                    <p:anim calcmode="lin" valueType="num">
                                      <p:cBhvr additive="base">
                                        <p:cTn id="41" dur="500" fill="hold"/>
                                        <p:tgtEl>
                                          <p:spTgt spid="1033">
                                            <p:txEl>
                                              <p:pRg st="5" end="5"/>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103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1033">
                                            <p:txEl>
                                              <p:pRg st="6" end="6"/>
                                            </p:txEl>
                                          </p:spTgt>
                                        </p:tgtEl>
                                        <p:attrNameLst>
                                          <p:attrName>style.visibility</p:attrName>
                                        </p:attrNameLst>
                                      </p:cBhvr>
                                      <p:to>
                                        <p:strVal val="visible"/>
                                      </p:to>
                                    </p:set>
                                    <p:anim calcmode="lin" valueType="num">
                                      <p:cBhvr additive="base">
                                        <p:cTn id="47" dur="500" fill="hold"/>
                                        <p:tgtEl>
                                          <p:spTgt spid="1033">
                                            <p:txEl>
                                              <p:pRg st="6" end="6"/>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103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0"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15676" y="44630"/>
            <a:ext cx="9426699" cy="836712"/>
          </a:xfrm>
        </p:spPr>
        <p:txBody>
          <a:bodyPr>
            <a:normAutofit fontScale="90000"/>
          </a:bodyPr>
          <a:lstStyle/>
          <a:p>
            <a:pPr eaLnBrk="1" hangingPunct="1">
              <a:defRPr/>
            </a:pPr>
            <a:r>
              <a:rPr lang="es-ES" altLang="es-PE" sz="3100" b="1" dirty="0">
                <a:solidFill>
                  <a:srgbClr val="0070C0"/>
                </a:solidFill>
              </a:rPr>
              <a:t>4. Prueba para evaluar un parámetro de escala</a:t>
            </a:r>
            <a:br>
              <a:rPr lang="es-ES" altLang="es-PE" sz="4000" b="1" dirty="0">
                <a:solidFill>
                  <a:srgbClr val="0070C0"/>
                </a:solidFill>
              </a:rPr>
            </a:br>
            <a:endParaRPr lang="es-ES" altLang="es-PE" sz="4000" b="1" dirty="0">
              <a:solidFill>
                <a:srgbClr val="0070C0"/>
              </a:solidFill>
            </a:endParaRPr>
          </a:p>
        </p:txBody>
      </p:sp>
      <p:sp>
        <p:nvSpPr>
          <p:cNvPr id="1033" name="Rectangle 3"/>
          <p:cNvSpPr>
            <a:spLocks noGrp="1" noChangeArrowheads="1"/>
          </p:cNvSpPr>
          <p:nvPr>
            <p:ph idx="1"/>
          </p:nvPr>
        </p:nvSpPr>
        <p:spPr>
          <a:xfrm>
            <a:off x="48815" y="648543"/>
            <a:ext cx="8355458" cy="5732783"/>
          </a:xfrm>
        </p:spPr>
        <p:txBody>
          <a:bodyPr/>
          <a:lstStyle/>
          <a:p>
            <a:pPr marL="0" indent="0" algn="just" eaLnBrk="1" hangingPunct="1">
              <a:buFont typeface="Wingdings" panose="05000000000000000000" pitchFamily="2" charset="2"/>
              <a:buNone/>
            </a:pPr>
            <a:r>
              <a:rPr lang="es-ES" altLang="es-PE" sz="2800" b="1" dirty="0">
                <a:solidFill>
                  <a:srgbClr val="0070C0"/>
                </a:solidFill>
              </a:rPr>
              <a:t>4.5 Prueba de Siegel-Tukey</a:t>
            </a:r>
          </a:p>
          <a:p>
            <a:pPr marL="0" indent="0">
              <a:buNone/>
            </a:pPr>
            <a:r>
              <a:rPr lang="es-ES" sz="3200" b="1" dirty="0">
                <a:solidFill>
                  <a:srgbClr val="0070C0"/>
                </a:solidFill>
              </a:rPr>
              <a:t>	</a:t>
            </a:r>
          </a:p>
          <a:p>
            <a:pPr marL="0" indent="0">
              <a:buNone/>
            </a:pPr>
            <a:endParaRPr lang="es-ES" sz="3200" b="1" dirty="0">
              <a:solidFill>
                <a:srgbClr val="0070C0"/>
              </a:solidFill>
            </a:endParaRPr>
          </a:p>
          <a:p>
            <a:pPr marL="0" indent="0">
              <a:buNone/>
            </a:pPr>
            <a:r>
              <a:rPr lang="es-ES" sz="2700" b="1" dirty="0">
                <a:solidFill>
                  <a:schemeClr val="tx1"/>
                </a:solidFill>
              </a:rPr>
              <a:t>Estadístico de Prueba</a:t>
            </a:r>
            <a:endParaRPr lang="es-ES" altLang="es-PE" sz="2700" b="1" dirty="0">
              <a:solidFill>
                <a:schemeClr val="tx1"/>
              </a:solidFill>
            </a:endParaRPr>
          </a:p>
          <a:p>
            <a:pPr marL="0" indent="0" algn="just">
              <a:buNone/>
            </a:pPr>
            <a:r>
              <a:rPr lang="es-ES" altLang="es-PE" sz="2800" dirty="0"/>
              <a:t>	</a:t>
            </a:r>
          </a:p>
          <a:p>
            <a:pPr marL="0" indent="0" algn="just">
              <a:buNone/>
            </a:pPr>
            <a:endParaRPr lang="es-ES" altLang="es-PE" sz="2800" dirty="0"/>
          </a:p>
          <a:p>
            <a:pPr marL="0" indent="0" algn="just">
              <a:buNone/>
            </a:pPr>
            <a:endParaRPr lang="es-ES" altLang="es-PE" sz="2400" dirty="0"/>
          </a:p>
          <a:p>
            <a:pPr marL="0" indent="0" algn="just">
              <a:buNone/>
            </a:pPr>
            <a:r>
              <a:rPr lang="es-ES" altLang="es-PE" sz="2400" dirty="0"/>
              <a:t>Aproximación a la normal</a:t>
            </a:r>
          </a:p>
          <a:p>
            <a:pPr marL="0" indent="0" algn="just">
              <a:buNone/>
            </a:pPr>
            <a:endParaRPr lang="es-ES" altLang="es-PE" sz="2800" b="1" dirty="0"/>
          </a:p>
          <a:p>
            <a:pPr marL="0" indent="0" algn="just">
              <a:buNone/>
            </a:pPr>
            <a:endParaRPr lang="es-ES" altLang="es-PE" sz="2800" b="1" dirty="0"/>
          </a:p>
          <a:p>
            <a:pPr marL="0" indent="0" algn="just">
              <a:buNone/>
            </a:pPr>
            <a:r>
              <a:rPr lang="es-ES" altLang="es-PE" sz="2800" b="1" dirty="0"/>
              <a:t>En R</a:t>
            </a:r>
            <a:r>
              <a:rPr lang="es-ES" altLang="es-PE" sz="2800" dirty="0"/>
              <a:t>: </a:t>
            </a:r>
            <a:r>
              <a:rPr lang="es-ES" altLang="es-PE" sz="2800" dirty="0" err="1"/>
              <a:t>SiegelTukeyTest</a:t>
            </a:r>
            <a:r>
              <a:rPr lang="es-ES" altLang="es-PE" sz="2800" dirty="0"/>
              <a:t> del paquete </a:t>
            </a:r>
            <a:r>
              <a:rPr lang="en-US" sz="2800" dirty="0" err="1"/>
              <a:t>DescTools</a:t>
            </a:r>
            <a:endParaRPr lang="es-ES" altLang="es-PE" sz="2800" dirty="0"/>
          </a:p>
        </p:txBody>
      </p:sp>
      <p:sp>
        <p:nvSpPr>
          <p:cNvPr id="1034" name="Rectangle 5"/>
          <p:cNvSpPr>
            <a:spLocks noChangeArrowheads="1"/>
          </p:cNvSpPr>
          <p:nvPr/>
        </p:nvSpPr>
        <p:spPr bwMode="auto">
          <a:xfrm>
            <a:off x="0" y="33385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lgn="just" eaLnBrk="1" hangingPunct="1">
              <a:lnSpc>
                <a:spcPct val="90000"/>
              </a:lnSpc>
              <a:spcBef>
                <a:spcPct val="20000"/>
              </a:spcBef>
              <a:buClr>
                <a:schemeClr val="folHlink"/>
              </a:buClr>
              <a:buSzPct val="60000"/>
              <a:buFont typeface="Wingdings" panose="05000000000000000000" pitchFamily="2" charset="2"/>
              <a:buNone/>
            </a:pPr>
            <a:endParaRPr lang="en-US" altLang="es-PE"/>
          </a:p>
        </p:txBody>
      </p:sp>
      <p:sp>
        <p:nvSpPr>
          <p:cNvPr id="1035" name="Rectangle 7"/>
          <p:cNvSpPr>
            <a:spLocks noChangeArrowheads="1"/>
          </p:cNvSpPr>
          <p:nvPr/>
        </p:nvSpPr>
        <p:spPr bwMode="auto">
          <a:xfrm>
            <a:off x="0"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lgn="just" eaLnBrk="1" hangingPunct="1">
              <a:lnSpc>
                <a:spcPct val="90000"/>
              </a:lnSpc>
              <a:spcBef>
                <a:spcPct val="20000"/>
              </a:spcBef>
              <a:buClr>
                <a:schemeClr val="folHlink"/>
              </a:buClr>
              <a:buSzPct val="60000"/>
              <a:buFont typeface="Wingdings" panose="05000000000000000000" pitchFamily="2" charset="2"/>
              <a:buNone/>
            </a:pPr>
            <a:endParaRPr lang="en-US" altLang="es-PE"/>
          </a:p>
        </p:txBody>
      </p:sp>
      <p:sp>
        <p:nvSpPr>
          <p:cNvPr id="1036" name="Rectangle 9"/>
          <p:cNvSpPr>
            <a:spLocks noChangeArrowheads="1"/>
          </p:cNvSpPr>
          <p:nvPr/>
        </p:nvSpPr>
        <p:spPr bwMode="auto">
          <a:xfrm>
            <a:off x="0" y="32908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lgn="just" eaLnBrk="1" hangingPunct="1">
              <a:lnSpc>
                <a:spcPct val="90000"/>
              </a:lnSpc>
              <a:spcBef>
                <a:spcPct val="20000"/>
              </a:spcBef>
              <a:buClr>
                <a:schemeClr val="folHlink"/>
              </a:buClr>
              <a:buSzPct val="60000"/>
              <a:buFont typeface="Wingdings" panose="05000000000000000000" pitchFamily="2" charset="2"/>
              <a:buNone/>
            </a:pPr>
            <a:endParaRPr lang="en-US" altLang="es-PE"/>
          </a:p>
        </p:txBody>
      </p:sp>
      <p:sp>
        <p:nvSpPr>
          <p:cNvPr id="1037" name="Rectangle 11"/>
          <p:cNvSpPr>
            <a:spLocks noChangeArrowheads="1"/>
          </p:cNvSpPr>
          <p:nvPr/>
        </p:nvSpPr>
        <p:spPr bwMode="auto">
          <a:xfrm>
            <a:off x="0" y="33385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lgn="just" eaLnBrk="1" hangingPunct="1">
              <a:lnSpc>
                <a:spcPct val="90000"/>
              </a:lnSpc>
              <a:spcBef>
                <a:spcPct val="20000"/>
              </a:spcBef>
              <a:buClr>
                <a:schemeClr val="folHlink"/>
              </a:buClr>
              <a:buSzPct val="60000"/>
              <a:buFont typeface="Wingdings" panose="05000000000000000000" pitchFamily="2" charset="2"/>
              <a:buNone/>
            </a:pPr>
            <a:endParaRPr lang="en-US" altLang="es-PE"/>
          </a:p>
        </p:txBody>
      </p:sp>
      <p:sp>
        <p:nvSpPr>
          <p:cNvPr id="5" name="Rectangle 5">
            <a:extLst>
              <a:ext uri="{FF2B5EF4-FFF2-40B4-BE49-F238E27FC236}">
                <a16:creationId xmlns:a16="http://schemas.microsoft.com/office/drawing/2014/main" id="{EF74CC49-FEC4-4DCA-BBA3-F3218B1A0482}"/>
              </a:ext>
            </a:extLst>
          </p:cNvPr>
          <p:cNvSpPr>
            <a:spLocks noChangeArrowheads="1"/>
          </p:cNvSpPr>
          <p:nvPr/>
        </p:nvSpPr>
        <p:spPr bwMode="auto">
          <a:xfrm>
            <a:off x="2987823" y="1986053"/>
            <a:ext cx="12244533"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PE"/>
          </a:p>
        </p:txBody>
      </p:sp>
      <p:sp>
        <p:nvSpPr>
          <p:cNvPr id="7" name="Rectangle 7">
            <a:extLst>
              <a:ext uri="{FF2B5EF4-FFF2-40B4-BE49-F238E27FC236}">
                <a16:creationId xmlns:a16="http://schemas.microsoft.com/office/drawing/2014/main" id="{09A2BD75-56B2-4733-B2DC-F8569BBE06FD}"/>
              </a:ext>
            </a:extLst>
          </p:cNvPr>
          <p:cNvSpPr>
            <a:spLocks noChangeArrowheads="1"/>
          </p:cNvSpPr>
          <p:nvPr/>
        </p:nvSpPr>
        <p:spPr bwMode="auto">
          <a:xfrm>
            <a:off x="1115616" y="2799928"/>
            <a:ext cx="15121680"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PE"/>
          </a:p>
        </p:txBody>
      </p:sp>
      <p:sp>
        <p:nvSpPr>
          <p:cNvPr id="9" name="Rectangle 9">
            <a:extLst>
              <a:ext uri="{FF2B5EF4-FFF2-40B4-BE49-F238E27FC236}">
                <a16:creationId xmlns:a16="http://schemas.microsoft.com/office/drawing/2014/main" id="{824D71AE-4DE5-4CFB-A4AA-A4CE1B8333A4}"/>
              </a:ext>
            </a:extLst>
          </p:cNvPr>
          <p:cNvSpPr>
            <a:spLocks noChangeArrowheads="1"/>
          </p:cNvSpPr>
          <p:nvPr/>
        </p:nvSpPr>
        <p:spPr bwMode="auto">
          <a:xfrm>
            <a:off x="51378"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PE"/>
          </a:p>
        </p:txBody>
      </p:sp>
      <p:sp>
        <p:nvSpPr>
          <p:cNvPr id="13" name="Rectangle 11">
            <a:extLst>
              <a:ext uri="{FF2B5EF4-FFF2-40B4-BE49-F238E27FC236}">
                <a16:creationId xmlns:a16="http://schemas.microsoft.com/office/drawing/2014/main" id="{015A4324-9EAF-4800-9B1E-7FDD92043E1A}"/>
              </a:ext>
            </a:extLst>
          </p:cNvPr>
          <p:cNvSpPr>
            <a:spLocks noChangeArrowheads="1"/>
          </p:cNvSpPr>
          <p:nvPr/>
        </p:nvSpPr>
        <p:spPr bwMode="auto">
          <a:xfrm>
            <a:off x="-1"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PE"/>
          </a:p>
        </p:txBody>
      </p:sp>
      <p:sp>
        <p:nvSpPr>
          <p:cNvPr id="2" name="Rectangle 2">
            <a:extLst>
              <a:ext uri="{FF2B5EF4-FFF2-40B4-BE49-F238E27FC236}">
                <a16:creationId xmlns:a16="http://schemas.microsoft.com/office/drawing/2014/main" id="{87D4F54A-47D7-4784-871C-8C470F77F7A3}"/>
              </a:ext>
            </a:extLst>
          </p:cNvPr>
          <p:cNvSpPr>
            <a:spLocks noChangeArrowheads="1"/>
          </p:cNvSpPr>
          <p:nvPr/>
        </p:nvSpPr>
        <p:spPr bwMode="auto">
          <a:xfrm>
            <a:off x="971599" y="3461402"/>
            <a:ext cx="12344229"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PE"/>
          </a:p>
        </p:txBody>
      </p:sp>
      <p:sp>
        <p:nvSpPr>
          <p:cNvPr id="4" name="Rectangle 4">
            <a:extLst>
              <a:ext uri="{FF2B5EF4-FFF2-40B4-BE49-F238E27FC236}">
                <a16:creationId xmlns:a16="http://schemas.microsoft.com/office/drawing/2014/main" id="{237BCD5D-E046-45D9-917D-C691B427A95E}"/>
              </a:ext>
            </a:extLst>
          </p:cNvPr>
          <p:cNvSpPr>
            <a:spLocks noChangeArrowheads="1"/>
          </p:cNvSpPr>
          <p:nvPr/>
        </p:nvSpPr>
        <p:spPr bwMode="auto">
          <a:xfrm>
            <a:off x="3391195" y="3507121"/>
            <a:ext cx="13173255"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PE"/>
          </a:p>
        </p:txBody>
      </p:sp>
      <p:sp>
        <p:nvSpPr>
          <p:cNvPr id="8" name="Rectangle 6">
            <a:extLst>
              <a:ext uri="{FF2B5EF4-FFF2-40B4-BE49-F238E27FC236}">
                <a16:creationId xmlns:a16="http://schemas.microsoft.com/office/drawing/2014/main" id="{DC4DCE13-B996-4F13-AFE2-C4F36042EC78}"/>
              </a:ext>
            </a:extLst>
          </p:cNvPr>
          <p:cNvSpPr>
            <a:spLocks noChangeArrowheads="1"/>
          </p:cNvSpPr>
          <p:nvPr/>
        </p:nvSpPr>
        <p:spPr bwMode="auto">
          <a:xfrm>
            <a:off x="1115616" y="2948456"/>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PE"/>
          </a:p>
        </p:txBody>
      </p:sp>
      <p:sp>
        <p:nvSpPr>
          <p:cNvPr id="11" name="Rectangle 8">
            <a:extLst>
              <a:ext uri="{FF2B5EF4-FFF2-40B4-BE49-F238E27FC236}">
                <a16:creationId xmlns:a16="http://schemas.microsoft.com/office/drawing/2014/main" id="{290780EE-1CE5-4B1E-9E6A-A10C761627D2}"/>
              </a:ext>
            </a:extLst>
          </p:cNvPr>
          <p:cNvSpPr>
            <a:spLocks noChangeArrowheads="1"/>
          </p:cNvSpPr>
          <p:nvPr/>
        </p:nvSpPr>
        <p:spPr bwMode="auto">
          <a:xfrm>
            <a:off x="15676" y="44629"/>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PE"/>
          </a:p>
        </p:txBody>
      </p:sp>
      <p:sp>
        <p:nvSpPr>
          <p:cNvPr id="14" name="Rectangle 10">
            <a:extLst>
              <a:ext uri="{FF2B5EF4-FFF2-40B4-BE49-F238E27FC236}">
                <a16:creationId xmlns:a16="http://schemas.microsoft.com/office/drawing/2014/main" id="{FB1144F2-DEF1-4F60-8673-84933DC0C5AE}"/>
              </a:ext>
            </a:extLst>
          </p:cNvPr>
          <p:cNvSpPr>
            <a:spLocks noChangeArrowheads="1"/>
          </p:cNvSpPr>
          <p:nvPr/>
        </p:nvSpPr>
        <p:spPr bwMode="auto">
          <a:xfrm>
            <a:off x="3275855" y="2519831"/>
            <a:ext cx="10997585"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PE"/>
          </a:p>
        </p:txBody>
      </p:sp>
      <p:sp>
        <p:nvSpPr>
          <p:cNvPr id="17" name="Rectangle 13">
            <a:extLst>
              <a:ext uri="{FF2B5EF4-FFF2-40B4-BE49-F238E27FC236}">
                <a16:creationId xmlns:a16="http://schemas.microsoft.com/office/drawing/2014/main" id="{5F5EC429-4F0D-4134-B3CD-938DECC6EC42}"/>
              </a:ext>
            </a:extLst>
          </p:cNvPr>
          <p:cNvSpPr>
            <a:spLocks noChangeArrowheads="1"/>
          </p:cNvSpPr>
          <p:nvPr/>
        </p:nvSpPr>
        <p:spPr bwMode="auto">
          <a:xfrm>
            <a:off x="347758" y="127911"/>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PE"/>
          </a:p>
        </p:txBody>
      </p:sp>
      <p:sp>
        <p:nvSpPr>
          <p:cNvPr id="20" name="Rectangle 15">
            <a:extLst>
              <a:ext uri="{FF2B5EF4-FFF2-40B4-BE49-F238E27FC236}">
                <a16:creationId xmlns:a16="http://schemas.microsoft.com/office/drawing/2014/main" id="{8F22D1C9-2D81-485B-80F6-FB96F7D2EC29}"/>
              </a:ext>
            </a:extLst>
          </p:cNvPr>
          <p:cNvSpPr>
            <a:spLocks noChangeArrowheads="1"/>
          </p:cNvSpPr>
          <p:nvPr/>
        </p:nvSpPr>
        <p:spPr bwMode="auto">
          <a:xfrm>
            <a:off x="1581614" y="3221061"/>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PE"/>
          </a:p>
        </p:txBody>
      </p:sp>
      <p:sp>
        <p:nvSpPr>
          <p:cNvPr id="22" name="Rectangle 17">
            <a:extLst>
              <a:ext uri="{FF2B5EF4-FFF2-40B4-BE49-F238E27FC236}">
                <a16:creationId xmlns:a16="http://schemas.microsoft.com/office/drawing/2014/main" id="{9E8684C5-E945-4C99-A000-568A402E05C5}"/>
              </a:ext>
            </a:extLst>
          </p:cNvPr>
          <p:cNvSpPr>
            <a:spLocks noChangeArrowheads="1"/>
          </p:cNvSpPr>
          <p:nvPr/>
        </p:nvSpPr>
        <p:spPr bwMode="auto">
          <a:xfrm flipV="1">
            <a:off x="4859512" y="3380645"/>
            <a:ext cx="10064133"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PE"/>
          </a:p>
        </p:txBody>
      </p:sp>
      <p:sp>
        <p:nvSpPr>
          <p:cNvPr id="3" name="Rectangle 2">
            <a:extLst>
              <a:ext uri="{FF2B5EF4-FFF2-40B4-BE49-F238E27FC236}">
                <a16:creationId xmlns:a16="http://schemas.microsoft.com/office/drawing/2014/main" id="{F45F4DD7-5CF5-4A5A-8DB8-2FCC583D9287}"/>
              </a:ext>
            </a:extLst>
          </p:cNvPr>
          <p:cNvSpPr>
            <a:spLocks noChangeArrowheads="1"/>
          </p:cNvSpPr>
          <p:nvPr/>
        </p:nvSpPr>
        <p:spPr bwMode="auto">
          <a:xfrm>
            <a:off x="2843808" y="1867452"/>
            <a:ext cx="16208963"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PE"/>
          </a:p>
        </p:txBody>
      </p:sp>
      <p:sp>
        <p:nvSpPr>
          <p:cNvPr id="10" name="Rectangle 4">
            <a:extLst>
              <a:ext uri="{FF2B5EF4-FFF2-40B4-BE49-F238E27FC236}">
                <a16:creationId xmlns:a16="http://schemas.microsoft.com/office/drawing/2014/main" id="{6FA86DED-0C29-41DC-BAFA-98CF58010B74}"/>
              </a:ext>
            </a:extLst>
          </p:cNvPr>
          <p:cNvSpPr>
            <a:spLocks noChangeArrowheads="1"/>
          </p:cNvSpPr>
          <p:nvPr/>
        </p:nvSpPr>
        <p:spPr bwMode="auto">
          <a:xfrm flipV="1">
            <a:off x="3263467" y="3683656"/>
            <a:ext cx="14115410" cy="505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PE"/>
          </a:p>
        </p:txBody>
      </p:sp>
      <p:sp>
        <p:nvSpPr>
          <p:cNvPr id="15" name="Rectangle 6">
            <a:extLst>
              <a:ext uri="{FF2B5EF4-FFF2-40B4-BE49-F238E27FC236}">
                <a16:creationId xmlns:a16="http://schemas.microsoft.com/office/drawing/2014/main" id="{4700A2F2-D4BD-4EA2-A9A5-B6FE7176CC3B}"/>
              </a:ext>
            </a:extLst>
          </p:cNvPr>
          <p:cNvSpPr>
            <a:spLocks noChangeArrowheads="1"/>
          </p:cNvSpPr>
          <p:nvPr/>
        </p:nvSpPr>
        <p:spPr bwMode="auto">
          <a:xfrm>
            <a:off x="972013" y="4285267"/>
            <a:ext cx="12506643"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PE"/>
          </a:p>
        </p:txBody>
      </p:sp>
      <p:sp>
        <p:nvSpPr>
          <p:cNvPr id="24" name="Rectangle 11">
            <a:extLst>
              <a:ext uri="{FF2B5EF4-FFF2-40B4-BE49-F238E27FC236}">
                <a16:creationId xmlns:a16="http://schemas.microsoft.com/office/drawing/2014/main" id="{C603C4D9-B7FA-4CBA-8991-8DE41A9FDCB4}"/>
              </a:ext>
            </a:extLst>
          </p:cNvPr>
          <p:cNvSpPr>
            <a:spLocks noChangeArrowheads="1"/>
          </p:cNvSpPr>
          <p:nvPr/>
        </p:nvSpPr>
        <p:spPr bwMode="auto">
          <a:xfrm>
            <a:off x="4088217" y="1828960"/>
            <a:ext cx="16051493"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PE"/>
          </a:p>
        </p:txBody>
      </p:sp>
      <p:sp>
        <p:nvSpPr>
          <p:cNvPr id="26" name="Rectangle 13">
            <a:extLst>
              <a:ext uri="{FF2B5EF4-FFF2-40B4-BE49-F238E27FC236}">
                <a16:creationId xmlns:a16="http://schemas.microsoft.com/office/drawing/2014/main" id="{6E84C8A6-8439-4AF1-9055-9617EF612861}"/>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PE"/>
          </a:p>
        </p:txBody>
      </p:sp>
      <p:sp>
        <p:nvSpPr>
          <p:cNvPr id="28" name="Rectangle 15">
            <a:extLst>
              <a:ext uri="{FF2B5EF4-FFF2-40B4-BE49-F238E27FC236}">
                <a16:creationId xmlns:a16="http://schemas.microsoft.com/office/drawing/2014/main" id="{C8835348-4857-440D-9DAC-1910E293BF13}"/>
              </a:ext>
            </a:extLst>
          </p:cNvPr>
          <p:cNvSpPr>
            <a:spLocks noChangeArrowheads="1"/>
          </p:cNvSpPr>
          <p:nvPr/>
        </p:nvSpPr>
        <p:spPr bwMode="auto">
          <a:xfrm flipV="1">
            <a:off x="1358673" y="4868370"/>
            <a:ext cx="13084878" cy="573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PE"/>
          </a:p>
        </p:txBody>
      </p:sp>
      <p:sp>
        <p:nvSpPr>
          <p:cNvPr id="31" name="Rectangle 17">
            <a:extLst>
              <a:ext uri="{FF2B5EF4-FFF2-40B4-BE49-F238E27FC236}">
                <a16:creationId xmlns:a16="http://schemas.microsoft.com/office/drawing/2014/main" id="{6792C0E9-6566-4835-BBF9-952B83201D8A}"/>
              </a:ext>
            </a:extLst>
          </p:cNvPr>
          <p:cNvSpPr>
            <a:spLocks noChangeArrowheads="1"/>
          </p:cNvSpPr>
          <p:nvPr/>
        </p:nvSpPr>
        <p:spPr bwMode="auto">
          <a:xfrm flipV="1">
            <a:off x="4427983" y="4880089"/>
            <a:ext cx="11041227"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PE"/>
          </a:p>
        </p:txBody>
      </p:sp>
      <p:pic>
        <p:nvPicPr>
          <p:cNvPr id="31746" name="Picture 2" descr="Sidney Siegel (1912 - 2001) - Genealogy">
            <a:extLst>
              <a:ext uri="{FF2B5EF4-FFF2-40B4-BE49-F238E27FC236}">
                <a16:creationId xmlns:a16="http://schemas.microsoft.com/office/drawing/2014/main" id="{C45AEDA1-B1EB-44AA-BF6B-626469AB4A24}"/>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81783" y="509684"/>
            <a:ext cx="1565959" cy="2285453"/>
          </a:xfrm>
          <a:prstGeom prst="rect">
            <a:avLst/>
          </a:prstGeom>
          <a:noFill/>
          <a:extLst>
            <a:ext uri="{909E8E84-426E-40DD-AFC4-6F175D3DCCD1}">
              <a14:hiddenFill xmlns:a14="http://schemas.microsoft.com/office/drawing/2010/main">
                <a:solidFill>
                  <a:srgbClr val="FFFFFF"/>
                </a:solidFill>
              </a14:hiddenFill>
            </a:ext>
          </a:extLst>
        </p:spPr>
      </p:pic>
      <p:sp>
        <p:nvSpPr>
          <p:cNvPr id="6" name="CuadroTexto 5">
            <a:extLst>
              <a:ext uri="{FF2B5EF4-FFF2-40B4-BE49-F238E27FC236}">
                <a16:creationId xmlns:a16="http://schemas.microsoft.com/office/drawing/2014/main" id="{6C89756F-AB76-4257-93B8-D32EC1009C41}"/>
              </a:ext>
            </a:extLst>
          </p:cNvPr>
          <p:cNvSpPr txBox="1"/>
          <p:nvPr/>
        </p:nvSpPr>
        <p:spPr>
          <a:xfrm>
            <a:off x="6478332" y="2877243"/>
            <a:ext cx="3168352" cy="707886"/>
          </a:xfrm>
          <a:prstGeom prst="rect">
            <a:avLst/>
          </a:prstGeom>
          <a:noFill/>
        </p:spPr>
        <p:txBody>
          <a:bodyPr wrap="square" rtlCol="0">
            <a:spAutoFit/>
          </a:bodyPr>
          <a:lstStyle/>
          <a:p>
            <a:pPr algn="ctr"/>
            <a:r>
              <a:rPr lang="es-PE" sz="2000" dirty="0" err="1"/>
              <a:t>Sidney</a:t>
            </a:r>
            <a:r>
              <a:rPr lang="es-PE" sz="2000" dirty="0"/>
              <a:t> Siegel</a:t>
            </a:r>
          </a:p>
          <a:p>
            <a:pPr algn="ctr"/>
            <a:r>
              <a:rPr lang="es-PE" sz="2000" dirty="0"/>
              <a:t>(1912-2001)</a:t>
            </a:r>
          </a:p>
        </p:txBody>
      </p:sp>
      <p:sp>
        <p:nvSpPr>
          <p:cNvPr id="16" name="CuadroTexto 15">
            <a:extLst>
              <a:ext uri="{FF2B5EF4-FFF2-40B4-BE49-F238E27FC236}">
                <a16:creationId xmlns:a16="http://schemas.microsoft.com/office/drawing/2014/main" id="{18ADDA3B-A8B3-4CD6-B71E-A3E539E20315}"/>
              </a:ext>
            </a:extLst>
          </p:cNvPr>
          <p:cNvSpPr txBox="1"/>
          <p:nvPr/>
        </p:nvSpPr>
        <p:spPr>
          <a:xfrm>
            <a:off x="6516216" y="6105490"/>
            <a:ext cx="3168352" cy="707886"/>
          </a:xfrm>
          <a:prstGeom prst="rect">
            <a:avLst/>
          </a:prstGeom>
          <a:noFill/>
        </p:spPr>
        <p:txBody>
          <a:bodyPr wrap="square" rtlCol="0">
            <a:spAutoFit/>
          </a:bodyPr>
          <a:lstStyle/>
          <a:p>
            <a:pPr algn="ctr"/>
            <a:r>
              <a:rPr lang="es-PE" sz="2000" dirty="0"/>
              <a:t>John Tukey</a:t>
            </a:r>
          </a:p>
          <a:p>
            <a:pPr algn="ctr"/>
            <a:r>
              <a:rPr lang="es-PE" sz="2000" dirty="0"/>
              <a:t>(1915-2000)</a:t>
            </a:r>
          </a:p>
        </p:txBody>
      </p:sp>
      <p:pic>
        <p:nvPicPr>
          <p:cNvPr id="31748" name="Picture 4">
            <a:extLst>
              <a:ext uri="{FF2B5EF4-FFF2-40B4-BE49-F238E27FC236}">
                <a16:creationId xmlns:a16="http://schemas.microsoft.com/office/drawing/2014/main" id="{E8CCC61E-F3FE-4969-9795-491CA831A11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98857" y="3760528"/>
            <a:ext cx="1526622" cy="1859703"/>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42" name="CuadroTexto 41">
                <a:extLst>
                  <a:ext uri="{FF2B5EF4-FFF2-40B4-BE49-F238E27FC236}">
                    <a16:creationId xmlns:a16="http://schemas.microsoft.com/office/drawing/2014/main" id="{01F27EED-1A3A-4C10-9D62-45F32618DEF5}"/>
                  </a:ext>
                </a:extLst>
              </p:cNvPr>
              <p:cNvSpPr txBox="1"/>
              <p:nvPr/>
            </p:nvSpPr>
            <p:spPr>
              <a:xfrm>
                <a:off x="-703041" y="2973202"/>
                <a:ext cx="10124440" cy="84702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s-PE" sz="1800" i="1" smtClean="0">
                              <a:latin typeface="Cambria Math" panose="02040503050406030204" pitchFamily="18" charset="0"/>
                            </a:rPr>
                          </m:ctrlPr>
                        </m:sSubPr>
                        <m:e>
                          <m:r>
                            <m:rPr>
                              <m:sty m:val="p"/>
                            </m:rPr>
                            <a:rPr lang="es-PE" sz="1800">
                              <a:latin typeface="Cambria Math" panose="02040503050406030204" pitchFamily="18" charset="0"/>
                            </a:rPr>
                            <m:t>R</m:t>
                          </m:r>
                        </m:e>
                        <m:sub>
                          <m:r>
                            <m:rPr>
                              <m:sty m:val="p"/>
                            </m:rPr>
                            <a:rPr lang="es-PE" sz="1800" i="0">
                              <a:latin typeface="Cambria Math" panose="02040503050406030204" pitchFamily="18" charset="0"/>
                            </a:rPr>
                            <m:t>m</m:t>
                          </m:r>
                        </m:sub>
                      </m:sSub>
                      <m:r>
                        <a:rPr lang="es-PE" sz="1800" i="0">
                          <a:latin typeface="Cambria Math" panose="02040503050406030204" pitchFamily="18" charset="0"/>
                        </a:rPr>
                        <m:t>=</m:t>
                      </m:r>
                      <m:nary>
                        <m:naryPr>
                          <m:chr m:val="∑"/>
                          <m:limLoc m:val="undOvr"/>
                          <m:ctrlPr>
                            <a:rPr lang="es-PE" sz="1800" i="1">
                              <a:latin typeface="Cambria Math" panose="02040503050406030204" pitchFamily="18" charset="0"/>
                            </a:rPr>
                          </m:ctrlPr>
                        </m:naryPr>
                        <m:sub>
                          <m:r>
                            <m:rPr>
                              <m:sty m:val="p"/>
                            </m:rPr>
                            <a:rPr lang="es-PE" sz="1800" i="0">
                              <a:latin typeface="Cambria Math" panose="02040503050406030204" pitchFamily="18" charset="0"/>
                            </a:rPr>
                            <m:t>i</m:t>
                          </m:r>
                          <m:r>
                            <a:rPr lang="es-PE" sz="1800" i="0">
                              <a:latin typeface="Cambria Math" panose="02040503050406030204" pitchFamily="18" charset="0"/>
                            </a:rPr>
                            <m:t>=1</m:t>
                          </m:r>
                        </m:sub>
                        <m:sup>
                          <m:sSub>
                            <m:sSubPr>
                              <m:ctrlPr>
                                <a:rPr lang="es-PE" sz="1800" i="1">
                                  <a:latin typeface="Cambria Math" panose="02040503050406030204" pitchFamily="18" charset="0"/>
                                </a:rPr>
                              </m:ctrlPr>
                            </m:sSubPr>
                            <m:e>
                              <m:r>
                                <m:rPr>
                                  <m:sty m:val="p"/>
                                </m:rPr>
                                <a:rPr lang="es-PE" sz="1800" i="0">
                                  <a:latin typeface="Cambria Math" panose="02040503050406030204" pitchFamily="18" charset="0"/>
                                </a:rPr>
                                <m:t>n</m:t>
                              </m:r>
                            </m:e>
                            <m:sub>
                              <m:r>
                                <m:rPr>
                                  <m:sty m:val="p"/>
                                </m:rPr>
                                <a:rPr lang="es-PE" sz="1800" i="0">
                                  <a:latin typeface="Cambria Math" panose="02040503050406030204" pitchFamily="18" charset="0"/>
                                </a:rPr>
                                <m:t>m</m:t>
                              </m:r>
                            </m:sub>
                          </m:sSub>
                        </m:sup>
                        <m:e>
                          <m:sSub>
                            <m:sSubPr>
                              <m:ctrlPr>
                                <a:rPr lang="es-PE" sz="1800" i="1">
                                  <a:latin typeface="Cambria Math" panose="02040503050406030204" pitchFamily="18" charset="0"/>
                                </a:rPr>
                              </m:ctrlPr>
                            </m:sSubPr>
                            <m:e>
                              <m:r>
                                <m:rPr>
                                  <m:sty m:val="p"/>
                                </m:rPr>
                                <a:rPr lang="es-PE" sz="1800" i="0">
                                  <a:latin typeface="Cambria Math" panose="02040503050406030204" pitchFamily="18" charset="0"/>
                                </a:rPr>
                                <m:t>R</m:t>
                              </m:r>
                            </m:e>
                            <m:sub>
                              <m:r>
                                <m:rPr>
                                  <m:sty m:val="p"/>
                                </m:rPr>
                                <a:rPr lang="es-PE" sz="1800" i="0">
                                  <a:latin typeface="Cambria Math" panose="02040503050406030204" pitchFamily="18" charset="0"/>
                                </a:rPr>
                                <m:t>i</m:t>
                              </m:r>
                            </m:sub>
                          </m:sSub>
                        </m:e>
                      </m:nary>
                      <m:r>
                        <a:rPr lang="es-PE" sz="1800" i="0">
                          <a:latin typeface="Cambria Math" panose="02040503050406030204" pitchFamily="18" charset="0"/>
                        </a:rPr>
                        <m:t>−</m:t>
                      </m:r>
                      <m:f>
                        <m:fPr>
                          <m:ctrlPr>
                            <a:rPr lang="es-PE" sz="1800" i="1">
                              <a:latin typeface="Cambria Math" panose="02040503050406030204" pitchFamily="18" charset="0"/>
                            </a:rPr>
                          </m:ctrlPr>
                        </m:fPr>
                        <m:num>
                          <m:d>
                            <m:dPr>
                              <m:begChr m:val=""/>
                              <m:ctrlPr>
                                <a:rPr lang="es-PE" sz="1800" i="1">
                                  <a:latin typeface="Cambria Math" panose="02040503050406030204" pitchFamily="18" charset="0"/>
                                </a:rPr>
                              </m:ctrlPr>
                            </m:dPr>
                            <m:e>
                              <m:sSub>
                                <m:sSubPr>
                                  <m:ctrlPr>
                                    <a:rPr lang="es-PE" sz="1800" i="1">
                                      <a:latin typeface="Cambria Math" panose="02040503050406030204" pitchFamily="18" charset="0"/>
                                    </a:rPr>
                                  </m:ctrlPr>
                                </m:sSubPr>
                                <m:e>
                                  <m:r>
                                    <a:rPr lang="es-PE" sz="1800" i="1">
                                      <a:latin typeface="Cambria Math" panose="02040503050406030204" pitchFamily="18" charset="0"/>
                                    </a:rPr>
                                    <m:t>𝑛</m:t>
                                  </m:r>
                                </m:e>
                                <m:sub>
                                  <m:r>
                                    <a:rPr lang="es-PE" sz="1800" i="1">
                                      <a:latin typeface="Cambria Math" panose="02040503050406030204" pitchFamily="18" charset="0"/>
                                    </a:rPr>
                                    <m:t>𝑚</m:t>
                                  </m:r>
                                </m:sub>
                              </m:sSub>
                              <m:r>
                                <a:rPr lang="es-PE" sz="1800" i="0">
                                  <a:latin typeface="Cambria Math" panose="02040503050406030204" pitchFamily="18" charset="0"/>
                                </a:rPr>
                                <m:t>(</m:t>
                              </m:r>
                              <m:sSub>
                                <m:sSubPr>
                                  <m:ctrlPr>
                                    <a:rPr lang="es-PE" sz="1800" i="1">
                                      <a:latin typeface="Cambria Math" panose="02040503050406030204" pitchFamily="18" charset="0"/>
                                    </a:rPr>
                                  </m:ctrlPr>
                                </m:sSubPr>
                                <m:e>
                                  <m:r>
                                    <a:rPr lang="es-PE" sz="1800" i="1">
                                      <a:latin typeface="Cambria Math" panose="02040503050406030204" pitchFamily="18" charset="0"/>
                                    </a:rPr>
                                    <m:t>𝑛</m:t>
                                  </m:r>
                                </m:e>
                                <m:sub>
                                  <m:r>
                                    <a:rPr lang="es-PE" sz="1800" i="1">
                                      <a:latin typeface="Cambria Math" panose="02040503050406030204" pitchFamily="18" charset="0"/>
                                    </a:rPr>
                                    <m:t>𝑚</m:t>
                                  </m:r>
                                </m:sub>
                              </m:sSub>
                              <m:r>
                                <a:rPr lang="es-PE" sz="1800" i="0">
                                  <a:latin typeface="Cambria Math" panose="02040503050406030204" pitchFamily="18" charset="0"/>
                                </a:rPr>
                                <m:t>+1</m:t>
                              </m:r>
                            </m:e>
                          </m:d>
                        </m:num>
                        <m:den>
                          <m:r>
                            <a:rPr lang="es-PE" sz="1800" i="0">
                              <a:latin typeface="Cambria Math" panose="02040503050406030204" pitchFamily="18" charset="0"/>
                            </a:rPr>
                            <m:t>2</m:t>
                          </m:r>
                        </m:den>
                      </m:f>
                    </m:oMath>
                  </m:oMathPara>
                </a14:m>
                <a:endParaRPr lang="es-PE" dirty="0"/>
              </a:p>
            </p:txBody>
          </p:sp>
        </mc:Choice>
        <mc:Fallback xmlns="">
          <p:sp>
            <p:nvSpPr>
              <p:cNvPr id="42" name="CuadroTexto 41">
                <a:extLst>
                  <a:ext uri="{FF2B5EF4-FFF2-40B4-BE49-F238E27FC236}">
                    <a16:creationId xmlns:a16="http://schemas.microsoft.com/office/drawing/2014/main" id="{01F27EED-1A3A-4C10-9D62-45F32618DEF5}"/>
                  </a:ext>
                </a:extLst>
              </p:cNvPr>
              <p:cNvSpPr txBox="1">
                <a:spLocks noRot="1" noChangeAspect="1" noMove="1" noResize="1" noEditPoints="1" noAdjustHandles="1" noChangeArrowheads="1" noChangeShapeType="1" noTextEdit="1"/>
              </p:cNvSpPr>
              <p:nvPr/>
            </p:nvSpPr>
            <p:spPr>
              <a:xfrm>
                <a:off x="-703041" y="2973202"/>
                <a:ext cx="10124440" cy="847027"/>
              </a:xfrm>
              <a:prstGeom prst="rect">
                <a:avLst/>
              </a:prstGeom>
              <a:blipFill>
                <a:blip r:embed="rId4"/>
                <a:stretch>
                  <a:fillRect/>
                </a:stretch>
              </a:blipFill>
            </p:spPr>
            <p:txBody>
              <a:bodyPr/>
              <a:lstStyle/>
              <a:p>
                <a:r>
                  <a:rPr lang="es-PE">
                    <a:noFill/>
                  </a:rPr>
                  <a:t> </a:t>
                </a:r>
              </a:p>
            </p:txBody>
          </p:sp>
        </mc:Fallback>
      </mc:AlternateContent>
      <mc:AlternateContent xmlns:mc="http://schemas.openxmlformats.org/markup-compatibility/2006" xmlns:a14="http://schemas.microsoft.com/office/drawing/2010/main">
        <mc:Choice Requires="a14">
          <p:sp>
            <p:nvSpPr>
              <p:cNvPr id="44" name="CuadroTexto 43">
                <a:extLst>
                  <a:ext uri="{FF2B5EF4-FFF2-40B4-BE49-F238E27FC236}">
                    <a16:creationId xmlns:a16="http://schemas.microsoft.com/office/drawing/2014/main" id="{A75B4D1D-EE81-4B7B-9BBF-167022BBF03B}"/>
                  </a:ext>
                </a:extLst>
              </p:cNvPr>
              <p:cNvSpPr txBox="1"/>
              <p:nvPr/>
            </p:nvSpPr>
            <p:spPr>
              <a:xfrm>
                <a:off x="118521" y="3892913"/>
                <a:ext cx="10396104" cy="369332"/>
              </a:xfrm>
              <a:prstGeom prst="rect">
                <a:avLst/>
              </a:prstGeom>
              <a:noFill/>
            </p:spPr>
            <p:txBody>
              <a:bodyPr wrap="square">
                <a:spAutoFit/>
              </a:bodyPr>
              <a:lstStyle/>
              <a:p>
                <a14:m>
                  <m:oMath xmlns:m="http://schemas.openxmlformats.org/officeDocument/2006/math">
                    <m:sSub>
                      <m:sSubPr>
                        <m:ctrlPr>
                          <a:rPr lang="es-PE" sz="1800" i="1" smtClean="0">
                            <a:effectLst/>
                            <a:latin typeface="Cambria Math" panose="02040503050406030204" pitchFamily="18" charset="0"/>
                            <a:ea typeface="Times New Roman" panose="02020603050405020304" pitchFamily="18" charset="0"/>
                            <a:cs typeface="Arial" panose="020B0604020202020204" pitchFamily="34" charset="0"/>
                          </a:rPr>
                        </m:ctrlPr>
                      </m:sSubPr>
                      <m:e>
                        <m:r>
                          <m:rPr>
                            <m:sty m:val="p"/>
                          </m:rPr>
                          <a:rPr lang="es-PE" sz="1800">
                            <a:effectLst/>
                            <a:latin typeface="Cambria Math" panose="02040503050406030204" pitchFamily="18" charset="0"/>
                            <a:ea typeface="Times New Roman" panose="02020603050405020304" pitchFamily="18" charset="0"/>
                            <a:cs typeface="Arial" panose="020B0604020202020204" pitchFamily="34" charset="0"/>
                          </a:rPr>
                          <m:t>n</m:t>
                        </m:r>
                      </m:e>
                      <m:sub>
                        <m:r>
                          <m:rPr>
                            <m:sty m:val="p"/>
                          </m:rPr>
                          <a:rPr lang="es-PE" sz="1800">
                            <a:effectLst/>
                            <a:latin typeface="Cambria Math" panose="02040503050406030204" pitchFamily="18" charset="0"/>
                            <a:ea typeface="Times New Roman" panose="02020603050405020304" pitchFamily="18" charset="0"/>
                            <a:cs typeface="Arial" panose="020B0604020202020204" pitchFamily="34" charset="0"/>
                          </a:rPr>
                          <m:t>m</m:t>
                        </m:r>
                      </m:sub>
                    </m:sSub>
                    <m:r>
                      <a:rPr lang="es-PE" sz="1800">
                        <a:effectLst/>
                        <a:latin typeface="Cambria Math" panose="02040503050406030204" pitchFamily="18" charset="0"/>
                        <a:ea typeface="Times New Roman" panose="02020603050405020304" pitchFamily="18" charset="0"/>
                        <a:cs typeface="Arial" panose="020B0604020202020204" pitchFamily="34" charset="0"/>
                      </a:rPr>
                      <m:t>=</m:t>
                    </m:r>
                    <m:r>
                      <m:rPr>
                        <m:sty m:val="p"/>
                      </m:rPr>
                      <a:rPr lang="es-PE" sz="1800">
                        <a:effectLst/>
                        <a:latin typeface="Cambria Math" panose="02040503050406030204" pitchFamily="18" charset="0"/>
                        <a:ea typeface="Times New Roman" panose="02020603050405020304" pitchFamily="18" charset="0"/>
                        <a:cs typeface="Arial" panose="020B0604020202020204" pitchFamily="34" charset="0"/>
                      </a:rPr>
                      <m:t>min</m:t>
                    </m:r>
                    <m:r>
                      <a:rPr lang="es-PE" sz="1800">
                        <a:effectLst/>
                        <a:latin typeface="Cambria Math" panose="02040503050406030204" pitchFamily="18" charset="0"/>
                        <a:ea typeface="Times New Roman" panose="02020603050405020304" pitchFamily="18" charset="0"/>
                        <a:cs typeface="Arial" panose="020B0604020202020204" pitchFamily="34" charset="0"/>
                      </a:rPr>
                      <m:t>⁡(</m:t>
                    </m:r>
                    <m:sSub>
                      <m:sSubPr>
                        <m:ctrlPr>
                          <a:rPr lang="es-PE" sz="1800" i="1">
                            <a:effectLst/>
                            <a:latin typeface="Cambria Math" panose="02040503050406030204" pitchFamily="18" charset="0"/>
                            <a:ea typeface="Times New Roman" panose="02020603050405020304" pitchFamily="18" charset="0"/>
                            <a:cs typeface="Arial" panose="020B0604020202020204" pitchFamily="34" charset="0"/>
                          </a:rPr>
                        </m:ctrlPr>
                      </m:sSubPr>
                      <m:e>
                        <m:r>
                          <m:rPr>
                            <m:sty m:val="p"/>
                          </m:rPr>
                          <a:rPr lang="es-PE" sz="1800">
                            <a:effectLst/>
                            <a:latin typeface="Cambria Math" panose="02040503050406030204" pitchFamily="18" charset="0"/>
                            <a:ea typeface="Times New Roman" panose="02020603050405020304" pitchFamily="18" charset="0"/>
                            <a:cs typeface="Arial" panose="020B0604020202020204" pitchFamily="34" charset="0"/>
                          </a:rPr>
                          <m:t>n</m:t>
                        </m:r>
                      </m:e>
                      <m:sub>
                        <m:r>
                          <a:rPr lang="es-PE" sz="1800">
                            <a:effectLst/>
                            <a:latin typeface="Cambria Math" panose="02040503050406030204" pitchFamily="18" charset="0"/>
                            <a:ea typeface="Times New Roman" panose="02020603050405020304" pitchFamily="18" charset="0"/>
                            <a:cs typeface="Arial" panose="020B0604020202020204" pitchFamily="34" charset="0"/>
                          </a:rPr>
                          <m:t>1</m:t>
                        </m:r>
                      </m:sub>
                    </m:sSub>
                    <m:r>
                      <a:rPr lang="es-PE" sz="1800">
                        <a:effectLst/>
                        <a:latin typeface="Cambria Math" panose="02040503050406030204" pitchFamily="18" charset="0"/>
                        <a:ea typeface="Times New Roman" panose="02020603050405020304" pitchFamily="18" charset="0"/>
                        <a:cs typeface="Arial" panose="020B0604020202020204" pitchFamily="34" charset="0"/>
                      </a:rPr>
                      <m:t>,</m:t>
                    </m:r>
                    <m:sSub>
                      <m:sSubPr>
                        <m:ctrlPr>
                          <a:rPr lang="es-PE" sz="1800" i="1">
                            <a:effectLst/>
                            <a:latin typeface="Cambria Math" panose="02040503050406030204" pitchFamily="18" charset="0"/>
                            <a:ea typeface="Times New Roman" panose="02020603050405020304" pitchFamily="18" charset="0"/>
                            <a:cs typeface="Arial" panose="020B0604020202020204" pitchFamily="34" charset="0"/>
                          </a:rPr>
                        </m:ctrlPr>
                      </m:sSubPr>
                      <m:e>
                        <m:r>
                          <m:rPr>
                            <m:sty m:val="p"/>
                          </m:rPr>
                          <a:rPr lang="es-PE" sz="1800">
                            <a:effectLst/>
                            <a:latin typeface="Cambria Math" panose="02040503050406030204" pitchFamily="18" charset="0"/>
                            <a:ea typeface="Times New Roman" panose="02020603050405020304" pitchFamily="18" charset="0"/>
                            <a:cs typeface="Arial" panose="020B0604020202020204" pitchFamily="34" charset="0"/>
                          </a:rPr>
                          <m:t>n</m:t>
                        </m:r>
                      </m:e>
                      <m:sub>
                        <m:r>
                          <a:rPr lang="es-PE" sz="1800">
                            <a:effectLst/>
                            <a:latin typeface="Cambria Math" panose="02040503050406030204" pitchFamily="18" charset="0"/>
                            <a:ea typeface="Times New Roman" panose="02020603050405020304" pitchFamily="18" charset="0"/>
                            <a:cs typeface="Arial" panose="020B0604020202020204" pitchFamily="34" charset="0"/>
                          </a:rPr>
                          <m:t>2</m:t>
                        </m:r>
                      </m:sub>
                    </m:sSub>
                    <m:r>
                      <a:rPr lang="es-PE" sz="1800">
                        <a:effectLst/>
                        <a:latin typeface="Cambria Math" panose="02040503050406030204" pitchFamily="18" charset="0"/>
                        <a:ea typeface="Times New Roman" panose="02020603050405020304" pitchFamily="18" charset="0"/>
                        <a:cs typeface="Arial" panose="020B0604020202020204" pitchFamily="34" charset="0"/>
                      </a:rPr>
                      <m:t>)</m:t>
                    </m:r>
                  </m:oMath>
                </a14:m>
                <a:r>
                  <a:rPr lang="es-PE" sz="1800" dirty="0">
                    <a:effectLst/>
                    <a:latin typeface="Arial" panose="020B0604020202020204" pitchFamily="34" charset="0"/>
                    <a:ea typeface="Times New Roman" panose="02020603050405020304" pitchFamily="18" charset="0"/>
                  </a:rPr>
                  <a:t> y 	</a:t>
                </a:r>
                <a14:m>
                  <m:oMath xmlns:m="http://schemas.openxmlformats.org/officeDocument/2006/math">
                    <m:sSub>
                      <m:sSubPr>
                        <m:ctrlPr>
                          <a:rPr lang="es-PE" sz="1800" i="1">
                            <a:effectLst/>
                            <a:latin typeface="Cambria Math" panose="02040503050406030204" pitchFamily="18" charset="0"/>
                            <a:ea typeface="Times New Roman" panose="02020603050405020304" pitchFamily="18" charset="0"/>
                            <a:cs typeface="Arial" panose="020B0604020202020204" pitchFamily="34" charset="0"/>
                          </a:rPr>
                        </m:ctrlPr>
                      </m:sSubPr>
                      <m:e>
                        <m:r>
                          <a:rPr lang="es-PE" sz="1800">
                            <a:effectLst/>
                            <a:latin typeface="Cambria Math" panose="02040503050406030204" pitchFamily="18" charset="0"/>
                            <a:ea typeface="Times New Roman" panose="02020603050405020304" pitchFamily="18" charset="0"/>
                            <a:cs typeface="Arial" panose="020B0604020202020204" pitchFamily="34" charset="0"/>
                          </a:rPr>
                          <m:t>  </m:t>
                        </m:r>
                        <m:r>
                          <m:rPr>
                            <m:sty m:val="p"/>
                          </m:rPr>
                          <a:rPr lang="es-PE" sz="1800">
                            <a:effectLst/>
                            <a:latin typeface="Cambria Math" panose="02040503050406030204" pitchFamily="18" charset="0"/>
                            <a:ea typeface="Times New Roman" panose="02020603050405020304" pitchFamily="18" charset="0"/>
                            <a:cs typeface="Arial" panose="020B0604020202020204" pitchFamily="34" charset="0"/>
                          </a:rPr>
                          <m:t>R</m:t>
                        </m:r>
                      </m:e>
                      <m:sub>
                        <m:r>
                          <m:rPr>
                            <m:sty m:val="p"/>
                          </m:rPr>
                          <a:rPr lang="es-PE" sz="1800">
                            <a:effectLst/>
                            <a:latin typeface="Cambria Math" panose="02040503050406030204" pitchFamily="18" charset="0"/>
                            <a:ea typeface="Times New Roman" panose="02020603050405020304" pitchFamily="18" charset="0"/>
                            <a:cs typeface="Arial" panose="020B0604020202020204" pitchFamily="34" charset="0"/>
                          </a:rPr>
                          <m:t>i</m:t>
                        </m:r>
                      </m:sub>
                    </m:sSub>
                    <m:r>
                      <a:rPr lang="es-PE" sz="1800">
                        <a:effectLst/>
                        <a:latin typeface="Cambria Math" panose="02040503050406030204" pitchFamily="18" charset="0"/>
                        <a:ea typeface="Times New Roman" panose="02020603050405020304" pitchFamily="18" charset="0"/>
                        <a:cs typeface="Arial" panose="020B0604020202020204" pitchFamily="34" charset="0"/>
                      </a:rPr>
                      <m:t> </m:t>
                    </m:r>
                    <m:r>
                      <m:rPr>
                        <m:sty m:val="p"/>
                      </m:rPr>
                      <a:rPr lang="es-PE" sz="1800">
                        <a:effectLst/>
                        <a:latin typeface="Cambria Math" panose="02040503050406030204" pitchFamily="18" charset="0"/>
                        <a:ea typeface="Times New Roman" panose="02020603050405020304" pitchFamily="18" charset="0"/>
                        <a:cs typeface="Arial" panose="020B0604020202020204" pitchFamily="34" charset="0"/>
                      </a:rPr>
                      <m:t>es</m:t>
                    </m:r>
                    <m:r>
                      <a:rPr lang="es-PE" sz="1800">
                        <a:effectLst/>
                        <a:latin typeface="Cambria Math" panose="02040503050406030204" pitchFamily="18" charset="0"/>
                        <a:ea typeface="Times New Roman" panose="02020603050405020304" pitchFamily="18" charset="0"/>
                        <a:cs typeface="Arial" panose="020B0604020202020204" pitchFamily="34" charset="0"/>
                      </a:rPr>
                      <m:t> </m:t>
                    </m:r>
                    <m:r>
                      <m:rPr>
                        <m:sty m:val="p"/>
                      </m:rPr>
                      <a:rPr lang="es-PE" sz="1800">
                        <a:effectLst/>
                        <a:latin typeface="Cambria Math" panose="02040503050406030204" pitchFamily="18" charset="0"/>
                        <a:ea typeface="Times New Roman" panose="02020603050405020304" pitchFamily="18" charset="0"/>
                        <a:cs typeface="Arial" panose="020B0604020202020204" pitchFamily="34" charset="0"/>
                      </a:rPr>
                      <m:t>el</m:t>
                    </m:r>
                    <m:r>
                      <a:rPr lang="es-PE" sz="1800">
                        <a:effectLst/>
                        <a:latin typeface="Cambria Math" panose="02040503050406030204" pitchFamily="18" charset="0"/>
                        <a:ea typeface="Times New Roman" panose="02020603050405020304" pitchFamily="18" charset="0"/>
                        <a:cs typeface="Arial" panose="020B0604020202020204" pitchFamily="34" charset="0"/>
                      </a:rPr>
                      <m:t> </m:t>
                    </m:r>
                    <m:r>
                      <m:rPr>
                        <m:sty m:val="p"/>
                      </m:rPr>
                      <a:rPr lang="es-PE" sz="1800">
                        <a:effectLst/>
                        <a:latin typeface="Cambria Math" panose="02040503050406030204" pitchFamily="18" charset="0"/>
                        <a:ea typeface="Times New Roman" panose="02020603050405020304" pitchFamily="18" charset="0"/>
                        <a:cs typeface="Arial" panose="020B0604020202020204" pitchFamily="34" charset="0"/>
                      </a:rPr>
                      <m:t>i</m:t>
                    </m:r>
                    <m:r>
                      <a:rPr lang="es-PE" sz="1800" i="1">
                        <a:effectLst/>
                        <a:latin typeface="Cambria Math" panose="02040503050406030204" pitchFamily="18" charset="0"/>
                        <a:ea typeface="Times New Roman" panose="02020603050405020304" pitchFamily="18" charset="0"/>
                        <a:cs typeface="Arial" panose="020B0604020202020204" pitchFamily="34" charset="0"/>
                      </a:rPr>
                      <m:t>−</m:t>
                    </m:r>
                    <m:r>
                      <a:rPr lang="es-PE" sz="1800">
                        <a:effectLst/>
                        <a:latin typeface="Cambria Math" panose="02040503050406030204" pitchFamily="18" charset="0"/>
                        <a:ea typeface="Times New Roman" panose="02020603050405020304" pitchFamily="18" charset="0"/>
                        <a:cs typeface="Arial" panose="020B0604020202020204" pitchFamily="34" charset="0"/>
                      </a:rPr>
                      <m:t>é</m:t>
                    </m:r>
                    <m:r>
                      <m:rPr>
                        <m:sty m:val="p"/>
                      </m:rPr>
                      <a:rPr lang="es-PE" sz="1800">
                        <a:effectLst/>
                        <a:latin typeface="Cambria Math" panose="02040503050406030204" pitchFamily="18" charset="0"/>
                        <a:ea typeface="Times New Roman" panose="02020603050405020304" pitchFamily="18" charset="0"/>
                        <a:cs typeface="Arial" panose="020B0604020202020204" pitchFamily="34" charset="0"/>
                      </a:rPr>
                      <m:t>simo</m:t>
                    </m:r>
                    <m:r>
                      <a:rPr lang="es-PE" sz="1800">
                        <a:effectLst/>
                        <a:latin typeface="Cambria Math" panose="02040503050406030204" pitchFamily="18" charset="0"/>
                        <a:ea typeface="Times New Roman" panose="02020603050405020304" pitchFamily="18" charset="0"/>
                        <a:cs typeface="Arial" panose="020B0604020202020204" pitchFamily="34" charset="0"/>
                      </a:rPr>
                      <m:t> </m:t>
                    </m:r>
                    <m:r>
                      <m:rPr>
                        <m:sty m:val="p"/>
                      </m:rPr>
                      <a:rPr lang="es-PE" sz="1800">
                        <a:effectLst/>
                        <a:latin typeface="Cambria Math" panose="02040503050406030204" pitchFamily="18" charset="0"/>
                        <a:ea typeface="Times New Roman" panose="02020603050405020304" pitchFamily="18" charset="0"/>
                        <a:cs typeface="Arial" panose="020B0604020202020204" pitchFamily="34" charset="0"/>
                      </a:rPr>
                      <m:t>rango</m:t>
                    </m:r>
                    <m:r>
                      <a:rPr lang="es-PE" sz="1800">
                        <a:effectLst/>
                        <a:latin typeface="Cambria Math" panose="02040503050406030204" pitchFamily="18" charset="0"/>
                        <a:ea typeface="Times New Roman" panose="02020603050405020304" pitchFamily="18" charset="0"/>
                        <a:cs typeface="Arial" panose="020B0604020202020204" pitchFamily="34" charset="0"/>
                      </a:rPr>
                      <m:t> </m:t>
                    </m:r>
                    <m:r>
                      <m:rPr>
                        <m:sty m:val="p"/>
                      </m:rPr>
                      <a:rPr lang="es-PE" sz="1800">
                        <a:effectLst/>
                        <a:latin typeface="Cambria Math" panose="02040503050406030204" pitchFamily="18" charset="0"/>
                        <a:ea typeface="Times New Roman" panose="02020603050405020304" pitchFamily="18" charset="0"/>
                        <a:cs typeface="Arial" panose="020B0604020202020204" pitchFamily="34" charset="0"/>
                      </a:rPr>
                      <m:t>asignado</m:t>
                    </m:r>
                  </m:oMath>
                </a14:m>
                <a:endParaRPr lang="es-PE" sz="2800" dirty="0">
                  <a:effectLst/>
                  <a:latin typeface="Times New Roman" panose="02020603050405020304" pitchFamily="18" charset="0"/>
                  <a:ea typeface="Times New Roman" panose="02020603050405020304" pitchFamily="18" charset="0"/>
                </a:endParaRPr>
              </a:p>
            </p:txBody>
          </p:sp>
        </mc:Choice>
        <mc:Fallback xmlns="">
          <p:sp>
            <p:nvSpPr>
              <p:cNvPr id="44" name="CuadroTexto 43">
                <a:extLst>
                  <a:ext uri="{FF2B5EF4-FFF2-40B4-BE49-F238E27FC236}">
                    <a16:creationId xmlns:a16="http://schemas.microsoft.com/office/drawing/2014/main" id="{A75B4D1D-EE81-4B7B-9BBF-167022BBF03B}"/>
                  </a:ext>
                </a:extLst>
              </p:cNvPr>
              <p:cNvSpPr txBox="1">
                <a:spLocks noRot="1" noChangeAspect="1" noMove="1" noResize="1" noEditPoints="1" noAdjustHandles="1" noChangeArrowheads="1" noChangeShapeType="1" noTextEdit="1"/>
              </p:cNvSpPr>
              <p:nvPr/>
            </p:nvSpPr>
            <p:spPr>
              <a:xfrm>
                <a:off x="118521" y="3892913"/>
                <a:ext cx="10396104" cy="369332"/>
              </a:xfrm>
              <a:prstGeom prst="rect">
                <a:avLst/>
              </a:prstGeom>
              <a:blipFill>
                <a:blip r:embed="rId5"/>
                <a:stretch>
                  <a:fillRect t="-10000" b="-26667"/>
                </a:stretch>
              </a:blipFill>
            </p:spPr>
            <p:txBody>
              <a:bodyPr/>
              <a:lstStyle/>
              <a:p>
                <a:r>
                  <a:rPr lang="es-PE">
                    <a:noFill/>
                  </a:rPr>
                  <a:t> </a:t>
                </a:r>
              </a:p>
            </p:txBody>
          </p:sp>
        </mc:Fallback>
      </mc:AlternateContent>
      <mc:AlternateContent xmlns:mc="http://schemas.openxmlformats.org/markup-compatibility/2006" xmlns:a14="http://schemas.microsoft.com/office/drawing/2010/main">
        <mc:Choice Requires="a14">
          <p:sp>
            <p:nvSpPr>
              <p:cNvPr id="46" name="CuadroTexto 45">
                <a:extLst>
                  <a:ext uri="{FF2B5EF4-FFF2-40B4-BE49-F238E27FC236}">
                    <a16:creationId xmlns:a16="http://schemas.microsoft.com/office/drawing/2014/main" id="{F1E4D8C4-7649-45A1-BD7E-5D192FB385BE}"/>
                  </a:ext>
                </a:extLst>
              </p:cNvPr>
              <p:cNvSpPr txBox="1"/>
              <p:nvPr/>
            </p:nvSpPr>
            <p:spPr>
              <a:xfrm>
                <a:off x="57435" y="5052862"/>
                <a:ext cx="9632875" cy="115794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begChr m:val=""/>
                          <m:ctrlPr>
                            <a:rPr lang="es-PE" sz="1800" i="1" smtClean="0">
                              <a:latin typeface="Cambria Math" panose="02040503050406030204" pitchFamily="18" charset="0"/>
                            </a:rPr>
                          </m:ctrlPr>
                        </m:dPr>
                        <m:e>
                          <m:r>
                            <a:rPr lang="es-PE" sz="1800" i="1">
                              <a:latin typeface="Cambria Math" panose="02040503050406030204" pitchFamily="18" charset="0"/>
                            </a:rPr>
                            <m:t>𝑧</m:t>
                          </m:r>
                          <m:r>
                            <a:rPr lang="es-PE" sz="1800" i="0">
                              <a:latin typeface="Cambria Math" panose="02040503050406030204" pitchFamily="18" charset="0"/>
                            </a:rPr>
                            <m:t>∗=</m:t>
                          </m:r>
                          <m:f>
                            <m:fPr>
                              <m:ctrlPr>
                                <a:rPr lang="es-PE" sz="1800" i="1">
                                  <a:latin typeface="Cambria Math" panose="02040503050406030204" pitchFamily="18" charset="0"/>
                                </a:rPr>
                              </m:ctrlPr>
                            </m:fPr>
                            <m:num>
                              <m:sSub>
                                <m:sSubPr>
                                  <m:ctrlPr>
                                    <a:rPr lang="es-PE" sz="1800" i="1">
                                      <a:latin typeface="Cambria Math" panose="02040503050406030204" pitchFamily="18" charset="0"/>
                                    </a:rPr>
                                  </m:ctrlPr>
                                </m:sSubPr>
                                <m:e>
                                  <m:r>
                                    <a:rPr lang="es-PE" sz="1800" i="0">
                                      <a:latin typeface="Cambria Math" panose="02040503050406030204" pitchFamily="18" charset="0"/>
                                    </a:rPr>
                                    <m:t> </m:t>
                                  </m:r>
                                  <m:r>
                                    <m:rPr>
                                      <m:sty m:val="p"/>
                                    </m:rPr>
                                    <a:rPr lang="es-PE" sz="1800" i="0">
                                      <a:latin typeface="Cambria Math" panose="02040503050406030204" pitchFamily="18" charset="0"/>
                                    </a:rPr>
                                    <m:t>R</m:t>
                                  </m:r>
                                </m:e>
                                <m:sub>
                                  <m:r>
                                    <m:rPr>
                                      <m:sty m:val="p"/>
                                    </m:rPr>
                                    <a:rPr lang="es-PE" sz="1800" i="0">
                                      <a:latin typeface="Cambria Math" panose="02040503050406030204" pitchFamily="18" charset="0"/>
                                    </a:rPr>
                                    <m:t>m</m:t>
                                  </m:r>
                                </m:sub>
                              </m:sSub>
                              <m:r>
                                <a:rPr lang="es-PE" sz="1800" i="0">
                                  <a:latin typeface="Cambria Math" panose="02040503050406030204" pitchFamily="18" charset="0"/>
                                </a:rPr>
                                <m:t>−</m:t>
                              </m:r>
                              <m:f>
                                <m:fPr>
                                  <m:ctrlPr>
                                    <a:rPr lang="es-PE" sz="1800" i="1">
                                      <a:latin typeface="Cambria Math" panose="02040503050406030204" pitchFamily="18" charset="0"/>
                                    </a:rPr>
                                  </m:ctrlPr>
                                </m:fPr>
                                <m:num>
                                  <m:d>
                                    <m:dPr>
                                      <m:begChr m:val=""/>
                                      <m:ctrlPr>
                                        <a:rPr lang="es-PE" sz="1800" i="1">
                                          <a:latin typeface="Cambria Math" panose="02040503050406030204" pitchFamily="18" charset="0"/>
                                        </a:rPr>
                                      </m:ctrlPr>
                                    </m:dPr>
                                    <m:e>
                                      <m:sSub>
                                        <m:sSubPr>
                                          <m:ctrlPr>
                                            <a:rPr lang="es-PE" sz="1800" i="1">
                                              <a:latin typeface="Cambria Math" panose="02040503050406030204" pitchFamily="18" charset="0"/>
                                            </a:rPr>
                                          </m:ctrlPr>
                                        </m:sSubPr>
                                        <m:e>
                                          <m:r>
                                            <m:rPr>
                                              <m:sty m:val="p"/>
                                            </m:rPr>
                                            <a:rPr lang="es-PE" sz="1800" i="0">
                                              <a:latin typeface="Cambria Math" panose="02040503050406030204" pitchFamily="18" charset="0"/>
                                            </a:rPr>
                                            <m:t>n</m:t>
                                          </m:r>
                                        </m:e>
                                        <m:sub>
                                          <m:r>
                                            <m:rPr>
                                              <m:sty m:val="p"/>
                                            </m:rPr>
                                            <a:rPr lang="es-PE" sz="1800" i="0">
                                              <a:latin typeface="Cambria Math" panose="02040503050406030204" pitchFamily="18" charset="0"/>
                                            </a:rPr>
                                            <m:t>m</m:t>
                                          </m:r>
                                        </m:sub>
                                      </m:sSub>
                                      <m:r>
                                        <a:rPr lang="es-PE" sz="1800" i="0">
                                          <a:latin typeface="Cambria Math" panose="02040503050406030204" pitchFamily="18" charset="0"/>
                                        </a:rPr>
                                        <m:t>(</m:t>
                                      </m:r>
                                      <m:r>
                                        <m:rPr>
                                          <m:sty m:val="p"/>
                                        </m:rPr>
                                        <a:rPr lang="es-PE" sz="1800" i="0">
                                          <a:latin typeface="Cambria Math" panose="02040503050406030204" pitchFamily="18" charset="0"/>
                                        </a:rPr>
                                        <m:t>n</m:t>
                                      </m:r>
                                      <m:r>
                                        <a:rPr lang="es-PE" sz="1800" i="0">
                                          <a:latin typeface="Cambria Math" panose="02040503050406030204" pitchFamily="18" charset="0"/>
                                        </a:rPr>
                                        <m:t>+1</m:t>
                                      </m:r>
                                    </m:e>
                                  </m:d>
                                </m:num>
                                <m:den>
                                  <m:r>
                                    <a:rPr lang="es-PE" sz="1800" i="0">
                                      <a:latin typeface="Cambria Math" panose="02040503050406030204" pitchFamily="18" charset="0"/>
                                    </a:rPr>
                                    <m:t>2</m:t>
                                  </m:r>
                                </m:den>
                              </m:f>
                            </m:num>
                            <m:den>
                              <m:rad>
                                <m:radPr>
                                  <m:degHide m:val="on"/>
                                  <m:ctrlPr>
                                    <a:rPr lang="es-PE" sz="1800" i="1">
                                      <a:latin typeface="Cambria Math" panose="02040503050406030204" pitchFamily="18" charset="0"/>
                                    </a:rPr>
                                  </m:ctrlPr>
                                </m:radPr>
                                <m:deg/>
                                <m:e>
                                  <m:f>
                                    <m:fPr>
                                      <m:ctrlPr>
                                        <a:rPr lang="es-PE" sz="1800" i="1">
                                          <a:latin typeface="Cambria Math" panose="02040503050406030204" pitchFamily="18" charset="0"/>
                                        </a:rPr>
                                      </m:ctrlPr>
                                    </m:fPr>
                                    <m:num>
                                      <m:d>
                                        <m:dPr>
                                          <m:begChr m:val=""/>
                                          <m:ctrlPr>
                                            <a:rPr lang="es-PE" sz="1800" i="1">
                                              <a:latin typeface="Cambria Math" panose="02040503050406030204" pitchFamily="18" charset="0"/>
                                            </a:rPr>
                                          </m:ctrlPr>
                                        </m:dPr>
                                        <m:e>
                                          <m:sSub>
                                            <m:sSubPr>
                                              <m:ctrlPr>
                                                <a:rPr lang="es-PE" sz="1800" i="1">
                                                  <a:latin typeface="Cambria Math" panose="02040503050406030204" pitchFamily="18" charset="0"/>
                                                </a:rPr>
                                              </m:ctrlPr>
                                            </m:sSubPr>
                                            <m:e>
                                              <m:r>
                                                <m:rPr>
                                                  <m:sty m:val="p"/>
                                                </m:rPr>
                                                <a:rPr lang="es-PE" sz="1800" i="0">
                                                  <a:latin typeface="Cambria Math" panose="02040503050406030204" pitchFamily="18" charset="0"/>
                                                </a:rPr>
                                                <m:t>n</m:t>
                                              </m:r>
                                            </m:e>
                                            <m:sub>
                                              <m:r>
                                                <a:rPr lang="es-PE" sz="1800" i="0">
                                                  <a:latin typeface="Cambria Math" panose="02040503050406030204" pitchFamily="18" charset="0"/>
                                                </a:rPr>
                                                <m:t>1</m:t>
                                              </m:r>
                                            </m:sub>
                                          </m:sSub>
                                          <m:sSub>
                                            <m:sSubPr>
                                              <m:ctrlPr>
                                                <a:rPr lang="es-PE" sz="1800" i="1">
                                                  <a:latin typeface="Cambria Math" panose="02040503050406030204" pitchFamily="18" charset="0"/>
                                                </a:rPr>
                                              </m:ctrlPr>
                                            </m:sSubPr>
                                            <m:e>
                                              <m:r>
                                                <m:rPr>
                                                  <m:sty m:val="p"/>
                                                </m:rPr>
                                                <a:rPr lang="es-PE" sz="1800" i="0">
                                                  <a:latin typeface="Cambria Math" panose="02040503050406030204" pitchFamily="18" charset="0"/>
                                                </a:rPr>
                                                <m:t>n</m:t>
                                              </m:r>
                                            </m:e>
                                            <m:sub>
                                              <m:r>
                                                <a:rPr lang="es-PE" sz="1800" i="0">
                                                  <a:latin typeface="Cambria Math" panose="02040503050406030204" pitchFamily="18" charset="0"/>
                                                </a:rPr>
                                                <m:t>2</m:t>
                                              </m:r>
                                            </m:sub>
                                          </m:sSub>
                                          <m:r>
                                            <a:rPr lang="es-PE" sz="1800" i="0">
                                              <a:latin typeface="Cambria Math" panose="02040503050406030204" pitchFamily="18" charset="0"/>
                                            </a:rPr>
                                            <m:t>(</m:t>
                                          </m:r>
                                          <m:r>
                                            <m:rPr>
                                              <m:sty m:val="p"/>
                                            </m:rPr>
                                            <a:rPr lang="es-PE" sz="1800" i="0">
                                              <a:latin typeface="Cambria Math" panose="02040503050406030204" pitchFamily="18" charset="0"/>
                                            </a:rPr>
                                            <m:t>n</m:t>
                                          </m:r>
                                          <m:r>
                                            <a:rPr lang="es-PE" sz="1800" i="0">
                                              <a:latin typeface="Cambria Math" panose="02040503050406030204" pitchFamily="18" charset="0"/>
                                            </a:rPr>
                                            <m:t>+1</m:t>
                                          </m:r>
                                        </m:e>
                                      </m:d>
                                    </m:num>
                                    <m:den>
                                      <m:r>
                                        <a:rPr lang="es-PE" sz="1800" i="0">
                                          <a:latin typeface="Cambria Math" panose="02040503050406030204" pitchFamily="18" charset="0"/>
                                        </a:rPr>
                                        <m:t>12</m:t>
                                      </m:r>
                                    </m:den>
                                  </m:f>
                                </m:e>
                              </m:rad>
                            </m:den>
                          </m:f>
                          <m:r>
                            <a:rPr lang="es-PE" sz="1800" i="0">
                              <a:latin typeface="Cambria Math" panose="02040503050406030204" pitchFamily="18" charset="0"/>
                            </a:rPr>
                            <m:t>~ </m:t>
                          </m:r>
                          <m:r>
                            <m:rPr>
                              <m:sty m:val="p"/>
                            </m:rPr>
                            <a:rPr lang="es-PE" sz="1800" i="0" smtClean="0">
                              <a:latin typeface="Cambria Math" panose="02040503050406030204" pitchFamily="18" charset="0"/>
                            </a:rPr>
                            <m:t>N</m:t>
                          </m:r>
                          <m:r>
                            <a:rPr lang="es-PE" sz="1800" i="0" smtClean="0">
                              <a:latin typeface="Cambria Math" panose="02040503050406030204" pitchFamily="18" charset="0"/>
                            </a:rPr>
                            <m:t>(0,1</m:t>
                          </m:r>
                        </m:e>
                      </m:d>
                    </m:oMath>
                  </m:oMathPara>
                </a14:m>
                <a:endParaRPr lang="es-PE" dirty="0"/>
              </a:p>
            </p:txBody>
          </p:sp>
        </mc:Choice>
        <mc:Fallback xmlns="">
          <p:sp>
            <p:nvSpPr>
              <p:cNvPr id="46" name="CuadroTexto 45">
                <a:extLst>
                  <a:ext uri="{FF2B5EF4-FFF2-40B4-BE49-F238E27FC236}">
                    <a16:creationId xmlns:a16="http://schemas.microsoft.com/office/drawing/2014/main" id="{F1E4D8C4-7649-45A1-BD7E-5D192FB385BE}"/>
                  </a:ext>
                </a:extLst>
              </p:cNvPr>
              <p:cNvSpPr txBox="1">
                <a:spLocks noRot="1" noChangeAspect="1" noMove="1" noResize="1" noEditPoints="1" noAdjustHandles="1" noChangeArrowheads="1" noChangeShapeType="1" noTextEdit="1"/>
              </p:cNvSpPr>
              <p:nvPr/>
            </p:nvSpPr>
            <p:spPr>
              <a:xfrm>
                <a:off x="57435" y="5052862"/>
                <a:ext cx="9632875" cy="1157946"/>
              </a:xfrm>
              <a:prstGeom prst="rect">
                <a:avLst/>
              </a:prstGeom>
              <a:blipFill>
                <a:blip r:embed="rId6"/>
                <a:stretch>
                  <a:fillRect/>
                </a:stretch>
              </a:blipFill>
            </p:spPr>
            <p:txBody>
              <a:bodyPr/>
              <a:lstStyle/>
              <a:p>
                <a:r>
                  <a:rPr lang="es-PE">
                    <a:noFill/>
                  </a:rPr>
                  <a:t> </a:t>
                </a:r>
              </a:p>
            </p:txBody>
          </p:sp>
        </mc:Fallback>
      </mc:AlternateContent>
      <mc:AlternateContent xmlns:mc="http://schemas.openxmlformats.org/markup-compatibility/2006" xmlns:a14="http://schemas.microsoft.com/office/drawing/2010/main">
        <mc:Choice Requires="a14">
          <p:graphicFrame>
            <p:nvGraphicFramePr>
              <p:cNvPr id="35" name="Tabla 34">
                <a:extLst>
                  <a:ext uri="{FF2B5EF4-FFF2-40B4-BE49-F238E27FC236}">
                    <a16:creationId xmlns:a16="http://schemas.microsoft.com/office/drawing/2014/main" id="{98B8E936-315F-4197-A9DD-26F7A2BAC424}"/>
                  </a:ext>
                </a:extLst>
              </p:cNvPr>
              <p:cNvGraphicFramePr>
                <a:graphicFrameLocks noGrp="1"/>
              </p:cNvGraphicFramePr>
              <p:nvPr>
                <p:extLst>
                  <p:ext uri="{D42A27DB-BD31-4B8C-83A1-F6EECF244321}">
                    <p14:modId xmlns:p14="http://schemas.microsoft.com/office/powerpoint/2010/main" val="2908663364"/>
                  </p:ext>
                </p:extLst>
              </p:nvPr>
            </p:nvGraphicFramePr>
            <p:xfrm>
              <a:off x="971599" y="1401973"/>
              <a:ext cx="5915554" cy="790649"/>
            </p:xfrm>
            <a:graphic>
              <a:graphicData uri="http://schemas.openxmlformats.org/drawingml/2006/table">
                <a:tbl>
                  <a:tblPr firstRow="1" firstCol="1" bandRow="1">
                    <a:tableStyleId>{5C22544A-7EE6-4342-B048-85BDC9FD1C3A}</a:tableStyleId>
                  </a:tblPr>
                  <a:tblGrid>
                    <a:gridCol w="591277">
                      <a:extLst>
                        <a:ext uri="{9D8B030D-6E8A-4147-A177-3AD203B41FA5}">
                          <a16:colId xmlns:a16="http://schemas.microsoft.com/office/drawing/2014/main" val="1801605121"/>
                        </a:ext>
                      </a:extLst>
                    </a:gridCol>
                    <a:gridCol w="591277">
                      <a:extLst>
                        <a:ext uri="{9D8B030D-6E8A-4147-A177-3AD203B41FA5}">
                          <a16:colId xmlns:a16="http://schemas.microsoft.com/office/drawing/2014/main" val="1913571617"/>
                        </a:ext>
                      </a:extLst>
                    </a:gridCol>
                    <a:gridCol w="591277">
                      <a:extLst>
                        <a:ext uri="{9D8B030D-6E8A-4147-A177-3AD203B41FA5}">
                          <a16:colId xmlns:a16="http://schemas.microsoft.com/office/drawing/2014/main" val="120431535"/>
                        </a:ext>
                      </a:extLst>
                    </a:gridCol>
                    <a:gridCol w="591277">
                      <a:extLst>
                        <a:ext uri="{9D8B030D-6E8A-4147-A177-3AD203B41FA5}">
                          <a16:colId xmlns:a16="http://schemas.microsoft.com/office/drawing/2014/main" val="2201406131"/>
                        </a:ext>
                      </a:extLst>
                    </a:gridCol>
                    <a:gridCol w="591277">
                      <a:extLst>
                        <a:ext uri="{9D8B030D-6E8A-4147-A177-3AD203B41FA5}">
                          <a16:colId xmlns:a16="http://schemas.microsoft.com/office/drawing/2014/main" val="3577537988"/>
                        </a:ext>
                      </a:extLst>
                    </a:gridCol>
                    <a:gridCol w="591277">
                      <a:extLst>
                        <a:ext uri="{9D8B030D-6E8A-4147-A177-3AD203B41FA5}">
                          <a16:colId xmlns:a16="http://schemas.microsoft.com/office/drawing/2014/main" val="2715244769"/>
                        </a:ext>
                      </a:extLst>
                    </a:gridCol>
                    <a:gridCol w="591973">
                      <a:extLst>
                        <a:ext uri="{9D8B030D-6E8A-4147-A177-3AD203B41FA5}">
                          <a16:colId xmlns:a16="http://schemas.microsoft.com/office/drawing/2014/main" val="1041418552"/>
                        </a:ext>
                      </a:extLst>
                    </a:gridCol>
                    <a:gridCol w="591973">
                      <a:extLst>
                        <a:ext uri="{9D8B030D-6E8A-4147-A177-3AD203B41FA5}">
                          <a16:colId xmlns:a16="http://schemas.microsoft.com/office/drawing/2014/main" val="1281798766"/>
                        </a:ext>
                      </a:extLst>
                    </a:gridCol>
                    <a:gridCol w="591973">
                      <a:extLst>
                        <a:ext uri="{9D8B030D-6E8A-4147-A177-3AD203B41FA5}">
                          <a16:colId xmlns:a16="http://schemas.microsoft.com/office/drawing/2014/main" val="4160537353"/>
                        </a:ext>
                      </a:extLst>
                    </a:gridCol>
                    <a:gridCol w="591973">
                      <a:extLst>
                        <a:ext uri="{9D8B030D-6E8A-4147-A177-3AD203B41FA5}">
                          <a16:colId xmlns:a16="http://schemas.microsoft.com/office/drawing/2014/main" val="3780231106"/>
                        </a:ext>
                      </a:extLst>
                    </a:gridCol>
                  </a:tblGrid>
                  <a:tr h="413526">
                    <a:tc>
                      <a:txBody>
                        <a:bodyPr/>
                        <a:lstStyle/>
                        <a:p>
                          <a:pPr algn="ctr" fontAlgn="base"/>
                          <a14:m>
                            <m:oMathPara xmlns:m="http://schemas.openxmlformats.org/officeDocument/2006/math">
                              <m:oMathParaPr>
                                <m:jc m:val="centerGroup"/>
                              </m:oMathParaPr>
                              <m:oMath xmlns:m="http://schemas.openxmlformats.org/officeDocument/2006/math">
                                <m:sSub>
                                  <m:sSubPr>
                                    <m:ctrlPr>
                                      <a:rPr lang="es-PE" sz="1200" i="1">
                                        <a:effectLst/>
                                        <a:latin typeface="Cambria Math" panose="02040503050406030204" pitchFamily="18" charset="0"/>
                                      </a:rPr>
                                    </m:ctrlPr>
                                  </m:sSubPr>
                                  <m:e>
                                    <m:r>
                                      <m:rPr>
                                        <m:sty m:val="p"/>
                                      </m:rPr>
                                      <a:rPr lang="en-US" sz="1200">
                                        <a:effectLst/>
                                        <a:latin typeface="Cambria Math" panose="02040503050406030204" pitchFamily="18" charset="0"/>
                                      </a:rPr>
                                      <m:t>X</m:t>
                                    </m:r>
                                  </m:e>
                                  <m:sub>
                                    <m:r>
                                      <a:rPr lang="en-US" sz="1200">
                                        <a:effectLst/>
                                        <a:latin typeface="Cambria Math" panose="02040503050406030204" pitchFamily="18" charset="0"/>
                                      </a:rPr>
                                      <m:t>(1)</m:t>
                                    </m:r>
                                  </m:sub>
                                </m:sSub>
                              </m:oMath>
                            </m:oMathPara>
                          </a14:m>
                          <a:endParaRPr lang="es-PE"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fontAlgn="base"/>
                          <a14:m>
                            <m:oMathPara xmlns:m="http://schemas.openxmlformats.org/officeDocument/2006/math">
                              <m:oMathParaPr>
                                <m:jc m:val="centerGroup"/>
                              </m:oMathParaPr>
                              <m:oMath xmlns:m="http://schemas.openxmlformats.org/officeDocument/2006/math">
                                <m:sSub>
                                  <m:sSubPr>
                                    <m:ctrlPr>
                                      <a:rPr lang="es-PE" sz="1200" i="1">
                                        <a:effectLst/>
                                        <a:latin typeface="Cambria Math" panose="02040503050406030204" pitchFamily="18" charset="0"/>
                                      </a:rPr>
                                    </m:ctrlPr>
                                  </m:sSubPr>
                                  <m:e>
                                    <m:r>
                                      <m:rPr>
                                        <m:sty m:val="p"/>
                                      </m:rPr>
                                      <a:rPr lang="en-US" sz="1200">
                                        <a:effectLst/>
                                        <a:latin typeface="Cambria Math" panose="02040503050406030204" pitchFamily="18" charset="0"/>
                                      </a:rPr>
                                      <m:t>X</m:t>
                                    </m:r>
                                  </m:e>
                                  <m:sub>
                                    <m:r>
                                      <a:rPr lang="en-US" sz="1200">
                                        <a:effectLst/>
                                        <a:latin typeface="Cambria Math" panose="02040503050406030204" pitchFamily="18" charset="0"/>
                                      </a:rPr>
                                      <m:t>(2)</m:t>
                                    </m:r>
                                  </m:sub>
                                </m:sSub>
                              </m:oMath>
                            </m:oMathPara>
                          </a14:m>
                          <a:endParaRPr lang="es-PE"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fontAlgn="base"/>
                          <a14:m>
                            <m:oMathPara xmlns:m="http://schemas.openxmlformats.org/officeDocument/2006/math">
                              <m:oMathParaPr>
                                <m:jc m:val="centerGroup"/>
                              </m:oMathParaPr>
                              <m:oMath xmlns:m="http://schemas.openxmlformats.org/officeDocument/2006/math">
                                <m:sSub>
                                  <m:sSubPr>
                                    <m:ctrlPr>
                                      <a:rPr lang="es-PE" sz="1200" i="1">
                                        <a:effectLst/>
                                        <a:latin typeface="Cambria Math" panose="02040503050406030204" pitchFamily="18" charset="0"/>
                                      </a:rPr>
                                    </m:ctrlPr>
                                  </m:sSubPr>
                                  <m:e>
                                    <m:r>
                                      <m:rPr>
                                        <m:sty m:val="p"/>
                                      </m:rPr>
                                      <a:rPr lang="en-US" sz="1200">
                                        <a:effectLst/>
                                        <a:latin typeface="Cambria Math" panose="02040503050406030204" pitchFamily="18" charset="0"/>
                                      </a:rPr>
                                      <m:t>X</m:t>
                                    </m:r>
                                  </m:e>
                                  <m:sub>
                                    <m:r>
                                      <a:rPr lang="en-US" sz="1200">
                                        <a:effectLst/>
                                        <a:latin typeface="Cambria Math" panose="02040503050406030204" pitchFamily="18" charset="0"/>
                                      </a:rPr>
                                      <m:t>(3)</m:t>
                                    </m:r>
                                  </m:sub>
                                </m:sSub>
                              </m:oMath>
                            </m:oMathPara>
                          </a14:m>
                          <a:endParaRPr lang="es-PE"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fontAlgn="base"/>
                          <a14:m>
                            <m:oMathPara xmlns:m="http://schemas.openxmlformats.org/officeDocument/2006/math">
                              <m:oMathParaPr>
                                <m:jc m:val="centerGroup"/>
                              </m:oMathParaPr>
                              <m:oMath xmlns:m="http://schemas.openxmlformats.org/officeDocument/2006/math">
                                <m:sSub>
                                  <m:sSubPr>
                                    <m:ctrlPr>
                                      <a:rPr lang="es-PE" sz="1200" i="1">
                                        <a:effectLst/>
                                        <a:latin typeface="Cambria Math" panose="02040503050406030204" pitchFamily="18" charset="0"/>
                                      </a:rPr>
                                    </m:ctrlPr>
                                  </m:sSubPr>
                                  <m:e>
                                    <m:r>
                                      <m:rPr>
                                        <m:sty m:val="p"/>
                                      </m:rPr>
                                      <a:rPr lang="en-US" sz="1200">
                                        <a:effectLst/>
                                        <a:latin typeface="Cambria Math" panose="02040503050406030204" pitchFamily="18" charset="0"/>
                                      </a:rPr>
                                      <m:t>X</m:t>
                                    </m:r>
                                  </m:e>
                                  <m:sub>
                                    <m:r>
                                      <a:rPr lang="en-US" sz="1200">
                                        <a:effectLst/>
                                        <a:latin typeface="Cambria Math" panose="02040503050406030204" pitchFamily="18" charset="0"/>
                                      </a:rPr>
                                      <m:t>(4)</m:t>
                                    </m:r>
                                  </m:sub>
                                </m:sSub>
                              </m:oMath>
                            </m:oMathPara>
                          </a14:m>
                          <a:endParaRPr lang="es-PE"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fontAlgn="base"/>
                          <a14:m>
                            <m:oMathPara xmlns:m="http://schemas.openxmlformats.org/officeDocument/2006/math">
                              <m:oMathParaPr>
                                <m:jc m:val="centerGroup"/>
                              </m:oMathParaPr>
                              <m:oMath xmlns:m="http://schemas.openxmlformats.org/officeDocument/2006/math">
                                <m:sSub>
                                  <m:sSubPr>
                                    <m:ctrlPr>
                                      <a:rPr lang="es-PE" sz="1200" i="1">
                                        <a:effectLst/>
                                        <a:latin typeface="Cambria Math" panose="02040503050406030204" pitchFamily="18" charset="0"/>
                                      </a:rPr>
                                    </m:ctrlPr>
                                  </m:sSubPr>
                                  <m:e>
                                    <m:r>
                                      <m:rPr>
                                        <m:sty m:val="p"/>
                                      </m:rPr>
                                      <a:rPr lang="en-US" sz="1200">
                                        <a:effectLst/>
                                        <a:latin typeface="Cambria Math" panose="02040503050406030204" pitchFamily="18" charset="0"/>
                                      </a:rPr>
                                      <m:t>X</m:t>
                                    </m:r>
                                  </m:e>
                                  <m:sub>
                                    <m:r>
                                      <a:rPr lang="en-US" sz="1200">
                                        <a:effectLst/>
                                        <a:latin typeface="Cambria Math" panose="02040503050406030204" pitchFamily="18" charset="0"/>
                                      </a:rPr>
                                      <m:t>(5)</m:t>
                                    </m:r>
                                  </m:sub>
                                </m:sSub>
                              </m:oMath>
                            </m:oMathPara>
                          </a14:m>
                          <a:endParaRPr lang="es-PE"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fontAlgn="base"/>
                          <a:r>
                            <a:rPr lang="en-US" sz="1200">
                              <a:effectLst/>
                            </a:rPr>
                            <a:t>…</a:t>
                          </a:r>
                          <a:endParaRPr lang="es-PE"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fontAlgn="base"/>
                          <a14:m>
                            <m:oMathPara xmlns:m="http://schemas.openxmlformats.org/officeDocument/2006/math">
                              <m:oMathParaPr>
                                <m:jc m:val="centerGroup"/>
                              </m:oMathParaPr>
                              <m:oMath xmlns:m="http://schemas.openxmlformats.org/officeDocument/2006/math">
                                <m:sSub>
                                  <m:sSubPr>
                                    <m:ctrlPr>
                                      <a:rPr lang="es-PE" sz="1200" i="1">
                                        <a:effectLst/>
                                        <a:latin typeface="Cambria Math" panose="02040503050406030204" pitchFamily="18" charset="0"/>
                                      </a:rPr>
                                    </m:ctrlPr>
                                  </m:sSubPr>
                                  <m:e>
                                    <m:r>
                                      <m:rPr>
                                        <m:sty m:val="p"/>
                                      </m:rPr>
                                      <a:rPr lang="en-US" sz="1200">
                                        <a:effectLst/>
                                        <a:latin typeface="Cambria Math" panose="02040503050406030204" pitchFamily="18" charset="0"/>
                                      </a:rPr>
                                      <m:t>X</m:t>
                                    </m:r>
                                  </m:e>
                                  <m:sub>
                                    <m:r>
                                      <a:rPr lang="en-US" sz="1200">
                                        <a:effectLst/>
                                        <a:latin typeface="Cambria Math" panose="02040503050406030204" pitchFamily="18" charset="0"/>
                                      </a:rPr>
                                      <m:t>(</m:t>
                                    </m:r>
                                    <m:r>
                                      <m:rPr>
                                        <m:sty m:val="p"/>
                                      </m:rPr>
                                      <a:rPr lang="en-US" sz="1200">
                                        <a:effectLst/>
                                        <a:latin typeface="Cambria Math" panose="02040503050406030204" pitchFamily="18" charset="0"/>
                                      </a:rPr>
                                      <m:t>n</m:t>
                                    </m:r>
                                    <m:r>
                                      <a:rPr lang="en-US" sz="1200">
                                        <a:effectLst/>
                                        <a:latin typeface="Cambria Math" panose="02040503050406030204" pitchFamily="18" charset="0"/>
                                      </a:rPr>
                                      <m:t>−3)</m:t>
                                    </m:r>
                                  </m:sub>
                                </m:sSub>
                              </m:oMath>
                            </m:oMathPara>
                          </a14:m>
                          <a:endParaRPr lang="es-PE"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fontAlgn="base"/>
                          <a14:m>
                            <m:oMathPara xmlns:m="http://schemas.openxmlformats.org/officeDocument/2006/math">
                              <m:oMathParaPr>
                                <m:jc m:val="centerGroup"/>
                              </m:oMathParaPr>
                              <m:oMath xmlns:m="http://schemas.openxmlformats.org/officeDocument/2006/math">
                                <m:sSub>
                                  <m:sSubPr>
                                    <m:ctrlPr>
                                      <a:rPr lang="es-PE" sz="1200" i="1">
                                        <a:effectLst/>
                                        <a:latin typeface="Cambria Math" panose="02040503050406030204" pitchFamily="18" charset="0"/>
                                      </a:rPr>
                                    </m:ctrlPr>
                                  </m:sSubPr>
                                  <m:e>
                                    <m:r>
                                      <m:rPr>
                                        <m:sty m:val="p"/>
                                      </m:rPr>
                                      <a:rPr lang="en-US" sz="1200">
                                        <a:effectLst/>
                                        <a:latin typeface="Cambria Math" panose="02040503050406030204" pitchFamily="18" charset="0"/>
                                      </a:rPr>
                                      <m:t>X</m:t>
                                    </m:r>
                                  </m:e>
                                  <m:sub>
                                    <m:r>
                                      <a:rPr lang="en-US" sz="1200">
                                        <a:effectLst/>
                                        <a:latin typeface="Cambria Math" panose="02040503050406030204" pitchFamily="18" charset="0"/>
                                      </a:rPr>
                                      <m:t>(</m:t>
                                    </m:r>
                                    <m:r>
                                      <m:rPr>
                                        <m:sty m:val="p"/>
                                      </m:rPr>
                                      <a:rPr lang="en-US" sz="1200">
                                        <a:effectLst/>
                                        <a:latin typeface="Cambria Math" panose="02040503050406030204" pitchFamily="18" charset="0"/>
                                      </a:rPr>
                                      <m:t>n</m:t>
                                    </m:r>
                                    <m:r>
                                      <a:rPr lang="en-US" sz="1200">
                                        <a:effectLst/>
                                        <a:latin typeface="Cambria Math" panose="02040503050406030204" pitchFamily="18" charset="0"/>
                                      </a:rPr>
                                      <m:t>−2)</m:t>
                                    </m:r>
                                  </m:sub>
                                </m:sSub>
                              </m:oMath>
                            </m:oMathPara>
                          </a14:m>
                          <a:endParaRPr lang="es-PE"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fontAlgn="base"/>
                          <a14:m>
                            <m:oMathPara xmlns:m="http://schemas.openxmlformats.org/officeDocument/2006/math">
                              <m:oMathParaPr>
                                <m:jc m:val="centerGroup"/>
                              </m:oMathParaPr>
                              <m:oMath xmlns:m="http://schemas.openxmlformats.org/officeDocument/2006/math">
                                <m:sSub>
                                  <m:sSubPr>
                                    <m:ctrlPr>
                                      <a:rPr lang="es-PE" sz="1200" i="1">
                                        <a:effectLst/>
                                        <a:latin typeface="Cambria Math" panose="02040503050406030204" pitchFamily="18" charset="0"/>
                                      </a:rPr>
                                    </m:ctrlPr>
                                  </m:sSubPr>
                                  <m:e>
                                    <m:r>
                                      <m:rPr>
                                        <m:sty m:val="p"/>
                                      </m:rPr>
                                      <a:rPr lang="en-US" sz="1200">
                                        <a:effectLst/>
                                        <a:latin typeface="Cambria Math" panose="02040503050406030204" pitchFamily="18" charset="0"/>
                                      </a:rPr>
                                      <m:t>X</m:t>
                                    </m:r>
                                  </m:e>
                                  <m:sub>
                                    <m:r>
                                      <a:rPr lang="en-US" sz="1200">
                                        <a:effectLst/>
                                        <a:latin typeface="Cambria Math" panose="02040503050406030204" pitchFamily="18" charset="0"/>
                                      </a:rPr>
                                      <m:t>(</m:t>
                                    </m:r>
                                    <m:r>
                                      <m:rPr>
                                        <m:sty m:val="p"/>
                                      </m:rPr>
                                      <a:rPr lang="en-US" sz="1200">
                                        <a:effectLst/>
                                        <a:latin typeface="Cambria Math" panose="02040503050406030204" pitchFamily="18" charset="0"/>
                                      </a:rPr>
                                      <m:t>n</m:t>
                                    </m:r>
                                    <m:r>
                                      <a:rPr lang="en-US" sz="1200">
                                        <a:effectLst/>
                                        <a:latin typeface="Cambria Math" panose="02040503050406030204" pitchFamily="18" charset="0"/>
                                      </a:rPr>
                                      <m:t>−1)</m:t>
                                    </m:r>
                                  </m:sub>
                                </m:sSub>
                              </m:oMath>
                            </m:oMathPara>
                          </a14:m>
                          <a:endParaRPr lang="es-PE"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fontAlgn="base"/>
                          <a14:m>
                            <m:oMathPara xmlns:m="http://schemas.openxmlformats.org/officeDocument/2006/math">
                              <m:oMathParaPr>
                                <m:jc m:val="centerGroup"/>
                              </m:oMathParaPr>
                              <m:oMath xmlns:m="http://schemas.openxmlformats.org/officeDocument/2006/math">
                                <m:sSub>
                                  <m:sSubPr>
                                    <m:ctrlPr>
                                      <a:rPr lang="es-PE" sz="1200" i="1">
                                        <a:effectLst/>
                                        <a:latin typeface="Cambria Math" panose="02040503050406030204" pitchFamily="18" charset="0"/>
                                      </a:rPr>
                                    </m:ctrlPr>
                                  </m:sSubPr>
                                  <m:e>
                                    <m:r>
                                      <m:rPr>
                                        <m:sty m:val="p"/>
                                      </m:rPr>
                                      <a:rPr lang="en-US" sz="1200">
                                        <a:effectLst/>
                                        <a:latin typeface="Cambria Math" panose="02040503050406030204" pitchFamily="18" charset="0"/>
                                      </a:rPr>
                                      <m:t>X</m:t>
                                    </m:r>
                                  </m:e>
                                  <m:sub>
                                    <m:r>
                                      <a:rPr lang="en-US" sz="1200">
                                        <a:effectLst/>
                                        <a:latin typeface="Cambria Math" panose="02040503050406030204" pitchFamily="18" charset="0"/>
                                      </a:rPr>
                                      <m:t>(</m:t>
                                    </m:r>
                                    <m:r>
                                      <m:rPr>
                                        <m:sty m:val="p"/>
                                      </m:rPr>
                                      <a:rPr lang="en-US" sz="1200">
                                        <a:effectLst/>
                                        <a:latin typeface="Cambria Math" panose="02040503050406030204" pitchFamily="18" charset="0"/>
                                      </a:rPr>
                                      <m:t>n</m:t>
                                    </m:r>
                                    <m:r>
                                      <a:rPr lang="en-US" sz="1200">
                                        <a:effectLst/>
                                        <a:latin typeface="Cambria Math" panose="02040503050406030204" pitchFamily="18" charset="0"/>
                                      </a:rPr>
                                      <m:t>)</m:t>
                                    </m:r>
                                  </m:sub>
                                </m:sSub>
                              </m:oMath>
                            </m:oMathPara>
                          </a14:m>
                          <a:endParaRPr lang="es-PE"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534984549"/>
                      </a:ext>
                    </a:extLst>
                  </a:tr>
                  <a:tr h="377123">
                    <a:tc>
                      <a:txBody>
                        <a:bodyPr/>
                        <a:lstStyle/>
                        <a:p>
                          <a:pPr algn="ctr" fontAlgn="base"/>
                          <a:r>
                            <a:rPr lang="en-US" sz="1200">
                              <a:effectLst/>
                            </a:rPr>
                            <a:t>1</a:t>
                          </a:r>
                          <a:endParaRPr lang="es-PE"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fontAlgn="base"/>
                          <a:r>
                            <a:rPr lang="en-US" sz="1200">
                              <a:effectLst/>
                            </a:rPr>
                            <a:t>4</a:t>
                          </a:r>
                          <a:endParaRPr lang="es-PE"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fontAlgn="base"/>
                          <a:r>
                            <a:rPr lang="en-US" sz="1200">
                              <a:effectLst/>
                            </a:rPr>
                            <a:t>5</a:t>
                          </a:r>
                          <a:endParaRPr lang="es-PE"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fontAlgn="base"/>
                          <a:r>
                            <a:rPr lang="en-US" sz="1200">
                              <a:effectLst/>
                            </a:rPr>
                            <a:t>8</a:t>
                          </a:r>
                          <a:endParaRPr lang="es-PE"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fontAlgn="base"/>
                          <a:r>
                            <a:rPr lang="en-US" sz="1200">
                              <a:effectLst/>
                            </a:rPr>
                            <a:t>9</a:t>
                          </a:r>
                          <a:endParaRPr lang="es-PE"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fontAlgn="base"/>
                          <a:r>
                            <a:rPr lang="en-US" sz="1200">
                              <a:effectLst/>
                            </a:rPr>
                            <a:t>…</a:t>
                          </a:r>
                          <a:endParaRPr lang="es-PE"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fontAlgn="base"/>
                          <a:r>
                            <a:rPr lang="en-US" sz="1200">
                              <a:effectLst/>
                            </a:rPr>
                            <a:t>7</a:t>
                          </a:r>
                          <a:endParaRPr lang="es-PE"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fontAlgn="base"/>
                          <a:r>
                            <a:rPr lang="en-US" sz="1200">
                              <a:effectLst/>
                            </a:rPr>
                            <a:t>6</a:t>
                          </a:r>
                          <a:endParaRPr lang="es-PE"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fontAlgn="base"/>
                          <a:r>
                            <a:rPr lang="en-US" sz="1200">
                              <a:effectLst/>
                            </a:rPr>
                            <a:t>3</a:t>
                          </a:r>
                          <a:endParaRPr lang="es-PE"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fontAlgn="base"/>
                          <a:r>
                            <a:rPr lang="en-US" sz="1200" dirty="0">
                              <a:effectLst/>
                            </a:rPr>
                            <a:t>2</a:t>
                          </a:r>
                          <a:endParaRPr lang="es-PE" sz="12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677033851"/>
                      </a:ext>
                    </a:extLst>
                  </a:tr>
                </a:tbl>
              </a:graphicData>
            </a:graphic>
          </p:graphicFrame>
        </mc:Choice>
        <mc:Fallback xmlns="">
          <p:graphicFrame>
            <p:nvGraphicFramePr>
              <p:cNvPr id="35" name="Tabla 34">
                <a:extLst>
                  <a:ext uri="{FF2B5EF4-FFF2-40B4-BE49-F238E27FC236}">
                    <a16:creationId xmlns:a16="http://schemas.microsoft.com/office/drawing/2014/main" id="{98B8E936-315F-4197-A9DD-26F7A2BAC424}"/>
                  </a:ext>
                </a:extLst>
              </p:cNvPr>
              <p:cNvGraphicFramePr>
                <a:graphicFrameLocks noGrp="1"/>
              </p:cNvGraphicFramePr>
              <p:nvPr>
                <p:extLst>
                  <p:ext uri="{D42A27DB-BD31-4B8C-83A1-F6EECF244321}">
                    <p14:modId xmlns:p14="http://schemas.microsoft.com/office/powerpoint/2010/main" val="2908663364"/>
                  </p:ext>
                </p:extLst>
              </p:nvPr>
            </p:nvGraphicFramePr>
            <p:xfrm>
              <a:off x="971599" y="1401973"/>
              <a:ext cx="5915554" cy="790649"/>
            </p:xfrm>
            <a:graphic>
              <a:graphicData uri="http://schemas.openxmlformats.org/drawingml/2006/table">
                <a:tbl>
                  <a:tblPr firstRow="1" firstCol="1" bandRow="1">
                    <a:tableStyleId>{5C22544A-7EE6-4342-B048-85BDC9FD1C3A}</a:tableStyleId>
                  </a:tblPr>
                  <a:tblGrid>
                    <a:gridCol w="591277">
                      <a:extLst>
                        <a:ext uri="{9D8B030D-6E8A-4147-A177-3AD203B41FA5}">
                          <a16:colId xmlns:a16="http://schemas.microsoft.com/office/drawing/2014/main" val="1801605121"/>
                        </a:ext>
                      </a:extLst>
                    </a:gridCol>
                    <a:gridCol w="591277">
                      <a:extLst>
                        <a:ext uri="{9D8B030D-6E8A-4147-A177-3AD203B41FA5}">
                          <a16:colId xmlns:a16="http://schemas.microsoft.com/office/drawing/2014/main" val="1913571617"/>
                        </a:ext>
                      </a:extLst>
                    </a:gridCol>
                    <a:gridCol w="591277">
                      <a:extLst>
                        <a:ext uri="{9D8B030D-6E8A-4147-A177-3AD203B41FA5}">
                          <a16:colId xmlns:a16="http://schemas.microsoft.com/office/drawing/2014/main" val="120431535"/>
                        </a:ext>
                      </a:extLst>
                    </a:gridCol>
                    <a:gridCol w="591277">
                      <a:extLst>
                        <a:ext uri="{9D8B030D-6E8A-4147-A177-3AD203B41FA5}">
                          <a16:colId xmlns:a16="http://schemas.microsoft.com/office/drawing/2014/main" val="2201406131"/>
                        </a:ext>
                      </a:extLst>
                    </a:gridCol>
                    <a:gridCol w="591277">
                      <a:extLst>
                        <a:ext uri="{9D8B030D-6E8A-4147-A177-3AD203B41FA5}">
                          <a16:colId xmlns:a16="http://schemas.microsoft.com/office/drawing/2014/main" val="3577537988"/>
                        </a:ext>
                      </a:extLst>
                    </a:gridCol>
                    <a:gridCol w="591277">
                      <a:extLst>
                        <a:ext uri="{9D8B030D-6E8A-4147-A177-3AD203B41FA5}">
                          <a16:colId xmlns:a16="http://schemas.microsoft.com/office/drawing/2014/main" val="2715244769"/>
                        </a:ext>
                      </a:extLst>
                    </a:gridCol>
                    <a:gridCol w="591973">
                      <a:extLst>
                        <a:ext uri="{9D8B030D-6E8A-4147-A177-3AD203B41FA5}">
                          <a16:colId xmlns:a16="http://schemas.microsoft.com/office/drawing/2014/main" val="1041418552"/>
                        </a:ext>
                      </a:extLst>
                    </a:gridCol>
                    <a:gridCol w="591973">
                      <a:extLst>
                        <a:ext uri="{9D8B030D-6E8A-4147-A177-3AD203B41FA5}">
                          <a16:colId xmlns:a16="http://schemas.microsoft.com/office/drawing/2014/main" val="1281798766"/>
                        </a:ext>
                      </a:extLst>
                    </a:gridCol>
                    <a:gridCol w="591973">
                      <a:extLst>
                        <a:ext uri="{9D8B030D-6E8A-4147-A177-3AD203B41FA5}">
                          <a16:colId xmlns:a16="http://schemas.microsoft.com/office/drawing/2014/main" val="4160537353"/>
                        </a:ext>
                      </a:extLst>
                    </a:gridCol>
                    <a:gridCol w="591973">
                      <a:extLst>
                        <a:ext uri="{9D8B030D-6E8A-4147-A177-3AD203B41FA5}">
                          <a16:colId xmlns:a16="http://schemas.microsoft.com/office/drawing/2014/main" val="3780231106"/>
                        </a:ext>
                      </a:extLst>
                    </a:gridCol>
                  </a:tblGrid>
                  <a:tr h="413526">
                    <a:tc>
                      <a:txBody>
                        <a:bodyPr/>
                        <a:lstStyle/>
                        <a:p>
                          <a:endParaRPr lang="es-PE"/>
                        </a:p>
                      </a:txBody>
                      <a:tcPr marL="68580" marR="68580" marT="0" marB="0">
                        <a:blipFill>
                          <a:blip r:embed="rId7"/>
                          <a:stretch>
                            <a:fillRect l="-1031" t="-10145" r="-905155" b="-92754"/>
                          </a:stretch>
                        </a:blipFill>
                      </a:tcPr>
                    </a:tc>
                    <a:tc>
                      <a:txBody>
                        <a:bodyPr/>
                        <a:lstStyle/>
                        <a:p>
                          <a:endParaRPr lang="es-PE"/>
                        </a:p>
                      </a:txBody>
                      <a:tcPr marL="68580" marR="68580" marT="0" marB="0">
                        <a:blipFill>
                          <a:blip r:embed="rId7"/>
                          <a:stretch>
                            <a:fillRect l="-101031" t="-10145" r="-805155" b="-92754"/>
                          </a:stretch>
                        </a:blipFill>
                      </a:tcPr>
                    </a:tc>
                    <a:tc>
                      <a:txBody>
                        <a:bodyPr/>
                        <a:lstStyle/>
                        <a:p>
                          <a:endParaRPr lang="es-PE"/>
                        </a:p>
                      </a:txBody>
                      <a:tcPr marL="68580" marR="68580" marT="0" marB="0">
                        <a:blipFill>
                          <a:blip r:embed="rId7"/>
                          <a:stretch>
                            <a:fillRect l="-201031" t="-10145" r="-705155" b="-92754"/>
                          </a:stretch>
                        </a:blipFill>
                      </a:tcPr>
                    </a:tc>
                    <a:tc>
                      <a:txBody>
                        <a:bodyPr/>
                        <a:lstStyle/>
                        <a:p>
                          <a:endParaRPr lang="es-PE"/>
                        </a:p>
                      </a:txBody>
                      <a:tcPr marL="68580" marR="68580" marT="0" marB="0">
                        <a:blipFill>
                          <a:blip r:embed="rId7"/>
                          <a:stretch>
                            <a:fillRect l="-301031" t="-10145" r="-605155" b="-92754"/>
                          </a:stretch>
                        </a:blipFill>
                      </a:tcPr>
                    </a:tc>
                    <a:tc>
                      <a:txBody>
                        <a:bodyPr/>
                        <a:lstStyle/>
                        <a:p>
                          <a:endParaRPr lang="es-PE"/>
                        </a:p>
                      </a:txBody>
                      <a:tcPr marL="68580" marR="68580" marT="0" marB="0">
                        <a:blipFill>
                          <a:blip r:embed="rId7"/>
                          <a:stretch>
                            <a:fillRect l="-401031" t="-10145" r="-505155" b="-92754"/>
                          </a:stretch>
                        </a:blipFill>
                      </a:tcPr>
                    </a:tc>
                    <a:tc>
                      <a:txBody>
                        <a:bodyPr/>
                        <a:lstStyle/>
                        <a:p>
                          <a:pPr algn="ctr" fontAlgn="base"/>
                          <a:r>
                            <a:rPr lang="en-US" sz="1200">
                              <a:effectLst/>
                            </a:rPr>
                            <a:t>…</a:t>
                          </a:r>
                          <a:endParaRPr lang="es-PE" sz="1200">
                            <a:effectLst/>
                            <a:latin typeface="Times New Roman" panose="02020603050405020304" pitchFamily="18" charset="0"/>
                            <a:ea typeface="Times New Roman" panose="02020603050405020304" pitchFamily="18" charset="0"/>
                          </a:endParaRPr>
                        </a:p>
                      </a:txBody>
                      <a:tcPr marL="68580" marR="68580" marT="0" marB="0"/>
                    </a:tc>
                    <a:tc>
                      <a:txBody>
                        <a:bodyPr/>
                        <a:lstStyle/>
                        <a:p>
                          <a:endParaRPr lang="es-PE"/>
                        </a:p>
                      </a:txBody>
                      <a:tcPr marL="68580" marR="68580" marT="0" marB="0">
                        <a:blipFill>
                          <a:blip r:embed="rId7"/>
                          <a:stretch>
                            <a:fillRect l="-601031" t="-10145" r="-305155" b="-92754"/>
                          </a:stretch>
                        </a:blipFill>
                      </a:tcPr>
                    </a:tc>
                    <a:tc>
                      <a:txBody>
                        <a:bodyPr/>
                        <a:lstStyle/>
                        <a:p>
                          <a:endParaRPr lang="es-PE"/>
                        </a:p>
                      </a:txBody>
                      <a:tcPr marL="68580" marR="68580" marT="0" marB="0">
                        <a:blipFill>
                          <a:blip r:embed="rId7"/>
                          <a:stretch>
                            <a:fillRect l="-693878" t="-10145" r="-202041" b="-92754"/>
                          </a:stretch>
                        </a:blipFill>
                      </a:tcPr>
                    </a:tc>
                    <a:tc>
                      <a:txBody>
                        <a:bodyPr/>
                        <a:lstStyle/>
                        <a:p>
                          <a:endParaRPr lang="es-PE"/>
                        </a:p>
                      </a:txBody>
                      <a:tcPr marL="68580" marR="68580" marT="0" marB="0">
                        <a:blipFill>
                          <a:blip r:embed="rId7"/>
                          <a:stretch>
                            <a:fillRect l="-802062" t="-10145" r="-104124" b="-92754"/>
                          </a:stretch>
                        </a:blipFill>
                      </a:tcPr>
                    </a:tc>
                    <a:tc>
                      <a:txBody>
                        <a:bodyPr/>
                        <a:lstStyle/>
                        <a:p>
                          <a:endParaRPr lang="es-PE"/>
                        </a:p>
                      </a:txBody>
                      <a:tcPr marL="68580" marR="68580" marT="0" marB="0">
                        <a:blipFill>
                          <a:blip r:embed="rId7"/>
                          <a:stretch>
                            <a:fillRect l="-902062" t="-10145" r="-4124" b="-92754"/>
                          </a:stretch>
                        </a:blipFill>
                      </a:tcPr>
                    </a:tc>
                    <a:extLst>
                      <a:ext uri="{0D108BD9-81ED-4DB2-BD59-A6C34878D82A}">
                        <a16:rowId xmlns:a16="http://schemas.microsoft.com/office/drawing/2014/main" val="2534984549"/>
                      </a:ext>
                    </a:extLst>
                  </a:tr>
                  <a:tr h="377123">
                    <a:tc>
                      <a:txBody>
                        <a:bodyPr/>
                        <a:lstStyle/>
                        <a:p>
                          <a:pPr algn="ctr" fontAlgn="base"/>
                          <a:r>
                            <a:rPr lang="en-US" sz="1200">
                              <a:effectLst/>
                            </a:rPr>
                            <a:t>1</a:t>
                          </a:r>
                          <a:endParaRPr lang="es-PE"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fontAlgn="base"/>
                          <a:r>
                            <a:rPr lang="en-US" sz="1200">
                              <a:effectLst/>
                            </a:rPr>
                            <a:t>4</a:t>
                          </a:r>
                          <a:endParaRPr lang="es-PE"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fontAlgn="base"/>
                          <a:r>
                            <a:rPr lang="en-US" sz="1200">
                              <a:effectLst/>
                            </a:rPr>
                            <a:t>5</a:t>
                          </a:r>
                          <a:endParaRPr lang="es-PE"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fontAlgn="base"/>
                          <a:r>
                            <a:rPr lang="en-US" sz="1200">
                              <a:effectLst/>
                            </a:rPr>
                            <a:t>8</a:t>
                          </a:r>
                          <a:endParaRPr lang="es-PE"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fontAlgn="base"/>
                          <a:r>
                            <a:rPr lang="en-US" sz="1200">
                              <a:effectLst/>
                            </a:rPr>
                            <a:t>9</a:t>
                          </a:r>
                          <a:endParaRPr lang="es-PE"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fontAlgn="base"/>
                          <a:r>
                            <a:rPr lang="en-US" sz="1200">
                              <a:effectLst/>
                            </a:rPr>
                            <a:t>…</a:t>
                          </a:r>
                          <a:endParaRPr lang="es-PE"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fontAlgn="base"/>
                          <a:r>
                            <a:rPr lang="en-US" sz="1200">
                              <a:effectLst/>
                            </a:rPr>
                            <a:t>7</a:t>
                          </a:r>
                          <a:endParaRPr lang="es-PE"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fontAlgn="base"/>
                          <a:r>
                            <a:rPr lang="en-US" sz="1200">
                              <a:effectLst/>
                            </a:rPr>
                            <a:t>6</a:t>
                          </a:r>
                          <a:endParaRPr lang="es-PE"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fontAlgn="base"/>
                          <a:r>
                            <a:rPr lang="en-US" sz="1200">
                              <a:effectLst/>
                            </a:rPr>
                            <a:t>3</a:t>
                          </a:r>
                          <a:endParaRPr lang="es-PE"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fontAlgn="base"/>
                          <a:r>
                            <a:rPr lang="en-US" sz="1200" dirty="0">
                              <a:effectLst/>
                            </a:rPr>
                            <a:t>2</a:t>
                          </a:r>
                          <a:endParaRPr lang="es-PE" sz="12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677033851"/>
                      </a:ext>
                    </a:extLst>
                  </a:tr>
                </a:tbl>
              </a:graphicData>
            </a:graphic>
          </p:graphicFrame>
        </mc:Fallback>
      </mc:AlternateContent>
    </p:spTree>
    <p:extLst>
      <p:ext uri="{BB962C8B-B14F-4D97-AF65-F5344CB8AC3E}">
        <p14:creationId xmlns:p14="http://schemas.microsoft.com/office/powerpoint/2010/main" val="233032123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65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1033">
                                            <p:txEl>
                                              <p:pRg st="0" end="0"/>
                                            </p:txEl>
                                          </p:spTgt>
                                        </p:tgtEl>
                                        <p:attrNameLst>
                                          <p:attrName>style.visibility</p:attrName>
                                        </p:attrNameLst>
                                      </p:cBhvr>
                                      <p:to>
                                        <p:strVal val="visible"/>
                                      </p:to>
                                    </p:set>
                                    <p:anim calcmode="lin" valueType="num">
                                      <p:cBhvr additive="base">
                                        <p:cTn id="11" dur="500" fill="hold"/>
                                        <p:tgtEl>
                                          <p:spTgt spid="1033">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03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033">
                                            <p:txEl>
                                              <p:pRg st="1" end="1"/>
                                            </p:txEl>
                                          </p:spTgt>
                                        </p:tgtEl>
                                        <p:attrNameLst>
                                          <p:attrName>style.visibility</p:attrName>
                                        </p:attrNameLst>
                                      </p:cBhvr>
                                      <p:to>
                                        <p:strVal val="visible"/>
                                      </p:to>
                                    </p:set>
                                    <p:anim calcmode="lin" valueType="num">
                                      <p:cBhvr additive="base">
                                        <p:cTn id="17" dur="500" fill="hold"/>
                                        <p:tgtEl>
                                          <p:spTgt spid="1033">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03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1033">
                                            <p:txEl>
                                              <p:pRg st="3" end="3"/>
                                            </p:txEl>
                                          </p:spTgt>
                                        </p:tgtEl>
                                        <p:attrNameLst>
                                          <p:attrName>style.visibility</p:attrName>
                                        </p:attrNameLst>
                                      </p:cBhvr>
                                      <p:to>
                                        <p:strVal val="visible"/>
                                      </p:to>
                                    </p:set>
                                    <p:anim calcmode="lin" valueType="num">
                                      <p:cBhvr additive="base">
                                        <p:cTn id="23" dur="500" fill="hold"/>
                                        <p:tgtEl>
                                          <p:spTgt spid="103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03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1033">
                                            <p:txEl>
                                              <p:pRg st="4" end="4"/>
                                            </p:txEl>
                                          </p:spTgt>
                                        </p:tgtEl>
                                        <p:attrNameLst>
                                          <p:attrName>style.visibility</p:attrName>
                                        </p:attrNameLst>
                                      </p:cBhvr>
                                      <p:to>
                                        <p:strVal val="visible"/>
                                      </p:to>
                                    </p:set>
                                    <p:anim calcmode="lin" valueType="num">
                                      <p:cBhvr additive="base">
                                        <p:cTn id="29" dur="500" fill="hold"/>
                                        <p:tgtEl>
                                          <p:spTgt spid="1033">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03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1033">
                                            <p:txEl>
                                              <p:pRg st="7" end="7"/>
                                            </p:txEl>
                                          </p:spTgt>
                                        </p:tgtEl>
                                        <p:attrNameLst>
                                          <p:attrName>style.visibility</p:attrName>
                                        </p:attrNameLst>
                                      </p:cBhvr>
                                      <p:to>
                                        <p:strVal val="visible"/>
                                      </p:to>
                                    </p:set>
                                    <p:anim calcmode="lin" valueType="num">
                                      <p:cBhvr additive="base">
                                        <p:cTn id="35" dur="500" fill="hold"/>
                                        <p:tgtEl>
                                          <p:spTgt spid="1033">
                                            <p:txEl>
                                              <p:pRg st="7" end="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103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1033">
                                            <p:txEl>
                                              <p:pRg st="10" end="10"/>
                                            </p:txEl>
                                          </p:spTgt>
                                        </p:tgtEl>
                                        <p:attrNameLst>
                                          <p:attrName>style.visibility</p:attrName>
                                        </p:attrNameLst>
                                      </p:cBhvr>
                                      <p:to>
                                        <p:strVal val="visible"/>
                                      </p:to>
                                    </p:set>
                                    <p:anim calcmode="lin" valueType="num">
                                      <p:cBhvr additive="base">
                                        <p:cTn id="41" dur="500" fill="hold"/>
                                        <p:tgtEl>
                                          <p:spTgt spid="1033">
                                            <p:txEl>
                                              <p:pRg st="10" end="10"/>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1033">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0"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76920" y="10919"/>
            <a:ext cx="9828584" cy="836712"/>
          </a:xfrm>
        </p:spPr>
        <p:txBody>
          <a:bodyPr>
            <a:normAutofit fontScale="90000"/>
          </a:bodyPr>
          <a:lstStyle/>
          <a:p>
            <a:pPr eaLnBrk="1" hangingPunct="1">
              <a:defRPr/>
            </a:pPr>
            <a:r>
              <a:rPr lang="es-ES" altLang="es-PE" sz="3400" b="1" dirty="0">
                <a:solidFill>
                  <a:srgbClr val="0070C0"/>
                </a:solidFill>
              </a:rPr>
              <a:t>5. Prueba para evaluar un parámetro de posición </a:t>
            </a:r>
            <a:br>
              <a:rPr lang="es-ES" altLang="es-PE" sz="3400" b="1" dirty="0">
                <a:solidFill>
                  <a:srgbClr val="0070C0"/>
                </a:solidFill>
              </a:rPr>
            </a:br>
            <a:r>
              <a:rPr lang="es-ES" altLang="es-PE" sz="3400" b="1" dirty="0">
                <a:solidFill>
                  <a:srgbClr val="0070C0"/>
                </a:solidFill>
              </a:rPr>
              <a:t>    y escala</a:t>
            </a:r>
            <a:br>
              <a:rPr lang="es-ES" altLang="es-PE" sz="4000" b="1" dirty="0">
                <a:solidFill>
                  <a:srgbClr val="0070C0"/>
                </a:solidFill>
              </a:rPr>
            </a:br>
            <a:endParaRPr lang="es-ES" altLang="es-PE" sz="4000" b="1" dirty="0">
              <a:solidFill>
                <a:srgbClr val="0070C0"/>
              </a:solidFill>
            </a:endParaRPr>
          </a:p>
        </p:txBody>
      </p:sp>
      <p:sp>
        <p:nvSpPr>
          <p:cNvPr id="1033" name="Rectangle 3"/>
          <p:cNvSpPr>
            <a:spLocks noGrp="1" noChangeArrowheads="1"/>
          </p:cNvSpPr>
          <p:nvPr>
            <p:ph idx="1"/>
          </p:nvPr>
        </p:nvSpPr>
        <p:spPr>
          <a:xfrm>
            <a:off x="12163" y="603920"/>
            <a:ext cx="8355458" cy="4193232"/>
          </a:xfrm>
        </p:spPr>
        <p:txBody>
          <a:bodyPr/>
          <a:lstStyle/>
          <a:p>
            <a:pPr marL="0" indent="0">
              <a:buNone/>
            </a:pPr>
            <a:r>
              <a:rPr lang="es-ES" sz="3200" b="1" dirty="0">
                <a:solidFill>
                  <a:srgbClr val="0070C0"/>
                </a:solidFill>
              </a:rPr>
              <a:t>	</a:t>
            </a:r>
            <a:endParaRPr lang="es-ES" altLang="es-PE" sz="3200" dirty="0"/>
          </a:p>
        </p:txBody>
      </p:sp>
      <p:sp>
        <p:nvSpPr>
          <p:cNvPr id="1034" name="Rectangle 5"/>
          <p:cNvSpPr>
            <a:spLocks noChangeArrowheads="1"/>
          </p:cNvSpPr>
          <p:nvPr/>
        </p:nvSpPr>
        <p:spPr bwMode="auto">
          <a:xfrm>
            <a:off x="0" y="33385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lgn="just" eaLnBrk="1" hangingPunct="1">
              <a:lnSpc>
                <a:spcPct val="90000"/>
              </a:lnSpc>
              <a:spcBef>
                <a:spcPct val="20000"/>
              </a:spcBef>
              <a:buClr>
                <a:schemeClr val="folHlink"/>
              </a:buClr>
              <a:buSzPct val="60000"/>
              <a:buFont typeface="Wingdings" panose="05000000000000000000" pitchFamily="2" charset="2"/>
              <a:buNone/>
            </a:pPr>
            <a:endParaRPr lang="en-US" altLang="es-PE"/>
          </a:p>
        </p:txBody>
      </p:sp>
      <p:sp>
        <p:nvSpPr>
          <p:cNvPr id="1035" name="Rectangle 7"/>
          <p:cNvSpPr>
            <a:spLocks noChangeArrowheads="1"/>
          </p:cNvSpPr>
          <p:nvPr/>
        </p:nvSpPr>
        <p:spPr bwMode="auto">
          <a:xfrm>
            <a:off x="0"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lgn="just" eaLnBrk="1" hangingPunct="1">
              <a:lnSpc>
                <a:spcPct val="90000"/>
              </a:lnSpc>
              <a:spcBef>
                <a:spcPct val="20000"/>
              </a:spcBef>
              <a:buClr>
                <a:schemeClr val="folHlink"/>
              </a:buClr>
              <a:buSzPct val="60000"/>
              <a:buFont typeface="Wingdings" panose="05000000000000000000" pitchFamily="2" charset="2"/>
              <a:buNone/>
            </a:pPr>
            <a:endParaRPr lang="en-US" altLang="es-PE"/>
          </a:p>
        </p:txBody>
      </p:sp>
      <p:sp>
        <p:nvSpPr>
          <p:cNvPr id="1036" name="Rectangle 9"/>
          <p:cNvSpPr>
            <a:spLocks noChangeArrowheads="1"/>
          </p:cNvSpPr>
          <p:nvPr/>
        </p:nvSpPr>
        <p:spPr bwMode="auto">
          <a:xfrm>
            <a:off x="0" y="32908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lgn="just" eaLnBrk="1" hangingPunct="1">
              <a:lnSpc>
                <a:spcPct val="90000"/>
              </a:lnSpc>
              <a:spcBef>
                <a:spcPct val="20000"/>
              </a:spcBef>
              <a:buClr>
                <a:schemeClr val="folHlink"/>
              </a:buClr>
              <a:buSzPct val="60000"/>
              <a:buFont typeface="Wingdings" panose="05000000000000000000" pitchFamily="2" charset="2"/>
              <a:buNone/>
            </a:pPr>
            <a:endParaRPr lang="en-US" altLang="es-PE"/>
          </a:p>
        </p:txBody>
      </p:sp>
      <p:sp>
        <p:nvSpPr>
          <p:cNvPr id="1038" name="Rectangle 13"/>
          <p:cNvSpPr>
            <a:spLocks noChangeArrowheads="1"/>
          </p:cNvSpPr>
          <p:nvPr/>
        </p:nvSpPr>
        <p:spPr bwMode="auto">
          <a:xfrm>
            <a:off x="0" y="31242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lgn="just" eaLnBrk="1" hangingPunct="1">
              <a:lnSpc>
                <a:spcPct val="90000"/>
              </a:lnSpc>
              <a:spcBef>
                <a:spcPct val="20000"/>
              </a:spcBef>
              <a:buClr>
                <a:schemeClr val="folHlink"/>
              </a:buClr>
              <a:buSzPct val="60000"/>
              <a:buFont typeface="Wingdings" panose="05000000000000000000" pitchFamily="2" charset="2"/>
              <a:buNone/>
            </a:pPr>
            <a:endParaRPr lang="en-US" altLang="es-PE"/>
          </a:p>
        </p:txBody>
      </p:sp>
      <p:sp>
        <p:nvSpPr>
          <p:cNvPr id="13" name="Rectangle 3">
            <a:extLst>
              <a:ext uri="{FF2B5EF4-FFF2-40B4-BE49-F238E27FC236}">
                <a16:creationId xmlns:a16="http://schemas.microsoft.com/office/drawing/2014/main" id="{6ADF8203-8048-48BD-B7F3-A7DEBD24E2E7}"/>
              </a:ext>
            </a:extLst>
          </p:cNvPr>
          <p:cNvSpPr txBox="1">
            <a:spLocks noChangeArrowheads="1"/>
          </p:cNvSpPr>
          <p:nvPr/>
        </p:nvSpPr>
        <p:spPr bwMode="auto">
          <a:xfrm>
            <a:off x="251520" y="1079533"/>
            <a:ext cx="8640960" cy="27589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defTabSz="457200" rtl="0" eaLnBrk="0" fontAlgn="base" hangingPunct="0">
              <a:spcBef>
                <a:spcPts val="1000"/>
              </a:spcBef>
              <a:spcAft>
                <a:spcPct val="0"/>
              </a:spcAft>
              <a:buClr>
                <a:schemeClr val="accent1"/>
              </a:buClr>
              <a:buSzPct val="80000"/>
              <a:buFont typeface="Wingdings 3" panose="05040102010807070707" pitchFamily="18" charset="2"/>
              <a:buChar char=""/>
              <a:defRPr kern="1200">
                <a:solidFill>
                  <a:srgbClr val="404040"/>
                </a:solidFill>
                <a:latin typeface="+mn-lt"/>
                <a:ea typeface="+mn-ea"/>
                <a:cs typeface="+mn-cs"/>
              </a:defRPr>
            </a:lvl1pPr>
            <a:lvl2pPr marL="742950" indent="-285750" algn="l" defTabSz="457200" rtl="0" eaLnBrk="0" fontAlgn="base" hangingPunct="0">
              <a:spcBef>
                <a:spcPts val="1000"/>
              </a:spcBef>
              <a:spcAft>
                <a:spcPct val="0"/>
              </a:spcAft>
              <a:buClr>
                <a:schemeClr val="accent1"/>
              </a:buClr>
              <a:buSzPct val="80000"/>
              <a:buFont typeface="Wingdings 3" panose="05040102010807070707" pitchFamily="18" charset="2"/>
              <a:buChar char=""/>
              <a:defRPr sz="1600" kern="1200">
                <a:solidFill>
                  <a:srgbClr val="404040"/>
                </a:solidFill>
                <a:latin typeface="+mn-lt"/>
                <a:ea typeface="+mn-ea"/>
                <a:cs typeface="+mn-cs"/>
              </a:defRPr>
            </a:lvl2pPr>
            <a:lvl3pPr marL="1143000" indent="-228600" algn="l" defTabSz="457200" rtl="0" eaLnBrk="0" fontAlgn="base" hangingPunct="0">
              <a:spcBef>
                <a:spcPts val="1000"/>
              </a:spcBef>
              <a:spcAft>
                <a:spcPct val="0"/>
              </a:spcAft>
              <a:buClr>
                <a:schemeClr val="accent1"/>
              </a:buClr>
              <a:buSzPct val="80000"/>
              <a:buFont typeface="Wingdings 3" panose="05040102010807070707" pitchFamily="18" charset="2"/>
              <a:buChar char=""/>
              <a:defRPr sz="1400" kern="1200">
                <a:solidFill>
                  <a:srgbClr val="404040"/>
                </a:solidFill>
                <a:latin typeface="+mn-lt"/>
                <a:ea typeface="+mn-ea"/>
                <a:cs typeface="+mn-cs"/>
              </a:defRPr>
            </a:lvl3pPr>
            <a:lvl4pPr marL="1600200" indent="-228600" algn="l" defTabSz="457200" rtl="0" eaLnBrk="0" fontAlgn="base" hangingPunct="0">
              <a:spcBef>
                <a:spcPts val="1000"/>
              </a:spcBef>
              <a:spcAft>
                <a:spcPct val="0"/>
              </a:spcAft>
              <a:buClr>
                <a:schemeClr val="accent1"/>
              </a:buClr>
              <a:buSzPct val="80000"/>
              <a:buFont typeface="Wingdings 3" panose="05040102010807070707" pitchFamily="18" charset="2"/>
              <a:buChar char=""/>
              <a:defRPr sz="1200" kern="1200">
                <a:solidFill>
                  <a:srgbClr val="404040"/>
                </a:solidFill>
                <a:latin typeface="+mn-lt"/>
                <a:ea typeface="+mn-ea"/>
                <a:cs typeface="+mn-cs"/>
              </a:defRPr>
            </a:lvl4pPr>
            <a:lvl5pPr marL="2057400" indent="-228600" algn="l" defTabSz="457200" rtl="0" eaLnBrk="0" fontAlgn="base" hangingPunct="0">
              <a:spcBef>
                <a:spcPts val="1000"/>
              </a:spcBef>
              <a:spcAft>
                <a:spcPct val="0"/>
              </a:spcAft>
              <a:buClr>
                <a:schemeClr val="accent1"/>
              </a:buClr>
              <a:buSzPct val="80000"/>
              <a:buFont typeface="Wingdings 3" panose="05040102010807070707" pitchFamily="18" charset="2"/>
              <a:buChar char=""/>
              <a:defRPr sz="1200" kern="1200">
                <a:solidFill>
                  <a:srgbClr val="404040"/>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just" eaLnBrk="1" hangingPunct="1">
              <a:buFont typeface="Wingdings" panose="05000000000000000000" pitchFamily="2" charset="2"/>
              <a:buNone/>
            </a:pPr>
            <a:r>
              <a:rPr lang="es-ES" altLang="es-PE" sz="3200" dirty="0"/>
              <a:t>Aspectos Generales</a:t>
            </a:r>
          </a:p>
          <a:p>
            <a:pPr marL="0" lvl="0" indent="0">
              <a:buNone/>
            </a:pPr>
            <a:endParaRPr lang="es-PE" sz="3200" dirty="0"/>
          </a:p>
          <a:p>
            <a:pPr marL="0" lvl="0" indent="0">
              <a:buNone/>
            </a:pPr>
            <a:endParaRPr lang="es-PE" sz="3200" dirty="0"/>
          </a:p>
          <a:p>
            <a:pPr marL="0" lvl="0" indent="0">
              <a:buNone/>
            </a:pPr>
            <a:endParaRPr lang="es-PE" sz="1100" dirty="0"/>
          </a:p>
          <a:p>
            <a:pPr lvl="0" algn="just"/>
            <a:r>
              <a:rPr lang="es-PE" sz="1800" dirty="0"/>
              <a:t>Las poblaciones A y B difieren en su parámetro de locación, pero no en el de escala.</a:t>
            </a:r>
          </a:p>
          <a:p>
            <a:pPr lvl="0" algn="just"/>
            <a:r>
              <a:rPr lang="es-PE" sz="1800" dirty="0"/>
              <a:t>Las poblaciones A y B difieren en su parámetro de escala, pero no de locación.</a:t>
            </a:r>
          </a:p>
          <a:p>
            <a:pPr lvl="0" algn="just"/>
            <a:r>
              <a:rPr lang="es-PE" sz="1800" dirty="0"/>
              <a:t>Las poblaciones A y B difieren tanto en su parámetro de escala, como el de locación</a:t>
            </a:r>
            <a:r>
              <a:rPr lang="en-US" sz="1800" dirty="0"/>
              <a:t>.</a:t>
            </a:r>
            <a:endParaRPr lang="es-PE" sz="1800" dirty="0"/>
          </a:p>
          <a:p>
            <a:pPr marL="0" lvl="0" indent="0">
              <a:buNone/>
            </a:pPr>
            <a:r>
              <a:rPr lang="es-PE" sz="3200" dirty="0"/>
              <a:t>Hipótesis</a:t>
            </a:r>
          </a:p>
          <a:p>
            <a:pPr marL="0" indent="0" algn="just" eaLnBrk="1" hangingPunct="1">
              <a:spcBef>
                <a:spcPts val="0"/>
              </a:spcBef>
              <a:buFont typeface="Wingdings" panose="05000000000000000000" pitchFamily="2" charset="2"/>
              <a:buNone/>
            </a:pPr>
            <a:endParaRPr lang="es-ES" altLang="es-PE" sz="2400" dirty="0"/>
          </a:p>
        </p:txBody>
      </p:sp>
      <p:sp>
        <p:nvSpPr>
          <p:cNvPr id="6" name="Rectangle 10">
            <a:extLst>
              <a:ext uri="{FF2B5EF4-FFF2-40B4-BE49-F238E27FC236}">
                <a16:creationId xmlns:a16="http://schemas.microsoft.com/office/drawing/2014/main" id="{D6391A43-BF1D-483E-99B8-318EE3C0FAA1}"/>
              </a:ext>
            </a:extLst>
          </p:cNvPr>
          <p:cNvSpPr>
            <a:spLocks noChangeArrowheads="1"/>
          </p:cNvSpPr>
          <p:nvPr/>
        </p:nvSpPr>
        <p:spPr bwMode="auto">
          <a:xfrm>
            <a:off x="0" y="3188568"/>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PE" dirty="0"/>
          </a:p>
        </p:txBody>
      </p:sp>
      <p:sp>
        <p:nvSpPr>
          <p:cNvPr id="9" name="Rectangle 13">
            <a:extLst>
              <a:ext uri="{FF2B5EF4-FFF2-40B4-BE49-F238E27FC236}">
                <a16:creationId xmlns:a16="http://schemas.microsoft.com/office/drawing/2014/main" id="{00D9F6D7-8FE1-414F-8B95-9A3C983F7B01}"/>
              </a:ext>
            </a:extLst>
          </p:cNvPr>
          <p:cNvSpPr>
            <a:spLocks noChangeArrowheads="1"/>
          </p:cNvSpPr>
          <p:nvPr/>
        </p:nvSpPr>
        <p:spPr bwMode="auto">
          <a:xfrm>
            <a:off x="0" y="494116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PE"/>
          </a:p>
        </p:txBody>
      </p:sp>
      <p:sp>
        <p:nvSpPr>
          <p:cNvPr id="7" name="Rectangle 53">
            <a:extLst>
              <a:ext uri="{FF2B5EF4-FFF2-40B4-BE49-F238E27FC236}">
                <a16:creationId xmlns:a16="http://schemas.microsoft.com/office/drawing/2014/main" id="{D809C1EB-1514-41E0-8F44-CAA84C4402E8}"/>
              </a:ext>
            </a:extLst>
          </p:cNvPr>
          <p:cNvSpPr>
            <a:spLocks noChangeArrowheads="1"/>
          </p:cNvSpPr>
          <p:nvPr/>
        </p:nvSpPr>
        <p:spPr bwMode="auto">
          <a:xfrm flipV="1">
            <a:off x="631367" y="1462976"/>
            <a:ext cx="13749786" cy="565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PE"/>
          </a:p>
        </p:txBody>
      </p:sp>
      <p:sp>
        <p:nvSpPr>
          <p:cNvPr id="11" name="Rectangle 55">
            <a:extLst>
              <a:ext uri="{FF2B5EF4-FFF2-40B4-BE49-F238E27FC236}">
                <a16:creationId xmlns:a16="http://schemas.microsoft.com/office/drawing/2014/main" id="{64006950-75A6-4830-998C-F963A80CC7CD}"/>
              </a:ext>
            </a:extLst>
          </p:cNvPr>
          <p:cNvSpPr>
            <a:spLocks noChangeArrowheads="1"/>
          </p:cNvSpPr>
          <p:nvPr/>
        </p:nvSpPr>
        <p:spPr bwMode="auto">
          <a:xfrm>
            <a:off x="3358942" y="1370938"/>
            <a:ext cx="13958474"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PE"/>
          </a:p>
        </p:txBody>
      </p:sp>
      <p:sp>
        <p:nvSpPr>
          <p:cNvPr id="14" name="Rectangle 57">
            <a:extLst>
              <a:ext uri="{FF2B5EF4-FFF2-40B4-BE49-F238E27FC236}">
                <a16:creationId xmlns:a16="http://schemas.microsoft.com/office/drawing/2014/main" id="{FEF9FDF8-B4F0-4647-9352-FEACD6F5434B}"/>
              </a:ext>
            </a:extLst>
          </p:cNvPr>
          <p:cNvSpPr>
            <a:spLocks noChangeArrowheads="1"/>
          </p:cNvSpPr>
          <p:nvPr/>
        </p:nvSpPr>
        <p:spPr bwMode="auto">
          <a:xfrm flipV="1">
            <a:off x="6300191" y="1469180"/>
            <a:ext cx="13958474"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PE"/>
          </a:p>
        </p:txBody>
      </p:sp>
      <p:sp>
        <p:nvSpPr>
          <p:cNvPr id="5" name="Rectangle 91">
            <a:extLst>
              <a:ext uri="{FF2B5EF4-FFF2-40B4-BE49-F238E27FC236}">
                <a16:creationId xmlns:a16="http://schemas.microsoft.com/office/drawing/2014/main" id="{DC3EC593-E5D9-47FF-A31A-CD983A8934D8}"/>
              </a:ext>
            </a:extLst>
          </p:cNvPr>
          <p:cNvSpPr>
            <a:spLocks noChangeArrowheads="1"/>
          </p:cNvSpPr>
          <p:nvPr/>
        </p:nvSpPr>
        <p:spPr bwMode="auto">
          <a:xfrm>
            <a:off x="3037141" y="1337388"/>
            <a:ext cx="11066953"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PE"/>
          </a:p>
        </p:txBody>
      </p:sp>
      <p:sp>
        <p:nvSpPr>
          <p:cNvPr id="16" name="Rectangle 93">
            <a:extLst>
              <a:ext uri="{FF2B5EF4-FFF2-40B4-BE49-F238E27FC236}">
                <a16:creationId xmlns:a16="http://schemas.microsoft.com/office/drawing/2014/main" id="{CC0EBAC6-1EA4-4C21-B4A9-080EC0C873E3}"/>
              </a:ext>
            </a:extLst>
          </p:cNvPr>
          <p:cNvSpPr>
            <a:spLocks noChangeArrowheads="1"/>
          </p:cNvSpPr>
          <p:nvPr/>
        </p:nvSpPr>
        <p:spPr bwMode="auto">
          <a:xfrm>
            <a:off x="90579" y="10919"/>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PE"/>
          </a:p>
        </p:txBody>
      </p:sp>
      <p:sp>
        <p:nvSpPr>
          <p:cNvPr id="3" name="Rectangle 6">
            <a:extLst>
              <a:ext uri="{FF2B5EF4-FFF2-40B4-BE49-F238E27FC236}">
                <a16:creationId xmlns:a16="http://schemas.microsoft.com/office/drawing/2014/main" id="{B75E69F2-6C7B-4C27-A7BA-76207A690871}"/>
              </a:ext>
            </a:extLst>
          </p:cNvPr>
          <p:cNvSpPr>
            <a:spLocks noChangeArrowheads="1"/>
          </p:cNvSpPr>
          <p:nvPr/>
        </p:nvSpPr>
        <p:spPr bwMode="auto">
          <a:xfrm>
            <a:off x="288466" y="4729792"/>
            <a:ext cx="15829187"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PE"/>
          </a:p>
        </p:txBody>
      </p:sp>
      <p:sp>
        <p:nvSpPr>
          <p:cNvPr id="12" name="Rectangle 8">
            <a:extLst>
              <a:ext uri="{FF2B5EF4-FFF2-40B4-BE49-F238E27FC236}">
                <a16:creationId xmlns:a16="http://schemas.microsoft.com/office/drawing/2014/main" id="{A34587CD-F636-4491-B2FF-041C38ED7350}"/>
              </a:ext>
            </a:extLst>
          </p:cNvPr>
          <p:cNvSpPr>
            <a:spLocks noChangeArrowheads="1"/>
          </p:cNvSpPr>
          <p:nvPr/>
        </p:nvSpPr>
        <p:spPr bwMode="auto">
          <a:xfrm>
            <a:off x="2843808" y="4742780"/>
            <a:ext cx="14401600"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PE"/>
          </a:p>
        </p:txBody>
      </p:sp>
      <p:sp>
        <p:nvSpPr>
          <p:cNvPr id="18" name="Rectangle 10">
            <a:extLst>
              <a:ext uri="{FF2B5EF4-FFF2-40B4-BE49-F238E27FC236}">
                <a16:creationId xmlns:a16="http://schemas.microsoft.com/office/drawing/2014/main" id="{6EDD1B59-B706-48D0-A544-34F5DBE3AD12}"/>
              </a:ext>
            </a:extLst>
          </p:cNvPr>
          <p:cNvSpPr>
            <a:spLocks noChangeArrowheads="1"/>
          </p:cNvSpPr>
          <p:nvPr/>
        </p:nvSpPr>
        <p:spPr bwMode="auto">
          <a:xfrm>
            <a:off x="6140603" y="4821737"/>
            <a:ext cx="14401587"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PE"/>
          </a:p>
        </p:txBody>
      </p:sp>
      <p:pic>
        <p:nvPicPr>
          <p:cNvPr id="23" name="Imagen 22">
            <a:extLst>
              <a:ext uri="{FF2B5EF4-FFF2-40B4-BE49-F238E27FC236}">
                <a16:creationId xmlns:a16="http://schemas.microsoft.com/office/drawing/2014/main" id="{0C9292B2-9718-4833-AF9E-83D7BADDC470}"/>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2119" y="1556792"/>
            <a:ext cx="8100321" cy="1606550"/>
          </a:xfrm>
          <a:prstGeom prst="rect">
            <a:avLst/>
          </a:prstGeom>
          <a:noFill/>
          <a:ln>
            <a:noFill/>
          </a:ln>
        </p:spPr>
      </p:pic>
      <mc:AlternateContent xmlns:mc="http://schemas.openxmlformats.org/markup-compatibility/2006">
        <mc:Choice xmlns:a14="http://schemas.microsoft.com/office/drawing/2010/main" Requires="a14">
          <p:sp>
            <p:nvSpPr>
              <p:cNvPr id="25" name="CuadroTexto 24">
                <a:extLst>
                  <a:ext uri="{FF2B5EF4-FFF2-40B4-BE49-F238E27FC236}">
                    <a16:creationId xmlns:a16="http://schemas.microsoft.com/office/drawing/2014/main" id="{4238AA5C-9384-4AAC-A02D-FA4EBCF0D742}"/>
                  </a:ext>
                </a:extLst>
              </p:cNvPr>
              <p:cNvSpPr txBox="1"/>
              <p:nvPr/>
            </p:nvSpPr>
            <p:spPr>
              <a:xfrm>
                <a:off x="66107" y="5487062"/>
                <a:ext cx="3286737" cy="52322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s-PE" i="1" smtClean="0">
                              <a:latin typeface="Cambria Math" panose="02040503050406030204" pitchFamily="18" charset="0"/>
                            </a:rPr>
                          </m:ctrlPr>
                        </m:sSubPr>
                        <m:e>
                          <m:r>
                            <a:rPr lang="es-PE" i="1">
                              <a:latin typeface="Cambria Math" panose="02040503050406030204" pitchFamily="18" charset="0"/>
                            </a:rPr>
                            <m:t>𝐻</m:t>
                          </m:r>
                        </m:e>
                        <m:sub>
                          <m:r>
                            <a:rPr lang="es-PE" i="0">
                              <a:latin typeface="Cambria Math" panose="02040503050406030204" pitchFamily="18" charset="0"/>
                            </a:rPr>
                            <m:t>0</m:t>
                          </m:r>
                        </m:sub>
                      </m:sSub>
                      <m:r>
                        <a:rPr lang="es-PE" i="0">
                          <a:latin typeface="Cambria Math" panose="02040503050406030204" pitchFamily="18" charset="0"/>
                        </a:rPr>
                        <m:t>:∆=0 </m:t>
                      </m:r>
                      <m:r>
                        <a:rPr lang="es-PE" i="1">
                          <a:latin typeface="Cambria Math" panose="02040503050406030204" pitchFamily="18" charset="0"/>
                        </a:rPr>
                        <m:t>𝑦</m:t>
                      </m:r>
                      <m:r>
                        <a:rPr lang="es-PE" i="0">
                          <a:latin typeface="Cambria Math" panose="02040503050406030204" pitchFamily="18" charset="0"/>
                        </a:rPr>
                        <m:t> </m:t>
                      </m:r>
                      <m:sSup>
                        <m:sSupPr>
                          <m:ctrlPr>
                            <a:rPr lang="es-PE" i="1">
                              <a:latin typeface="Cambria Math" panose="02040503050406030204" pitchFamily="18" charset="0"/>
                            </a:rPr>
                          </m:ctrlPr>
                        </m:sSupPr>
                        <m:e>
                          <m:r>
                            <a:rPr lang="es-PE" i="1">
                              <a:latin typeface="Cambria Math" panose="02040503050406030204" pitchFamily="18" charset="0"/>
                            </a:rPr>
                            <m:t>𝜏</m:t>
                          </m:r>
                        </m:e>
                        <m:sup>
                          <m:r>
                            <a:rPr lang="es-PE" i="0">
                              <a:latin typeface="Cambria Math" panose="02040503050406030204" pitchFamily="18" charset="0"/>
                            </a:rPr>
                            <m:t>2</m:t>
                          </m:r>
                        </m:sup>
                      </m:sSup>
                      <m:r>
                        <a:rPr lang="es-PE" i="0">
                          <a:latin typeface="Cambria Math" panose="02040503050406030204" pitchFamily="18" charset="0"/>
                        </a:rPr>
                        <m:t>=1</m:t>
                      </m:r>
                    </m:oMath>
                  </m:oMathPara>
                </a14:m>
                <a:endParaRPr lang="es-PE" dirty="0"/>
              </a:p>
            </p:txBody>
          </p:sp>
        </mc:Choice>
        <mc:Fallback>
          <p:sp>
            <p:nvSpPr>
              <p:cNvPr id="25" name="CuadroTexto 24">
                <a:extLst>
                  <a:ext uri="{FF2B5EF4-FFF2-40B4-BE49-F238E27FC236}">
                    <a16:creationId xmlns:a16="http://schemas.microsoft.com/office/drawing/2014/main" id="{4238AA5C-9384-4AAC-A02D-FA4EBCF0D742}"/>
                  </a:ext>
                </a:extLst>
              </p:cNvPr>
              <p:cNvSpPr txBox="1">
                <a:spLocks noRot="1" noChangeAspect="1" noMove="1" noResize="1" noEditPoints="1" noAdjustHandles="1" noChangeArrowheads="1" noChangeShapeType="1" noTextEdit="1"/>
              </p:cNvSpPr>
              <p:nvPr/>
            </p:nvSpPr>
            <p:spPr>
              <a:xfrm>
                <a:off x="66107" y="5487062"/>
                <a:ext cx="3286737" cy="523220"/>
              </a:xfrm>
              <a:prstGeom prst="rect">
                <a:avLst/>
              </a:prstGeom>
              <a:blipFill>
                <a:blip r:embed="rId4"/>
                <a:stretch>
                  <a:fillRect/>
                </a:stretch>
              </a:blipFill>
            </p:spPr>
            <p:txBody>
              <a:bodyPr/>
              <a:lstStyle/>
              <a:p>
                <a:r>
                  <a:rPr lang="es-PE">
                    <a:noFill/>
                  </a:rPr>
                  <a:t> </a:t>
                </a:r>
              </a:p>
            </p:txBody>
          </p:sp>
        </mc:Fallback>
      </mc:AlternateContent>
      <mc:AlternateContent xmlns:mc="http://schemas.openxmlformats.org/markup-compatibility/2006">
        <mc:Choice xmlns:a14="http://schemas.microsoft.com/office/drawing/2010/main" Requires="a14">
          <p:sp>
            <p:nvSpPr>
              <p:cNvPr id="27" name="CuadroTexto 26">
                <a:extLst>
                  <a:ext uri="{FF2B5EF4-FFF2-40B4-BE49-F238E27FC236}">
                    <a16:creationId xmlns:a16="http://schemas.microsoft.com/office/drawing/2014/main" id="{AF2F7184-BDD0-4E51-8ED5-59A613D1BCB8}"/>
                  </a:ext>
                </a:extLst>
              </p:cNvPr>
              <p:cNvSpPr txBox="1"/>
              <p:nvPr/>
            </p:nvSpPr>
            <p:spPr>
              <a:xfrm>
                <a:off x="-563885" y="6019362"/>
                <a:ext cx="5063324" cy="52322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s-PE" i="1" smtClean="0">
                              <a:latin typeface="Cambria Math" panose="02040503050406030204" pitchFamily="18" charset="0"/>
                            </a:rPr>
                          </m:ctrlPr>
                        </m:sSubPr>
                        <m:e>
                          <m:r>
                            <a:rPr lang="es-PE" i="1">
                              <a:latin typeface="Cambria Math" panose="02040503050406030204" pitchFamily="18" charset="0"/>
                            </a:rPr>
                            <m:t>𝐻</m:t>
                          </m:r>
                        </m:e>
                        <m:sub>
                          <m:r>
                            <a:rPr lang="es-PE" i="0">
                              <a:latin typeface="Cambria Math" panose="02040503050406030204" pitchFamily="18" charset="0"/>
                            </a:rPr>
                            <m:t>1</m:t>
                          </m:r>
                        </m:sub>
                      </m:sSub>
                      <m:r>
                        <a:rPr lang="es-PE" i="0">
                          <a:latin typeface="Cambria Math" panose="02040503050406030204" pitchFamily="18" charset="0"/>
                        </a:rPr>
                        <m:t>:∆≠0 </m:t>
                      </m:r>
                      <m:f>
                        <m:fPr>
                          <m:type m:val="lin"/>
                          <m:ctrlPr>
                            <a:rPr lang="es-PE" i="1">
                              <a:latin typeface="Cambria Math" panose="02040503050406030204" pitchFamily="18" charset="0"/>
                            </a:rPr>
                          </m:ctrlPr>
                        </m:fPr>
                        <m:num>
                          <m:r>
                            <a:rPr lang="es-PE" i="1">
                              <a:latin typeface="Cambria Math" panose="02040503050406030204" pitchFamily="18" charset="0"/>
                            </a:rPr>
                            <m:t>𝑦</m:t>
                          </m:r>
                        </m:num>
                        <m:den>
                          <m:r>
                            <a:rPr lang="es-PE" i="1">
                              <a:latin typeface="Cambria Math" panose="02040503050406030204" pitchFamily="18" charset="0"/>
                            </a:rPr>
                            <m:t>𝑜</m:t>
                          </m:r>
                        </m:den>
                      </m:f>
                      <m:r>
                        <a:rPr lang="es-PE" i="0">
                          <a:latin typeface="Cambria Math" panose="02040503050406030204" pitchFamily="18" charset="0"/>
                        </a:rPr>
                        <m:t>  </m:t>
                      </m:r>
                      <m:sSup>
                        <m:sSupPr>
                          <m:ctrlPr>
                            <a:rPr lang="es-PE" i="1">
                              <a:latin typeface="Cambria Math" panose="02040503050406030204" pitchFamily="18" charset="0"/>
                            </a:rPr>
                          </m:ctrlPr>
                        </m:sSupPr>
                        <m:e>
                          <m:r>
                            <a:rPr lang="es-PE" i="1">
                              <a:latin typeface="Cambria Math" panose="02040503050406030204" pitchFamily="18" charset="0"/>
                            </a:rPr>
                            <m:t>𝜏</m:t>
                          </m:r>
                        </m:e>
                        <m:sup>
                          <m:r>
                            <a:rPr lang="es-PE" i="0">
                              <a:latin typeface="Cambria Math" panose="02040503050406030204" pitchFamily="18" charset="0"/>
                            </a:rPr>
                            <m:t>2</m:t>
                          </m:r>
                        </m:sup>
                      </m:sSup>
                      <m:r>
                        <a:rPr lang="es-PE" i="0">
                          <a:latin typeface="Cambria Math" panose="02040503050406030204" pitchFamily="18" charset="0"/>
                        </a:rPr>
                        <m:t>≠1</m:t>
                      </m:r>
                    </m:oMath>
                  </m:oMathPara>
                </a14:m>
                <a:endParaRPr lang="es-PE" dirty="0"/>
              </a:p>
            </p:txBody>
          </p:sp>
        </mc:Choice>
        <mc:Fallback>
          <p:sp>
            <p:nvSpPr>
              <p:cNvPr id="27" name="CuadroTexto 26">
                <a:extLst>
                  <a:ext uri="{FF2B5EF4-FFF2-40B4-BE49-F238E27FC236}">
                    <a16:creationId xmlns:a16="http://schemas.microsoft.com/office/drawing/2014/main" id="{AF2F7184-BDD0-4E51-8ED5-59A613D1BCB8}"/>
                  </a:ext>
                </a:extLst>
              </p:cNvPr>
              <p:cNvSpPr txBox="1">
                <a:spLocks noRot="1" noChangeAspect="1" noMove="1" noResize="1" noEditPoints="1" noAdjustHandles="1" noChangeArrowheads="1" noChangeShapeType="1" noTextEdit="1"/>
              </p:cNvSpPr>
              <p:nvPr/>
            </p:nvSpPr>
            <p:spPr>
              <a:xfrm>
                <a:off x="-563885" y="6019362"/>
                <a:ext cx="5063324" cy="523220"/>
              </a:xfrm>
              <a:prstGeom prst="rect">
                <a:avLst/>
              </a:prstGeom>
              <a:blipFill>
                <a:blip r:embed="rId5"/>
                <a:stretch>
                  <a:fillRect/>
                </a:stretch>
              </a:blipFill>
            </p:spPr>
            <p:txBody>
              <a:bodyPr/>
              <a:lstStyle/>
              <a:p>
                <a:r>
                  <a:rPr lang="es-PE">
                    <a:noFill/>
                  </a:rPr>
                  <a:t> </a:t>
                </a:r>
              </a:p>
            </p:txBody>
          </p:sp>
        </mc:Fallback>
      </mc:AlternateContent>
      <mc:AlternateContent xmlns:mc="http://schemas.openxmlformats.org/markup-compatibility/2006">
        <mc:Choice xmlns:a14="http://schemas.microsoft.com/office/drawing/2010/main" Requires="a14">
          <p:sp>
            <p:nvSpPr>
              <p:cNvPr id="17" name="CuadroTexto 16">
                <a:extLst>
                  <a:ext uri="{FF2B5EF4-FFF2-40B4-BE49-F238E27FC236}">
                    <a16:creationId xmlns:a16="http://schemas.microsoft.com/office/drawing/2014/main" id="{66D988E7-7865-4112-BF42-B60057A7BDFC}"/>
                  </a:ext>
                </a:extLst>
              </p:cNvPr>
              <p:cNvSpPr txBox="1"/>
              <p:nvPr/>
            </p:nvSpPr>
            <p:spPr>
              <a:xfrm>
                <a:off x="4309428" y="5069222"/>
                <a:ext cx="4583051" cy="1516184"/>
              </a:xfrm>
              <a:prstGeom prst="rect">
                <a:avLst/>
              </a:prstGeom>
              <a:noFill/>
            </p:spPr>
            <p:txBody>
              <a:bodyPr wrap="square" rtlCol="0">
                <a:spAutoFit/>
              </a:bodyPr>
              <a:lstStyle/>
              <a:p>
                <a:r>
                  <a:rPr lang="es-PE" sz="1800" dirty="0">
                    <a:effectLst/>
                    <a:latin typeface="Arial" panose="020B0604020202020204" pitchFamily="34" charset="0"/>
                    <a:ea typeface="Times New Roman" panose="02020603050405020304" pitchFamily="18" charset="0"/>
                  </a:rPr>
                  <a:t>Donde</a:t>
                </a:r>
                <a:r>
                  <a:rPr lang="en-US" sz="1800" dirty="0">
                    <a:effectLst/>
                    <a:latin typeface="Arial" panose="020B0604020202020204" pitchFamily="34" charset="0"/>
                    <a:ea typeface="Times New Roman" panose="02020603050405020304" pitchFamily="18" charset="0"/>
                  </a:rPr>
                  <a:t>: </a:t>
                </a:r>
                <a14:m>
                  <m:oMath xmlns:m="http://schemas.openxmlformats.org/officeDocument/2006/math">
                    <m:r>
                      <a:rPr lang="en-US" sz="1800" i="1">
                        <a:effectLst/>
                        <a:latin typeface="Cambria Math" panose="02040503050406030204" pitchFamily="18" charset="0"/>
                        <a:ea typeface="Times New Roman" panose="02020603050405020304" pitchFamily="18" charset="0"/>
                        <a:cs typeface="Arial" panose="020B0604020202020204" pitchFamily="34" charset="0"/>
                      </a:rPr>
                      <m:t>∆</m:t>
                    </m:r>
                  </m:oMath>
                </a14:m>
                <a:r>
                  <a:rPr lang="en-US" sz="1800" dirty="0">
                    <a:effectLst/>
                    <a:latin typeface="Arial" panose="020B0604020202020204" pitchFamily="34" charset="0"/>
                    <a:ea typeface="Times New Roman" panose="02020603050405020304" pitchFamily="18" charset="0"/>
                  </a:rPr>
                  <a:t> es la </a:t>
                </a:r>
                <a:r>
                  <a:rPr lang="en-US" sz="1800" dirty="0" err="1">
                    <a:effectLst/>
                    <a:latin typeface="Arial" panose="020B0604020202020204" pitchFamily="34" charset="0"/>
                    <a:ea typeface="Times New Roman" panose="02020603050405020304" pitchFamily="18" charset="0"/>
                  </a:rPr>
                  <a:t>diferencia</a:t>
                </a:r>
                <a:r>
                  <a:rPr lang="en-US" sz="1800" dirty="0">
                    <a:effectLst/>
                    <a:latin typeface="Arial" panose="020B0604020202020204" pitchFamily="34" charset="0"/>
                    <a:ea typeface="Times New Roman" panose="02020603050405020304" pitchFamily="18" charset="0"/>
                  </a:rPr>
                  <a:t> de las </a:t>
                </a:r>
                <a:r>
                  <a:rPr lang="en-US" sz="1800" dirty="0" err="1">
                    <a:effectLst/>
                    <a:latin typeface="Arial" panose="020B0604020202020204" pitchFamily="34" charset="0"/>
                    <a:ea typeface="Times New Roman" panose="02020603050405020304" pitchFamily="18" charset="0"/>
                  </a:rPr>
                  <a:t>medianas</a:t>
                </a:r>
                <a:r>
                  <a:rPr lang="en-US" sz="1800" dirty="0">
                    <a:effectLst/>
                    <a:latin typeface="Arial" panose="020B0604020202020204" pitchFamily="34" charset="0"/>
                    <a:ea typeface="Times New Roman" panose="02020603050405020304" pitchFamily="18" charset="0"/>
                  </a:rPr>
                  <a:t> (</a:t>
                </a:r>
                <a14:m>
                  <m:oMath xmlns:m="http://schemas.openxmlformats.org/officeDocument/2006/math">
                    <m:r>
                      <a:rPr lang="en-US" sz="1800" i="1">
                        <a:effectLst/>
                        <a:latin typeface="Cambria Math" panose="02040503050406030204" pitchFamily="18" charset="0"/>
                        <a:ea typeface="Times New Roman" panose="02020603050405020304" pitchFamily="18" charset="0"/>
                        <a:cs typeface="Arial" panose="020B0604020202020204" pitchFamily="34" charset="0"/>
                      </a:rPr>
                      <m:t>∆=</m:t>
                    </m:r>
                    <m:sSub>
                      <m:sSubPr>
                        <m:ctrlPr>
                          <a:rPr lang="es-PE" sz="1800" i="1">
                            <a:effectLst/>
                            <a:latin typeface="Cambria Math" panose="02040503050406030204" pitchFamily="18" charset="0"/>
                            <a:ea typeface="Times New Roman" panose="02020603050405020304" pitchFamily="18" charset="0"/>
                            <a:cs typeface="Arial" panose="020B0604020202020204" pitchFamily="34" charset="0"/>
                          </a:rPr>
                        </m:ctrlPr>
                      </m:sSubPr>
                      <m:e>
                        <m:r>
                          <a:rPr lang="en-US" sz="1800" i="1">
                            <a:effectLst/>
                            <a:latin typeface="Cambria Math" panose="02040503050406030204" pitchFamily="18" charset="0"/>
                            <a:ea typeface="Times New Roman" panose="02020603050405020304" pitchFamily="18" charset="0"/>
                            <a:cs typeface="Arial" panose="020B0604020202020204" pitchFamily="34" charset="0"/>
                          </a:rPr>
                          <m:t>𝑀𝑒</m:t>
                        </m:r>
                      </m:e>
                      <m:sub>
                        <m:r>
                          <a:rPr lang="en-US" sz="1800" i="1">
                            <a:effectLst/>
                            <a:latin typeface="Cambria Math" panose="02040503050406030204" pitchFamily="18" charset="0"/>
                            <a:ea typeface="Times New Roman" panose="02020603050405020304" pitchFamily="18" charset="0"/>
                            <a:cs typeface="Arial" panose="020B0604020202020204" pitchFamily="34" charset="0"/>
                          </a:rPr>
                          <m:t>1</m:t>
                        </m:r>
                      </m:sub>
                    </m:sSub>
                    <m:r>
                      <a:rPr lang="en-US" sz="1800" i="1">
                        <a:effectLst/>
                        <a:latin typeface="Cambria Math" panose="02040503050406030204" pitchFamily="18" charset="0"/>
                        <a:ea typeface="Times New Roman" panose="02020603050405020304" pitchFamily="18" charset="0"/>
                        <a:cs typeface="Arial" panose="020B0604020202020204" pitchFamily="34" charset="0"/>
                      </a:rPr>
                      <m:t>−</m:t>
                    </m:r>
                    <m:sSub>
                      <m:sSubPr>
                        <m:ctrlPr>
                          <a:rPr lang="es-PE" sz="1800" i="1">
                            <a:effectLst/>
                            <a:latin typeface="Cambria Math" panose="02040503050406030204" pitchFamily="18" charset="0"/>
                            <a:ea typeface="Times New Roman" panose="02020603050405020304" pitchFamily="18" charset="0"/>
                            <a:cs typeface="Arial" panose="020B0604020202020204" pitchFamily="34" charset="0"/>
                          </a:rPr>
                        </m:ctrlPr>
                      </m:sSubPr>
                      <m:e>
                        <m:r>
                          <a:rPr lang="en-US" sz="1800" i="1">
                            <a:effectLst/>
                            <a:latin typeface="Cambria Math" panose="02040503050406030204" pitchFamily="18" charset="0"/>
                            <a:ea typeface="Times New Roman" panose="02020603050405020304" pitchFamily="18" charset="0"/>
                            <a:cs typeface="Arial" panose="020B0604020202020204" pitchFamily="34" charset="0"/>
                          </a:rPr>
                          <m:t>𝑀𝑒</m:t>
                        </m:r>
                      </m:e>
                      <m:sub>
                        <m:r>
                          <a:rPr lang="en-US" sz="1800" i="1">
                            <a:effectLst/>
                            <a:latin typeface="Cambria Math" panose="02040503050406030204" pitchFamily="18" charset="0"/>
                            <a:ea typeface="Times New Roman" panose="02020603050405020304" pitchFamily="18" charset="0"/>
                            <a:cs typeface="Arial" panose="020B0604020202020204" pitchFamily="34" charset="0"/>
                          </a:rPr>
                          <m:t>2</m:t>
                        </m:r>
                      </m:sub>
                    </m:sSub>
                  </m:oMath>
                </a14:m>
                <a:r>
                  <a:rPr lang="en-US" sz="1800" dirty="0">
                    <a:effectLst/>
                    <a:latin typeface="Arial" panose="020B0604020202020204" pitchFamily="34" charset="0"/>
                    <a:ea typeface="Times New Roman" panose="02020603050405020304" pitchFamily="18" charset="0"/>
                  </a:rPr>
                  <a:t>), y </a:t>
                </a:r>
                <a14:m>
                  <m:oMath xmlns:m="http://schemas.openxmlformats.org/officeDocument/2006/math">
                    <m:r>
                      <a:rPr lang="en-US" sz="1800" i="1">
                        <a:effectLst/>
                        <a:latin typeface="Cambria Math" panose="02040503050406030204" pitchFamily="18" charset="0"/>
                        <a:ea typeface="Times New Roman" panose="02020603050405020304" pitchFamily="18" charset="0"/>
                        <a:cs typeface="Arial" panose="020B0604020202020204" pitchFamily="34" charset="0"/>
                      </a:rPr>
                      <m:t> </m:t>
                    </m:r>
                    <m:sSup>
                      <m:sSupPr>
                        <m:ctrlPr>
                          <a:rPr lang="es-PE" sz="1800" i="1">
                            <a:effectLst/>
                            <a:latin typeface="Cambria Math" panose="02040503050406030204" pitchFamily="18" charset="0"/>
                            <a:ea typeface="Times New Roman" panose="02020603050405020304" pitchFamily="18" charset="0"/>
                            <a:cs typeface="Arial" panose="020B0604020202020204" pitchFamily="34" charset="0"/>
                          </a:rPr>
                        </m:ctrlPr>
                      </m:sSupPr>
                      <m:e>
                        <m:r>
                          <a:rPr lang="en-US" sz="1800" i="1">
                            <a:effectLst/>
                            <a:latin typeface="Cambria Math" panose="02040503050406030204" pitchFamily="18" charset="0"/>
                            <a:ea typeface="Times New Roman" panose="02020603050405020304" pitchFamily="18" charset="0"/>
                            <a:cs typeface="Arial" panose="020B0604020202020204" pitchFamily="34" charset="0"/>
                          </a:rPr>
                          <m:t>𝜏</m:t>
                        </m:r>
                      </m:e>
                      <m:sup>
                        <m:r>
                          <a:rPr lang="en-US" sz="1800" i="1">
                            <a:effectLst/>
                            <a:latin typeface="Cambria Math" panose="02040503050406030204" pitchFamily="18" charset="0"/>
                            <a:ea typeface="Times New Roman" panose="02020603050405020304" pitchFamily="18" charset="0"/>
                            <a:cs typeface="Arial" panose="020B0604020202020204" pitchFamily="34" charset="0"/>
                          </a:rPr>
                          <m:t>2</m:t>
                        </m:r>
                      </m:sup>
                    </m:sSup>
                    <m:r>
                      <a:rPr lang="en-US" sz="1800" i="1">
                        <a:effectLst/>
                        <a:latin typeface="Cambria Math" panose="02040503050406030204" pitchFamily="18" charset="0"/>
                        <a:ea typeface="Times New Roman" panose="02020603050405020304" pitchFamily="18" charset="0"/>
                        <a:cs typeface="Arial" panose="020B0604020202020204" pitchFamily="34" charset="0"/>
                      </a:rPr>
                      <m:t> </m:t>
                    </m:r>
                  </m:oMath>
                </a14:m>
                <a:r>
                  <a:rPr lang="en-US" sz="1800" dirty="0">
                    <a:effectLst/>
                    <a:latin typeface="Arial" panose="020B0604020202020204" pitchFamily="34" charset="0"/>
                    <a:ea typeface="Times New Roman" panose="02020603050405020304" pitchFamily="18" charset="0"/>
                  </a:rPr>
                  <a:t>es el ratio de los </a:t>
                </a:r>
                <a:r>
                  <a:rPr lang="en-US" sz="1800" dirty="0" err="1">
                    <a:effectLst/>
                    <a:latin typeface="Arial" panose="020B0604020202020204" pitchFamily="34" charset="0"/>
                    <a:ea typeface="Times New Roman" panose="02020603050405020304" pitchFamily="18" charset="0"/>
                  </a:rPr>
                  <a:t>parámetros</a:t>
                </a:r>
                <a:r>
                  <a:rPr lang="en-US" sz="1800" dirty="0">
                    <a:effectLst/>
                    <a:latin typeface="Arial" panose="020B0604020202020204" pitchFamily="34" charset="0"/>
                    <a:ea typeface="Times New Roman" panose="02020603050405020304" pitchFamily="18" charset="0"/>
                  </a:rPr>
                  <a:t> de </a:t>
                </a:r>
                <a:r>
                  <a:rPr lang="en-US" sz="1800" dirty="0" err="1">
                    <a:effectLst/>
                    <a:latin typeface="Arial" panose="020B0604020202020204" pitchFamily="34" charset="0"/>
                    <a:ea typeface="Times New Roman" panose="02020603050405020304" pitchFamily="18" charset="0"/>
                  </a:rPr>
                  <a:t>escala</a:t>
                </a:r>
                <a:r>
                  <a:rPr lang="en-US" sz="1800" dirty="0">
                    <a:effectLst/>
                    <a:latin typeface="Arial" panose="020B0604020202020204" pitchFamily="34" charset="0"/>
                    <a:ea typeface="Times New Roman" panose="02020603050405020304" pitchFamily="18" charset="0"/>
                  </a:rPr>
                  <a:t> (</a:t>
                </a:r>
                <a14:m>
                  <m:oMath xmlns:m="http://schemas.openxmlformats.org/officeDocument/2006/math">
                    <m:sSup>
                      <m:sSupPr>
                        <m:ctrlPr>
                          <a:rPr lang="es-PE" sz="1800" i="1">
                            <a:effectLst/>
                            <a:latin typeface="Cambria Math" panose="02040503050406030204" pitchFamily="18" charset="0"/>
                            <a:ea typeface="Times New Roman" panose="02020603050405020304" pitchFamily="18" charset="0"/>
                            <a:cs typeface="Arial" panose="020B0604020202020204" pitchFamily="34" charset="0"/>
                          </a:rPr>
                        </m:ctrlPr>
                      </m:sSupPr>
                      <m:e>
                        <m:r>
                          <a:rPr lang="en-US" sz="1800" i="1">
                            <a:effectLst/>
                            <a:latin typeface="Cambria Math" panose="02040503050406030204" pitchFamily="18" charset="0"/>
                            <a:ea typeface="Times New Roman" panose="02020603050405020304" pitchFamily="18" charset="0"/>
                            <a:cs typeface="Arial" panose="020B0604020202020204" pitchFamily="34" charset="0"/>
                          </a:rPr>
                          <m:t>𝜏</m:t>
                        </m:r>
                      </m:e>
                      <m:sup>
                        <m:r>
                          <a:rPr lang="en-US" sz="1800" i="1">
                            <a:effectLst/>
                            <a:latin typeface="Cambria Math" panose="02040503050406030204" pitchFamily="18" charset="0"/>
                            <a:ea typeface="Times New Roman" panose="02020603050405020304" pitchFamily="18" charset="0"/>
                            <a:cs typeface="Arial" panose="020B0604020202020204" pitchFamily="34" charset="0"/>
                          </a:rPr>
                          <m:t>2</m:t>
                        </m:r>
                      </m:sup>
                    </m:sSup>
                    <m:r>
                      <a:rPr lang="en-US" sz="1800" i="1">
                        <a:effectLst/>
                        <a:latin typeface="Cambria Math" panose="02040503050406030204" pitchFamily="18" charset="0"/>
                        <a:ea typeface="Times New Roman" panose="02020603050405020304" pitchFamily="18" charset="0"/>
                        <a:cs typeface="Arial" panose="020B0604020202020204" pitchFamily="34" charset="0"/>
                      </a:rPr>
                      <m:t>=</m:t>
                    </m:r>
                    <m:f>
                      <m:fPr>
                        <m:ctrlPr>
                          <a:rPr lang="es-PE" sz="1800" i="1">
                            <a:effectLst/>
                            <a:latin typeface="Cambria Math" panose="02040503050406030204" pitchFamily="18" charset="0"/>
                            <a:ea typeface="Times New Roman" panose="02020603050405020304" pitchFamily="18" charset="0"/>
                            <a:cs typeface="Arial" panose="020B0604020202020204" pitchFamily="34" charset="0"/>
                          </a:rPr>
                        </m:ctrlPr>
                      </m:fPr>
                      <m:num>
                        <m:sSub>
                          <m:sSubPr>
                            <m:ctrlPr>
                              <a:rPr lang="es-PE" sz="1800" i="1">
                                <a:effectLst/>
                                <a:latin typeface="Cambria Math" panose="02040503050406030204" pitchFamily="18" charset="0"/>
                                <a:ea typeface="Times New Roman" panose="02020603050405020304" pitchFamily="18" charset="0"/>
                                <a:cs typeface="Arial" panose="020B0604020202020204" pitchFamily="34" charset="0"/>
                              </a:rPr>
                            </m:ctrlPr>
                          </m:sSubPr>
                          <m:e>
                            <m:r>
                              <a:rPr lang="en-US" sz="1800" i="1">
                                <a:effectLst/>
                                <a:latin typeface="Cambria Math" panose="02040503050406030204" pitchFamily="18" charset="0"/>
                                <a:ea typeface="Times New Roman" panose="02020603050405020304" pitchFamily="18" charset="0"/>
                                <a:cs typeface="Arial" panose="020B0604020202020204" pitchFamily="34" charset="0"/>
                              </a:rPr>
                              <m:t>𝜃</m:t>
                            </m:r>
                          </m:e>
                          <m:sub>
                            <m:r>
                              <a:rPr lang="en-US" sz="1800" i="1">
                                <a:effectLst/>
                                <a:latin typeface="Cambria Math" panose="02040503050406030204" pitchFamily="18" charset="0"/>
                                <a:ea typeface="Times New Roman" panose="02020603050405020304" pitchFamily="18" charset="0"/>
                                <a:cs typeface="Arial" panose="020B0604020202020204" pitchFamily="34" charset="0"/>
                              </a:rPr>
                              <m:t>1</m:t>
                            </m:r>
                          </m:sub>
                        </m:sSub>
                      </m:num>
                      <m:den>
                        <m:sSub>
                          <m:sSubPr>
                            <m:ctrlPr>
                              <a:rPr lang="es-PE" sz="1800" i="1">
                                <a:effectLst/>
                                <a:latin typeface="Cambria Math" panose="02040503050406030204" pitchFamily="18" charset="0"/>
                                <a:ea typeface="Times New Roman" panose="02020603050405020304" pitchFamily="18" charset="0"/>
                                <a:cs typeface="Arial" panose="020B0604020202020204" pitchFamily="34" charset="0"/>
                              </a:rPr>
                            </m:ctrlPr>
                          </m:sSubPr>
                          <m:e>
                            <m:r>
                              <a:rPr lang="en-US" sz="1800" i="1">
                                <a:effectLst/>
                                <a:latin typeface="Cambria Math" panose="02040503050406030204" pitchFamily="18" charset="0"/>
                                <a:ea typeface="Times New Roman" panose="02020603050405020304" pitchFamily="18" charset="0"/>
                                <a:cs typeface="Arial" panose="020B0604020202020204" pitchFamily="34" charset="0"/>
                              </a:rPr>
                              <m:t>𝜃</m:t>
                            </m:r>
                          </m:e>
                          <m:sub>
                            <m:r>
                              <a:rPr lang="en-US" sz="1800" i="1">
                                <a:effectLst/>
                                <a:latin typeface="Cambria Math" panose="02040503050406030204" pitchFamily="18" charset="0"/>
                                <a:ea typeface="Times New Roman" panose="02020603050405020304" pitchFamily="18" charset="0"/>
                                <a:cs typeface="Arial" panose="020B0604020202020204" pitchFamily="34" charset="0"/>
                              </a:rPr>
                              <m:t>2</m:t>
                            </m:r>
                          </m:sub>
                        </m:sSub>
                      </m:den>
                    </m:f>
                  </m:oMath>
                </a14:m>
                <a:r>
                  <a:rPr lang="en-US" sz="1800" dirty="0">
                    <a:effectLst/>
                    <a:latin typeface="Arial" panose="020B0604020202020204" pitchFamily="34" charset="0"/>
                    <a:ea typeface="Times New Roman" panose="02020603050405020304" pitchFamily="18" charset="0"/>
                  </a:rPr>
                  <a:t>).</a:t>
                </a:r>
                <a:endParaRPr lang="es-PE" sz="1800" dirty="0">
                  <a:effectLst/>
                  <a:latin typeface="Times New Roman" panose="02020603050405020304" pitchFamily="18" charset="0"/>
                  <a:ea typeface="Times New Roman" panose="02020603050405020304" pitchFamily="18" charset="0"/>
                </a:endParaRPr>
              </a:p>
              <a:p>
                <a:endParaRPr lang="es-PE" dirty="0"/>
              </a:p>
            </p:txBody>
          </p:sp>
        </mc:Choice>
        <mc:Fallback>
          <p:sp>
            <p:nvSpPr>
              <p:cNvPr id="17" name="CuadroTexto 16">
                <a:extLst>
                  <a:ext uri="{FF2B5EF4-FFF2-40B4-BE49-F238E27FC236}">
                    <a16:creationId xmlns:a16="http://schemas.microsoft.com/office/drawing/2014/main" id="{66D988E7-7865-4112-BF42-B60057A7BDFC}"/>
                  </a:ext>
                </a:extLst>
              </p:cNvPr>
              <p:cNvSpPr txBox="1">
                <a:spLocks noRot="1" noChangeAspect="1" noMove="1" noResize="1" noEditPoints="1" noAdjustHandles="1" noChangeArrowheads="1" noChangeShapeType="1" noTextEdit="1"/>
              </p:cNvSpPr>
              <p:nvPr/>
            </p:nvSpPr>
            <p:spPr>
              <a:xfrm>
                <a:off x="4309428" y="5069222"/>
                <a:ext cx="4583051" cy="1516184"/>
              </a:xfrm>
              <a:prstGeom prst="rect">
                <a:avLst/>
              </a:prstGeom>
              <a:blipFill>
                <a:blip r:embed="rId6"/>
                <a:stretch>
                  <a:fillRect l="-1197" t="-2419"/>
                </a:stretch>
              </a:blipFill>
            </p:spPr>
            <p:txBody>
              <a:bodyPr/>
              <a:lstStyle/>
              <a:p>
                <a:r>
                  <a:rPr lang="es-PE">
                    <a:noFill/>
                  </a:rPr>
                  <a:t> </a:t>
                </a:r>
              </a:p>
            </p:txBody>
          </p:sp>
        </mc:Fallback>
      </mc:AlternateContent>
    </p:spTree>
    <p:extLst>
      <p:ext uri="{BB962C8B-B14F-4D97-AF65-F5344CB8AC3E}">
        <p14:creationId xmlns:p14="http://schemas.microsoft.com/office/powerpoint/2010/main" val="16547647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65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1033">
                                            <p:txEl>
                                              <p:pRg st="0" end="0"/>
                                            </p:txEl>
                                          </p:spTgt>
                                        </p:tgtEl>
                                        <p:attrNameLst>
                                          <p:attrName>style.visibility</p:attrName>
                                        </p:attrNameLst>
                                      </p:cBhvr>
                                      <p:to>
                                        <p:strVal val="visible"/>
                                      </p:to>
                                    </p:set>
                                    <p:anim calcmode="lin" valueType="num">
                                      <p:cBhvr additive="base">
                                        <p:cTn id="11" dur="500" fill="hold"/>
                                        <p:tgtEl>
                                          <p:spTgt spid="1033">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03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randombar(horizontal)">
                                      <p:cBhvr>
                                        <p:cTn id="1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0" grpId="0"/>
      <p:bldP spid="13"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0" y="1"/>
            <a:ext cx="9426699" cy="836712"/>
          </a:xfrm>
        </p:spPr>
        <p:txBody>
          <a:bodyPr>
            <a:normAutofit fontScale="90000"/>
          </a:bodyPr>
          <a:lstStyle/>
          <a:p>
            <a:pPr eaLnBrk="1" hangingPunct="1">
              <a:defRPr/>
            </a:pPr>
            <a:r>
              <a:rPr lang="es-ES" altLang="es-PE" sz="3100" b="1" dirty="0">
                <a:solidFill>
                  <a:srgbClr val="0070C0"/>
                </a:solidFill>
              </a:rPr>
              <a:t>  5. Prueba para evaluar un parámetro de posición y</a:t>
            </a:r>
            <a:br>
              <a:rPr lang="es-ES" altLang="es-PE" sz="3100" b="1" dirty="0">
                <a:solidFill>
                  <a:srgbClr val="0070C0"/>
                </a:solidFill>
              </a:rPr>
            </a:br>
            <a:r>
              <a:rPr lang="es-ES" altLang="es-PE" sz="3100" b="1" dirty="0">
                <a:solidFill>
                  <a:srgbClr val="0070C0"/>
                </a:solidFill>
              </a:rPr>
              <a:t>      escala</a:t>
            </a:r>
            <a:br>
              <a:rPr lang="es-ES" altLang="es-PE" sz="4000" b="1" dirty="0">
                <a:solidFill>
                  <a:srgbClr val="0070C0"/>
                </a:solidFill>
              </a:rPr>
            </a:br>
            <a:endParaRPr lang="es-ES" altLang="es-PE" sz="4000" b="1" dirty="0">
              <a:solidFill>
                <a:srgbClr val="0070C0"/>
              </a:solidFill>
            </a:endParaRPr>
          </a:p>
        </p:txBody>
      </p:sp>
      <p:sp>
        <p:nvSpPr>
          <p:cNvPr id="1033" name="Rectangle 3"/>
          <p:cNvSpPr>
            <a:spLocks noGrp="1" noChangeArrowheads="1"/>
          </p:cNvSpPr>
          <p:nvPr>
            <p:ph idx="1"/>
          </p:nvPr>
        </p:nvSpPr>
        <p:spPr>
          <a:xfrm>
            <a:off x="-3246" y="844452"/>
            <a:ext cx="8679018" cy="5040560"/>
          </a:xfrm>
        </p:spPr>
        <p:txBody>
          <a:bodyPr/>
          <a:lstStyle/>
          <a:p>
            <a:pPr marL="0" indent="0" algn="just" eaLnBrk="1" hangingPunct="1">
              <a:spcBef>
                <a:spcPts val="0"/>
              </a:spcBef>
              <a:buFont typeface="Wingdings" panose="05000000000000000000" pitchFamily="2" charset="2"/>
              <a:buNone/>
            </a:pPr>
            <a:r>
              <a:rPr lang="es-ES" altLang="es-PE" sz="2800" b="1" dirty="0">
                <a:solidFill>
                  <a:srgbClr val="0070C0"/>
                </a:solidFill>
              </a:rPr>
              <a:t>5.1 Prueba de </a:t>
            </a:r>
            <a:r>
              <a:rPr lang="es-ES" altLang="es-PE" sz="2800" b="1" dirty="0" err="1">
                <a:solidFill>
                  <a:srgbClr val="0070C0"/>
                </a:solidFill>
              </a:rPr>
              <a:t>Lepage</a:t>
            </a:r>
            <a:endParaRPr lang="es-ES" altLang="es-PE" sz="2800" b="1" dirty="0">
              <a:solidFill>
                <a:srgbClr val="0070C0"/>
              </a:solidFill>
            </a:endParaRPr>
          </a:p>
          <a:p>
            <a:pPr marL="0" indent="0">
              <a:spcBef>
                <a:spcPts val="0"/>
              </a:spcBef>
              <a:buNone/>
            </a:pPr>
            <a:r>
              <a:rPr lang="es-ES" sz="3200" b="1" dirty="0">
                <a:solidFill>
                  <a:srgbClr val="0070C0"/>
                </a:solidFill>
              </a:rPr>
              <a:t>	</a:t>
            </a:r>
            <a:r>
              <a:rPr lang="es-ES" sz="2700" b="1" dirty="0">
                <a:solidFill>
                  <a:schemeClr val="tx1"/>
                </a:solidFill>
              </a:rPr>
              <a:t>Aspectos Generales</a:t>
            </a:r>
            <a:endParaRPr lang="es-ES" altLang="es-PE" sz="2700" b="1" dirty="0">
              <a:solidFill>
                <a:schemeClr val="tx1"/>
              </a:solidFill>
            </a:endParaRPr>
          </a:p>
          <a:p>
            <a:pPr marL="0" indent="0" algn="just">
              <a:buNone/>
            </a:pPr>
            <a:r>
              <a:rPr lang="es-ES" sz="2700" dirty="0"/>
              <a:t>	</a:t>
            </a:r>
            <a:r>
              <a:rPr lang="es-PE" sz="2800" dirty="0"/>
              <a:t>El estadístico de prueba es la suma estandarizada 	cuadrática de los 	estadísticos de prueba de</a:t>
            </a:r>
          </a:p>
          <a:p>
            <a:pPr marL="0" indent="0" algn="just">
              <a:buNone/>
            </a:pPr>
            <a:r>
              <a:rPr lang="es-PE" sz="2800" dirty="0"/>
              <a:t>	Mann Whitney y Ansari-Bradley.</a:t>
            </a:r>
          </a:p>
          <a:p>
            <a:pPr marL="0" indent="0" algn="just">
              <a:buNone/>
            </a:pPr>
            <a:r>
              <a:rPr lang="es-ES" altLang="es-PE" sz="2700" b="1" dirty="0"/>
              <a:t>	</a:t>
            </a:r>
          </a:p>
          <a:p>
            <a:pPr marL="0" indent="0" algn="just">
              <a:buNone/>
            </a:pPr>
            <a:r>
              <a:rPr lang="es-ES" altLang="es-PE" sz="2700" b="1" dirty="0"/>
              <a:t>	Supuestos</a:t>
            </a:r>
          </a:p>
          <a:p>
            <a:pPr lvl="0">
              <a:spcBef>
                <a:spcPts val="0"/>
              </a:spcBef>
              <a:buFont typeface="Arial" panose="020B0604020202020204" pitchFamily="34" charset="0"/>
              <a:buChar char="•"/>
            </a:pPr>
            <a:r>
              <a:rPr lang="es-PE" sz="2700" dirty="0"/>
              <a:t>La variable de interés se encuentra medida en una escala por lo menos intervalo.</a:t>
            </a:r>
          </a:p>
          <a:p>
            <a:pPr algn="just">
              <a:buFont typeface="Arial" panose="020B0604020202020204" pitchFamily="34" charset="0"/>
              <a:buChar char="•"/>
            </a:pPr>
            <a:r>
              <a:rPr lang="es-ES" sz="2700" dirty="0"/>
              <a:t>Las muestras provienen de poblaciones que presentan distribuciones similares.</a:t>
            </a:r>
            <a:endParaRPr lang="es-PE" sz="2700" dirty="0"/>
          </a:p>
          <a:p>
            <a:pPr marL="0" indent="0">
              <a:buNone/>
            </a:pPr>
            <a:endParaRPr lang="es-ES" altLang="es-PE" sz="3200" dirty="0"/>
          </a:p>
        </p:txBody>
      </p:sp>
      <p:sp>
        <p:nvSpPr>
          <p:cNvPr id="1034" name="Rectangle 5"/>
          <p:cNvSpPr>
            <a:spLocks noChangeArrowheads="1"/>
          </p:cNvSpPr>
          <p:nvPr/>
        </p:nvSpPr>
        <p:spPr bwMode="auto">
          <a:xfrm>
            <a:off x="0" y="33385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lgn="just" eaLnBrk="1" hangingPunct="1">
              <a:lnSpc>
                <a:spcPct val="90000"/>
              </a:lnSpc>
              <a:spcBef>
                <a:spcPct val="20000"/>
              </a:spcBef>
              <a:buClr>
                <a:schemeClr val="folHlink"/>
              </a:buClr>
              <a:buSzPct val="60000"/>
              <a:buFont typeface="Wingdings" panose="05000000000000000000" pitchFamily="2" charset="2"/>
              <a:buNone/>
            </a:pPr>
            <a:endParaRPr lang="en-US" altLang="es-PE"/>
          </a:p>
        </p:txBody>
      </p:sp>
      <p:sp>
        <p:nvSpPr>
          <p:cNvPr id="1035" name="Rectangle 7"/>
          <p:cNvSpPr>
            <a:spLocks noChangeArrowheads="1"/>
          </p:cNvSpPr>
          <p:nvPr/>
        </p:nvSpPr>
        <p:spPr bwMode="auto">
          <a:xfrm>
            <a:off x="0"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lgn="just" eaLnBrk="1" hangingPunct="1">
              <a:lnSpc>
                <a:spcPct val="90000"/>
              </a:lnSpc>
              <a:spcBef>
                <a:spcPct val="20000"/>
              </a:spcBef>
              <a:buClr>
                <a:schemeClr val="folHlink"/>
              </a:buClr>
              <a:buSzPct val="60000"/>
              <a:buFont typeface="Wingdings" panose="05000000000000000000" pitchFamily="2" charset="2"/>
              <a:buNone/>
            </a:pPr>
            <a:endParaRPr lang="en-US" altLang="es-PE"/>
          </a:p>
        </p:txBody>
      </p:sp>
      <p:sp>
        <p:nvSpPr>
          <p:cNvPr id="1036" name="Rectangle 9"/>
          <p:cNvSpPr>
            <a:spLocks noChangeArrowheads="1"/>
          </p:cNvSpPr>
          <p:nvPr/>
        </p:nvSpPr>
        <p:spPr bwMode="auto">
          <a:xfrm>
            <a:off x="0" y="32908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lgn="just" eaLnBrk="1" hangingPunct="1">
              <a:lnSpc>
                <a:spcPct val="90000"/>
              </a:lnSpc>
              <a:spcBef>
                <a:spcPct val="20000"/>
              </a:spcBef>
              <a:buClr>
                <a:schemeClr val="folHlink"/>
              </a:buClr>
              <a:buSzPct val="60000"/>
              <a:buFont typeface="Wingdings" panose="05000000000000000000" pitchFamily="2" charset="2"/>
              <a:buNone/>
            </a:pPr>
            <a:endParaRPr lang="en-US" altLang="es-PE"/>
          </a:p>
        </p:txBody>
      </p:sp>
      <p:sp>
        <p:nvSpPr>
          <p:cNvPr id="1037" name="Rectangle 11"/>
          <p:cNvSpPr>
            <a:spLocks noChangeArrowheads="1"/>
          </p:cNvSpPr>
          <p:nvPr/>
        </p:nvSpPr>
        <p:spPr bwMode="auto">
          <a:xfrm>
            <a:off x="0" y="33385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lgn="just" eaLnBrk="1" hangingPunct="1">
              <a:lnSpc>
                <a:spcPct val="90000"/>
              </a:lnSpc>
              <a:spcBef>
                <a:spcPct val="20000"/>
              </a:spcBef>
              <a:buClr>
                <a:schemeClr val="folHlink"/>
              </a:buClr>
              <a:buSzPct val="60000"/>
              <a:buFont typeface="Wingdings" panose="05000000000000000000" pitchFamily="2" charset="2"/>
              <a:buNone/>
            </a:pPr>
            <a:endParaRPr lang="en-US" altLang="es-PE"/>
          </a:p>
        </p:txBody>
      </p:sp>
      <p:sp>
        <p:nvSpPr>
          <p:cNvPr id="1038" name="Rectangle 13"/>
          <p:cNvSpPr>
            <a:spLocks noChangeArrowheads="1"/>
          </p:cNvSpPr>
          <p:nvPr/>
        </p:nvSpPr>
        <p:spPr bwMode="auto">
          <a:xfrm>
            <a:off x="0" y="31242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lgn="just" eaLnBrk="1" hangingPunct="1">
              <a:lnSpc>
                <a:spcPct val="90000"/>
              </a:lnSpc>
              <a:spcBef>
                <a:spcPct val="20000"/>
              </a:spcBef>
              <a:buClr>
                <a:schemeClr val="folHlink"/>
              </a:buClr>
              <a:buSzPct val="60000"/>
              <a:buFont typeface="Wingdings" panose="05000000000000000000" pitchFamily="2" charset="2"/>
              <a:buNone/>
            </a:pPr>
            <a:endParaRPr lang="en-US" altLang="es-PE"/>
          </a:p>
        </p:txBody>
      </p:sp>
    </p:spTree>
    <p:extLst>
      <p:ext uri="{BB962C8B-B14F-4D97-AF65-F5344CB8AC3E}">
        <p14:creationId xmlns:p14="http://schemas.microsoft.com/office/powerpoint/2010/main" val="307531198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65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1033">
                                            <p:txEl>
                                              <p:pRg st="0" end="0"/>
                                            </p:txEl>
                                          </p:spTgt>
                                        </p:tgtEl>
                                        <p:attrNameLst>
                                          <p:attrName>style.visibility</p:attrName>
                                        </p:attrNameLst>
                                      </p:cBhvr>
                                      <p:to>
                                        <p:strVal val="visible"/>
                                      </p:to>
                                    </p:set>
                                    <p:anim calcmode="lin" valueType="num">
                                      <p:cBhvr additive="base">
                                        <p:cTn id="11" dur="500" fill="hold"/>
                                        <p:tgtEl>
                                          <p:spTgt spid="1033">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03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033">
                                            <p:txEl>
                                              <p:pRg st="1" end="1"/>
                                            </p:txEl>
                                          </p:spTgt>
                                        </p:tgtEl>
                                        <p:attrNameLst>
                                          <p:attrName>style.visibility</p:attrName>
                                        </p:attrNameLst>
                                      </p:cBhvr>
                                      <p:to>
                                        <p:strVal val="visible"/>
                                      </p:to>
                                    </p:set>
                                    <p:anim calcmode="lin" valueType="num">
                                      <p:cBhvr additive="base">
                                        <p:cTn id="17" dur="500" fill="hold"/>
                                        <p:tgtEl>
                                          <p:spTgt spid="1033">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03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1033">
                                            <p:txEl>
                                              <p:pRg st="2" end="2"/>
                                            </p:txEl>
                                          </p:spTgt>
                                        </p:tgtEl>
                                        <p:attrNameLst>
                                          <p:attrName>style.visibility</p:attrName>
                                        </p:attrNameLst>
                                      </p:cBhvr>
                                      <p:to>
                                        <p:strVal val="visible"/>
                                      </p:to>
                                    </p:set>
                                    <p:anim calcmode="lin" valueType="num">
                                      <p:cBhvr additive="base">
                                        <p:cTn id="23" dur="500" fill="hold"/>
                                        <p:tgtEl>
                                          <p:spTgt spid="1033">
                                            <p:txEl>
                                              <p:pRg st="2" end="2"/>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03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1033">
                                            <p:txEl>
                                              <p:pRg st="3" end="3"/>
                                            </p:txEl>
                                          </p:spTgt>
                                        </p:tgtEl>
                                        <p:attrNameLst>
                                          <p:attrName>style.visibility</p:attrName>
                                        </p:attrNameLst>
                                      </p:cBhvr>
                                      <p:to>
                                        <p:strVal val="visible"/>
                                      </p:to>
                                    </p:set>
                                    <p:anim calcmode="lin" valueType="num">
                                      <p:cBhvr additive="base">
                                        <p:cTn id="29" dur="500" fill="hold"/>
                                        <p:tgtEl>
                                          <p:spTgt spid="1033">
                                            <p:txEl>
                                              <p:pRg st="3" end="3"/>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03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1033">
                                            <p:txEl>
                                              <p:pRg st="4" end="4"/>
                                            </p:txEl>
                                          </p:spTgt>
                                        </p:tgtEl>
                                        <p:attrNameLst>
                                          <p:attrName>style.visibility</p:attrName>
                                        </p:attrNameLst>
                                      </p:cBhvr>
                                      <p:to>
                                        <p:strVal val="visible"/>
                                      </p:to>
                                    </p:set>
                                    <p:anim calcmode="lin" valueType="num">
                                      <p:cBhvr additive="base">
                                        <p:cTn id="35" dur="500" fill="hold"/>
                                        <p:tgtEl>
                                          <p:spTgt spid="1033">
                                            <p:txEl>
                                              <p:pRg st="4" end="4"/>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103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1033">
                                            <p:txEl>
                                              <p:pRg st="5" end="5"/>
                                            </p:txEl>
                                          </p:spTgt>
                                        </p:tgtEl>
                                        <p:attrNameLst>
                                          <p:attrName>style.visibility</p:attrName>
                                        </p:attrNameLst>
                                      </p:cBhvr>
                                      <p:to>
                                        <p:strVal val="visible"/>
                                      </p:to>
                                    </p:set>
                                    <p:anim calcmode="lin" valueType="num">
                                      <p:cBhvr additive="base">
                                        <p:cTn id="41" dur="500" fill="hold"/>
                                        <p:tgtEl>
                                          <p:spTgt spid="1033">
                                            <p:txEl>
                                              <p:pRg st="5" end="5"/>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103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1033">
                                            <p:txEl>
                                              <p:pRg st="6" end="6"/>
                                            </p:txEl>
                                          </p:spTgt>
                                        </p:tgtEl>
                                        <p:attrNameLst>
                                          <p:attrName>style.visibility</p:attrName>
                                        </p:attrNameLst>
                                      </p:cBhvr>
                                      <p:to>
                                        <p:strVal val="visible"/>
                                      </p:to>
                                    </p:set>
                                    <p:anim calcmode="lin" valueType="num">
                                      <p:cBhvr additive="base">
                                        <p:cTn id="47" dur="500" fill="hold"/>
                                        <p:tgtEl>
                                          <p:spTgt spid="1033">
                                            <p:txEl>
                                              <p:pRg st="6" end="6"/>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103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nodeType="clickEffect">
                                  <p:stCondLst>
                                    <p:cond delay="0"/>
                                  </p:stCondLst>
                                  <p:childTnLst>
                                    <p:set>
                                      <p:cBhvr>
                                        <p:cTn id="52" dur="1" fill="hold">
                                          <p:stCondLst>
                                            <p:cond delay="0"/>
                                          </p:stCondLst>
                                        </p:cTn>
                                        <p:tgtEl>
                                          <p:spTgt spid="1033">
                                            <p:txEl>
                                              <p:pRg st="7" end="7"/>
                                            </p:txEl>
                                          </p:spTgt>
                                        </p:tgtEl>
                                        <p:attrNameLst>
                                          <p:attrName>style.visibility</p:attrName>
                                        </p:attrNameLst>
                                      </p:cBhvr>
                                      <p:to>
                                        <p:strVal val="visible"/>
                                      </p:to>
                                    </p:set>
                                    <p:anim calcmode="lin" valueType="num">
                                      <p:cBhvr additive="base">
                                        <p:cTn id="53" dur="500" fill="hold"/>
                                        <p:tgtEl>
                                          <p:spTgt spid="1033">
                                            <p:txEl>
                                              <p:pRg st="7" end="7"/>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103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0"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0" y="0"/>
            <a:ext cx="7793038" cy="911225"/>
          </a:xfrm>
        </p:spPr>
        <p:txBody>
          <a:bodyPr/>
          <a:lstStyle/>
          <a:p>
            <a:pPr eaLnBrk="1" hangingPunct="1">
              <a:defRPr/>
            </a:pPr>
            <a:r>
              <a:rPr lang="es-ES" sz="4400" b="1" dirty="0">
                <a:solidFill>
                  <a:schemeClr val="folHlink"/>
                </a:solidFill>
                <a:effectLst>
                  <a:outerShdw blurRad="38100" dist="38100" dir="2700000" algn="tl">
                    <a:srgbClr val="C0C0C0"/>
                  </a:outerShdw>
                </a:effectLst>
                <a:latin typeface="Arial Black" pitchFamily="34" charset="0"/>
                <a:ea typeface="+mn-ea"/>
                <a:cs typeface="+mn-cs"/>
              </a:rPr>
              <a:t>Contenido</a:t>
            </a:r>
          </a:p>
        </p:txBody>
      </p:sp>
      <p:sp>
        <p:nvSpPr>
          <p:cNvPr id="11267" name="Rectangle 3"/>
          <p:cNvSpPr>
            <a:spLocks noGrp="1" noChangeArrowheads="1"/>
          </p:cNvSpPr>
          <p:nvPr>
            <p:ph idx="1"/>
          </p:nvPr>
        </p:nvSpPr>
        <p:spPr>
          <a:xfrm>
            <a:off x="197644" y="681037"/>
            <a:ext cx="8270875" cy="5903913"/>
          </a:xfrm>
        </p:spPr>
        <p:txBody>
          <a:bodyPr/>
          <a:lstStyle/>
          <a:p>
            <a:pPr eaLnBrk="1" hangingPunct="1">
              <a:lnSpc>
                <a:spcPct val="80000"/>
              </a:lnSpc>
              <a:spcBef>
                <a:spcPts val="0"/>
              </a:spcBef>
              <a:buFont typeface="Wingdings" panose="05000000000000000000" pitchFamily="2" charset="2"/>
              <a:buNone/>
              <a:defRPr/>
            </a:pPr>
            <a:r>
              <a:rPr lang="es-ES" sz="3600" b="1" dirty="0">
                <a:solidFill>
                  <a:srgbClr val="FF0000"/>
                </a:solidFill>
              </a:rPr>
              <a:t>Unidad III: </a:t>
            </a:r>
          </a:p>
          <a:p>
            <a:pPr marL="0" indent="0" eaLnBrk="1" hangingPunct="1">
              <a:lnSpc>
                <a:spcPct val="80000"/>
              </a:lnSpc>
              <a:spcBef>
                <a:spcPts val="0"/>
              </a:spcBef>
              <a:buFont typeface="Wingdings" panose="05000000000000000000" pitchFamily="2" charset="2"/>
              <a:buNone/>
              <a:defRPr/>
            </a:pPr>
            <a:r>
              <a:rPr lang="es-ES" sz="2800" b="1" dirty="0">
                <a:solidFill>
                  <a:srgbClr val="0070C0"/>
                </a:solidFill>
              </a:rPr>
              <a:t>Pruebas estadísticas para evaluar dos muestras independientes</a:t>
            </a:r>
          </a:p>
          <a:p>
            <a:pPr marL="514350" indent="-514350" algn="just" eaLnBrk="1" hangingPunct="1">
              <a:spcBef>
                <a:spcPts val="0"/>
              </a:spcBef>
              <a:buFont typeface="+mj-lt"/>
              <a:buAutoNum type="arabicPeriod"/>
              <a:defRPr/>
            </a:pPr>
            <a:r>
              <a:rPr lang="es-ES" dirty="0"/>
              <a:t>Introducción.</a:t>
            </a:r>
          </a:p>
          <a:p>
            <a:pPr marL="514350" indent="-514350" algn="just" eaLnBrk="1" hangingPunct="1">
              <a:spcBef>
                <a:spcPts val="0"/>
              </a:spcBef>
              <a:buFont typeface="+mj-lt"/>
              <a:buAutoNum type="arabicPeriod"/>
              <a:defRPr/>
            </a:pPr>
            <a:r>
              <a:rPr lang="es-ES" dirty="0"/>
              <a:t>Pruebas para comparar la distribución (Forma).</a:t>
            </a:r>
          </a:p>
          <a:p>
            <a:pPr marL="400050" lvl="1" indent="0" algn="just" eaLnBrk="1" hangingPunct="1">
              <a:spcBef>
                <a:spcPts val="0"/>
              </a:spcBef>
              <a:buNone/>
              <a:defRPr/>
            </a:pPr>
            <a:r>
              <a:rPr lang="es-ES" sz="1400" dirty="0">
                <a:solidFill>
                  <a:srgbClr val="00B0F0"/>
                </a:solidFill>
              </a:rPr>
              <a:t>2.1</a:t>
            </a:r>
            <a:r>
              <a:rPr lang="es-ES" dirty="0"/>
              <a:t> Prueba de </a:t>
            </a:r>
            <a:r>
              <a:rPr lang="es-ES" dirty="0" err="1"/>
              <a:t>Kolmogorov-Smirnov</a:t>
            </a:r>
            <a:endParaRPr lang="es-ES" dirty="0"/>
          </a:p>
          <a:p>
            <a:pPr marL="400050" lvl="1" indent="0" algn="just" eaLnBrk="1" hangingPunct="1">
              <a:spcBef>
                <a:spcPts val="0"/>
              </a:spcBef>
              <a:buNone/>
              <a:defRPr/>
            </a:pPr>
            <a:r>
              <a:rPr lang="es-ES" sz="1400" dirty="0">
                <a:solidFill>
                  <a:srgbClr val="00B0F0"/>
                </a:solidFill>
              </a:rPr>
              <a:t>2.2</a:t>
            </a:r>
            <a:r>
              <a:rPr lang="es-ES" dirty="0"/>
              <a:t> Prueba de Wald-</a:t>
            </a:r>
            <a:r>
              <a:rPr lang="es-ES" dirty="0" err="1"/>
              <a:t>Wolfowitzs</a:t>
            </a:r>
            <a:endParaRPr lang="es-ES" dirty="0"/>
          </a:p>
          <a:p>
            <a:pPr marL="514350" indent="-514350" algn="just" eaLnBrk="1" hangingPunct="1">
              <a:spcBef>
                <a:spcPts val="0"/>
              </a:spcBef>
              <a:buFont typeface="+mj-lt"/>
              <a:buAutoNum type="arabicPeriod"/>
              <a:defRPr/>
            </a:pPr>
            <a:r>
              <a:rPr lang="es-ES" dirty="0"/>
              <a:t>Pruebas para evaluar un parámetro de locación</a:t>
            </a:r>
            <a:endParaRPr lang="es-ES" sz="300" dirty="0"/>
          </a:p>
          <a:p>
            <a:pPr marL="400050" lvl="1" indent="0" algn="just" eaLnBrk="1" hangingPunct="1">
              <a:spcBef>
                <a:spcPts val="0"/>
              </a:spcBef>
              <a:buNone/>
              <a:defRPr/>
            </a:pPr>
            <a:r>
              <a:rPr lang="es-ES" sz="1400" dirty="0">
                <a:solidFill>
                  <a:srgbClr val="00B0F0"/>
                </a:solidFill>
              </a:rPr>
              <a:t>3.1</a:t>
            </a:r>
            <a:r>
              <a:rPr lang="es-ES" dirty="0">
                <a:solidFill>
                  <a:srgbClr val="00B0F0"/>
                </a:solidFill>
              </a:rPr>
              <a:t>  </a:t>
            </a:r>
            <a:r>
              <a:rPr lang="es-ES" sz="1800" dirty="0"/>
              <a:t>Prueba de Mann Whitney</a:t>
            </a:r>
          </a:p>
          <a:p>
            <a:pPr marL="355600" lvl="2" indent="0" algn="just" eaLnBrk="1" hangingPunct="1">
              <a:spcBef>
                <a:spcPts val="0"/>
              </a:spcBef>
              <a:buNone/>
              <a:defRPr/>
            </a:pPr>
            <a:r>
              <a:rPr lang="es-ES" dirty="0">
                <a:solidFill>
                  <a:srgbClr val="00B0F0"/>
                </a:solidFill>
              </a:rPr>
              <a:t> 3.2</a:t>
            </a:r>
            <a:r>
              <a:rPr lang="es-ES" sz="2000" dirty="0">
                <a:solidFill>
                  <a:srgbClr val="00B0F0"/>
                </a:solidFill>
              </a:rPr>
              <a:t> </a:t>
            </a:r>
            <a:r>
              <a:rPr lang="es-ES" sz="1800" dirty="0"/>
              <a:t>Prueba de </a:t>
            </a:r>
            <a:r>
              <a:rPr lang="es-ES" sz="1800" dirty="0" err="1"/>
              <a:t>Fligner-Policello</a:t>
            </a:r>
            <a:endParaRPr lang="es-ES" sz="1800" dirty="0"/>
          </a:p>
          <a:p>
            <a:pPr marL="538163" lvl="2" indent="-538163" algn="just" eaLnBrk="1" hangingPunct="1">
              <a:spcBef>
                <a:spcPts val="0"/>
              </a:spcBef>
              <a:buFont typeface="+mj-lt"/>
              <a:buAutoNum type="arabicPeriod" startAt="4"/>
              <a:defRPr/>
            </a:pPr>
            <a:r>
              <a:rPr lang="es-ES" sz="1800" dirty="0"/>
              <a:t>Pruebas para evaluar un parámetro de escala</a:t>
            </a:r>
          </a:p>
          <a:p>
            <a:pPr marL="0" lvl="2" indent="0" algn="just" eaLnBrk="1" hangingPunct="1">
              <a:spcBef>
                <a:spcPts val="0"/>
              </a:spcBef>
              <a:buNone/>
              <a:defRPr/>
            </a:pPr>
            <a:r>
              <a:rPr lang="es-ES" dirty="0"/>
              <a:t>     </a:t>
            </a:r>
            <a:r>
              <a:rPr lang="es-ES" dirty="0">
                <a:solidFill>
                  <a:srgbClr val="00B0F0"/>
                </a:solidFill>
              </a:rPr>
              <a:t>4.1</a:t>
            </a:r>
            <a:r>
              <a:rPr lang="es-ES" dirty="0"/>
              <a:t> </a:t>
            </a:r>
            <a:r>
              <a:rPr lang="es-ES" sz="1800" dirty="0"/>
              <a:t>Prueba de Conover</a:t>
            </a:r>
          </a:p>
          <a:p>
            <a:pPr marL="0" lvl="2" indent="0" algn="just" eaLnBrk="1" hangingPunct="1">
              <a:spcBef>
                <a:spcPts val="0"/>
              </a:spcBef>
              <a:buNone/>
              <a:defRPr/>
            </a:pPr>
            <a:r>
              <a:rPr lang="es-ES" dirty="0">
                <a:solidFill>
                  <a:srgbClr val="00B0F0"/>
                </a:solidFill>
              </a:rPr>
              <a:t>     4.2</a:t>
            </a:r>
            <a:r>
              <a:rPr lang="es-ES" dirty="0"/>
              <a:t> </a:t>
            </a:r>
            <a:r>
              <a:rPr lang="es-ES" sz="1800" dirty="0"/>
              <a:t>Prueba de Reacciones Extremas de Moses</a:t>
            </a:r>
          </a:p>
          <a:p>
            <a:pPr marL="0" lvl="2" indent="0" algn="just" eaLnBrk="1" hangingPunct="1">
              <a:spcBef>
                <a:spcPts val="0"/>
              </a:spcBef>
              <a:buNone/>
              <a:defRPr/>
            </a:pPr>
            <a:r>
              <a:rPr lang="es-ES" dirty="0">
                <a:solidFill>
                  <a:srgbClr val="00B0F0"/>
                </a:solidFill>
              </a:rPr>
              <a:t>     4.3</a:t>
            </a:r>
            <a:r>
              <a:rPr lang="es-ES" dirty="0"/>
              <a:t> </a:t>
            </a:r>
            <a:r>
              <a:rPr lang="es-ES" sz="1800" dirty="0"/>
              <a:t>Prueba de </a:t>
            </a:r>
            <a:r>
              <a:rPr lang="es-ES" sz="1800" dirty="0" err="1"/>
              <a:t>Mood</a:t>
            </a:r>
            <a:endParaRPr lang="es-ES" sz="1800" dirty="0"/>
          </a:p>
          <a:p>
            <a:pPr marL="0" lvl="2" indent="0" algn="just" eaLnBrk="1" hangingPunct="1">
              <a:spcBef>
                <a:spcPts val="0"/>
              </a:spcBef>
              <a:buNone/>
              <a:defRPr/>
            </a:pPr>
            <a:r>
              <a:rPr lang="es-ES" dirty="0">
                <a:solidFill>
                  <a:srgbClr val="00B0F0"/>
                </a:solidFill>
              </a:rPr>
              <a:t>     4.4 </a:t>
            </a:r>
            <a:r>
              <a:rPr lang="es-ES" dirty="0"/>
              <a:t> </a:t>
            </a:r>
            <a:r>
              <a:rPr lang="es-ES" sz="1800" dirty="0"/>
              <a:t>Prueba de Ansari-Bradley</a:t>
            </a:r>
          </a:p>
          <a:p>
            <a:pPr marL="0" lvl="2" indent="0" algn="just" eaLnBrk="1" hangingPunct="1">
              <a:spcBef>
                <a:spcPts val="0"/>
              </a:spcBef>
              <a:buNone/>
              <a:defRPr/>
            </a:pPr>
            <a:r>
              <a:rPr lang="es-ES" sz="1800" dirty="0"/>
              <a:t>    </a:t>
            </a:r>
            <a:r>
              <a:rPr lang="es-ES" dirty="0">
                <a:solidFill>
                  <a:srgbClr val="00B0F0"/>
                </a:solidFill>
              </a:rPr>
              <a:t>4.5</a:t>
            </a:r>
            <a:r>
              <a:rPr lang="es-ES" dirty="0"/>
              <a:t> </a:t>
            </a:r>
            <a:r>
              <a:rPr lang="es-ES" sz="1800" dirty="0"/>
              <a:t>Prueba de Siegel-Tukey</a:t>
            </a:r>
          </a:p>
          <a:p>
            <a:pPr marL="342900" lvl="2" indent="-342900" algn="just" eaLnBrk="1" hangingPunct="1">
              <a:spcBef>
                <a:spcPts val="0"/>
              </a:spcBef>
              <a:buFont typeface="+mj-lt"/>
              <a:buAutoNum type="arabicPeriod" startAt="5"/>
              <a:defRPr/>
            </a:pPr>
            <a:r>
              <a:rPr lang="es-ES" sz="1800" dirty="0"/>
              <a:t>Pruebas para evaluar un parámetro de locación y escala</a:t>
            </a:r>
          </a:p>
          <a:p>
            <a:pPr marL="0" lvl="2" indent="0" algn="just" eaLnBrk="1" hangingPunct="1">
              <a:spcBef>
                <a:spcPts val="0"/>
              </a:spcBef>
              <a:buNone/>
              <a:defRPr/>
            </a:pPr>
            <a:r>
              <a:rPr lang="es-ES" dirty="0">
                <a:solidFill>
                  <a:srgbClr val="00B0F0"/>
                </a:solidFill>
              </a:rPr>
              <a:t>      5.1</a:t>
            </a:r>
            <a:r>
              <a:rPr lang="es-ES" sz="1800" dirty="0"/>
              <a:t> Prueba de </a:t>
            </a:r>
            <a:r>
              <a:rPr lang="es-ES" sz="1800" dirty="0" err="1"/>
              <a:t>Lepage</a:t>
            </a:r>
            <a:endParaRPr lang="es-ES" sz="1800" dirty="0"/>
          </a:p>
          <a:p>
            <a:pPr marL="0" lvl="2" indent="0" algn="just" eaLnBrk="1" hangingPunct="1">
              <a:spcBef>
                <a:spcPts val="0"/>
              </a:spcBef>
              <a:buNone/>
              <a:defRPr/>
            </a:pPr>
            <a:r>
              <a:rPr lang="es-ES" dirty="0">
                <a:solidFill>
                  <a:srgbClr val="00B0F0"/>
                </a:solidFill>
              </a:rPr>
              <a:t>      5.2</a:t>
            </a:r>
            <a:r>
              <a:rPr lang="es-ES" sz="1800" dirty="0"/>
              <a:t> Prueba de </a:t>
            </a:r>
            <a:r>
              <a:rPr lang="es-ES" sz="1800" dirty="0" err="1"/>
              <a:t>Cucconi</a:t>
            </a:r>
            <a:endParaRPr lang="es-ES" sz="1800" dirty="0"/>
          </a:p>
          <a:p>
            <a:pPr marL="0" lvl="2" indent="0" algn="just" eaLnBrk="1" hangingPunct="1">
              <a:lnSpc>
                <a:spcPct val="80000"/>
              </a:lnSpc>
              <a:buNone/>
              <a:defRPr/>
            </a:pPr>
            <a:endParaRPr lang="es-ES" sz="1800" dirty="0"/>
          </a:p>
          <a:p>
            <a:pPr marL="0" lvl="2" indent="0" algn="just" eaLnBrk="1" hangingPunct="1">
              <a:lnSpc>
                <a:spcPct val="80000"/>
              </a:lnSpc>
              <a:buNone/>
              <a:defRPr/>
            </a:pPr>
            <a:endParaRPr lang="es-ES" sz="1800" dirty="0"/>
          </a:p>
          <a:p>
            <a:pPr marL="0" lvl="2" indent="0" algn="just" eaLnBrk="1" hangingPunct="1">
              <a:lnSpc>
                <a:spcPct val="80000"/>
              </a:lnSpc>
              <a:buNone/>
              <a:defRPr/>
            </a:pPr>
            <a:endParaRPr lang="es-ES" sz="1800" dirty="0"/>
          </a:p>
          <a:p>
            <a:pPr marL="0" lvl="2" indent="0" algn="just" eaLnBrk="1" hangingPunct="1">
              <a:lnSpc>
                <a:spcPct val="80000"/>
              </a:lnSpc>
              <a:buNone/>
              <a:defRPr/>
            </a:pPr>
            <a:endParaRPr lang="es-ES" sz="2000" dirty="0"/>
          </a:p>
          <a:p>
            <a:pPr marL="0" lvl="2" indent="0" algn="just" eaLnBrk="1" hangingPunct="1">
              <a:lnSpc>
                <a:spcPct val="80000"/>
              </a:lnSpc>
              <a:buNone/>
              <a:defRPr/>
            </a:pPr>
            <a:endParaRPr lang="es-ES" sz="2000" dirty="0"/>
          </a:p>
          <a:p>
            <a:pPr marL="0" lvl="2" indent="0" algn="just" eaLnBrk="1" hangingPunct="1">
              <a:lnSpc>
                <a:spcPct val="80000"/>
              </a:lnSpc>
              <a:buNone/>
              <a:defRPr/>
            </a:pPr>
            <a:endParaRPr lang="es-ES" sz="2000" dirty="0"/>
          </a:p>
        </p:txBody>
      </p:sp>
      <p:pic>
        <p:nvPicPr>
          <p:cNvPr id="25604" name="Picture 5" descr="0003"/>
          <p:cNvPicPr>
            <a:picLocks noChangeAspect="1" noChangeArrowheads="1" noCrop="1"/>
          </p:cNvPicPr>
          <p:nvPr/>
        </p:nvPicPr>
        <p:blipFill>
          <a:blip r:embed="rId4">
            <a:extLst>
              <a:ext uri="{28A0092B-C50C-407E-A947-70E740481C1C}">
                <a14:useLocalDpi xmlns:a14="http://schemas.microsoft.com/office/drawing/2010/main" val="0"/>
              </a:ext>
            </a:extLst>
          </a:blip>
          <a:srcRect/>
          <a:stretch>
            <a:fillRect/>
          </a:stretch>
        </p:blipFill>
        <p:spPr bwMode="auto">
          <a:xfrm>
            <a:off x="7092950" y="0"/>
            <a:ext cx="2051050" cy="136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26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267">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1267">
                                            <p:txEl>
                                              <p:pRg st="2" end="2"/>
                                            </p:txEl>
                                          </p:spTgt>
                                        </p:tgtEl>
                                        <p:attrNameLst>
                                          <p:attrName>style.visibility</p:attrName>
                                        </p:attrNameLst>
                                      </p:cBhvr>
                                      <p:to>
                                        <p:strVal val="visible"/>
                                      </p:to>
                                    </p:set>
                                    <p:anim calcmode="lin" valueType="num">
                                      <p:cBhvr additive="base">
                                        <p:cTn id="13" dur="500" fill="hold"/>
                                        <p:tgtEl>
                                          <p:spTgt spid="11267">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126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1267">
                                            <p:txEl>
                                              <p:pRg st="3" end="3"/>
                                            </p:txEl>
                                          </p:spTgt>
                                        </p:tgtEl>
                                        <p:attrNameLst>
                                          <p:attrName>style.visibility</p:attrName>
                                        </p:attrNameLst>
                                      </p:cBhvr>
                                      <p:to>
                                        <p:strVal val="visible"/>
                                      </p:to>
                                    </p:set>
                                    <p:anim calcmode="lin" valueType="num">
                                      <p:cBhvr additive="base">
                                        <p:cTn id="19" dur="500" fill="hold"/>
                                        <p:tgtEl>
                                          <p:spTgt spid="11267">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126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1267">
                                            <p:txEl>
                                              <p:pRg st="4" end="4"/>
                                            </p:txEl>
                                          </p:spTgt>
                                        </p:tgtEl>
                                        <p:attrNameLst>
                                          <p:attrName>style.visibility</p:attrName>
                                        </p:attrNameLst>
                                      </p:cBhvr>
                                      <p:to>
                                        <p:strVal val="visible"/>
                                      </p:to>
                                    </p:set>
                                    <p:anim calcmode="lin" valueType="num">
                                      <p:cBhvr additive="base">
                                        <p:cTn id="25" dur="500" fill="hold"/>
                                        <p:tgtEl>
                                          <p:spTgt spid="11267">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126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1267">
                                            <p:txEl>
                                              <p:pRg st="5" end="5"/>
                                            </p:txEl>
                                          </p:spTgt>
                                        </p:tgtEl>
                                        <p:attrNameLst>
                                          <p:attrName>style.visibility</p:attrName>
                                        </p:attrNameLst>
                                      </p:cBhvr>
                                      <p:to>
                                        <p:strVal val="visible"/>
                                      </p:to>
                                    </p:set>
                                    <p:anim calcmode="lin" valueType="num">
                                      <p:cBhvr additive="base">
                                        <p:cTn id="31" dur="500" fill="hold"/>
                                        <p:tgtEl>
                                          <p:spTgt spid="11267">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126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1267">
                                            <p:txEl>
                                              <p:pRg st="6" end="6"/>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1267">
                                            <p:txEl>
                                              <p:pRg st="7" end="7"/>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1267">
                                            <p:txEl>
                                              <p:pRg st="8" end="8"/>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1267">
                                            <p:txEl>
                                              <p:pRg st="9" end="9"/>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1267">
                                            <p:txEl>
                                              <p:pRg st="10" end="10"/>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1267">
                                            <p:txEl>
                                              <p:pRg st="11" end="11"/>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1267">
                                            <p:txEl>
                                              <p:pRg st="12" end="12"/>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1267">
                                            <p:txEl>
                                              <p:pRg st="13" end="13"/>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1267">
                                            <p:txEl>
                                              <p:pRg st="14" end="14"/>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1267">
                                            <p:txEl>
                                              <p:pRg st="15" end="15"/>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11267">
                                            <p:txEl>
                                              <p:pRg st="16" end="16"/>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11267">
                                            <p:txEl>
                                              <p:pRg st="17" end="1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15676" y="44630"/>
            <a:ext cx="9426699" cy="836712"/>
          </a:xfrm>
        </p:spPr>
        <p:txBody>
          <a:bodyPr>
            <a:normAutofit fontScale="90000"/>
          </a:bodyPr>
          <a:lstStyle/>
          <a:p>
            <a:pPr eaLnBrk="1" hangingPunct="1">
              <a:defRPr/>
            </a:pPr>
            <a:r>
              <a:rPr lang="es-ES" altLang="es-PE" sz="3100" b="1" dirty="0">
                <a:solidFill>
                  <a:srgbClr val="0070C0"/>
                </a:solidFill>
              </a:rPr>
              <a:t>5. Prueba para evaluar un parámetro de posición </a:t>
            </a:r>
            <a:br>
              <a:rPr lang="es-ES" altLang="es-PE" sz="3100" b="1" dirty="0">
                <a:solidFill>
                  <a:srgbClr val="0070C0"/>
                </a:solidFill>
              </a:rPr>
            </a:br>
            <a:r>
              <a:rPr lang="es-ES" altLang="es-PE" sz="3100" b="1" dirty="0">
                <a:solidFill>
                  <a:srgbClr val="0070C0"/>
                </a:solidFill>
              </a:rPr>
              <a:t>    y escala</a:t>
            </a:r>
            <a:br>
              <a:rPr lang="es-ES" altLang="es-PE" sz="4000" b="1" dirty="0">
                <a:solidFill>
                  <a:srgbClr val="0070C0"/>
                </a:solidFill>
              </a:rPr>
            </a:br>
            <a:endParaRPr lang="es-ES" altLang="es-PE" sz="4000" b="1" dirty="0">
              <a:solidFill>
                <a:srgbClr val="0070C0"/>
              </a:solidFill>
            </a:endParaRPr>
          </a:p>
        </p:txBody>
      </p:sp>
      <p:sp>
        <p:nvSpPr>
          <p:cNvPr id="1033" name="Rectangle 3"/>
          <p:cNvSpPr>
            <a:spLocks noGrp="1" noChangeArrowheads="1"/>
          </p:cNvSpPr>
          <p:nvPr>
            <p:ph idx="1"/>
          </p:nvPr>
        </p:nvSpPr>
        <p:spPr>
          <a:xfrm>
            <a:off x="48815" y="921286"/>
            <a:ext cx="7513571" cy="5289521"/>
          </a:xfrm>
        </p:spPr>
        <p:txBody>
          <a:bodyPr/>
          <a:lstStyle/>
          <a:p>
            <a:pPr marL="0" indent="0" algn="just" eaLnBrk="1" hangingPunct="1">
              <a:buFont typeface="Wingdings" panose="05000000000000000000" pitchFamily="2" charset="2"/>
              <a:buNone/>
            </a:pPr>
            <a:r>
              <a:rPr lang="es-ES" altLang="es-PE" sz="2800" b="1" dirty="0">
                <a:solidFill>
                  <a:srgbClr val="0070C0"/>
                </a:solidFill>
              </a:rPr>
              <a:t>5.1 Prueba de </a:t>
            </a:r>
            <a:r>
              <a:rPr lang="es-ES" altLang="es-PE" sz="2800" b="1" dirty="0" err="1">
                <a:solidFill>
                  <a:srgbClr val="0070C0"/>
                </a:solidFill>
              </a:rPr>
              <a:t>Lepage</a:t>
            </a:r>
            <a:endParaRPr lang="es-ES" altLang="es-PE" sz="2800" b="1" dirty="0">
              <a:solidFill>
                <a:srgbClr val="0070C0"/>
              </a:solidFill>
            </a:endParaRPr>
          </a:p>
          <a:p>
            <a:pPr marL="0" indent="0">
              <a:buNone/>
            </a:pPr>
            <a:r>
              <a:rPr lang="es-ES" sz="3200" b="1" dirty="0">
                <a:solidFill>
                  <a:srgbClr val="0070C0"/>
                </a:solidFill>
              </a:rPr>
              <a:t>	</a:t>
            </a:r>
            <a:r>
              <a:rPr lang="es-ES" sz="2700" b="1" dirty="0">
                <a:solidFill>
                  <a:schemeClr val="tx1"/>
                </a:solidFill>
              </a:rPr>
              <a:t>Estadístico de Prueba</a:t>
            </a:r>
            <a:endParaRPr lang="es-ES" altLang="es-PE" sz="2700" b="1" dirty="0">
              <a:solidFill>
                <a:schemeClr val="tx1"/>
              </a:solidFill>
            </a:endParaRPr>
          </a:p>
          <a:p>
            <a:pPr marL="0" indent="0" algn="just">
              <a:buNone/>
            </a:pPr>
            <a:r>
              <a:rPr lang="es-ES" altLang="es-PE" sz="2800" dirty="0"/>
              <a:t>	</a:t>
            </a:r>
          </a:p>
          <a:p>
            <a:pPr marL="0" indent="0" algn="just">
              <a:buNone/>
            </a:pPr>
            <a:endParaRPr lang="es-ES" altLang="es-PE" sz="2800" dirty="0"/>
          </a:p>
          <a:p>
            <a:pPr marL="0" indent="0" algn="just">
              <a:buNone/>
            </a:pPr>
            <a:endParaRPr lang="es-ES" altLang="es-PE" sz="2400" dirty="0"/>
          </a:p>
          <a:p>
            <a:pPr marL="0" indent="0" algn="just">
              <a:buNone/>
            </a:pPr>
            <a:endParaRPr lang="es-ES" altLang="es-PE" sz="2800" b="1" dirty="0"/>
          </a:p>
          <a:p>
            <a:pPr marL="0" indent="0" algn="just">
              <a:buNone/>
            </a:pPr>
            <a:endParaRPr lang="es-ES" altLang="es-PE" sz="2800" b="1" dirty="0"/>
          </a:p>
          <a:p>
            <a:pPr marL="0" indent="0" algn="just">
              <a:buNone/>
            </a:pPr>
            <a:r>
              <a:rPr lang="es-ES" altLang="es-PE" sz="2800" b="1" dirty="0"/>
              <a:t>En R</a:t>
            </a:r>
            <a:r>
              <a:rPr lang="es-ES" altLang="es-PE" sz="2800" dirty="0"/>
              <a:t>: </a:t>
            </a:r>
            <a:r>
              <a:rPr lang="es-ES" altLang="es-PE" sz="2800" dirty="0" err="1"/>
              <a:t>pLepage</a:t>
            </a:r>
            <a:r>
              <a:rPr lang="es-ES" altLang="es-PE" sz="2800" dirty="0"/>
              <a:t> del paquete </a:t>
            </a:r>
            <a:r>
              <a:rPr lang="en-US" sz="2800" dirty="0"/>
              <a:t>NSM3</a:t>
            </a:r>
            <a:endParaRPr lang="es-ES" altLang="es-PE" sz="2800" dirty="0"/>
          </a:p>
        </p:txBody>
      </p:sp>
      <p:sp>
        <p:nvSpPr>
          <p:cNvPr id="1034" name="Rectangle 5"/>
          <p:cNvSpPr>
            <a:spLocks noChangeArrowheads="1"/>
          </p:cNvSpPr>
          <p:nvPr/>
        </p:nvSpPr>
        <p:spPr bwMode="auto">
          <a:xfrm>
            <a:off x="0" y="33385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lgn="just" eaLnBrk="1" hangingPunct="1">
              <a:lnSpc>
                <a:spcPct val="90000"/>
              </a:lnSpc>
              <a:spcBef>
                <a:spcPct val="20000"/>
              </a:spcBef>
              <a:buClr>
                <a:schemeClr val="folHlink"/>
              </a:buClr>
              <a:buSzPct val="60000"/>
              <a:buFont typeface="Wingdings" panose="05000000000000000000" pitchFamily="2" charset="2"/>
              <a:buNone/>
            </a:pPr>
            <a:endParaRPr lang="en-US" altLang="es-PE"/>
          </a:p>
        </p:txBody>
      </p:sp>
      <p:sp>
        <p:nvSpPr>
          <p:cNvPr id="1035" name="Rectangle 7"/>
          <p:cNvSpPr>
            <a:spLocks noChangeArrowheads="1"/>
          </p:cNvSpPr>
          <p:nvPr/>
        </p:nvSpPr>
        <p:spPr bwMode="auto">
          <a:xfrm>
            <a:off x="0"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lgn="just" eaLnBrk="1" hangingPunct="1">
              <a:lnSpc>
                <a:spcPct val="90000"/>
              </a:lnSpc>
              <a:spcBef>
                <a:spcPct val="20000"/>
              </a:spcBef>
              <a:buClr>
                <a:schemeClr val="folHlink"/>
              </a:buClr>
              <a:buSzPct val="60000"/>
              <a:buFont typeface="Wingdings" panose="05000000000000000000" pitchFamily="2" charset="2"/>
              <a:buNone/>
            </a:pPr>
            <a:endParaRPr lang="en-US" altLang="es-PE"/>
          </a:p>
        </p:txBody>
      </p:sp>
      <p:sp>
        <p:nvSpPr>
          <p:cNvPr id="1036" name="Rectangle 9"/>
          <p:cNvSpPr>
            <a:spLocks noChangeArrowheads="1"/>
          </p:cNvSpPr>
          <p:nvPr/>
        </p:nvSpPr>
        <p:spPr bwMode="auto">
          <a:xfrm>
            <a:off x="0" y="32908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lgn="just" eaLnBrk="1" hangingPunct="1">
              <a:lnSpc>
                <a:spcPct val="90000"/>
              </a:lnSpc>
              <a:spcBef>
                <a:spcPct val="20000"/>
              </a:spcBef>
              <a:buClr>
                <a:schemeClr val="folHlink"/>
              </a:buClr>
              <a:buSzPct val="60000"/>
              <a:buFont typeface="Wingdings" panose="05000000000000000000" pitchFamily="2" charset="2"/>
              <a:buNone/>
            </a:pPr>
            <a:endParaRPr lang="en-US" altLang="es-PE"/>
          </a:p>
        </p:txBody>
      </p:sp>
      <p:sp>
        <p:nvSpPr>
          <p:cNvPr id="1037" name="Rectangle 11"/>
          <p:cNvSpPr>
            <a:spLocks noChangeArrowheads="1"/>
          </p:cNvSpPr>
          <p:nvPr/>
        </p:nvSpPr>
        <p:spPr bwMode="auto">
          <a:xfrm>
            <a:off x="0" y="33385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lgn="just" eaLnBrk="1" hangingPunct="1">
              <a:lnSpc>
                <a:spcPct val="90000"/>
              </a:lnSpc>
              <a:spcBef>
                <a:spcPct val="20000"/>
              </a:spcBef>
              <a:buClr>
                <a:schemeClr val="folHlink"/>
              </a:buClr>
              <a:buSzPct val="60000"/>
              <a:buFont typeface="Wingdings" panose="05000000000000000000" pitchFamily="2" charset="2"/>
              <a:buNone/>
            </a:pPr>
            <a:endParaRPr lang="en-US" altLang="es-PE"/>
          </a:p>
        </p:txBody>
      </p:sp>
      <p:sp>
        <p:nvSpPr>
          <p:cNvPr id="5" name="Rectangle 5">
            <a:extLst>
              <a:ext uri="{FF2B5EF4-FFF2-40B4-BE49-F238E27FC236}">
                <a16:creationId xmlns:a16="http://schemas.microsoft.com/office/drawing/2014/main" id="{EF74CC49-FEC4-4DCA-BBA3-F3218B1A0482}"/>
              </a:ext>
            </a:extLst>
          </p:cNvPr>
          <p:cNvSpPr>
            <a:spLocks noChangeArrowheads="1"/>
          </p:cNvSpPr>
          <p:nvPr/>
        </p:nvSpPr>
        <p:spPr bwMode="auto">
          <a:xfrm>
            <a:off x="2987823" y="1986053"/>
            <a:ext cx="12244533"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PE"/>
          </a:p>
        </p:txBody>
      </p:sp>
      <p:sp>
        <p:nvSpPr>
          <p:cNvPr id="7" name="Rectangle 7">
            <a:extLst>
              <a:ext uri="{FF2B5EF4-FFF2-40B4-BE49-F238E27FC236}">
                <a16:creationId xmlns:a16="http://schemas.microsoft.com/office/drawing/2014/main" id="{09A2BD75-56B2-4733-B2DC-F8569BBE06FD}"/>
              </a:ext>
            </a:extLst>
          </p:cNvPr>
          <p:cNvSpPr>
            <a:spLocks noChangeArrowheads="1"/>
          </p:cNvSpPr>
          <p:nvPr/>
        </p:nvSpPr>
        <p:spPr bwMode="auto">
          <a:xfrm>
            <a:off x="1115616" y="2799928"/>
            <a:ext cx="15121680"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PE"/>
          </a:p>
        </p:txBody>
      </p:sp>
      <p:sp>
        <p:nvSpPr>
          <p:cNvPr id="9" name="Rectangle 9">
            <a:extLst>
              <a:ext uri="{FF2B5EF4-FFF2-40B4-BE49-F238E27FC236}">
                <a16:creationId xmlns:a16="http://schemas.microsoft.com/office/drawing/2014/main" id="{824D71AE-4DE5-4CFB-A4AA-A4CE1B8333A4}"/>
              </a:ext>
            </a:extLst>
          </p:cNvPr>
          <p:cNvSpPr>
            <a:spLocks noChangeArrowheads="1"/>
          </p:cNvSpPr>
          <p:nvPr/>
        </p:nvSpPr>
        <p:spPr bwMode="auto">
          <a:xfrm>
            <a:off x="51378"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PE"/>
          </a:p>
        </p:txBody>
      </p:sp>
      <p:sp>
        <p:nvSpPr>
          <p:cNvPr id="13" name="Rectangle 11">
            <a:extLst>
              <a:ext uri="{FF2B5EF4-FFF2-40B4-BE49-F238E27FC236}">
                <a16:creationId xmlns:a16="http://schemas.microsoft.com/office/drawing/2014/main" id="{015A4324-9EAF-4800-9B1E-7FDD92043E1A}"/>
              </a:ext>
            </a:extLst>
          </p:cNvPr>
          <p:cNvSpPr>
            <a:spLocks noChangeArrowheads="1"/>
          </p:cNvSpPr>
          <p:nvPr/>
        </p:nvSpPr>
        <p:spPr bwMode="auto">
          <a:xfrm>
            <a:off x="-1"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PE"/>
          </a:p>
        </p:txBody>
      </p:sp>
      <p:sp>
        <p:nvSpPr>
          <p:cNvPr id="2" name="Rectangle 2">
            <a:extLst>
              <a:ext uri="{FF2B5EF4-FFF2-40B4-BE49-F238E27FC236}">
                <a16:creationId xmlns:a16="http://schemas.microsoft.com/office/drawing/2014/main" id="{87D4F54A-47D7-4784-871C-8C470F77F7A3}"/>
              </a:ext>
            </a:extLst>
          </p:cNvPr>
          <p:cNvSpPr>
            <a:spLocks noChangeArrowheads="1"/>
          </p:cNvSpPr>
          <p:nvPr/>
        </p:nvSpPr>
        <p:spPr bwMode="auto">
          <a:xfrm>
            <a:off x="971599" y="3461402"/>
            <a:ext cx="12344229"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PE"/>
          </a:p>
        </p:txBody>
      </p:sp>
      <p:sp>
        <p:nvSpPr>
          <p:cNvPr id="4" name="Rectangle 4">
            <a:extLst>
              <a:ext uri="{FF2B5EF4-FFF2-40B4-BE49-F238E27FC236}">
                <a16:creationId xmlns:a16="http://schemas.microsoft.com/office/drawing/2014/main" id="{237BCD5D-E046-45D9-917D-C691B427A95E}"/>
              </a:ext>
            </a:extLst>
          </p:cNvPr>
          <p:cNvSpPr>
            <a:spLocks noChangeArrowheads="1"/>
          </p:cNvSpPr>
          <p:nvPr/>
        </p:nvSpPr>
        <p:spPr bwMode="auto">
          <a:xfrm>
            <a:off x="3391195" y="3507121"/>
            <a:ext cx="13173255"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PE"/>
          </a:p>
        </p:txBody>
      </p:sp>
      <p:sp>
        <p:nvSpPr>
          <p:cNvPr id="8" name="Rectangle 6">
            <a:extLst>
              <a:ext uri="{FF2B5EF4-FFF2-40B4-BE49-F238E27FC236}">
                <a16:creationId xmlns:a16="http://schemas.microsoft.com/office/drawing/2014/main" id="{DC4DCE13-B996-4F13-AFE2-C4F36042EC78}"/>
              </a:ext>
            </a:extLst>
          </p:cNvPr>
          <p:cNvSpPr>
            <a:spLocks noChangeArrowheads="1"/>
          </p:cNvSpPr>
          <p:nvPr/>
        </p:nvSpPr>
        <p:spPr bwMode="auto">
          <a:xfrm>
            <a:off x="1115616" y="2948456"/>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PE"/>
          </a:p>
        </p:txBody>
      </p:sp>
      <p:sp>
        <p:nvSpPr>
          <p:cNvPr id="11" name="Rectangle 8">
            <a:extLst>
              <a:ext uri="{FF2B5EF4-FFF2-40B4-BE49-F238E27FC236}">
                <a16:creationId xmlns:a16="http://schemas.microsoft.com/office/drawing/2014/main" id="{290780EE-1CE5-4B1E-9E6A-A10C761627D2}"/>
              </a:ext>
            </a:extLst>
          </p:cNvPr>
          <p:cNvSpPr>
            <a:spLocks noChangeArrowheads="1"/>
          </p:cNvSpPr>
          <p:nvPr/>
        </p:nvSpPr>
        <p:spPr bwMode="auto">
          <a:xfrm>
            <a:off x="15676" y="44629"/>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PE"/>
          </a:p>
        </p:txBody>
      </p:sp>
      <p:sp>
        <p:nvSpPr>
          <p:cNvPr id="14" name="Rectangle 10">
            <a:extLst>
              <a:ext uri="{FF2B5EF4-FFF2-40B4-BE49-F238E27FC236}">
                <a16:creationId xmlns:a16="http://schemas.microsoft.com/office/drawing/2014/main" id="{FB1144F2-DEF1-4F60-8673-84933DC0C5AE}"/>
              </a:ext>
            </a:extLst>
          </p:cNvPr>
          <p:cNvSpPr>
            <a:spLocks noChangeArrowheads="1"/>
          </p:cNvSpPr>
          <p:nvPr/>
        </p:nvSpPr>
        <p:spPr bwMode="auto">
          <a:xfrm>
            <a:off x="3275855" y="2519831"/>
            <a:ext cx="10997585"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PE"/>
          </a:p>
        </p:txBody>
      </p:sp>
      <p:sp>
        <p:nvSpPr>
          <p:cNvPr id="17" name="Rectangle 13">
            <a:extLst>
              <a:ext uri="{FF2B5EF4-FFF2-40B4-BE49-F238E27FC236}">
                <a16:creationId xmlns:a16="http://schemas.microsoft.com/office/drawing/2014/main" id="{5F5EC429-4F0D-4134-B3CD-938DECC6EC42}"/>
              </a:ext>
            </a:extLst>
          </p:cNvPr>
          <p:cNvSpPr>
            <a:spLocks noChangeArrowheads="1"/>
          </p:cNvSpPr>
          <p:nvPr/>
        </p:nvSpPr>
        <p:spPr bwMode="auto">
          <a:xfrm>
            <a:off x="347758" y="127911"/>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PE"/>
          </a:p>
        </p:txBody>
      </p:sp>
      <p:sp>
        <p:nvSpPr>
          <p:cNvPr id="20" name="Rectangle 15">
            <a:extLst>
              <a:ext uri="{FF2B5EF4-FFF2-40B4-BE49-F238E27FC236}">
                <a16:creationId xmlns:a16="http://schemas.microsoft.com/office/drawing/2014/main" id="{8F22D1C9-2D81-485B-80F6-FB96F7D2EC29}"/>
              </a:ext>
            </a:extLst>
          </p:cNvPr>
          <p:cNvSpPr>
            <a:spLocks noChangeArrowheads="1"/>
          </p:cNvSpPr>
          <p:nvPr/>
        </p:nvSpPr>
        <p:spPr bwMode="auto">
          <a:xfrm>
            <a:off x="1581614" y="3221061"/>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PE"/>
          </a:p>
        </p:txBody>
      </p:sp>
      <p:sp>
        <p:nvSpPr>
          <p:cNvPr id="22" name="Rectangle 17">
            <a:extLst>
              <a:ext uri="{FF2B5EF4-FFF2-40B4-BE49-F238E27FC236}">
                <a16:creationId xmlns:a16="http://schemas.microsoft.com/office/drawing/2014/main" id="{9E8684C5-E945-4C99-A000-568A402E05C5}"/>
              </a:ext>
            </a:extLst>
          </p:cNvPr>
          <p:cNvSpPr>
            <a:spLocks noChangeArrowheads="1"/>
          </p:cNvSpPr>
          <p:nvPr/>
        </p:nvSpPr>
        <p:spPr bwMode="auto">
          <a:xfrm flipV="1">
            <a:off x="4859512" y="3380645"/>
            <a:ext cx="10064133"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PE"/>
          </a:p>
        </p:txBody>
      </p:sp>
      <p:sp>
        <p:nvSpPr>
          <p:cNvPr id="3" name="Rectangle 2">
            <a:extLst>
              <a:ext uri="{FF2B5EF4-FFF2-40B4-BE49-F238E27FC236}">
                <a16:creationId xmlns:a16="http://schemas.microsoft.com/office/drawing/2014/main" id="{F45F4DD7-5CF5-4A5A-8DB8-2FCC583D9287}"/>
              </a:ext>
            </a:extLst>
          </p:cNvPr>
          <p:cNvSpPr>
            <a:spLocks noChangeArrowheads="1"/>
          </p:cNvSpPr>
          <p:nvPr/>
        </p:nvSpPr>
        <p:spPr bwMode="auto">
          <a:xfrm>
            <a:off x="2843808" y="1867452"/>
            <a:ext cx="16208963"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PE"/>
          </a:p>
        </p:txBody>
      </p:sp>
      <p:sp>
        <p:nvSpPr>
          <p:cNvPr id="10" name="Rectangle 4">
            <a:extLst>
              <a:ext uri="{FF2B5EF4-FFF2-40B4-BE49-F238E27FC236}">
                <a16:creationId xmlns:a16="http://schemas.microsoft.com/office/drawing/2014/main" id="{6FA86DED-0C29-41DC-BAFA-98CF58010B74}"/>
              </a:ext>
            </a:extLst>
          </p:cNvPr>
          <p:cNvSpPr>
            <a:spLocks noChangeArrowheads="1"/>
          </p:cNvSpPr>
          <p:nvPr/>
        </p:nvSpPr>
        <p:spPr bwMode="auto">
          <a:xfrm flipV="1">
            <a:off x="3263467" y="3683656"/>
            <a:ext cx="14115410" cy="505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PE"/>
          </a:p>
        </p:txBody>
      </p:sp>
      <p:sp>
        <p:nvSpPr>
          <p:cNvPr id="15" name="Rectangle 6">
            <a:extLst>
              <a:ext uri="{FF2B5EF4-FFF2-40B4-BE49-F238E27FC236}">
                <a16:creationId xmlns:a16="http://schemas.microsoft.com/office/drawing/2014/main" id="{4700A2F2-D4BD-4EA2-A9A5-B6FE7176CC3B}"/>
              </a:ext>
            </a:extLst>
          </p:cNvPr>
          <p:cNvSpPr>
            <a:spLocks noChangeArrowheads="1"/>
          </p:cNvSpPr>
          <p:nvPr/>
        </p:nvSpPr>
        <p:spPr bwMode="auto">
          <a:xfrm>
            <a:off x="972013" y="4285267"/>
            <a:ext cx="12506643"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PE"/>
          </a:p>
        </p:txBody>
      </p:sp>
      <p:sp>
        <p:nvSpPr>
          <p:cNvPr id="24" name="Rectangle 11">
            <a:extLst>
              <a:ext uri="{FF2B5EF4-FFF2-40B4-BE49-F238E27FC236}">
                <a16:creationId xmlns:a16="http://schemas.microsoft.com/office/drawing/2014/main" id="{C603C4D9-B7FA-4CBA-8991-8DE41A9FDCB4}"/>
              </a:ext>
            </a:extLst>
          </p:cNvPr>
          <p:cNvSpPr>
            <a:spLocks noChangeArrowheads="1"/>
          </p:cNvSpPr>
          <p:nvPr/>
        </p:nvSpPr>
        <p:spPr bwMode="auto">
          <a:xfrm>
            <a:off x="4088217" y="1828960"/>
            <a:ext cx="16051493"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PE"/>
          </a:p>
        </p:txBody>
      </p:sp>
      <p:sp>
        <p:nvSpPr>
          <p:cNvPr id="26" name="Rectangle 13">
            <a:extLst>
              <a:ext uri="{FF2B5EF4-FFF2-40B4-BE49-F238E27FC236}">
                <a16:creationId xmlns:a16="http://schemas.microsoft.com/office/drawing/2014/main" id="{6E84C8A6-8439-4AF1-9055-9617EF612861}"/>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PE"/>
          </a:p>
        </p:txBody>
      </p:sp>
      <p:sp>
        <p:nvSpPr>
          <p:cNvPr id="28" name="Rectangle 15">
            <a:extLst>
              <a:ext uri="{FF2B5EF4-FFF2-40B4-BE49-F238E27FC236}">
                <a16:creationId xmlns:a16="http://schemas.microsoft.com/office/drawing/2014/main" id="{C8835348-4857-440D-9DAC-1910E293BF13}"/>
              </a:ext>
            </a:extLst>
          </p:cNvPr>
          <p:cNvSpPr>
            <a:spLocks noChangeArrowheads="1"/>
          </p:cNvSpPr>
          <p:nvPr/>
        </p:nvSpPr>
        <p:spPr bwMode="auto">
          <a:xfrm flipV="1">
            <a:off x="1358673" y="4868370"/>
            <a:ext cx="13084878" cy="573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PE"/>
          </a:p>
        </p:txBody>
      </p:sp>
      <p:sp>
        <p:nvSpPr>
          <p:cNvPr id="31" name="Rectangle 17">
            <a:extLst>
              <a:ext uri="{FF2B5EF4-FFF2-40B4-BE49-F238E27FC236}">
                <a16:creationId xmlns:a16="http://schemas.microsoft.com/office/drawing/2014/main" id="{6792C0E9-6566-4835-BBF9-952B83201D8A}"/>
              </a:ext>
            </a:extLst>
          </p:cNvPr>
          <p:cNvSpPr>
            <a:spLocks noChangeArrowheads="1"/>
          </p:cNvSpPr>
          <p:nvPr/>
        </p:nvSpPr>
        <p:spPr bwMode="auto">
          <a:xfrm flipV="1">
            <a:off x="4427983" y="4880089"/>
            <a:ext cx="11041227"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PE"/>
          </a:p>
        </p:txBody>
      </p:sp>
      <mc:AlternateContent xmlns:mc="http://schemas.openxmlformats.org/markup-compatibility/2006">
        <mc:Choice xmlns:a14="http://schemas.microsoft.com/office/drawing/2010/main" Requires="a14">
          <p:sp>
            <p:nvSpPr>
              <p:cNvPr id="29" name="CuadroTexto 28">
                <a:extLst>
                  <a:ext uri="{FF2B5EF4-FFF2-40B4-BE49-F238E27FC236}">
                    <a16:creationId xmlns:a16="http://schemas.microsoft.com/office/drawing/2014/main" id="{A8D68161-DB8B-4005-B501-5718F5E1CF6C}"/>
                  </a:ext>
                </a:extLst>
              </p:cNvPr>
              <p:cNvSpPr txBox="1"/>
              <p:nvPr/>
            </p:nvSpPr>
            <p:spPr>
              <a:xfrm>
                <a:off x="971599" y="2275609"/>
                <a:ext cx="7588490" cy="945515"/>
              </a:xfrm>
              <a:prstGeom prst="rect">
                <a:avLst/>
              </a:prstGeom>
              <a:noFill/>
            </p:spPr>
            <p:txBody>
              <a:bodyPr wrap="square">
                <a:spAutoFit/>
              </a:bodyPr>
              <a:lstStyle/>
              <a:p>
                <a:pPr/>
                <a14:m>
                  <m:oMath xmlns:m="http://schemas.openxmlformats.org/officeDocument/2006/math">
                    <m:r>
                      <a:rPr lang="es-PE" i="1" smtClean="0">
                        <a:latin typeface="Cambria Math" panose="02040503050406030204" pitchFamily="18" charset="0"/>
                      </a:rPr>
                      <m:t>𝐿</m:t>
                    </m:r>
                    <m:r>
                      <a:rPr lang="es-PE" i="0">
                        <a:latin typeface="Cambria Math" panose="02040503050406030204" pitchFamily="18" charset="0"/>
                      </a:rPr>
                      <m:t>=</m:t>
                    </m:r>
                    <m:f>
                      <m:fPr>
                        <m:ctrlPr>
                          <a:rPr lang="es-PE" i="1">
                            <a:latin typeface="Cambria Math" panose="02040503050406030204" pitchFamily="18" charset="0"/>
                          </a:rPr>
                        </m:ctrlPr>
                      </m:fPr>
                      <m:num>
                        <m:sSup>
                          <m:sSupPr>
                            <m:ctrlPr>
                              <a:rPr lang="es-PE" i="1">
                                <a:latin typeface="Cambria Math" panose="02040503050406030204" pitchFamily="18" charset="0"/>
                              </a:rPr>
                            </m:ctrlPr>
                          </m:sSupPr>
                          <m:e>
                            <m:d>
                              <m:dPr>
                                <m:ctrlPr>
                                  <a:rPr lang="es-PE" i="1">
                                    <a:latin typeface="Cambria Math" panose="02040503050406030204" pitchFamily="18" charset="0"/>
                                  </a:rPr>
                                </m:ctrlPr>
                              </m:dPr>
                              <m:e>
                                <m:r>
                                  <a:rPr lang="es-PE" i="1">
                                    <a:latin typeface="Cambria Math" panose="02040503050406030204" pitchFamily="18" charset="0"/>
                                  </a:rPr>
                                  <m:t>𝑊</m:t>
                                </m:r>
                                <m:r>
                                  <a:rPr lang="es-PE" i="0">
                                    <a:latin typeface="Cambria Math" panose="02040503050406030204" pitchFamily="18" charset="0"/>
                                  </a:rPr>
                                  <m:t>−</m:t>
                                </m:r>
                                <m:sSub>
                                  <m:sSubPr>
                                    <m:ctrlPr>
                                      <a:rPr lang="es-PE" i="1">
                                        <a:latin typeface="Cambria Math" panose="02040503050406030204" pitchFamily="18" charset="0"/>
                                      </a:rPr>
                                    </m:ctrlPr>
                                  </m:sSubPr>
                                  <m:e>
                                    <m:r>
                                      <a:rPr lang="es-PE" i="1">
                                        <a:latin typeface="Cambria Math" panose="02040503050406030204" pitchFamily="18" charset="0"/>
                                      </a:rPr>
                                      <m:t>𝐸</m:t>
                                    </m:r>
                                  </m:e>
                                  <m:sub>
                                    <m:r>
                                      <a:rPr lang="es-PE" i="0">
                                        <a:latin typeface="Cambria Math" panose="02040503050406030204" pitchFamily="18" charset="0"/>
                                      </a:rPr>
                                      <m:t>0</m:t>
                                    </m:r>
                                  </m:sub>
                                </m:sSub>
                                <m:d>
                                  <m:dPr>
                                    <m:ctrlPr>
                                      <a:rPr lang="es-PE" i="1">
                                        <a:latin typeface="Cambria Math" panose="02040503050406030204" pitchFamily="18" charset="0"/>
                                      </a:rPr>
                                    </m:ctrlPr>
                                  </m:dPr>
                                  <m:e>
                                    <m:r>
                                      <a:rPr lang="es-PE" i="1">
                                        <a:latin typeface="Cambria Math" panose="02040503050406030204" pitchFamily="18" charset="0"/>
                                      </a:rPr>
                                      <m:t>𝑊</m:t>
                                    </m:r>
                                  </m:e>
                                </m:d>
                              </m:e>
                            </m:d>
                          </m:e>
                          <m:sup>
                            <m:r>
                              <a:rPr lang="es-PE" i="0">
                                <a:latin typeface="Cambria Math" panose="02040503050406030204" pitchFamily="18" charset="0"/>
                              </a:rPr>
                              <m:t>2</m:t>
                            </m:r>
                          </m:sup>
                        </m:sSup>
                      </m:num>
                      <m:den>
                        <m:rad>
                          <m:radPr>
                            <m:degHide m:val="on"/>
                            <m:ctrlPr>
                              <a:rPr lang="es-PE" i="1">
                                <a:latin typeface="Cambria Math" panose="02040503050406030204" pitchFamily="18" charset="0"/>
                              </a:rPr>
                            </m:ctrlPr>
                          </m:radPr>
                          <m:deg/>
                          <m:e>
                            <m:sSub>
                              <m:sSubPr>
                                <m:ctrlPr>
                                  <a:rPr lang="es-PE" i="1">
                                    <a:latin typeface="Cambria Math" panose="02040503050406030204" pitchFamily="18" charset="0"/>
                                  </a:rPr>
                                </m:ctrlPr>
                              </m:sSubPr>
                              <m:e>
                                <m:r>
                                  <a:rPr lang="es-PE" i="1">
                                    <a:latin typeface="Cambria Math" panose="02040503050406030204" pitchFamily="18" charset="0"/>
                                  </a:rPr>
                                  <m:t>𝑉𝑎𝑟</m:t>
                                </m:r>
                              </m:e>
                              <m:sub>
                                <m:r>
                                  <a:rPr lang="es-PE" i="0">
                                    <a:latin typeface="Cambria Math" panose="02040503050406030204" pitchFamily="18" charset="0"/>
                                  </a:rPr>
                                  <m:t>0</m:t>
                                </m:r>
                              </m:sub>
                            </m:sSub>
                            <m:d>
                              <m:dPr>
                                <m:ctrlPr>
                                  <a:rPr lang="es-PE" i="1">
                                    <a:latin typeface="Cambria Math" panose="02040503050406030204" pitchFamily="18" charset="0"/>
                                  </a:rPr>
                                </m:ctrlPr>
                              </m:dPr>
                              <m:e>
                                <m:r>
                                  <a:rPr lang="es-PE" i="1">
                                    <a:latin typeface="Cambria Math" panose="02040503050406030204" pitchFamily="18" charset="0"/>
                                  </a:rPr>
                                  <m:t>𝑊</m:t>
                                </m:r>
                              </m:e>
                            </m:d>
                          </m:e>
                        </m:rad>
                      </m:den>
                    </m:f>
                    <m:r>
                      <a:rPr lang="es-PE" i="0">
                        <a:latin typeface="Cambria Math" panose="02040503050406030204" pitchFamily="18" charset="0"/>
                      </a:rPr>
                      <m:t>+</m:t>
                    </m:r>
                    <m:f>
                      <m:fPr>
                        <m:ctrlPr>
                          <a:rPr lang="es-PE" i="1">
                            <a:latin typeface="Cambria Math" panose="02040503050406030204" pitchFamily="18" charset="0"/>
                          </a:rPr>
                        </m:ctrlPr>
                      </m:fPr>
                      <m:num>
                        <m:sSup>
                          <m:sSupPr>
                            <m:ctrlPr>
                              <a:rPr lang="es-PE" i="1">
                                <a:latin typeface="Cambria Math" panose="02040503050406030204" pitchFamily="18" charset="0"/>
                              </a:rPr>
                            </m:ctrlPr>
                          </m:sSupPr>
                          <m:e>
                            <m:d>
                              <m:dPr>
                                <m:ctrlPr>
                                  <a:rPr lang="es-PE" i="1">
                                    <a:latin typeface="Cambria Math" panose="02040503050406030204" pitchFamily="18" charset="0"/>
                                  </a:rPr>
                                </m:ctrlPr>
                              </m:dPr>
                              <m:e>
                                <m:r>
                                  <a:rPr lang="es-PE" i="1">
                                    <a:latin typeface="Cambria Math" panose="02040503050406030204" pitchFamily="18" charset="0"/>
                                  </a:rPr>
                                  <m:t>𝐴𝐵</m:t>
                                </m:r>
                                <m:r>
                                  <a:rPr lang="es-PE" i="0">
                                    <a:latin typeface="Cambria Math" panose="02040503050406030204" pitchFamily="18" charset="0"/>
                                  </a:rPr>
                                  <m:t>−</m:t>
                                </m:r>
                                <m:sSub>
                                  <m:sSubPr>
                                    <m:ctrlPr>
                                      <a:rPr lang="es-PE" i="1">
                                        <a:latin typeface="Cambria Math" panose="02040503050406030204" pitchFamily="18" charset="0"/>
                                      </a:rPr>
                                    </m:ctrlPr>
                                  </m:sSubPr>
                                  <m:e>
                                    <m:r>
                                      <a:rPr lang="es-PE" i="1">
                                        <a:latin typeface="Cambria Math" panose="02040503050406030204" pitchFamily="18" charset="0"/>
                                      </a:rPr>
                                      <m:t>𝐸</m:t>
                                    </m:r>
                                  </m:e>
                                  <m:sub>
                                    <m:r>
                                      <a:rPr lang="es-PE" i="0">
                                        <a:latin typeface="Cambria Math" panose="02040503050406030204" pitchFamily="18" charset="0"/>
                                      </a:rPr>
                                      <m:t>0</m:t>
                                    </m:r>
                                  </m:sub>
                                </m:sSub>
                                <m:d>
                                  <m:dPr>
                                    <m:ctrlPr>
                                      <a:rPr lang="es-PE" i="1">
                                        <a:latin typeface="Cambria Math" panose="02040503050406030204" pitchFamily="18" charset="0"/>
                                      </a:rPr>
                                    </m:ctrlPr>
                                  </m:dPr>
                                  <m:e>
                                    <m:r>
                                      <a:rPr lang="es-PE" i="1">
                                        <a:latin typeface="Cambria Math" panose="02040503050406030204" pitchFamily="18" charset="0"/>
                                      </a:rPr>
                                      <m:t>𝐴𝐵</m:t>
                                    </m:r>
                                  </m:e>
                                </m:d>
                              </m:e>
                            </m:d>
                          </m:e>
                          <m:sup>
                            <m:r>
                              <a:rPr lang="es-PE" i="0">
                                <a:latin typeface="Cambria Math" panose="02040503050406030204" pitchFamily="18" charset="0"/>
                              </a:rPr>
                              <m:t>2</m:t>
                            </m:r>
                          </m:sup>
                        </m:sSup>
                      </m:num>
                      <m:den>
                        <m:rad>
                          <m:radPr>
                            <m:degHide m:val="on"/>
                            <m:ctrlPr>
                              <a:rPr lang="es-PE" i="1">
                                <a:latin typeface="Cambria Math" panose="02040503050406030204" pitchFamily="18" charset="0"/>
                              </a:rPr>
                            </m:ctrlPr>
                          </m:radPr>
                          <m:deg/>
                          <m:e>
                            <m:sSub>
                              <m:sSubPr>
                                <m:ctrlPr>
                                  <a:rPr lang="es-PE" i="1">
                                    <a:latin typeface="Cambria Math" panose="02040503050406030204" pitchFamily="18" charset="0"/>
                                  </a:rPr>
                                </m:ctrlPr>
                              </m:sSubPr>
                              <m:e>
                                <m:r>
                                  <a:rPr lang="es-PE" i="1">
                                    <a:latin typeface="Cambria Math" panose="02040503050406030204" pitchFamily="18" charset="0"/>
                                  </a:rPr>
                                  <m:t>𝑉𝑎𝑟</m:t>
                                </m:r>
                              </m:e>
                              <m:sub>
                                <m:r>
                                  <a:rPr lang="es-PE" i="0">
                                    <a:latin typeface="Cambria Math" panose="02040503050406030204" pitchFamily="18" charset="0"/>
                                  </a:rPr>
                                  <m:t>0</m:t>
                                </m:r>
                              </m:sub>
                            </m:sSub>
                            <m:d>
                              <m:dPr>
                                <m:ctrlPr>
                                  <a:rPr lang="es-PE" i="1">
                                    <a:latin typeface="Cambria Math" panose="02040503050406030204" pitchFamily="18" charset="0"/>
                                  </a:rPr>
                                </m:ctrlPr>
                              </m:dPr>
                              <m:e>
                                <m:r>
                                  <a:rPr lang="es-PE" i="1">
                                    <a:latin typeface="Cambria Math" panose="02040503050406030204" pitchFamily="18" charset="0"/>
                                  </a:rPr>
                                  <m:t>𝐴𝐵</m:t>
                                </m:r>
                              </m:e>
                            </m:d>
                          </m:e>
                        </m:rad>
                      </m:den>
                    </m:f>
                    <m:r>
                      <a:rPr lang="es-PE" i="0">
                        <a:latin typeface="Cambria Math" panose="02040503050406030204" pitchFamily="18" charset="0"/>
                      </a:rPr>
                      <m:t> </m:t>
                    </m:r>
                    <m:r>
                      <a:rPr lang="es-PE" b="0" i="0" smtClean="0">
                        <a:latin typeface="Cambria Math" panose="02040503050406030204" pitchFamily="18" charset="0"/>
                      </a:rPr>
                      <m:t>~</m:t>
                    </m:r>
                  </m:oMath>
                </a14:m>
                <a:r>
                  <a:rPr lang="es-PE" dirty="0">
                    <a:sym typeface="Symbol" panose="05050102010706020507" pitchFamily="18" charset="2"/>
                  </a:rPr>
                  <a:t></a:t>
                </a:r>
                <a:r>
                  <a:rPr lang="es-PE" baseline="30000" dirty="0">
                    <a:sym typeface="Symbol" panose="05050102010706020507" pitchFamily="18" charset="2"/>
                  </a:rPr>
                  <a:t>2</a:t>
                </a:r>
                <a:r>
                  <a:rPr lang="es-PE" baseline="-25000" dirty="0">
                    <a:sym typeface="Symbol" panose="05050102010706020507" pitchFamily="18" charset="2"/>
                  </a:rPr>
                  <a:t>(2)</a:t>
                </a:r>
                <a:endParaRPr lang="es-PE" dirty="0"/>
              </a:p>
            </p:txBody>
          </p:sp>
        </mc:Choice>
        <mc:Fallback>
          <p:sp>
            <p:nvSpPr>
              <p:cNvPr id="29" name="CuadroTexto 28">
                <a:extLst>
                  <a:ext uri="{FF2B5EF4-FFF2-40B4-BE49-F238E27FC236}">
                    <a16:creationId xmlns:a16="http://schemas.microsoft.com/office/drawing/2014/main" id="{A8D68161-DB8B-4005-B501-5718F5E1CF6C}"/>
                  </a:ext>
                </a:extLst>
              </p:cNvPr>
              <p:cNvSpPr txBox="1">
                <a:spLocks noRot="1" noChangeAspect="1" noMove="1" noResize="1" noEditPoints="1" noAdjustHandles="1" noChangeArrowheads="1" noChangeShapeType="1" noTextEdit="1"/>
              </p:cNvSpPr>
              <p:nvPr/>
            </p:nvSpPr>
            <p:spPr>
              <a:xfrm>
                <a:off x="971599" y="2275609"/>
                <a:ext cx="7588490" cy="945515"/>
              </a:xfrm>
              <a:prstGeom prst="rect">
                <a:avLst/>
              </a:prstGeom>
              <a:blipFill>
                <a:blip r:embed="rId2"/>
                <a:stretch>
                  <a:fillRect/>
                </a:stretch>
              </a:blipFill>
            </p:spPr>
            <p:txBody>
              <a:bodyPr/>
              <a:lstStyle/>
              <a:p>
                <a:r>
                  <a:rPr lang="es-PE">
                    <a:noFill/>
                  </a:rPr>
                  <a:t> </a:t>
                </a:r>
              </a:p>
            </p:txBody>
          </p:sp>
        </mc:Fallback>
      </mc:AlternateContent>
      <p:pic>
        <p:nvPicPr>
          <p:cNvPr id="32770" name="Picture 2">
            <a:extLst>
              <a:ext uri="{FF2B5EF4-FFF2-40B4-BE49-F238E27FC236}">
                <a16:creationId xmlns:a16="http://schemas.microsoft.com/office/drawing/2014/main" id="{F1CBE91F-9DB1-4E9B-8310-911AD20B257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19086" y="4132412"/>
            <a:ext cx="1724025" cy="1724025"/>
          </a:xfrm>
          <a:prstGeom prst="rect">
            <a:avLst/>
          </a:prstGeom>
          <a:noFill/>
          <a:extLst>
            <a:ext uri="{909E8E84-426E-40DD-AFC4-6F175D3DCCD1}">
              <a14:hiddenFill xmlns:a14="http://schemas.microsoft.com/office/drawing/2010/main">
                <a:solidFill>
                  <a:srgbClr val="FFFFFF"/>
                </a:solidFill>
              </a14:hiddenFill>
            </a:ext>
          </a:extLst>
        </p:spPr>
      </p:pic>
      <p:sp>
        <p:nvSpPr>
          <p:cNvPr id="12" name="CuadroTexto 11">
            <a:extLst>
              <a:ext uri="{FF2B5EF4-FFF2-40B4-BE49-F238E27FC236}">
                <a16:creationId xmlns:a16="http://schemas.microsoft.com/office/drawing/2014/main" id="{71C5CDFE-1705-4CF6-B96E-0663A1ADF9C9}"/>
              </a:ext>
            </a:extLst>
          </p:cNvPr>
          <p:cNvSpPr txBox="1"/>
          <p:nvPr/>
        </p:nvSpPr>
        <p:spPr>
          <a:xfrm>
            <a:off x="6516216" y="6105490"/>
            <a:ext cx="3168352" cy="707886"/>
          </a:xfrm>
          <a:prstGeom prst="rect">
            <a:avLst/>
          </a:prstGeom>
          <a:noFill/>
        </p:spPr>
        <p:txBody>
          <a:bodyPr wrap="square" rtlCol="0">
            <a:spAutoFit/>
          </a:bodyPr>
          <a:lstStyle/>
          <a:p>
            <a:pPr algn="ctr"/>
            <a:r>
              <a:rPr lang="es-PE" sz="2000" dirty="0"/>
              <a:t>Yves </a:t>
            </a:r>
            <a:r>
              <a:rPr lang="es-PE" sz="2000" dirty="0" err="1"/>
              <a:t>Lepage</a:t>
            </a:r>
            <a:endParaRPr lang="es-PE" sz="2000" dirty="0"/>
          </a:p>
          <a:p>
            <a:pPr algn="ctr"/>
            <a:r>
              <a:rPr lang="es-PE" sz="2000" dirty="0"/>
              <a:t>(1915-2000)</a:t>
            </a:r>
          </a:p>
        </p:txBody>
      </p:sp>
    </p:spTree>
    <p:extLst>
      <p:ext uri="{BB962C8B-B14F-4D97-AF65-F5344CB8AC3E}">
        <p14:creationId xmlns:p14="http://schemas.microsoft.com/office/powerpoint/2010/main" val="118907100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65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1033">
                                            <p:txEl>
                                              <p:pRg st="0" end="0"/>
                                            </p:txEl>
                                          </p:spTgt>
                                        </p:tgtEl>
                                        <p:attrNameLst>
                                          <p:attrName>style.visibility</p:attrName>
                                        </p:attrNameLst>
                                      </p:cBhvr>
                                      <p:to>
                                        <p:strVal val="visible"/>
                                      </p:to>
                                    </p:set>
                                    <p:anim calcmode="lin" valueType="num">
                                      <p:cBhvr additive="base">
                                        <p:cTn id="11" dur="500" fill="hold"/>
                                        <p:tgtEl>
                                          <p:spTgt spid="1033">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03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033">
                                            <p:txEl>
                                              <p:pRg st="1" end="1"/>
                                            </p:txEl>
                                          </p:spTgt>
                                        </p:tgtEl>
                                        <p:attrNameLst>
                                          <p:attrName>style.visibility</p:attrName>
                                        </p:attrNameLst>
                                      </p:cBhvr>
                                      <p:to>
                                        <p:strVal val="visible"/>
                                      </p:to>
                                    </p:set>
                                    <p:anim calcmode="lin" valueType="num">
                                      <p:cBhvr additive="base">
                                        <p:cTn id="17" dur="500" fill="hold"/>
                                        <p:tgtEl>
                                          <p:spTgt spid="1033">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03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1033">
                                            <p:txEl>
                                              <p:pRg st="2" end="2"/>
                                            </p:txEl>
                                          </p:spTgt>
                                        </p:tgtEl>
                                        <p:attrNameLst>
                                          <p:attrName>style.visibility</p:attrName>
                                        </p:attrNameLst>
                                      </p:cBhvr>
                                      <p:to>
                                        <p:strVal val="visible"/>
                                      </p:to>
                                    </p:set>
                                    <p:anim calcmode="lin" valueType="num">
                                      <p:cBhvr additive="base">
                                        <p:cTn id="23" dur="500" fill="hold"/>
                                        <p:tgtEl>
                                          <p:spTgt spid="1033">
                                            <p:txEl>
                                              <p:pRg st="2" end="2"/>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03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1033">
                                            <p:txEl>
                                              <p:pRg st="7" end="7"/>
                                            </p:txEl>
                                          </p:spTgt>
                                        </p:tgtEl>
                                        <p:attrNameLst>
                                          <p:attrName>style.visibility</p:attrName>
                                        </p:attrNameLst>
                                      </p:cBhvr>
                                      <p:to>
                                        <p:strVal val="visible"/>
                                      </p:to>
                                    </p:set>
                                    <p:anim calcmode="lin" valueType="num">
                                      <p:cBhvr additive="base">
                                        <p:cTn id="29" dur="500" fill="hold"/>
                                        <p:tgtEl>
                                          <p:spTgt spid="1033">
                                            <p:txEl>
                                              <p:pRg st="7" end="7"/>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03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0"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0" y="1"/>
            <a:ext cx="9426699" cy="836712"/>
          </a:xfrm>
        </p:spPr>
        <p:txBody>
          <a:bodyPr>
            <a:normAutofit fontScale="90000"/>
          </a:bodyPr>
          <a:lstStyle/>
          <a:p>
            <a:pPr eaLnBrk="1" hangingPunct="1">
              <a:defRPr/>
            </a:pPr>
            <a:r>
              <a:rPr lang="es-ES" altLang="es-PE" sz="3100" b="1" dirty="0">
                <a:solidFill>
                  <a:srgbClr val="0070C0"/>
                </a:solidFill>
              </a:rPr>
              <a:t>  5. Prueba para evaluar un parámetro de posición y</a:t>
            </a:r>
            <a:br>
              <a:rPr lang="es-ES" altLang="es-PE" sz="3100" b="1" dirty="0">
                <a:solidFill>
                  <a:srgbClr val="0070C0"/>
                </a:solidFill>
              </a:rPr>
            </a:br>
            <a:r>
              <a:rPr lang="es-ES" altLang="es-PE" sz="3100" b="1" dirty="0">
                <a:solidFill>
                  <a:srgbClr val="0070C0"/>
                </a:solidFill>
              </a:rPr>
              <a:t>      escala</a:t>
            </a:r>
            <a:br>
              <a:rPr lang="es-ES" altLang="es-PE" sz="4000" b="1" dirty="0">
                <a:solidFill>
                  <a:srgbClr val="0070C0"/>
                </a:solidFill>
              </a:rPr>
            </a:br>
            <a:endParaRPr lang="es-ES" altLang="es-PE" sz="4000" b="1" dirty="0">
              <a:solidFill>
                <a:srgbClr val="0070C0"/>
              </a:solidFill>
            </a:endParaRPr>
          </a:p>
        </p:txBody>
      </p:sp>
      <p:sp>
        <p:nvSpPr>
          <p:cNvPr id="1033" name="Rectangle 3"/>
          <p:cNvSpPr>
            <a:spLocks noGrp="1" noChangeArrowheads="1"/>
          </p:cNvSpPr>
          <p:nvPr>
            <p:ph idx="1"/>
          </p:nvPr>
        </p:nvSpPr>
        <p:spPr>
          <a:xfrm>
            <a:off x="-3246" y="844452"/>
            <a:ext cx="8679018" cy="5040560"/>
          </a:xfrm>
        </p:spPr>
        <p:txBody>
          <a:bodyPr/>
          <a:lstStyle/>
          <a:p>
            <a:pPr marL="0" indent="0" algn="just" eaLnBrk="1" hangingPunct="1">
              <a:spcBef>
                <a:spcPts val="0"/>
              </a:spcBef>
              <a:buFont typeface="Wingdings" panose="05000000000000000000" pitchFamily="2" charset="2"/>
              <a:buNone/>
            </a:pPr>
            <a:r>
              <a:rPr lang="es-ES" altLang="es-PE" sz="2800" b="1" dirty="0">
                <a:solidFill>
                  <a:srgbClr val="0070C0"/>
                </a:solidFill>
              </a:rPr>
              <a:t>5.2 Prueba de </a:t>
            </a:r>
            <a:r>
              <a:rPr lang="es-ES" altLang="es-PE" sz="2800" b="1" dirty="0" err="1">
                <a:solidFill>
                  <a:srgbClr val="0070C0"/>
                </a:solidFill>
              </a:rPr>
              <a:t>Cucconi</a:t>
            </a:r>
            <a:endParaRPr lang="es-ES" altLang="es-PE" sz="2800" b="1" dirty="0">
              <a:solidFill>
                <a:srgbClr val="0070C0"/>
              </a:solidFill>
            </a:endParaRPr>
          </a:p>
          <a:p>
            <a:pPr marL="0" indent="0">
              <a:spcBef>
                <a:spcPts val="0"/>
              </a:spcBef>
              <a:buNone/>
            </a:pPr>
            <a:r>
              <a:rPr lang="es-ES" sz="3200" b="1" dirty="0">
                <a:solidFill>
                  <a:srgbClr val="0070C0"/>
                </a:solidFill>
              </a:rPr>
              <a:t>	</a:t>
            </a:r>
            <a:r>
              <a:rPr lang="es-ES" sz="2700" b="1" dirty="0">
                <a:solidFill>
                  <a:schemeClr val="tx1"/>
                </a:solidFill>
              </a:rPr>
              <a:t>Aspectos Generales</a:t>
            </a:r>
            <a:endParaRPr lang="es-ES" altLang="es-PE" sz="2700" b="1" dirty="0">
              <a:solidFill>
                <a:schemeClr val="tx1"/>
              </a:solidFill>
            </a:endParaRPr>
          </a:p>
          <a:p>
            <a:pPr marL="0" indent="0" algn="just">
              <a:buNone/>
            </a:pPr>
            <a:r>
              <a:rPr lang="es-ES" sz="2700" dirty="0"/>
              <a:t>	</a:t>
            </a:r>
            <a:r>
              <a:rPr lang="es-PE" sz="2400" dirty="0"/>
              <a:t>A pesar de que la prueba de </a:t>
            </a:r>
            <a:r>
              <a:rPr lang="es-PE" sz="2400" dirty="0" err="1"/>
              <a:t>Lepage</a:t>
            </a:r>
            <a:r>
              <a:rPr lang="es-PE" sz="2400" dirty="0"/>
              <a:t> es la más conocida 	para abordar este problema, </a:t>
            </a:r>
            <a:r>
              <a:rPr lang="es-PE" sz="2400" dirty="0" err="1"/>
              <a:t>Cucconi</a:t>
            </a:r>
            <a:r>
              <a:rPr lang="es-PE" sz="2400" dirty="0"/>
              <a:t> fue propuesta años 	antes y tiene varias ventajas particulares </a:t>
            </a:r>
            <a:r>
              <a:rPr lang="es-ES" sz="3200" b="1" dirty="0"/>
              <a:t>.</a:t>
            </a:r>
          </a:p>
          <a:p>
            <a:pPr marL="400050" lvl="1" indent="0" algn="just">
              <a:buNone/>
            </a:pPr>
            <a:r>
              <a:rPr lang="es-PE" sz="2400" dirty="0"/>
              <a:t>No es una combinación de una prueba de locación y una de escala, como otras.</a:t>
            </a:r>
          </a:p>
          <a:p>
            <a:pPr marL="0" indent="0" algn="just">
              <a:buNone/>
            </a:pPr>
            <a:endParaRPr lang="es-ES" altLang="es-PE" sz="3200" b="1" dirty="0"/>
          </a:p>
          <a:p>
            <a:pPr marL="0" indent="0" algn="just">
              <a:buNone/>
            </a:pPr>
            <a:r>
              <a:rPr lang="es-ES" altLang="es-PE" sz="2700" b="1" dirty="0"/>
              <a:t>	Supuestos</a:t>
            </a:r>
          </a:p>
          <a:p>
            <a:pPr lvl="0">
              <a:spcBef>
                <a:spcPts val="0"/>
              </a:spcBef>
              <a:buFont typeface="Arial" panose="020B0604020202020204" pitchFamily="34" charset="0"/>
              <a:buChar char="•"/>
            </a:pPr>
            <a:r>
              <a:rPr lang="es-PE" sz="2700" dirty="0"/>
              <a:t>La variable de interés se encuentra medida en una escala por lo menos intervalo.</a:t>
            </a:r>
          </a:p>
          <a:p>
            <a:pPr marL="0" indent="0">
              <a:buNone/>
            </a:pPr>
            <a:endParaRPr lang="es-ES" altLang="es-PE" sz="3200" dirty="0"/>
          </a:p>
        </p:txBody>
      </p:sp>
      <p:sp>
        <p:nvSpPr>
          <p:cNvPr id="1034" name="Rectangle 5"/>
          <p:cNvSpPr>
            <a:spLocks noChangeArrowheads="1"/>
          </p:cNvSpPr>
          <p:nvPr/>
        </p:nvSpPr>
        <p:spPr bwMode="auto">
          <a:xfrm>
            <a:off x="0" y="33385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lgn="just" eaLnBrk="1" hangingPunct="1">
              <a:lnSpc>
                <a:spcPct val="90000"/>
              </a:lnSpc>
              <a:spcBef>
                <a:spcPct val="20000"/>
              </a:spcBef>
              <a:buClr>
                <a:schemeClr val="folHlink"/>
              </a:buClr>
              <a:buSzPct val="60000"/>
              <a:buFont typeface="Wingdings" panose="05000000000000000000" pitchFamily="2" charset="2"/>
              <a:buNone/>
            </a:pPr>
            <a:endParaRPr lang="en-US" altLang="es-PE"/>
          </a:p>
        </p:txBody>
      </p:sp>
      <p:sp>
        <p:nvSpPr>
          <p:cNvPr id="1035" name="Rectangle 7"/>
          <p:cNvSpPr>
            <a:spLocks noChangeArrowheads="1"/>
          </p:cNvSpPr>
          <p:nvPr/>
        </p:nvSpPr>
        <p:spPr bwMode="auto">
          <a:xfrm>
            <a:off x="0"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lgn="just" eaLnBrk="1" hangingPunct="1">
              <a:lnSpc>
                <a:spcPct val="90000"/>
              </a:lnSpc>
              <a:spcBef>
                <a:spcPct val="20000"/>
              </a:spcBef>
              <a:buClr>
                <a:schemeClr val="folHlink"/>
              </a:buClr>
              <a:buSzPct val="60000"/>
              <a:buFont typeface="Wingdings" panose="05000000000000000000" pitchFamily="2" charset="2"/>
              <a:buNone/>
            </a:pPr>
            <a:endParaRPr lang="en-US" altLang="es-PE"/>
          </a:p>
        </p:txBody>
      </p:sp>
      <p:sp>
        <p:nvSpPr>
          <p:cNvPr id="1036" name="Rectangle 9"/>
          <p:cNvSpPr>
            <a:spLocks noChangeArrowheads="1"/>
          </p:cNvSpPr>
          <p:nvPr/>
        </p:nvSpPr>
        <p:spPr bwMode="auto">
          <a:xfrm>
            <a:off x="0" y="32908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lgn="just" eaLnBrk="1" hangingPunct="1">
              <a:lnSpc>
                <a:spcPct val="90000"/>
              </a:lnSpc>
              <a:spcBef>
                <a:spcPct val="20000"/>
              </a:spcBef>
              <a:buClr>
                <a:schemeClr val="folHlink"/>
              </a:buClr>
              <a:buSzPct val="60000"/>
              <a:buFont typeface="Wingdings" panose="05000000000000000000" pitchFamily="2" charset="2"/>
              <a:buNone/>
            </a:pPr>
            <a:endParaRPr lang="en-US" altLang="es-PE"/>
          </a:p>
        </p:txBody>
      </p:sp>
      <p:sp>
        <p:nvSpPr>
          <p:cNvPr id="1037" name="Rectangle 11"/>
          <p:cNvSpPr>
            <a:spLocks noChangeArrowheads="1"/>
          </p:cNvSpPr>
          <p:nvPr/>
        </p:nvSpPr>
        <p:spPr bwMode="auto">
          <a:xfrm>
            <a:off x="0" y="33385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lgn="just" eaLnBrk="1" hangingPunct="1">
              <a:lnSpc>
                <a:spcPct val="90000"/>
              </a:lnSpc>
              <a:spcBef>
                <a:spcPct val="20000"/>
              </a:spcBef>
              <a:buClr>
                <a:schemeClr val="folHlink"/>
              </a:buClr>
              <a:buSzPct val="60000"/>
              <a:buFont typeface="Wingdings" panose="05000000000000000000" pitchFamily="2" charset="2"/>
              <a:buNone/>
            </a:pPr>
            <a:endParaRPr lang="en-US" altLang="es-PE"/>
          </a:p>
        </p:txBody>
      </p:sp>
      <p:sp>
        <p:nvSpPr>
          <p:cNvPr id="1038" name="Rectangle 13"/>
          <p:cNvSpPr>
            <a:spLocks noChangeArrowheads="1"/>
          </p:cNvSpPr>
          <p:nvPr/>
        </p:nvSpPr>
        <p:spPr bwMode="auto">
          <a:xfrm>
            <a:off x="0" y="31242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lgn="just" eaLnBrk="1" hangingPunct="1">
              <a:lnSpc>
                <a:spcPct val="90000"/>
              </a:lnSpc>
              <a:spcBef>
                <a:spcPct val="20000"/>
              </a:spcBef>
              <a:buClr>
                <a:schemeClr val="folHlink"/>
              </a:buClr>
              <a:buSzPct val="60000"/>
              <a:buFont typeface="Wingdings" panose="05000000000000000000" pitchFamily="2" charset="2"/>
              <a:buNone/>
            </a:pPr>
            <a:endParaRPr lang="en-US" altLang="es-PE"/>
          </a:p>
        </p:txBody>
      </p:sp>
    </p:spTree>
    <p:extLst>
      <p:ext uri="{BB962C8B-B14F-4D97-AF65-F5344CB8AC3E}">
        <p14:creationId xmlns:p14="http://schemas.microsoft.com/office/powerpoint/2010/main" val="198146345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65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1033">
                                            <p:txEl>
                                              <p:pRg st="0" end="0"/>
                                            </p:txEl>
                                          </p:spTgt>
                                        </p:tgtEl>
                                        <p:attrNameLst>
                                          <p:attrName>style.visibility</p:attrName>
                                        </p:attrNameLst>
                                      </p:cBhvr>
                                      <p:to>
                                        <p:strVal val="visible"/>
                                      </p:to>
                                    </p:set>
                                    <p:anim calcmode="lin" valueType="num">
                                      <p:cBhvr additive="base">
                                        <p:cTn id="11" dur="500" fill="hold"/>
                                        <p:tgtEl>
                                          <p:spTgt spid="1033">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03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033">
                                            <p:txEl>
                                              <p:pRg st="1" end="1"/>
                                            </p:txEl>
                                          </p:spTgt>
                                        </p:tgtEl>
                                        <p:attrNameLst>
                                          <p:attrName>style.visibility</p:attrName>
                                        </p:attrNameLst>
                                      </p:cBhvr>
                                      <p:to>
                                        <p:strVal val="visible"/>
                                      </p:to>
                                    </p:set>
                                    <p:anim calcmode="lin" valueType="num">
                                      <p:cBhvr additive="base">
                                        <p:cTn id="17" dur="500" fill="hold"/>
                                        <p:tgtEl>
                                          <p:spTgt spid="1033">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03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1033">
                                            <p:txEl>
                                              <p:pRg st="2" end="2"/>
                                            </p:txEl>
                                          </p:spTgt>
                                        </p:tgtEl>
                                        <p:attrNameLst>
                                          <p:attrName>style.visibility</p:attrName>
                                        </p:attrNameLst>
                                      </p:cBhvr>
                                      <p:to>
                                        <p:strVal val="visible"/>
                                      </p:to>
                                    </p:set>
                                    <p:anim calcmode="lin" valueType="num">
                                      <p:cBhvr additive="base">
                                        <p:cTn id="23" dur="500" fill="hold"/>
                                        <p:tgtEl>
                                          <p:spTgt spid="1033">
                                            <p:txEl>
                                              <p:pRg st="2" end="2"/>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03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1033">
                                            <p:txEl>
                                              <p:pRg st="3" end="3"/>
                                            </p:txEl>
                                          </p:spTgt>
                                        </p:tgtEl>
                                        <p:attrNameLst>
                                          <p:attrName>style.visibility</p:attrName>
                                        </p:attrNameLst>
                                      </p:cBhvr>
                                      <p:to>
                                        <p:strVal val="visible"/>
                                      </p:to>
                                    </p:set>
                                    <p:anim calcmode="lin" valueType="num">
                                      <p:cBhvr additive="base">
                                        <p:cTn id="29" dur="500" fill="hold"/>
                                        <p:tgtEl>
                                          <p:spTgt spid="1033">
                                            <p:txEl>
                                              <p:pRg st="3" end="3"/>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03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1033">
                                            <p:txEl>
                                              <p:pRg st="5" end="5"/>
                                            </p:txEl>
                                          </p:spTgt>
                                        </p:tgtEl>
                                        <p:attrNameLst>
                                          <p:attrName>style.visibility</p:attrName>
                                        </p:attrNameLst>
                                      </p:cBhvr>
                                      <p:to>
                                        <p:strVal val="visible"/>
                                      </p:to>
                                    </p:set>
                                    <p:anim calcmode="lin" valueType="num">
                                      <p:cBhvr additive="base">
                                        <p:cTn id="35" dur="500" fill="hold"/>
                                        <p:tgtEl>
                                          <p:spTgt spid="1033">
                                            <p:txEl>
                                              <p:pRg st="5" end="5"/>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103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1033">
                                            <p:txEl>
                                              <p:pRg st="6" end="6"/>
                                            </p:txEl>
                                          </p:spTgt>
                                        </p:tgtEl>
                                        <p:attrNameLst>
                                          <p:attrName>style.visibility</p:attrName>
                                        </p:attrNameLst>
                                      </p:cBhvr>
                                      <p:to>
                                        <p:strVal val="visible"/>
                                      </p:to>
                                    </p:set>
                                    <p:anim calcmode="lin" valueType="num">
                                      <p:cBhvr additive="base">
                                        <p:cTn id="41" dur="500" fill="hold"/>
                                        <p:tgtEl>
                                          <p:spTgt spid="1033">
                                            <p:txEl>
                                              <p:pRg st="6" end="6"/>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103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0"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15676" y="44630"/>
            <a:ext cx="9426699" cy="836712"/>
          </a:xfrm>
        </p:spPr>
        <p:txBody>
          <a:bodyPr>
            <a:normAutofit fontScale="90000"/>
          </a:bodyPr>
          <a:lstStyle/>
          <a:p>
            <a:pPr eaLnBrk="1" hangingPunct="1">
              <a:defRPr/>
            </a:pPr>
            <a:r>
              <a:rPr lang="es-ES" altLang="es-PE" sz="3100" b="1" dirty="0">
                <a:solidFill>
                  <a:srgbClr val="0070C0"/>
                </a:solidFill>
              </a:rPr>
              <a:t>5. Prueba para evaluar un parámetro de posición </a:t>
            </a:r>
            <a:br>
              <a:rPr lang="es-ES" altLang="es-PE" sz="3100" b="1" dirty="0">
                <a:solidFill>
                  <a:srgbClr val="0070C0"/>
                </a:solidFill>
              </a:rPr>
            </a:br>
            <a:r>
              <a:rPr lang="es-ES" altLang="es-PE" sz="3100" b="1" dirty="0">
                <a:solidFill>
                  <a:srgbClr val="0070C0"/>
                </a:solidFill>
              </a:rPr>
              <a:t>    y escala</a:t>
            </a:r>
            <a:br>
              <a:rPr lang="es-ES" altLang="es-PE" sz="4000" b="1" dirty="0">
                <a:solidFill>
                  <a:srgbClr val="0070C0"/>
                </a:solidFill>
              </a:rPr>
            </a:br>
            <a:endParaRPr lang="es-ES" altLang="es-PE" sz="4000" b="1" dirty="0">
              <a:solidFill>
                <a:srgbClr val="0070C0"/>
              </a:solidFill>
            </a:endParaRPr>
          </a:p>
        </p:txBody>
      </p:sp>
      <p:sp>
        <p:nvSpPr>
          <p:cNvPr id="1033" name="Rectangle 3"/>
          <p:cNvSpPr>
            <a:spLocks noGrp="1" noChangeArrowheads="1"/>
          </p:cNvSpPr>
          <p:nvPr>
            <p:ph idx="1"/>
          </p:nvPr>
        </p:nvSpPr>
        <p:spPr>
          <a:xfrm>
            <a:off x="48815" y="921286"/>
            <a:ext cx="7513571" cy="5676064"/>
          </a:xfrm>
        </p:spPr>
        <p:txBody>
          <a:bodyPr/>
          <a:lstStyle/>
          <a:p>
            <a:pPr marL="0" indent="0" algn="just" eaLnBrk="1" hangingPunct="1">
              <a:buFont typeface="Wingdings" panose="05000000000000000000" pitchFamily="2" charset="2"/>
              <a:buNone/>
            </a:pPr>
            <a:r>
              <a:rPr lang="es-ES" altLang="es-PE" sz="2800" b="1" dirty="0">
                <a:solidFill>
                  <a:srgbClr val="0070C0"/>
                </a:solidFill>
              </a:rPr>
              <a:t>5.1 Prueba de </a:t>
            </a:r>
            <a:r>
              <a:rPr lang="es-ES" altLang="es-PE" sz="2800" b="1" dirty="0" err="1">
                <a:solidFill>
                  <a:srgbClr val="0070C0"/>
                </a:solidFill>
              </a:rPr>
              <a:t>Lepage</a:t>
            </a:r>
            <a:endParaRPr lang="es-ES" altLang="es-PE" sz="2800" b="1" dirty="0">
              <a:solidFill>
                <a:srgbClr val="0070C0"/>
              </a:solidFill>
            </a:endParaRPr>
          </a:p>
          <a:p>
            <a:pPr marL="0" indent="0">
              <a:buNone/>
            </a:pPr>
            <a:r>
              <a:rPr lang="es-ES" sz="3200" b="1" dirty="0">
                <a:solidFill>
                  <a:srgbClr val="0070C0"/>
                </a:solidFill>
              </a:rPr>
              <a:t>	</a:t>
            </a:r>
            <a:r>
              <a:rPr lang="es-ES" sz="2700" b="1" dirty="0">
                <a:solidFill>
                  <a:schemeClr val="tx1"/>
                </a:solidFill>
              </a:rPr>
              <a:t>Estadístico de Prueba</a:t>
            </a:r>
            <a:endParaRPr lang="es-ES" altLang="es-PE" sz="2700" b="1" dirty="0">
              <a:solidFill>
                <a:schemeClr val="tx1"/>
              </a:solidFill>
            </a:endParaRPr>
          </a:p>
          <a:p>
            <a:pPr marL="0" indent="0" algn="just">
              <a:buNone/>
            </a:pPr>
            <a:r>
              <a:rPr lang="es-ES" altLang="es-PE" sz="2800" dirty="0"/>
              <a:t>	</a:t>
            </a:r>
          </a:p>
          <a:p>
            <a:pPr marL="0" indent="0" algn="just">
              <a:buNone/>
            </a:pPr>
            <a:endParaRPr lang="es-ES" altLang="es-PE" sz="2800" dirty="0"/>
          </a:p>
          <a:p>
            <a:pPr marL="0" indent="0" algn="just">
              <a:buNone/>
            </a:pPr>
            <a:endParaRPr lang="es-ES" altLang="es-PE" sz="2400" dirty="0"/>
          </a:p>
          <a:p>
            <a:pPr marL="0" indent="0" algn="just">
              <a:buNone/>
            </a:pPr>
            <a:endParaRPr lang="es-ES" altLang="es-PE" sz="2800" b="1" dirty="0"/>
          </a:p>
          <a:p>
            <a:pPr marL="0" indent="0" algn="just">
              <a:buNone/>
            </a:pPr>
            <a:endParaRPr lang="es-ES" altLang="es-PE" sz="2800" b="1" dirty="0"/>
          </a:p>
          <a:p>
            <a:pPr marL="0" indent="0" algn="just">
              <a:buNone/>
            </a:pPr>
            <a:endParaRPr lang="es-ES" altLang="es-PE" sz="2800" b="1" dirty="0"/>
          </a:p>
          <a:p>
            <a:pPr marL="0" indent="0" algn="just">
              <a:buNone/>
            </a:pPr>
            <a:endParaRPr lang="es-ES" altLang="es-PE" sz="2800" b="1" dirty="0"/>
          </a:p>
        </p:txBody>
      </p:sp>
      <p:sp>
        <p:nvSpPr>
          <p:cNvPr id="1034" name="Rectangle 5"/>
          <p:cNvSpPr>
            <a:spLocks noChangeArrowheads="1"/>
          </p:cNvSpPr>
          <p:nvPr/>
        </p:nvSpPr>
        <p:spPr bwMode="auto">
          <a:xfrm>
            <a:off x="0" y="33385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lgn="just" eaLnBrk="1" hangingPunct="1">
              <a:lnSpc>
                <a:spcPct val="90000"/>
              </a:lnSpc>
              <a:spcBef>
                <a:spcPct val="20000"/>
              </a:spcBef>
              <a:buClr>
                <a:schemeClr val="folHlink"/>
              </a:buClr>
              <a:buSzPct val="60000"/>
              <a:buFont typeface="Wingdings" panose="05000000000000000000" pitchFamily="2" charset="2"/>
              <a:buNone/>
            </a:pPr>
            <a:endParaRPr lang="en-US" altLang="es-PE"/>
          </a:p>
        </p:txBody>
      </p:sp>
      <p:sp>
        <p:nvSpPr>
          <p:cNvPr id="1035" name="Rectangle 7"/>
          <p:cNvSpPr>
            <a:spLocks noChangeArrowheads="1"/>
          </p:cNvSpPr>
          <p:nvPr/>
        </p:nvSpPr>
        <p:spPr bwMode="auto">
          <a:xfrm>
            <a:off x="0"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lgn="just" eaLnBrk="1" hangingPunct="1">
              <a:lnSpc>
                <a:spcPct val="90000"/>
              </a:lnSpc>
              <a:spcBef>
                <a:spcPct val="20000"/>
              </a:spcBef>
              <a:buClr>
                <a:schemeClr val="folHlink"/>
              </a:buClr>
              <a:buSzPct val="60000"/>
              <a:buFont typeface="Wingdings" panose="05000000000000000000" pitchFamily="2" charset="2"/>
              <a:buNone/>
            </a:pPr>
            <a:endParaRPr lang="en-US" altLang="es-PE"/>
          </a:p>
        </p:txBody>
      </p:sp>
      <p:sp>
        <p:nvSpPr>
          <p:cNvPr id="1036" name="Rectangle 9"/>
          <p:cNvSpPr>
            <a:spLocks noChangeArrowheads="1"/>
          </p:cNvSpPr>
          <p:nvPr/>
        </p:nvSpPr>
        <p:spPr bwMode="auto">
          <a:xfrm>
            <a:off x="0" y="32908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lgn="just" eaLnBrk="1" hangingPunct="1">
              <a:lnSpc>
                <a:spcPct val="90000"/>
              </a:lnSpc>
              <a:spcBef>
                <a:spcPct val="20000"/>
              </a:spcBef>
              <a:buClr>
                <a:schemeClr val="folHlink"/>
              </a:buClr>
              <a:buSzPct val="60000"/>
              <a:buFont typeface="Wingdings" panose="05000000000000000000" pitchFamily="2" charset="2"/>
              <a:buNone/>
            </a:pPr>
            <a:endParaRPr lang="en-US" altLang="es-PE"/>
          </a:p>
        </p:txBody>
      </p:sp>
      <p:sp>
        <p:nvSpPr>
          <p:cNvPr id="1037" name="Rectangle 11"/>
          <p:cNvSpPr>
            <a:spLocks noChangeArrowheads="1"/>
          </p:cNvSpPr>
          <p:nvPr/>
        </p:nvSpPr>
        <p:spPr bwMode="auto">
          <a:xfrm>
            <a:off x="0" y="33385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lgn="just" eaLnBrk="1" hangingPunct="1">
              <a:lnSpc>
                <a:spcPct val="90000"/>
              </a:lnSpc>
              <a:spcBef>
                <a:spcPct val="20000"/>
              </a:spcBef>
              <a:buClr>
                <a:schemeClr val="folHlink"/>
              </a:buClr>
              <a:buSzPct val="60000"/>
              <a:buFont typeface="Wingdings" panose="05000000000000000000" pitchFamily="2" charset="2"/>
              <a:buNone/>
            </a:pPr>
            <a:endParaRPr lang="en-US" altLang="es-PE"/>
          </a:p>
        </p:txBody>
      </p:sp>
      <p:sp>
        <p:nvSpPr>
          <p:cNvPr id="5" name="Rectangle 5">
            <a:extLst>
              <a:ext uri="{FF2B5EF4-FFF2-40B4-BE49-F238E27FC236}">
                <a16:creationId xmlns:a16="http://schemas.microsoft.com/office/drawing/2014/main" id="{EF74CC49-FEC4-4DCA-BBA3-F3218B1A0482}"/>
              </a:ext>
            </a:extLst>
          </p:cNvPr>
          <p:cNvSpPr>
            <a:spLocks noChangeArrowheads="1"/>
          </p:cNvSpPr>
          <p:nvPr/>
        </p:nvSpPr>
        <p:spPr bwMode="auto">
          <a:xfrm>
            <a:off x="2987823" y="1986053"/>
            <a:ext cx="12244533"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PE"/>
          </a:p>
        </p:txBody>
      </p:sp>
      <p:sp>
        <p:nvSpPr>
          <p:cNvPr id="7" name="Rectangle 7">
            <a:extLst>
              <a:ext uri="{FF2B5EF4-FFF2-40B4-BE49-F238E27FC236}">
                <a16:creationId xmlns:a16="http://schemas.microsoft.com/office/drawing/2014/main" id="{09A2BD75-56B2-4733-B2DC-F8569BBE06FD}"/>
              </a:ext>
            </a:extLst>
          </p:cNvPr>
          <p:cNvSpPr>
            <a:spLocks noChangeArrowheads="1"/>
          </p:cNvSpPr>
          <p:nvPr/>
        </p:nvSpPr>
        <p:spPr bwMode="auto">
          <a:xfrm>
            <a:off x="1115616" y="2799928"/>
            <a:ext cx="15121680"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PE"/>
          </a:p>
        </p:txBody>
      </p:sp>
      <p:sp>
        <p:nvSpPr>
          <p:cNvPr id="9" name="Rectangle 9">
            <a:extLst>
              <a:ext uri="{FF2B5EF4-FFF2-40B4-BE49-F238E27FC236}">
                <a16:creationId xmlns:a16="http://schemas.microsoft.com/office/drawing/2014/main" id="{824D71AE-4DE5-4CFB-A4AA-A4CE1B8333A4}"/>
              </a:ext>
            </a:extLst>
          </p:cNvPr>
          <p:cNvSpPr>
            <a:spLocks noChangeArrowheads="1"/>
          </p:cNvSpPr>
          <p:nvPr/>
        </p:nvSpPr>
        <p:spPr bwMode="auto">
          <a:xfrm>
            <a:off x="51378"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PE"/>
          </a:p>
        </p:txBody>
      </p:sp>
      <p:sp>
        <p:nvSpPr>
          <p:cNvPr id="13" name="Rectangle 11">
            <a:extLst>
              <a:ext uri="{FF2B5EF4-FFF2-40B4-BE49-F238E27FC236}">
                <a16:creationId xmlns:a16="http://schemas.microsoft.com/office/drawing/2014/main" id="{015A4324-9EAF-4800-9B1E-7FDD92043E1A}"/>
              </a:ext>
            </a:extLst>
          </p:cNvPr>
          <p:cNvSpPr>
            <a:spLocks noChangeArrowheads="1"/>
          </p:cNvSpPr>
          <p:nvPr/>
        </p:nvSpPr>
        <p:spPr bwMode="auto">
          <a:xfrm>
            <a:off x="-1"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PE"/>
          </a:p>
        </p:txBody>
      </p:sp>
      <p:sp>
        <p:nvSpPr>
          <p:cNvPr id="2" name="Rectangle 2">
            <a:extLst>
              <a:ext uri="{FF2B5EF4-FFF2-40B4-BE49-F238E27FC236}">
                <a16:creationId xmlns:a16="http://schemas.microsoft.com/office/drawing/2014/main" id="{87D4F54A-47D7-4784-871C-8C470F77F7A3}"/>
              </a:ext>
            </a:extLst>
          </p:cNvPr>
          <p:cNvSpPr>
            <a:spLocks noChangeArrowheads="1"/>
          </p:cNvSpPr>
          <p:nvPr/>
        </p:nvSpPr>
        <p:spPr bwMode="auto">
          <a:xfrm>
            <a:off x="971599" y="3461402"/>
            <a:ext cx="12344229"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PE"/>
          </a:p>
        </p:txBody>
      </p:sp>
      <p:sp>
        <p:nvSpPr>
          <p:cNvPr id="4" name="Rectangle 4">
            <a:extLst>
              <a:ext uri="{FF2B5EF4-FFF2-40B4-BE49-F238E27FC236}">
                <a16:creationId xmlns:a16="http://schemas.microsoft.com/office/drawing/2014/main" id="{237BCD5D-E046-45D9-917D-C691B427A95E}"/>
              </a:ext>
            </a:extLst>
          </p:cNvPr>
          <p:cNvSpPr>
            <a:spLocks noChangeArrowheads="1"/>
          </p:cNvSpPr>
          <p:nvPr/>
        </p:nvSpPr>
        <p:spPr bwMode="auto">
          <a:xfrm>
            <a:off x="3391195" y="3507121"/>
            <a:ext cx="13173255"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PE"/>
          </a:p>
        </p:txBody>
      </p:sp>
      <p:sp>
        <p:nvSpPr>
          <p:cNvPr id="8" name="Rectangle 6">
            <a:extLst>
              <a:ext uri="{FF2B5EF4-FFF2-40B4-BE49-F238E27FC236}">
                <a16:creationId xmlns:a16="http://schemas.microsoft.com/office/drawing/2014/main" id="{DC4DCE13-B996-4F13-AFE2-C4F36042EC78}"/>
              </a:ext>
            </a:extLst>
          </p:cNvPr>
          <p:cNvSpPr>
            <a:spLocks noChangeArrowheads="1"/>
          </p:cNvSpPr>
          <p:nvPr/>
        </p:nvSpPr>
        <p:spPr bwMode="auto">
          <a:xfrm>
            <a:off x="1115616" y="2948456"/>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PE"/>
          </a:p>
        </p:txBody>
      </p:sp>
      <p:sp>
        <p:nvSpPr>
          <p:cNvPr id="11" name="Rectangle 8">
            <a:extLst>
              <a:ext uri="{FF2B5EF4-FFF2-40B4-BE49-F238E27FC236}">
                <a16:creationId xmlns:a16="http://schemas.microsoft.com/office/drawing/2014/main" id="{290780EE-1CE5-4B1E-9E6A-A10C761627D2}"/>
              </a:ext>
            </a:extLst>
          </p:cNvPr>
          <p:cNvSpPr>
            <a:spLocks noChangeArrowheads="1"/>
          </p:cNvSpPr>
          <p:nvPr/>
        </p:nvSpPr>
        <p:spPr bwMode="auto">
          <a:xfrm>
            <a:off x="15676" y="44629"/>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PE"/>
          </a:p>
        </p:txBody>
      </p:sp>
      <p:sp>
        <p:nvSpPr>
          <p:cNvPr id="14" name="Rectangle 10">
            <a:extLst>
              <a:ext uri="{FF2B5EF4-FFF2-40B4-BE49-F238E27FC236}">
                <a16:creationId xmlns:a16="http://schemas.microsoft.com/office/drawing/2014/main" id="{FB1144F2-DEF1-4F60-8673-84933DC0C5AE}"/>
              </a:ext>
            </a:extLst>
          </p:cNvPr>
          <p:cNvSpPr>
            <a:spLocks noChangeArrowheads="1"/>
          </p:cNvSpPr>
          <p:nvPr/>
        </p:nvSpPr>
        <p:spPr bwMode="auto">
          <a:xfrm>
            <a:off x="3275855" y="2519831"/>
            <a:ext cx="10997585"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PE"/>
          </a:p>
        </p:txBody>
      </p:sp>
      <p:sp>
        <p:nvSpPr>
          <p:cNvPr id="17" name="Rectangle 13">
            <a:extLst>
              <a:ext uri="{FF2B5EF4-FFF2-40B4-BE49-F238E27FC236}">
                <a16:creationId xmlns:a16="http://schemas.microsoft.com/office/drawing/2014/main" id="{5F5EC429-4F0D-4134-B3CD-938DECC6EC42}"/>
              </a:ext>
            </a:extLst>
          </p:cNvPr>
          <p:cNvSpPr>
            <a:spLocks noChangeArrowheads="1"/>
          </p:cNvSpPr>
          <p:nvPr/>
        </p:nvSpPr>
        <p:spPr bwMode="auto">
          <a:xfrm>
            <a:off x="347758" y="127911"/>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PE"/>
          </a:p>
        </p:txBody>
      </p:sp>
      <p:sp>
        <p:nvSpPr>
          <p:cNvPr id="20" name="Rectangle 15">
            <a:extLst>
              <a:ext uri="{FF2B5EF4-FFF2-40B4-BE49-F238E27FC236}">
                <a16:creationId xmlns:a16="http://schemas.microsoft.com/office/drawing/2014/main" id="{8F22D1C9-2D81-485B-80F6-FB96F7D2EC29}"/>
              </a:ext>
            </a:extLst>
          </p:cNvPr>
          <p:cNvSpPr>
            <a:spLocks noChangeArrowheads="1"/>
          </p:cNvSpPr>
          <p:nvPr/>
        </p:nvSpPr>
        <p:spPr bwMode="auto">
          <a:xfrm>
            <a:off x="1581614" y="3221061"/>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PE"/>
          </a:p>
        </p:txBody>
      </p:sp>
      <p:sp>
        <p:nvSpPr>
          <p:cNvPr id="22" name="Rectangle 17">
            <a:extLst>
              <a:ext uri="{FF2B5EF4-FFF2-40B4-BE49-F238E27FC236}">
                <a16:creationId xmlns:a16="http://schemas.microsoft.com/office/drawing/2014/main" id="{9E8684C5-E945-4C99-A000-568A402E05C5}"/>
              </a:ext>
            </a:extLst>
          </p:cNvPr>
          <p:cNvSpPr>
            <a:spLocks noChangeArrowheads="1"/>
          </p:cNvSpPr>
          <p:nvPr/>
        </p:nvSpPr>
        <p:spPr bwMode="auto">
          <a:xfrm flipV="1">
            <a:off x="4859512" y="3380645"/>
            <a:ext cx="10064133"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PE"/>
          </a:p>
        </p:txBody>
      </p:sp>
      <p:sp>
        <p:nvSpPr>
          <p:cNvPr id="3" name="Rectangle 2">
            <a:extLst>
              <a:ext uri="{FF2B5EF4-FFF2-40B4-BE49-F238E27FC236}">
                <a16:creationId xmlns:a16="http://schemas.microsoft.com/office/drawing/2014/main" id="{F45F4DD7-5CF5-4A5A-8DB8-2FCC583D9287}"/>
              </a:ext>
            </a:extLst>
          </p:cNvPr>
          <p:cNvSpPr>
            <a:spLocks noChangeArrowheads="1"/>
          </p:cNvSpPr>
          <p:nvPr/>
        </p:nvSpPr>
        <p:spPr bwMode="auto">
          <a:xfrm>
            <a:off x="2843808" y="1867452"/>
            <a:ext cx="16208963"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PE"/>
          </a:p>
        </p:txBody>
      </p:sp>
      <p:sp>
        <p:nvSpPr>
          <p:cNvPr id="10" name="Rectangle 4">
            <a:extLst>
              <a:ext uri="{FF2B5EF4-FFF2-40B4-BE49-F238E27FC236}">
                <a16:creationId xmlns:a16="http://schemas.microsoft.com/office/drawing/2014/main" id="{6FA86DED-0C29-41DC-BAFA-98CF58010B74}"/>
              </a:ext>
            </a:extLst>
          </p:cNvPr>
          <p:cNvSpPr>
            <a:spLocks noChangeArrowheads="1"/>
          </p:cNvSpPr>
          <p:nvPr/>
        </p:nvSpPr>
        <p:spPr bwMode="auto">
          <a:xfrm flipV="1">
            <a:off x="3263467" y="3683656"/>
            <a:ext cx="14115410" cy="505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PE"/>
          </a:p>
        </p:txBody>
      </p:sp>
      <p:sp>
        <p:nvSpPr>
          <p:cNvPr id="15" name="Rectangle 6">
            <a:extLst>
              <a:ext uri="{FF2B5EF4-FFF2-40B4-BE49-F238E27FC236}">
                <a16:creationId xmlns:a16="http://schemas.microsoft.com/office/drawing/2014/main" id="{4700A2F2-D4BD-4EA2-A9A5-B6FE7176CC3B}"/>
              </a:ext>
            </a:extLst>
          </p:cNvPr>
          <p:cNvSpPr>
            <a:spLocks noChangeArrowheads="1"/>
          </p:cNvSpPr>
          <p:nvPr/>
        </p:nvSpPr>
        <p:spPr bwMode="auto">
          <a:xfrm>
            <a:off x="972013" y="4285267"/>
            <a:ext cx="12506643"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PE"/>
          </a:p>
        </p:txBody>
      </p:sp>
      <p:sp>
        <p:nvSpPr>
          <p:cNvPr id="24" name="Rectangle 11">
            <a:extLst>
              <a:ext uri="{FF2B5EF4-FFF2-40B4-BE49-F238E27FC236}">
                <a16:creationId xmlns:a16="http://schemas.microsoft.com/office/drawing/2014/main" id="{C603C4D9-B7FA-4CBA-8991-8DE41A9FDCB4}"/>
              </a:ext>
            </a:extLst>
          </p:cNvPr>
          <p:cNvSpPr>
            <a:spLocks noChangeArrowheads="1"/>
          </p:cNvSpPr>
          <p:nvPr/>
        </p:nvSpPr>
        <p:spPr bwMode="auto">
          <a:xfrm>
            <a:off x="4088217" y="1828960"/>
            <a:ext cx="16051493"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PE"/>
          </a:p>
        </p:txBody>
      </p:sp>
      <p:sp>
        <p:nvSpPr>
          <p:cNvPr id="26" name="Rectangle 13">
            <a:extLst>
              <a:ext uri="{FF2B5EF4-FFF2-40B4-BE49-F238E27FC236}">
                <a16:creationId xmlns:a16="http://schemas.microsoft.com/office/drawing/2014/main" id="{6E84C8A6-8439-4AF1-9055-9617EF612861}"/>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PE"/>
          </a:p>
        </p:txBody>
      </p:sp>
      <p:sp>
        <p:nvSpPr>
          <p:cNvPr id="28" name="Rectangle 15">
            <a:extLst>
              <a:ext uri="{FF2B5EF4-FFF2-40B4-BE49-F238E27FC236}">
                <a16:creationId xmlns:a16="http://schemas.microsoft.com/office/drawing/2014/main" id="{C8835348-4857-440D-9DAC-1910E293BF13}"/>
              </a:ext>
            </a:extLst>
          </p:cNvPr>
          <p:cNvSpPr>
            <a:spLocks noChangeArrowheads="1"/>
          </p:cNvSpPr>
          <p:nvPr/>
        </p:nvSpPr>
        <p:spPr bwMode="auto">
          <a:xfrm flipV="1">
            <a:off x="1358673" y="4868370"/>
            <a:ext cx="13084878" cy="573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PE"/>
          </a:p>
        </p:txBody>
      </p:sp>
      <p:sp>
        <p:nvSpPr>
          <p:cNvPr id="31" name="Rectangle 17">
            <a:extLst>
              <a:ext uri="{FF2B5EF4-FFF2-40B4-BE49-F238E27FC236}">
                <a16:creationId xmlns:a16="http://schemas.microsoft.com/office/drawing/2014/main" id="{6792C0E9-6566-4835-BBF9-952B83201D8A}"/>
              </a:ext>
            </a:extLst>
          </p:cNvPr>
          <p:cNvSpPr>
            <a:spLocks noChangeArrowheads="1"/>
          </p:cNvSpPr>
          <p:nvPr/>
        </p:nvSpPr>
        <p:spPr bwMode="auto">
          <a:xfrm flipV="1">
            <a:off x="4427983" y="4880089"/>
            <a:ext cx="11041227"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PE"/>
          </a:p>
        </p:txBody>
      </p:sp>
      <mc:AlternateContent xmlns:mc="http://schemas.openxmlformats.org/markup-compatibility/2006">
        <mc:Choice xmlns:a14="http://schemas.microsoft.com/office/drawing/2010/main" Requires="a14">
          <p:sp>
            <p:nvSpPr>
              <p:cNvPr id="32" name="CuadroTexto 31">
                <a:extLst>
                  <a:ext uri="{FF2B5EF4-FFF2-40B4-BE49-F238E27FC236}">
                    <a16:creationId xmlns:a16="http://schemas.microsoft.com/office/drawing/2014/main" id="{D4F0815F-61B8-4115-ADBB-2DC7124635FB}"/>
                  </a:ext>
                </a:extLst>
              </p:cNvPr>
              <p:cNvSpPr txBox="1"/>
              <p:nvPr/>
            </p:nvSpPr>
            <p:spPr>
              <a:xfrm>
                <a:off x="15676" y="2033925"/>
                <a:ext cx="5097160" cy="95763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s-PE" sz="2000" i="1" smtClean="0">
                          <a:latin typeface="Cambria Math" panose="02040503050406030204" pitchFamily="18" charset="0"/>
                        </a:rPr>
                        <m:t>𝐶𝑈𝐶</m:t>
                      </m:r>
                      <m:r>
                        <a:rPr lang="es-PE" sz="2000" i="0">
                          <a:latin typeface="Cambria Math" panose="02040503050406030204" pitchFamily="18" charset="0"/>
                        </a:rPr>
                        <m:t>=</m:t>
                      </m:r>
                      <m:f>
                        <m:fPr>
                          <m:ctrlPr>
                            <a:rPr lang="es-PE" sz="2000" i="1">
                              <a:latin typeface="Cambria Math" panose="02040503050406030204" pitchFamily="18" charset="0"/>
                            </a:rPr>
                          </m:ctrlPr>
                        </m:fPr>
                        <m:num>
                          <m:r>
                            <a:rPr lang="es-PE" sz="2000" i="0">
                              <a:latin typeface="Cambria Math" panose="02040503050406030204" pitchFamily="18" charset="0"/>
                            </a:rPr>
                            <m:t>1</m:t>
                          </m:r>
                        </m:num>
                        <m:den>
                          <m:r>
                            <a:rPr lang="es-PE" sz="2000" i="0">
                              <a:latin typeface="Cambria Math" panose="02040503050406030204" pitchFamily="18" charset="0"/>
                            </a:rPr>
                            <m:t>2</m:t>
                          </m:r>
                        </m:den>
                      </m:f>
                      <m:nary>
                        <m:naryPr>
                          <m:chr m:val="∑"/>
                          <m:limLoc m:val="undOvr"/>
                          <m:ctrlPr>
                            <a:rPr lang="es-PE" sz="2000" i="1">
                              <a:latin typeface="Cambria Math" panose="02040503050406030204" pitchFamily="18" charset="0"/>
                            </a:rPr>
                          </m:ctrlPr>
                        </m:naryPr>
                        <m:sub>
                          <m:r>
                            <a:rPr lang="es-PE" sz="2000" i="1">
                              <a:latin typeface="Cambria Math" panose="02040503050406030204" pitchFamily="18" charset="0"/>
                            </a:rPr>
                            <m:t>𝑘</m:t>
                          </m:r>
                          <m:r>
                            <a:rPr lang="es-PE" sz="2000" i="0">
                              <a:latin typeface="Cambria Math" panose="02040503050406030204" pitchFamily="18" charset="0"/>
                            </a:rPr>
                            <m:t>=1</m:t>
                          </m:r>
                        </m:sub>
                        <m:sup>
                          <m:r>
                            <a:rPr lang="es-PE" sz="2000" i="0">
                              <a:latin typeface="Cambria Math" panose="02040503050406030204" pitchFamily="18" charset="0"/>
                            </a:rPr>
                            <m:t>2</m:t>
                          </m:r>
                        </m:sup>
                        <m:e>
                          <m:f>
                            <m:fPr>
                              <m:ctrlPr>
                                <a:rPr lang="es-PE" sz="2000" i="1">
                                  <a:latin typeface="Cambria Math" panose="02040503050406030204" pitchFamily="18" charset="0"/>
                                </a:rPr>
                              </m:ctrlPr>
                            </m:fPr>
                            <m:num>
                              <m:sSubSup>
                                <m:sSubSupPr>
                                  <m:ctrlPr>
                                    <a:rPr lang="es-PE" sz="2000" i="1">
                                      <a:latin typeface="Cambria Math" panose="02040503050406030204" pitchFamily="18" charset="0"/>
                                    </a:rPr>
                                  </m:ctrlPr>
                                </m:sSubSupPr>
                                <m:e>
                                  <m:r>
                                    <a:rPr lang="es-PE" sz="2000" i="1">
                                      <a:latin typeface="Cambria Math" panose="02040503050406030204" pitchFamily="18" charset="0"/>
                                    </a:rPr>
                                    <m:t>𝑈</m:t>
                                  </m:r>
                                </m:e>
                                <m:sub>
                                  <m:r>
                                    <a:rPr lang="es-PE" sz="2000" i="1">
                                      <a:latin typeface="Cambria Math" panose="02040503050406030204" pitchFamily="18" charset="0"/>
                                    </a:rPr>
                                    <m:t>𝑘</m:t>
                                  </m:r>
                                </m:sub>
                                <m:sup>
                                  <m:r>
                                    <a:rPr lang="es-PE" sz="2000" i="0">
                                      <a:latin typeface="Cambria Math" panose="02040503050406030204" pitchFamily="18" charset="0"/>
                                    </a:rPr>
                                    <m:t>2</m:t>
                                  </m:r>
                                </m:sup>
                              </m:sSubSup>
                              <m:r>
                                <a:rPr lang="es-PE" sz="2000" i="0">
                                  <a:latin typeface="Cambria Math" panose="02040503050406030204" pitchFamily="18" charset="0"/>
                                </a:rPr>
                                <m:t>+</m:t>
                              </m:r>
                              <m:sSubSup>
                                <m:sSubSupPr>
                                  <m:ctrlPr>
                                    <a:rPr lang="es-PE" sz="2000" i="1">
                                      <a:latin typeface="Cambria Math" panose="02040503050406030204" pitchFamily="18" charset="0"/>
                                    </a:rPr>
                                  </m:ctrlPr>
                                </m:sSubSupPr>
                                <m:e>
                                  <m:r>
                                    <a:rPr lang="es-PE" sz="2000" i="1">
                                      <a:latin typeface="Cambria Math" panose="02040503050406030204" pitchFamily="18" charset="0"/>
                                    </a:rPr>
                                    <m:t>𝑉</m:t>
                                  </m:r>
                                </m:e>
                                <m:sub>
                                  <m:r>
                                    <a:rPr lang="es-PE" sz="2000" i="1">
                                      <a:latin typeface="Cambria Math" panose="02040503050406030204" pitchFamily="18" charset="0"/>
                                    </a:rPr>
                                    <m:t>𝑘</m:t>
                                  </m:r>
                                </m:sub>
                                <m:sup>
                                  <m:r>
                                    <a:rPr lang="es-PE" sz="2000" i="0">
                                      <a:latin typeface="Cambria Math" panose="02040503050406030204" pitchFamily="18" charset="0"/>
                                    </a:rPr>
                                    <m:t>2</m:t>
                                  </m:r>
                                </m:sup>
                              </m:sSubSup>
                              <m:r>
                                <a:rPr lang="es-PE" sz="2000" i="0">
                                  <a:latin typeface="Cambria Math" panose="02040503050406030204" pitchFamily="18" charset="0"/>
                                </a:rPr>
                                <m:t>−2</m:t>
                              </m:r>
                              <m:sSub>
                                <m:sSubPr>
                                  <m:ctrlPr>
                                    <a:rPr lang="es-PE" sz="2000" i="1">
                                      <a:latin typeface="Cambria Math" panose="02040503050406030204" pitchFamily="18" charset="0"/>
                                    </a:rPr>
                                  </m:ctrlPr>
                                </m:sSubPr>
                                <m:e>
                                  <m:r>
                                    <a:rPr lang="es-PE" sz="2000" i="1">
                                      <a:latin typeface="Cambria Math" panose="02040503050406030204" pitchFamily="18" charset="0"/>
                                    </a:rPr>
                                    <m:t>𝜌</m:t>
                                  </m:r>
                                  <m:r>
                                    <a:rPr lang="es-PE" sz="2000" i="1">
                                      <a:latin typeface="Cambria Math" panose="02040503050406030204" pitchFamily="18" charset="0"/>
                                    </a:rPr>
                                    <m:t>𝑈</m:t>
                                  </m:r>
                                </m:e>
                                <m:sub>
                                  <m:r>
                                    <a:rPr lang="es-PE" sz="2000" i="1">
                                      <a:latin typeface="Cambria Math" panose="02040503050406030204" pitchFamily="18" charset="0"/>
                                    </a:rPr>
                                    <m:t>𝑘</m:t>
                                  </m:r>
                                </m:sub>
                              </m:sSub>
                              <m:sSub>
                                <m:sSubPr>
                                  <m:ctrlPr>
                                    <a:rPr lang="es-PE" sz="2000" i="1">
                                      <a:latin typeface="Cambria Math" panose="02040503050406030204" pitchFamily="18" charset="0"/>
                                    </a:rPr>
                                  </m:ctrlPr>
                                </m:sSubPr>
                                <m:e>
                                  <m:r>
                                    <a:rPr lang="es-PE" sz="2000" i="1">
                                      <a:latin typeface="Cambria Math" panose="02040503050406030204" pitchFamily="18" charset="0"/>
                                    </a:rPr>
                                    <m:t>𝑉</m:t>
                                  </m:r>
                                </m:e>
                                <m:sub>
                                  <m:r>
                                    <a:rPr lang="es-PE" sz="2000" i="1">
                                      <a:latin typeface="Cambria Math" panose="02040503050406030204" pitchFamily="18" charset="0"/>
                                    </a:rPr>
                                    <m:t>𝑘</m:t>
                                  </m:r>
                                </m:sub>
                              </m:sSub>
                            </m:num>
                            <m:den>
                              <m:d>
                                <m:dPr>
                                  <m:begChr m:val=""/>
                                  <m:ctrlPr>
                                    <a:rPr lang="es-PE" sz="2000" i="1">
                                      <a:latin typeface="Cambria Math" panose="02040503050406030204" pitchFamily="18" charset="0"/>
                                    </a:rPr>
                                  </m:ctrlPr>
                                </m:dPr>
                                <m:e>
                                  <m:r>
                                    <a:rPr lang="es-PE" sz="2000" i="0">
                                      <a:latin typeface="Cambria Math" panose="02040503050406030204" pitchFamily="18" charset="0"/>
                                    </a:rPr>
                                    <m:t>2(1−</m:t>
                                  </m:r>
                                  <m:sSup>
                                    <m:sSupPr>
                                      <m:ctrlPr>
                                        <a:rPr lang="es-PE" sz="2000" i="1">
                                          <a:latin typeface="Cambria Math" panose="02040503050406030204" pitchFamily="18" charset="0"/>
                                        </a:rPr>
                                      </m:ctrlPr>
                                    </m:sSupPr>
                                    <m:e>
                                      <m:r>
                                        <a:rPr lang="es-PE" sz="2000" i="1">
                                          <a:latin typeface="Cambria Math" panose="02040503050406030204" pitchFamily="18" charset="0"/>
                                        </a:rPr>
                                        <m:t>𝜌</m:t>
                                      </m:r>
                                    </m:e>
                                    <m:sup>
                                      <m:r>
                                        <a:rPr lang="es-PE" sz="2000" i="0">
                                          <a:latin typeface="Cambria Math" panose="02040503050406030204" pitchFamily="18" charset="0"/>
                                        </a:rPr>
                                        <m:t>2</m:t>
                                      </m:r>
                                    </m:sup>
                                  </m:sSup>
                                </m:e>
                              </m:d>
                            </m:den>
                          </m:f>
                        </m:e>
                      </m:nary>
                    </m:oMath>
                  </m:oMathPara>
                </a14:m>
                <a:endParaRPr lang="es-PE" dirty="0"/>
              </a:p>
            </p:txBody>
          </p:sp>
        </mc:Choice>
        <mc:Fallback>
          <p:sp>
            <p:nvSpPr>
              <p:cNvPr id="32" name="CuadroTexto 31">
                <a:extLst>
                  <a:ext uri="{FF2B5EF4-FFF2-40B4-BE49-F238E27FC236}">
                    <a16:creationId xmlns:a16="http://schemas.microsoft.com/office/drawing/2014/main" id="{D4F0815F-61B8-4115-ADBB-2DC7124635FB}"/>
                  </a:ext>
                </a:extLst>
              </p:cNvPr>
              <p:cNvSpPr txBox="1">
                <a:spLocks noRot="1" noChangeAspect="1" noMove="1" noResize="1" noEditPoints="1" noAdjustHandles="1" noChangeArrowheads="1" noChangeShapeType="1" noTextEdit="1"/>
              </p:cNvSpPr>
              <p:nvPr/>
            </p:nvSpPr>
            <p:spPr>
              <a:xfrm>
                <a:off x="15676" y="2033925"/>
                <a:ext cx="5097160" cy="957634"/>
              </a:xfrm>
              <a:prstGeom prst="rect">
                <a:avLst/>
              </a:prstGeom>
              <a:blipFill>
                <a:blip r:embed="rId2"/>
                <a:stretch>
                  <a:fillRect/>
                </a:stretch>
              </a:blipFill>
            </p:spPr>
            <p:txBody>
              <a:bodyPr/>
              <a:lstStyle/>
              <a:p>
                <a:r>
                  <a:rPr lang="es-PE">
                    <a:noFill/>
                  </a:rPr>
                  <a:t> </a:t>
                </a:r>
              </a:p>
            </p:txBody>
          </p:sp>
        </mc:Fallback>
      </mc:AlternateContent>
      <mc:AlternateContent xmlns:mc="http://schemas.openxmlformats.org/markup-compatibility/2006">
        <mc:Choice xmlns:a14="http://schemas.microsoft.com/office/drawing/2010/main" Requires="a14">
          <p:sp>
            <p:nvSpPr>
              <p:cNvPr id="33" name="CuadroTexto 32">
                <a:extLst>
                  <a:ext uri="{FF2B5EF4-FFF2-40B4-BE49-F238E27FC236}">
                    <a16:creationId xmlns:a16="http://schemas.microsoft.com/office/drawing/2014/main" id="{01DC1484-2842-4D45-B487-CAA2755C1DF2}"/>
                  </a:ext>
                </a:extLst>
              </p:cNvPr>
              <p:cNvSpPr txBox="1"/>
              <p:nvPr/>
            </p:nvSpPr>
            <p:spPr>
              <a:xfrm>
                <a:off x="-584176" y="3196696"/>
                <a:ext cx="7028384" cy="85850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s-PE" sz="2000" i="1" smtClean="0">
                              <a:latin typeface="Cambria Math" panose="02040503050406030204" pitchFamily="18" charset="0"/>
                            </a:rPr>
                          </m:ctrlPr>
                        </m:sSubPr>
                        <m:e>
                          <m:r>
                            <a:rPr lang="es-PE" sz="2000" i="1">
                              <a:latin typeface="Cambria Math" panose="02040503050406030204" pitchFamily="18" charset="0"/>
                            </a:rPr>
                            <m:t>𝑈</m:t>
                          </m:r>
                        </m:e>
                        <m:sub>
                          <m:r>
                            <a:rPr lang="es-PE" sz="2000" i="1">
                              <a:latin typeface="Cambria Math" panose="02040503050406030204" pitchFamily="18" charset="0"/>
                            </a:rPr>
                            <m:t>𝑘</m:t>
                          </m:r>
                        </m:sub>
                      </m:sSub>
                      <m:r>
                        <a:rPr lang="es-PE" sz="2000" i="0">
                          <a:latin typeface="Cambria Math" panose="02040503050406030204" pitchFamily="18" charset="0"/>
                        </a:rPr>
                        <m:t>=</m:t>
                      </m:r>
                      <m:f>
                        <m:fPr>
                          <m:ctrlPr>
                            <a:rPr lang="es-PE" sz="2000" i="1">
                              <a:latin typeface="Cambria Math" panose="02040503050406030204" pitchFamily="18" charset="0"/>
                            </a:rPr>
                          </m:ctrlPr>
                        </m:fPr>
                        <m:num>
                          <m:d>
                            <m:dPr>
                              <m:begChr m:val=""/>
                              <m:ctrlPr>
                                <a:rPr lang="es-PE" sz="2000" i="1">
                                  <a:latin typeface="Cambria Math" panose="02040503050406030204" pitchFamily="18" charset="0"/>
                                </a:rPr>
                              </m:ctrlPr>
                            </m:dPr>
                            <m:e>
                              <m:r>
                                <a:rPr lang="es-PE" sz="2000" i="0">
                                  <a:latin typeface="Cambria Math" panose="02040503050406030204" pitchFamily="18" charset="0"/>
                                </a:rPr>
                                <m:t>6</m:t>
                              </m:r>
                              <m:nary>
                                <m:naryPr>
                                  <m:chr m:val="∑"/>
                                  <m:limLoc m:val="subSup"/>
                                  <m:ctrlPr>
                                    <a:rPr lang="es-PE" sz="2000" i="1">
                                      <a:latin typeface="Cambria Math" panose="02040503050406030204" pitchFamily="18" charset="0"/>
                                    </a:rPr>
                                  </m:ctrlPr>
                                </m:naryPr>
                                <m:sub>
                                  <m:r>
                                    <a:rPr lang="es-PE" sz="2000" i="1">
                                      <a:latin typeface="Cambria Math" panose="02040503050406030204" pitchFamily="18" charset="0"/>
                                    </a:rPr>
                                    <m:t>𝑖</m:t>
                                  </m:r>
                                  <m:r>
                                    <a:rPr lang="es-PE" sz="2000" i="0">
                                      <a:latin typeface="Cambria Math" panose="02040503050406030204" pitchFamily="18" charset="0"/>
                                    </a:rPr>
                                    <m:t>=1</m:t>
                                  </m:r>
                                </m:sub>
                                <m:sup>
                                  <m:sSub>
                                    <m:sSubPr>
                                      <m:ctrlPr>
                                        <a:rPr lang="es-PE" sz="2000" i="1">
                                          <a:latin typeface="Cambria Math" panose="02040503050406030204" pitchFamily="18" charset="0"/>
                                        </a:rPr>
                                      </m:ctrlPr>
                                    </m:sSubPr>
                                    <m:e>
                                      <m:r>
                                        <a:rPr lang="es-PE" sz="2000" i="1">
                                          <a:latin typeface="Cambria Math" panose="02040503050406030204" pitchFamily="18" charset="0"/>
                                        </a:rPr>
                                        <m:t>𝑛</m:t>
                                      </m:r>
                                    </m:e>
                                    <m:sub>
                                      <m:r>
                                        <a:rPr lang="es-PE" sz="2000" i="0">
                                          <a:latin typeface="Cambria Math" panose="02040503050406030204" pitchFamily="18" charset="0"/>
                                        </a:rPr>
                                        <m:t>1</m:t>
                                      </m:r>
                                    </m:sub>
                                  </m:sSub>
                                </m:sup>
                                <m:e>
                                  <m:sSubSup>
                                    <m:sSubSupPr>
                                      <m:ctrlPr>
                                        <a:rPr lang="es-PE" sz="2000" i="1">
                                          <a:latin typeface="Cambria Math" panose="02040503050406030204" pitchFamily="18" charset="0"/>
                                        </a:rPr>
                                      </m:ctrlPr>
                                    </m:sSubSupPr>
                                    <m:e>
                                      <m:r>
                                        <a:rPr lang="es-PE" sz="2000" i="1">
                                          <a:latin typeface="Cambria Math" panose="02040503050406030204" pitchFamily="18" charset="0"/>
                                        </a:rPr>
                                        <m:t>𝑅</m:t>
                                      </m:r>
                                    </m:e>
                                    <m:sub>
                                      <m:r>
                                        <a:rPr lang="es-PE" sz="2000" i="1">
                                          <a:latin typeface="Cambria Math" panose="02040503050406030204" pitchFamily="18" charset="0"/>
                                        </a:rPr>
                                        <m:t>𝑘𝑖</m:t>
                                      </m:r>
                                    </m:sub>
                                    <m:sup>
                                      <m:r>
                                        <a:rPr lang="es-PE" sz="2000" i="0">
                                          <a:latin typeface="Cambria Math" panose="02040503050406030204" pitchFamily="18" charset="0"/>
                                        </a:rPr>
                                        <m:t>2</m:t>
                                      </m:r>
                                    </m:sup>
                                  </m:sSubSup>
                                </m:e>
                              </m:nary>
                              <m:r>
                                <a:rPr lang="es-PE" sz="2000" i="0">
                                  <a:latin typeface="Cambria Math" panose="02040503050406030204" pitchFamily="18" charset="0"/>
                                </a:rPr>
                                <m:t>−</m:t>
                              </m:r>
                              <m:sSub>
                                <m:sSubPr>
                                  <m:ctrlPr>
                                    <a:rPr lang="es-PE" sz="2000" i="1">
                                      <a:latin typeface="Cambria Math" panose="02040503050406030204" pitchFamily="18" charset="0"/>
                                    </a:rPr>
                                  </m:ctrlPr>
                                </m:sSubPr>
                                <m:e>
                                  <m:r>
                                    <a:rPr lang="es-PE" sz="2000" i="1">
                                      <a:latin typeface="Cambria Math" panose="02040503050406030204" pitchFamily="18" charset="0"/>
                                    </a:rPr>
                                    <m:t>𝑛</m:t>
                                  </m:r>
                                </m:e>
                                <m:sub>
                                  <m:r>
                                    <a:rPr lang="es-PE" sz="2000" i="0">
                                      <a:latin typeface="Cambria Math" panose="02040503050406030204" pitchFamily="18" charset="0"/>
                                    </a:rPr>
                                    <m:t>1</m:t>
                                  </m:r>
                                </m:sub>
                              </m:sSub>
                              <m:r>
                                <a:rPr lang="es-PE" sz="2000" i="0">
                                  <a:latin typeface="Cambria Math" panose="02040503050406030204" pitchFamily="18" charset="0"/>
                                </a:rPr>
                                <m:t>(</m:t>
                              </m:r>
                              <m:r>
                                <a:rPr lang="es-PE" sz="2000" i="1">
                                  <a:latin typeface="Cambria Math" panose="02040503050406030204" pitchFamily="18" charset="0"/>
                                </a:rPr>
                                <m:t>𝑛</m:t>
                              </m:r>
                              <m:r>
                                <a:rPr lang="es-PE" sz="2000" i="0">
                                  <a:latin typeface="Cambria Math" panose="02040503050406030204" pitchFamily="18" charset="0"/>
                                </a:rPr>
                                <m:t>+1)(2</m:t>
                              </m:r>
                              <m:r>
                                <a:rPr lang="es-PE" sz="2000" i="1">
                                  <a:latin typeface="Cambria Math" panose="02040503050406030204" pitchFamily="18" charset="0"/>
                                </a:rPr>
                                <m:t>𝑛</m:t>
                              </m:r>
                              <m:r>
                                <a:rPr lang="es-PE" sz="2000" i="0">
                                  <a:latin typeface="Cambria Math" panose="02040503050406030204" pitchFamily="18" charset="0"/>
                                </a:rPr>
                                <m:t>+1</m:t>
                              </m:r>
                            </m:e>
                          </m:d>
                        </m:num>
                        <m:den>
                          <m:rad>
                            <m:radPr>
                              <m:degHide m:val="on"/>
                              <m:ctrlPr>
                                <a:rPr lang="es-PE" sz="2000" i="1">
                                  <a:latin typeface="Cambria Math" panose="02040503050406030204" pitchFamily="18" charset="0"/>
                                </a:rPr>
                              </m:ctrlPr>
                            </m:radPr>
                            <m:deg/>
                            <m:e>
                              <m:sSub>
                                <m:sSubPr>
                                  <m:ctrlPr>
                                    <a:rPr lang="es-PE" sz="2000" i="1">
                                      <a:latin typeface="Cambria Math" panose="02040503050406030204" pitchFamily="18" charset="0"/>
                                    </a:rPr>
                                  </m:ctrlPr>
                                </m:sSubPr>
                                <m:e>
                                  <m:r>
                                    <a:rPr lang="es-PE" sz="2000" i="1">
                                      <a:latin typeface="Cambria Math" panose="02040503050406030204" pitchFamily="18" charset="0"/>
                                    </a:rPr>
                                    <m:t>𝑛</m:t>
                                  </m:r>
                                </m:e>
                                <m:sub>
                                  <m:r>
                                    <a:rPr lang="es-PE" sz="2000" i="0">
                                      <a:latin typeface="Cambria Math" panose="02040503050406030204" pitchFamily="18" charset="0"/>
                                    </a:rPr>
                                    <m:t>1</m:t>
                                  </m:r>
                                </m:sub>
                              </m:sSub>
                              <m:sSub>
                                <m:sSubPr>
                                  <m:ctrlPr>
                                    <a:rPr lang="es-PE" sz="2000" i="1">
                                      <a:latin typeface="Cambria Math" panose="02040503050406030204" pitchFamily="18" charset="0"/>
                                    </a:rPr>
                                  </m:ctrlPr>
                                </m:sSubPr>
                                <m:e>
                                  <m:r>
                                    <a:rPr lang="es-PE" sz="2000" i="1">
                                      <a:latin typeface="Cambria Math" panose="02040503050406030204" pitchFamily="18" charset="0"/>
                                    </a:rPr>
                                    <m:t>𝑛</m:t>
                                  </m:r>
                                </m:e>
                                <m:sub>
                                  <m:r>
                                    <a:rPr lang="es-PE" sz="2000" i="0">
                                      <a:latin typeface="Cambria Math" panose="02040503050406030204" pitchFamily="18" charset="0"/>
                                    </a:rPr>
                                    <m:t>2</m:t>
                                  </m:r>
                                </m:sub>
                              </m:sSub>
                              <m:r>
                                <a:rPr lang="es-PE" sz="2000" i="0">
                                  <a:latin typeface="Cambria Math" panose="02040503050406030204" pitchFamily="18" charset="0"/>
                                </a:rPr>
                                <m:t>(</m:t>
                              </m:r>
                              <m:r>
                                <a:rPr lang="es-PE" sz="2000" i="1">
                                  <a:latin typeface="Cambria Math" panose="02040503050406030204" pitchFamily="18" charset="0"/>
                                </a:rPr>
                                <m:t>𝑛</m:t>
                              </m:r>
                              <m:r>
                                <a:rPr lang="es-PE" sz="2000" i="0">
                                  <a:latin typeface="Cambria Math" panose="02040503050406030204" pitchFamily="18" charset="0"/>
                                </a:rPr>
                                <m:t>+1)(2</m:t>
                              </m:r>
                              <m:r>
                                <a:rPr lang="es-PE" sz="2000" i="1">
                                  <a:latin typeface="Cambria Math" panose="02040503050406030204" pitchFamily="18" charset="0"/>
                                </a:rPr>
                                <m:t>𝑛</m:t>
                              </m:r>
                              <m:r>
                                <a:rPr lang="es-PE" sz="2000" i="0">
                                  <a:latin typeface="Cambria Math" panose="02040503050406030204" pitchFamily="18" charset="0"/>
                                </a:rPr>
                                <m:t>+1)(8</m:t>
                              </m:r>
                              <m:r>
                                <a:rPr lang="es-PE" sz="2000" i="1">
                                  <a:latin typeface="Cambria Math" panose="02040503050406030204" pitchFamily="18" charset="0"/>
                                </a:rPr>
                                <m:t>𝑛</m:t>
                              </m:r>
                              <m:r>
                                <a:rPr lang="es-PE" sz="2000" i="0">
                                  <a:latin typeface="Cambria Math" panose="02040503050406030204" pitchFamily="18" charset="0"/>
                                </a:rPr>
                                <m:t>+11</m:t>
                              </m:r>
                              <m:f>
                                <m:fPr>
                                  <m:type m:val="lin"/>
                                  <m:ctrlPr>
                                    <a:rPr lang="es-PE" sz="2000" i="1">
                                      <a:latin typeface="Cambria Math" panose="02040503050406030204" pitchFamily="18" charset="0"/>
                                    </a:rPr>
                                  </m:ctrlPr>
                                </m:fPr>
                                <m:num>
                                  <m:r>
                                    <a:rPr lang="es-PE" sz="2000" i="0">
                                      <a:latin typeface="Cambria Math" panose="02040503050406030204" pitchFamily="18" charset="0"/>
                                    </a:rPr>
                                    <m:t>)</m:t>
                                  </m:r>
                                </m:num>
                                <m:den>
                                  <m:r>
                                    <a:rPr lang="es-PE" sz="2000" i="0">
                                      <a:latin typeface="Cambria Math" panose="02040503050406030204" pitchFamily="18" charset="0"/>
                                    </a:rPr>
                                    <m:t>5</m:t>
                                  </m:r>
                                </m:den>
                              </m:f>
                            </m:e>
                          </m:rad>
                        </m:den>
                      </m:f>
                    </m:oMath>
                  </m:oMathPara>
                </a14:m>
                <a:endParaRPr lang="es-PE" dirty="0"/>
              </a:p>
            </p:txBody>
          </p:sp>
        </mc:Choice>
        <mc:Fallback>
          <p:sp>
            <p:nvSpPr>
              <p:cNvPr id="33" name="CuadroTexto 32">
                <a:extLst>
                  <a:ext uri="{FF2B5EF4-FFF2-40B4-BE49-F238E27FC236}">
                    <a16:creationId xmlns:a16="http://schemas.microsoft.com/office/drawing/2014/main" id="{01DC1484-2842-4D45-B487-CAA2755C1DF2}"/>
                  </a:ext>
                </a:extLst>
              </p:cNvPr>
              <p:cNvSpPr txBox="1">
                <a:spLocks noRot="1" noChangeAspect="1" noMove="1" noResize="1" noEditPoints="1" noAdjustHandles="1" noChangeArrowheads="1" noChangeShapeType="1" noTextEdit="1"/>
              </p:cNvSpPr>
              <p:nvPr/>
            </p:nvSpPr>
            <p:spPr>
              <a:xfrm>
                <a:off x="-584176" y="3196696"/>
                <a:ext cx="7028384" cy="858505"/>
              </a:xfrm>
              <a:prstGeom prst="rect">
                <a:avLst/>
              </a:prstGeom>
              <a:blipFill>
                <a:blip r:embed="rId3"/>
                <a:stretch>
                  <a:fillRect/>
                </a:stretch>
              </a:blipFill>
            </p:spPr>
            <p:txBody>
              <a:bodyPr/>
              <a:lstStyle/>
              <a:p>
                <a:r>
                  <a:rPr lang="es-PE">
                    <a:noFill/>
                  </a:rPr>
                  <a:t> </a:t>
                </a:r>
              </a:p>
            </p:txBody>
          </p:sp>
        </mc:Fallback>
      </mc:AlternateContent>
      <mc:AlternateContent xmlns:mc="http://schemas.openxmlformats.org/markup-compatibility/2006">
        <mc:Choice xmlns:a14="http://schemas.microsoft.com/office/drawing/2010/main" Requires="a14">
          <p:sp>
            <p:nvSpPr>
              <p:cNvPr id="35" name="CuadroTexto 34">
                <a:extLst>
                  <a:ext uri="{FF2B5EF4-FFF2-40B4-BE49-F238E27FC236}">
                    <a16:creationId xmlns:a16="http://schemas.microsoft.com/office/drawing/2014/main" id="{C3A80099-F5AC-4443-8667-8BA3EA88EBAE}"/>
                  </a:ext>
                </a:extLst>
              </p:cNvPr>
              <p:cNvSpPr txBox="1"/>
              <p:nvPr/>
            </p:nvSpPr>
            <p:spPr>
              <a:xfrm>
                <a:off x="-375416" y="4217612"/>
                <a:ext cx="6726477" cy="78175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s-PE" sz="1800" i="1" smtClean="0">
                              <a:latin typeface="Cambria Math" panose="02040503050406030204" pitchFamily="18" charset="0"/>
                            </a:rPr>
                          </m:ctrlPr>
                        </m:sSubPr>
                        <m:e>
                          <m:r>
                            <a:rPr lang="es-PE" sz="1800" i="1">
                              <a:latin typeface="Cambria Math" panose="02040503050406030204" pitchFamily="18" charset="0"/>
                            </a:rPr>
                            <m:t>𝑉</m:t>
                          </m:r>
                        </m:e>
                        <m:sub>
                          <m:r>
                            <a:rPr lang="es-PE" sz="1800" i="1">
                              <a:latin typeface="Cambria Math" panose="02040503050406030204" pitchFamily="18" charset="0"/>
                            </a:rPr>
                            <m:t>𝑘</m:t>
                          </m:r>
                        </m:sub>
                      </m:sSub>
                      <m:r>
                        <a:rPr lang="es-PE" sz="1800" i="0">
                          <a:latin typeface="Cambria Math" panose="02040503050406030204" pitchFamily="18" charset="0"/>
                        </a:rPr>
                        <m:t>=</m:t>
                      </m:r>
                      <m:f>
                        <m:fPr>
                          <m:ctrlPr>
                            <a:rPr lang="es-PE" sz="1800" i="1">
                              <a:latin typeface="Cambria Math" panose="02040503050406030204" pitchFamily="18" charset="0"/>
                            </a:rPr>
                          </m:ctrlPr>
                        </m:fPr>
                        <m:num>
                          <m:d>
                            <m:dPr>
                              <m:begChr m:val=""/>
                              <m:ctrlPr>
                                <a:rPr lang="es-PE" sz="1800" i="1">
                                  <a:latin typeface="Cambria Math" panose="02040503050406030204" pitchFamily="18" charset="0"/>
                                </a:rPr>
                              </m:ctrlPr>
                            </m:dPr>
                            <m:e>
                              <m:r>
                                <a:rPr lang="es-PE" sz="1800" i="0">
                                  <a:latin typeface="Cambria Math" panose="02040503050406030204" pitchFamily="18" charset="0"/>
                                </a:rPr>
                                <m:t>6</m:t>
                              </m:r>
                              <m:nary>
                                <m:naryPr>
                                  <m:chr m:val="∑"/>
                                  <m:limLoc m:val="subSup"/>
                                  <m:ctrlPr>
                                    <a:rPr lang="es-PE" sz="1800" i="1">
                                      <a:latin typeface="Cambria Math" panose="02040503050406030204" pitchFamily="18" charset="0"/>
                                    </a:rPr>
                                  </m:ctrlPr>
                                </m:naryPr>
                                <m:sub>
                                  <m:r>
                                    <a:rPr lang="es-PE" sz="1800" i="1">
                                      <a:latin typeface="Cambria Math" panose="02040503050406030204" pitchFamily="18" charset="0"/>
                                    </a:rPr>
                                    <m:t>𝑖</m:t>
                                  </m:r>
                                  <m:r>
                                    <a:rPr lang="es-PE" sz="1800" i="0">
                                      <a:latin typeface="Cambria Math" panose="02040503050406030204" pitchFamily="18" charset="0"/>
                                    </a:rPr>
                                    <m:t>=1</m:t>
                                  </m:r>
                                </m:sub>
                                <m:sup>
                                  <m:sSub>
                                    <m:sSubPr>
                                      <m:ctrlPr>
                                        <a:rPr lang="es-PE" sz="1800" i="1">
                                          <a:latin typeface="Cambria Math" panose="02040503050406030204" pitchFamily="18" charset="0"/>
                                        </a:rPr>
                                      </m:ctrlPr>
                                    </m:sSubPr>
                                    <m:e>
                                      <m:r>
                                        <a:rPr lang="es-PE" sz="1800" i="1">
                                          <a:latin typeface="Cambria Math" panose="02040503050406030204" pitchFamily="18" charset="0"/>
                                        </a:rPr>
                                        <m:t>𝑛</m:t>
                                      </m:r>
                                    </m:e>
                                    <m:sub>
                                      <m:r>
                                        <a:rPr lang="es-PE" sz="1800" i="0">
                                          <a:latin typeface="Cambria Math" panose="02040503050406030204" pitchFamily="18" charset="0"/>
                                        </a:rPr>
                                        <m:t>1</m:t>
                                      </m:r>
                                    </m:sub>
                                  </m:sSub>
                                </m:sup>
                                <m:e>
                                  <m:sSup>
                                    <m:sSupPr>
                                      <m:ctrlPr>
                                        <a:rPr lang="es-PE" sz="1800" i="1">
                                          <a:latin typeface="Cambria Math" panose="02040503050406030204" pitchFamily="18" charset="0"/>
                                        </a:rPr>
                                      </m:ctrlPr>
                                    </m:sSupPr>
                                    <m:e>
                                      <m:d>
                                        <m:dPr>
                                          <m:ctrlPr>
                                            <a:rPr lang="es-PE" sz="1800" i="1">
                                              <a:latin typeface="Cambria Math" panose="02040503050406030204" pitchFamily="18" charset="0"/>
                                            </a:rPr>
                                          </m:ctrlPr>
                                        </m:dPr>
                                        <m:e>
                                          <m:r>
                                            <a:rPr lang="es-PE" sz="1800" i="1">
                                              <a:latin typeface="Cambria Math" panose="02040503050406030204" pitchFamily="18" charset="0"/>
                                            </a:rPr>
                                            <m:t>𝑛</m:t>
                                          </m:r>
                                          <m:r>
                                            <a:rPr lang="es-PE" sz="1800" i="0">
                                              <a:latin typeface="Cambria Math" panose="02040503050406030204" pitchFamily="18" charset="0"/>
                                            </a:rPr>
                                            <m:t>+1−</m:t>
                                          </m:r>
                                          <m:sSub>
                                            <m:sSubPr>
                                              <m:ctrlPr>
                                                <a:rPr lang="es-PE" sz="1800" i="1">
                                                  <a:latin typeface="Cambria Math" panose="02040503050406030204" pitchFamily="18" charset="0"/>
                                                </a:rPr>
                                              </m:ctrlPr>
                                            </m:sSubPr>
                                            <m:e>
                                              <m:r>
                                                <a:rPr lang="es-PE" sz="1800" i="1">
                                                  <a:latin typeface="Cambria Math" panose="02040503050406030204" pitchFamily="18" charset="0"/>
                                                </a:rPr>
                                                <m:t>𝑅</m:t>
                                              </m:r>
                                            </m:e>
                                            <m:sub>
                                              <m:r>
                                                <a:rPr lang="es-PE" sz="1800" i="1">
                                                  <a:latin typeface="Cambria Math" panose="02040503050406030204" pitchFamily="18" charset="0"/>
                                                </a:rPr>
                                                <m:t>𝑘𝑖</m:t>
                                              </m:r>
                                            </m:sub>
                                          </m:sSub>
                                        </m:e>
                                      </m:d>
                                    </m:e>
                                    <m:sup>
                                      <m:r>
                                        <a:rPr lang="es-PE" sz="1800" i="0">
                                          <a:latin typeface="Cambria Math" panose="02040503050406030204" pitchFamily="18" charset="0"/>
                                        </a:rPr>
                                        <m:t>2</m:t>
                                      </m:r>
                                    </m:sup>
                                  </m:sSup>
                                </m:e>
                              </m:nary>
                              <m:r>
                                <a:rPr lang="es-PE" sz="1800" i="0">
                                  <a:latin typeface="Cambria Math" panose="02040503050406030204" pitchFamily="18" charset="0"/>
                                </a:rPr>
                                <m:t>−</m:t>
                              </m:r>
                              <m:sSub>
                                <m:sSubPr>
                                  <m:ctrlPr>
                                    <a:rPr lang="es-PE" sz="1800" i="1">
                                      <a:latin typeface="Cambria Math" panose="02040503050406030204" pitchFamily="18" charset="0"/>
                                    </a:rPr>
                                  </m:ctrlPr>
                                </m:sSubPr>
                                <m:e>
                                  <m:r>
                                    <a:rPr lang="es-PE" sz="1800" i="1">
                                      <a:latin typeface="Cambria Math" panose="02040503050406030204" pitchFamily="18" charset="0"/>
                                    </a:rPr>
                                    <m:t>𝑛</m:t>
                                  </m:r>
                                </m:e>
                                <m:sub>
                                  <m:r>
                                    <a:rPr lang="es-PE" sz="1800" i="0">
                                      <a:latin typeface="Cambria Math" panose="02040503050406030204" pitchFamily="18" charset="0"/>
                                    </a:rPr>
                                    <m:t>1</m:t>
                                  </m:r>
                                </m:sub>
                              </m:sSub>
                              <m:r>
                                <a:rPr lang="es-PE" sz="1800" i="0">
                                  <a:latin typeface="Cambria Math" panose="02040503050406030204" pitchFamily="18" charset="0"/>
                                </a:rPr>
                                <m:t>(</m:t>
                              </m:r>
                              <m:r>
                                <a:rPr lang="es-PE" sz="1800" i="1">
                                  <a:latin typeface="Cambria Math" panose="02040503050406030204" pitchFamily="18" charset="0"/>
                                </a:rPr>
                                <m:t>𝑛</m:t>
                              </m:r>
                              <m:r>
                                <a:rPr lang="es-PE" sz="1800" i="0">
                                  <a:latin typeface="Cambria Math" panose="02040503050406030204" pitchFamily="18" charset="0"/>
                                </a:rPr>
                                <m:t>+1)(2</m:t>
                              </m:r>
                              <m:r>
                                <a:rPr lang="es-PE" sz="1800" i="1">
                                  <a:latin typeface="Cambria Math" panose="02040503050406030204" pitchFamily="18" charset="0"/>
                                </a:rPr>
                                <m:t>𝑛</m:t>
                              </m:r>
                              <m:r>
                                <a:rPr lang="es-PE" sz="1800" i="0">
                                  <a:latin typeface="Cambria Math" panose="02040503050406030204" pitchFamily="18" charset="0"/>
                                </a:rPr>
                                <m:t>+1</m:t>
                              </m:r>
                            </m:e>
                          </m:d>
                        </m:num>
                        <m:den>
                          <m:rad>
                            <m:radPr>
                              <m:degHide m:val="on"/>
                              <m:ctrlPr>
                                <a:rPr lang="es-PE" sz="1800" i="1">
                                  <a:latin typeface="Cambria Math" panose="02040503050406030204" pitchFamily="18" charset="0"/>
                                </a:rPr>
                              </m:ctrlPr>
                            </m:radPr>
                            <m:deg/>
                            <m:e>
                              <m:sSub>
                                <m:sSubPr>
                                  <m:ctrlPr>
                                    <a:rPr lang="es-PE" sz="1800" i="1">
                                      <a:latin typeface="Cambria Math" panose="02040503050406030204" pitchFamily="18" charset="0"/>
                                    </a:rPr>
                                  </m:ctrlPr>
                                </m:sSubPr>
                                <m:e>
                                  <m:r>
                                    <a:rPr lang="es-PE" sz="1800" i="1">
                                      <a:latin typeface="Cambria Math" panose="02040503050406030204" pitchFamily="18" charset="0"/>
                                    </a:rPr>
                                    <m:t>𝑛</m:t>
                                  </m:r>
                                </m:e>
                                <m:sub>
                                  <m:r>
                                    <a:rPr lang="es-PE" sz="1800" i="0">
                                      <a:latin typeface="Cambria Math" panose="02040503050406030204" pitchFamily="18" charset="0"/>
                                    </a:rPr>
                                    <m:t>1</m:t>
                                  </m:r>
                                </m:sub>
                              </m:sSub>
                              <m:sSub>
                                <m:sSubPr>
                                  <m:ctrlPr>
                                    <a:rPr lang="es-PE" sz="1800" i="1">
                                      <a:latin typeface="Cambria Math" panose="02040503050406030204" pitchFamily="18" charset="0"/>
                                    </a:rPr>
                                  </m:ctrlPr>
                                </m:sSubPr>
                                <m:e>
                                  <m:r>
                                    <a:rPr lang="es-PE" sz="1800" i="1">
                                      <a:latin typeface="Cambria Math" panose="02040503050406030204" pitchFamily="18" charset="0"/>
                                    </a:rPr>
                                    <m:t>𝑛</m:t>
                                  </m:r>
                                </m:e>
                                <m:sub>
                                  <m:r>
                                    <a:rPr lang="es-PE" sz="1800" i="0">
                                      <a:latin typeface="Cambria Math" panose="02040503050406030204" pitchFamily="18" charset="0"/>
                                    </a:rPr>
                                    <m:t>2</m:t>
                                  </m:r>
                                </m:sub>
                              </m:sSub>
                              <m:r>
                                <a:rPr lang="es-PE" sz="1800" i="0">
                                  <a:latin typeface="Cambria Math" panose="02040503050406030204" pitchFamily="18" charset="0"/>
                                </a:rPr>
                                <m:t>(</m:t>
                              </m:r>
                              <m:r>
                                <a:rPr lang="es-PE" sz="1800" i="1">
                                  <a:latin typeface="Cambria Math" panose="02040503050406030204" pitchFamily="18" charset="0"/>
                                </a:rPr>
                                <m:t>𝑛</m:t>
                              </m:r>
                              <m:r>
                                <a:rPr lang="es-PE" sz="1800" i="0">
                                  <a:latin typeface="Cambria Math" panose="02040503050406030204" pitchFamily="18" charset="0"/>
                                </a:rPr>
                                <m:t>+1)(2</m:t>
                              </m:r>
                              <m:r>
                                <a:rPr lang="es-PE" sz="1800" i="1">
                                  <a:latin typeface="Cambria Math" panose="02040503050406030204" pitchFamily="18" charset="0"/>
                                </a:rPr>
                                <m:t>𝑛</m:t>
                              </m:r>
                              <m:r>
                                <a:rPr lang="es-PE" sz="1800" i="0">
                                  <a:latin typeface="Cambria Math" panose="02040503050406030204" pitchFamily="18" charset="0"/>
                                </a:rPr>
                                <m:t>+1)(8</m:t>
                              </m:r>
                              <m:r>
                                <a:rPr lang="es-PE" sz="1800" i="1">
                                  <a:latin typeface="Cambria Math" panose="02040503050406030204" pitchFamily="18" charset="0"/>
                                </a:rPr>
                                <m:t>𝑛</m:t>
                              </m:r>
                              <m:r>
                                <a:rPr lang="es-PE" sz="1800" i="0">
                                  <a:latin typeface="Cambria Math" panose="02040503050406030204" pitchFamily="18" charset="0"/>
                                </a:rPr>
                                <m:t>+11</m:t>
                              </m:r>
                              <m:f>
                                <m:fPr>
                                  <m:type m:val="lin"/>
                                  <m:ctrlPr>
                                    <a:rPr lang="es-PE" sz="1800" i="1">
                                      <a:latin typeface="Cambria Math" panose="02040503050406030204" pitchFamily="18" charset="0"/>
                                    </a:rPr>
                                  </m:ctrlPr>
                                </m:fPr>
                                <m:num>
                                  <m:r>
                                    <a:rPr lang="es-PE" sz="1800" i="0">
                                      <a:latin typeface="Cambria Math" panose="02040503050406030204" pitchFamily="18" charset="0"/>
                                    </a:rPr>
                                    <m:t>)</m:t>
                                  </m:r>
                                </m:num>
                                <m:den>
                                  <m:r>
                                    <a:rPr lang="es-PE" sz="1800" i="0">
                                      <a:latin typeface="Cambria Math" panose="02040503050406030204" pitchFamily="18" charset="0"/>
                                    </a:rPr>
                                    <m:t>5</m:t>
                                  </m:r>
                                </m:den>
                              </m:f>
                            </m:e>
                          </m:rad>
                        </m:den>
                      </m:f>
                    </m:oMath>
                  </m:oMathPara>
                </a14:m>
                <a:endParaRPr lang="es-PE" dirty="0"/>
              </a:p>
            </p:txBody>
          </p:sp>
        </mc:Choice>
        <mc:Fallback>
          <p:sp>
            <p:nvSpPr>
              <p:cNvPr id="35" name="CuadroTexto 34">
                <a:extLst>
                  <a:ext uri="{FF2B5EF4-FFF2-40B4-BE49-F238E27FC236}">
                    <a16:creationId xmlns:a16="http://schemas.microsoft.com/office/drawing/2014/main" id="{C3A80099-F5AC-4443-8667-8BA3EA88EBAE}"/>
                  </a:ext>
                </a:extLst>
              </p:cNvPr>
              <p:cNvSpPr txBox="1">
                <a:spLocks noRot="1" noChangeAspect="1" noMove="1" noResize="1" noEditPoints="1" noAdjustHandles="1" noChangeArrowheads="1" noChangeShapeType="1" noTextEdit="1"/>
              </p:cNvSpPr>
              <p:nvPr/>
            </p:nvSpPr>
            <p:spPr>
              <a:xfrm>
                <a:off x="-375416" y="4217612"/>
                <a:ext cx="6726477" cy="781752"/>
              </a:xfrm>
              <a:prstGeom prst="rect">
                <a:avLst/>
              </a:prstGeom>
              <a:blipFill>
                <a:blip r:embed="rId4"/>
                <a:stretch>
                  <a:fillRect/>
                </a:stretch>
              </a:blipFill>
            </p:spPr>
            <p:txBody>
              <a:bodyPr/>
              <a:lstStyle/>
              <a:p>
                <a:r>
                  <a:rPr lang="es-PE">
                    <a:noFill/>
                  </a:rPr>
                  <a:t> </a:t>
                </a:r>
              </a:p>
            </p:txBody>
          </p:sp>
        </mc:Fallback>
      </mc:AlternateContent>
      <mc:AlternateContent xmlns:mc="http://schemas.openxmlformats.org/markup-compatibility/2006">
        <mc:Choice xmlns:a14="http://schemas.microsoft.com/office/drawing/2010/main" Requires="a14">
          <p:sp>
            <p:nvSpPr>
              <p:cNvPr id="37" name="CuadroTexto 36">
                <a:extLst>
                  <a:ext uri="{FF2B5EF4-FFF2-40B4-BE49-F238E27FC236}">
                    <a16:creationId xmlns:a16="http://schemas.microsoft.com/office/drawing/2014/main" id="{7E4C62DD-661A-4AC9-894D-CCB625CDAE69}"/>
                  </a:ext>
                </a:extLst>
              </p:cNvPr>
              <p:cNvSpPr txBox="1"/>
              <p:nvPr/>
            </p:nvSpPr>
            <p:spPr>
              <a:xfrm>
                <a:off x="-642834" y="5026745"/>
                <a:ext cx="7145700" cy="76450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s-PE" sz="2000" i="1" smtClean="0">
                          <a:latin typeface="Cambria Math" panose="02040503050406030204" pitchFamily="18" charset="0"/>
                        </a:rPr>
                        <m:t>𝜌</m:t>
                      </m:r>
                      <m:r>
                        <a:rPr lang="es-PE" sz="2000" i="0">
                          <a:latin typeface="Cambria Math" panose="02040503050406030204" pitchFamily="18" charset="0"/>
                        </a:rPr>
                        <m:t>=</m:t>
                      </m:r>
                      <m:r>
                        <a:rPr lang="es-PE" sz="2000" i="1">
                          <a:latin typeface="Cambria Math" panose="02040503050406030204" pitchFamily="18" charset="0"/>
                        </a:rPr>
                        <m:t>𝐶𝑜𝑟</m:t>
                      </m:r>
                      <m:d>
                        <m:dPr>
                          <m:ctrlPr>
                            <a:rPr lang="es-PE" sz="2000" i="1">
                              <a:latin typeface="Cambria Math" panose="02040503050406030204" pitchFamily="18" charset="0"/>
                            </a:rPr>
                          </m:ctrlPr>
                        </m:dPr>
                        <m:e>
                          <m:sSub>
                            <m:sSubPr>
                              <m:ctrlPr>
                                <a:rPr lang="es-PE" sz="2000" i="1">
                                  <a:latin typeface="Cambria Math" panose="02040503050406030204" pitchFamily="18" charset="0"/>
                                </a:rPr>
                              </m:ctrlPr>
                            </m:sSubPr>
                            <m:e>
                              <m:r>
                                <a:rPr lang="es-PE" sz="2000" i="1">
                                  <a:latin typeface="Cambria Math" panose="02040503050406030204" pitchFamily="18" charset="0"/>
                                </a:rPr>
                                <m:t>𝑈</m:t>
                              </m:r>
                            </m:e>
                            <m:sub>
                              <m:r>
                                <a:rPr lang="es-PE" sz="2000" i="1">
                                  <a:latin typeface="Cambria Math" panose="02040503050406030204" pitchFamily="18" charset="0"/>
                                </a:rPr>
                                <m:t>𝑘</m:t>
                              </m:r>
                            </m:sub>
                          </m:sSub>
                          <m:r>
                            <a:rPr lang="es-PE" sz="2000" i="0">
                              <a:latin typeface="Cambria Math" panose="02040503050406030204" pitchFamily="18" charset="0"/>
                            </a:rPr>
                            <m:t>,</m:t>
                          </m:r>
                          <m:sSub>
                            <m:sSubPr>
                              <m:ctrlPr>
                                <a:rPr lang="es-PE" sz="2000" i="1">
                                  <a:latin typeface="Cambria Math" panose="02040503050406030204" pitchFamily="18" charset="0"/>
                                </a:rPr>
                              </m:ctrlPr>
                            </m:sSubPr>
                            <m:e>
                              <m:r>
                                <a:rPr lang="es-PE" sz="2000" i="1">
                                  <a:latin typeface="Cambria Math" panose="02040503050406030204" pitchFamily="18" charset="0"/>
                                </a:rPr>
                                <m:t>𝑉</m:t>
                              </m:r>
                            </m:e>
                            <m:sub>
                              <m:r>
                                <a:rPr lang="es-PE" sz="2000" i="1">
                                  <a:latin typeface="Cambria Math" panose="02040503050406030204" pitchFamily="18" charset="0"/>
                                </a:rPr>
                                <m:t>𝑘</m:t>
                              </m:r>
                            </m:sub>
                          </m:sSub>
                        </m:e>
                      </m:d>
                      <m:r>
                        <a:rPr lang="es-PE" sz="2000" i="0">
                          <a:latin typeface="Cambria Math" panose="02040503050406030204" pitchFamily="18" charset="0"/>
                        </a:rPr>
                        <m:t>=</m:t>
                      </m:r>
                      <m:f>
                        <m:fPr>
                          <m:ctrlPr>
                            <a:rPr lang="es-PE" sz="2000" i="1">
                              <a:latin typeface="Cambria Math" panose="02040503050406030204" pitchFamily="18" charset="0"/>
                            </a:rPr>
                          </m:ctrlPr>
                        </m:fPr>
                        <m:num>
                          <m:d>
                            <m:dPr>
                              <m:begChr m:val=""/>
                              <m:ctrlPr>
                                <a:rPr lang="es-PE" sz="2000" i="1">
                                  <a:latin typeface="Cambria Math" panose="02040503050406030204" pitchFamily="18" charset="0"/>
                                </a:rPr>
                              </m:ctrlPr>
                            </m:dPr>
                            <m:e>
                              <m:r>
                                <a:rPr lang="es-PE" sz="2000" i="0">
                                  <a:latin typeface="Cambria Math" panose="02040503050406030204" pitchFamily="18" charset="0"/>
                                </a:rPr>
                                <m:t>2(</m:t>
                              </m:r>
                              <m:sSup>
                                <m:sSupPr>
                                  <m:ctrlPr>
                                    <a:rPr lang="es-PE" sz="2000" i="1">
                                      <a:latin typeface="Cambria Math" panose="02040503050406030204" pitchFamily="18" charset="0"/>
                                    </a:rPr>
                                  </m:ctrlPr>
                                </m:sSupPr>
                                <m:e>
                                  <m:r>
                                    <a:rPr lang="es-PE" sz="2000" i="1">
                                      <a:latin typeface="Cambria Math" panose="02040503050406030204" pitchFamily="18" charset="0"/>
                                    </a:rPr>
                                    <m:t>𝑛</m:t>
                                  </m:r>
                                </m:e>
                                <m:sup>
                                  <m:r>
                                    <a:rPr lang="es-PE" sz="2000" i="0">
                                      <a:latin typeface="Cambria Math" panose="02040503050406030204" pitchFamily="18" charset="0"/>
                                    </a:rPr>
                                    <m:t>2</m:t>
                                  </m:r>
                                </m:sup>
                              </m:sSup>
                              <m:r>
                                <a:rPr lang="es-PE" sz="2000" i="0">
                                  <a:latin typeface="Cambria Math" panose="02040503050406030204" pitchFamily="18" charset="0"/>
                                </a:rPr>
                                <m:t>−4</m:t>
                              </m:r>
                            </m:e>
                          </m:d>
                        </m:num>
                        <m:den>
                          <m:d>
                            <m:dPr>
                              <m:ctrlPr>
                                <a:rPr lang="es-PE" sz="2000" i="1">
                                  <a:latin typeface="Cambria Math" panose="02040503050406030204" pitchFamily="18" charset="0"/>
                                </a:rPr>
                              </m:ctrlPr>
                            </m:dPr>
                            <m:e>
                              <m:r>
                                <a:rPr lang="es-PE" sz="2000" i="0">
                                  <a:latin typeface="Cambria Math" panose="02040503050406030204" pitchFamily="18" charset="0"/>
                                </a:rPr>
                                <m:t>2</m:t>
                              </m:r>
                              <m:r>
                                <a:rPr lang="es-PE" sz="2000" i="1">
                                  <a:latin typeface="Cambria Math" panose="02040503050406030204" pitchFamily="18" charset="0"/>
                                </a:rPr>
                                <m:t>𝑛</m:t>
                              </m:r>
                              <m:r>
                                <a:rPr lang="es-PE" sz="2000" i="0">
                                  <a:latin typeface="Cambria Math" panose="02040503050406030204" pitchFamily="18" charset="0"/>
                                </a:rPr>
                                <m:t>+1)(8</m:t>
                              </m:r>
                              <m:r>
                                <a:rPr lang="es-PE" sz="2000" i="1">
                                  <a:latin typeface="Cambria Math" panose="02040503050406030204" pitchFamily="18" charset="0"/>
                                </a:rPr>
                                <m:t>𝑛</m:t>
                              </m:r>
                              <m:r>
                                <a:rPr lang="es-PE" sz="2000" i="0">
                                  <a:latin typeface="Cambria Math" panose="02040503050406030204" pitchFamily="18" charset="0"/>
                                </a:rPr>
                                <m:t>+11</m:t>
                              </m:r>
                            </m:e>
                          </m:d>
                        </m:den>
                      </m:f>
                      <m:r>
                        <a:rPr lang="es-PE" sz="2000" i="0">
                          <a:latin typeface="Cambria Math" panose="02040503050406030204" pitchFamily="18" charset="0"/>
                        </a:rPr>
                        <m:t>−1</m:t>
                      </m:r>
                    </m:oMath>
                  </m:oMathPara>
                </a14:m>
                <a:endParaRPr lang="es-PE" sz="2000" dirty="0"/>
              </a:p>
            </p:txBody>
          </p:sp>
        </mc:Choice>
        <mc:Fallback>
          <p:sp>
            <p:nvSpPr>
              <p:cNvPr id="37" name="CuadroTexto 36">
                <a:extLst>
                  <a:ext uri="{FF2B5EF4-FFF2-40B4-BE49-F238E27FC236}">
                    <a16:creationId xmlns:a16="http://schemas.microsoft.com/office/drawing/2014/main" id="{7E4C62DD-661A-4AC9-894D-CCB625CDAE69}"/>
                  </a:ext>
                </a:extLst>
              </p:cNvPr>
              <p:cNvSpPr txBox="1">
                <a:spLocks noRot="1" noChangeAspect="1" noMove="1" noResize="1" noEditPoints="1" noAdjustHandles="1" noChangeArrowheads="1" noChangeShapeType="1" noTextEdit="1"/>
              </p:cNvSpPr>
              <p:nvPr/>
            </p:nvSpPr>
            <p:spPr>
              <a:xfrm>
                <a:off x="-642834" y="5026745"/>
                <a:ext cx="7145700" cy="764505"/>
              </a:xfrm>
              <a:prstGeom prst="rect">
                <a:avLst/>
              </a:prstGeom>
              <a:blipFill>
                <a:blip r:embed="rId5"/>
                <a:stretch>
                  <a:fillRect/>
                </a:stretch>
              </a:blipFill>
            </p:spPr>
            <p:txBody>
              <a:bodyPr/>
              <a:lstStyle/>
              <a:p>
                <a:r>
                  <a:rPr lang="es-PE">
                    <a:noFill/>
                  </a:rPr>
                  <a:t> </a:t>
                </a:r>
              </a:p>
            </p:txBody>
          </p:sp>
        </mc:Fallback>
      </mc:AlternateContent>
    </p:spTree>
    <p:extLst>
      <p:ext uri="{BB962C8B-B14F-4D97-AF65-F5344CB8AC3E}">
        <p14:creationId xmlns:p14="http://schemas.microsoft.com/office/powerpoint/2010/main" val="399572543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65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1033">
                                            <p:txEl>
                                              <p:pRg st="0" end="0"/>
                                            </p:txEl>
                                          </p:spTgt>
                                        </p:tgtEl>
                                        <p:attrNameLst>
                                          <p:attrName>style.visibility</p:attrName>
                                        </p:attrNameLst>
                                      </p:cBhvr>
                                      <p:to>
                                        <p:strVal val="visible"/>
                                      </p:to>
                                    </p:set>
                                    <p:anim calcmode="lin" valueType="num">
                                      <p:cBhvr additive="base">
                                        <p:cTn id="11" dur="500" fill="hold"/>
                                        <p:tgtEl>
                                          <p:spTgt spid="1033">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03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033">
                                            <p:txEl>
                                              <p:pRg st="1" end="1"/>
                                            </p:txEl>
                                          </p:spTgt>
                                        </p:tgtEl>
                                        <p:attrNameLst>
                                          <p:attrName>style.visibility</p:attrName>
                                        </p:attrNameLst>
                                      </p:cBhvr>
                                      <p:to>
                                        <p:strVal val="visible"/>
                                      </p:to>
                                    </p:set>
                                    <p:anim calcmode="lin" valueType="num">
                                      <p:cBhvr additive="base">
                                        <p:cTn id="17" dur="500" fill="hold"/>
                                        <p:tgtEl>
                                          <p:spTgt spid="1033">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03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1033">
                                            <p:txEl>
                                              <p:pRg st="2" end="2"/>
                                            </p:txEl>
                                          </p:spTgt>
                                        </p:tgtEl>
                                        <p:attrNameLst>
                                          <p:attrName>style.visibility</p:attrName>
                                        </p:attrNameLst>
                                      </p:cBhvr>
                                      <p:to>
                                        <p:strVal val="visible"/>
                                      </p:to>
                                    </p:set>
                                    <p:anim calcmode="lin" valueType="num">
                                      <p:cBhvr additive="base">
                                        <p:cTn id="23" dur="500" fill="hold"/>
                                        <p:tgtEl>
                                          <p:spTgt spid="1033">
                                            <p:txEl>
                                              <p:pRg st="2" end="2"/>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03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0"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0" y="-7938"/>
            <a:ext cx="9144000" cy="1054101"/>
          </a:xfrm>
        </p:spPr>
        <p:txBody>
          <a:bodyPr>
            <a:normAutofit/>
          </a:bodyPr>
          <a:lstStyle/>
          <a:p>
            <a:pPr eaLnBrk="1" hangingPunct="1">
              <a:defRPr/>
            </a:pPr>
            <a:r>
              <a:rPr lang="es-ES" altLang="es-PE" sz="4000" b="1" dirty="0">
                <a:solidFill>
                  <a:srgbClr val="0070C0"/>
                </a:solidFill>
              </a:rPr>
              <a:t>1. Introducción</a:t>
            </a:r>
          </a:p>
        </p:txBody>
      </p:sp>
      <p:sp>
        <p:nvSpPr>
          <p:cNvPr id="26627" name="Rectangle 3"/>
          <p:cNvSpPr>
            <a:spLocks noGrp="1" noChangeArrowheads="1"/>
          </p:cNvSpPr>
          <p:nvPr>
            <p:ph idx="1"/>
          </p:nvPr>
        </p:nvSpPr>
        <p:spPr>
          <a:xfrm>
            <a:off x="539552" y="836712"/>
            <a:ext cx="7772400" cy="5688632"/>
          </a:xfrm>
        </p:spPr>
        <p:txBody>
          <a:bodyPr/>
          <a:lstStyle/>
          <a:p>
            <a:pPr marL="0" indent="0" algn="just">
              <a:buNone/>
            </a:pPr>
            <a:r>
              <a:rPr lang="es-PE" sz="2400" dirty="0"/>
              <a:t>En muchas investigaciones se tiene como principal objetivo realizar comparaciones de dos poblaciones. Por ejemplo, se desea comparar: si los hombres tienen un CI diferente al de las mujeres, si los empleados de un país A ganan menos que los empleados de un país B.</a:t>
            </a:r>
          </a:p>
          <a:p>
            <a:pPr marL="0" indent="0" algn="just">
              <a:buNone/>
            </a:pPr>
            <a:r>
              <a:rPr lang="es-PE" sz="2400" dirty="0"/>
              <a:t>Para poder analizar los datos de los dos últimos ejemplos, se debe seleccionar dos muestras que sean aleatorias e independientes de tamaños n1 y n2. Es decir, se debe hacer un estudio transversal. Esto se puede lograr siguiendo un muestreo estratificado con dos estratos. </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6626"/>
                                        </p:tgtEl>
                                        <p:attrNameLst>
                                          <p:attrName>style.visibility</p:attrName>
                                        </p:attrNameLst>
                                      </p:cBhvr>
                                      <p:to>
                                        <p:strVal val="visible"/>
                                      </p:to>
                                    </p:set>
                                    <p:animEffect transition="in" filter="wipe(down)">
                                      <p:cBhvr>
                                        <p:cTn id="7" dur="500"/>
                                        <p:tgtEl>
                                          <p:spTgt spid="26626"/>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26627">
                                            <p:txEl>
                                              <p:pRg st="0" end="0"/>
                                            </p:txEl>
                                          </p:spTgt>
                                        </p:tgtEl>
                                        <p:attrNameLst>
                                          <p:attrName>style.visibility</p:attrName>
                                        </p:attrNameLst>
                                      </p:cBhvr>
                                      <p:to>
                                        <p:strVal val="visible"/>
                                      </p:to>
                                    </p:set>
                                    <p:animEffect transition="in" filter="randombar(horizontal)">
                                      <p:cBhvr>
                                        <p:cTn id="12" dur="500"/>
                                        <p:tgtEl>
                                          <p:spTgt spid="2662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0" y="-7938"/>
            <a:ext cx="9144000" cy="1054101"/>
          </a:xfrm>
        </p:spPr>
        <p:txBody>
          <a:bodyPr>
            <a:normAutofit/>
          </a:bodyPr>
          <a:lstStyle/>
          <a:p>
            <a:pPr eaLnBrk="1" hangingPunct="1">
              <a:defRPr/>
            </a:pPr>
            <a:r>
              <a:rPr lang="es-ES" altLang="es-PE" sz="4000" b="1" dirty="0">
                <a:solidFill>
                  <a:srgbClr val="0070C0"/>
                </a:solidFill>
              </a:rPr>
              <a:t>1. Introducción</a:t>
            </a:r>
          </a:p>
        </p:txBody>
      </p:sp>
      <p:pic>
        <p:nvPicPr>
          <p:cNvPr id="4" name="Imagen 3">
            <a:extLst>
              <a:ext uri="{FF2B5EF4-FFF2-40B4-BE49-F238E27FC236}">
                <a16:creationId xmlns:a16="http://schemas.microsoft.com/office/drawing/2014/main" id="{D328E598-CA45-4731-8C64-8820CDA14758}"/>
              </a:ext>
            </a:extLst>
          </p:cNvPr>
          <p:cNvPicPr/>
          <p:nvPr/>
        </p:nvPicPr>
        <p:blipFill rotWithShape="1">
          <a:blip r:embed="rId2" cstate="print"/>
          <a:srcRect t="9111" b="7644"/>
          <a:stretch/>
        </p:blipFill>
        <p:spPr bwMode="auto">
          <a:xfrm>
            <a:off x="832048" y="836712"/>
            <a:ext cx="7628383" cy="5328592"/>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9219575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6626"/>
                                        </p:tgtEl>
                                        <p:attrNameLst>
                                          <p:attrName>style.visibility</p:attrName>
                                        </p:attrNameLst>
                                      </p:cBhvr>
                                      <p:to>
                                        <p:strVal val="visible"/>
                                      </p:to>
                                    </p:set>
                                    <p:animEffect transition="in" filter="wipe(down)">
                                      <p:cBhvr>
                                        <p:cTn id="7" dur="500"/>
                                        <p:tgtEl>
                                          <p:spTgt spid="266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30163" y="-4763"/>
            <a:ext cx="9139238" cy="1198563"/>
          </a:xfrm>
        </p:spPr>
        <p:txBody>
          <a:bodyPr>
            <a:normAutofit fontScale="90000"/>
          </a:bodyPr>
          <a:lstStyle/>
          <a:p>
            <a:pPr eaLnBrk="1" hangingPunct="1">
              <a:defRPr/>
            </a:pPr>
            <a:r>
              <a:rPr lang="es-ES" altLang="es-PE" sz="4000" b="1" dirty="0">
                <a:solidFill>
                  <a:srgbClr val="0070C0"/>
                </a:solidFill>
              </a:rPr>
              <a:t>2. Prueba para comparar la distribución</a:t>
            </a:r>
            <a:br>
              <a:rPr lang="es-ES" altLang="es-PE" sz="4000" b="1" dirty="0">
                <a:solidFill>
                  <a:srgbClr val="0070C0"/>
                </a:solidFill>
              </a:rPr>
            </a:br>
            <a:endParaRPr lang="es-ES" altLang="es-PE" sz="4000" b="1" dirty="0">
              <a:solidFill>
                <a:srgbClr val="0070C0"/>
              </a:solidFill>
            </a:endParaRPr>
          </a:p>
        </p:txBody>
      </p:sp>
      <p:sp>
        <p:nvSpPr>
          <p:cNvPr id="1033" name="Rectangle 3"/>
          <p:cNvSpPr>
            <a:spLocks noGrp="1" noChangeArrowheads="1"/>
          </p:cNvSpPr>
          <p:nvPr>
            <p:ph idx="1"/>
          </p:nvPr>
        </p:nvSpPr>
        <p:spPr>
          <a:xfrm>
            <a:off x="681038" y="1124744"/>
            <a:ext cx="7772400" cy="5040560"/>
          </a:xfrm>
        </p:spPr>
        <p:txBody>
          <a:bodyPr/>
          <a:lstStyle/>
          <a:p>
            <a:pPr marL="0" indent="0" algn="just" eaLnBrk="1" hangingPunct="1">
              <a:buFont typeface="Wingdings" panose="05000000000000000000" pitchFamily="2" charset="2"/>
              <a:buNone/>
            </a:pPr>
            <a:r>
              <a:rPr lang="es-ES" altLang="es-PE" sz="3200" dirty="0"/>
              <a:t>Aspectos Generales</a:t>
            </a:r>
          </a:p>
          <a:p>
            <a:pPr marL="0" indent="0" algn="just">
              <a:buNone/>
            </a:pPr>
            <a:r>
              <a:rPr lang="es-PE" sz="2400" dirty="0"/>
              <a:t>Como se discutirá más adelante existen pruebas que exigen que dos conjuntos de datos deben presentar la misma forma, es decir que no exista diferencia en la distribución de los datos de donde provienen.</a:t>
            </a:r>
          </a:p>
          <a:p>
            <a:pPr marL="0" lvl="0" indent="0">
              <a:buNone/>
            </a:pPr>
            <a:r>
              <a:rPr lang="es-PE" sz="3200" dirty="0"/>
              <a:t>Hipótesis</a:t>
            </a:r>
          </a:p>
          <a:p>
            <a:pPr marL="0" lvl="0" indent="0">
              <a:buNone/>
            </a:pPr>
            <a:r>
              <a:rPr lang="es-PE" sz="2400" dirty="0"/>
              <a:t>H</a:t>
            </a:r>
            <a:r>
              <a:rPr lang="es-PE" sz="2400" baseline="-25000" dirty="0"/>
              <a:t>0</a:t>
            </a:r>
            <a:r>
              <a:rPr lang="es-PE" sz="2400" dirty="0"/>
              <a:t>: F(X) = G(X)</a:t>
            </a:r>
          </a:p>
          <a:p>
            <a:pPr marL="0" lvl="0" indent="0">
              <a:buNone/>
            </a:pPr>
            <a:r>
              <a:rPr lang="es-PE" sz="2400" dirty="0"/>
              <a:t>H</a:t>
            </a:r>
            <a:r>
              <a:rPr lang="es-PE" sz="2400" baseline="-25000" dirty="0"/>
              <a:t>1</a:t>
            </a:r>
            <a:r>
              <a:rPr lang="es-PE" sz="2400" dirty="0"/>
              <a:t>: F(X) </a:t>
            </a:r>
            <a:r>
              <a:rPr lang="es-PE" sz="2400" dirty="0">
                <a:sym typeface="Symbol" panose="05050102010706020507" pitchFamily="18" charset="2"/>
              </a:rPr>
              <a:t> G(X)</a:t>
            </a:r>
            <a:endParaRPr lang="es-PE" sz="2400" dirty="0"/>
          </a:p>
          <a:p>
            <a:pPr marL="0" indent="0" algn="just" eaLnBrk="1" hangingPunct="1">
              <a:buFont typeface="Wingdings" panose="05000000000000000000" pitchFamily="2" charset="2"/>
              <a:buNone/>
            </a:pPr>
            <a:endParaRPr lang="es-ES" altLang="es-PE" sz="4000" dirty="0"/>
          </a:p>
        </p:txBody>
      </p:sp>
      <p:sp>
        <p:nvSpPr>
          <p:cNvPr id="1034" name="Rectangle 5"/>
          <p:cNvSpPr>
            <a:spLocks noChangeArrowheads="1"/>
          </p:cNvSpPr>
          <p:nvPr/>
        </p:nvSpPr>
        <p:spPr bwMode="auto">
          <a:xfrm>
            <a:off x="0" y="33385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lgn="just" eaLnBrk="1" hangingPunct="1">
              <a:lnSpc>
                <a:spcPct val="90000"/>
              </a:lnSpc>
              <a:spcBef>
                <a:spcPct val="20000"/>
              </a:spcBef>
              <a:buClr>
                <a:schemeClr val="folHlink"/>
              </a:buClr>
              <a:buSzPct val="60000"/>
              <a:buFont typeface="Wingdings" panose="05000000000000000000" pitchFamily="2" charset="2"/>
              <a:buNone/>
            </a:pPr>
            <a:endParaRPr lang="en-US" altLang="es-PE"/>
          </a:p>
        </p:txBody>
      </p:sp>
      <p:sp>
        <p:nvSpPr>
          <p:cNvPr id="1035" name="Rectangle 7"/>
          <p:cNvSpPr>
            <a:spLocks noChangeArrowheads="1"/>
          </p:cNvSpPr>
          <p:nvPr/>
        </p:nvSpPr>
        <p:spPr bwMode="auto">
          <a:xfrm>
            <a:off x="0"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lgn="just" eaLnBrk="1" hangingPunct="1">
              <a:lnSpc>
                <a:spcPct val="90000"/>
              </a:lnSpc>
              <a:spcBef>
                <a:spcPct val="20000"/>
              </a:spcBef>
              <a:buClr>
                <a:schemeClr val="folHlink"/>
              </a:buClr>
              <a:buSzPct val="60000"/>
              <a:buFont typeface="Wingdings" panose="05000000000000000000" pitchFamily="2" charset="2"/>
              <a:buNone/>
            </a:pPr>
            <a:endParaRPr lang="en-US" altLang="es-PE"/>
          </a:p>
        </p:txBody>
      </p:sp>
      <p:sp>
        <p:nvSpPr>
          <p:cNvPr id="1036" name="Rectangle 9"/>
          <p:cNvSpPr>
            <a:spLocks noChangeArrowheads="1"/>
          </p:cNvSpPr>
          <p:nvPr/>
        </p:nvSpPr>
        <p:spPr bwMode="auto">
          <a:xfrm>
            <a:off x="0" y="32908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lgn="just" eaLnBrk="1" hangingPunct="1">
              <a:lnSpc>
                <a:spcPct val="90000"/>
              </a:lnSpc>
              <a:spcBef>
                <a:spcPct val="20000"/>
              </a:spcBef>
              <a:buClr>
                <a:schemeClr val="folHlink"/>
              </a:buClr>
              <a:buSzPct val="60000"/>
              <a:buFont typeface="Wingdings" panose="05000000000000000000" pitchFamily="2" charset="2"/>
              <a:buNone/>
            </a:pPr>
            <a:endParaRPr lang="en-US" altLang="es-PE"/>
          </a:p>
        </p:txBody>
      </p:sp>
      <p:sp>
        <p:nvSpPr>
          <p:cNvPr id="1037" name="Rectangle 11"/>
          <p:cNvSpPr>
            <a:spLocks noChangeArrowheads="1"/>
          </p:cNvSpPr>
          <p:nvPr/>
        </p:nvSpPr>
        <p:spPr bwMode="auto">
          <a:xfrm>
            <a:off x="0" y="33385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lgn="just" eaLnBrk="1" hangingPunct="1">
              <a:lnSpc>
                <a:spcPct val="90000"/>
              </a:lnSpc>
              <a:spcBef>
                <a:spcPct val="20000"/>
              </a:spcBef>
              <a:buClr>
                <a:schemeClr val="folHlink"/>
              </a:buClr>
              <a:buSzPct val="60000"/>
              <a:buFont typeface="Wingdings" panose="05000000000000000000" pitchFamily="2" charset="2"/>
              <a:buNone/>
            </a:pPr>
            <a:endParaRPr lang="en-US" altLang="es-PE"/>
          </a:p>
        </p:txBody>
      </p:sp>
    </p:spTree>
    <p:extLst>
      <p:ext uri="{BB962C8B-B14F-4D97-AF65-F5344CB8AC3E}">
        <p14:creationId xmlns:p14="http://schemas.microsoft.com/office/powerpoint/2010/main" val="84045758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65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1033">
                                            <p:txEl>
                                              <p:pRg st="0" end="0"/>
                                            </p:txEl>
                                          </p:spTgt>
                                        </p:tgtEl>
                                        <p:attrNameLst>
                                          <p:attrName>style.visibility</p:attrName>
                                        </p:attrNameLst>
                                      </p:cBhvr>
                                      <p:to>
                                        <p:strVal val="visible"/>
                                      </p:to>
                                    </p:set>
                                    <p:anim calcmode="lin" valueType="num">
                                      <p:cBhvr additive="base">
                                        <p:cTn id="11" dur="500" fill="hold"/>
                                        <p:tgtEl>
                                          <p:spTgt spid="1033">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03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033">
                                            <p:txEl>
                                              <p:pRg st="2" end="2"/>
                                            </p:txEl>
                                          </p:spTgt>
                                        </p:tgtEl>
                                        <p:attrNameLst>
                                          <p:attrName>style.visibility</p:attrName>
                                        </p:attrNameLst>
                                      </p:cBhvr>
                                      <p:to>
                                        <p:strVal val="visible"/>
                                      </p:to>
                                    </p:set>
                                    <p:anim calcmode="lin" valueType="num">
                                      <p:cBhvr additive="base">
                                        <p:cTn id="17" dur="500" fill="hold"/>
                                        <p:tgtEl>
                                          <p:spTgt spid="103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03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1033">
                                            <p:txEl>
                                              <p:pRg st="1" end="1"/>
                                            </p:txEl>
                                          </p:spTgt>
                                        </p:tgtEl>
                                        <p:attrNameLst>
                                          <p:attrName>style.visibility</p:attrName>
                                        </p:attrNameLst>
                                      </p:cBhvr>
                                      <p:to>
                                        <p:strVal val="visible"/>
                                      </p:to>
                                    </p:set>
                                    <p:anim calcmode="lin" valueType="num">
                                      <p:cBhvr additive="base">
                                        <p:cTn id="23" dur="500" fill="hold"/>
                                        <p:tgtEl>
                                          <p:spTgt spid="1033">
                                            <p:txEl>
                                              <p:pRg st="1" end="1"/>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03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0"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30163" y="-4763"/>
            <a:ext cx="9139238" cy="1198563"/>
          </a:xfrm>
        </p:spPr>
        <p:txBody>
          <a:bodyPr>
            <a:normAutofit fontScale="90000"/>
          </a:bodyPr>
          <a:lstStyle/>
          <a:p>
            <a:pPr eaLnBrk="1" hangingPunct="1">
              <a:defRPr/>
            </a:pPr>
            <a:r>
              <a:rPr lang="es-ES" altLang="es-PE" sz="4000" b="1" dirty="0">
                <a:solidFill>
                  <a:srgbClr val="0070C0"/>
                </a:solidFill>
              </a:rPr>
              <a:t>2. Prueba para comparar la distribución</a:t>
            </a:r>
            <a:br>
              <a:rPr lang="es-ES" altLang="es-PE" sz="4000" b="1" dirty="0">
                <a:solidFill>
                  <a:srgbClr val="0070C0"/>
                </a:solidFill>
              </a:rPr>
            </a:br>
            <a:r>
              <a:rPr lang="es-ES" altLang="es-PE" sz="3100" b="1" dirty="0">
                <a:solidFill>
                  <a:srgbClr val="0070C0"/>
                </a:solidFill>
              </a:rPr>
              <a:t>2.1 Prueba de </a:t>
            </a:r>
            <a:r>
              <a:rPr lang="es-ES" altLang="es-PE" sz="3100" b="1" dirty="0" err="1">
                <a:solidFill>
                  <a:srgbClr val="0070C0"/>
                </a:solidFill>
              </a:rPr>
              <a:t>Kolmogorov-Smirnov</a:t>
            </a:r>
            <a:endParaRPr lang="es-ES" altLang="es-PE" sz="4000" b="1" dirty="0">
              <a:solidFill>
                <a:srgbClr val="0070C0"/>
              </a:solidFill>
            </a:endParaRPr>
          </a:p>
        </p:txBody>
      </p:sp>
      <p:sp>
        <p:nvSpPr>
          <p:cNvPr id="1033" name="Rectangle 3"/>
          <p:cNvSpPr>
            <a:spLocks noGrp="1" noChangeArrowheads="1"/>
          </p:cNvSpPr>
          <p:nvPr>
            <p:ph idx="1"/>
          </p:nvPr>
        </p:nvSpPr>
        <p:spPr>
          <a:xfrm>
            <a:off x="681038" y="1124744"/>
            <a:ext cx="7772400" cy="5040560"/>
          </a:xfrm>
        </p:spPr>
        <p:txBody>
          <a:bodyPr/>
          <a:lstStyle/>
          <a:p>
            <a:pPr marL="0" indent="0" algn="just" eaLnBrk="1" hangingPunct="1">
              <a:buFont typeface="Wingdings" panose="05000000000000000000" pitchFamily="2" charset="2"/>
              <a:buNone/>
            </a:pPr>
            <a:r>
              <a:rPr lang="es-ES" altLang="es-PE" sz="3200" dirty="0"/>
              <a:t>Aspectos Generales</a:t>
            </a:r>
          </a:p>
          <a:p>
            <a:pPr marL="0" indent="0" algn="just">
              <a:buNone/>
            </a:pPr>
            <a:r>
              <a:rPr lang="es-PE" sz="2400" dirty="0" err="1"/>
              <a:t>Smirnov</a:t>
            </a:r>
            <a:r>
              <a:rPr lang="es-PE" sz="2400" dirty="0"/>
              <a:t> extendió la prueba KS para comparar dos distribuciones basadas en muestras independientes.</a:t>
            </a:r>
          </a:p>
          <a:p>
            <a:pPr marL="0" indent="0" algn="just">
              <a:buNone/>
            </a:pPr>
            <a:r>
              <a:rPr lang="es-PE" sz="2400" dirty="0"/>
              <a:t>Esta prueba puede ser considerada como un análisis previo a diversas pruebas paramétricas, dado que muchas de ellas requieren que las muestras aleatorias e independientes provengan de la misma distribución.</a:t>
            </a:r>
          </a:p>
          <a:p>
            <a:pPr marL="0" lvl="0" indent="0">
              <a:buNone/>
            </a:pPr>
            <a:r>
              <a:rPr lang="es-PE" sz="3200" dirty="0"/>
              <a:t>Supuestos</a:t>
            </a:r>
          </a:p>
          <a:p>
            <a:pPr marL="0" lvl="0" indent="0">
              <a:buNone/>
            </a:pPr>
            <a:r>
              <a:rPr lang="es-PE" sz="2400" dirty="0"/>
              <a:t>La variable en estudio es de tipo cuantitativa. </a:t>
            </a:r>
          </a:p>
          <a:p>
            <a:pPr marL="0" indent="0" algn="just" eaLnBrk="1" hangingPunct="1">
              <a:buFont typeface="Wingdings" panose="05000000000000000000" pitchFamily="2" charset="2"/>
              <a:buNone/>
            </a:pPr>
            <a:endParaRPr lang="es-ES" altLang="es-PE" sz="4000" dirty="0"/>
          </a:p>
        </p:txBody>
      </p:sp>
      <p:sp>
        <p:nvSpPr>
          <p:cNvPr id="1034" name="Rectangle 5"/>
          <p:cNvSpPr>
            <a:spLocks noChangeArrowheads="1"/>
          </p:cNvSpPr>
          <p:nvPr/>
        </p:nvSpPr>
        <p:spPr bwMode="auto">
          <a:xfrm>
            <a:off x="0" y="33385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lgn="just" eaLnBrk="1" hangingPunct="1">
              <a:lnSpc>
                <a:spcPct val="90000"/>
              </a:lnSpc>
              <a:spcBef>
                <a:spcPct val="20000"/>
              </a:spcBef>
              <a:buClr>
                <a:schemeClr val="folHlink"/>
              </a:buClr>
              <a:buSzPct val="60000"/>
              <a:buFont typeface="Wingdings" panose="05000000000000000000" pitchFamily="2" charset="2"/>
              <a:buNone/>
            </a:pPr>
            <a:endParaRPr lang="en-US" altLang="es-PE"/>
          </a:p>
        </p:txBody>
      </p:sp>
      <p:sp>
        <p:nvSpPr>
          <p:cNvPr id="1035" name="Rectangle 7"/>
          <p:cNvSpPr>
            <a:spLocks noChangeArrowheads="1"/>
          </p:cNvSpPr>
          <p:nvPr/>
        </p:nvSpPr>
        <p:spPr bwMode="auto">
          <a:xfrm>
            <a:off x="0"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lgn="just" eaLnBrk="1" hangingPunct="1">
              <a:lnSpc>
                <a:spcPct val="90000"/>
              </a:lnSpc>
              <a:spcBef>
                <a:spcPct val="20000"/>
              </a:spcBef>
              <a:buClr>
                <a:schemeClr val="folHlink"/>
              </a:buClr>
              <a:buSzPct val="60000"/>
              <a:buFont typeface="Wingdings" panose="05000000000000000000" pitchFamily="2" charset="2"/>
              <a:buNone/>
            </a:pPr>
            <a:endParaRPr lang="en-US" altLang="es-PE"/>
          </a:p>
        </p:txBody>
      </p:sp>
      <p:sp>
        <p:nvSpPr>
          <p:cNvPr id="1036" name="Rectangle 9"/>
          <p:cNvSpPr>
            <a:spLocks noChangeArrowheads="1"/>
          </p:cNvSpPr>
          <p:nvPr/>
        </p:nvSpPr>
        <p:spPr bwMode="auto">
          <a:xfrm>
            <a:off x="0" y="32908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lgn="just" eaLnBrk="1" hangingPunct="1">
              <a:lnSpc>
                <a:spcPct val="90000"/>
              </a:lnSpc>
              <a:spcBef>
                <a:spcPct val="20000"/>
              </a:spcBef>
              <a:buClr>
                <a:schemeClr val="folHlink"/>
              </a:buClr>
              <a:buSzPct val="60000"/>
              <a:buFont typeface="Wingdings" panose="05000000000000000000" pitchFamily="2" charset="2"/>
              <a:buNone/>
            </a:pPr>
            <a:endParaRPr lang="en-US" altLang="es-PE"/>
          </a:p>
        </p:txBody>
      </p:sp>
      <p:sp>
        <p:nvSpPr>
          <p:cNvPr id="1037" name="Rectangle 11"/>
          <p:cNvSpPr>
            <a:spLocks noChangeArrowheads="1"/>
          </p:cNvSpPr>
          <p:nvPr/>
        </p:nvSpPr>
        <p:spPr bwMode="auto">
          <a:xfrm>
            <a:off x="0" y="33385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lgn="just" eaLnBrk="1" hangingPunct="1">
              <a:lnSpc>
                <a:spcPct val="90000"/>
              </a:lnSpc>
              <a:spcBef>
                <a:spcPct val="20000"/>
              </a:spcBef>
              <a:buClr>
                <a:schemeClr val="folHlink"/>
              </a:buClr>
              <a:buSzPct val="60000"/>
              <a:buFont typeface="Wingdings" panose="05000000000000000000" pitchFamily="2" charset="2"/>
              <a:buNone/>
            </a:pPr>
            <a:endParaRPr lang="en-US" altLang="es-PE"/>
          </a:p>
        </p:txBody>
      </p:sp>
      <p:sp>
        <p:nvSpPr>
          <p:cNvPr id="1038" name="Rectangle 13"/>
          <p:cNvSpPr>
            <a:spLocks noChangeArrowheads="1"/>
          </p:cNvSpPr>
          <p:nvPr/>
        </p:nvSpPr>
        <p:spPr bwMode="auto">
          <a:xfrm>
            <a:off x="0" y="31242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lgn="just" eaLnBrk="1" hangingPunct="1">
              <a:lnSpc>
                <a:spcPct val="90000"/>
              </a:lnSpc>
              <a:spcBef>
                <a:spcPct val="20000"/>
              </a:spcBef>
              <a:buClr>
                <a:schemeClr val="folHlink"/>
              </a:buClr>
              <a:buSzPct val="60000"/>
              <a:buFont typeface="Wingdings" panose="05000000000000000000" pitchFamily="2" charset="2"/>
              <a:buNone/>
            </a:pPr>
            <a:endParaRPr lang="en-US" altLang="es-PE"/>
          </a:p>
        </p:txBody>
      </p:sp>
      <p:pic>
        <p:nvPicPr>
          <p:cNvPr id="24578" name="Picture 2">
            <a:extLst>
              <a:ext uri="{FF2B5EF4-FFF2-40B4-BE49-F238E27FC236}">
                <a16:creationId xmlns:a16="http://schemas.microsoft.com/office/drawing/2014/main" id="{2B473ED9-2155-40C6-A0CA-C93BA03AB58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68" y="5229200"/>
            <a:ext cx="1124997" cy="1628800"/>
          </a:xfrm>
          <a:prstGeom prst="rect">
            <a:avLst/>
          </a:prstGeom>
          <a:noFill/>
          <a:extLst>
            <a:ext uri="{909E8E84-426E-40DD-AFC4-6F175D3DCCD1}">
              <a14:hiddenFill xmlns:a14="http://schemas.microsoft.com/office/drawing/2010/main">
                <a:solidFill>
                  <a:srgbClr val="FFFFFF"/>
                </a:solidFill>
              </a14:hiddenFill>
            </a:ext>
          </a:extLst>
        </p:spPr>
      </p:pic>
      <p:sp>
        <p:nvSpPr>
          <p:cNvPr id="2" name="CuadroTexto 1">
            <a:extLst>
              <a:ext uri="{FF2B5EF4-FFF2-40B4-BE49-F238E27FC236}">
                <a16:creationId xmlns:a16="http://schemas.microsoft.com/office/drawing/2014/main" id="{DF055960-26C9-4057-B22B-739CC1E1833A}"/>
              </a:ext>
            </a:extLst>
          </p:cNvPr>
          <p:cNvSpPr txBox="1"/>
          <p:nvPr/>
        </p:nvSpPr>
        <p:spPr>
          <a:xfrm>
            <a:off x="1259632" y="5805264"/>
            <a:ext cx="3168352" cy="707886"/>
          </a:xfrm>
          <a:prstGeom prst="rect">
            <a:avLst/>
          </a:prstGeom>
          <a:noFill/>
        </p:spPr>
        <p:txBody>
          <a:bodyPr wrap="square" rtlCol="0">
            <a:spAutoFit/>
          </a:bodyPr>
          <a:lstStyle/>
          <a:p>
            <a:pPr algn="ctr"/>
            <a:r>
              <a:rPr lang="es-PE" sz="2000" dirty="0" err="1"/>
              <a:t>Andrei</a:t>
            </a:r>
            <a:r>
              <a:rPr lang="es-PE" sz="2000" dirty="0"/>
              <a:t> </a:t>
            </a:r>
            <a:r>
              <a:rPr lang="es-PE" sz="2000" dirty="0" err="1"/>
              <a:t>Kolmogorov</a:t>
            </a:r>
            <a:endParaRPr lang="es-PE" sz="2000" dirty="0"/>
          </a:p>
          <a:p>
            <a:pPr algn="ctr"/>
            <a:r>
              <a:rPr lang="es-PE" sz="2000" dirty="0"/>
              <a:t>(1903-1987)</a:t>
            </a:r>
          </a:p>
        </p:txBody>
      </p:sp>
      <p:pic>
        <p:nvPicPr>
          <p:cNvPr id="24580" name="Picture 4" descr="Nikolai Smirnov (mathematician) - Wikipedia">
            <a:extLst>
              <a:ext uri="{FF2B5EF4-FFF2-40B4-BE49-F238E27FC236}">
                <a16:creationId xmlns:a16="http://schemas.microsoft.com/office/drawing/2014/main" id="{79AE97DA-F61C-41D7-8FB1-7FEC4FFCF3A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15250" y="4980586"/>
            <a:ext cx="1428750" cy="1905000"/>
          </a:xfrm>
          <a:prstGeom prst="rect">
            <a:avLst/>
          </a:prstGeom>
          <a:noFill/>
          <a:extLst>
            <a:ext uri="{909E8E84-426E-40DD-AFC4-6F175D3DCCD1}">
              <a14:hiddenFill xmlns:a14="http://schemas.microsoft.com/office/drawing/2010/main">
                <a:solidFill>
                  <a:srgbClr val="FFFFFF"/>
                </a:solidFill>
              </a14:hiddenFill>
            </a:ext>
          </a:extLst>
        </p:spPr>
      </p:pic>
      <p:sp>
        <p:nvSpPr>
          <p:cNvPr id="12" name="CuadroTexto 11">
            <a:extLst>
              <a:ext uri="{FF2B5EF4-FFF2-40B4-BE49-F238E27FC236}">
                <a16:creationId xmlns:a16="http://schemas.microsoft.com/office/drawing/2014/main" id="{A6D591A3-F40F-4BB3-B308-533A5FF154F8}"/>
              </a:ext>
            </a:extLst>
          </p:cNvPr>
          <p:cNvSpPr txBox="1"/>
          <p:nvPr/>
        </p:nvSpPr>
        <p:spPr>
          <a:xfrm>
            <a:off x="4567238" y="5768672"/>
            <a:ext cx="3168352" cy="707886"/>
          </a:xfrm>
          <a:prstGeom prst="rect">
            <a:avLst/>
          </a:prstGeom>
          <a:noFill/>
        </p:spPr>
        <p:txBody>
          <a:bodyPr wrap="square" rtlCol="0">
            <a:spAutoFit/>
          </a:bodyPr>
          <a:lstStyle/>
          <a:p>
            <a:pPr algn="ctr"/>
            <a:r>
              <a:rPr lang="es-PE" sz="2000" dirty="0" err="1"/>
              <a:t>Nikolai</a:t>
            </a:r>
            <a:r>
              <a:rPr lang="es-PE" sz="2000" dirty="0"/>
              <a:t> </a:t>
            </a:r>
            <a:r>
              <a:rPr lang="es-PE" sz="2000" dirty="0" err="1"/>
              <a:t>Sirmov</a:t>
            </a:r>
            <a:endParaRPr lang="es-PE" sz="2000" dirty="0"/>
          </a:p>
          <a:p>
            <a:pPr algn="ctr"/>
            <a:r>
              <a:rPr lang="es-PE" sz="2000" dirty="0"/>
              <a:t>(1900-1966)</a:t>
            </a: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65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1033">
                                            <p:txEl>
                                              <p:pRg st="0" end="0"/>
                                            </p:txEl>
                                          </p:spTgt>
                                        </p:tgtEl>
                                        <p:attrNameLst>
                                          <p:attrName>style.visibility</p:attrName>
                                        </p:attrNameLst>
                                      </p:cBhvr>
                                      <p:to>
                                        <p:strVal val="visible"/>
                                      </p:to>
                                    </p:set>
                                    <p:anim calcmode="lin" valueType="num">
                                      <p:cBhvr additive="base">
                                        <p:cTn id="11" dur="500" fill="hold"/>
                                        <p:tgtEl>
                                          <p:spTgt spid="1033">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03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033">
                                            <p:txEl>
                                              <p:pRg st="3" end="3"/>
                                            </p:txEl>
                                          </p:spTgt>
                                        </p:tgtEl>
                                        <p:attrNameLst>
                                          <p:attrName>style.visibility</p:attrName>
                                        </p:attrNameLst>
                                      </p:cBhvr>
                                      <p:to>
                                        <p:strVal val="visible"/>
                                      </p:to>
                                    </p:set>
                                    <p:anim calcmode="lin" valueType="num">
                                      <p:cBhvr additive="base">
                                        <p:cTn id="17" dur="500" fill="hold"/>
                                        <p:tgtEl>
                                          <p:spTgt spid="1033">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03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1033">
                                            <p:txEl>
                                              <p:pRg st="1" end="1"/>
                                            </p:txEl>
                                          </p:spTgt>
                                        </p:tgtEl>
                                        <p:attrNameLst>
                                          <p:attrName>style.visibility</p:attrName>
                                        </p:attrNameLst>
                                      </p:cBhvr>
                                      <p:to>
                                        <p:strVal val="visible"/>
                                      </p:to>
                                    </p:set>
                                    <p:anim calcmode="lin" valueType="num">
                                      <p:cBhvr additive="base">
                                        <p:cTn id="23" dur="500" fill="hold"/>
                                        <p:tgtEl>
                                          <p:spTgt spid="1033">
                                            <p:txEl>
                                              <p:pRg st="1" end="1"/>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03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1033">
                                            <p:txEl>
                                              <p:pRg st="2" end="2"/>
                                            </p:txEl>
                                          </p:spTgt>
                                        </p:tgtEl>
                                        <p:attrNameLst>
                                          <p:attrName>style.visibility</p:attrName>
                                        </p:attrNameLst>
                                      </p:cBhvr>
                                      <p:to>
                                        <p:strVal val="visible"/>
                                      </p:to>
                                    </p:set>
                                    <p:anim calcmode="lin" valueType="num">
                                      <p:cBhvr additive="base">
                                        <p:cTn id="29" dur="500" fill="hold"/>
                                        <p:tgtEl>
                                          <p:spTgt spid="1033">
                                            <p:txEl>
                                              <p:pRg st="2" end="2"/>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03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0"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30163" y="-4763"/>
            <a:ext cx="9139238" cy="1198563"/>
          </a:xfrm>
        </p:spPr>
        <p:txBody>
          <a:bodyPr>
            <a:normAutofit fontScale="90000"/>
          </a:bodyPr>
          <a:lstStyle/>
          <a:p>
            <a:pPr eaLnBrk="1" hangingPunct="1">
              <a:defRPr/>
            </a:pPr>
            <a:r>
              <a:rPr lang="es-ES" altLang="es-PE" sz="4000" b="1" dirty="0">
                <a:solidFill>
                  <a:srgbClr val="0070C0"/>
                </a:solidFill>
              </a:rPr>
              <a:t>2. Prueba para comparar la distribución</a:t>
            </a:r>
            <a:br>
              <a:rPr lang="es-ES" altLang="es-PE" sz="4000" b="1" dirty="0">
                <a:solidFill>
                  <a:srgbClr val="0070C0"/>
                </a:solidFill>
              </a:rPr>
            </a:br>
            <a:r>
              <a:rPr lang="es-ES" altLang="es-PE" sz="3100" b="1" dirty="0">
                <a:solidFill>
                  <a:srgbClr val="0070C0"/>
                </a:solidFill>
              </a:rPr>
              <a:t>2.1 Prueba </a:t>
            </a:r>
            <a:r>
              <a:rPr lang="es-ES" altLang="es-PE" sz="3100" b="1" dirty="0" err="1">
                <a:solidFill>
                  <a:srgbClr val="0070C0"/>
                </a:solidFill>
              </a:rPr>
              <a:t>Kolmogorov-Smirnov</a:t>
            </a:r>
            <a:endParaRPr lang="es-ES" altLang="es-PE" sz="4000" b="1" dirty="0">
              <a:solidFill>
                <a:srgbClr val="0070C0"/>
              </a:solidFill>
            </a:endParaRPr>
          </a:p>
        </p:txBody>
      </p:sp>
      <p:sp>
        <p:nvSpPr>
          <p:cNvPr id="7" name="Marcador de contenido 6">
            <a:extLst>
              <a:ext uri="{FF2B5EF4-FFF2-40B4-BE49-F238E27FC236}">
                <a16:creationId xmlns:a16="http://schemas.microsoft.com/office/drawing/2014/main" id="{9E1AF5CA-73AF-4387-9A25-321A8DB69C8A}"/>
              </a:ext>
            </a:extLst>
          </p:cNvPr>
          <p:cNvSpPr>
            <a:spLocks noGrp="1"/>
          </p:cNvSpPr>
          <p:nvPr>
            <p:ph idx="1"/>
          </p:nvPr>
        </p:nvSpPr>
        <p:spPr>
          <a:xfrm>
            <a:off x="609600" y="1008172"/>
            <a:ext cx="7776864" cy="5445164"/>
          </a:xfrm>
        </p:spPr>
        <p:txBody>
          <a:bodyPr/>
          <a:lstStyle/>
          <a:p>
            <a:pPr marL="0" indent="0" algn="just">
              <a:spcAft>
                <a:spcPts val="0"/>
              </a:spcAft>
              <a:buNone/>
            </a:pPr>
            <a:r>
              <a:rPr lang="es-PE" sz="3200" dirty="0">
                <a:latin typeface="+mj-lt"/>
                <a:ea typeface="Times New Roman" panose="02020603050405020304" pitchFamily="18" charset="0"/>
                <a:cs typeface="Times New Roman" panose="02020603050405020304" pitchFamily="18" charset="0"/>
              </a:rPr>
              <a:t>Prueba Estadística</a:t>
            </a:r>
            <a:endParaRPr lang="es-PE" sz="3200" dirty="0">
              <a:effectLst/>
              <a:latin typeface="+mj-lt"/>
              <a:ea typeface="Times New Roman" panose="02020603050405020304" pitchFamily="18" charset="0"/>
            </a:endParaRPr>
          </a:p>
          <a:p>
            <a:pPr marL="0" indent="0">
              <a:buNone/>
            </a:pPr>
            <a:endParaRPr lang="es-PE" dirty="0"/>
          </a:p>
          <a:p>
            <a:pPr marL="0" indent="0">
              <a:buNone/>
            </a:pPr>
            <a:endParaRPr lang="es-PE" dirty="0"/>
          </a:p>
          <a:p>
            <a:pPr marL="0" indent="0">
              <a:buNone/>
            </a:pPr>
            <a:endParaRPr lang="es-PE" dirty="0"/>
          </a:p>
          <a:p>
            <a:pPr marL="0" indent="0">
              <a:buNone/>
            </a:pPr>
            <a:endParaRPr lang="es-PE" dirty="0"/>
          </a:p>
          <a:p>
            <a:pPr marL="0" indent="0">
              <a:buNone/>
            </a:pPr>
            <a:endParaRPr lang="es-PE" dirty="0"/>
          </a:p>
          <a:p>
            <a:pPr marL="0" indent="0">
              <a:buNone/>
            </a:pPr>
            <a:endParaRPr lang="es-PE" dirty="0"/>
          </a:p>
          <a:p>
            <a:pPr marL="0" indent="0">
              <a:buNone/>
            </a:pPr>
            <a:endParaRPr lang="es-PE" dirty="0"/>
          </a:p>
          <a:p>
            <a:pPr marL="0" indent="0">
              <a:buNone/>
            </a:pPr>
            <a:endParaRPr lang="es-PE" dirty="0"/>
          </a:p>
          <a:p>
            <a:pPr marL="0" indent="0">
              <a:buNone/>
            </a:pPr>
            <a:endParaRPr lang="es-PE" dirty="0"/>
          </a:p>
          <a:p>
            <a:pPr marL="0" indent="0">
              <a:buNone/>
            </a:pPr>
            <a:endParaRPr lang="es-PE" dirty="0"/>
          </a:p>
          <a:p>
            <a:pPr marL="0" indent="0">
              <a:buNone/>
            </a:pPr>
            <a:endParaRPr lang="es-PE" sz="3200" b="1" dirty="0"/>
          </a:p>
          <a:p>
            <a:pPr marL="0" indent="0">
              <a:buNone/>
            </a:pPr>
            <a:r>
              <a:rPr lang="es-PE" sz="3200" b="1" dirty="0"/>
              <a:t>En R</a:t>
            </a:r>
            <a:r>
              <a:rPr lang="es-PE" sz="3200" dirty="0"/>
              <a:t>: </a:t>
            </a:r>
            <a:r>
              <a:rPr lang="es-PE" sz="3200" dirty="0" err="1"/>
              <a:t>ks.test</a:t>
            </a:r>
            <a:endParaRPr lang="es-PE" sz="3200" dirty="0"/>
          </a:p>
        </p:txBody>
      </p:sp>
      <p:sp>
        <p:nvSpPr>
          <p:cNvPr id="12" name="Rectangle 73">
            <a:extLst>
              <a:ext uri="{FF2B5EF4-FFF2-40B4-BE49-F238E27FC236}">
                <a16:creationId xmlns:a16="http://schemas.microsoft.com/office/drawing/2014/main" id="{5428291D-4FDC-4416-BF7F-A09B1C9B3287}"/>
              </a:ext>
            </a:extLst>
          </p:cNvPr>
          <p:cNvSpPr>
            <a:spLocks noChangeArrowheads="1"/>
          </p:cNvSpPr>
          <p:nvPr/>
        </p:nvSpPr>
        <p:spPr bwMode="auto">
          <a:xfrm flipV="1">
            <a:off x="5068710" y="4780809"/>
            <a:ext cx="11277324"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PE"/>
          </a:p>
        </p:txBody>
      </p:sp>
      <p:sp>
        <p:nvSpPr>
          <p:cNvPr id="14" name="Rectangle 75">
            <a:extLst>
              <a:ext uri="{FF2B5EF4-FFF2-40B4-BE49-F238E27FC236}">
                <a16:creationId xmlns:a16="http://schemas.microsoft.com/office/drawing/2014/main" id="{367D321C-6544-4CF7-B9DA-1DEC21B19F3F}"/>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PE"/>
          </a:p>
        </p:txBody>
      </p:sp>
      <p:sp>
        <p:nvSpPr>
          <p:cNvPr id="2" name="Rectangle 113">
            <a:extLst>
              <a:ext uri="{FF2B5EF4-FFF2-40B4-BE49-F238E27FC236}">
                <a16:creationId xmlns:a16="http://schemas.microsoft.com/office/drawing/2014/main" id="{018A6B78-EABB-4A3A-9FC3-DAC6A7E189B5}"/>
              </a:ext>
            </a:extLst>
          </p:cNvPr>
          <p:cNvSpPr>
            <a:spLocks noChangeArrowheads="1"/>
          </p:cNvSpPr>
          <p:nvPr/>
        </p:nvSpPr>
        <p:spPr bwMode="auto">
          <a:xfrm>
            <a:off x="3059831" y="1869739"/>
            <a:ext cx="13167177"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PE"/>
          </a:p>
        </p:txBody>
      </p:sp>
      <p:graphicFrame>
        <p:nvGraphicFramePr>
          <p:cNvPr id="3" name="Objeto 2">
            <a:extLst>
              <a:ext uri="{FF2B5EF4-FFF2-40B4-BE49-F238E27FC236}">
                <a16:creationId xmlns:a16="http://schemas.microsoft.com/office/drawing/2014/main" id="{B650AEB7-C95A-4757-8BD5-18C5591EBE41}"/>
              </a:ext>
            </a:extLst>
          </p:cNvPr>
          <p:cNvGraphicFramePr>
            <a:graphicFrameLocks noChangeAspect="1"/>
          </p:cNvGraphicFramePr>
          <p:nvPr>
            <p:extLst>
              <p:ext uri="{D42A27DB-BD31-4B8C-83A1-F6EECF244321}">
                <p14:modId xmlns:p14="http://schemas.microsoft.com/office/powerpoint/2010/main" val="3290053581"/>
              </p:ext>
            </p:extLst>
          </p:nvPr>
        </p:nvGraphicFramePr>
        <p:xfrm>
          <a:off x="3059831" y="1869740"/>
          <a:ext cx="3649611" cy="695164"/>
        </p:xfrm>
        <a:graphic>
          <a:graphicData uri="http://schemas.openxmlformats.org/presentationml/2006/ole">
            <mc:AlternateContent xmlns:mc="http://schemas.openxmlformats.org/markup-compatibility/2006">
              <mc:Choice xmlns:v="urn:schemas-microsoft-com:vml" Requires="v">
                <p:oleObj spid="_x0000_s1168" r:id="rId4" imgW="1586811" imgH="317362" progId="Equation.DSMT4">
                  <p:embed/>
                </p:oleObj>
              </mc:Choice>
              <mc:Fallback>
                <p:oleObj r:id="rId4" imgW="1586811" imgH="317362" progId="Equation.DSMT4">
                  <p:embed/>
                  <p:pic>
                    <p:nvPicPr>
                      <p:cNvPr id="0" name="Object 1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59831" y="1869740"/>
                        <a:ext cx="3649611" cy="695164"/>
                      </a:xfrm>
                      <a:prstGeom prst="rect">
                        <a:avLst/>
                      </a:prstGeom>
                      <a:noFill/>
                    </p:spPr>
                  </p:pic>
                </p:oleObj>
              </mc:Fallback>
            </mc:AlternateContent>
          </a:graphicData>
        </a:graphic>
      </p:graphicFrame>
      <p:pic>
        <p:nvPicPr>
          <p:cNvPr id="17" name="Imagen 16">
            <a:extLst>
              <a:ext uri="{FF2B5EF4-FFF2-40B4-BE49-F238E27FC236}">
                <a16:creationId xmlns:a16="http://schemas.microsoft.com/office/drawing/2014/main" id="{3CA08CE2-C074-4269-B752-E8AEFFBE1F50}"/>
              </a:ext>
            </a:extLst>
          </p:cNvPr>
          <p:cNvPicPr/>
          <p:nvPr/>
        </p:nvPicPr>
        <p:blipFill rotWithShape="1">
          <a:blip r:embed="rId6"/>
          <a:srcRect t="8325" b="3686"/>
          <a:stretch/>
        </p:blipFill>
        <p:spPr bwMode="auto">
          <a:xfrm>
            <a:off x="1043609" y="2424112"/>
            <a:ext cx="7342856" cy="3623465"/>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37469423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7650"/>
                                        </p:tgtEl>
                                        <p:attrNameLst>
                                          <p:attrName>style.visibility</p:attrName>
                                        </p:attrNameLst>
                                      </p:cBhvr>
                                      <p:to>
                                        <p:strVal val="visible"/>
                                      </p:to>
                                    </p:set>
                                    <p:anim calcmode="lin" valueType="num">
                                      <p:cBhvr additive="base">
                                        <p:cTn id="7" dur="500" fill="hold"/>
                                        <p:tgtEl>
                                          <p:spTgt spid="27650"/>
                                        </p:tgtEl>
                                        <p:attrNameLst>
                                          <p:attrName>ppt_x</p:attrName>
                                        </p:attrNameLst>
                                      </p:cBhvr>
                                      <p:tavLst>
                                        <p:tav tm="0">
                                          <p:val>
                                            <p:strVal val="#ppt_x"/>
                                          </p:val>
                                        </p:tav>
                                        <p:tav tm="100000">
                                          <p:val>
                                            <p:strVal val="#ppt_x"/>
                                          </p:val>
                                        </p:tav>
                                      </p:tavLst>
                                    </p:anim>
                                    <p:anim calcmode="lin" valueType="num">
                                      <p:cBhvr additive="base">
                                        <p:cTn id="8" dur="500" fill="hold"/>
                                        <p:tgtEl>
                                          <p:spTgt spid="2765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30163" y="-4763"/>
            <a:ext cx="9139238" cy="1198563"/>
          </a:xfrm>
        </p:spPr>
        <p:txBody>
          <a:bodyPr>
            <a:normAutofit fontScale="90000"/>
          </a:bodyPr>
          <a:lstStyle/>
          <a:p>
            <a:pPr eaLnBrk="1" hangingPunct="1">
              <a:defRPr/>
            </a:pPr>
            <a:r>
              <a:rPr lang="es-ES" altLang="es-PE" sz="4000" b="1" dirty="0">
                <a:solidFill>
                  <a:srgbClr val="0070C0"/>
                </a:solidFill>
              </a:rPr>
              <a:t>2. Prueba para comparar la distribución</a:t>
            </a:r>
            <a:br>
              <a:rPr lang="es-ES" altLang="es-PE" sz="4000" b="1" dirty="0">
                <a:solidFill>
                  <a:srgbClr val="0070C0"/>
                </a:solidFill>
              </a:rPr>
            </a:br>
            <a:r>
              <a:rPr lang="es-ES" altLang="es-PE" sz="3100" b="1" dirty="0">
                <a:solidFill>
                  <a:srgbClr val="0070C0"/>
                </a:solidFill>
              </a:rPr>
              <a:t>2.2 Prueba de Wald-Wolfowitz</a:t>
            </a:r>
            <a:endParaRPr lang="es-ES" altLang="es-PE" sz="4000" b="1" dirty="0">
              <a:solidFill>
                <a:srgbClr val="0070C0"/>
              </a:solidFill>
            </a:endParaRPr>
          </a:p>
        </p:txBody>
      </p:sp>
      <p:sp>
        <p:nvSpPr>
          <p:cNvPr id="1033" name="Rectangle 3"/>
          <p:cNvSpPr>
            <a:spLocks noGrp="1" noChangeArrowheads="1"/>
          </p:cNvSpPr>
          <p:nvPr>
            <p:ph idx="1"/>
          </p:nvPr>
        </p:nvSpPr>
        <p:spPr>
          <a:xfrm>
            <a:off x="681038" y="1124744"/>
            <a:ext cx="7772400" cy="5040560"/>
          </a:xfrm>
        </p:spPr>
        <p:txBody>
          <a:bodyPr/>
          <a:lstStyle/>
          <a:p>
            <a:pPr marL="0" indent="0" algn="just" eaLnBrk="1" hangingPunct="1">
              <a:buFont typeface="Wingdings" panose="05000000000000000000" pitchFamily="2" charset="2"/>
              <a:buNone/>
            </a:pPr>
            <a:r>
              <a:rPr lang="es-ES" altLang="es-PE" sz="3200" dirty="0"/>
              <a:t>Aspectos Generales</a:t>
            </a:r>
          </a:p>
          <a:p>
            <a:pPr marL="0" indent="0" algn="just">
              <a:buNone/>
            </a:pPr>
            <a:r>
              <a:rPr lang="es-ES" sz="2400" dirty="0"/>
              <a:t>La diferencia con la prueba de </a:t>
            </a:r>
            <a:r>
              <a:rPr lang="es-ES" sz="2400" dirty="0" err="1"/>
              <a:t>Kolmogorov-Smirnov</a:t>
            </a:r>
            <a:r>
              <a:rPr lang="es-ES" sz="2400" dirty="0"/>
              <a:t> radica en que en esta prueba se contabiliza el número de rachas existentes entre las dos muestras luego de haberlas combinado como una sola.</a:t>
            </a:r>
            <a:endParaRPr lang="es-PE" sz="2400" dirty="0"/>
          </a:p>
          <a:p>
            <a:pPr marL="0" indent="0" algn="just">
              <a:buNone/>
            </a:pPr>
            <a:endParaRPr lang="es-PE" sz="2400" dirty="0"/>
          </a:p>
          <a:p>
            <a:pPr marL="0" lvl="0" indent="0">
              <a:buNone/>
            </a:pPr>
            <a:r>
              <a:rPr lang="es-PE" sz="3200" dirty="0"/>
              <a:t>Supuestos</a:t>
            </a:r>
          </a:p>
          <a:p>
            <a:pPr marL="0" lvl="0" indent="0">
              <a:buNone/>
            </a:pPr>
            <a:r>
              <a:rPr lang="es-PE" sz="2400" dirty="0"/>
              <a:t>La variable en estudio es de tipo cuantitativa. </a:t>
            </a:r>
          </a:p>
          <a:p>
            <a:pPr marL="0" indent="0" algn="just" eaLnBrk="1" hangingPunct="1">
              <a:buFont typeface="Wingdings" panose="05000000000000000000" pitchFamily="2" charset="2"/>
              <a:buNone/>
            </a:pPr>
            <a:endParaRPr lang="es-ES" altLang="es-PE" sz="4000" dirty="0"/>
          </a:p>
        </p:txBody>
      </p:sp>
      <p:sp>
        <p:nvSpPr>
          <p:cNvPr id="1034" name="Rectangle 5"/>
          <p:cNvSpPr>
            <a:spLocks noChangeArrowheads="1"/>
          </p:cNvSpPr>
          <p:nvPr/>
        </p:nvSpPr>
        <p:spPr bwMode="auto">
          <a:xfrm>
            <a:off x="0" y="33385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lgn="just" eaLnBrk="1" hangingPunct="1">
              <a:lnSpc>
                <a:spcPct val="90000"/>
              </a:lnSpc>
              <a:spcBef>
                <a:spcPct val="20000"/>
              </a:spcBef>
              <a:buClr>
                <a:schemeClr val="folHlink"/>
              </a:buClr>
              <a:buSzPct val="60000"/>
              <a:buFont typeface="Wingdings" panose="05000000000000000000" pitchFamily="2" charset="2"/>
              <a:buNone/>
            </a:pPr>
            <a:endParaRPr lang="en-US" altLang="es-PE"/>
          </a:p>
        </p:txBody>
      </p:sp>
      <p:sp>
        <p:nvSpPr>
          <p:cNvPr id="1035" name="Rectangle 7"/>
          <p:cNvSpPr>
            <a:spLocks noChangeArrowheads="1"/>
          </p:cNvSpPr>
          <p:nvPr/>
        </p:nvSpPr>
        <p:spPr bwMode="auto">
          <a:xfrm>
            <a:off x="0"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lgn="just" eaLnBrk="1" hangingPunct="1">
              <a:lnSpc>
                <a:spcPct val="90000"/>
              </a:lnSpc>
              <a:spcBef>
                <a:spcPct val="20000"/>
              </a:spcBef>
              <a:buClr>
                <a:schemeClr val="folHlink"/>
              </a:buClr>
              <a:buSzPct val="60000"/>
              <a:buFont typeface="Wingdings" panose="05000000000000000000" pitchFamily="2" charset="2"/>
              <a:buNone/>
            </a:pPr>
            <a:endParaRPr lang="en-US" altLang="es-PE"/>
          </a:p>
        </p:txBody>
      </p:sp>
      <p:sp>
        <p:nvSpPr>
          <p:cNvPr id="1036" name="Rectangle 9"/>
          <p:cNvSpPr>
            <a:spLocks noChangeArrowheads="1"/>
          </p:cNvSpPr>
          <p:nvPr/>
        </p:nvSpPr>
        <p:spPr bwMode="auto">
          <a:xfrm>
            <a:off x="0" y="32908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lgn="just" eaLnBrk="1" hangingPunct="1">
              <a:lnSpc>
                <a:spcPct val="90000"/>
              </a:lnSpc>
              <a:spcBef>
                <a:spcPct val="20000"/>
              </a:spcBef>
              <a:buClr>
                <a:schemeClr val="folHlink"/>
              </a:buClr>
              <a:buSzPct val="60000"/>
              <a:buFont typeface="Wingdings" panose="05000000000000000000" pitchFamily="2" charset="2"/>
              <a:buNone/>
            </a:pPr>
            <a:endParaRPr lang="en-US" altLang="es-PE"/>
          </a:p>
        </p:txBody>
      </p:sp>
      <p:sp>
        <p:nvSpPr>
          <p:cNvPr id="1037" name="Rectangle 11"/>
          <p:cNvSpPr>
            <a:spLocks noChangeArrowheads="1"/>
          </p:cNvSpPr>
          <p:nvPr/>
        </p:nvSpPr>
        <p:spPr bwMode="auto">
          <a:xfrm>
            <a:off x="0" y="33385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lgn="just" eaLnBrk="1" hangingPunct="1">
              <a:lnSpc>
                <a:spcPct val="90000"/>
              </a:lnSpc>
              <a:spcBef>
                <a:spcPct val="20000"/>
              </a:spcBef>
              <a:buClr>
                <a:schemeClr val="folHlink"/>
              </a:buClr>
              <a:buSzPct val="60000"/>
              <a:buFont typeface="Wingdings" panose="05000000000000000000" pitchFamily="2" charset="2"/>
              <a:buNone/>
            </a:pPr>
            <a:endParaRPr lang="en-US" altLang="es-PE"/>
          </a:p>
        </p:txBody>
      </p:sp>
      <p:sp>
        <p:nvSpPr>
          <p:cNvPr id="1038" name="Rectangle 13"/>
          <p:cNvSpPr>
            <a:spLocks noChangeArrowheads="1"/>
          </p:cNvSpPr>
          <p:nvPr/>
        </p:nvSpPr>
        <p:spPr bwMode="auto">
          <a:xfrm>
            <a:off x="0" y="31242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lgn="just" eaLnBrk="1" hangingPunct="1">
              <a:lnSpc>
                <a:spcPct val="90000"/>
              </a:lnSpc>
              <a:spcBef>
                <a:spcPct val="20000"/>
              </a:spcBef>
              <a:buClr>
                <a:schemeClr val="folHlink"/>
              </a:buClr>
              <a:buSzPct val="60000"/>
              <a:buFont typeface="Wingdings" panose="05000000000000000000" pitchFamily="2" charset="2"/>
              <a:buNone/>
            </a:pPr>
            <a:endParaRPr lang="en-US" altLang="es-PE"/>
          </a:p>
        </p:txBody>
      </p:sp>
      <p:pic>
        <p:nvPicPr>
          <p:cNvPr id="25602" name="Picture 2">
            <a:extLst>
              <a:ext uri="{FF2B5EF4-FFF2-40B4-BE49-F238E27FC236}">
                <a16:creationId xmlns:a16="http://schemas.microsoft.com/office/drawing/2014/main" id="{FDD8B6CA-69B3-4445-A7A9-B052ABAF120D}"/>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401" y="4797153"/>
            <a:ext cx="1478849" cy="2060847"/>
          </a:xfrm>
          <a:prstGeom prst="rect">
            <a:avLst/>
          </a:prstGeom>
          <a:noFill/>
          <a:extLst>
            <a:ext uri="{909E8E84-426E-40DD-AFC4-6F175D3DCCD1}">
              <a14:hiddenFill xmlns:a14="http://schemas.microsoft.com/office/drawing/2010/main">
                <a:solidFill>
                  <a:srgbClr val="FFFFFF"/>
                </a:solidFill>
              </a14:hiddenFill>
            </a:ext>
          </a:extLst>
        </p:spPr>
      </p:pic>
      <p:sp>
        <p:nvSpPr>
          <p:cNvPr id="2" name="CuadroTexto 1">
            <a:extLst>
              <a:ext uri="{FF2B5EF4-FFF2-40B4-BE49-F238E27FC236}">
                <a16:creationId xmlns:a16="http://schemas.microsoft.com/office/drawing/2014/main" id="{D832A98A-1571-4AB1-AC33-2965C43C286E}"/>
              </a:ext>
            </a:extLst>
          </p:cNvPr>
          <p:cNvSpPr txBox="1"/>
          <p:nvPr/>
        </p:nvSpPr>
        <p:spPr>
          <a:xfrm>
            <a:off x="1259632" y="5805264"/>
            <a:ext cx="3168352" cy="707886"/>
          </a:xfrm>
          <a:prstGeom prst="rect">
            <a:avLst/>
          </a:prstGeom>
          <a:noFill/>
        </p:spPr>
        <p:txBody>
          <a:bodyPr wrap="square" rtlCol="0">
            <a:spAutoFit/>
          </a:bodyPr>
          <a:lstStyle/>
          <a:p>
            <a:pPr algn="ctr"/>
            <a:r>
              <a:rPr lang="es-PE" sz="2000" dirty="0"/>
              <a:t>Abraham Wald</a:t>
            </a:r>
          </a:p>
          <a:p>
            <a:pPr algn="ctr"/>
            <a:r>
              <a:rPr lang="es-PE" sz="2000" dirty="0"/>
              <a:t>(1902-1950)</a:t>
            </a:r>
          </a:p>
        </p:txBody>
      </p:sp>
      <p:pic>
        <p:nvPicPr>
          <p:cNvPr id="25604" name="Picture 4">
            <a:extLst>
              <a:ext uri="{FF2B5EF4-FFF2-40B4-BE49-F238E27FC236}">
                <a16:creationId xmlns:a16="http://schemas.microsoft.com/office/drawing/2014/main" id="{D574DD4A-9098-4A20-8D81-42CDAB0A785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00875" y="4941170"/>
            <a:ext cx="2143125" cy="1950415"/>
          </a:xfrm>
          <a:prstGeom prst="rect">
            <a:avLst/>
          </a:prstGeom>
          <a:noFill/>
          <a:extLst>
            <a:ext uri="{909E8E84-426E-40DD-AFC4-6F175D3DCCD1}">
              <a14:hiddenFill xmlns:a14="http://schemas.microsoft.com/office/drawing/2010/main">
                <a:solidFill>
                  <a:srgbClr val="FFFFFF"/>
                </a:solidFill>
              </a14:hiddenFill>
            </a:ext>
          </a:extLst>
        </p:spPr>
      </p:pic>
      <p:sp>
        <p:nvSpPr>
          <p:cNvPr id="13" name="CuadroTexto 12">
            <a:extLst>
              <a:ext uri="{FF2B5EF4-FFF2-40B4-BE49-F238E27FC236}">
                <a16:creationId xmlns:a16="http://schemas.microsoft.com/office/drawing/2014/main" id="{AD14C363-2951-4763-B667-1DD23C4F5017}"/>
              </a:ext>
            </a:extLst>
          </p:cNvPr>
          <p:cNvSpPr txBox="1"/>
          <p:nvPr/>
        </p:nvSpPr>
        <p:spPr>
          <a:xfrm>
            <a:off x="3832523" y="5768720"/>
            <a:ext cx="3168352" cy="707886"/>
          </a:xfrm>
          <a:prstGeom prst="rect">
            <a:avLst/>
          </a:prstGeom>
          <a:noFill/>
        </p:spPr>
        <p:txBody>
          <a:bodyPr wrap="square" rtlCol="0">
            <a:spAutoFit/>
          </a:bodyPr>
          <a:lstStyle/>
          <a:p>
            <a:pPr algn="ctr"/>
            <a:r>
              <a:rPr lang="es-PE" sz="2000" dirty="0"/>
              <a:t>Jacob Wolfowitz</a:t>
            </a:r>
          </a:p>
          <a:p>
            <a:pPr algn="ctr"/>
            <a:r>
              <a:rPr lang="es-PE" sz="2000" dirty="0"/>
              <a:t>(1910-1981)</a:t>
            </a:r>
          </a:p>
        </p:txBody>
      </p:sp>
    </p:spTree>
    <p:extLst>
      <p:ext uri="{BB962C8B-B14F-4D97-AF65-F5344CB8AC3E}">
        <p14:creationId xmlns:p14="http://schemas.microsoft.com/office/powerpoint/2010/main" val="31807429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65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1033">
                                            <p:txEl>
                                              <p:pRg st="0" end="0"/>
                                            </p:txEl>
                                          </p:spTgt>
                                        </p:tgtEl>
                                        <p:attrNameLst>
                                          <p:attrName>style.visibility</p:attrName>
                                        </p:attrNameLst>
                                      </p:cBhvr>
                                      <p:to>
                                        <p:strVal val="visible"/>
                                      </p:to>
                                    </p:set>
                                    <p:anim calcmode="lin" valueType="num">
                                      <p:cBhvr additive="base">
                                        <p:cTn id="11" dur="500" fill="hold"/>
                                        <p:tgtEl>
                                          <p:spTgt spid="1033">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03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033">
                                            <p:txEl>
                                              <p:pRg st="3" end="3"/>
                                            </p:txEl>
                                          </p:spTgt>
                                        </p:tgtEl>
                                        <p:attrNameLst>
                                          <p:attrName>style.visibility</p:attrName>
                                        </p:attrNameLst>
                                      </p:cBhvr>
                                      <p:to>
                                        <p:strVal val="visible"/>
                                      </p:to>
                                    </p:set>
                                    <p:anim calcmode="lin" valueType="num">
                                      <p:cBhvr additive="base">
                                        <p:cTn id="17" dur="500" fill="hold"/>
                                        <p:tgtEl>
                                          <p:spTgt spid="1033">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03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1033">
                                            <p:txEl>
                                              <p:pRg st="1" end="1"/>
                                            </p:txEl>
                                          </p:spTgt>
                                        </p:tgtEl>
                                        <p:attrNameLst>
                                          <p:attrName>style.visibility</p:attrName>
                                        </p:attrNameLst>
                                      </p:cBhvr>
                                      <p:to>
                                        <p:strVal val="visible"/>
                                      </p:to>
                                    </p:set>
                                    <p:anim calcmode="lin" valueType="num">
                                      <p:cBhvr additive="base">
                                        <p:cTn id="23" dur="500" fill="hold"/>
                                        <p:tgtEl>
                                          <p:spTgt spid="1033">
                                            <p:txEl>
                                              <p:pRg st="1" end="1"/>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03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0" grpId="0"/>
    </p:bldLst>
  </p:timing>
</p:sld>
</file>

<file path=ppt/theme/theme1.xml><?xml version="1.0" encoding="utf-8"?>
<a:theme xmlns:a="http://schemas.openxmlformats.org/drawingml/2006/main" name="Faceta">
  <a:themeElements>
    <a:clrScheme name="Faceta">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a">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a">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Tema d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Faceta">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themeOverride>
</file>

<file path=ppt/theme/themeOverride2.xml><?xml version="1.0" encoding="utf-8"?>
<a:themeOverride xmlns:a="http://schemas.openxmlformats.org/drawingml/2006/main">
  <a:clrScheme name="Faceta">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themeOverride>
</file>

<file path=ppt/theme/themeOverride3.xml><?xml version="1.0" encoding="utf-8"?>
<a:themeOverride xmlns:a="http://schemas.openxmlformats.org/drawingml/2006/main">
  <a:clrScheme name="Faceta">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themeOverride>
</file>

<file path=ppt/theme/themeOverride4.xml><?xml version="1.0" encoding="utf-8"?>
<a:themeOverride xmlns:a="http://schemas.openxmlformats.org/drawingml/2006/main">
  <a:clrScheme name="Faceta">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themeOverride>
</file>

<file path=ppt/theme/themeOverride5.xml><?xml version="1.0" encoding="utf-8"?>
<a:themeOverride xmlns:a="http://schemas.openxmlformats.org/drawingml/2006/main">
  <a:clrScheme name="Faceta">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themeOverride>
</file>

<file path=ppt/theme/themeOverride6.xml><?xml version="1.0" encoding="utf-8"?>
<a:themeOverride xmlns:a="http://schemas.openxmlformats.org/drawingml/2006/main">
  <a:clrScheme name="Faceta">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themeOverride>
</file>

<file path=docProps/app.xml><?xml version="1.0" encoding="utf-8"?>
<Properties xmlns="http://schemas.openxmlformats.org/officeDocument/2006/extended-properties" xmlns:vt="http://schemas.openxmlformats.org/officeDocument/2006/docPropsVTypes">
  <Template/>
  <TotalTime>7379</TotalTime>
  <Words>2136</Words>
  <Application>Microsoft Office PowerPoint</Application>
  <PresentationFormat>Presentación en pantalla (4:3)</PresentationFormat>
  <Paragraphs>383</Paragraphs>
  <Slides>32</Slides>
  <Notes>5</Notes>
  <HiddenSlides>0</HiddenSlides>
  <MMClips>0</MMClips>
  <ScaleCrop>false</ScaleCrop>
  <HeadingPairs>
    <vt:vector size="8" baseType="variant">
      <vt:variant>
        <vt:lpstr>Fuentes usadas</vt:lpstr>
      </vt:variant>
      <vt:variant>
        <vt:i4>8</vt:i4>
      </vt:variant>
      <vt:variant>
        <vt:lpstr>Tema</vt:lpstr>
      </vt:variant>
      <vt:variant>
        <vt:i4>1</vt:i4>
      </vt:variant>
      <vt:variant>
        <vt:lpstr>Servidores OLE incrustados</vt:lpstr>
      </vt:variant>
      <vt:variant>
        <vt:i4>2</vt:i4>
      </vt:variant>
      <vt:variant>
        <vt:lpstr>Títulos de diapositiva</vt:lpstr>
      </vt:variant>
      <vt:variant>
        <vt:i4>32</vt:i4>
      </vt:variant>
    </vt:vector>
  </HeadingPairs>
  <TitlesOfParts>
    <vt:vector size="43" baseType="lpstr">
      <vt:lpstr>Arial</vt:lpstr>
      <vt:lpstr>Arial Black</vt:lpstr>
      <vt:lpstr>Cambria Math</vt:lpstr>
      <vt:lpstr>Tahoma</vt:lpstr>
      <vt:lpstr>Times New Roman</vt:lpstr>
      <vt:lpstr>Trebuchet MS</vt:lpstr>
      <vt:lpstr>Wingdings</vt:lpstr>
      <vt:lpstr>Wingdings 3</vt:lpstr>
      <vt:lpstr>Faceta</vt:lpstr>
      <vt:lpstr>Equation.DSMT4</vt:lpstr>
      <vt:lpstr>Equation</vt:lpstr>
      <vt:lpstr>UNIVERSIDAD NACIONAL AGRARIA LA MOLINA</vt:lpstr>
      <vt:lpstr>“Learning is not compulsory… neither is survival”</vt:lpstr>
      <vt:lpstr>Contenido</vt:lpstr>
      <vt:lpstr>1. Introducción</vt:lpstr>
      <vt:lpstr>1. Introducción</vt:lpstr>
      <vt:lpstr>2. Prueba para comparar la distribución </vt:lpstr>
      <vt:lpstr>2. Prueba para comparar la distribución 2.1 Prueba de Kolmogorov-Smirnov</vt:lpstr>
      <vt:lpstr>2. Prueba para comparar la distribución 2.1 Prueba Kolmogorov-Smirnov</vt:lpstr>
      <vt:lpstr>2. Prueba para comparar la distribución 2.2 Prueba de Wald-Wolfowitz</vt:lpstr>
      <vt:lpstr>2. Prueba para comparar la distribución 2.2 Prueba Wald-Wolfowitz</vt:lpstr>
      <vt:lpstr>3. Prueba para evaluar un parámetro de locación </vt:lpstr>
      <vt:lpstr>  3. Prueba para evaluar un parámetro de locación </vt:lpstr>
      <vt:lpstr>3. Prueba para evaluar un parámetro de posición </vt:lpstr>
      <vt:lpstr>  3. Prueba para evaluar un parámetro de locación </vt:lpstr>
      <vt:lpstr>3. Prueba para evaluar un parámetro de posición </vt:lpstr>
      <vt:lpstr>3. Prueba para evaluar un parámetro de posición </vt:lpstr>
      <vt:lpstr>4. Prueba para evaluar un parámetro de escala </vt:lpstr>
      <vt:lpstr>  4. Prueba para evaluar un parámetro de escala </vt:lpstr>
      <vt:lpstr>4. Prueba para evaluar un parámetro de escala </vt:lpstr>
      <vt:lpstr>  4. Prueba para evaluar un parámetro de escala </vt:lpstr>
      <vt:lpstr>4. Prueba para evaluar un parámetro de escala </vt:lpstr>
      <vt:lpstr>  4. Prueba para evaluar un parámetro de escala </vt:lpstr>
      <vt:lpstr>4. Prueba para evaluar un parámetro de escala </vt:lpstr>
      <vt:lpstr>  4. Prueba para evaluar un parámetro de escala </vt:lpstr>
      <vt:lpstr>4. Prueba para evaluar un parámetro de escala </vt:lpstr>
      <vt:lpstr>  4. Prueba para evaluar un parámetro de escala </vt:lpstr>
      <vt:lpstr>4. Prueba para evaluar un parámetro de escala </vt:lpstr>
      <vt:lpstr>5. Prueba para evaluar un parámetro de posición      y escala </vt:lpstr>
      <vt:lpstr>  5. Prueba para evaluar un parámetro de posición y       escala </vt:lpstr>
      <vt:lpstr>5. Prueba para evaluar un parámetro de posición      y escala </vt:lpstr>
      <vt:lpstr>  5. Prueba para evaluar un parámetro de posición y       escala </vt:lpstr>
      <vt:lpstr>5. Prueba para evaluar un parámetro de posición      y escala </vt:lpstr>
    </vt:vector>
  </TitlesOfParts>
  <Company>Estadistica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Estadística Computacional</dc:title>
  <dc:creator>Docente09</dc:creator>
  <cp:lastModifiedBy>PORRAS CERRON JAIME CARLOS</cp:lastModifiedBy>
  <cp:revision>312</cp:revision>
  <dcterms:created xsi:type="dcterms:W3CDTF">2006-08-18T14:21:20Z</dcterms:created>
  <dcterms:modified xsi:type="dcterms:W3CDTF">2020-08-12T17:12:48Z</dcterms:modified>
</cp:coreProperties>
</file>