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29"/>
  </p:notesMasterIdLst>
  <p:handoutMasterIdLst>
    <p:handoutMasterId r:id="rId30"/>
  </p:handoutMasterIdLst>
  <p:sldIdLst>
    <p:sldId id="291" r:id="rId2"/>
    <p:sldId id="292" r:id="rId3"/>
    <p:sldId id="265" r:id="rId4"/>
    <p:sldId id="272" r:id="rId5"/>
    <p:sldId id="330" r:id="rId6"/>
    <p:sldId id="331" r:id="rId7"/>
    <p:sldId id="354" r:id="rId8"/>
    <p:sldId id="355" r:id="rId9"/>
    <p:sldId id="273" r:id="rId10"/>
    <p:sldId id="305" r:id="rId11"/>
    <p:sldId id="332" r:id="rId12"/>
    <p:sldId id="333" r:id="rId13"/>
    <p:sldId id="356" r:id="rId14"/>
    <p:sldId id="357" r:id="rId15"/>
    <p:sldId id="358" r:id="rId16"/>
    <p:sldId id="362" r:id="rId17"/>
    <p:sldId id="363" r:id="rId18"/>
    <p:sldId id="360" r:id="rId19"/>
    <p:sldId id="361" r:id="rId20"/>
    <p:sldId id="364" r:id="rId21"/>
    <p:sldId id="365" r:id="rId22"/>
    <p:sldId id="366" r:id="rId23"/>
    <p:sldId id="367" r:id="rId24"/>
    <p:sldId id="368" r:id="rId25"/>
    <p:sldId id="369" r:id="rId26"/>
    <p:sldId id="370" r:id="rId27"/>
    <p:sldId id="359" r:id="rId28"/>
  </p:sldIdLst>
  <p:sldSz cx="9144000" cy="6858000" type="screen4x3"/>
  <p:notesSz cx="6858000" cy="9945688"/>
  <p:defaultTextStyle>
    <a:defPPr>
      <a:defRPr lang="es-E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33"/>
    <a:srgbClr val="FFFF66"/>
    <a:srgbClr val="B3EBD6"/>
    <a:srgbClr val="66CCFF"/>
    <a:srgbClr val="FF99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2740" autoAdjust="0"/>
  </p:normalViewPr>
  <p:slideViewPr>
    <p:cSldViewPr>
      <p:cViewPr varScale="1">
        <p:scale>
          <a:sx n="76" d="100"/>
          <a:sy n="76" d="100"/>
        </p:scale>
        <p:origin x="130"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6147" name="Rectangle 3"/>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s-ES"/>
          </a:p>
        </p:txBody>
      </p:sp>
      <p:sp>
        <p:nvSpPr>
          <p:cNvPr id="6148" name="Rectangle 4"/>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6149" name="Rectangle 5"/>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67CFB055-405B-49ED-9F4C-D63166500AA6}" type="slidenum">
              <a:rPr lang="es-ES" altLang="es-PE"/>
              <a:pPr/>
              <a:t>‹Nº›</a:t>
            </a:fld>
            <a:endParaRPr lang="es-ES" altLang="es-PE"/>
          </a:p>
        </p:txBody>
      </p:sp>
    </p:spTree>
    <p:extLst>
      <p:ext uri="{BB962C8B-B14F-4D97-AF65-F5344CB8AC3E}">
        <p14:creationId xmlns:p14="http://schemas.microsoft.com/office/powerpoint/2010/main" val="3765617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4099" name="Rectangle 3"/>
          <p:cNvSpPr>
            <a:spLocks noGrp="1" noChangeArrowheads="1"/>
          </p:cNvSpPr>
          <p:nvPr>
            <p:ph type="dt"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s-ES"/>
          </a:p>
        </p:txBody>
      </p:sp>
      <p:sp>
        <p:nvSpPr>
          <p:cNvPr id="32772" name="Rectangle 4"/>
          <p:cNvSpPr>
            <a:spLocks noGrp="1" noRot="1" noChangeAspect="1" noChangeArrowheads="1" noTextEdit="1"/>
          </p:cNvSpPr>
          <p:nvPr>
            <p:ph type="sldImg" idx="2"/>
          </p:nvPr>
        </p:nvSpPr>
        <p:spPr bwMode="auto">
          <a:xfrm>
            <a:off x="942975" y="746125"/>
            <a:ext cx="497363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724400"/>
            <a:ext cx="5486400" cy="4475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4102" name="Rectangle 6"/>
          <p:cNvSpPr>
            <a:spLocks noGrp="1" noChangeArrowheads="1"/>
          </p:cNvSpPr>
          <p:nvPr>
            <p:ph type="ftr" sz="quarter" idx="4"/>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4103" name="Rectangle 7"/>
          <p:cNvSpPr>
            <a:spLocks noGrp="1" noChangeArrowheads="1"/>
          </p:cNvSpPr>
          <p:nvPr>
            <p:ph type="sldNum" sz="quarter" idx="5"/>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F9EF663-8317-4055-92A2-5796464BDC7C}" type="slidenum">
              <a:rPr lang="es-ES" altLang="es-PE"/>
              <a:pPr/>
              <a:t>‹Nº›</a:t>
            </a:fld>
            <a:endParaRPr lang="es-ES" altLang="es-PE"/>
          </a:p>
        </p:txBody>
      </p:sp>
    </p:spTree>
    <p:extLst>
      <p:ext uri="{BB962C8B-B14F-4D97-AF65-F5344CB8AC3E}">
        <p14:creationId xmlns:p14="http://schemas.microsoft.com/office/powerpoint/2010/main" val="9762374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imagen de diapositiva 1"/>
          <p:cNvSpPr>
            <a:spLocks noGrp="1" noRot="1" noChangeAspect="1" noTextEdit="1"/>
          </p:cNvSpPr>
          <p:nvPr>
            <p:ph type="sldImg"/>
          </p:nvPr>
        </p:nvSpPr>
        <p:spPr>
          <a:ln/>
        </p:spPr>
      </p:sp>
      <p:sp>
        <p:nvSpPr>
          <p:cNvPr id="33795"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tLang="es-PE">
              <a:latin typeface="Arial" panose="020B0604020202020204" pitchFamily="34" charset="0"/>
            </a:endParaRPr>
          </a:p>
        </p:txBody>
      </p:sp>
      <p:sp>
        <p:nvSpPr>
          <p:cNvPr id="33796"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4CAAEF1-A2A3-4F52-89B0-0E5C50D1984A}" type="slidenum">
              <a:rPr lang="es-ES" altLang="es-PE" sz="1200">
                <a:latin typeface="Arial" panose="020B0604020202020204" pitchFamily="34" charset="0"/>
              </a:rPr>
              <a:pPr/>
              <a:t>2</a:t>
            </a:fld>
            <a:endParaRPr lang="es-ES" altLang="es-PE" sz="1200">
              <a:latin typeface="Arial" panose="020B0604020202020204" pitchFamily="34" charset="0"/>
            </a:endParaRPr>
          </a:p>
        </p:txBody>
      </p:sp>
    </p:spTree>
    <p:extLst>
      <p:ext uri="{BB962C8B-B14F-4D97-AF65-F5344CB8AC3E}">
        <p14:creationId xmlns:p14="http://schemas.microsoft.com/office/powerpoint/2010/main" val="387369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5F9EF663-8317-4055-92A2-5796464BDC7C}" type="slidenum">
              <a:rPr lang="es-ES" altLang="es-PE" smtClean="0"/>
              <a:pPr/>
              <a:t>3</a:t>
            </a:fld>
            <a:endParaRPr lang="es-ES" altLang="es-PE"/>
          </a:p>
        </p:txBody>
      </p:sp>
    </p:spTree>
    <p:extLst>
      <p:ext uri="{BB962C8B-B14F-4D97-AF65-F5344CB8AC3E}">
        <p14:creationId xmlns:p14="http://schemas.microsoft.com/office/powerpoint/2010/main" val="3592602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6"/>
          <p:cNvGrpSpPr>
            <a:grpSpLocks/>
          </p:cNvGrpSpPr>
          <p:nvPr/>
        </p:nvGrpSpPr>
        <p:grpSpPr bwMode="auto">
          <a:xfrm>
            <a:off x="-7938" y="-7938"/>
            <a:ext cx="9170988" cy="6873876"/>
            <a:chOff x="-8466" y="-8468"/>
            <a:chExt cx="9171316" cy="6874935"/>
          </a:xfrm>
        </p:grpSpPr>
        <p:cxnSp>
          <p:nvCxnSpPr>
            <p:cNvPr id="5" name="Straight Connector 27"/>
            <p:cNvCxnSpPr/>
            <p:nvPr/>
          </p:nvCxnSpPr>
          <p:spPr>
            <a:xfrm flipV="1">
              <a:off x="5130456"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8"/>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635"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632"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s-ES"/>
          </a:p>
        </p:txBody>
      </p:sp>
      <p:sp>
        <p:nvSpPr>
          <p:cNvPr id="16" name="Footer Placeholder 4"/>
          <p:cNvSpPr>
            <a:spLocks noGrp="1"/>
          </p:cNvSpPr>
          <p:nvPr>
            <p:ph type="ftr" sz="quarter" idx="11"/>
          </p:nvPr>
        </p:nvSpPr>
        <p:spPr/>
        <p:txBody>
          <a:bodyPr/>
          <a:lstStyle>
            <a:lvl1pPr>
              <a:defRPr/>
            </a:lvl1pPr>
          </a:lstStyle>
          <a:p>
            <a:pPr>
              <a:defRPr/>
            </a:pPr>
            <a:endParaRPr lang="es-ES"/>
          </a:p>
        </p:txBody>
      </p:sp>
      <p:sp>
        <p:nvSpPr>
          <p:cNvPr id="17" name="Slide Number Placeholder 5"/>
          <p:cNvSpPr>
            <a:spLocks noGrp="1"/>
          </p:cNvSpPr>
          <p:nvPr>
            <p:ph type="sldNum" sz="quarter" idx="12"/>
          </p:nvPr>
        </p:nvSpPr>
        <p:spPr/>
        <p:txBody>
          <a:bodyPr/>
          <a:lstStyle>
            <a:lvl1pPr>
              <a:defRPr/>
            </a:lvl1pPr>
          </a:lstStyle>
          <a:p>
            <a:fld id="{339265B9-4C3B-43FE-A43F-5E75205462C8}" type="slidenum">
              <a:rPr lang="es-ES" altLang="es-PE"/>
              <a:pPr/>
              <a:t>‹Nº›</a:t>
            </a:fld>
            <a:endParaRPr lang="es-ES" altLang="es-PE"/>
          </a:p>
        </p:txBody>
      </p:sp>
    </p:spTree>
    <p:extLst>
      <p:ext uri="{BB962C8B-B14F-4D97-AF65-F5344CB8AC3E}">
        <p14:creationId xmlns:p14="http://schemas.microsoft.com/office/powerpoint/2010/main" val="3666527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DF32BBE9-AF66-4F01-A90F-F63459DF1A80}" type="slidenum">
              <a:rPr lang="es-ES" altLang="es-PE"/>
              <a:pPr/>
              <a:t>‹Nº›</a:t>
            </a:fld>
            <a:endParaRPr lang="es-ES" altLang="es-PE"/>
          </a:p>
        </p:txBody>
      </p:sp>
    </p:spTree>
    <p:extLst>
      <p:ext uri="{BB962C8B-B14F-4D97-AF65-F5344CB8AC3E}">
        <p14:creationId xmlns:p14="http://schemas.microsoft.com/office/powerpoint/2010/main" val="19666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482600" y="790575"/>
            <a:ext cx="457200" cy="584200"/>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6" name="TextBox 24"/>
          <p:cNvSpPr txBox="1">
            <a:spLocks noChangeArrowheads="1"/>
          </p:cNvSpPr>
          <p:nvPr/>
        </p:nvSpPr>
        <p:spPr bwMode="auto">
          <a:xfrm>
            <a:off x="6748463" y="2886075"/>
            <a:ext cx="457200" cy="585788"/>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endParaRPr lang="es-ES"/>
          </a:p>
        </p:txBody>
      </p:sp>
      <p:sp>
        <p:nvSpPr>
          <p:cNvPr id="8" name="Footer Placeholder 4"/>
          <p:cNvSpPr>
            <a:spLocks noGrp="1"/>
          </p:cNvSpPr>
          <p:nvPr>
            <p:ph type="ftr" sz="quarter" idx="15"/>
          </p:nvPr>
        </p:nvSpPr>
        <p:spPr/>
        <p:txBody>
          <a:bodyPr/>
          <a:lstStyle>
            <a:lvl1pPr>
              <a:defRPr/>
            </a:lvl1pPr>
          </a:lstStyle>
          <a:p>
            <a:pPr>
              <a:defRPr/>
            </a:pPr>
            <a:endParaRPr lang="es-ES"/>
          </a:p>
        </p:txBody>
      </p:sp>
      <p:sp>
        <p:nvSpPr>
          <p:cNvPr id="9" name="Slide Number Placeholder 5"/>
          <p:cNvSpPr>
            <a:spLocks noGrp="1"/>
          </p:cNvSpPr>
          <p:nvPr>
            <p:ph type="sldNum" sz="quarter" idx="16"/>
          </p:nvPr>
        </p:nvSpPr>
        <p:spPr/>
        <p:txBody>
          <a:bodyPr/>
          <a:lstStyle>
            <a:lvl1pPr>
              <a:defRPr/>
            </a:lvl1pPr>
          </a:lstStyle>
          <a:p>
            <a:fld id="{15FBF186-40BE-4BAB-B02C-7981FC5CAAA6}" type="slidenum">
              <a:rPr lang="es-ES" altLang="es-PE"/>
              <a:pPr/>
              <a:t>‹Nº›</a:t>
            </a:fld>
            <a:endParaRPr lang="es-ES" altLang="es-PE"/>
          </a:p>
        </p:txBody>
      </p:sp>
    </p:spTree>
    <p:extLst>
      <p:ext uri="{BB962C8B-B14F-4D97-AF65-F5344CB8AC3E}">
        <p14:creationId xmlns:p14="http://schemas.microsoft.com/office/powerpoint/2010/main" val="57254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23334DAC-B0FD-4235-84B7-AE83F1F23182}" type="slidenum">
              <a:rPr lang="es-ES" altLang="es-PE"/>
              <a:pPr/>
              <a:t>‹Nº›</a:t>
            </a:fld>
            <a:endParaRPr lang="es-ES" altLang="es-PE"/>
          </a:p>
        </p:txBody>
      </p:sp>
    </p:spTree>
    <p:extLst>
      <p:ext uri="{BB962C8B-B14F-4D97-AF65-F5344CB8AC3E}">
        <p14:creationId xmlns:p14="http://schemas.microsoft.com/office/powerpoint/2010/main" val="1715606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482600" y="790575"/>
            <a:ext cx="457200" cy="584200"/>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6" name="TextBox 24"/>
          <p:cNvSpPr txBox="1">
            <a:spLocks noChangeArrowheads="1"/>
          </p:cNvSpPr>
          <p:nvPr/>
        </p:nvSpPr>
        <p:spPr bwMode="auto">
          <a:xfrm>
            <a:off x="6748463" y="2886075"/>
            <a:ext cx="457200" cy="585788"/>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endParaRPr lang="es-ES"/>
          </a:p>
        </p:txBody>
      </p:sp>
      <p:sp>
        <p:nvSpPr>
          <p:cNvPr id="8" name="Footer Placeholder 4"/>
          <p:cNvSpPr>
            <a:spLocks noGrp="1"/>
          </p:cNvSpPr>
          <p:nvPr>
            <p:ph type="ftr" sz="quarter" idx="15"/>
          </p:nvPr>
        </p:nvSpPr>
        <p:spPr/>
        <p:txBody>
          <a:bodyPr/>
          <a:lstStyle>
            <a:lvl1pPr>
              <a:defRPr/>
            </a:lvl1pPr>
          </a:lstStyle>
          <a:p>
            <a:pPr>
              <a:defRPr/>
            </a:pPr>
            <a:endParaRPr lang="es-ES"/>
          </a:p>
        </p:txBody>
      </p:sp>
      <p:sp>
        <p:nvSpPr>
          <p:cNvPr id="9" name="Slide Number Placeholder 5"/>
          <p:cNvSpPr>
            <a:spLocks noGrp="1"/>
          </p:cNvSpPr>
          <p:nvPr>
            <p:ph type="sldNum" sz="quarter" idx="16"/>
          </p:nvPr>
        </p:nvSpPr>
        <p:spPr/>
        <p:txBody>
          <a:bodyPr/>
          <a:lstStyle>
            <a:lvl1pPr>
              <a:defRPr/>
            </a:lvl1pPr>
          </a:lstStyle>
          <a:p>
            <a:fld id="{4F7A04C1-E060-4FC3-AEE1-711586665C96}" type="slidenum">
              <a:rPr lang="es-ES" altLang="es-PE"/>
              <a:pPr/>
              <a:t>‹Nº›</a:t>
            </a:fld>
            <a:endParaRPr lang="es-ES" altLang="es-PE"/>
          </a:p>
        </p:txBody>
      </p:sp>
    </p:spTree>
    <p:extLst>
      <p:ext uri="{BB962C8B-B14F-4D97-AF65-F5344CB8AC3E}">
        <p14:creationId xmlns:p14="http://schemas.microsoft.com/office/powerpoint/2010/main" val="363522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Date Placeholder 3"/>
          <p:cNvSpPr>
            <a:spLocks noGrp="1"/>
          </p:cNvSpPr>
          <p:nvPr>
            <p:ph type="dt" sz="half" idx="14"/>
          </p:nvPr>
        </p:nvSpPr>
        <p:spPr/>
        <p:txBody>
          <a:bodyPr/>
          <a:lstStyle>
            <a:lvl1pPr>
              <a:defRPr/>
            </a:lvl1pPr>
          </a:lstStyle>
          <a:p>
            <a:pPr>
              <a:defRPr/>
            </a:pPr>
            <a:endParaRPr lang="es-ES"/>
          </a:p>
        </p:txBody>
      </p:sp>
      <p:sp>
        <p:nvSpPr>
          <p:cNvPr id="6" name="Footer Placeholder 4"/>
          <p:cNvSpPr>
            <a:spLocks noGrp="1"/>
          </p:cNvSpPr>
          <p:nvPr>
            <p:ph type="ftr" sz="quarter" idx="15"/>
          </p:nvPr>
        </p:nvSpPr>
        <p:spPr/>
        <p:txBody>
          <a:bodyPr/>
          <a:lstStyle>
            <a:lvl1pPr>
              <a:defRPr/>
            </a:lvl1pPr>
          </a:lstStyle>
          <a:p>
            <a:pPr>
              <a:defRPr/>
            </a:pPr>
            <a:endParaRPr lang="es-ES"/>
          </a:p>
        </p:txBody>
      </p:sp>
      <p:sp>
        <p:nvSpPr>
          <p:cNvPr id="7" name="Slide Number Placeholder 5"/>
          <p:cNvSpPr>
            <a:spLocks noGrp="1"/>
          </p:cNvSpPr>
          <p:nvPr>
            <p:ph type="sldNum" sz="quarter" idx="16"/>
          </p:nvPr>
        </p:nvSpPr>
        <p:spPr/>
        <p:txBody>
          <a:bodyPr/>
          <a:lstStyle>
            <a:lvl1pPr>
              <a:defRPr/>
            </a:lvl1pPr>
          </a:lstStyle>
          <a:p>
            <a:fld id="{58B1CAFD-F167-4D9D-86E4-83B0D4140061}" type="slidenum">
              <a:rPr lang="es-ES" altLang="es-PE"/>
              <a:pPr/>
              <a:t>‹Nº›</a:t>
            </a:fld>
            <a:endParaRPr lang="es-ES" altLang="es-PE"/>
          </a:p>
        </p:txBody>
      </p:sp>
    </p:spTree>
    <p:extLst>
      <p:ext uri="{BB962C8B-B14F-4D97-AF65-F5344CB8AC3E}">
        <p14:creationId xmlns:p14="http://schemas.microsoft.com/office/powerpoint/2010/main" val="2954012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226541FC-7B81-4A34-910F-896674E1F1D2}" type="slidenum">
              <a:rPr lang="es-ES" altLang="es-PE"/>
              <a:pPr/>
              <a:t>‹Nº›</a:t>
            </a:fld>
            <a:endParaRPr lang="es-ES" altLang="es-PE"/>
          </a:p>
        </p:txBody>
      </p:sp>
    </p:spTree>
    <p:extLst>
      <p:ext uri="{BB962C8B-B14F-4D97-AF65-F5344CB8AC3E}">
        <p14:creationId xmlns:p14="http://schemas.microsoft.com/office/powerpoint/2010/main" val="2774096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2E1745D2-BA75-4785-A535-8EC2B1599C8C}" type="slidenum">
              <a:rPr lang="es-ES" altLang="es-PE"/>
              <a:pPr/>
              <a:t>‹Nº›</a:t>
            </a:fld>
            <a:endParaRPr lang="es-ES" altLang="es-PE"/>
          </a:p>
        </p:txBody>
      </p:sp>
    </p:spTree>
    <p:extLst>
      <p:ext uri="{BB962C8B-B14F-4D97-AF65-F5344CB8AC3E}">
        <p14:creationId xmlns:p14="http://schemas.microsoft.com/office/powerpoint/2010/main" val="2447425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214313"/>
            <a:ext cx="7793037" cy="1462087"/>
          </a:xfrm>
        </p:spPr>
        <p:txBody>
          <a:bodyPr/>
          <a:lstStyle/>
          <a:p>
            <a:r>
              <a:rPr lang="es-ES"/>
              <a:t>Haga clic para modificar el estilo de título del patrón</a:t>
            </a:r>
            <a:endParaRPr lang="es-ES_tradnl"/>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contenido"/>
          <p:cNvSpPr>
            <a:spLocks noGrp="1"/>
          </p:cNvSpPr>
          <p:nvPr>
            <p:ph sz="quarter" idx="2"/>
          </p:nvPr>
        </p:nvSpPr>
        <p:spPr>
          <a:xfrm>
            <a:off x="5145088" y="2017713"/>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contenido"/>
          <p:cNvSpPr>
            <a:spLocks noGrp="1"/>
          </p:cNvSpPr>
          <p:nvPr>
            <p:ph sz="quarter" idx="3"/>
          </p:nvPr>
        </p:nvSpPr>
        <p:spPr>
          <a:xfrm>
            <a:off x="5145088" y="4151313"/>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Rectangle 12"/>
          <p:cNvSpPr>
            <a:spLocks noGrp="1" noChangeArrowheads="1"/>
          </p:cNvSpPr>
          <p:nvPr>
            <p:ph type="ftr" sz="quarter" idx="10"/>
          </p:nvPr>
        </p:nvSpPr>
        <p:spPr/>
        <p:txBody>
          <a:bodyPr/>
          <a:lstStyle>
            <a:lvl1pPr>
              <a:defRPr/>
            </a:lvl1pPr>
          </a:lstStyle>
          <a:p>
            <a:pPr>
              <a:defRPr/>
            </a:pPr>
            <a:endParaRPr lang="es-ES"/>
          </a:p>
        </p:txBody>
      </p:sp>
      <p:sp>
        <p:nvSpPr>
          <p:cNvPr id="7" name="Rectangle 13"/>
          <p:cNvSpPr>
            <a:spLocks noGrp="1" noChangeArrowheads="1"/>
          </p:cNvSpPr>
          <p:nvPr>
            <p:ph type="sldNum" sz="quarter" idx="11"/>
          </p:nvPr>
        </p:nvSpPr>
        <p:spPr/>
        <p:txBody>
          <a:bodyPr/>
          <a:lstStyle>
            <a:lvl1pPr>
              <a:defRPr/>
            </a:lvl1pPr>
          </a:lstStyle>
          <a:p>
            <a:fld id="{2FBDDAA4-6947-4541-A58C-1FD99BE385B0}" type="slidenum">
              <a:rPr lang="es-ES" altLang="es-PE"/>
              <a:pPr/>
              <a:t>‹Nº›</a:t>
            </a:fld>
            <a:endParaRPr lang="es-ES" altLang="es-PE"/>
          </a:p>
        </p:txBody>
      </p:sp>
    </p:spTree>
    <p:extLst>
      <p:ext uri="{BB962C8B-B14F-4D97-AF65-F5344CB8AC3E}">
        <p14:creationId xmlns:p14="http://schemas.microsoft.com/office/powerpoint/2010/main" val="2824004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150938" y="214313"/>
            <a:ext cx="7793037" cy="1462087"/>
          </a:xfrm>
        </p:spPr>
        <p:txBody>
          <a:bodyPr/>
          <a:lstStyle/>
          <a:p>
            <a:r>
              <a:rPr lang="es-ES"/>
              <a:t>Haga clic para modificar el estilo de título del patrón</a:t>
            </a:r>
          </a:p>
        </p:txBody>
      </p:sp>
      <p:sp>
        <p:nvSpPr>
          <p:cNvPr id="3" name="2 Marcador de tabla"/>
          <p:cNvSpPr>
            <a:spLocks noGrp="1"/>
          </p:cNvSpPr>
          <p:nvPr>
            <p:ph type="tbl" idx="1"/>
          </p:nvPr>
        </p:nvSpPr>
        <p:spPr>
          <a:xfrm>
            <a:off x="1182688" y="2017713"/>
            <a:ext cx="7772400" cy="4114800"/>
          </a:xfrm>
        </p:spPr>
        <p:txBody>
          <a:bodyPr/>
          <a:lstStyle/>
          <a:p>
            <a:pPr lvl="0"/>
            <a:endParaRPr lang="es-ES" noProof="0"/>
          </a:p>
        </p:txBody>
      </p:sp>
      <p:sp>
        <p:nvSpPr>
          <p:cNvPr id="4" name="Rectangle 12"/>
          <p:cNvSpPr>
            <a:spLocks noGrp="1" noChangeArrowheads="1"/>
          </p:cNvSpPr>
          <p:nvPr>
            <p:ph type="ftr" sz="quarter" idx="10"/>
          </p:nvPr>
        </p:nvSpPr>
        <p:spPr/>
        <p:txBody>
          <a:bodyPr/>
          <a:lstStyle>
            <a:lvl1pPr>
              <a:defRPr/>
            </a:lvl1pPr>
          </a:lstStyle>
          <a:p>
            <a:pPr>
              <a:defRPr/>
            </a:pPr>
            <a:endParaRPr lang="es-ES"/>
          </a:p>
        </p:txBody>
      </p:sp>
      <p:sp>
        <p:nvSpPr>
          <p:cNvPr id="5" name="Rectangle 13"/>
          <p:cNvSpPr>
            <a:spLocks noGrp="1" noChangeArrowheads="1"/>
          </p:cNvSpPr>
          <p:nvPr>
            <p:ph type="sldNum" sz="quarter" idx="11"/>
          </p:nvPr>
        </p:nvSpPr>
        <p:spPr/>
        <p:txBody>
          <a:bodyPr/>
          <a:lstStyle>
            <a:lvl1pPr>
              <a:defRPr/>
            </a:lvl1pPr>
          </a:lstStyle>
          <a:p>
            <a:fld id="{12C47DB4-6AE3-4E02-82D1-B87912B2297C}" type="slidenum">
              <a:rPr lang="es-ES" altLang="es-PE"/>
              <a:pPr/>
              <a:t>‹Nº›</a:t>
            </a:fld>
            <a:endParaRPr lang="es-ES" altLang="es-PE"/>
          </a:p>
        </p:txBody>
      </p:sp>
    </p:spTree>
    <p:extLst>
      <p:ext uri="{BB962C8B-B14F-4D97-AF65-F5344CB8AC3E}">
        <p14:creationId xmlns:p14="http://schemas.microsoft.com/office/powerpoint/2010/main" val="371871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0C79B3A6-D3DA-4DCF-BC17-43D2288A49C9}" type="slidenum">
              <a:rPr lang="es-ES" altLang="es-PE"/>
              <a:pPr/>
              <a:t>‹Nº›</a:t>
            </a:fld>
            <a:endParaRPr lang="es-ES" altLang="es-PE"/>
          </a:p>
        </p:txBody>
      </p:sp>
    </p:spTree>
    <p:extLst>
      <p:ext uri="{BB962C8B-B14F-4D97-AF65-F5344CB8AC3E}">
        <p14:creationId xmlns:p14="http://schemas.microsoft.com/office/powerpoint/2010/main" val="260067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73BD39D3-5B00-46AB-B449-B3BB3BFDC30C}" type="slidenum">
              <a:rPr lang="es-ES" altLang="es-PE"/>
              <a:pPr/>
              <a:t>‹Nº›</a:t>
            </a:fld>
            <a:endParaRPr lang="es-ES" altLang="es-PE"/>
          </a:p>
        </p:txBody>
      </p:sp>
    </p:spTree>
    <p:extLst>
      <p:ext uri="{BB962C8B-B14F-4D97-AF65-F5344CB8AC3E}">
        <p14:creationId xmlns:p14="http://schemas.microsoft.com/office/powerpoint/2010/main" val="137385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fld id="{9C8FCC13-498B-4D78-93A1-7FEF7C9671EB}" type="slidenum">
              <a:rPr lang="es-ES" altLang="es-PE"/>
              <a:pPr/>
              <a:t>‹Nº›</a:t>
            </a:fld>
            <a:endParaRPr lang="es-ES" altLang="es-PE"/>
          </a:p>
        </p:txBody>
      </p:sp>
    </p:spTree>
    <p:extLst>
      <p:ext uri="{BB962C8B-B14F-4D97-AF65-F5344CB8AC3E}">
        <p14:creationId xmlns:p14="http://schemas.microsoft.com/office/powerpoint/2010/main" val="205732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s-ES"/>
          </a:p>
        </p:txBody>
      </p:sp>
      <p:sp>
        <p:nvSpPr>
          <p:cNvPr id="8" name="Footer Placeholder 4"/>
          <p:cNvSpPr>
            <a:spLocks noGrp="1"/>
          </p:cNvSpPr>
          <p:nvPr>
            <p:ph type="ftr" sz="quarter" idx="11"/>
          </p:nvPr>
        </p:nvSpPr>
        <p:spPr/>
        <p:txBody>
          <a:bodyPr/>
          <a:lstStyle>
            <a:lvl1pPr>
              <a:defRPr/>
            </a:lvl1pPr>
          </a:lstStyle>
          <a:p>
            <a:pPr>
              <a:defRPr/>
            </a:pPr>
            <a:endParaRPr lang="es-ES"/>
          </a:p>
        </p:txBody>
      </p:sp>
      <p:sp>
        <p:nvSpPr>
          <p:cNvPr id="9" name="Slide Number Placeholder 5"/>
          <p:cNvSpPr>
            <a:spLocks noGrp="1"/>
          </p:cNvSpPr>
          <p:nvPr>
            <p:ph type="sldNum" sz="quarter" idx="12"/>
          </p:nvPr>
        </p:nvSpPr>
        <p:spPr/>
        <p:txBody>
          <a:bodyPr/>
          <a:lstStyle>
            <a:lvl1pPr>
              <a:defRPr/>
            </a:lvl1pPr>
          </a:lstStyle>
          <a:p>
            <a:fld id="{7ABBD0A6-DE3E-4512-9100-C5C94DBDA828}" type="slidenum">
              <a:rPr lang="es-ES" altLang="es-PE"/>
              <a:pPr/>
              <a:t>‹Nº›</a:t>
            </a:fld>
            <a:endParaRPr lang="es-ES" altLang="es-PE"/>
          </a:p>
        </p:txBody>
      </p:sp>
    </p:spTree>
    <p:extLst>
      <p:ext uri="{BB962C8B-B14F-4D97-AF65-F5344CB8AC3E}">
        <p14:creationId xmlns:p14="http://schemas.microsoft.com/office/powerpoint/2010/main" val="250323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endParaRPr lang="es-ES"/>
          </a:p>
        </p:txBody>
      </p:sp>
      <p:sp>
        <p:nvSpPr>
          <p:cNvPr id="4" name="Footer Placeholder 4"/>
          <p:cNvSpPr>
            <a:spLocks noGrp="1"/>
          </p:cNvSpPr>
          <p:nvPr>
            <p:ph type="ftr" sz="quarter" idx="11"/>
          </p:nvPr>
        </p:nvSpPr>
        <p:spPr/>
        <p:txBody>
          <a:bodyPr/>
          <a:lstStyle>
            <a:lvl1pPr>
              <a:defRPr/>
            </a:lvl1pPr>
          </a:lstStyle>
          <a:p>
            <a:pPr>
              <a:defRPr/>
            </a:pPr>
            <a:endParaRPr lang="es-ES"/>
          </a:p>
        </p:txBody>
      </p:sp>
      <p:sp>
        <p:nvSpPr>
          <p:cNvPr id="5" name="Slide Number Placeholder 5"/>
          <p:cNvSpPr>
            <a:spLocks noGrp="1"/>
          </p:cNvSpPr>
          <p:nvPr>
            <p:ph type="sldNum" sz="quarter" idx="12"/>
          </p:nvPr>
        </p:nvSpPr>
        <p:spPr/>
        <p:txBody>
          <a:bodyPr/>
          <a:lstStyle>
            <a:lvl1pPr>
              <a:defRPr/>
            </a:lvl1pPr>
          </a:lstStyle>
          <a:p>
            <a:fld id="{D7B28854-B037-426A-9219-E1F8BFAA105F}" type="slidenum">
              <a:rPr lang="es-ES" altLang="es-PE"/>
              <a:pPr/>
              <a:t>‹Nº›</a:t>
            </a:fld>
            <a:endParaRPr lang="es-ES" altLang="es-PE"/>
          </a:p>
        </p:txBody>
      </p:sp>
    </p:spTree>
    <p:extLst>
      <p:ext uri="{BB962C8B-B14F-4D97-AF65-F5344CB8AC3E}">
        <p14:creationId xmlns:p14="http://schemas.microsoft.com/office/powerpoint/2010/main" val="132662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s-ES"/>
          </a:p>
        </p:txBody>
      </p:sp>
      <p:sp>
        <p:nvSpPr>
          <p:cNvPr id="3" name="Footer Placeholder 4"/>
          <p:cNvSpPr>
            <a:spLocks noGrp="1"/>
          </p:cNvSpPr>
          <p:nvPr>
            <p:ph type="ftr" sz="quarter" idx="11"/>
          </p:nvPr>
        </p:nvSpPr>
        <p:spPr/>
        <p:txBody>
          <a:bodyPr/>
          <a:lstStyle>
            <a:lvl1pPr>
              <a:defRPr/>
            </a:lvl1pPr>
          </a:lstStyle>
          <a:p>
            <a:pPr>
              <a:defRPr/>
            </a:pPr>
            <a:endParaRPr lang="es-ES"/>
          </a:p>
        </p:txBody>
      </p:sp>
      <p:sp>
        <p:nvSpPr>
          <p:cNvPr id="4" name="Slide Number Placeholder 5"/>
          <p:cNvSpPr>
            <a:spLocks noGrp="1"/>
          </p:cNvSpPr>
          <p:nvPr>
            <p:ph type="sldNum" sz="quarter" idx="12"/>
          </p:nvPr>
        </p:nvSpPr>
        <p:spPr/>
        <p:txBody>
          <a:bodyPr/>
          <a:lstStyle>
            <a:lvl1pPr>
              <a:defRPr/>
            </a:lvl1pPr>
          </a:lstStyle>
          <a:p>
            <a:fld id="{26F8C5E3-4536-4745-9D54-4D651C7F9564}" type="slidenum">
              <a:rPr lang="es-ES" altLang="es-PE"/>
              <a:pPr/>
              <a:t>‹Nº›</a:t>
            </a:fld>
            <a:endParaRPr lang="es-ES" altLang="es-PE"/>
          </a:p>
        </p:txBody>
      </p:sp>
    </p:spTree>
    <p:extLst>
      <p:ext uri="{BB962C8B-B14F-4D97-AF65-F5344CB8AC3E}">
        <p14:creationId xmlns:p14="http://schemas.microsoft.com/office/powerpoint/2010/main" val="213738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fld id="{C8282241-CE95-4D5E-AC5E-EF56A65A4095}" type="slidenum">
              <a:rPr lang="es-ES" altLang="es-PE"/>
              <a:pPr/>
              <a:t>‹Nº›</a:t>
            </a:fld>
            <a:endParaRPr lang="es-ES" altLang="es-PE"/>
          </a:p>
        </p:txBody>
      </p:sp>
    </p:spTree>
    <p:extLst>
      <p:ext uri="{BB962C8B-B14F-4D97-AF65-F5344CB8AC3E}">
        <p14:creationId xmlns:p14="http://schemas.microsoft.com/office/powerpoint/2010/main" val="66414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fld id="{A1FC9E2C-105A-458B-A625-D1E510C5610A}" type="slidenum">
              <a:rPr lang="es-ES" altLang="es-PE"/>
              <a:pPr/>
              <a:t>‹Nº›</a:t>
            </a:fld>
            <a:endParaRPr lang="es-ES" altLang="es-PE"/>
          </a:p>
        </p:txBody>
      </p:sp>
    </p:spTree>
    <p:extLst>
      <p:ext uri="{BB962C8B-B14F-4D97-AF65-F5344CB8AC3E}">
        <p14:creationId xmlns:p14="http://schemas.microsoft.com/office/powerpoint/2010/main" val="347564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6"/>
          <p:cNvGrpSpPr>
            <a:grpSpLocks/>
          </p:cNvGrpSpPr>
          <p:nvPr/>
        </p:nvGrpSpPr>
        <p:grpSpPr bwMode="auto">
          <a:xfrm>
            <a:off x="-7938" y="-7938"/>
            <a:ext cx="9170988" cy="6873876"/>
            <a:chOff x="-8467" y="-8468"/>
            <a:chExt cx="9171317" cy="6874935"/>
          </a:xfrm>
        </p:grpSpPr>
        <p:sp>
          <p:nvSpPr>
            <p:cNvPr id="7" name="Freeform 6"/>
            <p:cNvSpPr/>
            <p:nvPr/>
          </p:nvSpPr>
          <p:spPr>
            <a:xfrm>
              <a:off x="-8467" y="4013290"/>
              <a:ext cx="457217"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55"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34"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título del patrón</a:t>
            </a:r>
            <a:endParaRPr lang="en-US" altLang="es-PE"/>
          </a:p>
        </p:txBody>
      </p:sp>
      <p:sp>
        <p:nvSpPr>
          <p:cNvPr id="3076" name="Text Placeholder 2"/>
          <p:cNvSpPr>
            <a:spLocks noGrp="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endParaRPr lang="en-US" altLang="es-PE"/>
          </a:p>
        </p:txBody>
      </p:sp>
      <p:sp>
        <p:nvSpPr>
          <p:cNvPr id="4" name="Date Placeholder 3"/>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hangingPunct="1">
              <a:lnSpc>
                <a:spcPct val="90000"/>
              </a:lnSpc>
              <a:spcBef>
                <a:spcPct val="20000"/>
              </a:spcBef>
              <a:buClr>
                <a:schemeClr val="folHlink"/>
              </a:buClr>
              <a:buSzPct val="60000"/>
              <a:buFont typeface="Wingdings" panose="05000000000000000000" pitchFamily="2" charset="2"/>
              <a:buNone/>
              <a:defRPr sz="900">
                <a:solidFill>
                  <a:schemeClr val="tx1">
                    <a:tint val="75000"/>
                  </a:schemeClr>
                </a:solidFill>
                <a:latin typeface="Arial" panose="020B0604020202020204" pitchFamily="34" charset="0"/>
              </a:defRPr>
            </a:lvl1pPr>
          </a:lstStyle>
          <a:p>
            <a:pPr>
              <a:defRPr/>
            </a:pPr>
            <a:fld id="{56CAC821-F2AE-4E80-8B10-6C1A783251E5}" type="datetimeFigureOut">
              <a:rPr lang="es-PE"/>
              <a:pPr>
                <a:defRPr/>
              </a:pPr>
              <a:t>15/09/2020</a:t>
            </a:fld>
            <a:endParaRPr lang="es-PE"/>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lnSpc>
                <a:spcPct val="90000"/>
              </a:lnSpc>
              <a:spcBef>
                <a:spcPct val="20000"/>
              </a:spcBef>
              <a:buClr>
                <a:schemeClr val="folHlink"/>
              </a:buClr>
              <a:buSzPct val="60000"/>
              <a:buFont typeface="Wingdings" panose="05000000000000000000" pitchFamily="2" charset="2"/>
              <a:buNone/>
              <a:defRPr sz="900">
                <a:solidFill>
                  <a:schemeClr val="tx1">
                    <a:tint val="75000"/>
                  </a:schemeClr>
                </a:solidFill>
                <a:latin typeface="Arial" panose="020B0604020202020204" pitchFamily="34" charset="0"/>
              </a:defRPr>
            </a:lvl1pPr>
          </a:lstStyle>
          <a:p>
            <a:pPr>
              <a:defRPr/>
            </a:pPr>
            <a:endParaRPr lang="es-ES"/>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lnSpc>
                <a:spcPct val="90000"/>
              </a:lnSpc>
              <a:spcBef>
                <a:spcPct val="20000"/>
              </a:spcBef>
              <a:buClr>
                <a:schemeClr val="folHlink"/>
              </a:buClr>
              <a:buSzPct val="60000"/>
              <a:buFont typeface="Wingdings" panose="05000000000000000000" pitchFamily="2" charset="2"/>
              <a:buNone/>
              <a:defRPr sz="900">
                <a:solidFill>
                  <a:schemeClr val="accent1"/>
                </a:solidFill>
              </a:defRPr>
            </a:lvl1pPr>
          </a:lstStyle>
          <a:p>
            <a:fld id="{C6784AC6-E35A-4827-853F-327590500C53}" type="slidenum">
              <a:rPr lang="es-ES" altLang="es-PE"/>
              <a:pPr/>
              <a:t>‹Nº›</a:t>
            </a:fld>
            <a:endParaRPr lang="es-ES" altLang="es-PE"/>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 id="2147483941" r:id="rId18"/>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itchFamily="34" charset="0"/>
        </a:defRPr>
      </a:lvl2pPr>
      <a:lvl3pPr algn="l" defTabSz="457200" rtl="0" eaLnBrk="0" fontAlgn="base" hangingPunct="0">
        <a:spcBef>
          <a:spcPct val="0"/>
        </a:spcBef>
        <a:spcAft>
          <a:spcPct val="0"/>
        </a:spcAft>
        <a:defRPr sz="3600">
          <a:solidFill>
            <a:schemeClr val="accent1"/>
          </a:solidFill>
          <a:latin typeface="Trebuchet MS" pitchFamily="34" charset="0"/>
        </a:defRPr>
      </a:lvl3pPr>
      <a:lvl4pPr algn="l" defTabSz="457200" rtl="0" eaLnBrk="0" fontAlgn="base" hangingPunct="0">
        <a:spcBef>
          <a:spcPct val="0"/>
        </a:spcBef>
        <a:spcAft>
          <a:spcPct val="0"/>
        </a:spcAft>
        <a:defRPr sz="3600">
          <a:solidFill>
            <a:schemeClr val="accent1"/>
          </a:solidFill>
          <a:latin typeface="Trebuchet MS" pitchFamily="34" charset="0"/>
        </a:defRPr>
      </a:lvl4pPr>
      <a:lvl5pPr algn="l" defTabSz="457200" rtl="0" eaLnBrk="0" fontAlgn="base" hangingPunct="0">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2.xml"/><Relationship Id="rId7" Type="http://schemas.openxmlformats.org/officeDocument/2006/relationships/image" Target="../media/image10.wmf"/><Relationship Id="rId2" Type="http://schemas.openxmlformats.org/officeDocument/2006/relationships/vmlDrawing" Target="../drawings/vmlDrawing1.vml"/><Relationship Id="rId1" Type="http://schemas.openxmlformats.org/officeDocument/2006/relationships/themeOverride" Target="../theme/themeOverride6.x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2.jpeg"/><Relationship Id="rId4" Type="http://schemas.openxmlformats.org/officeDocument/2006/relationships/hyperlink" Target="http://akifrases.com/frase/13266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9.wmf"/><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34.wmf"/><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1 Título"/>
          <p:cNvSpPr>
            <a:spLocks noGrp="1"/>
          </p:cNvSpPr>
          <p:nvPr>
            <p:ph type="ctrTitle"/>
          </p:nvPr>
        </p:nvSpPr>
        <p:spPr>
          <a:xfrm>
            <a:off x="1979613" y="0"/>
            <a:ext cx="7164387" cy="1830388"/>
          </a:xfrm>
        </p:spPr>
        <p:txBody>
          <a:bodyPr/>
          <a:lstStyle/>
          <a:p>
            <a:pPr algn="ctr" eaLnBrk="1" hangingPunct="1"/>
            <a:r>
              <a:rPr lang="es-PE" altLang="es-PE" sz="3200">
                <a:solidFill>
                  <a:schemeClr val="tx1"/>
                </a:solidFill>
              </a:rPr>
              <a:t>UNIVERSIDAD NACIONAL AGRARIA LA MOLINA</a:t>
            </a:r>
          </a:p>
        </p:txBody>
      </p:sp>
      <p:pic>
        <p:nvPicPr>
          <p:cNvPr id="23555" name="Picture 2" descr="http://www.lamolina.edu.pe/portada/html/acerca/escudos/download/color/1193x1355_ESCUDOCOL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7961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2 Subtítulo"/>
          <p:cNvSpPr txBox="1">
            <a:spLocks/>
          </p:cNvSpPr>
          <p:nvPr/>
        </p:nvSpPr>
        <p:spPr bwMode="auto">
          <a:xfrm>
            <a:off x="2700338" y="1916113"/>
            <a:ext cx="58674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90000"/>
              </a:lnSpc>
              <a:spcBef>
                <a:spcPts val="400"/>
              </a:spcBef>
              <a:buClr>
                <a:schemeClr val="accent1"/>
              </a:buClr>
              <a:buSzPct val="68000"/>
              <a:buFont typeface="Wingdings 3" panose="05040102010807070707" pitchFamily="18" charset="2"/>
              <a:buNone/>
            </a:pPr>
            <a:r>
              <a:rPr lang="es-PE" altLang="es-PE" sz="2400" dirty="0">
                <a:solidFill>
                  <a:srgbClr val="404040"/>
                </a:solidFill>
                <a:latin typeface="Trebuchet MS" panose="020B0603020202020204" pitchFamily="34" charset="0"/>
              </a:rPr>
              <a:t>Departamento Académico de Estadística e Informática</a:t>
            </a:r>
          </a:p>
        </p:txBody>
      </p:sp>
      <p:sp>
        <p:nvSpPr>
          <p:cNvPr id="23557" name="2 Subtítulo"/>
          <p:cNvSpPr txBox="1">
            <a:spLocks/>
          </p:cNvSpPr>
          <p:nvPr/>
        </p:nvSpPr>
        <p:spPr bwMode="auto">
          <a:xfrm>
            <a:off x="2736850" y="3500438"/>
            <a:ext cx="586740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90000"/>
              </a:lnSpc>
              <a:spcBef>
                <a:spcPts val="400"/>
              </a:spcBef>
              <a:buClr>
                <a:schemeClr val="accent1"/>
              </a:buClr>
              <a:buSzPct val="68000"/>
              <a:buFont typeface="Wingdings 3" panose="05040102010807070707" pitchFamily="18" charset="2"/>
              <a:buNone/>
            </a:pPr>
            <a:r>
              <a:rPr lang="es-PE" altLang="es-PE" sz="3200" dirty="0">
                <a:solidFill>
                  <a:srgbClr val="0070C0"/>
                </a:solidFill>
                <a:latin typeface="Trebuchet MS" panose="020B0603020202020204" pitchFamily="34" charset="0"/>
              </a:rPr>
              <a:t>Estadística No Paramétrica</a:t>
            </a:r>
          </a:p>
        </p:txBody>
      </p:sp>
      <p:sp>
        <p:nvSpPr>
          <p:cNvPr id="23558" name="Rectangle 6"/>
          <p:cNvSpPr>
            <a:spLocks noChangeArrowheads="1"/>
          </p:cNvSpPr>
          <p:nvPr/>
        </p:nvSpPr>
        <p:spPr bwMode="auto">
          <a:xfrm>
            <a:off x="3816350" y="6237288"/>
            <a:ext cx="53276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es-ES" altLang="es-PE" sz="3200"/>
              <a:t>Mg Sc Jaime Porras Cerrón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un parámetro</a:t>
            </a:r>
            <a:br>
              <a:rPr lang="es-ES" altLang="es-PE" sz="4000" b="1" dirty="0">
                <a:solidFill>
                  <a:srgbClr val="0070C0"/>
                </a:solidFill>
              </a:rPr>
            </a:br>
            <a:r>
              <a:rPr lang="es-ES" altLang="es-PE" sz="4000" b="1" dirty="0">
                <a:solidFill>
                  <a:srgbClr val="0070C0"/>
                </a:solidFill>
              </a:rPr>
              <a:t>     de Locación</a:t>
            </a:r>
            <a:br>
              <a:rPr lang="es-ES" altLang="es-PE" sz="4000" b="1" dirty="0">
                <a:solidFill>
                  <a:srgbClr val="0070C0"/>
                </a:solidFill>
              </a:rPr>
            </a:br>
            <a:r>
              <a:rPr lang="es-ES" altLang="es-PE" sz="3100" b="1" dirty="0">
                <a:solidFill>
                  <a:srgbClr val="0070C0"/>
                </a:solidFill>
              </a:rPr>
              <a:t>2.2 Prueba Kruskal-Wallis</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609600" y="1008172"/>
            <a:ext cx="7776864" cy="5445164"/>
          </a:xfrm>
        </p:spPr>
        <p:txBody>
          <a:bodyPr/>
          <a:lstStyle/>
          <a:p>
            <a:pPr marL="0" indent="0" algn="just">
              <a:spcAft>
                <a:spcPts val="0"/>
              </a:spcAft>
              <a:buNone/>
            </a:pPr>
            <a:endParaRPr lang="es-PE" sz="3200" dirty="0">
              <a:latin typeface="+mj-lt"/>
              <a:ea typeface="Times New Roman" panose="02020603050405020304" pitchFamily="18" charset="0"/>
              <a:cs typeface="Times New Roman" panose="02020603050405020304" pitchFamily="18" charset="0"/>
            </a:endParaRPr>
          </a:p>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r>
              <a:rPr lang="es-PE" sz="3200" dirty="0">
                <a:latin typeface="+mj-lt"/>
                <a:cs typeface="Times New Roman" panose="02020603050405020304" pitchFamily="18" charset="0"/>
              </a:rPr>
              <a:t>Comparaciones múltiples</a:t>
            </a:r>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kruskal</a:t>
            </a:r>
            <a:r>
              <a:rPr lang="es-PE" sz="3200" dirty="0"/>
              <a:t> del paquete </a:t>
            </a:r>
            <a:r>
              <a:rPr lang="es-PE" sz="3200" dirty="0" err="1"/>
              <a:t>agricolae</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4" name="Rectangle 154">
            <a:extLst>
              <a:ext uri="{FF2B5EF4-FFF2-40B4-BE49-F238E27FC236}">
                <a16:creationId xmlns:a16="http://schemas.microsoft.com/office/drawing/2014/main" id="{2089FE68-B1F0-4D8E-8DE1-FCF788253AF6}"/>
              </a:ext>
            </a:extLst>
          </p:cNvPr>
          <p:cNvSpPr>
            <a:spLocks noChangeArrowheads="1"/>
          </p:cNvSpPr>
          <p:nvPr/>
        </p:nvSpPr>
        <p:spPr bwMode="auto">
          <a:xfrm>
            <a:off x="2203212" y="2330464"/>
            <a:ext cx="11297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5" name="Objeto 4">
            <a:extLst>
              <a:ext uri="{FF2B5EF4-FFF2-40B4-BE49-F238E27FC236}">
                <a16:creationId xmlns:a16="http://schemas.microsoft.com/office/drawing/2014/main" id="{AB639885-B491-492D-B4EA-BE9E14D32EE8}"/>
              </a:ext>
            </a:extLst>
          </p:cNvPr>
          <p:cNvGraphicFramePr>
            <a:graphicFrameLocks noChangeAspect="1"/>
          </p:cNvGraphicFramePr>
          <p:nvPr>
            <p:extLst>
              <p:ext uri="{D42A27DB-BD31-4B8C-83A1-F6EECF244321}">
                <p14:modId xmlns:p14="http://schemas.microsoft.com/office/powerpoint/2010/main" val="340457327"/>
              </p:ext>
            </p:extLst>
          </p:nvPr>
        </p:nvGraphicFramePr>
        <p:xfrm>
          <a:off x="2203212" y="2240709"/>
          <a:ext cx="4737575" cy="1069775"/>
        </p:xfrm>
        <a:graphic>
          <a:graphicData uri="http://schemas.openxmlformats.org/presentationml/2006/ole">
            <mc:AlternateContent xmlns:mc="http://schemas.openxmlformats.org/markup-compatibility/2006">
              <mc:Choice xmlns:v="urn:schemas-microsoft-com:vml" Requires="v">
                <p:oleObj spid="_x0000_s1225" r:id="rId4" imgW="2349500" imgH="558800" progId="Equation.DSMT4">
                  <p:embed/>
                </p:oleObj>
              </mc:Choice>
              <mc:Fallback>
                <p:oleObj r:id="rId4" imgW="2349500" imgH="558800" progId="Equation.DSMT4">
                  <p:embed/>
                  <p:pic>
                    <p:nvPicPr>
                      <p:cNvPr id="0" name="Object 1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3212" y="2240709"/>
                        <a:ext cx="4737575" cy="1069775"/>
                      </a:xfrm>
                      <a:prstGeom prst="rect">
                        <a:avLst/>
                      </a:prstGeom>
                      <a:noFill/>
                    </p:spPr>
                  </p:pic>
                </p:oleObj>
              </mc:Fallback>
            </mc:AlternateContent>
          </a:graphicData>
        </a:graphic>
      </p:graphicFrame>
      <p:sp>
        <p:nvSpPr>
          <p:cNvPr id="6" name="Rectangle 156">
            <a:extLst>
              <a:ext uri="{FF2B5EF4-FFF2-40B4-BE49-F238E27FC236}">
                <a16:creationId xmlns:a16="http://schemas.microsoft.com/office/drawing/2014/main" id="{E7B1908F-6DDC-4E3E-9875-03862EF164C2}"/>
              </a:ext>
            </a:extLst>
          </p:cNvPr>
          <p:cNvSpPr>
            <a:spLocks noChangeArrowheads="1"/>
          </p:cNvSpPr>
          <p:nvPr/>
        </p:nvSpPr>
        <p:spPr bwMode="auto">
          <a:xfrm>
            <a:off x="827583" y="3557123"/>
            <a:ext cx="117071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8" name="Objeto 7">
            <a:extLst>
              <a:ext uri="{FF2B5EF4-FFF2-40B4-BE49-F238E27FC236}">
                <a16:creationId xmlns:a16="http://schemas.microsoft.com/office/drawing/2014/main" id="{37F728BA-2EB4-4B54-88B1-2F018A94B810}"/>
              </a:ext>
            </a:extLst>
          </p:cNvPr>
          <p:cNvGraphicFramePr>
            <a:graphicFrameLocks noChangeAspect="1"/>
          </p:cNvGraphicFramePr>
          <p:nvPr>
            <p:extLst>
              <p:ext uri="{D42A27DB-BD31-4B8C-83A1-F6EECF244321}">
                <p14:modId xmlns:p14="http://schemas.microsoft.com/office/powerpoint/2010/main" val="2101445195"/>
              </p:ext>
            </p:extLst>
          </p:nvPr>
        </p:nvGraphicFramePr>
        <p:xfrm>
          <a:off x="634829" y="3432071"/>
          <a:ext cx="4097855" cy="925322"/>
        </p:xfrm>
        <a:graphic>
          <a:graphicData uri="http://schemas.openxmlformats.org/presentationml/2006/ole">
            <mc:AlternateContent xmlns:mc="http://schemas.openxmlformats.org/markup-compatibility/2006">
              <mc:Choice xmlns:v="urn:schemas-microsoft-com:vml" Requires="v">
                <p:oleObj spid="_x0000_s1226" r:id="rId6" imgW="2349500" imgH="558800" progId="Equation.DSMT4">
                  <p:embed/>
                </p:oleObj>
              </mc:Choice>
              <mc:Fallback>
                <p:oleObj r:id="rId6" imgW="2349500" imgH="558800" progId="Equation.DSMT4">
                  <p:embed/>
                  <p:pic>
                    <p:nvPicPr>
                      <p:cNvPr id="0" name="Object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829" y="3432071"/>
                        <a:ext cx="4097855" cy="925322"/>
                      </a:xfrm>
                      <a:prstGeom prst="rect">
                        <a:avLst/>
                      </a:prstGeom>
                      <a:noFill/>
                    </p:spPr>
                  </p:pic>
                </p:oleObj>
              </mc:Fallback>
            </mc:AlternateContent>
          </a:graphicData>
        </a:graphic>
      </p:graphicFrame>
      <p:sp>
        <p:nvSpPr>
          <p:cNvPr id="9" name="Rectangle 158">
            <a:extLst>
              <a:ext uri="{FF2B5EF4-FFF2-40B4-BE49-F238E27FC236}">
                <a16:creationId xmlns:a16="http://schemas.microsoft.com/office/drawing/2014/main" id="{C4DBE3C8-EDE7-4DA0-B5FD-A7466A39195A}"/>
              </a:ext>
            </a:extLst>
          </p:cNvPr>
          <p:cNvSpPr>
            <a:spLocks noChangeArrowheads="1"/>
          </p:cNvSpPr>
          <p:nvPr/>
        </p:nvSpPr>
        <p:spPr bwMode="auto">
          <a:xfrm flipV="1">
            <a:off x="2284232" y="5566233"/>
            <a:ext cx="10310658" cy="4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0" name="Objeto 9">
            <a:extLst>
              <a:ext uri="{FF2B5EF4-FFF2-40B4-BE49-F238E27FC236}">
                <a16:creationId xmlns:a16="http://schemas.microsoft.com/office/drawing/2014/main" id="{E7E764F7-6138-4BC5-977A-7B27971237D8}"/>
              </a:ext>
            </a:extLst>
          </p:cNvPr>
          <p:cNvGraphicFramePr>
            <a:graphicFrameLocks noChangeAspect="1"/>
          </p:cNvGraphicFramePr>
          <p:nvPr>
            <p:extLst>
              <p:ext uri="{D42A27DB-BD31-4B8C-83A1-F6EECF244321}">
                <p14:modId xmlns:p14="http://schemas.microsoft.com/office/powerpoint/2010/main" val="3066025343"/>
              </p:ext>
            </p:extLst>
          </p:nvPr>
        </p:nvGraphicFramePr>
        <p:xfrm>
          <a:off x="2292580" y="5148446"/>
          <a:ext cx="5136307" cy="978344"/>
        </p:xfrm>
        <a:graphic>
          <a:graphicData uri="http://schemas.openxmlformats.org/presentationml/2006/ole">
            <mc:AlternateContent xmlns:mc="http://schemas.openxmlformats.org/markup-compatibility/2006">
              <mc:Choice xmlns:v="urn:schemas-microsoft-com:vml" Requires="v">
                <p:oleObj spid="_x0000_s1227" r:id="rId8" imgW="3175000" imgH="584200" progId="Equation.DSMT4">
                  <p:embed/>
                </p:oleObj>
              </mc:Choice>
              <mc:Fallback>
                <p:oleObj r:id="rId8" imgW="3175000" imgH="584200" progId="Equation.DSMT4">
                  <p:embed/>
                  <p:pic>
                    <p:nvPicPr>
                      <p:cNvPr id="0" name="Object 1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2580" y="5148446"/>
                        <a:ext cx="5136307" cy="978344"/>
                      </a:xfrm>
                      <a:prstGeom prst="rect">
                        <a:avLst/>
                      </a:prstGeom>
                      <a:noFill/>
                    </p:spPr>
                  </p:pic>
                </p:oleObj>
              </mc:Fallback>
            </mc:AlternateContent>
          </a:graphicData>
        </a:graphic>
      </p:graphicFrame>
    </p:spTree>
    <p:extLst>
      <p:ext uri="{BB962C8B-B14F-4D97-AF65-F5344CB8AC3E}">
        <p14:creationId xmlns:p14="http://schemas.microsoft.com/office/powerpoint/2010/main" val="3374694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un parámetro </a:t>
            </a:r>
            <a:br>
              <a:rPr lang="es-ES" altLang="es-PE" sz="4000" b="1" dirty="0">
                <a:solidFill>
                  <a:srgbClr val="0070C0"/>
                </a:solidFill>
              </a:rPr>
            </a:br>
            <a:r>
              <a:rPr lang="es-ES" altLang="es-PE" sz="4000" b="1" dirty="0">
                <a:solidFill>
                  <a:srgbClr val="0070C0"/>
                </a:solidFill>
              </a:rPr>
              <a:t>    de Locación</a:t>
            </a:r>
            <a:br>
              <a:rPr lang="es-ES" altLang="es-PE" sz="4000" b="1" dirty="0">
                <a:solidFill>
                  <a:srgbClr val="0070C0"/>
                </a:solidFill>
              </a:rPr>
            </a:br>
            <a:r>
              <a:rPr lang="es-ES" altLang="es-PE" sz="3100" b="1" dirty="0">
                <a:solidFill>
                  <a:srgbClr val="0070C0"/>
                </a:solidFill>
              </a:rPr>
              <a:t>2.3 Prueba de Van Der </a:t>
            </a:r>
            <a:r>
              <a:rPr lang="es-ES" altLang="es-PE" sz="3100" b="1" dirty="0" err="1">
                <a:solidFill>
                  <a:srgbClr val="0070C0"/>
                </a:solidFill>
              </a:rPr>
              <a:t>Waerden</a:t>
            </a:r>
            <a:endParaRPr lang="es-ES" altLang="es-PE" sz="4000" b="1" dirty="0">
              <a:solidFill>
                <a:srgbClr val="0070C0"/>
              </a:solidFill>
            </a:endParaRPr>
          </a:p>
        </p:txBody>
      </p:sp>
      <p:sp>
        <p:nvSpPr>
          <p:cNvPr id="1033" name="Rectangle 3"/>
          <p:cNvSpPr>
            <a:spLocks noGrp="1" noChangeArrowheads="1"/>
          </p:cNvSpPr>
          <p:nvPr>
            <p:ph idx="1"/>
          </p:nvPr>
        </p:nvSpPr>
        <p:spPr>
          <a:xfrm>
            <a:off x="681038" y="1556792"/>
            <a:ext cx="7772400" cy="4608511"/>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La prueba de Van Der </a:t>
            </a:r>
            <a:r>
              <a:rPr lang="es-PE" sz="2400" dirty="0" err="1"/>
              <a:t>Waerden</a:t>
            </a:r>
            <a:r>
              <a:rPr lang="es-PE" sz="2400" dirty="0"/>
              <a:t> que convierte los rangos en cuantiles de la distribución normal estándar a los que llama “valores normales” y la prueba es realizada sobre dichos valores.</a:t>
            </a:r>
          </a:p>
          <a:p>
            <a:pPr marL="0" lvl="0" indent="0">
              <a:buNone/>
            </a:pPr>
            <a:r>
              <a:rPr lang="es-PE" sz="3200" dirty="0"/>
              <a:t>Supuestos</a:t>
            </a:r>
          </a:p>
          <a:p>
            <a:pPr marL="0" lvl="0" indent="0">
              <a:buNone/>
            </a:pPr>
            <a:r>
              <a:rPr lang="es-PE" sz="2400" dirty="0"/>
              <a:t>La variable en estudio es de tipo cuantitativa o deben estar en al menos escala intervalo. </a:t>
            </a:r>
          </a:p>
          <a:p>
            <a:pPr marL="0" lvl="0" indent="0">
              <a:buNone/>
            </a:pPr>
            <a:r>
              <a:rPr lang="es-PE" sz="2400" dirty="0"/>
              <a:t>Las muestras provienen de una misma distribución.</a:t>
            </a:r>
          </a:p>
          <a:p>
            <a:pPr marL="0" lvl="0" indent="0">
              <a:buNone/>
            </a:pPr>
            <a:endParaRPr lang="es-PE" sz="2400" dirty="0"/>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3" name="CuadroTexto 12">
            <a:extLst>
              <a:ext uri="{FF2B5EF4-FFF2-40B4-BE49-F238E27FC236}">
                <a16:creationId xmlns:a16="http://schemas.microsoft.com/office/drawing/2014/main" id="{AD14C363-2951-4763-B667-1DD23C4F5017}"/>
              </a:ext>
            </a:extLst>
          </p:cNvPr>
          <p:cNvSpPr txBox="1"/>
          <p:nvPr/>
        </p:nvSpPr>
        <p:spPr>
          <a:xfrm>
            <a:off x="3927408" y="5881337"/>
            <a:ext cx="3956960" cy="707886"/>
          </a:xfrm>
          <a:prstGeom prst="rect">
            <a:avLst/>
          </a:prstGeom>
          <a:noFill/>
        </p:spPr>
        <p:txBody>
          <a:bodyPr wrap="square" rtlCol="0">
            <a:spAutoFit/>
          </a:bodyPr>
          <a:lstStyle/>
          <a:p>
            <a:pPr algn="l"/>
            <a:r>
              <a:rPr lang="nl-NL" sz="2000" dirty="0"/>
              <a:t>Bartel Leendert van der Waerden</a:t>
            </a:r>
          </a:p>
          <a:p>
            <a:pPr algn="ctr"/>
            <a:r>
              <a:rPr lang="es-PE" sz="2000" dirty="0"/>
              <a:t>(1903-1996)</a:t>
            </a:r>
          </a:p>
        </p:txBody>
      </p:sp>
      <p:pic>
        <p:nvPicPr>
          <p:cNvPr id="31746" name="Picture 2" descr="Bartel Leendert van der Waerden - Alchetron, the free social encyclopedia">
            <a:extLst>
              <a:ext uri="{FF2B5EF4-FFF2-40B4-BE49-F238E27FC236}">
                <a16:creationId xmlns:a16="http://schemas.microsoft.com/office/drawing/2014/main" id="{56DE135E-000B-4DE5-BA5E-15B878A642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7910" y="5085316"/>
            <a:ext cx="1401809" cy="180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742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 calcmode="lin" valueType="num">
                                      <p:cBhvr additive="base">
                                        <p:cTn id="17"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un parámetro </a:t>
            </a:r>
            <a:br>
              <a:rPr lang="es-ES" altLang="es-PE" sz="4000" b="1" dirty="0">
                <a:solidFill>
                  <a:srgbClr val="0070C0"/>
                </a:solidFill>
              </a:rPr>
            </a:br>
            <a:r>
              <a:rPr lang="es-ES" altLang="es-PE" sz="4000" b="1" dirty="0">
                <a:solidFill>
                  <a:srgbClr val="0070C0"/>
                </a:solidFill>
              </a:rPr>
              <a:t>     de Locación</a:t>
            </a:r>
            <a:br>
              <a:rPr lang="es-ES" altLang="es-PE" sz="4000" b="1" dirty="0">
                <a:solidFill>
                  <a:srgbClr val="0070C0"/>
                </a:solidFill>
              </a:rPr>
            </a:br>
            <a:r>
              <a:rPr lang="es-ES" altLang="es-PE" sz="3100" b="1" dirty="0">
                <a:solidFill>
                  <a:srgbClr val="0070C0"/>
                </a:solidFill>
              </a:rPr>
              <a:t>2.3 Prueba Van </a:t>
            </a:r>
            <a:r>
              <a:rPr lang="es-ES" altLang="es-PE" sz="3100" b="1" dirty="0" err="1">
                <a:solidFill>
                  <a:srgbClr val="0070C0"/>
                </a:solidFill>
              </a:rPr>
              <a:t>der</a:t>
            </a:r>
            <a:r>
              <a:rPr lang="es-ES" altLang="es-PE" sz="3100" b="1" dirty="0">
                <a:solidFill>
                  <a:srgbClr val="0070C0"/>
                </a:solidFill>
              </a:rPr>
              <a:t> </a:t>
            </a:r>
            <a:r>
              <a:rPr lang="es-ES" altLang="es-PE" sz="3100" b="1" dirty="0" err="1">
                <a:solidFill>
                  <a:srgbClr val="0070C0"/>
                </a:solidFill>
              </a:rPr>
              <a:t>Waerden</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609600" y="1008171"/>
            <a:ext cx="8066856" cy="5849827"/>
          </a:xfrm>
        </p:spPr>
        <p:txBody>
          <a:bodyPr/>
          <a:lstStyle/>
          <a:p>
            <a:pPr marL="0" indent="0" algn="just">
              <a:spcAft>
                <a:spcPts val="0"/>
              </a:spcAft>
              <a:buNone/>
            </a:pPr>
            <a:endParaRPr lang="es-PE" sz="3200" dirty="0">
              <a:latin typeface="+mj-lt"/>
              <a:ea typeface="Times New Roman" panose="02020603050405020304" pitchFamily="18" charset="0"/>
              <a:cs typeface="Times New Roman" panose="02020603050405020304" pitchFamily="18" charset="0"/>
            </a:endParaRPr>
          </a:p>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waerden.test</a:t>
            </a:r>
            <a:r>
              <a:rPr lang="es-PE" sz="3200" dirty="0"/>
              <a:t> del paquete </a:t>
            </a:r>
            <a:r>
              <a:rPr lang="es-PE" sz="3200" dirty="0" err="1"/>
              <a:t>agricolae</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2294346F-5445-4C12-B602-B02FD0781E8B}"/>
                  </a:ext>
                </a:extLst>
              </p:cNvPr>
              <p:cNvSpPr txBox="1"/>
              <p:nvPr/>
            </p:nvSpPr>
            <p:spPr>
              <a:xfrm>
                <a:off x="539552" y="2248335"/>
                <a:ext cx="8284866" cy="9828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PE" i="1" smtClean="0">
                              <a:latin typeface="Cambria Math" panose="02040503050406030204" pitchFamily="18" charset="0"/>
                            </a:rPr>
                          </m:ctrlPr>
                        </m:sSubPr>
                        <m:e>
                          <m:r>
                            <a:rPr lang="es-PE" i="1">
                              <a:latin typeface="Cambria Math" panose="02040503050406030204" pitchFamily="18" charset="0"/>
                            </a:rPr>
                            <m:t>𝑇</m:t>
                          </m:r>
                        </m:e>
                        <m:sub>
                          <m:r>
                            <a:rPr lang="es-PE" i="0">
                              <a:latin typeface="Cambria Math" panose="02040503050406030204" pitchFamily="18" charset="0"/>
                            </a:rPr>
                            <m:t>1</m:t>
                          </m:r>
                        </m:sub>
                      </m:sSub>
                      <m:r>
                        <a:rPr lang="es-PE" i="0">
                          <a:latin typeface="Cambria Math" panose="02040503050406030204" pitchFamily="18" charset="0"/>
                        </a:rPr>
                        <m:t>=</m:t>
                      </m:r>
                      <m:f>
                        <m:fPr>
                          <m:ctrlPr>
                            <a:rPr lang="es-PE" i="1">
                              <a:latin typeface="Cambria Math" panose="02040503050406030204" pitchFamily="18" charset="0"/>
                            </a:rPr>
                          </m:ctrlPr>
                        </m:fPr>
                        <m:num>
                          <m:r>
                            <a:rPr lang="es-PE" i="0">
                              <a:latin typeface="Cambria Math" panose="02040503050406030204" pitchFamily="18" charset="0"/>
                            </a:rPr>
                            <m:t>1</m:t>
                          </m:r>
                        </m:num>
                        <m:den>
                          <m:sSup>
                            <m:sSupPr>
                              <m:ctrlPr>
                                <a:rPr lang="es-PE" i="1">
                                  <a:latin typeface="Cambria Math" panose="02040503050406030204" pitchFamily="18" charset="0"/>
                                </a:rPr>
                              </m:ctrlPr>
                            </m:sSupPr>
                            <m:e>
                              <m:r>
                                <a:rPr lang="es-PE" i="1">
                                  <a:latin typeface="Cambria Math" panose="02040503050406030204" pitchFamily="18" charset="0"/>
                                </a:rPr>
                                <m:t>𝑠</m:t>
                              </m:r>
                            </m:e>
                            <m:sup>
                              <m:r>
                                <a:rPr lang="es-PE" i="0">
                                  <a:latin typeface="Cambria Math" panose="02040503050406030204" pitchFamily="18" charset="0"/>
                                </a:rPr>
                                <m:t>2</m:t>
                              </m:r>
                            </m:sup>
                          </m:sSup>
                        </m:den>
                      </m:f>
                      <m:nary>
                        <m:naryPr>
                          <m:chr m:val="∑"/>
                          <m:limLoc m:val="subSup"/>
                          <m:ctrlPr>
                            <a:rPr lang="es-PE" i="1" smtClean="0">
                              <a:latin typeface="Cambria Math" panose="02040503050406030204" pitchFamily="18" charset="0"/>
                            </a:rPr>
                          </m:ctrlPr>
                        </m:naryPr>
                        <m:sub>
                          <m:r>
                            <a:rPr lang="es-PE" i="1">
                              <a:latin typeface="Cambria Math" panose="02040503050406030204" pitchFamily="18" charset="0"/>
                            </a:rPr>
                            <m:t>𝑖</m:t>
                          </m:r>
                          <m:r>
                            <a:rPr lang="es-PE" i="0">
                              <a:latin typeface="Cambria Math" panose="02040503050406030204" pitchFamily="18" charset="0"/>
                            </a:rPr>
                            <m:t>=1</m:t>
                          </m:r>
                        </m:sub>
                        <m:sup>
                          <m:r>
                            <a:rPr lang="es-PE" i="1">
                              <a:latin typeface="Cambria Math" panose="02040503050406030204" pitchFamily="18" charset="0"/>
                            </a:rPr>
                            <m:t>𝑘</m:t>
                          </m:r>
                        </m:sup>
                        <m:e>
                          <m:sSub>
                            <m:sSubPr>
                              <m:ctrlPr>
                                <a:rPr lang="es-PE" i="1">
                                  <a:latin typeface="Cambria Math" panose="02040503050406030204" pitchFamily="18" charset="0"/>
                                </a:rPr>
                              </m:ctrlPr>
                            </m:sSubPr>
                            <m:e>
                              <m:r>
                                <a:rPr lang="es-PE" i="1">
                                  <a:latin typeface="Cambria Math" panose="02040503050406030204" pitchFamily="18" charset="0"/>
                                </a:rPr>
                                <m:t>𝑛</m:t>
                              </m:r>
                            </m:e>
                            <m:sub>
                              <m:r>
                                <a:rPr lang="es-PE" i="1">
                                  <a:latin typeface="Cambria Math" panose="02040503050406030204" pitchFamily="18" charset="0"/>
                                </a:rPr>
                                <m:t>𝑖</m:t>
                              </m:r>
                            </m:sub>
                          </m:sSub>
                          <m:r>
                            <a:rPr lang="es-PE" i="0">
                              <a:latin typeface="Cambria Math" panose="02040503050406030204" pitchFamily="18" charset="0"/>
                            </a:rPr>
                            <m:t>(</m:t>
                          </m:r>
                          <m:sSubSup>
                            <m:sSubSupPr>
                              <m:ctrlPr>
                                <a:rPr lang="es-PE" i="1" smtClean="0">
                                  <a:latin typeface="Cambria Math" panose="02040503050406030204" pitchFamily="18" charset="0"/>
                                </a:rPr>
                              </m:ctrlPr>
                            </m:sSubSupPr>
                            <m:e>
                              <m:acc>
                                <m:accPr>
                                  <m:chr m:val="̅"/>
                                  <m:ctrlPr>
                                    <a:rPr lang="es-PE" i="1" smtClean="0">
                                      <a:latin typeface="Cambria Math" panose="02040503050406030204" pitchFamily="18" charset="0"/>
                                    </a:rPr>
                                  </m:ctrlPr>
                                </m:accPr>
                                <m:e>
                                  <m:r>
                                    <a:rPr lang="es-PE" b="0" i="1" smtClean="0">
                                      <a:latin typeface="Cambria Math" panose="02040503050406030204" pitchFamily="18" charset="0"/>
                                    </a:rPr>
                                    <m:t>𝐴</m:t>
                                  </m:r>
                                </m:e>
                              </m:acc>
                            </m:e>
                            <m:sub>
                              <m:r>
                                <a:rPr lang="es-PE" b="0" i="1" smtClean="0">
                                  <a:latin typeface="Cambria Math" panose="02040503050406030204" pitchFamily="18" charset="0"/>
                                </a:rPr>
                                <m:t>𝑖</m:t>
                              </m:r>
                            </m:sub>
                            <m:sup>
                              <m:r>
                                <a:rPr lang="es-PE" b="0" i="1" smtClean="0">
                                  <a:latin typeface="Cambria Math" panose="02040503050406030204" pitchFamily="18" charset="0"/>
                                </a:rPr>
                                <m:t>2</m:t>
                              </m:r>
                            </m:sup>
                          </m:sSubSup>
                          <m:r>
                            <a:rPr lang="es-PE" b="0" i="1" smtClean="0">
                              <a:latin typeface="Cambria Math" panose="02040503050406030204" pitchFamily="18" charset="0"/>
                            </a:rPr>
                            <m:t>)</m:t>
                          </m:r>
                        </m:e>
                      </m:nary>
                    </m:oMath>
                  </m:oMathPara>
                </a14:m>
                <a:endParaRPr lang="es-PE" dirty="0"/>
              </a:p>
            </p:txBody>
          </p:sp>
        </mc:Choice>
        <mc:Fallback xmlns="">
          <p:sp>
            <p:nvSpPr>
              <p:cNvPr id="11" name="CuadroTexto 10">
                <a:extLst>
                  <a:ext uri="{FF2B5EF4-FFF2-40B4-BE49-F238E27FC236}">
                    <a16:creationId xmlns:a16="http://schemas.microsoft.com/office/drawing/2014/main" id="{2294346F-5445-4C12-B602-B02FD0781E8B}"/>
                  </a:ext>
                </a:extLst>
              </p:cNvPr>
              <p:cNvSpPr txBox="1">
                <a:spLocks noRot="1" noChangeAspect="1" noMove="1" noResize="1" noEditPoints="1" noAdjustHandles="1" noChangeArrowheads="1" noChangeShapeType="1" noTextEdit="1"/>
              </p:cNvSpPr>
              <p:nvPr/>
            </p:nvSpPr>
            <p:spPr>
              <a:xfrm>
                <a:off x="539552" y="2248335"/>
                <a:ext cx="8284866" cy="982898"/>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CE0F1B71-52CD-464F-838D-D31072EB3221}"/>
                  </a:ext>
                </a:extLst>
              </p:cNvPr>
              <p:cNvSpPr txBox="1"/>
              <p:nvPr/>
            </p:nvSpPr>
            <p:spPr>
              <a:xfrm>
                <a:off x="-1292981" y="4179684"/>
                <a:ext cx="8284866" cy="10316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PE" i="1" smtClean="0">
                              <a:latin typeface="Cambria Math" panose="02040503050406030204" pitchFamily="18" charset="0"/>
                            </a:rPr>
                          </m:ctrlPr>
                        </m:sSupPr>
                        <m:e>
                          <m:r>
                            <a:rPr lang="es-PE" i="1">
                              <a:latin typeface="Cambria Math" panose="02040503050406030204" pitchFamily="18" charset="0"/>
                            </a:rPr>
                            <m:t>𝑠</m:t>
                          </m:r>
                        </m:e>
                        <m:sup>
                          <m:r>
                            <a:rPr lang="es-PE" i="0">
                              <a:latin typeface="Cambria Math" panose="02040503050406030204" pitchFamily="18" charset="0"/>
                            </a:rPr>
                            <m:t>2</m:t>
                          </m:r>
                        </m:sup>
                      </m:sSup>
                      <m:r>
                        <a:rPr lang="es-PE" i="0">
                          <a:latin typeface="Cambria Math" panose="02040503050406030204" pitchFamily="18" charset="0"/>
                        </a:rPr>
                        <m:t>=</m:t>
                      </m:r>
                      <m:f>
                        <m:fPr>
                          <m:ctrlPr>
                            <a:rPr lang="es-PE" i="1">
                              <a:latin typeface="Cambria Math" panose="02040503050406030204" pitchFamily="18" charset="0"/>
                            </a:rPr>
                          </m:ctrlPr>
                        </m:fPr>
                        <m:num>
                          <m:r>
                            <a:rPr lang="es-PE" i="0">
                              <a:latin typeface="Cambria Math" panose="02040503050406030204" pitchFamily="18" charset="0"/>
                            </a:rPr>
                            <m:t>1</m:t>
                          </m:r>
                        </m:num>
                        <m:den>
                          <m:r>
                            <a:rPr lang="es-PE" i="1">
                              <a:latin typeface="Cambria Math" panose="02040503050406030204" pitchFamily="18" charset="0"/>
                            </a:rPr>
                            <m:t>𝑛</m:t>
                          </m:r>
                          <m:r>
                            <a:rPr lang="es-PE" i="0">
                              <a:latin typeface="Cambria Math" panose="02040503050406030204" pitchFamily="18" charset="0"/>
                            </a:rPr>
                            <m:t>−1</m:t>
                          </m:r>
                        </m:den>
                      </m:f>
                      <m:nary>
                        <m:naryPr>
                          <m:chr m:val="∑"/>
                          <m:limLoc m:val="subSup"/>
                          <m:ctrlPr>
                            <a:rPr lang="es-PE" i="1">
                              <a:latin typeface="Cambria Math" panose="02040503050406030204" pitchFamily="18" charset="0"/>
                            </a:rPr>
                          </m:ctrlPr>
                        </m:naryPr>
                        <m:sub>
                          <m:r>
                            <a:rPr lang="es-PE" i="1">
                              <a:latin typeface="Cambria Math" panose="02040503050406030204" pitchFamily="18" charset="0"/>
                            </a:rPr>
                            <m:t>𝑖</m:t>
                          </m:r>
                          <m:r>
                            <a:rPr lang="es-PE" i="0">
                              <a:latin typeface="Cambria Math" panose="02040503050406030204" pitchFamily="18" charset="0"/>
                            </a:rPr>
                            <m:t>=1</m:t>
                          </m:r>
                        </m:sub>
                        <m:sup>
                          <m:r>
                            <a:rPr lang="es-PE" i="1">
                              <a:latin typeface="Cambria Math" panose="02040503050406030204" pitchFamily="18" charset="0"/>
                            </a:rPr>
                            <m:t>𝑘</m:t>
                          </m:r>
                        </m:sup>
                        <m:e>
                          <m:nary>
                            <m:naryPr>
                              <m:chr m:val="∑"/>
                              <m:limLoc m:val="subSup"/>
                              <m:ctrlPr>
                                <a:rPr lang="es-PE" i="1">
                                  <a:latin typeface="Cambria Math" panose="02040503050406030204" pitchFamily="18" charset="0"/>
                                </a:rPr>
                              </m:ctrlPr>
                            </m:naryPr>
                            <m:sub>
                              <m:r>
                                <a:rPr lang="es-PE" i="1">
                                  <a:latin typeface="Cambria Math" panose="02040503050406030204" pitchFamily="18" charset="0"/>
                                </a:rPr>
                                <m:t>𝑗</m:t>
                              </m:r>
                              <m:r>
                                <a:rPr lang="es-PE" i="0">
                                  <a:latin typeface="Cambria Math" panose="02040503050406030204" pitchFamily="18" charset="0"/>
                                </a:rPr>
                                <m:t>=1</m:t>
                              </m:r>
                            </m:sub>
                            <m:sup>
                              <m:sSub>
                                <m:sSubPr>
                                  <m:ctrlPr>
                                    <a:rPr lang="es-PE" i="1">
                                      <a:latin typeface="Cambria Math" panose="02040503050406030204" pitchFamily="18" charset="0"/>
                                    </a:rPr>
                                  </m:ctrlPr>
                                </m:sSubPr>
                                <m:e>
                                  <m:r>
                                    <a:rPr lang="es-PE" i="1">
                                      <a:latin typeface="Cambria Math" panose="02040503050406030204" pitchFamily="18" charset="0"/>
                                    </a:rPr>
                                    <m:t>𝑛</m:t>
                                  </m:r>
                                </m:e>
                                <m:sub>
                                  <m:r>
                                    <a:rPr lang="es-PE" i="1">
                                      <a:latin typeface="Cambria Math" panose="02040503050406030204" pitchFamily="18" charset="0"/>
                                    </a:rPr>
                                    <m:t>𝑖</m:t>
                                  </m:r>
                                </m:sub>
                              </m:sSub>
                            </m:sup>
                            <m:e>
                              <m:sSubSup>
                                <m:sSubSupPr>
                                  <m:ctrlPr>
                                    <a:rPr lang="es-PE" i="1">
                                      <a:latin typeface="Cambria Math" panose="02040503050406030204" pitchFamily="18" charset="0"/>
                                    </a:rPr>
                                  </m:ctrlPr>
                                </m:sSubSupPr>
                                <m:e>
                                  <m:r>
                                    <a:rPr lang="es-PE" i="1">
                                      <a:latin typeface="Cambria Math" panose="02040503050406030204" pitchFamily="18" charset="0"/>
                                    </a:rPr>
                                    <m:t>𝐴</m:t>
                                  </m:r>
                                </m:e>
                                <m:sub>
                                  <m:r>
                                    <a:rPr lang="es-PE" i="1">
                                      <a:latin typeface="Cambria Math" panose="02040503050406030204" pitchFamily="18" charset="0"/>
                                    </a:rPr>
                                    <m:t>𝑖𝑗</m:t>
                                  </m:r>
                                </m:sub>
                                <m:sup>
                                  <m:r>
                                    <a:rPr lang="es-PE" i="0">
                                      <a:latin typeface="Cambria Math" panose="02040503050406030204" pitchFamily="18" charset="0"/>
                                    </a:rPr>
                                    <m:t>2</m:t>
                                  </m:r>
                                </m:sup>
                              </m:sSubSup>
                            </m:e>
                          </m:nary>
                        </m:e>
                      </m:nary>
                    </m:oMath>
                  </m:oMathPara>
                </a14:m>
                <a:endParaRPr lang="es-PE" dirty="0"/>
              </a:p>
            </p:txBody>
          </p:sp>
        </mc:Choice>
        <mc:Fallback xmlns="">
          <p:sp>
            <p:nvSpPr>
              <p:cNvPr id="13" name="CuadroTexto 12">
                <a:extLst>
                  <a:ext uri="{FF2B5EF4-FFF2-40B4-BE49-F238E27FC236}">
                    <a16:creationId xmlns:a16="http://schemas.microsoft.com/office/drawing/2014/main" id="{CE0F1B71-52CD-464F-838D-D31072EB3221}"/>
                  </a:ext>
                </a:extLst>
              </p:cNvPr>
              <p:cNvSpPr txBox="1">
                <a:spLocks noRot="1" noChangeAspect="1" noMove="1" noResize="1" noEditPoints="1" noAdjustHandles="1" noChangeArrowheads="1" noChangeShapeType="1" noTextEdit="1"/>
              </p:cNvSpPr>
              <p:nvPr/>
            </p:nvSpPr>
            <p:spPr>
              <a:xfrm>
                <a:off x="-1292981" y="4179684"/>
                <a:ext cx="8284866" cy="1031693"/>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609AF7D-8D25-4A1D-9FF9-C7A458337749}"/>
                  </a:ext>
                </a:extLst>
              </p:cNvPr>
              <p:cNvSpPr txBox="1"/>
              <p:nvPr/>
            </p:nvSpPr>
            <p:spPr>
              <a:xfrm>
                <a:off x="-960127" y="5199615"/>
                <a:ext cx="8877718" cy="1006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PE" i="1" smtClean="0">
                              <a:latin typeface="Cambria Math" panose="02040503050406030204" pitchFamily="18" charset="0"/>
                            </a:rPr>
                          </m:ctrlPr>
                        </m:accPr>
                        <m:e>
                          <m:sSub>
                            <m:sSubPr>
                              <m:ctrlPr>
                                <a:rPr lang="es-PE" i="1">
                                  <a:latin typeface="Cambria Math" panose="02040503050406030204" pitchFamily="18" charset="0"/>
                                </a:rPr>
                              </m:ctrlPr>
                            </m:sSubPr>
                            <m:e>
                              <m:r>
                                <a:rPr lang="es-PE" i="1">
                                  <a:latin typeface="Cambria Math" panose="02040503050406030204" pitchFamily="18" charset="0"/>
                                </a:rPr>
                                <m:t>𝐴</m:t>
                              </m:r>
                            </m:e>
                            <m:sub>
                              <m:r>
                                <a:rPr lang="es-PE" i="1">
                                  <a:latin typeface="Cambria Math" panose="02040503050406030204" pitchFamily="18" charset="0"/>
                                </a:rPr>
                                <m:t>𝑖</m:t>
                              </m:r>
                            </m:sub>
                          </m:sSub>
                        </m:e>
                      </m:acc>
                      <m:r>
                        <a:rPr lang="es-PE" i="0">
                          <a:latin typeface="Cambria Math" panose="02040503050406030204" pitchFamily="18" charset="0"/>
                        </a:rPr>
                        <m:t>=</m:t>
                      </m:r>
                      <m:f>
                        <m:fPr>
                          <m:ctrlPr>
                            <a:rPr lang="es-PE" i="1">
                              <a:latin typeface="Cambria Math" panose="02040503050406030204" pitchFamily="18" charset="0"/>
                            </a:rPr>
                          </m:ctrlPr>
                        </m:fPr>
                        <m:num>
                          <m:r>
                            <a:rPr lang="es-PE" i="0">
                              <a:latin typeface="Cambria Math" panose="02040503050406030204" pitchFamily="18" charset="0"/>
                            </a:rPr>
                            <m:t>1</m:t>
                          </m:r>
                        </m:num>
                        <m:den>
                          <m:sSub>
                            <m:sSubPr>
                              <m:ctrlPr>
                                <a:rPr lang="es-PE" i="1">
                                  <a:latin typeface="Cambria Math" panose="02040503050406030204" pitchFamily="18" charset="0"/>
                                </a:rPr>
                              </m:ctrlPr>
                            </m:sSubPr>
                            <m:e>
                              <m:r>
                                <a:rPr lang="es-PE" i="1">
                                  <a:latin typeface="Cambria Math" panose="02040503050406030204" pitchFamily="18" charset="0"/>
                                </a:rPr>
                                <m:t>𝑛</m:t>
                              </m:r>
                            </m:e>
                            <m:sub>
                              <m:r>
                                <a:rPr lang="es-PE" i="1">
                                  <a:latin typeface="Cambria Math" panose="02040503050406030204" pitchFamily="18" charset="0"/>
                                </a:rPr>
                                <m:t>𝑖</m:t>
                              </m:r>
                            </m:sub>
                          </m:sSub>
                        </m:den>
                      </m:f>
                      <m:nary>
                        <m:naryPr>
                          <m:chr m:val="∑"/>
                          <m:limLoc m:val="subSup"/>
                          <m:ctrlPr>
                            <a:rPr lang="es-PE" i="1">
                              <a:latin typeface="Cambria Math" panose="02040503050406030204" pitchFamily="18" charset="0"/>
                            </a:rPr>
                          </m:ctrlPr>
                        </m:naryPr>
                        <m:sub>
                          <m:r>
                            <a:rPr lang="es-PE" i="1">
                              <a:latin typeface="Cambria Math" panose="02040503050406030204" pitchFamily="18" charset="0"/>
                            </a:rPr>
                            <m:t>𝑗</m:t>
                          </m:r>
                          <m:r>
                            <a:rPr lang="es-PE" i="0">
                              <a:latin typeface="Cambria Math" panose="02040503050406030204" pitchFamily="18" charset="0"/>
                            </a:rPr>
                            <m:t>=1</m:t>
                          </m:r>
                        </m:sub>
                        <m:sup>
                          <m:sSub>
                            <m:sSubPr>
                              <m:ctrlPr>
                                <a:rPr lang="es-PE" i="1">
                                  <a:latin typeface="Cambria Math" panose="02040503050406030204" pitchFamily="18" charset="0"/>
                                </a:rPr>
                              </m:ctrlPr>
                            </m:sSubPr>
                            <m:e>
                              <m:r>
                                <a:rPr lang="es-PE" i="1">
                                  <a:latin typeface="Cambria Math" panose="02040503050406030204" pitchFamily="18" charset="0"/>
                                </a:rPr>
                                <m:t>𝑛</m:t>
                              </m:r>
                            </m:e>
                            <m:sub>
                              <m:r>
                                <a:rPr lang="es-PE" i="1">
                                  <a:latin typeface="Cambria Math" panose="02040503050406030204" pitchFamily="18" charset="0"/>
                                </a:rPr>
                                <m:t>𝑖</m:t>
                              </m:r>
                            </m:sub>
                          </m:sSub>
                        </m:sup>
                        <m:e>
                          <m:sSub>
                            <m:sSubPr>
                              <m:ctrlPr>
                                <a:rPr lang="es-PE" i="1">
                                  <a:latin typeface="Cambria Math" panose="02040503050406030204" pitchFamily="18" charset="0"/>
                                </a:rPr>
                              </m:ctrlPr>
                            </m:sSubPr>
                            <m:e>
                              <m:r>
                                <a:rPr lang="es-PE" i="1">
                                  <a:latin typeface="Cambria Math" panose="02040503050406030204" pitchFamily="18" charset="0"/>
                                </a:rPr>
                                <m:t>𝐴</m:t>
                              </m:r>
                            </m:e>
                            <m:sub>
                              <m:r>
                                <a:rPr lang="es-PE" i="1">
                                  <a:latin typeface="Cambria Math" panose="02040503050406030204" pitchFamily="18" charset="0"/>
                                </a:rPr>
                                <m:t>𝑖𝑗</m:t>
                              </m:r>
                            </m:sub>
                          </m:sSub>
                        </m:e>
                      </m:nary>
                      <m:r>
                        <a:rPr lang="es-PE" i="0">
                          <a:latin typeface="Cambria Math" panose="02040503050406030204" pitchFamily="18" charset="0"/>
                        </a:rPr>
                        <m:t>          </m:t>
                      </m:r>
                      <m:r>
                        <a:rPr lang="es-PE" i="1">
                          <a:latin typeface="Cambria Math" panose="02040503050406030204" pitchFamily="18" charset="0"/>
                        </a:rPr>
                        <m:t>𝑖</m:t>
                      </m:r>
                      <m:r>
                        <a:rPr lang="es-PE" i="0">
                          <a:latin typeface="Cambria Math" panose="02040503050406030204" pitchFamily="18" charset="0"/>
                        </a:rPr>
                        <m:t>=1,2,…,</m:t>
                      </m:r>
                      <m:r>
                        <a:rPr lang="es-PE" i="1">
                          <a:latin typeface="Cambria Math" panose="02040503050406030204" pitchFamily="18" charset="0"/>
                        </a:rPr>
                        <m:t>𝑘</m:t>
                      </m:r>
                    </m:oMath>
                  </m:oMathPara>
                </a14:m>
                <a:endParaRPr lang="es-PE" dirty="0"/>
              </a:p>
            </p:txBody>
          </p:sp>
        </mc:Choice>
        <mc:Fallback xmlns="">
          <p:sp>
            <p:nvSpPr>
              <p:cNvPr id="15" name="CuadroTexto 14">
                <a:extLst>
                  <a:ext uri="{FF2B5EF4-FFF2-40B4-BE49-F238E27FC236}">
                    <a16:creationId xmlns:a16="http://schemas.microsoft.com/office/drawing/2014/main" id="{B609AF7D-8D25-4A1D-9FF9-C7A458337749}"/>
                  </a:ext>
                </a:extLst>
              </p:cNvPr>
              <p:cNvSpPr txBox="1">
                <a:spLocks noRot="1" noChangeAspect="1" noMove="1" noResize="1" noEditPoints="1" noAdjustHandles="1" noChangeArrowheads="1" noChangeShapeType="1" noTextEdit="1"/>
              </p:cNvSpPr>
              <p:nvPr/>
            </p:nvSpPr>
            <p:spPr>
              <a:xfrm>
                <a:off x="-960127" y="5199615"/>
                <a:ext cx="8877718" cy="1006173"/>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DB6B367E-CA91-47EC-BC99-8CA7494ACCC4}"/>
                  </a:ext>
                </a:extLst>
              </p:cNvPr>
              <p:cNvSpPr txBox="1"/>
              <p:nvPr/>
            </p:nvSpPr>
            <p:spPr>
              <a:xfrm>
                <a:off x="-1589407" y="3429000"/>
                <a:ext cx="8877718" cy="588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PE" i="1" smtClean="0">
                              <a:latin typeface="Cambria Math" panose="02040503050406030204" pitchFamily="18" charset="0"/>
                            </a:rPr>
                          </m:ctrlPr>
                        </m:sSubPr>
                        <m:e>
                          <m:r>
                            <a:rPr lang="es-PE" i="1">
                              <a:latin typeface="Cambria Math" panose="02040503050406030204" pitchFamily="18" charset="0"/>
                            </a:rPr>
                            <m:t>𝐴</m:t>
                          </m:r>
                        </m:e>
                        <m:sub>
                          <m:r>
                            <a:rPr lang="es-PE" i="1">
                              <a:latin typeface="Cambria Math" panose="02040503050406030204" pitchFamily="18" charset="0"/>
                            </a:rPr>
                            <m:t>𝑖𝑗</m:t>
                          </m:r>
                        </m:sub>
                      </m:sSub>
                      <m:r>
                        <a:rPr lang="es-PE" i="0">
                          <a:latin typeface="Cambria Math" panose="02040503050406030204" pitchFamily="18" charset="0"/>
                        </a:rPr>
                        <m:t>=</m:t>
                      </m:r>
                      <m:sSup>
                        <m:sSupPr>
                          <m:ctrlPr>
                            <a:rPr lang="es-PE" i="1">
                              <a:latin typeface="Cambria Math" panose="02040503050406030204" pitchFamily="18" charset="0"/>
                            </a:rPr>
                          </m:ctrlPr>
                        </m:sSupPr>
                        <m:e>
                          <m:r>
                            <a:rPr lang="es-PE" i="1">
                              <a:latin typeface="Cambria Math" panose="02040503050406030204" pitchFamily="18" charset="0"/>
                            </a:rPr>
                            <m:t>𝜙</m:t>
                          </m:r>
                        </m:e>
                        <m:sup>
                          <m:r>
                            <a:rPr lang="es-PE" i="0">
                              <a:latin typeface="Cambria Math" panose="02040503050406030204" pitchFamily="18" charset="0"/>
                            </a:rPr>
                            <m:t>−1</m:t>
                          </m:r>
                        </m:sup>
                      </m:sSup>
                      <m:f>
                        <m:fPr>
                          <m:type m:val="lin"/>
                          <m:ctrlPr>
                            <a:rPr lang="es-PE" i="1">
                              <a:latin typeface="Cambria Math" panose="02040503050406030204" pitchFamily="18" charset="0"/>
                            </a:rPr>
                          </m:ctrlPr>
                        </m:fPr>
                        <m:num>
                          <m:d>
                            <m:dPr>
                              <m:endChr m:val=""/>
                              <m:ctrlPr>
                                <a:rPr lang="es-PE" i="1">
                                  <a:latin typeface="Cambria Math" panose="02040503050406030204" pitchFamily="18" charset="0"/>
                                </a:rPr>
                              </m:ctrlPr>
                            </m:dPr>
                            <m:e>
                              <m:r>
                                <a:rPr lang="es-PE" i="1">
                                  <a:latin typeface="Cambria Math" panose="02040503050406030204" pitchFamily="18" charset="0"/>
                                </a:rPr>
                                <m:t>𝑅</m:t>
                              </m:r>
                              <m:d>
                                <m:dPr>
                                  <m:ctrlPr>
                                    <a:rPr lang="es-PE" i="1">
                                      <a:latin typeface="Cambria Math" panose="02040503050406030204" pitchFamily="18" charset="0"/>
                                    </a:rPr>
                                  </m:ctrlPr>
                                </m:dPr>
                                <m:e>
                                  <m:sSub>
                                    <m:sSubPr>
                                      <m:ctrlPr>
                                        <a:rPr lang="es-PE" i="1">
                                          <a:latin typeface="Cambria Math" panose="02040503050406030204" pitchFamily="18" charset="0"/>
                                        </a:rPr>
                                      </m:ctrlPr>
                                    </m:sSubPr>
                                    <m:e>
                                      <m:r>
                                        <a:rPr lang="es-PE" i="1">
                                          <a:latin typeface="Cambria Math" panose="02040503050406030204" pitchFamily="18" charset="0"/>
                                        </a:rPr>
                                        <m:t>𝑋</m:t>
                                      </m:r>
                                    </m:e>
                                    <m:sub>
                                      <m:r>
                                        <a:rPr lang="es-PE" i="1">
                                          <a:latin typeface="Cambria Math" panose="02040503050406030204" pitchFamily="18" charset="0"/>
                                        </a:rPr>
                                        <m:t>𝑖𝑗</m:t>
                                      </m:r>
                                    </m:sub>
                                  </m:sSub>
                                </m:e>
                              </m:d>
                            </m:e>
                          </m:d>
                        </m:num>
                        <m:den>
                          <m:d>
                            <m:dPr>
                              <m:ctrlPr>
                                <a:rPr lang="es-PE" i="1">
                                  <a:latin typeface="Cambria Math" panose="02040503050406030204" pitchFamily="18" charset="0"/>
                                </a:rPr>
                              </m:ctrlPr>
                            </m:dPr>
                            <m:e>
                              <m:r>
                                <a:rPr lang="es-PE" i="1">
                                  <a:latin typeface="Cambria Math" panose="02040503050406030204" pitchFamily="18" charset="0"/>
                                </a:rPr>
                                <m:t>𝑛</m:t>
                              </m:r>
                              <m:r>
                                <a:rPr lang="es-PE" i="0">
                                  <a:latin typeface="Cambria Math" panose="02040503050406030204" pitchFamily="18" charset="0"/>
                                </a:rPr>
                                <m:t>+1)</m:t>
                              </m:r>
                            </m:e>
                          </m:d>
                        </m:den>
                      </m:f>
                    </m:oMath>
                  </m:oMathPara>
                </a14:m>
                <a:endParaRPr lang="es-PE" dirty="0"/>
              </a:p>
            </p:txBody>
          </p:sp>
        </mc:Choice>
        <mc:Fallback xmlns="">
          <p:sp>
            <p:nvSpPr>
              <p:cNvPr id="17" name="CuadroTexto 16">
                <a:extLst>
                  <a:ext uri="{FF2B5EF4-FFF2-40B4-BE49-F238E27FC236}">
                    <a16:creationId xmlns:a16="http://schemas.microsoft.com/office/drawing/2014/main" id="{DB6B367E-CA91-47EC-BC99-8CA7494ACCC4}"/>
                  </a:ext>
                </a:extLst>
              </p:cNvPr>
              <p:cNvSpPr txBox="1">
                <a:spLocks noRot="1" noChangeAspect="1" noMove="1" noResize="1" noEditPoints="1" noAdjustHandles="1" noChangeArrowheads="1" noChangeShapeType="1" noTextEdit="1"/>
              </p:cNvSpPr>
              <p:nvPr/>
            </p:nvSpPr>
            <p:spPr>
              <a:xfrm>
                <a:off x="-1589407" y="3429000"/>
                <a:ext cx="8877718" cy="588751"/>
              </a:xfrm>
              <a:prstGeom prst="rect">
                <a:avLst/>
              </a:prstGeom>
              <a:blipFill>
                <a:blip r:embed="rId5"/>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1525321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un parámetro </a:t>
            </a:r>
            <a:br>
              <a:rPr lang="es-ES" altLang="es-PE" sz="4000" b="1" dirty="0">
                <a:solidFill>
                  <a:srgbClr val="0070C0"/>
                </a:solidFill>
              </a:rPr>
            </a:br>
            <a:r>
              <a:rPr lang="es-ES" altLang="es-PE" sz="4000" b="1" dirty="0">
                <a:solidFill>
                  <a:srgbClr val="0070C0"/>
                </a:solidFill>
              </a:rPr>
              <a:t>    de Locación</a:t>
            </a:r>
            <a:br>
              <a:rPr lang="es-ES" altLang="es-PE" sz="4000" b="1" dirty="0">
                <a:solidFill>
                  <a:srgbClr val="0070C0"/>
                </a:solidFill>
              </a:rPr>
            </a:br>
            <a:r>
              <a:rPr lang="es-ES" altLang="es-PE" sz="3100" b="1" dirty="0">
                <a:solidFill>
                  <a:srgbClr val="0070C0"/>
                </a:solidFill>
              </a:rPr>
              <a:t>2.4 Prueba de </a:t>
            </a:r>
            <a:r>
              <a:rPr lang="es-ES" altLang="es-PE" sz="3100" b="1" dirty="0" err="1">
                <a:solidFill>
                  <a:srgbClr val="0070C0"/>
                </a:solidFill>
              </a:rPr>
              <a:t>Jonckheere-Terpstra</a:t>
            </a:r>
            <a:endParaRPr lang="es-ES" altLang="es-PE" sz="4000" b="1" dirty="0">
              <a:solidFill>
                <a:srgbClr val="0070C0"/>
              </a:solidFill>
            </a:endParaRPr>
          </a:p>
        </p:txBody>
      </p:sp>
      <p:sp>
        <p:nvSpPr>
          <p:cNvPr id="1033" name="Rectangle 3"/>
          <p:cNvSpPr>
            <a:spLocks noGrp="1" noChangeArrowheads="1"/>
          </p:cNvSpPr>
          <p:nvPr>
            <p:ph idx="1"/>
          </p:nvPr>
        </p:nvSpPr>
        <p:spPr>
          <a:xfrm>
            <a:off x="681038" y="1556792"/>
            <a:ext cx="7772400" cy="4608511"/>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La Prueba de </a:t>
            </a:r>
            <a:r>
              <a:rPr lang="es-PE" sz="2400" dirty="0" err="1"/>
              <a:t>Jonckheere-Terpstra</a:t>
            </a:r>
            <a:r>
              <a:rPr lang="es-PE" sz="2400" dirty="0"/>
              <a:t> para niveles ordenados de la variable prueba la hipótesis de que las muestras (o grupos) se encuentran ordenadas en una secuencia específica a priori.</a:t>
            </a:r>
          </a:p>
          <a:p>
            <a:pPr marL="0" lvl="0" indent="0">
              <a:buNone/>
            </a:pPr>
            <a:r>
              <a:rPr lang="es-PE" sz="3200" dirty="0"/>
              <a:t>Supuestos</a:t>
            </a:r>
          </a:p>
          <a:p>
            <a:pPr marL="0" lvl="0" indent="0">
              <a:buNone/>
            </a:pPr>
            <a:r>
              <a:rPr lang="es-PE" sz="2400" dirty="0"/>
              <a:t>La variable en estudio es de tipo cuantitativa o deben estar en al menos escala intervalo. </a:t>
            </a:r>
          </a:p>
          <a:p>
            <a:pPr marL="0" lvl="0" indent="0">
              <a:buNone/>
            </a:pPr>
            <a:endParaRPr lang="es-PE" sz="2400" dirty="0"/>
          </a:p>
          <a:p>
            <a:pPr marL="0" lvl="0" indent="0">
              <a:buNone/>
            </a:pPr>
            <a:endParaRPr lang="es-PE" sz="2400" dirty="0"/>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3" name="CuadroTexto 12">
            <a:extLst>
              <a:ext uri="{FF2B5EF4-FFF2-40B4-BE49-F238E27FC236}">
                <a16:creationId xmlns:a16="http://schemas.microsoft.com/office/drawing/2014/main" id="{AD14C363-2951-4763-B667-1DD23C4F5017}"/>
              </a:ext>
            </a:extLst>
          </p:cNvPr>
          <p:cNvSpPr txBox="1"/>
          <p:nvPr/>
        </p:nvSpPr>
        <p:spPr>
          <a:xfrm>
            <a:off x="2917400" y="5839684"/>
            <a:ext cx="3956960" cy="707886"/>
          </a:xfrm>
          <a:prstGeom prst="rect">
            <a:avLst/>
          </a:prstGeom>
          <a:noFill/>
        </p:spPr>
        <p:txBody>
          <a:bodyPr wrap="square" rtlCol="0">
            <a:spAutoFit/>
          </a:bodyPr>
          <a:lstStyle/>
          <a:p>
            <a:pPr algn="l"/>
            <a:r>
              <a:rPr lang="nl-NL" sz="2000" dirty="0"/>
              <a:t>Aimable Robert Jonckheere</a:t>
            </a:r>
          </a:p>
          <a:p>
            <a:pPr algn="ctr"/>
            <a:r>
              <a:rPr lang="es-PE" sz="2000" dirty="0"/>
              <a:t>(1920-2005)</a:t>
            </a:r>
          </a:p>
        </p:txBody>
      </p:sp>
      <p:pic>
        <p:nvPicPr>
          <p:cNvPr id="33794" name="Picture 2" descr="AR Jonckheere | Higher education | The Guardian">
            <a:extLst>
              <a:ext uri="{FF2B5EF4-FFF2-40B4-BE49-F238E27FC236}">
                <a16:creationId xmlns:a16="http://schemas.microsoft.com/office/drawing/2014/main" id="{175BC0E4-BF50-4BC9-AD52-15F0AA602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294" y="5537337"/>
            <a:ext cx="2093218" cy="125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43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 calcmode="lin" valueType="num">
                                      <p:cBhvr additive="base">
                                        <p:cTn id="17"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un parámetro </a:t>
            </a:r>
            <a:br>
              <a:rPr lang="es-ES" altLang="es-PE" sz="4000" b="1" dirty="0">
                <a:solidFill>
                  <a:srgbClr val="0070C0"/>
                </a:solidFill>
              </a:rPr>
            </a:br>
            <a:r>
              <a:rPr lang="es-ES" altLang="es-PE" sz="4000" b="1" dirty="0">
                <a:solidFill>
                  <a:srgbClr val="0070C0"/>
                </a:solidFill>
              </a:rPr>
              <a:t>     de Locación</a:t>
            </a:r>
            <a:br>
              <a:rPr lang="es-ES" altLang="es-PE" sz="4000" b="1" dirty="0">
                <a:solidFill>
                  <a:srgbClr val="0070C0"/>
                </a:solidFill>
              </a:rPr>
            </a:br>
            <a:r>
              <a:rPr lang="es-ES" altLang="es-PE" sz="3100" b="1" dirty="0">
                <a:solidFill>
                  <a:srgbClr val="0070C0"/>
                </a:solidFill>
              </a:rPr>
              <a:t>2.4 Prueba de </a:t>
            </a:r>
            <a:r>
              <a:rPr lang="es-ES" altLang="es-PE" sz="3100" b="1" dirty="0" err="1">
                <a:solidFill>
                  <a:srgbClr val="0070C0"/>
                </a:solidFill>
              </a:rPr>
              <a:t>Jonckheere-Terpstra</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609600" y="2637114"/>
            <a:ext cx="8066856" cy="4220883"/>
          </a:xfrm>
        </p:spPr>
        <p:txBody>
          <a:bodyPr/>
          <a:lstStyle/>
          <a:p>
            <a:pPr marL="0" indent="0" algn="just">
              <a:spcAft>
                <a:spcPts val="0"/>
              </a:spcAft>
              <a:buNone/>
            </a:pPr>
            <a:endParaRPr lang="es-PE" sz="3200" dirty="0">
              <a:latin typeface="+mj-lt"/>
              <a:ea typeface="Times New Roman" panose="02020603050405020304" pitchFamily="18" charset="0"/>
              <a:cs typeface="Times New Roman" panose="02020603050405020304" pitchFamily="18" charset="0"/>
            </a:endParaRPr>
          </a:p>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jonckheere.test</a:t>
            </a:r>
            <a:r>
              <a:rPr lang="es-PE" sz="3200" dirty="0"/>
              <a:t> del paquete </a:t>
            </a:r>
            <a:r>
              <a:rPr lang="es-PE" sz="3200" dirty="0" err="1"/>
              <a:t>clinfun</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3" name="Rectangle 2">
            <a:extLst>
              <a:ext uri="{FF2B5EF4-FFF2-40B4-BE49-F238E27FC236}">
                <a16:creationId xmlns:a16="http://schemas.microsoft.com/office/drawing/2014/main" id="{2197D9EA-6520-4866-A5C4-0D08CF05EB10}"/>
              </a:ext>
            </a:extLst>
          </p:cNvPr>
          <p:cNvSpPr>
            <a:spLocks noChangeArrowheads="1"/>
          </p:cNvSpPr>
          <p:nvPr/>
        </p:nvSpPr>
        <p:spPr bwMode="auto">
          <a:xfrm>
            <a:off x="3200400" y="1834938"/>
            <a:ext cx="13464480" cy="725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4" name="Objeto 3">
            <a:extLst>
              <a:ext uri="{FF2B5EF4-FFF2-40B4-BE49-F238E27FC236}">
                <a16:creationId xmlns:a16="http://schemas.microsoft.com/office/drawing/2014/main" id="{0C69F8A0-826A-4D4F-9FC7-18753F804ACA}"/>
              </a:ext>
            </a:extLst>
          </p:cNvPr>
          <p:cNvGraphicFramePr>
            <a:graphicFrameLocks noChangeAspect="1"/>
          </p:cNvGraphicFramePr>
          <p:nvPr>
            <p:extLst>
              <p:ext uri="{D42A27DB-BD31-4B8C-83A1-F6EECF244321}">
                <p14:modId xmlns:p14="http://schemas.microsoft.com/office/powerpoint/2010/main" val="3542544995"/>
              </p:ext>
            </p:extLst>
          </p:nvPr>
        </p:nvGraphicFramePr>
        <p:xfrm>
          <a:off x="930059" y="3943549"/>
          <a:ext cx="2177037" cy="725679"/>
        </p:xfrm>
        <a:graphic>
          <a:graphicData uri="http://schemas.openxmlformats.org/presentationml/2006/ole">
            <mc:AlternateContent xmlns:mc="http://schemas.openxmlformats.org/markup-compatibility/2006">
              <mc:Choice xmlns:v="urn:schemas-microsoft-com:vml" Requires="v">
                <p:oleObj spid="_x0000_s32827" r:id="rId3" imgW="1397000" imgH="457200" progId="Equation.DSMT4">
                  <p:embed/>
                </p:oleObj>
              </mc:Choice>
              <mc:Fallback>
                <p:oleObj r:id="rId3" imgW="13970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059" y="3943549"/>
                        <a:ext cx="2177037" cy="725679"/>
                      </a:xfrm>
                      <a:prstGeom prst="rect">
                        <a:avLst/>
                      </a:prstGeom>
                      <a:noFill/>
                    </p:spPr>
                  </p:pic>
                </p:oleObj>
              </mc:Fallback>
            </mc:AlternateContent>
          </a:graphicData>
        </a:graphic>
      </p:graphicFrame>
      <p:sp>
        <p:nvSpPr>
          <p:cNvPr id="5" name="Rectangle 4">
            <a:extLst>
              <a:ext uri="{FF2B5EF4-FFF2-40B4-BE49-F238E27FC236}">
                <a16:creationId xmlns:a16="http://schemas.microsoft.com/office/drawing/2014/main" id="{39E0DFB7-9183-45E5-8263-01E9B951D4DB}"/>
              </a:ext>
            </a:extLst>
          </p:cNvPr>
          <p:cNvSpPr>
            <a:spLocks noChangeArrowheads="1"/>
          </p:cNvSpPr>
          <p:nvPr/>
        </p:nvSpPr>
        <p:spPr bwMode="auto">
          <a:xfrm>
            <a:off x="3491880" y="3030063"/>
            <a:ext cx="13501500" cy="725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6" name="Objeto 5">
            <a:extLst>
              <a:ext uri="{FF2B5EF4-FFF2-40B4-BE49-F238E27FC236}">
                <a16:creationId xmlns:a16="http://schemas.microsoft.com/office/drawing/2014/main" id="{FB0FCF97-E47E-4FC1-8BE7-6F394C5C7112}"/>
              </a:ext>
            </a:extLst>
          </p:cNvPr>
          <p:cNvGraphicFramePr>
            <a:graphicFrameLocks noChangeAspect="1"/>
          </p:cNvGraphicFramePr>
          <p:nvPr>
            <p:extLst>
              <p:ext uri="{D42A27DB-BD31-4B8C-83A1-F6EECF244321}">
                <p14:modId xmlns:p14="http://schemas.microsoft.com/office/powerpoint/2010/main" val="1148848878"/>
              </p:ext>
            </p:extLst>
          </p:nvPr>
        </p:nvGraphicFramePr>
        <p:xfrm>
          <a:off x="3491880" y="3967321"/>
          <a:ext cx="1935141" cy="725678"/>
        </p:xfrm>
        <a:graphic>
          <a:graphicData uri="http://schemas.openxmlformats.org/presentationml/2006/ole">
            <mc:AlternateContent xmlns:mc="http://schemas.openxmlformats.org/markup-compatibility/2006">
              <mc:Choice xmlns:v="urn:schemas-microsoft-com:vml" Requires="v">
                <p:oleObj spid="_x0000_s32828" r:id="rId5" imgW="1231366" imgH="431613" progId="Equation.DSMT4">
                  <p:embed/>
                </p:oleObj>
              </mc:Choice>
              <mc:Fallback>
                <p:oleObj r:id="rId5" imgW="1231366" imgH="43161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3967321"/>
                        <a:ext cx="1935141" cy="725678"/>
                      </a:xfrm>
                      <a:prstGeom prst="rect">
                        <a:avLst/>
                      </a:prstGeom>
                      <a:noFill/>
                    </p:spPr>
                  </p:pic>
                </p:oleObj>
              </mc:Fallback>
            </mc:AlternateContent>
          </a:graphicData>
        </a:graphic>
      </p:graphicFrame>
      <p:sp>
        <p:nvSpPr>
          <p:cNvPr id="8" name="Rectangle 8">
            <a:extLst>
              <a:ext uri="{FF2B5EF4-FFF2-40B4-BE49-F238E27FC236}">
                <a16:creationId xmlns:a16="http://schemas.microsoft.com/office/drawing/2014/main" id="{BE12803A-EFB3-407F-ADEE-A410814A43E1}"/>
              </a:ext>
            </a:extLst>
          </p:cNvPr>
          <p:cNvSpPr>
            <a:spLocks noChangeArrowheads="1"/>
          </p:cNvSpPr>
          <p:nvPr/>
        </p:nvSpPr>
        <p:spPr bwMode="auto">
          <a:xfrm>
            <a:off x="1259632" y="3809142"/>
            <a:ext cx="17281920" cy="66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9" name="Objeto 8">
            <a:extLst>
              <a:ext uri="{FF2B5EF4-FFF2-40B4-BE49-F238E27FC236}">
                <a16:creationId xmlns:a16="http://schemas.microsoft.com/office/drawing/2014/main" id="{51CF7FF5-841F-4DC9-9FFB-ED00FE39BDAC}"/>
              </a:ext>
            </a:extLst>
          </p:cNvPr>
          <p:cNvGraphicFramePr>
            <a:graphicFrameLocks noChangeAspect="1"/>
          </p:cNvGraphicFramePr>
          <p:nvPr>
            <p:extLst>
              <p:ext uri="{D42A27DB-BD31-4B8C-83A1-F6EECF244321}">
                <p14:modId xmlns:p14="http://schemas.microsoft.com/office/powerpoint/2010/main" val="1493827084"/>
              </p:ext>
            </p:extLst>
          </p:nvPr>
        </p:nvGraphicFramePr>
        <p:xfrm>
          <a:off x="1259632" y="4822994"/>
          <a:ext cx="2016224" cy="1152128"/>
        </p:xfrm>
        <a:graphic>
          <a:graphicData uri="http://schemas.openxmlformats.org/presentationml/2006/ole">
            <mc:AlternateContent xmlns:mc="http://schemas.openxmlformats.org/markup-compatibility/2006">
              <mc:Choice xmlns:v="urn:schemas-microsoft-com:vml" Requires="v">
                <p:oleObj spid="_x0000_s32829" r:id="rId7" imgW="1054100" imgH="622300" progId="Equation.DSMT4">
                  <p:embed/>
                </p:oleObj>
              </mc:Choice>
              <mc:Fallback>
                <p:oleObj r:id="rId7" imgW="1054100" imgH="6223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4822994"/>
                        <a:ext cx="2016224" cy="1152128"/>
                      </a:xfrm>
                      <a:prstGeom prst="rect">
                        <a:avLst/>
                      </a:prstGeom>
                      <a:noFill/>
                    </p:spPr>
                  </p:pic>
                </p:oleObj>
              </mc:Fallback>
            </mc:AlternateContent>
          </a:graphicData>
        </a:graphic>
      </p:graphicFrame>
      <p:sp>
        <p:nvSpPr>
          <p:cNvPr id="10" name="Rectangle 10">
            <a:extLst>
              <a:ext uri="{FF2B5EF4-FFF2-40B4-BE49-F238E27FC236}">
                <a16:creationId xmlns:a16="http://schemas.microsoft.com/office/drawing/2014/main" id="{C08A88E6-3FE6-49C7-8C82-4F833439ECB9}"/>
              </a:ext>
            </a:extLst>
          </p:cNvPr>
          <p:cNvSpPr>
            <a:spLocks noChangeArrowheads="1"/>
          </p:cNvSpPr>
          <p:nvPr/>
        </p:nvSpPr>
        <p:spPr bwMode="auto">
          <a:xfrm>
            <a:off x="4738573" y="3904243"/>
            <a:ext cx="11195603" cy="74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6" name="Objeto 15">
            <a:extLst>
              <a:ext uri="{FF2B5EF4-FFF2-40B4-BE49-F238E27FC236}">
                <a16:creationId xmlns:a16="http://schemas.microsoft.com/office/drawing/2014/main" id="{5B7691CE-95C8-4DB1-9249-D44546151110}"/>
              </a:ext>
            </a:extLst>
          </p:cNvPr>
          <p:cNvGraphicFramePr>
            <a:graphicFrameLocks noChangeAspect="1"/>
          </p:cNvGraphicFramePr>
          <p:nvPr>
            <p:extLst>
              <p:ext uri="{D42A27DB-BD31-4B8C-83A1-F6EECF244321}">
                <p14:modId xmlns:p14="http://schemas.microsoft.com/office/powerpoint/2010/main" val="345963773"/>
              </p:ext>
            </p:extLst>
          </p:nvPr>
        </p:nvGraphicFramePr>
        <p:xfrm>
          <a:off x="4545132" y="5078897"/>
          <a:ext cx="3220594" cy="990952"/>
        </p:xfrm>
        <a:graphic>
          <a:graphicData uri="http://schemas.openxmlformats.org/presentationml/2006/ole">
            <mc:AlternateContent xmlns:mc="http://schemas.openxmlformats.org/markup-compatibility/2006">
              <mc:Choice xmlns:v="urn:schemas-microsoft-com:vml" Requires="v">
                <p:oleObj spid="_x0000_s32830" r:id="rId9" imgW="1981200" imgH="622300" progId="Equation.DSMT4">
                  <p:embed/>
                </p:oleObj>
              </mc:Choice>
              <mc:Fallback>
                <p:oleObj r:id="rId9" imgW="1981200" imgH="6223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5132" y="5078897"/>
                        <a:ext cx="3220594" cy="990952"/>
                      </a:xfrm>
                      <a:prstGeom prst="rect">
                        <a:avLst/>
                      </a:prstGeom>
                      <a:noFill/>
                    </p:spPr>
                  </p:pic>
                </p:oleObj>
              </mc:Fallback>
            </mc:AlternateContent>
          </a:graphicData>
        </a:graphic>
      </p:graphicFrame>
      <p:graphicFrame>
        <p:nvGraphicFramePr>
          <p:cNvPr id="18" name="Tabla 17">
            <a:extLst>
              <a:ext uri="{FF2B5EF4-FFF2-40B4-BE49-F238E27FC236}">
                <a16:creationId xmlns:a16="http://schemas.microsoft.com/office/drawing/2014/main" id="{4CDCC6F5-8748-42BE-93A4-4E68298A0432}"/>
              </a:ext>
            </a:extLst>
          </p:cNvPr>
          <p:cNvGraphicFramePr>
            <a:graphicFrameLocks noGrp="1"/>
          </p:cNvGraphicFramePr>
          <p:nvPr>
            <p:extLst>
              <p:ext uri="{D42A27DB-BD31-4B8C-83A1-F6EECF244321}">
                <p14:modId xmlns:p14="http://schemas.microsoft.com/office/powerpoint/2010/main" val="850620894"/>
              </p:ext>
            </p:extLst>
          </p:nvPr>
        </p:nvGraphicFramePr>
        <p:xfrm>
          <a:off x="827584" y="1715474"/>
          <a:ext cx="7560841" cy="1368970"/>
        </p:xfrm>
        <a:graphic>
          <a:graphicData uri="http://schemas.openxmlformats.org/drawingml/2006/table">
            <a:tbl>
              <a:tblPr>
                <a:tableStyleId>{5C22544A-7EE6-4342-B048-85BDC9FD1C3A}</a:tableStyleId>
              </a:tblPr>
              <a:tblGrid>
                <a:gridCol w="2508129">
                  <a:extLst>
                    <a:ext uri="{9D8B030D-6E8A-4147-A177-3AD203B41FA5}">
                      <a16:colId xmlns:a16="http://schemas.microsoft.com/office/drawing/2014/main" val="1001315965"/>
                    </a:ext>
                  </a:extLst>
                </a:gridCol>
                <a:gridCol w="2525951">
                  <a:extLst>
                    <a:ext uri="{9D8B030D-6E8A-4147-A177-3AD203B41FA5}">
                      <a16:colId xmlns:a16="http://schemas.microsoft.com/office/drawing/2014/main" val="976539734"/>
                    </a:ext>
                  </a:extLst>
                </a:gridCol>
                <a:gridCol w="2526761">
                  <a:extLst>
                    <a:ext uri="{9D8B030D-6E8A-4147-A177-3AD203B41FA5}">
                      <a16:colId xmlns:a16="http://schemas.microsoft.com/office/drawing/2014/main" val="1041473379"/>
                    </a:ext>
                  </a:extLst>
                </a:gridCol>
              </a:tblGrid>
              <a:tr h="303909">
                <a:tc>
                  <a:txBody>
                    <a:bodyPr/>
                    <a:lstStyle/>
                    <a:p>
                      <a:pPr algn="ctr"/>
                      <a:r>
                        <a:rPr lang="es-ES" sz="1600" dirty="0">
                          <a:effectLst/>
                        </a:rPr>
                        <a:t>Unilateral </a:t>
                      </a:r>
                      <a:r>
                        <a:rPr lang="es-PE" sz="1600" dirty="0">
                          <a:effectLst/>
                        </a:rPr>
                        <a:t>izquierda</a:t>
                      </a:r>
                      <a:endParaRPr lang="es-PE" sz="16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r>
                        <a:rPr lang="es-PE" sz="1600">
                          <a:effectLst/>
                        </a:rPr>
                        <a:t>Bilateral</a:t>
                      </a:r>
                      <a:endParaRPr lang="es-PE" sz="16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r>
                        <a:rPr lang="es-ES" sz="1600">
                          <a:effectLst/>
                        </a:rPr>
                        <a:t>Unilateral derecha</a:t>
                      </a:r>
                      <a:endParaRPr lang="es-PE" sz="16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967113895"/>
                  </a:ext>
                </a:extLst>
              </a:tr>
              <a:tr h="400316">
                <a:tc>
                  <a:txBody>
                    <a:bodyPr/>
                    <a:lstStyle/>
                    <a:p>
                      <a:pPr algn="just"/>
                      <a:r>
                        <a:rPr lang="es-PE" sz="1600" dirty="0">
                          <a:effectLst/>
                        </a:rPr>
                        <a:t>H</a:t>
                      </a:r>
                      <a:r>
                        <a:rPr lang="es-PE" sz="1600" baseline="-25000" dirty="0">
                          <a:effectLst/>
                        </a:rPr>
                        <a:t>0</a:t>
                      </a:r>
                      <a:r>
                        <a:rPr lang="es-PE" sz="1600" dirty="0">
                          <a:effectLst/>
                        </a:rPr>
                        <a:t>: </a:t>
                      </a:r>
                      <a:r>
                        <a:rPr lang="es-ES" sz="1600" dirty="0">
                          <a:effectLst/>
                        </a:rPr>
                        <a:t>Me</a:t>
                      </a:r>
                      <a:r>
                        <a:rPr lang="es-ES" sz="1600" baseline="-25000" dirty="0">
                          <a:effectLst/>
                        </a:rPr>
                        <a:t>1</a:t>
                      </a:r>
                      <a:r>
                        <a:rPr lang="es-ES" sz="1600" dirty="0">
                          <a:effectLst/>
                        </a:rPr>
                        <a:t> =Me</a:t>
                      </a:r>
                      <a:r>
                        <a:rPr lang="es-ES" sz="1600" baseline="-25000" dirty="0">
                          <a:effectLst/>
                        </a:rPr>
                        <a:t>2</a:t>
                      </a:r>
                      <a:r>
                        <a:rPr lang="es-ES" sz="1600" dirty="0">
                          <a:effectLst/>
                        </a:rPr>
                        <a:t> =…=  </a:t>
                      </a:r>
                      <a:r>
                        <a:rPr lang="es-ES" sz="1600" dirty="0" err="1">
                          <a:effectLst/>
                        </a:rPr>
                        <a:t>Me</a:t>
                      </a:r>
                      <a:r>
                        <a:rPr lang="es-ES" sz="1600" baseline="-25000" dirty="0" err="1">
                          <a:effectLst/>
                        </a:rPr>
                        <a:t>k</a:t>
                      </a:r>
                      <a:endParaRPr lang="es-PE" sz="1600" dirty="0">
                        <a:effectLst/>
                        <a:latin typeface="Times New Roman" panose="02020603050405020304" pitchFamily="18" charset="0"/>
                        <a:ea typeface="Times New Roman" panose="02020603050405020304" pitchFamily="18" charset="0"/>
                      </a:endParaRPr>
                    </a:p>
                  </a:txBody>
                  <a:tcPr marL="90170" marR="90170" marT="46990" marB="46990" anchor="ctr"/>
                </a:tc>
                <a:tc>
                  <a:txBody>
                    <a:bodyPr/>
                    <a:lstStyle/>
                    <a:p>
                      <a:pPr algn="just"/>
                      <a:r>
                        <a:rPr lang="es-PE" sz="1600" dirty="0">
                          <a:effectLst/>
                        </a:rPr>
                        <a:t>H</a:t>
                      </a:r>
                      <a:r>
                        <a:rPr lang="es-PE" sz="1600" baseline="-25000" dirty="0">
                          <a:effectLst/>
                        </a:rPr>
                        <a:t>0</a:t>
                      </a:r>
                      <a:r>
                        <a:rPr lang="es-PE" sz="1600" dirty="0">
                          <a:effectLst/>
                        </a:rPr>
                        <a:t>: </a:t>
                      </a:r>
                      <a:r>
                        <a:rPr lang="es-ES" sz="1600" dirty="0">
                          <a:effectLst/>
                        </a:rPr>
                        <a:t>Me</a:t>
                      </a:r>
                      <a:r>
                        <a:rPr lang="es-ES" sz="1600" baseline="-25000" dirty="0">
                          <a:effectLst/>
                        </a:rPr>
                        <a:t>1</a:t>
                      </a:r>
                      <a:r>
                        <a:rPr lang="es-ES" sz="1600" dirty="0">
                          <a:effectLst/>
                        </a:rPr>
                        <a:t> =Me</a:t>
                      </a:r>
                      <a:r>
                        <a:rPr lang="es-ES" sz="1600" baseline="-25000" dirty="0">
                          <a:effectLst/>
                        </a:rPr>
                        <a:t>2</a:t>
                      </a:r>
                      <a:r>
                        <a:rPr lang="es-ES" sz="1600" dirty="0">
                          <a:effectLst/>
                        </a:rPr>
                        <a:t> =…=  </a:t>
                      </a:r>
                      <a:r>
                        <a:rPr lang="es-ES" sz="1600" dirty="0" err="1">
                          <a:effectLst/>
                        </a:rPr>
                        <a:t>Me</a:t>
                      </a:r>
                      <a:r>
                        <a:rPr lang="es-ES" sz="1600" baseline="-25000" dirty="0" err="1">
                          <a:effectLst/>
                        </a:rPr>
                        <a:t>k</a:t>
                      </a:r>
                      <a:endParaRPr lang="es-PE" sz="1600" dirty="0">
                        <a:effectLst/>
                        <a:latin typeface="Times New Roman" panose="02020603050405020304" pitchFamily="18" charset="0"/>
                        <a:ea typeface="Times New Roman" panose="02020603050405020304" pitchFamily="18" charset="0"/>
                      </a:endParaRPr>
                    </a:p>
                  </a:txBody>
                  <a:tcPr marL="90170" marR="90170" marT="46990" marB="46990" anchor="ctr"/>
                </a:tc>
                <a:tc>
                  <a:txBody>
                    <a:bodyPr/>
                    <a:lstStyle/>
                    <a:p>
                      <a:pPr algn="just"/>
                      <a:r>
                        <a:rPr lang="es-PE" sz="1600">
                          <a:effectLst/>
                        </a:rPr>
                        <a:t>H</a:t>
                      </a:r>
                      <a:r>
                        <a:rPr lang="es-PE" sz="1600" baseline="-25000">
                          <a:effectLst/>
                        </a:rPr>
                        <a:t>0</a:t>
                      </a:r>
                      <a:r>
                        <a:rPr lang="es-PE" sz="1600">
                          <a:effectLst/>
                        </a:rPr>
                        <a:t>: </a:t>
                      </a:r>
                      <a:r>
                        <a:rPr lang="es-ES" sz="1600">
                          <a:effectLst/>
                        </a:rPr>
                        <a:t>Me</a:t>
                      </a:r>
                      <a:r>
                        <a:rPr lang="es-ES" sz="1600" baseline="-25000">
                          <a:effectLst/>
                        </a:rPr>
                        <a:t>1</a:t>
                      </a:r>
                      <a:r>
                        <a:rPr lang="es-ES" sz="1600">
                          <a:effectLst/>
                        </a:rPr>
                        <a:t> =Me</a:t>
                      </a:r>
                      <a:r>
                        <a:rPr lang="es-ES" sz="1600" baseline="-25000">
                          <a:effectLst/>
                        </a:rPr>
                        <a:t>2</a:t>
                      </a:r>
                      <a:r>
                        <a:rPr lang="es-ES" sz="1600">
                          <a:effectLst/>
                        </a:rPr>
                        <a:t> =…=  Me</a:t>
                      </a:r>
                      <a:r>
                        <a:rPr lang="es-ES" sz="1600" baseline="-25000">
                          <a:effectLst/>
                        </a:rPr>
                        <a:t>k</a:t>
                      </a:r>
                      <a:endParaRPr lang="es-PE" sz="1600">
                        <a:effectLst/>
                        <a:latin typeface="Times New Roman" panose="02020603050405020304" pitchFamily="18" charset="0"/>
                        <a:ea typeface="Times New Roman" panose="02020603050405020304" pitchFamily="18" charset="0"/>
                      </a:endParaRPr>
                    </a:p>
                  </a:txBody>
                  <a:tcPr marL="90170" marR="90170" marT="46990" marB="46990" anchor="ctr"/>
                </a:tc>
                <a:extLst>
                  <a:ext uri="{0D108BD9-81ED-4DB2-BD59-A6C34878D82A}">
                    <a16:rowId xmlns:a16="http://schemas.microsoft.com/office/drawing/2014/main" val="3805917543"/>
                  </a:ext>
                </a:extLst>
              </a:tr>
              <a:tr h="664745">
                <a:tc>
                  <a:txBody>
                    <a:bodyPr/>
                    <a:lstStyle/>
                    <a:p>
                      <a:pPr algn="just"/>
                      <a:r>
                        <a:rPr lang="es-PE" sz="1600">
                          <a:effectLst/>
                        </a:rPr>
                        <a:t>H</a:t>
                      </a:r>
                      <a:r>
                        <a:rPr lang="es-PE" sz="1600" baseline="-25000">
                          <a:effectLst/>
                        </a:rPr>
                        <a:t>1</a:t>
                      </a:r>
                      <a:r>
                        <a:rPr lang="es-PE" sz="1600">
                          <a:effectLst/>
                        </a:rPr>
                        <a:t>: </a:t>
                      </a:r>
                      <a:r>
                        <a:rPr lang="es-ES" sz="1600">
                          <a:effectLst/>
                        </a:rPr>
                        <a:t>Me</a:t>
                      </a:r>
                      <a:r>
                        <a:rPr lang="es-ES" sz="1600" baseline="-25000">
                          <a:effectLst/>
                        </a:rPr>
                        <a:t>1</a:t>
                      </a:r>
                      <a:r>
                        <a:rPr lang="es-ES" sz="1600">
                          <a:effectLst/>
                        </a:rPr>
                        <a:t> &lt;Me</a:t>
                      </a:r>
                      <a:r>
                        <a:rPr lang="es-ES" sz="1600" baseline="-25000">
                          <a:effectLst/>
                        </a:rPr>
                        <a:t>2</a:t>
                      </a:r>
                      <a:r>
                        <a:rPr lang="es-ES" sz="1600">
                          <a:effectLst/>
                        </a:rPr>
                        <a:t> &lt; …&lt; Me</a:t>
                      </a:r>
                      <a:r>
                        <a:rPr lang="es-ES" sz="1600" baseline="-25000">
                          <a:effectLst/>
                        </a:rPr>
                        <a:t>k</a:t>
                      </a:r>
                      <a:endParaRPr lang="es-PE" sz="1600">
                        <a:effectLst/>
                        <a:latin typeface="Times New Roman" panose="02020603050405020304" pitchFamily="18" charset="0"/>
                        <a:ea typeface="Times New Roman" panose="02020603050405020304" pitchFamily="18" charset="0"/>
                      </a:endParaRPr>
                    </a:p>
                  </a:txBody>
                  <a:tcPr marL="90170" marR="90170" marT="46990" marB="46990" anchor="ctr"/>
                </a:tc>
                <a:tc>
                  <a:txBody>
                    <a:bodyPr/>
                    <a:lstStyle/>
                    <a:p>
                      <a:pPr algn="just"/>
                      <a:r>
                        <a:rPr lang="es-PE" sz="1600" dirty="0">
                          <a:effectLst/>
                        </a:rPr>
                        <a:t>H</a:t>
                      </a:r>
                      <a:r>
                        <a:rPr lang="es-PE" sz="1600" baseline="-25000" dirty="0">
                          <a:effectLst/>
                        </a:rPr>
                        <a:t>1</a:t>
                      </a:r>
                      <a:r>
                        <a:rPr lang="es-PE" sz="1600" dirty="0">
                          <a:effectLst/>
                        </a:rPr>
                        <a:t>: </a:t>
                      </a:r>
                      <a:r>
                        <a:rPr lang="es-ES" sz="1600" dirty="0">
                          <a:effectLst/>
                        </a:rPr>
                        <a:t>Al menos un </a:t>
                      </a:r>
                      <a:r>
                        <a:rPr lang="es-ES" sz="1600" dirty="0" err="1">
                          <a:effectLst/>
                        </a:rPr>
                        <a:t>Me</a:t>
                      </a:r>
                      <a:r>
                        <a:rPr lang="es-ES" sz="1600" baseline="-25000" dirty="0" err="1">
                          <a:effectLst/>
                        </a:rPr>
                        <a:t>i</a:t>
                      </a:r>
                      <a:r>
                        <a:rPr lang="es-ES" sz="1600" baseline="-25000" dirty="0">
                          <a:effectLst/>
                        </a:rPr>
                        <a:t>  </a:t>
                      </a:r>
                      <a:r>
                        <a:rPr lang="es-ES" sz="1600" dirty="0">
                          <a:effectLst/>
                        </a:rPr>
                        <a:t>es diferente i=1,2,..,k</a:t>
                      </a:r>
                      <a:endParaRPr lang="es-PE" sz="1600" dirty="0">
                        <a:effectLst/>
                        <a:latin typeface="Times New Roman" panose="02020603050405020304" pitchFamily="18" charset="0"/>
                        <a:ea typeface="Times New Roman" panose="02020603050405020304" pitchFamily="18" charset="0"/>
                      </a:endParaRPr>
                    </a:p>
                  </a:txBody>
                  <a:tcPr marL="90170" marR="90170" marT="46990" marB="46990" anchor="ctr"/>
                </a:tc>
                <a:tc>
                  <a:txBody>
                    <a:bodyPr/>
                    <a:lstStyle/>
                    <a:p>
                      <a:pPr algn="just"/>
                      <a:r>
                        <a:rPr lang="es-PE" sz="1600" dirty="0">
                          <a:effectLst/>
                        </a:rPr>
                        <a:t>H</a:t>
                      </a:r>
                      <a:r>
                        <a:rPr lang="es-PE" sz="1600" baseline="-25000" dirty="0">
                          <a:effectLst/>
                        </a:rPr>
                        <a:t>1</a:t>
                      </a:r>
                      <a:r>
                        <a:rPr lang="es-PE" sz="1600" dirty="0">
                          <a:effectLst/>
                        </a:rPr>
                        <a:t>: </a:t>
                      </a:r>
                      <a:r>
                        <a:rPr lang="es-ES" sz="1600" dirty="0">
                          <a:effectLst/>
                        </a:rPr>
                        <a:t>Me</a:t>
                      </a:r>
                      <a:r>
                        <a:rPr lang="es-ES" sz="1600" baseline="-25000" dirty="0">
                          <a:effectLst/>
                        </a:rPr>
                        <a:t>1</a:t>
                      </a:r>
                      <a:r>
                        <a:rPr lang="es-ES" sz="1600" dirty="0">
                          <a:effectLst/>
                        </a:rPr>
                        <a:t> &gt;Me</a:t>
                      </a:r>
                      <a:r>
                        <a:rPr lang="es-ES" sz="1600" baseline="-25000" dirty="0">
                          <a:effectLst/>
                        </a:rPr>
                        <a:t>2</a:t>
                      </a:r>
                      <a:r>
                        <a:rPr lang="es-ES" sz="1600" dirty="0">
                          <a:effectLst/>
                        </a:rPr>
                        <a:t> &gt; …&gt; </a:t>
                      </a:r>
                      <a:r>
                        <a:rPr lang="es-ES" sz="1600" dirty="0" err="1">
                          <a:effectLst/>
                        </a:rPr>
                        <a:t>Me</a:t>
                      </a:r>
                      <a:r>
                        <a:rPr lang="es-ES" sz="1600" baseline="-25000" dirty="0" err="1">
                          <a:effectLst/>
                        </a:rPr>
                        <a:t>K</a:t>
                      </a:r>
                      <a:endParaRPr lang="es-PE" sz="1600" dirty="0">
                        <a:effectLst/>
                        <a:latin typeface="Times New Roman" panose="02020603050405020304" pitchFamily="18" charset="0"/>
                        <a:ea typeface="Times New Roman" panose="02020603050405020304" pitchFamily="18" charset="0"/>
                      </a:endParaRPr>
                    </a:p>
                  </a:txBody>
                  <a:tcPr marL="90170" marR="90170" marT="46990" marB="46990" anchor="ctr"/>
                </a:tc>
                <a:extLst>
                  <a:ext uri="{0D108BD9-81ED-4DB2-BD59-A6C34878D82A}">
                    <a16:rowId xmlns:a16="http://schemas.microsoft.com/office/drawing/2014/main" val="752225850"/>
                  </a:ext>
                </a:extLst>
              </a:tr>
            </a:tbl>
          </a:graphicData>
        </a:graphic>
      </p:graphicFrame>
    </p:spTree>
    <p:extLst>
      <p:ext uri="{BB962C8B-B14F-4D97-AF65-F5344CB8AC3E}">
        <p14:creationId xmlns:p14="http://schemas.microsoft.com/office/powerpoint/2010/main" val="28490024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3. Prueba para comparar una parámetro</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La prueba de Bartlett es la prueba mayormente utilizada para comparar las varianzas en k muestras independientes.</a:t>
            </a:r>
          </a:p>
          <a:p>
            <a:pPr marL="0" lvl="0" indent="0">
              <a:buNone/>
            </a:pPr>
            <a:r>
              <a:rPr lang="es-PE" sz="3200" dirty="0"/>
              <a:t>Hipótesis</a:t>
            </a:r>
          </a:p>
          <a:p>
            <a:pPr marL="0" lvl="0" indent="0">
              <a:buNone/>
            </a:pPr>
            <a:r>
              <a:rPr lang="es-PE" sz="2400" dirty="0"/>
              <a:t>H</a:t>
            </a:r>
            <a:r>
              <a:rPr lang="es-PE" sz="2400" baseline="-25000" dirty="0"/>
              <a:t>0</a:t>
            </a:r>
            <a:r>
              <a:rPr lang="es-PE" sz="2400" dirty="0"/>
              <a:t>: </a:t>
            </a:r>
            <a:r>
              <a:rPr lang="es-PE" sz="2400" dirty="0">
                <a:sym typeface="Symbol" panose="05050102010706020507" pitchFamily="18" charset="2"/>
              </a:rPr>
              <a:t></a:t>
            </a:r>
            <a:r>
              <a:rPr lang="es-PE" dirty="0"/>
              <a:t>1</a:t>
            </a:r>
            <a:r>
              <a:rPr lang="es-PE" sz="2400" dirty="0"/>
              <a:t>=</a:t>
            </a:r>
            <a:r>
              <a:rPr lang="es-PE" sz="2400" dirty="0">
                <a:sym typeface="Symbol" panose="05050102010706020507" pitchFamily="18" charset="2"/>
              </a:rPr>
              <a:t></a:t>
            </a:r>
            <a:r>
              <a:rPr lang="es-PE" sz="1600" dirty="0"/>
              <a:t>2</a:t>
            </a:r>
            <a:r>
              <a:rPr lang="es-PE" sz="2400" dirty="0"/>
              <a:t>=…=</a:t>
            </a:r>
            <a:r>
              <a:rPr lang="es-PE" sz="2400" dirty="0">
                <a:sym typeface="Symbol" panose="05050102010706020507" pitchFamily="18" charset="2"/>
              </a:rPr>
              <a:t></a:t>
            </a:r>
            <a:r>
              <a:rPr lang="es-PE" dirty="0"/>
              <a:t>k</a:t>
            </a:r>
          </a:p>
          <a:p>
            <a:pPr marL="0" lvl="0" indent="0">
              <a:buNone/>
            </a:pPr>
            <a:r>
              <a:rPr lang="es-PE" sz="2400" dirty="0"/>
              <a:t>H</a:t>
            </a:r>
            <a:r>
              <a:rPr lang="es-PE" sz="2400" baseline="-25000" dirty="0"/>
              <a:t>1</a:t>
            </a:r>
            <a:r>
              <a:rPr lang="es-PE" sz="2400" dirty="0"/>
              <a:t>: Al menos una </a:t>
            </a:r>
            <a:r>
              <a:rPr lang="es-PE" sz="2400" dirty="0">
                <a:sym typeface="Symbol" panose="05050102010706020507" pitchFamily="18" charset="2"/>
              </a:rPr>
              <a:t></a:t>
            </a:r>
            <a:r>
              <a:rPr lang="es-PE" dirty="0"/>
              <a:t>i</a:t>
            </a:r>
            <a:r>
              <a:rPr lang="es-PE" sz="2400" dirty="0"/>
              <a:t> es diferente a las demás i=1,2,..,k</a:t>
            </a:r>
          </a:p>
          <a:p>
            <a:pPr marL="0" lvl="0" indent="0">
              <a:buNone/>
            </a:pPr>
            <a:endParaRPr lang="es-PE" sz="2400" dirty="0"/>
          </a:p>
          <a:p>
            <a:pPr marL="0" lvl="0" indent="0">
              <a:buNone/>
            </a:pPr>
            <a:r>
              <a:rPr lang="es-PE" sz="2400" dirty="0"/>
              <a:t>Si se rechaza H</a:t>
            </a:r>
            <a:r>
              <a:rPr lang="es-PE" sz="1600" dirty="0"/>
              <a:t>0 </a:t>
            </a:r>
            <a:r>
              <a:rPr lang="es-PE" sz="2000" dirty="0"/>
              <a:t> se debe realizar las pruebas de comparación</a:t>
            </a:r>
            <a:endParaRPr lang="es-PE" sz="1600" dirty="0"/>
          </a:p>
          <a:p>
            <a:pPr marL="0" lvl="0" indent="0">
              <a:buNone/>
            </a:pPr>
            <a:r>
              <a:rPr lang="es-PE" sz="2400" dirty="0"/>
              <a:t>H</a:t>
            </a:r>
            <a:r>
              <a:rPr lang="es-PE" sz="2400" baseline="-25000" dirty="0"/>
              <a:t>0</a:t>
            </a:r>
            <a:r>
              <a:rPr lang="es-PE" sz="2400" dirty="0"/>
              <a:t>: </a:t>
            </a:r>
            <a:r>
              <a:rPr lang="es-PE" sz="2400" dirty="0">
                <a:sym typeface="Symbol" panose="05050102010706020507" pitchFamily="18" charset="2"/>
              </a:rPr>
              <a:t></a:t>
            </a:r>
            <a:r>
              <a:rPr lang="es-PE" dirty="0"/>
              <a:t>i</a:t>
            </a:r>
            <a:r>
              <a:rPr lang="es-PE" sz="2400" dirty="0"/>
              <a:t>=</a:t>
            </a:r>
            <a:r>
              <a:rPr lang="es-PE" sz="2400" dirty="0">
                <a:sym typeface="Symbol" panose="05050102010706020507" pitchFamily="18" charset="2"/>
              </a:rPr>
              <a:t></a:t>
            </a:r>
            <a:r>
              <a:rPr lang="es-PE" sz="1600" dirty="0"/>
              <a:t>j</a:t>
            </a:r>
            <a:endParaRPr lang="es-PE" sz="2400" dirty="0"/>
          </a:p>
          <a:p>
            <a:pPr marL="0" lvl="0" indent="0">
              <a:buNone/>
            </a:pPr>
            <a:r>
              <a:rPr lang="es-PE" sz="2400" dirty="0"/>
              <a:t>H</a:t>
            </a:r>
            <a:r>
              <a:rPr lang="es-PE" sz="2400" baseline="-25000" dirty="0"/>
              <a:t>1</a:t>
            </a:r>
            <a:r>
              <a:rPr lang="es-PE" sz="2400" dirty="0"/>
              <a:t>: </a:t>
            </a:r>
            <a:r>
              <a:rPr lang="es-PE" sz="2400" dirty="0">
                <a:sym typeface="Symbol" panose="05050102010706020507" pitchFamily="18" charset="2"/>
              </a:rPr>
              <a:t></a:t>
            </a:r>
            <a:r>
              <a:rPr lang="es-PE" sz="2400" dirty="0"/>
              <a:t>i≠</a:t>
            </a:r>
            <a:r>
              <a:rPr lang="es-PE" sz="2400" dirty="0">
                <a:sym typeface="Symbol" panose="05050102010706020507" pitchFamily="18" charset="2"/>
              </a:rPr>
              <a:t></a:t>
            </a:r>
            <a:r>
              <a:rPr lang="es-PE" sz="1600" dirty="0"/>
              <a:t>j</a:t>
            </a:r>
            <a:endParaRPr lang="es-PE" sz="2400" dirty="0"/>
          </a:p>
          <a:p>
            <a:pPr marL="0" lvl="0" indent="0">
              <a:buNone/>
            </a:pPr>
            <a:endParaRPr lang="es-PE" sz="2400" dirty="0"/>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36386438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1" end="1"/>
                                            </p:txEl>
                                          </p:spTgt>
                                        </p:tgtEl>
                                        <p:attrNameLst>
                                          <p:attrName>style.visibility</p:attrName>
                                        </p:attrNameLst>
                                      </p:cBhvr>
                                      <p:to>
                                        <p:strVal val="visible"/>
                                      </p:to>
                                    </p:set>
                                    <p:anim calcmode="lin" valueType="num">
                                      <p:cBhvr additive="base">
                                        <p:cTn id="17"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3. Prueba para comparar un parámetro</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r>
              <a:rPr lang="es-ES" altLang="es-PE" sz="3100" b="1" dirty="0">
                <a:solidFill>
                  <a:srgbClr val="0070C0"/>
                </a:solidFill>
              </a:rPr>
              <a:t>3.1 Prueba de Levene</a:t>
            </a:r>
            <a:endParaRPr lang="es-ES" altLang="es-PE" sz="4000" b="1" dirty="0">
              <a:solidFill>
                <a:srgbClr val="0070C0"/>
              </a:solidFill>
            </a:endParaRPr>
          </a:p>
        </p:txBody>
      </p:sp>
      <p:sp>
        <p:nvSpPr>
          <p:cNvPr id="1033" name="Rectangle 3"/>
          <p:cNvSpPr>
            <a:spLocks noGrp="1" noChangeArrowheads="1"/>
          </p:cNvSpPr>
          <p:nvPr>
            <p:ph idx="1"/>
          </p:nvPr>
        </p:nvSpPr>
        <p:spPr>
          <a:xfrm>
            <a:off x="681038" y="1556792"/>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Es una prueba menos sensible que la prueba de Bartlett. </a:t>
            </a:r>
          </a:p>
          <a:p>
            <a:pPr marL="0" lvl="0" indent="0">
              <a:buNone/>
            </a:pPr>
            <a:r>
              <a:rPr lang="es-PE" sz="3200" dirty="0"/>
              <a:t>Supuestos</a:t>
            </a:r>
          </a:p>
          <a:p>
            <a:pPr marL="0" lvl="0" indent="0">
              <a:buNone/>
            </a:pPr>
            <a:r>
              <a:rPr lang="es-PE" sz="2400" dirty="0"/>
              <a:t>La variable en estudio es de tipo cuantitativa.</a:t>
            </a:r>
          </a:p>
          <a:p>
            <a:pPr marL="0" lvl="0" indent="0">
              <a:buNone/>
            </a:pPr>
            <a:r>
              <a:rPr lang="es-PE" sz="2400" dirty="0"/>
              <a:t>Las muestras son independientes. </a:t>
            </a:r>
          </a:p>
          <a:p>
            <a:pPr marL="0" lvl="0" indent="0">
              <a:buNone/>
            </a:pPr>
            <a:r>
              <a:rPr lang="es-PE" sz="2400" dirty="0"/>
              <a:t>Las muestras son aleatorias.</a:t>
            </a:r>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2" name="CuadroTexto 11">
            <a:extLst>
              <a:ext uri="{FF2B5EF4-FFF2-40B4-BE49-F238E27FC236}">
                <a16:creationId xmlns:a16="http://schemas.microsoft.com/office/drawing/2014/main" id="{A6D591A3-F40F-4BB3-B308-533A5FF154F8}"/>
              </a:ext>
            </a:extLst>
          </p:cNvPr>
          <p:cNvSpPr txBox="1"/>
          <p:nvPr/>
        </p:nvSpPr>
        <p:spPr>
          <a:xfrm>
            <a:off x="4567238" y="5768672"/>
            <a:ext cx="3168352" cy="707886"/>
          </a:xfrm>
          <a:prstGeom prst="rect">
            <a:avLst/>
          </a:prstGeom>
          <a:noFill/>
        </p:spPr>
        <p:txBody>
          <a:bodyPr wrap="square" rtlCol="0">
            <a:spAutoFit/>
          </a:bodyPr>
          <a:lstStyle/>
          <a:p>
            <a:pPr algn="ctr"/>
            <a:r>
              <a:rPr lang="es-PE" sz="2000" dirty="0"/>
              <a:t>Howard Levene</a:t>
            </a:r>
          </a:p>
          <a:p>
            <a:pPr algn="ctr"/>
            <a:r>
              <a:rPr lang="es-PE" sz="2000" dirty="0"/>
              <a:t>(1914-2003)</a:t>
            </a:r>
          </a:p>
        </p:txBody>
      </p:sp>
      <p:pic>
        <p:nvPicPr>
          <p:cNvPr id="33794" name="Picture 2" descr="32.5 ISSUE">
            <a:extLst>
              <a:ext uri="{FF2B5EF4-FFF2-40B4-BE49-F238E27FC236}">
                <a16:creationId xmlns:a16="http://schemas.microsoft.com/office/drawing/2014/main" id="{50EAF525-E184-467A-9867-27B0F8F4E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26" y="4944731"/>
            <a:ext cx="16573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877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 calcmode="lin" valueType="num">
                                      <p:cBhvr additive="base">
                                        <p:cTn id="17"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7810"/>
            <a:ext cx="9139238" cy="1198563"/>
          </a:xfrm>
        </p:spPr>
        <p:txBody>
          <a:bodyPr>
            <a:normAutofit fontScale="90000"/>
          </a:bodyPr>
          <a:lstStyle/>
          <a:p>
            <a:pPr eaLnBrk="1" hangingPunct="1">
              <a:defRPr/>
            </a:pPr>
            <a:r>
              <a:rPr lang="es-ES" altLang="es-PE" sz="4000" b="1" dirty="0">
                <a:solidFill>
                  <a:srgbClr val="0070C0"/>
                </a:solidFill>
              </a:rPr>
              <a:t>3. Prueba para comparar un parámetro </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r>
              <a:rPr lang="es-ES" altLang="es-PE" sz="3100" b="1" dirty="0">
                <a:solidFill>
                  <a:srgbClr val="0070C0"/>
                </a:solidFill>
              </a:rPr>
              <a:t>3.1 Prueba de Levene</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333370" y="1054322"/>
            <a:ext cx="8066856" cy="5301206"/>
          </a:xfrm>
        </p:spPr>
        <p:txBody>
          <a:bodyPr/>
          <a:lstStyle/>
          <a:p>
            <a:pPr marL="0" indent="0" algn="just">
              <a:spcAft>
                <a:spcPts val="0"/>
              </a:spcAft>
              <a:buNone/>
            </a:pPr>
            <a:endParaRPr lang="es-PE" sz="3200" dirty="0">
              <a:latin typeface="+mj-lt"/>
              <a:ea typeface="Times New Roman" panose="02020603050405020304" pitchFamily="18" charset="0"/>
              <a:cs typeface="Times New Roman" panose="02020603050405020304" pitchFamily="18" charset="0"/>
            </a:endParaRPr>
          </a:p>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r>
              <a:rPr lang="es-PE" sz="2000" dirty="0"/>
              <a:t>                                                           </a:t>
            </a:r>
            <a:r>
              <a:rPr lang="es-PE" sz="3600" dirty="0"/>
              <a:t>~</a:t>
            </a:r>
            <a:r>
              <a:rPr lang="es-PE" sz="2000" dirty="0"/>
              <a:t> </a:t>
            </a:r>
            <a:r>
              <a:rPr lang="es-PE" sz="3600" dirty="0"/>
              <a:t>  </a:t>
            </a:r>
            <a:endParaRPr lang="es-PE" sz="2000" dirty="0"/>
          </a:p>
          <a:p>
            <a:pPr marL="0" indent="0">
              <a:buNone/>
            </a:pPr>
            <a:endParaRPr lang="es-PE" dirty="0"/>
          </a:p>
          <a:p>
            <a:pPr marL="0" indent="0">
              <a:buNone/>
            </a:pPr>
            <a:endParaRPr lang="es-PE" dirty="0"/>
          </a:p>
          <a:p>
            <a:pPr marL="0" indent="0">
              <a:buNone/>
            </a:pPr>
            <a:r>
              <a:rPr lang="es-PE" dirty="0"/>
              <a:t>                                     </a:t>
            </a:r>
            <a:r>
              <a:rPr lang="es-PE" sz="2000" dirty="0"/>
              <a:t>corrección por la media</a:t>
            </a:r>
            <a:endParaRPr lang="es-PE" dirty="0"/>
          </a:p>
          <a:p>
            <a:pPr marL="0" indent="0">
              <a:buNone/>
            </a:pPr>
            <a:r>
              <a:rPr lang="es-PE" dirty="0"/>
              <a:t>                                  </a:t>
            </a:r>
          </a:p>
          <a:p>
            <a:pPr marL="0" indent="0">
              <a:buNone/>
            </a:pPr>
            <a:r>
              <a:rPr lang="es-PE" dirty="0"/>
              <a:t>                                     </a:t>
            </a:r>
            <a:r>
              <a:rPr lang="es-PE" sz="2000" dirty="0"/>
              <a:t>corrección por la mediana</a:t>
            </a:r>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levene.test</a:t>
            </a:r>
            <a:r>
              <a:rPr lang="es-PE" sz="3200" dirty="0"/>
              <a:t> del paquete </a:t>
            </a:r>
            <a:r>
              <a:rPr lang="es-PE" sz="3200" dirty="0" err="1"/>
              <a:t>lawstat</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5" name="Rectangle 3">
            <a:extLst>
              <a:ext uri="{FF2B5EF4-FFF2-40B4-BE49-F238E27FC236}">
                <a16:creationId xmlns:a16="http://schemas.microsoft.com/office/drawing/2014/main" id="{891147F5-848E-41CB-8F3E-B43AB554206A}"/>
              </a:ext>
            </a:extLst>
          </p:cNvPr>
          <p:cNvSpPr>
            <a:spLocks noChangeArrowheads="1"/>
          </p:cNvSpPr>
          <p:nvPr/>
        </p:nvSpPr>
        <p:spPr bwMode="auto">
          <a:xfrm>
            <a:off x="2615208" y="2133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A141F3E6-69B7-46EA-ABD6-CC7C46F6F438}"/>
              </a:ext>
            </a:extLst>
          </p:cNvPr>
          <p:cNvSpPr>
            <a:spLocks noChangeArrowheads="1"/>
          </p:cNvSpPr>
          <p:nvPr/>
        </p:nvSpPr>
        <p:spPr bwMode="auto">
          <a:xfrm>
            <a:off x="755575" y="4198665"/>
            <a:ext cx="125686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8">
            <a:extLst>
              <a:ext uri="{FF2B5EF4-FFF2-40B4-BE49-F238E27FC236}">
                <a16:creationId xmlns:a16="http://schemas.microsoft.com/office/drawing/2014/main" id="{8C64EBD8-5142-4EAD-AFED-2A0F621F6045}"/>
              </a:ext>
            </a:extLst>
          </p:cNvPr>
          <p:cNvSpPr>
            <a:spLocks noChangeArrowheads="1"/>
          </p:cNvSpPr>
          <p:nvPr/>
        </p:nvSpPr>
        <p:spPr bwMode="auto">
          <a:xfrm>
            <a:off x="-208755" y="-1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3" name="Rectangle 2">
            <a:extLst>
              <a:ext uri="{FF2B5EF4-FFF2-40B4-BE49-F238E27FC236}">
                <a16:creationId xmlns:a16="http://schemas.microsoft.com/office/drawing/2014/main" id="{7D6FBBD5-36A9-4B2B-BDD7-492518A399B6}"/>
              </a:ext>
            </a:extLst>
          </p:cNvPr>
          <p:cNvSpPr>
            <a:spLocks noChangeArrowheads="1"/>
          </p:cNvSpPr>
          <p:nvPr/>
        </p:nvSpPr>
        <p:spPr bwMode="auto">
          <a:xfrm>
            <a:off x="1704342" y="2451882"/>
            <a:ext cx="116465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4" name="Objeto 3">
            <a:extLst>
              <a:ext uri="{FF2B5EF4-FFF2-40B4-BE49-F238E27FC236}">
                <a16:creationId xmlns:a16="http://schemas.microsoft.com/office/drawing/2014/main" id="{5AECF423-7AB2-46F5-96BE-621B272BCC08}"/>
              </a:ext>
            </a:extLst>
          </p:cNvPr>
          <p:cNvGraphicFramePr>
            <a:graphicFrameLocks noChangeAspect="1"/>
          </p:cNvGraphicFramePr>
          <p:nvPr>
            <p:extLst>
              <p:ext uri="{D42A27DB-BD31-4B8C-83A1-F6EECF244321}">
                <p14:modId xmlns:p14="http://schemas.microsoft.com/office/powerpoint/2010/main" val="4088448062"/>
              </p:ext>
            </p:extLst>
          </p:nvPr>
        </p:nvGraphicFramePr>
        <p:xfrm>
          <a:off x="1704342" y="2336836"/>
          <a:ext cx="3028389" cy="1448360"/>
        </p:xfrm>
        <a:graphic>
          <a:graphicData uri="http://schemas.openxmlformats.org/presentationml/2006/ole">
            <mc:AlternateContent xmlns:mc="http://schemas.openxmlformats.org/markup-compatibility/2006">
              <mc:Choice xmlns:v="urn:schemas-microsoft-com:vml" Requires="v">
                <p:oleObj spid="_x0000_s35867" r:id="rId3" imgW="1777229" imgH="863225" progId="Equation.DSMT4">
                  <p:embed/>
                </p:oleObj>
              </mc:Choice>
              <mc:Fallback>
                <p:oleObj r:id="rId3" imgW="1777229" imgH="86322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342" y="2336836"/>
                        <a:ext cx="3028389" cy="1448360"/>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763D1CD7-B73D-4044-876B-B4EF1B51CF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9" name="Objeto 8">
            <a:extLst>
              <a:ext uri="{FF2B5EF4-FFF2-40B4-BE49-F238E27FC236}">
                <a16:creationId xmlns:a16="http://schemas.microsoft.com/office/drawing/2014/main" id="{770BACEB-AFE8-403B-88BB-B1311B363734}"/>
              </a:ext>
            </a:extLst>
          </p:cNvPr>
          <p:cNvGraphicFramePr>
            <a:graphicFrameLocks noChangeAspect="1"/>
          </p:cNvGraphicFramePr>
          <p:nvPr>
            <p:extLst>
              <p:ext uri="{D42A27DB-BD31-4B8C-83A1-F6EECF244321}">
                <p14:modId xmlns:p14="http://schemas.microsoft.com/office/powerpoint/2010/main" val="3431423449"/>
              </p:ext>
            </p:extLst>
          </p:nvPr>
        </p:nvGraphicFramePr>
        <p:xfrm>
          <a:off x="5348965" y="2717546"/>
          <a:ext cx="1690944" cy="563648"/>
        </p:xfrm>
        <a:graphic>
          <a:graphicData uri="http://schemas.openxmlformats.org/presentationml/2006/ole">
            <mc:AlternateContent xmlns:mc="http://schemas.openxmlformats.org/markup-compatibility/2006">
              <mc:Choice xmlns:v="urn:schemas-microsoft-com:vml" Requires="v">
                <p:oleObj spid="_x0000_s35868" r:id="rId5" imgW="698197" imgH="253890" progId="Equation.DSMT4">
                  <p:embed/>
                </p:oleObj>
              </mc:Choice>
              <mc:Fallback>
                <p:oleObj r:id="rId5" imgW="698197" imgH="25389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8965" y="2717546"/>
                        <a:ext cx="1690944" cy="563648"/>
                      </a:xfrm>
                      <a:prstGeom prst="rect">
                        <a:avLst/>
                      </a:prstGeom>
                      <a:noFill/>
                    </p:spPr>
                  </p:pic>
                </p:oleObj>
              </mc:Fallback>
            </mc:AlternateContent>
          </a:graphicData>
        </a:graphic>
      </p:graphicFrame>
      <p:sp>
        <p:nvSpPr>
          <p:cNvPr id="11" name="Rectangle 8">
            <a:extLst>
              <a:ext uri="{FF2B5EF4-FFF2-40B4-BE49-F238E27FC236}">
                <a16:creationId xmlns:a16="http://schemas.microsoft.com/office/drawing/2014/main" id="{4837FC66-ACBB-4DA5-AACE-44E0438E8F5E}"/>
              </a:ext>
            </a:extLst>
          </p:cNvPr>
          <p:cNvSpPr>
            <a:spLocks noChangeArrowheads="1"/>
          </p:cNvSpPr>
          <p:nvPr/>
        </p:nvSpPr>
        <p:spPr bwMode="auto">
          <a:xfrm>
            <a:off x="896538" y="3887318"/>
            <a:ext cx="118164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3" name="Objeto 12">
            <a:extLst>
              <a:ext uri="{FF2B5EF4-FFF2-40B4-BE49-F238E27FC236}">
                <a16:creationId xmlns:a16="http://schemas.microsoft.com/office/drawing/2014/main" id="{1B0FE60F-4BBA-4420-A07A-103E359B56DA}"/>
              </a:ext>
            </a:extLst>
          </p:cNvPr>
          <p:cNvGraphicFramePr>
            <a:graphicFrameLocks noChangeAspect="1"/>
          </p:cNvGraphicFramePr>
          <p:nvPr>
            <p:extLst>
              <p:ext uri="{D42A27DB-BD31-4B8C-83A1-F6EECF244321}">
                <p14:modId xmlns:p14="http://schemas.microsoft.com/office/powerpoint/2010/main" val="4156616850"/>
              </p:ext>
            </p:extLst>
          </p:nvPr>
        </p:nvGraphicFramePr>
        <p:xfrm>
          <a:off x="896538" y="3953425"/>
          <a:ext cx="1584229" cy="576083"/>
        </p:xfrm>
        <a:graphic>
          <a:graphicData uri="http://schemas.openxmlformats.org/presentationml/2006/ole">
            <mc:AlternateContent xmlns:mc="http://schemas.openxmlformats.org/markup-compatibility/2006">
              <mc:Choice xmlns:v="urn:schemas-microsoft-com:vml" Requires="v">
                <p:oleObj spid="_x0000_s35869" r:id="rId7" imgW="863225" imgH="304668" progId="Equation.DSMT4">
                  <p:embed/>
                </p:oleObj>
              </mc:Choice>
              <mc:Fallback>
                <p:oleObj r:id="rId7" imgW="863225" imgH="304668"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6538" y="3953425"/>
                        <a:ext cx="1584229" cy="576083"/>
                      </a:xfrm>
                      <a:prstGeom prst="rect">
                        <a:avLst/>
                      </a:prstGeom>
                      <a:noFill/>
                    </p:spPr>
                  </p:pic>
                </p:oleObj>
              </mc:Fallback>
            </mc:AlternateContent>
          </a:graphicData>
        </a:graphic>
      </p:graphicFrame>
      <p:sp>
        <p:nvSpPr>
          <p:cNvPr id="15" name="Rectangle 10">
            <a:extLst>
              <a:ext uri="{FF2B5EF4-FFF2-40B4-BE49-F238E27FC236}">
                <a16:creationId xmlns:a16="http://schemas.microsoft.com/office/drawing/2014/main" id="{042B986F-EF86-4C47-894C-B5BCECA8FB96}"/>
              </a:ext>
            </a:extLst>
          </p:cNvPr>
          <p:cNvSpPr>
            <a:spLocks noChangeArrowheads="1"/>
          </p:cNvSpPr>
          <p:nvPr/>
        </p:nvSpPr>
        <p:spPr bwMode="auto">
          <a:xfrm>
            <a:off x="1043608" y="4842755"/>
            <a:ext cx="15678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16" name="Objeto 15">
            <a:extLst>
              <a:ext uri="{FF2B5EF4-FFF2-40B4-BE49-F238E27FC236}">
                <a16:creationId xmlns:a16="http://schemas.microsoft.com/office/drawing/2014/main" id="{1351C90E-2CC5-4B6A-8066-3558DA710733}"/>
              </a:ext>
            </a:extLst>
          </p:cNvPr>
          <p:cNvGraphicFramePr>
            <a:graphicFrameLocks noChangeAspect="1"/>
          </p:cNvGraphicFramePr>
          <p:nvPr>
            <p:extLst>
              <p:ext uri="{D42A27DB-BD31-4B8C-83A1-F6EECF244321}">
                <p14:modId xmlns:p14="http://schemas.microsoft.com/office/powerpoint/2010/main" val="90143473"/>
              </p:ext>
            </p:extLst>
          </p:nvPr>
        </p:nvGraphicFramePr>
        <p:xfrm>
          <a:off x="1043607" y="4842755"/>
          <a:ext cx="1437159" cy="783905"/>
        </p:xfrm>
        <a:graphic>
          <a:graphicData uri="http://schemas.openxmlformats.org/presentationml/2006/ole">
            <mc:AlternateContent xmlns:mc="http://schemas.openxmlformats.org/markup-compatibility/2006">
              <mc:Choice xmlns:v="urn:schemas-microsoft-com:vml" Requires="v">
                <p:oleObj spid="_x0000_s35870" r:id="rId9" imgW="863225" imgH="431613" progId="Equation.DSMT4">
                  <p:embed/>
                </p:oleObj>
              </mc:Choice>
              <mc:Fallback>
                <p:oleObj r:id="rId9" imgW="863225" imgH="431613"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07" y="4842755"/>
                        <a:ext cx="1437159" cy="783905"/>
                      </a:xfrm>
                      <a:prstGeom prst="rect">
                        <a:avLst/>
                      </a:prstGeom>
                      <a:noFill/>
                    </p:spPr>
                  </p:pic>
                </p:oleObj>
              </mc:Fallback>
            </mc:AlternateContent>
          </a:graphicData>
        </a:graphic>
      </p:graphicFrame>
    </p:spTree>
    <p:extLst>
      <p:ext uri="{BB962C8B-B14F-4D97-AF65-F5344CB8AC3E}">
        <p14:creationId xmlns:p14="http://schemas.microsoft.com/office/powerpoint/2010/main" val="3386520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3. Prueba para comparar un parámetro</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r>
              <a:rPr lang="es-ES" altLang="es-PE" sz="3100" b="1" dirty="0">
                <a:solidFill>
                  <a:srgbClr val="0070C0"/>
                </a:solidFill>
              </a:rPr>
              <a:t>3.2 Prueba de </a:t>
            </a:r>
            <a:r>
              <a:rPr lang="es-ES" altLang="es-PE" sz="3100" b="1" dirty="0" err="1">
                <a:solidFill>
                  <a:srgbClr val="0070C0"/>
                </a:solidFill>
              </a:rPr>
              <a:t>Fligner-Killeen</a:t>
            </a:r>
            <a:endParaRPr lang="es-ES" altLang="es-PE" sz="4000" b="1" dirty="0">
              <a:solidFill>
                <a:srgbClr val="0070C0"/>
              </a:solidFill>
            </a:endParaRPr>
          </a:p>
        </p:txBody>
      </p:sp>
      <p:sp>
        <p:nvSpPr>
          <p:cNvPr id="1033" name="Rectangle 3"/>
          <p:cNvSpPr>
            <a:spLocks noGrp="1" noChangeArrowheads="1"/>
          </p:cNvSpPr>
          <p:nvPr>
            <p:ph idx="1"/>
          </p:nvPr>
        </p:nvSpPr>
        <p:spPr>
          <a:xfrm>
            <a:off x="681038" y="1556792"/>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Es una prueba alternativa a la prueba de Bartlett. </a:t>
            </a:r>
          </a:p>
          <a:p>
            <a:pPr marL="0" lvl="0" indent="0">
              <a:buNone/>
            </a:pPr>
            <a:r>
              <a:rPr lang="es-PE" sz="3200" dirty="0"/>
              <a:t>Supuestos</a:t>
            </a:r>
          </a:p>
          <a:p>
            <a:pPr marL="0" lvl="0" indent="0">
              <a:buNone/>
            </a:pPr>
            <a:r>
              <a:rPr lang="es-PE" sz="2400" dirty="0"/>
              <a:t>La variable en estudio es de tipo cuantitativa.</a:t>
            </a:r>
          </a:p>
          <a:p>
            <a:pPr marL="0" lvl="0" indent="0">
              <a:buNone/>
            </a:pPr>
            <a:r>
              <a:rPr lang="es-PE" sz="2400" dirty="0"/>
              <a:t>Las muestras son independientes. </a:t>
            </a:r>
          </a:p>
          <a:p>
            <a:pPr marL="0" lvl="0" indent="0">
              <a:buNone/>
            </a:pPr>
            <a:r>
              <a:rPr lang="es-PE" sz="2400" dirty="0"/>
              <a:t>Las muestras son aleatorias.</a:t>
            </a:r>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601093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 calcmode="lin" valueType="num">
                                      <p:cBhvr additive="base">
                                        <p:cTn id="17"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7810"/>
            <a:ext cx="9139238" cy="1198563"/>
          </a:xfrm>
        </p:spPr>
        <p:txBody>
          <a:bodyPr>
            <a:normAutofit fontScale="90000"/>
          </a:bodyPr>
          <a:lstStyle/>
          <a:p>
            <a:pPr eaLnBrk="1" hangingPunct="1">
              <a:defRPr/>
            </a:pPr>
            <a:r>
              <a:rPr lang="es-ES" altLang="es-PE" sz="4000" b="1" dirty="0">
                <a:solidFill>
                  <a:srgbClr val="0070C0"/>
                </a:solidFill>
              </a:rPr>
              <a:t>3. Prueba para comparar un parámetro </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r>
              <a:rPr lang="es-ES" altLang="es-PE" sz="3100" b="1" dirty="0">
                <a:solidFill>
                  <a:srgbClr val="0070C0"/>
                </a:solidFill>
              </a:rPr>
              <a:t>3.2 Prueba de </a:t>
            </a:r>
            <a:r>
              <a:rPr lang="es-ES" altLang="es-PE" sz="3100" b="1" dirty="0" err="1">
                <a:solidFill>
                  <a:srgbClr val="0070C0"/>
                </a:solidFill>
              </a:rPr>
              <a:t>Fligner-Killeen</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333370" y="1054322"/>
            <a:ext cx="8066856" cy="5301206"/>
          </a:xfrm>
        </p:spPr>
        <p:txBody>
          <a:bodyPr/>
          <a:lstStyle/>
          <a:p>
            <a:pPr marL="0" indent="0" algn="just">
              <a:spcAft>
                <a:spcPts val="0"/>
              </a:spcAft>
              <a:buNone/>
            </a:pPr>
            <a:endParaRPr lang="es-PE" sz="3200" dirty="0">
              <a:latin typeface="+mj-lt"/>
              <a:ea typeface="Times New Roman" panose="02020603050405020304" pitchFamily="18" charset="0"/>
              <a:cs typeface="Times New Roman" panose="02020603050405020304" pitchFamily="18" charset="0"/>
            </a:endParaRPr>
          </a:p>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r>
              <a:rPr lang="es-PE" sz="2000" dirty="0"/>
              <a:t>                                                            </a:t>
            </a:r>
            <a:r>
              <a:rPr lang="es-PE" sz="3600" dirty="0"/>
              <a:t>  </a:t>
            </a:r>
            <a:endParaRPr lang="es-PE" sz="2000" dirty="0"/>
          </a:p>
          <a:p>
            <a:pPr marL="0" indent="0">
              <a:buNone/>
            </a:pPr>
            <a:endParaRPr lang="es-PE" dirty="0"/>
          </a:p>
          <a:p>
            <a:pPr marL="0" indent="0">
              <a:buNone/>
            </a:pPr>
            <a:endParaRPr lang="es-PE" dirty="0"/>
          </a:p>
          <a:p>
            <a:pPr marL="0" indent="0">
              <a:buNone/>
            </a:pPr>
            <a:r>
              <a:rPr lang="es-PE" dirty="0"/>
              <a:t>                                  </a:t>
            </a:r>
          </a:p>
          <a:p>
            <a:pPr marL="0" indent="0">
              <a:buNone/>
            </a:pPr>
            <a:r>
              <a:rPr lang="es-PE" dirty="0"/>
              <a:t>                                </a:t>
            </a:r>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fligner.test</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5" name="Rectangle 3">
            <a:extLst>
              <a:ext uri="{FF2B5EF4-FFF2-40B4-BE49-F238E27FC236}">
                <a16:creationId xmlns:a16="http://schemas.microsoft.com/office/drawing/2014/main" id="{891147F5-848E-41CB-8F3E-B43AB554206A}"/>
              </a:ext>
            </a:extLst>
          </p:cNvPr>
          <p:cNvSpPr>
            <a:spLocks noChangeArrowheads="1"/>
          </p:cNvSpPr>
          <p:nvPr/>
        </p:nvSpPr>
        <p:spPr bwMode="auto">
          <a:xfrm>
            <a:off x="2615208" y="2133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A141F3E6-69B7-46EA-ABD6-CC7C46F6F438}"/>
              </a:ext>
            </a:extLst>
          </p:cNvPr>
          <p:cNvSpPr>
            <a:spLocks noChangeArrowheads="1"/>
          </p:cNvSpPr>
          <p:nvPr/>
        </p:nvSpPr>
        <p:spPr bwMode="auto">
          <a:xfrm>
            <a:off x="755575" y="4198665"/>
            <a:ext cx="125686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8">
            <a:extLst>
              <a:ext uri="{FF2B5EF4-FFF2-40B4-BE49-F238E27FC236}">
                <a16:creationId xmlns:a16="http://schemas.microsoft.com/office/drawing/2014/main" id="{8C64EBD8-5142-4EAD-AFED-2A0F621F6045}"/>
              </a:ext>
            </a:extLst>
          </p:cNvPr>
          <p:cNvSpPr>
            <a:spLocks noChangeArrowheads="1"/>
          </p:cNvSpPr>
          <p:nvPr/>
        </p:nvSpPr>
        <p:spPr bwMode="auto">
          <a:xfrm>
            <a:off x="-208755" y="-1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19" name="Imagen 18">
            <a:extLst>
              <a:ext uri="{FF2B5EF4-FFF2-40B4-BE49-F238E27FC236}">
                <a16:creationId xmlns:a16="http://schemas.microsoft.com/office/drawing/2014/main" id="{6B71F931-B58D-42C2-8747-BE418D0A92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379437"/>
            <a:ext cx="4680520" cy="1311851"/>
          </a:xfrm>
          <a:prstGeom prst="rect">
            <a:avLst/>
          </a:prstGeom>
          <a:noFill/>
          <a:ln>
            <a:noFill/>
          </a:ln>
        </p:spPr>
      </p:pic>
      <p:pic>
        <p:nvPicPr>
          <p:cNvPr id="20" name="Imagen 19">
            <a:extLst>
              <a:ext uri="{FF2B5EF4-FFF2-40B4-BE49-F238E27FC236}">
                <a16:creationId xmlns:a16="http://schemas.microsoft.com/office/drawing/2014/main" id="{940612EE-2353-4B3E-9FB6-E03E4E85EA4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0680" y="3753864"/>
            <a:ext cx="1389112" cy="928215"/>
          </a:xfrm>
          <a:prstGeom prst="rect">
            <a:avLst/>
          </a:prstGeom>
          <a:noFill/>
          <a:ln>
            <a:noFill/>
          </a:ln>
        </p:spPr>
      </p:pic>
      <p:pic>
        <p:nvPicPr>
          <p:cNvPr id="21" name="Imagen 20">
            <a:extLst>
              <a:ext uri="{FF2B5EF4-FFF2-40B4-BE49-F238E27FC236}">
                <a16:creationId xmlns:a16="http://schemas.microsoft.com/office/drawing/2014/main" id="{2BF3840D-9B4F-4287-848D-3F66800B5A5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3785196"/>
            <a:ext cx="1224136" cy="896882"/>
          </a:xfrm>
          <a:prstGeom prst="rect">
            <a:avLst/>
          </a:prstGeom>
          <a:noFill/>
          <a:ln>
            <a:noFill/>
          </a:ln>
        </p:spPr>
      </p:pic>
      <p:pic>
        <p:nvPicPr>
          <p:cNvPr id="22" name="Imagen 21">
            <a:extLst>
              <a:ext uri="{FF2B5EF4-FFF2-40B4-BE49-F238E27FC236}">
                <a16:creationId xmlns:a16="http://schemas.microsoft.com/office/drawing/2014/main" id="{78DCD1BB-0529-45AF-A7AC-5AB463D5058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3808" y="4874006"/>
            <a:ext cx="2008879" cy="699086"/>
          </a:xfrm>
          <a:prstGeom prst="rect">
            <a:avLst/>
          </a:prstGeom>
          <a:noFill/>
          <a:ln>
            <a:noFill/>
          </a:ln>
        </p:spPr>
      </p:pic>
    </p:spTree>
    <p:extLst>
      <p:ext uri="{BB962C8B-B14F-4D97-AF65-F5344CB8AC3E}">
        <p14:creationId xmlns:p14="http://schemas.microsoft.com/office/powerpoint/2010/main" val="41244098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1 Título"/>
          <p:cNvSpPr>
            <a:spLocks noGrp="1"/>
          </p:cNvSpPr>
          <p:nvPr>
            <p:ph type="ctrTitle"/>
          </p:nvPr>
        </p:nvSpPr>
        <p:spPr>
          <a:xfrm>
            <a:off x="-180975" y="764704"/>
            <a:ext cx="9324975" cy="1800448"/>
          </a:xfrm>
        </p:spPr>
        <p:txBody>
          <a:bodyPr/>
          <a:lstStyle/>
          <a:p>
            <a:pPr marL="228600" algn="ctr">
              <a:spcAft>
                <a:spcPts val="0"/>
              </a:spcAft>
            </a:pPr>
            <a:r>
              <a:rPr lang="en-US" sz="3200" i="1" dirty="0">
                <a:effectLst/>
                <a:latin typeface="Arial" panose="020B0604020202020204" pitchFamily="34" charset="0"/>
                <a:ea typeface="Times New Roman" panose="02020603050405020304" pitchFamily="18" charset="0"/>
              </a:rPr>
              <a:t>“</a:t>
            </a:r>
            <a:r>
              <a:rPr lang="es-PE" sz="3200" i="1" dirty="0">
                <a:latin typeface="Arial" panose="020B0604020202020204" pitchFamily="34" charset="0"/>
                <a:hlinkClick r:id="rId4">
                  <a:extLst>
                    <a:ext uri="{A12FA001-AC4F-418D-AE19-62706E023703}">
                      <ahyp:hlinkClr xmlns:ahyp="http://schemas.microsoft.com/office/drawing/2018/hyperlinkcolor" val="tx"/>
                    </a:ext>
                  </a:extLst>
                </a:hlinkClick>
              </a:rPr>
              <a:t>Es mejor tener una respuesta aproximada a la pregunta correcta que una respuesta exacta a la pregunta equivocada</a:t>
            </a:r>
            <a:r>
              <a:rPr lang="en-US" sz="3200" i="1" dirty="0">
                <a:effectLst/>
                <a:latin typeface="Arial" panose="020B0604020202020204" pitchFamily="34" charset="0"/>
                <a:ea typeface="Times New Roman" panose="02020603050405020304" pitchFamily="18" charset="0"/>
              </a:rPr>
              <a:t>”</a:t>
            </a:r>
            <a:endParaRPr lang="es-PE" sz="3200" dirty="0">
              <a:effectLst/>
              <a:latin typeface="Times New Roman" panose="02020603050405020304" pitchFamily="18" charset="0"/>
              <a:ea typeface="Times New Roman" panose="02020603050405020304" pitchFamily="18" charset="0"/>
            </a:endParaRPr>
          </a:p>
        </p:txBody>
      </p:sp>
      <p:sp>
        <p:nvSpPr>
          <p:cNvPr id="3" name="2 Subtítulo"/>
          <p:cNvSpPr>
            <a:spLocks noGrp="1"/>
          </p:cNvSpPr>
          <p:nvPr>
            <p:ph type="subTitle" idx="1"/>
          </p:nvPr>
        </p:nvSpPr>
        <p:spPr>
          <a:xfrm>
            <a:off x="5219700" y="2997200"/>
            <a:ext cx="3240088" cy="1200150"/>
          </a:xfrm>
        </p:spPr>
        <p:txBody>
          <a:bodyPr rtlCol="0">
            <a:normAutofit/>
          </a:bodyPr>
          <a:lstStyle/>
          <a:p>
            <a:pPr eaLnBrk="1" fontAlgn="auto" hangingPunct="1">
              <a:spcAft>
                <a:spcPts val="0"/>
              </a:spcAft>
              <a:defRPr/>
            </a:pPr>
            <a:r>
              <a:rPr lang="es-PE" dirty="0"/>
              <a:t>John Tukey</a:t>
            </a:r>
          </a:p>
          <a:p>
            <a:pPr eaLnBrk="1" fontAlgn="auto" hangingPunct="1">
              <a:spcAft>
                <a:spcPts val="0"/>
              </a:spcAft>
              <a:defRPr/>
            </a:pPr>
            <a:r>
              <a:rPr lang="es-PE" dirty="0"/>
              <a:t>(1915 - 2000)</a:t>
            </a:r>
          </a:p>
        </p:txBody>
      </p:sp>
      <p:pic>
        <p:nvPicPr>
          <p:cNvPr id="31746" name="Picture 2" descr="John Tukey - Wikipedia">
            <a:extLst>
              <a:ext uri="{FF2B5EF4-FFF2-40B4-BE49-F238E27FC236}">
                <a16:creationId xmlns:a16="http://schemas.microsoft.com/office/drawing/2014/main" id="{D8D05017-85DF-4B48-9DA6-28CE85E3C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900" y="4495800"/>
            <a:ext cx="1943100"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3. Prueba para comparar un parámetro</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r>
              <a:rPr lang="es-ES" altLang="es-PE" sz="3100" b="1" dirty="0">
                <a:solidFill>
                  <a:srgbClr val="0070C0"/>
                </a:solidFill>
              </a:rPr>
              <a:t>3.3 Prueba de </a:t>
            </a:r>
            <a:r>
              <a:rPr lang="es-ES" altLang="es-PE" sz="3100" b="1" dirty="0" err="1">
                <a:solidFill>
                  <a:srgbClr val="0070C0"/>
                </a:solidFill>
              </a:rPr>
              <a:t>Klotzs</a:t>
            </a:r>
            <a:endParaRPr lang="es-ES" altLang="es-PE" sz="4000" b="1" dirty="0">
              <a:solidFill>
                <a:srgbClr val="0070C0"/>
              </a:solidFill>
            </a:endParaRPr>
          </a:p>
        </p:txBody>
      </p:sp>
      <p:sp>
        <p:nvSpPr>
          <p:cNvPr id="1033" name="Rectangle 3"/>
          <p:cNvSpPr>
            <a:spLocks noGrp="1" noChangeArrowheads="1"/>
          </p:cNvSpPr>
          <p:nvPr>
            <p:ph idx="1"/>
          </p:nvPr>
        </p:nvSpPr>
        <p:spPr>
          <a:xfrm>
            <a:off x="681038" y="1556792"/>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000" dirty="0"/>
              <a:t>Está en parte basado en el trabajo de Siegel-Tukey, en el cual se evalúa un parámetro de escala, en su trabajo llamado “</a:t>
            </a:r>
            <a:r>
              <a:rPr lang="es-PE" sz="2000" dirty="0" err="1"/>
              <a:t>Nonparametric</a:t>
            </a:r>
            <a:r>
              <a:rPr lang="es-PE" sz="2000" dirty="0"/>
              <a:t> Test </a:t>
            </a:r>
            <a:r>
              <a:rPr lang="es-PE" sz="2000" dirty="0" err="1"/>
              <a:t>For</a:t>
            </a:r>
            <a:r>
              <a:rPr lang="es-PE" sz="2000" dirty="0"/>
              <a:t> </a:t>
            </a:r>
            <a:r>
              <a:rPr lang="es-PE" sz="2000" dirty="0" err="1"/>
              <a:t>Scale</a:t>
            </a:r>
            <a:r>
              <a:rPr lang="es-PE" sz="2000" dirty="0"/>
              <a:t>” publicado en 1962 en la Universidad de California. </a:t>
            </a:r>
            <a:r>
              <a:rPr lang="es-PE" sz="2000" dirty="0" err="1"/>
              <a:t>Klotzs</a:t>
            </a:r>
            <a:r>
              <a:rPr lang="es-PE" sz="2000" dirty="0"/>
              <a:t> lo desarrolló para 2 muestras independientes y Puri lo generalizó para k muestras independientes.</a:t>
            </a:r>
          </a:p>
          <a:p>
            <a:pPr marL="0" indent="0" algn="just">
              <a:buNone/>
            </a:pPr>
            <a:r>
              <a:rPr lang="es-PE" sz="2400" dirty="0"/>
              <a:t> </a:t>
            </a:r>
          </a:p>
          <a:p>
            <a:pPr marL="0" lvl="0" indent="0">
              <a:buNone/>
            </a:pPr>
            <a:r>
              <a:rPr lang="es-PE" sz="3200" dirty="0"/>
              <a:t>Supuestos</a:t>
            </a:r>
          </a:p>
          <a:p>
            <a:pPr marL="0" lvl="0" indent="0">
              <a:buNone/>
            </a:pPr>
            <a:r>
              <a:rPr lang="es-PE" sz="2400" dirty="0"/>
              <a:t>La variable en estudio es de tipo cuantitativa.</a:t>
            </a:r>
          </a:p>
          <a:p>
            <a:pPr marL="0" lvl="0" indent="0">
              <a:buNone/>
            </a:pPr>
            <a:r>
              <a:rPr lang="es-PE" sz="2400" dirty="0"/>
              <a:t>Las muestras son independientes. </a:t>
            </a:r>
          </a:p>
          <a:p>
            <a:pPr marL="0" lvl="0" indent="0">
              <a:buNone/>
            </a:pPr>
            <a:r>
              <a:rPr lang="es-PE" sz="2400" dirty="0"/>
              <a:t>Las muestras son aleatorias.</a:t>
            </a:r>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2" name="CuadroTexto 1">
            <a:extLst>
              <a:ext uri="{FF2B5EF4-FFF2-40B4-BE49-F238E27FC236}">
                <a16:creationId xmlns:a16="http://schemas.microsoft.com/office/drawing/2014/main" id="{379619D0-8A29-4680-AEB6-38A56C9C1E1F}"/>
              </a:ext>
            </a:extLst>
          </p:cNvPr>
          <p:cNvSpPr txBox="1"/>
          <p:nvPr/>
        </p:nvSpPr>
        <p:spPr>
          <a:xfrm>
            <a:off x="6156176" y="6061817"/>
            <a:ext cx="3168352" cy="707886"/>
          </a:xfrm>
          <a:prstGeom prst="rect">
            <a:avLst/>
          </a:prstGeom>
          <a:noFill/>
        </p:spPr>
        <p:txBody>
          <a:bodyPr wrap="square" rtlCol="0">
            <a:spAutoFit/>
          </a:bodyPr>
          <a:lstStyle/>
          <a:p>
            <a:pPr algn="ctr"/>
            <a:r>
              <a:rPr lang="es-PE" sz="2000" dirty="0"/>
              <a:t>Jerome </a:t>
            </a:r>
            <a:r>
              <a:rPr lang="es-PE" sz="2000" dirty="0" err="1"/>
              <a:t>Klotzs</a:t>
            </a:r>
            <a:r>
              <a:rPr lang="es-PE" sz="2000" dirty="0"/>
              <a:t> </a:t>
            </a:r>
          </a:p>
          <a:p>
            <a:pPr algn="ctr"/>
            <a:r>
              <a:rPr lang="es-PE" sz="2000" dirty="0"/>
              <a:t>(1934-2006)</a:t>
            </a:r>
          </a:p>
        </p:txBody>
      </p:sp>
    </p:spTree>
    <p:extLst>
      <p:ext uri="{BB962C8B-B14F-4D97-AF65-F5344CB8AC3E}">
        <p14:creationId xmlns:p14="http://schemas.microsoft.com/office/powerpoint/2010/main" val="18014566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3" end="3"/>
                                            </p:txEl>
                                          </p:spTgt>
                                        </p:tgtEl>
                                        <p:attrNameLst>
                                          <p:attrName>style.visibility</p:attrName>
                                        </p:attrNameLst>
                                      </p:cBhvr>
                                      <p:to>
                                        <p:strVal val="visible"/>
                                      </p:to>
                                    </p:set>
                                    <p:anim calcmode="lin" valueType="num">
                                      <p:cBhvr additive="base">
                                        <p:cTn id="17"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1" end="1"/>
                                            </p:txEl>
                                          </p:spTgt>
                                        </p:tgtEl>
                                        <p:attrNameLst>
                                          <p:attrName>style.visibility</p:attrName>
                                        </p:attrNameLst>
                                      </p:cBhvr>
                                      <p:to>
                                        <p:strVal val="visible"/>
                                      </p:to>
                                    </p:set>
                                    <p:anim calcmode="lin" valueType="num">
                                      <p:cBhvr additive="base">
                                        <p:cTn id="29"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7810"/>
            <a:ext cx="9139238" cy="1198563"/>
          </a:xfrm>
        </p:spPr>
        <p:txBody>
          <a:bodyPr>
            <a:normAutofit fontScale="90000"/>
          </a:bodyPr>
          <a:lstStyle/>
          <a:p>
            <a:pPr eaLnBrk="1" hangingPunct="1">
              <a:defRPr/>
            </a:pPr>
            <a:r>
              <a:rPr lang="es-ES" altLang="es-PE" sz="4000" b="1" dirty="0">
                <a:solidFill>
                  <a:srgbClr val="0070C0"/>
                </a:solidFill>
              </a:rPr>
              <a:t>3. Prueba para comparar un parámetro </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r>
              <a:rPr lang="es-ES" altLang="es-PE" sz="3100" b="1" dirty="0">
                <a:solidFill>
                  <a:srgbClr val="0070C0"/>
                </a:solidFill>
              </a:rPr>
              <a:t>3.3 Prueba de </a:t>
            </a:r>
            <a:r>
              <a:rPr lang="es-ES" altLang="es-PE" sz="3100" b="1" dirty="0" err="1">
                <a:solidFill>
                  <a:srgbClr val="0070C0"/>
                </a:solidFill>
              </a:rPr>
              <a:t>Klotzs</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333370" y="1054322"/>
            <a:ext cx="8066856" cy="5301206"/>
          </a:xfrm>
        </p:spPr>
        <p:txBody>
          <a:bodyPr/>
          <a:lstStyle/>
          <a:p>
            <a:pPr marL="0" indent="0" algn="just">
              <a:spcAft>
                <a:spcPts val="0"/>
              </a:spcAft>
              <a:buNone/>
            </a:pPr>
            <a:endParaRPr lang="es-PE" sz="3200" dirty="0">
              <a:latin typeface="+mj-lt"/>
              <a:ea typeface="Times New Roman" panose="02020603050405020304" pitchFamily="18" charset="0"/>
              <a:cs typeface="Times New Roman" panose="02020603050405020304" pitchFamily="18" charset="0"/>
            </a:endParaRPr>
          </a:p>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r>
              <a:rPr lang="es-PE" sz="2000" dirty="0"/>
              <a:t>                                                            </a:t>
            </a:r>
            <a:r>
              <a:rPr lang="es-PE" sz="3600" dirty="0"/>
              <a:t>  </a:t>
            </a:r>
            <a:endParaRPr lang="es-PE" sz="2000" dirty="0"/>
          </a:p>
          <a:p>
            <a:pPr marL="0" indent="0">
              <a:buNone/>
            </a:pPr>
            <a:endParaRPr lang="es-PE" dirty="0"/>
          </a:p>
          <a:p>
            <a:pPr marL="0" indent="0">
              <a:buNone/>
            </a:pPr>
            <a:endParaRPr lang="es-PE" dirty="0"/>
          </a:p>
          <a:p>
            <a:pPr marL="0" indent="0">
              <a:buNone/>
            </a:pPr>
            <a:r>
              <a:rPr lang="es-PE" dirty="0"/>
              <a:t>                                  </a:t>
            </a:r>
          </a:p>
          <a:p>
            <a:pPr marL="0" indent="0">
              <a:buNone/>
            </a:pPr>
            <a:r>
              <a:rPr lang="es-PE" dirty="0"/>
              <a:t>                                </a:t>
            </a:r>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klotzs_test</a:t>
            </a:r>
            <a:r>
              <a:rPr lang="es-PE" sz="3200" dirty="0"/>
              <a:t> del paquete </a:t>
            </a:r>
            <a:r>
              <a:rPr lang="es-PE" sz="3200" dirty="0" err="1"/>
              <a:t>coin</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5" name="Rectangle 3">
            <a:extLst>
              <a:ext uri="{FF2B5EF4-FFF2-40B4-BE49-F238E27FC236}">
                <a16:creationId xmlns:a16="http://schemas.microsoft.com/office/drawing/2014/main" id="{891147F5-848E-41CB-8F3E-B43AB554206A}"/>
              </a:ext>
            </a:extLst>
          </p:cNvPr>
          <p:cNvSpPr>
            <a:spLocks noChangeArrowheads="1"/>
          </p:cNvSpPr>
          <p:nvPr/>
        </p:nvSpPr>
        <p:spPr bwMode="auto">
          <a:xfrm>
            <a:off x="2615208" y="2133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A141F3E6-69B7-46EA-ABD6-CC7C46F6F438}"/>
              </a:ext>
            </a:extLst>
          </p:cNvPr>
          <p:cNvSpPr>
            <a:spLocks noChangeArrowheads="1"/>
          </p:cNvSpPr>
          <p:nvPr/>
        </p:nvSpPr>
        <p:spPr bwMode="auto">
          <a:xfrm>
            <a:off x="755575" y="4198665"/>
            <a:ext cx="125686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8">
            <a:extLst>
              <a:ext uri="{FF2B5EF4-FFF2-40B4-BE49-F238E27FC236}">
                <a16:creationId xmlns:a16="http://schemas.microsoft.com/office/drawing/2014/main" id="{8C64EBD8-5142-4EAD-AFED-2A0F621F6045}"/>
              </a:ext>
            </a:extLst>
          </p:cNvPr>
          <p:cNvSpPr>
            <a:spLocks noChangeArrowheads="1"/>
          </p:cNvSpPr>
          <p:nvPr/>
        </p:nvSpPr>
        <p:spPr bwMode="auto">
          <a:xfrm>
            <a:off x="-208755" y="-1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C853DAF0-2943-4345-8649-0F7EC62E2597}"/>
                  </a:ext>
                </a:extLst>
              </p:cNvPr>
              <p:cNvSpPr txBox="1"/>
              <p:nvPr/>
            </p:nvSpPr>
            <p:spPr>
              <a:xfrm>
                <a:off x="1185243" y="2172285"/>
                <a:ext cx="6768752" cy="1123769"/>
              </a:xfrm>
              <a:prstGeom prst="rect">
                <a:avLst/>
              </a:prstGeom>
              <a:noFill/>
            </p:spPr>
            <p:txBody>
              <a:bodyPr wrap="square">
                <a:spAutoFit/>
              </a:bodyPr>
              <a:lstStyle/>
              <a:p>
                <a14:m>
                  <m:oMath xmlns:m="http://schemas.openxmlformats.org/officeDocument/2006/math">
                    <m:r>
                      <a:rPr lang="es-PE" sz="1600" i="1" smtClean="0">
                        <a:latin typeface="Cambria Math" panose="02040503050406030204" pitchFamily="18" charset="0"/>
                      </a:rPr>
                      <m:t>𝐾𝐿</m:t>
                    </m:r>
                    <m:r>
                      <a:rPr lang="es-PE" sz="1600" i="0">
                        <a:latin typeface="Cambria Math" panose="02040503050406030204" pitchFamily="18" charset="0"/>
                      </a:rPr>
                      <m:t>=(</m:t>
                    </m:r>
                    <m:r>
                      <a:rPr lang="es-PE" sz="1600" i="1">
                        <a:latin typeface="Cambria Math" panose="02040503050406030204" pitchFamily="18" charset="0"/>
                      </a:rPr>
                      <m:t>𝑛</m:t>
                    </m:r>
                    <m:r>
                      <a:rPr lang="es-PE" sz="1600" i="0">
                        <a:latin typeface="Cambria Math" panose="02040503050406030204" pitchFamily="18" charset="0"/>
                      </a:rPr>
                      <m:t>−1)</m:t>
                    </m:r>
                    <m:f>
                      <m:fPr>
                        <m:ctrlPr>
                          <a:rPr lang="es-PE" sz="1600" i="1">
                            <a:latin typeface="Cambria Math" panose="02040503050406030204" pitchFamily="18" charset="0"/>
                          </a:rPr>
                        </m:ctrlPr>
                      </m:fPr>
                      <m:num>
                        <m:nary>
                          <m:naryPr>
                            <m:chr m:val="∑"/>
                            <m:limLoc m:val="undOvr"/>
                            <m:grow m:val="on"/>
                            <m:ctrlPr>
                              <a:rPr lang="es-PE" sz="1600" i="1">
                                <a:latin typeface="Cambria Math" panose="02040503050406030204" pitchFamily="18" charset="0"/>
                              </a:rPr>
                            </m:ctrlPr>
                          </m:naryPr>
                          <m:sub>
                            <m:r>
                              <a:rPr lang="es-PE" sz="1600" i="1">
                                <a:latin typeface="Cambria Math" panose="02040503050406030204" pitchFamily="18" charset="0"/>
                              </a:rPr>
                              <m:t>𝑖</m:t>
                            </m:r>
                            <m:r>
                              <a:rPr lang="es-PE" sz="1600" i="0">
                                <a:latin typeface="Cambria Math" panose="02040503050406030204" pitchFamily="18" charset="0"/>
                              </a:rPr>
                              <m:t>=1</m:t>
                            </m:r>
                          </m:sub>
                          <m:sup>
                            <m:r>
                              <a:rPr lang="es-PE" sz="1600" i="1">
                                <a:latin typeface="Cambria Math" panose="02040503050406030204" pitchFamily="18" charset="0"/>
                              </a:rPr>
                              <m:t>𝑘</m:t>
                            </m:r>
                          </m:sup>
                          <m:e>
                            <m:sSub>
                              <m:sSubPr>
                                <m:ctrlPr>
                                  <a:rPr lang="es-PE" sz="1600" i="1">
                                    <a:latin typeface="Cambria Math" panose="02040503050406030204" pitchFamily="18" charset="0"/>
                                  </a:rPr>
                                </m:ctrlPr>
                              </m:sSubPr>
                              <m:e>
                                <m:r>
                                  <a:rPr lang="es-PE" sz="1600" i="1">
                                    <a:latin typeface="Cambria Math" panose="02040503050406030204" pitchFamily="18" charset="0"/>
                                  </a:rPr>
                                  <m:t>𝑛</m:t>
                                </m:r>
                              </m:e>
                              <m:sub>
                                <m:r>
                                  <a:rPr lang="es-PE" sz="1600" i="1">
                                    <a:latin typeface="Cambria Math" panose="02040503050406030204" pitchFamily="18" charset="0"/>
                                  </a:rPr>
                                  <m:t>𝑗</m:t>
                                </m:r>
                              </m:sub>
                            </m:sSub>
                            <m:sSup>
                              <m:sSupPr>
                                <m:ctrlPr>
                                  <a:rPr lang="es-PE" sz="1600" i="1">
                                    <a:latin typeface="Cambria Math" panose="02040503050406030204" pitchFamily="18" charset="0"/>
                                  </a:rPr>
                                </m:ctrlPr>
                              </m:sSupPr>
                              <m:e>
                                <m:d>
                                  <m:dPr>
                                    <m:ctrlPr>
                                      <a:rPr lang="es-PE" sz="1600" i="1">
                                        <a:latin typeface="Cambria Math" panose="02040503050406030204" pitchFamily="18" charset="0"/>
                                      </a:rPr>
                                    </m:ctrlPr>
                                  </m:dPr>
                                  <m:e>
                                    <m:sSub>
                                      <m:sSubPr>
                                        <m:ctrlPr>
                                          <a:rPr lang="es-PE" sz="1600" i="1">
                                            <a:latin typeface="Cambria Math" panose="02040503050406030204" pitchFamily="18" charset="0"/>
                                          </a:rPr>
                                        </m:ctrlPr>
                                      </m:sSubPr>
                                      <m:e>
                                        <m:r>
                                          <a:rPr lang="es-PE" sz="1600" i="1">
                                            <a:latin typeface="Cambria Math" panose="02040503050406030204" pitchFamily="18" charset="0"/>
                                          </a:rPr>
                                          <m:t>𝑚</m:t>
                                        </m:r>
                                      </m:e>
                                      <m:sub>
                                        <m:r>
                                          <a:rPr lang="es-PE" sz="1600" i="0">
                                            <a:latin typeface="Cambria Math" panose="02040503050406030204" pitchFamily="18" charset="0"/>
                                          </a:rPr>
                                          <m:t>.</m:t>
                                        </m:r>
                                        <m:r>
                                          <a:rPr lang="es-PE" sz="1600" i="1">
                                            <a:latin typeface="Cambria Math" panose="02040503050406030204" pitchFamily="18" charset="0"/>
                                          </a:rPr>
                                          <m:t>𝑗</m:t>
                                        </m:r>
                                      </m:sub>
                                    </m:sSub>
                                    <m:r>
                                      <a:rPr lang="es-PE" sz="1600" i="0">
                                        <a:latin typeface="Cambria Math" panose="02040503050406030204" pitchFamily="18" charset="0"/>
                                      </a:rPr>
                                      <m:t>−</m:t>
                                    </m:r>
                                    <m:sSub>
                                      <m:sSubPr>
                                        <m:ctrlPr>
                                          <a:rPr lang="es-PE" sz="1600" i="1">
                                            <a:latin typeface="Cambria Math" panose="02040503050406030204" pitchFamily="18" charset="0"/>
                                          </a:rPr>
                                        </m:ctrlPr>
                                      </m:sSubPr>
                                      <m:e>
                                        <m:r>
                                          <a:rPr lang="es-PE" sz="1600" i="1">
                                            <a:latin typeface="Cambria Math" panose="02040503050406030204" pitchFamily="18" charset="0"/>
                                          </a:rPr>
                                          <m:t>𝑚</m:t>
                                        </m:r>
                                      </m:e>
                                      <m:sub>
                                        <m:r>
                                          <a:rPr lang="es-PE" sz="1600" i="0">
                                            <a:latin typeface="Cambria Math" panose="02040503050406030204" pitchFamily="18" charset="0"/>
                                          </a:rPr>
                                          <m:t>..</m:t>
                                        </m:r>
                                      </m:sub>
                                    </m:sSub>
                                  </m:e>
                                </m:d>
                              </m:e>
                              <m:sup>
                                <m:r>
                                  <a:rPr lang="es-PE" sz="1600" i="0">
                                    <a:latin typeface="Cambria Math" panose="02040503050406030204" pitchFamily="18" charset="0"/>
                                  </a:rPr>
                                  <m:t>2</m:t>
                                </m:r>
                              </m:sup>
                            </m:sSup>
                          </m:e>
                        </m:nary>
                      </m:num>
                      <m:den>
                        <m:nary>
                          <m:naryPr>
                            <m:chr m:val="∑"/>
                            <m:limLoc m:val="undOvr"/>
                            <m:grow m:val="on"/>
                            <m:ctrlPr>
                              <a:rPr lang="es-PE" sz="1600" i="1">
                                <a:latin typeface="Cambria Math" panose="02040503050406030204" pitchFamily="18" charset="0"/>
                              </a:rPr>
                            </m:ctrlPr>
                          </m:naryPr>
                          <m:sub>
                            <m:r>
                              <a:rPr lang="es-PE" sz="1600" i="1">
                                <a:latin typeface="Cambria Math" panose="02040503050406030204" pitchFamily="18" charset="0"/>
                              </a:rPr>
                              <m:t>𝑗</m:t>
                            </m:r>
                            <m:r>
                              <a:rPr lang="es-PE" sz="1600" i="0">
                                <a:latin typeface="Cambria Math" panose="02040503050406030204" pitchFamily="18" charset="0"/>
                              </a:rPr>
                              <m:t>=1</m:t>
                            </m:r>
                          </m:sub>
                          <m:sup>
                            <m:r>
                              <a:rPr lang="es-PE" sz="1600" i="1">
                                <a:latin typeface="Cambria Math" panose="02040503050406030204" pitchFamily="18" charset="0"/>
                              </a:rPr>
                              <m:t>𝑘</m:t>
                            </m:r>
                          </m:sup>
                          <m:e>
                            <m:nary>
                              <m:naryPr>
                                <m:chr m:val="∑"/>
                                <m:limLoc m:val="undOvr"/>
                                <m:grow m:val="on"/>
                                <m:ctrlPr>
                                  <a:rPr lang="es-PE" sz="1600" i="1">
                                    <a:latin typeface="Cambria Math" panose="02040503050406030204" pitchFamily="18" charset="0"/>
                                  </a:rPr>
                                </m:ctrlPr>
                              </m:naryPr>
                              <m:sub>
                                <m:r>
                                  <a:rPr lang="es-PE" sz="1600" i="1">
                                    <a:latin typeface="Cambria Math" panose="02040503050406030204" pitchFamily="18" charset="0"/>
                                  </a:rPr>
                                  <m:t>𝑖</m:t>
                                </m:r>
                                <m:r>
                                  <a:rPr lang="es-PE" sz="1600" i="0">
                                    <a:latin typeface="Cambria Math" panose="02040503050406030204" pitchFamily="18" charset="0"/>
                                  </a:rPr>
                                  <m:t>=1</m:t>
                                </m:r>
                              </m:sub>
                              <m:sup>
                                <m:sSub>
                                  <m:sSubPr>
                                    <m:ctrlPr>
                                      <a:rPr lang="es-PE" sz="1600" i="1">
                                        <a:latin typeface="Cambria Math" panose="02040503050406030204" pitchFamily="18" charset="0"/>
                                      </a:rPr>
                                    </m:ctrlPr>
                                  </m:sSubPr>
                                  <m:e>
                                    <m:r>
                                      <a:rPr lang="es-PE" sz="1600" i="1">
                                        <a:latin typeface="Cambria Math" panose="02040503050406030204" pitchFamily="18" charset="0"/>
                                      </a:rPr>
                                      <m:t>𝑛</m:t>
                                    </m:r>
                                  </m:e>
                                  <m:sub>
                                    <m:r>
                                      <a:rPr lang="es-PE" sz="1600" i="1">
                                        <a:latin typeface="Cambria Math" panose="02040503050406030204" pitchFamily="18" charset="0"/>
                                      </a:rPr>
                                      <m:t>𝑗</m:t>
                                    </m:r>
                                  </m:sub>
                                </m:sSub>
                              </m:sup>
                              <m:e>
                                <m:sSup>
                                  <m:sSupPr>
                                    <m:ctrlPr>
                                      <a:rPr lang="es-PE" sz="1600" i="1">
                                        <a:latin typeface="Cambria Math" panose="02040503050406030204" pitchFamily="18" charset="0"/>
                                      </a:rPr>
                                    </m:ctrlPr>
                                  </m:sSupPr>
                                  <m:e>
                                    <m:sSub>
                                      <m:sSubPr>
                                        <m:ctrlPr>
                                          <a:rPr lang="es-PE" sz="1600" i="1">
                                            <a:latin typeface="Cambria Math" panose="02040503050406030204" pitchFamily="18" charset="0"/>
                                          </a:rPr>
                                        </m:ctrlPr>
                                      </m:sSubPr>
                                      <m:e>
                                        <m:r>
                                          <a:rPr lang="es-PE" sz="1600" i="1">
                                            <a:latin typeface="Cambria Math" panose="02040503050406030204" pitchFamily="18" charset="0"/>
                                          </a:rPr>
                                          <m:t>𝑚</m:t>
                                        </m:r>
                                      </m:e>
                                      <m:sub>
                                        <m:r>
                                          <a:rPr lang="es-PE" sz="1600" i="1">
                                            <a:latin typeface="Cambria Math" panose="02040503050406030204" pitchFamily="18" charset="0"/>
                                          </a:rPr>
                                          <m:t>𝑖𝑗</m:t>
                                        </m:r>
                                      </m:sub>
                                    </m:sSub>
                                  </m:e>
                                  <m:sup>
                                    <m:r>
                                      <a:rPr lang="es-PE" sz="1600" i="0">
                                        <a:latin typeface="Cambria Math" panose="02040503050406030204" pitchFamily="18" charset="0"/>
                                      </a:rPr>
                                      <m:t>2</m:t>
                                    </m:r>
                                  </m:sup>
                                </m:sSup>
                              </m:e>
                            </m:nary>
                          </m:e>
                        </m:nary>
                        <m:r>
                          <a:rPr lang="es-PE" sz="1600" i="0">
                            <a:latin typeface="Cambria Math" panose="02040503050406030204" pitchFamily="18" charset="0"/>
                          </a:rPr>
                          <m:t>−</m:t>
                        </m:r>
                        <m:f>
                          <m:fPr>
                            <m:ctrlPr>
                              <a:rPr lang="es-PE" sz="1600" i="1">
                                <a:latin typeface="Cambria Math" panose="02040503050406030204" pitchFamily="18" charset="0"/>
                              </a:rPr>
                            </m:ctrlPr>
                          </m:fPr>
                          <m:num>
                            <m:r>
                              <a:rPr lang="es-PE" sz="1600" i="0">
                                <a:latin typeface="Cambria Math" panose="02040503050406030204" pitchFamily="18" charset="0"/>
                              </a:rPr>
                              <m:t>1</m:t>
                            </m:r>
                          </m:num>
                          <m:den>
                            <m:r>
                              <a:rPr lang="es-PE" sz="1600" i="1">
                                <a:latin typeface="Cambria Math" panose="02040503050406030204" pitchFamily="18" charset="0"/>
                              </a:rPr>
                              <m:t>𝑛</m:t>
                            </m:r>
                          </m:den>
                        </m:f>
                        <m:sSup>
                          <m:sSupPr>
                            <m:ctrlPr>
                              <a:rPr lang="es-PE" sz="1600" i="1">
                                <a:latin typeface="Cambria Math" panose="02040503050406030204" pitchFamily="18" charset="0"/>
                              </a:rPr>
                            </m:ctrlPr>
                          </m:sSupPr>
                          <m:e>
                            <m:d>
                              <m:dPr>
                                <m:ctrlPr>
                                  <a:rPr lang="es-PE" sz="1600" i="1">
                                    <a:latin typeface="Cambria Math" panose="02040503050406030204" pitchFamily="18" charset="0"/>
                                  </a:rPr>
                                </m:ctrlPr>
                              </m:dPr>
                              <m:e>
                                <m:nary>
                                  <m:naryPr>
                                    <m:chr m:val="∑"/>
                                    <m:limLoc m:val="undOvr"/>
                                    <m:grow m:val="on"/>
                                    <m:ctrlPr>
                                      <a:rPr lang="es-PE" sz="1600" i="1">
                                        <a:latin typeface="Cambria Math" panose="02040503050406030204" pitchFamily="18" charset="0"/>
                                      </a:rPr>
                                    </m:ctrlPr>
                                  </m:naryPr>
                                  <m:sub>
                                    <m:r>
                                      <a:rPr lang="es-PE" sz="1600" i="1">
                                        <a:latin typeface="Cambria Math" panose="02040503050406030204" pitchFamily="18" charset="0"/>
                                      </a:rPr>
                                      <m:t>𝑖</m:t>
                                    </m:r>
                                    <m:r>
                                      <a:rPr lang="es-PE" sz="1600" i="0">
                                        <a:latin typeface="Cambria Math" panose="02040503050406030204" pitchFamily="18" charset="0"/>
                                      </a:rPr>
                                      <m:t>=1</m:t>
                                    </m:r>
                                  </m:sub>
                                  <m:sup>
                                    <m:r>
                                      <a:rPr lang="es-PE" sz="1600" i="1">
                                        <a:latin typeface="Cambria Math" panose="02040503050406030204" pitchFamily="18" charset="0"/>
                                      </a:rPr>
                                      <m:t>𝑘</m:t>
                                    </m:r>
                                  </m:sup>
                                  <m:e>
                                    <m:nary>
                                      <m:naryPr>
                                        <m:chr m:val="∑"/>
                                        <m:limLoc m:val="undOvr"/>
                                        <m:grow m:val="on"/>
                                        <m:ctrlPr>
                                          <a:rPr lang="es-PE" sz="1600" i="1">
                                            <a:latin typeface="Cambria Math" panose="02040503050406030204" pitchFamily="18" charset="0"/>
                                          </a:rPr>
                                        </m:ctrlPr>
                                      </m:naryPr>
                                      <m:sub>
                                        <m:r>
                                          <a:rPr lang="es-PE" sz="1600" i="1">
                                            <a:latin typeface="Cambria Math" panose="02040503050406030204" pitchFamily="18" charset="0"/>
                                          </a:rPr>
                                          <m:t>𝑖</m:t>
                                        </m:r>
                                        <m:r>
                                          <a:rPr lang="es-PE" sz="1600" i="0">
                                            <a:latin typeface="Cambria Math" panose="02040503050406030204" pitchFamily="18" charset="0"/>
                                          </a:rPr>
                                          <m:t>=1</m:t>
                                        </m:r>
                                      </m:sub>
                                      <m:sup>
                                        <m:sSub>
                                          <m:sSubPr>
                                            <m:ctrlPr>
                                              <a:rPr lang="es-PE" sz="1600" i="1">
                                                <a:latin typeface="Cambria Math" panose="02040503050406030204" pitchFamily="18" charset="0"/>
                                              </a:rPr>
                                            </m:ctrlPr>
                                          </m:sSubPr>
                                          <m:e>
                                            <m:r>
                                              <a:rPr lang="es-PE" sz="1600" i="1">
                                                <a:latin typeface="Cambria Math" panose="02040503050406030204" pitchFamily="18" charset="0"/>
                                              </a:rPr>
                                              <m:t>𝑛</m:t>
                                            </m:r>
                                          </m:e>
                                          <m:sub>
                                            <m:r>
                                              <a:rPr lang="es-PE" sz="1600" i="1">
                                                <a:latin typeface="Cambria Math" panose="02040503050406030204" pitchFamily="18" charset="0"/>
                                              </a:rPr>
                                              <m:t>𝑗</m:t>
                                            </m:r>
                                          </m:sub>
                                        </m:sSub>
                                      </m:sup>
                                      <m:e>
                                        <m:sSub>
                                          <m:sSubPr>
                                            <m:ctrlPr>
                                              <a:rPr lang="es-PE" sz="1600" i="1">
                                                <a:latin typeface="Cambria Math" panose="02040503050406030204" pitchFamily="18" charset="0"/>
                                              </a:rPr>
                                            </m:ctrlPr>
                                          </m:sSubPr>
                                          <m:e>
                                            <m:r>
                                              <a:rPr lang="es-PE" sz="1600" i="1">
                                                <a:latin typeface="Cambria Math" panose="02040503050406030204" pitchFamily="18" charset="0"/>
                                              </a:rPr>
                                              <m:t>𝑚</m:t>
                                            </m:r>
                                          </m:e>
                                          <m:sub>
                                            <m:r>
                                              <a:rPr lang="es-PE" sz="1600" i="1">
                                                <a:latin typeface="Cambria Math" panose="02040503050406030204" pitchFamily="18" charset="0"/>
                                              </a:rPr>
                                              <m:t>𝑖𝑗</m:t>
                                            </m:r>
                                          </m:sub>
                                        </m:sSub>
                                      </m:e>
                                    </m:nary>
                                  </m:e>
                                </m:nary>
                              </m:e>
                            </m:d>
                          </m:e>
                          <m:sup>
                            <m:r>
                              <a:rPr lang="es-PE" sz="1600" i="0">
                                <a:latin typeface="Cambria Math" panose="02040503050406030204" pitchFamily="18" charset="0"/>
                              </a:rPr>
                              <m:t>2</m:t>
                            </m:r>
                          </m:sup>
                        </m:sSup>
                      </m:den>
                    </m:f>
                  </m:oMath>
                </a14:m>
                <a:r>
                  <a:rPr lang="es-PE" sz="1600" dirty="0"/>
                  <a:t>~</a:t>
                </a:r>
                <a:r>
                  <a:rPr lang="es-PE" sz="2000" dirty="0">
                    <a:sym typeface="Symbol" panose="05050102010706020507" pitchFamily="18" charset="2"/>
                  </a:rPr>
                  <a:t></a:t>
                </a:r>
                <a:r>
                  <a:rPr lang="es-PE" sz="2000" baseline="30000" dirty="0">
                    <a:sym typeface="Symbol" panose="05050102010706020507" pitchFamily="18" charset="2"/>
                  </a:rPr>
                  <a:t>2</a:t>
                </a:r>
                <a:r>
                  <a:rPr lang="es-PE" sz="2000" dirty="0">
                    <a:sym typeface="Symbol" panose="05050102010706020507" pitchFamily="18" charset="2"/>
                  </a:rPr>
                  <a:t> </a:t>
                </a:r>
                <a:r>
                  <a:rPr lang="es-PE" sz="2000" baseline="-25000" dirty="0">
                    <a:sym typeface="Symbol" panose="05050102010706020507" pitchFamily="18" charset="2"/>
                  </a:rPr>
                  <a:t>(1-, k-1)</a:t>
                </a:r>
                <a:r>
                  <a:rPr lang="es-PE" sz="3600" baseline="-25000" dirty="0"/>
                  <a:t> </a:t>
                </a:r>
                <a:endParaRPr lang="es-PE" baseline="-25000" dirty="0"/>
              </a:p>
            </p:txBody>
          </p:sp>
        </mc:Choice>
        <mc:Fallback xmlns="">
          <p:sp>
            <p:nvSpPr>
              <p:cNvPr id="15" name="CuadroTexto 14">
                <a:extLst>
                  <a:ext uri="{FF2B5EF4-FFF2-40B4-BE49-F238E27FC236}">
                    <a16:creationId xmlns:a16="http://schemas.microsoft.com/office/drawing/2014/main" id="{C853DAF0-2943-4345-8649-0F7EC62E2597}"/>
                  </a:ext>
                </a:extLst>
              </p:cNvPr>
              <p:cNvSpPr txBox="1">
                <a:spLocks noRot="1" noChangeAspect="1" noMove="1" noResize="1" noEditPoints="1" noAdjustHandles="1" noChangeArrowheads="1" noChangeShapeType="1" noTextEdit="1"/>
              </p:cNvSpPr>
              <p:nvPr/>
            </p:nvSpPr>
            <p:spPr>
              <a:xfrm>
                <a:off x="1185243" y="2172285"/>
                <a:ext cx="6768752" cy="1123769"/>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91C388D-A09B-4692-A522-A3F78ECA3B92}"/>
                  </a:ext>
                </a:extLst>
              </p:cNvPr>
              <p:cNvSpPr txBox="1"/>
              <p:nvPr/>
            </p:nvSpPr>
            <p:spPr>
              <a:xfrm>
                <a:off x="1709448" y="3785196"/>
                <a:ext cx="5306572" cy="6973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PE" sz="2000" i="1" smtClean="0">
                              <a:latin typeface="Cambria Math" panose="02040503050406030204" pitchFamily="18" charset="0"/>
                            </a:rPr>
                          </m:ctrlPr>
                        </m:sSubPr>
                        <m:e>
                          <m:r>
                            <a:rPr lang="es-PE" sz="2000" i="1">
                              <a:latin typeface="Cambria Math" panose="02040503050406030204" pitchFamily="18" charset="0"/>
                            </a:rPr>
                            <m:t>𝑚</m:t>
                          </m:r>
                        </m:e>
                        <m:sub>
                          <m:r>
                            <a:rPr lang="es-PE" sz="2000" i="1">
                              <a:latin typeface="Cambria Math" panose="02040503050406030204" pitchFamily="18" charset="0"/>
                            </a:rPr>
                            <m:t>𝑖𝑗</m:t>
                          </m:r>
                        </m:sub>
                      </m:sSub>
                      <m:r>
                        <a:rPr lang="es-PE" sz="2000" i="0">
                          <a:latin typeface="Cambria Math" panose="02040503050406030204" pitchFamily="18" charset="0"/>
                        </a:rPr>
                        <m:t>=</m:t>
                      </m:r>
                      <m:sSup>
                        <m:sSupPr>
                          <m:ctrlPr>
                            <a:rPr lang="es-PE" sz="2000" i="1">
                              <a:latin typeface="Cambria Math" panose="02040503050406030204" pitchFamily="18" charset="0"/>
                            </a:rPr>
                          </m:ctrlPr>
                        </m:sSupPr>
                        <m:e>
                          <m:sSup>
                            <m:sSupPr>
                              <m:ctrlPr>
                                <a:rPr lang="es-PE" sz="2000" i="1">
                                  <a:latin typeface="Cambria Math" panose="02040503050406030204" pitchFamily="18" charset="0"/>
                                </a:rPr>
                              </m:ctrlPr>
                            </m:sSupPr>
                            <m:e>
                              <m:r>
                                <a:rPr lang="es-PE" sz="2000" i="1">
                                  <a:latin typeface="Cambria Math" panose="02040503050406030204" pitchFamily="18" charset="0"/>
                                </a:rPr>
                                <m:t>𝛷</m:t>
                              </m:r>
                            </m:e>
                            <m:sup>
                              <m:r>
                                <a:rPr lang="es-PE" sz="2000" i="0">
                                  <a:latin typeface="Cambria Math" panose="02040503050406030204" pitchFamily="18" charset="0"/>
                                </a:rPr>
                                <m:t>−1</m:t>
                              </m:r>
                            </m:sup>
                          </m:sSup>
                          <m:d>
                            <m:dPr>
                              <m:ctrlPr>
                                <a:rPr lang="es-PE" sz="2000" i="1">
                                  <a:latin typeface="Cambria Math" panose="02040503050406030204" pitchFamily="18" charset="0"/>
                                </a:rPr>
                              </m:ctrlPr>
                            </m:dPr>
                            <m:e>
                              <m:f>
                                <m:fPr>
                                  <m:ctrlPr>
                                    <a:rPr lang="es-PE" sz="2000" i="1">
                                      <a:latin typeface="Cambria Math" panose="02040503050406030204" pitchFamily="18" charset="0"/>
                                    </a:rPr>
                                  </m:ctrlPr>
                                </m:fPr>
                                <m:num>
                                  <m:sSub>
                                    <m:sSubPr>
                                      <m:ctrlPr>
                                        <a:rPr lang="es-PE" sz="2000" i="1">
                                          <a:latin typeface="Cambria Math" panose="02040503050406030204" pitchFamily="18" charset="0"/>
                                        </a:rPr>
                                      </m:ctrlPr>
                                    </m:sSubPr>
                                    <m:e>
                                      <m:r>
                                        <a:rPr lang="es-PE" sz="2000" i="1">
                                          <a:latin typeface="Cambria Math" panose="02040503050406030204" pitchFamily="18" charset="0"/>
                                        </a:rPr>
                                        <m:t>𝑟</m:t>
                                      </m:r>
                                    </m:e>
                                    <m:sub>
                                      <m:r>
                                        <a:rPr lang="es-PE" sz="2000" i="1">
                                          <a:latin typeface="Cambria Math" panose="02040503050406030204" pitchFamily="18" charset="0"/>
                                        </a:rPr>
                                        <m:t>𝑖𝑗</m:t>
                                      </m:r>
                                    </m:sub>
                                  </m:sSub>
                                </m:num>
                                <m:den>
                                  <m:r>
                                    <a:rPr lang="es-PE" sz="2000" i="1">
                                      <a:latin typeface="Cambria Math" panose="02040503050406030204" pitchFamily="18" charset="0"/>
                                    </a:rPr>
                                    <m:t>𝑛</m:t>
                                  </m:r>
                                  <m:r>
                                    <a:rPr lang="es-PE" sz="2000" i="0">
                                      <a:latin typeface="Cambria Math" panose="02040503050406030204" pitchFamily="18" charset="0"/>
                                    </a:rPr>
                                    <m:t>+1</m:t>
                                  </m:r>
                                </m:den>
                              </m:f>
                            </m:e>
                          </m:d>
                        </m:e>
                        <m:sup>
                          <m:r>
                            <a:rPr lang="es-PE" sz="2000" i="0">
                              <a:latin typeface="Cambria Math" panose="02040503050406030204" pitchFamily="18" charset="0"/>
                            </a:rPr>
                            <m:t>2</m:t>
                          </m:r>
                        </m:sup>
                      </m:sSup>
                    </m:oMath>
                  </m:oMathPara>
                </a14:m>
                <a:endParaRPr lang="es-PE" dirty="0"/>
              </a:p>
            </p:txBody>
          </p:sp>
        </mc:Choice>
        <mc:Fallback xmlns="">
          <p:sp>
            <p:nvSpPr>
              <p:cNvPr id="17" name="CuadroTexto 16">
                <a:extLst>
                  <a:ext uri="{FF2B5EF4-FFF2-40B4-BE49-F238E27FC236}">
                    <a16:creationId xmlns:a16="http://schemas.microsoft.com/office/drawing/2014/main" id="{291C388D-A09B-4692-A522-A3F78ECA3B92}"/>
                  </a:ext>
                </a:extLst>
              </p:cNvPr>
              <p:cNvSpPr txBox="1">
                <a:spLocks noRot="1" noChangeAspect="1" noMove="1" noResize="1" noEditPoints="1" noAdjustHandles="1" noChangeArrowheads="1" noChangeShapeType="1" noTextEdit="1"/>
              </p:cNvSpPr>
              <p:nvPr/>
            </p:nvSpPr>
            <p:spPr>
              <a:xfrm>
                <a:off x="1709448" y="3785196"/>
                <a:ext cx="5306572" cy="697370"/>
              </a:xfrm>
              <a:prstGeom prst="rect">
                <a:avLst/>
              </a:prstGeom>
              <a:blipFill>
                <a:blip r:embed="rId3"/>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7275143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3. Prueba para comparar un parámetro</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r>
              <a:rPr lang="es-ES" altLang="es-PE" sz="3100" b="1" dirty="0">
                <a:solidFill>
                  <a:srgbClr val="0070C0"/>
                </a:solidFill>
              </a:rPr>
              <a:t>3.4 Prueba de Conover</a:t>
            </a:r>
            <a:endParaRPr lang="es-ES" altLang="es-PE" sz="4000" b="1" dirty="0">
              <a:solidFill>
                <a:srgbClr val="0070C0"/>
              </a:solidFill>
            </a:endParaRPr>
          </a:p>
        </p:txBody>
      </p:sp>
      <p:sp>
        <p:nvSpPr>
          <p:cNvPr id="1033" name="Rectangle 3"/>
          <p:cNvSpPr>
            <a:spLocks noGrp="1" noChangeArrowheads="1"/>
          </p:cNvSpPr>
          <p:nvPr>
            <p:ph idx="1"/>
          </p:nvPr>
        </p:nvSpPr>
        <p:spPr>
          <a:xfrm>
            <a:off x="681038" y="1556792"/>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Conover generalizó su prueba para k muestras independientes.</a:t>
            </a:r>
          </a:p>
          <a:p>
            <a:pPr marL="0" indent="0" algn="just">
              <a:buNone/>
            </a:pPr>
            <a:r>
              <a:rPr lang="es-PE" sz="2400" dirty="0"/>
              <a:t> </a:t>
            </a:r>
          </a:p>
          <a:p>
            <a:pPr marL="0" lvl="0" indent="0">
              <a:buNone/>
            </a:pPr>
            <a:r>
              <a:rPr lang="es-PE" sz="3200" dirty="0"/>
              <a:t>Supuestos</a:t>
            </a:r>
          </a:p>
          <a:p>
            <a:pPr marL="0" lvl="0" indent="0">
              <a:buNone/>
            </a:pPr>
            <a:r>
              <a:rPr lang="es-PE" sz="2400" dirty="0"/>
              <a:t>La variable en estudio es de tipo cuantitativa.</a:t>
            </a:r>
          </a:p>
          <a:p>
            <a:pPr marL="0" lvl="0" indent="0">
              <a:buNone/>
            </a:pPr>
            <a:r>
              <a:rPr lang="es-PE" sz="2400" dirty="0"/>
              <a:t>Las muestras son independientes. </a:t>
            </a:r>
          </a:p>
          <a:p>
            <a:pPr marL="0" lvl="0" indent="0">
              <a:buNone/>
            </a:pPr>
            <a:r>
              <a:rPr lang="es-PE" sz="2400" dirty="0"/>
              <a:t>Las muestras son aleatorias.</a:t>
            </a:r>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pic>
        <p:nvPicPr>
          <p:cNvPr id="3" name="Picture 2" descr="Jay Conover">
            <a:extLst>
              <a:ext uri="{FF2B5EF4-FFF2-40B4-BE49-F238E27FC236}">
                <a16:creationId xmlns:a16="http://schemas.microsoft.com/office/drawing/2014/main" id="{76A4217B-AD50-45E2-94E5-C8BEE6C30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856" y="5356100"/>
            <a:ext cx="1168144" cy="150189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F2D6229-022E-494F-90BD-32638FBACB1B}"/>
              </a:ext>
            </a:extLst>
          </p:cNvPr>
          <p:cNvSpPr txBox="1"/>
          <p:nvPr/>
        </p:nvSpPr>
        <p:spPr>
          <a:xfrm>
            <a:off x="5391576" y="5629761"/>
            <a:ext cx="3168352" cy="707886"/>
          </a:xfrm>
          <a:prstGeom prst="rect">
            <a:avLst/>
          </a:prstGeom>
          <a:noFill/>
        </p:spPr>
        <p:txBody>
          <a:bodyPr wrap="square" rtlCol="0">
            <a:spAutoFit/>
          </a:bodyPr>
          <a:lstStyle/>
          <a:p>
            <a:pPr algn="ctr"/>
            <a:r>
              <a:rPr lang="es-PE" sz="2000" dirty="0"/>
              <a:t>William  Conover</a:t>
            </a:r>
          </a:p>
          <a:p>
            <a:pPr algn="ctr"/>
            <a:r>
              <a:rPr lang="es-PE" sz="2000" dirty="0"/>
              <a:t>(1940-)</a:t>
            </a:r>
          </a:p>
        </p:txBody>
      </p:sp>
    </p:spTree>
    <p:extLst>
      <p:ext uri="{BB962C8B-B14F-4D97-AF65-F5344CB8AC3E}">
        <p14:creationId xmlns:p14="http://schemas.microsoft.com/office/powerpoint/2010/main" val="2218184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3" end="3"/>
                                            </p:txEl>
                                          </p:spTgt>
                                        </p:tgtEl>
                                        <p:attrNameLst>
                                          <p:attrName>style.visibility</p:attrName>
                                        </p:attrNameLst>
                                      </p:cBhvr>
                                      <p:to>
                                        <p:strVal val="visible"/>
                                      </p:to>
                                    </p:set>
                                    <p:anim calcmode="lin" valueType="num">
                                      <p:cBhvr additive="base">
                                        <p:cTn id="17"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2" end="2"/>
                                            </p:txEl>
                                          </p:spTgt>
                                        </p:tgtEl>
                                        <p:attrNameLst>
                                          <p:attrName>style.visibility</p:attrName>
                                        </p:attrNameLst>
                                      </p:cBhvr>
                                      <p:to>
                                        <p:strVal val="visible"/>
                                      </p:to>
                                    </p:set>
                                    <p:anim calcmode="lin" valueType="num">
                                      <p:cBhvr additive="base">
                                        <p:cTn id="23"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1" end="1"/>
                                            </p:txEl>
                                          </p:spTgt>
                                        </p:tgtEl>
                                        <p:attrNameLst>
                                          <p:attrName>style.visibility</p:attrName>
                                        </p:attrNameLst>
                                      </p:cBhvr>
                                      <p:to>
                                        <p:strVal val="visible"/>
                                      </p:to>
                                    </p:set>
                                    <p:anim calcmode="lin" valueType="num">
                                      <p:cBhvr additive="base">
                                        <p:cTn id="29"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7810"/>
            <a:ext cx="9139238" cy="1198563"/>
          </a:xfrm>
        </p:spPr>
        <p:txBody>
          <a:bodyPr>
            <a:normAutofit fontScale="90000"/>
          </a:bodyPr>
          <a:lstStyle/>
          <a:p>
            <a:pPr eaLnBrk="1" hangingPunct="1">
              <a:defRPr/>
            </a:pPr>
            <a:r>
              <a:rPr lang="es-ES" altLang="es-PE" sz="4000" b="1" dirty="0">
                <a:solidFill>
                  <a:srgbClr val="0070C0"/>
                </a:solidFill>
              </a:rPr>
              <a:t>3. Prueba para comparar un parámetro </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r>
              <a:rPr lang="es-ES" altLang="es-PE" sz="3100" b="1" dirty="0">
                <a:solidFill>
                  <a:srgbClr val="0070C0"/>
                </a:solidFill>
              </a:rPr>
              <a:t>3.4 Prueba de Conover</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479345" y="1215578"/>
            <a:ext cx="8066856" cy="5301206"/>
          </a:xfrm>
        </p:spPr>
        <p:txBody>
          <a:bodyPr/>
          <a:lstStyle/>
          <a:p>
            <a:pPr marL="0" indent="0" algn="just">
              <a:spcAft>
                <a:spcPts val="0"/>
              </a:spcAft>
              <a:buNone/>
            </a:pPr>
            <a:endParaRPr lang="es-PE" sz="3200" dirty="0">
              <a:latin typeface="+mj-lt"/>
              <a:ea typeface="Times New Roman" panose="02020603050405020304" pitchFamily="18" charset="0"/>
              <a:cs typeface="Times New Roman" panose="02020603050405020304" pitchFamily="18" charset="0"/>
            </a:endParaRPr>
          </a:p>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r>
              <a:rPr lang="es-PE" sz="2000" dirty="0"/>
              <a:t>                                                            </a:t>
            </a:r>
            <a:r>
              <a:rPr lang="es-PE" sz="3600" dirty="0"/>
              <a:t>  </a:t>
            </a:r>
            <a:endParaRPr lang="es-PE" sz="2000" dirty="0"/>
          </a:p>
          <a:p>
            <a:pPr marL="0" indent="0">
              <a:buNone/>
            </a:pPr>
            <a:endParaRPr lang="es-PE" dirty="0"/>
          </a:p>
          <a:p>
            <a:pPr marL="0" indent="0">
              <a:buNone/>
            </a:pPr>
            <a:endParaRPr lang="es-PE" dirty="0"/>
          </a:p>
          <a:p>
            <a:pPr marL="0" indent="0">
              <a:buNone/>
            </a:pPr>
            <a:r>
              <a:rPr lang="es-PE" dirty="0"/>
              <a:t>                                  </a:t>
            </a:r>
          </a:p>
          <a:p>
            <a:pPr marL="0" indent="0">
              <a:buNone/>
            </a:pPr>
            <a:r>
              <a:rPr lang="es-PE" dirty="0"/>
              <a:t>                                </a:t>
            </a:r>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conover_test</a:t>
            </a:r>
            <a:r>
              <a:rPr lang="es-PE" sz="3200" dirty="0"/>
              <a:t> del paquete </a:t>
            </a:r>
            <a:r>
              <a:rPr lang="es-PE" sz="3200" dirty="0" err="1"/>
              <a:t>coin</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5" name="Rectangle 3">
            <a:extLst>
              <a:ext uri="{FF2B5EF4-FFF2-40B4-BE49-F238E27FC236}">
                <a16:creationId xmlns:a16="http://schemas.microsoft.com/office/drawing/2014/main" id="{891147F5-848E-41CB-8F3E-B43AB554206A}"/>
              </a:ext>
            </a:extLst>
          </p:cNvPr>
          <p:cNvSpPr>
            <a:spLocks noChangeArrowheads="1"/>
          </p:cNvSpPr>
          <p:nvPr/>
        </p:nvSpPr>
        <p:spPr bwMode="auto">
          <a:xfrm>
            <a:off x="2627784" y="21508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A141F3E6-69B7-46EA-ABD6-CC7C46F6F438}"/>
              </a:ext>
            </a:extLst>
          </p:cNvPr>
          <p:cNvSpPr>
            <a:spLocks noChangeArrowheads="1"/>
          </p:cNvSpPr>
          <p:nvPr/>
        </p:nvSpPr>
        <p:spPr bwMode="auto">
          <a:xfrm>
            <a:off x="755575" y="4198665"/>
            <a:ext cx="125686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8">
            <a:extLst>
              <a:ext uri="{FF2B5EF4-FFF2-40B4-BE49-F238E27FC236}">
                <a16:creationId xmlns:a16="http://schemas.microsoft.com/office/drawing/2014/main" id="{8C64EBD8-5142-4EAD-AFED-2A0F621F6045}"/>
              </a:ext>
            </a:extLst>
          </p:cNvPr>
          <p:cNvSpPr>
            <a:spLocks noChangeArrowheads="1"/>
          </p:cNvSpPr>
          <p:nvPr/>
        </p:nvSpPr>
        <p:spPr bwMode="auto">
          <a:xfrm>
            <a:off x="-208755" y="-1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3" name="Rectangle 2">
            <a:extLst>
              <a:ext uri="{FF2B5EF4-FFF2-40B4-BE49-F238E27FC236}">
                <a16:creationId xmlns:a16="http://schemas.microsoft.com/office/drawing/2014/main" id="{B896C686-7B44-4D7C-8C9A-3BC252E7E601}"/>
              </a:ext>
            </a:extLst>
          </p:cNvPr>
          <p:cNvSpPr>
            <a:spLocks noChangeArrowheads="1"/>
          </p:cNvSpPr>
          <p:nvPr/>
        </p:nvSpPr>
        <p:spPr bwMode="auto">
          <a:xfrm>
            <a:off x="145975" y="2478089"/>
            <a:ext cx="27302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a:t>
            </a:r>
            <a:r>
              <a:rPr kumimoji="0" lang="es-PE" altLang="es-PE" sz="2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x</a:t>
            </a:r>
            <a:r>
              <a:rPr kumimoji="0" lang="es-PE" altLang="es-PE" sz="2400" b="0" i="0" u="none" strike="noStrike" cap="none" normalizeH="0" baseline="-3000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ij</a:t>
            </a:r>
            <a:r>
              <a:rPr kumimoji="0" lang="es-PE" altLang="es-PE"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es el rango </a:t>
            </a:r>
            <a:endParaRPr kumimoji="0" lang="es-PE" altLang="es-PE" sz="3600" b="0" i="0" u="none" strike="noStrike" cap="none" normalizeH="0" baseline="0" dirty="0">
              <a:ln>
                <a:noFill/>
              </a:ln>
              <a:solidFill>
                <a:schemeClr val="tx1"/>
              </a:solidFill>
              <a:effectLst/>
              <a:latin typeface="Arial" panose="020B0604020202020204" pitchFamily="34" charset="0"/>
            </a:endParaRPr>
          </a:p>
        </p:txBody>
      </p:sp>
      <p:pic>
        <p:nvPicPr>
          <p:cNvPr id="37889" name="Imagen 78">
            <a:extLst>
              <a:ext uri="{FF2B5EF4-FFF2-40B4-BE49-F238E27FC236}">
                <a16:creationId xmlns:a16="http://schemas.microsoft.com/office/drawing/2014/main" id="{0FCD86B4-A15D-4FF2-9E7C-1E5C87A119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2381" y="2568824"/>
            <a:ext cx="914398" cy="4571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65E2C0-AB64-4BEA-9B15-AA665E05E96E}"/>
              </a:ext>
            </a:extLst>
          </p:cNvPr>
          <p:cNvSpPr>
            <a:spLocks noChangeArrowheads="1"/>
          </p:cNvSpPr>
          <p:nvPr/>
        </p:nvSpPr>
        <p:spPr bwMode="auto">
          <a:xfrm>
            <a:off x="3666779" y="2612758"/>
            <a:ext cx="32047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 todas las n observaciones</a:t>
            </a:r>
            <a:r>
              <a:rPr kumimoji="0" lang="es-PE" altLang="es-PE" sz="900" b="0" i="0" u="none" strike="noStrike" cap="none" normalizeH="0" baseline="0" dirty="0">
                <a:ln>
                  <a:noFill/>
                </a:ln>
                <a:solidFill>
                  <a:schemeClr val="tx1"/>
                </a:solidFill>
                <a:effectLst/>
              </a:rPr>
              <a:t> </a:t>
            </a:r>
            <a:endParaRPr kumimoji="0" lang="es-PE" altLang="es-PE" b="0" i="0" u="none" strike="noStrike" cap="none" normalizeH="0" baseline="0" dirty="0">
              <a:ln>
                <a:noFill/>
              </a:ln>
              <a:solidFill>
                <a:schemeClr val="tx1"/>
              </a:solidFill>
              <a:effectLst/>
              <a:latin typeface="Arial" panose="020B0604020202020204" pitchFamily="34" charset="0"/>
            </a:endParaRPr>
          </a:p>
        </p:txBody>
      </p:sp>
      <p:pic>
        <p:nvPicPr>
          <p:cNvPr id="16" name="Imagen 15">
            <a:extLst>
              <a:ext uri="{FF2B5EF4-FFF2-40B4-BE49-F238E27FC236}">
                <a16:creationId xmlns:a16="http://schemas.microsoft.com/office/drawing/2014/main" id="{48B901EC-CE16-471B-8823-32C768E3BC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976" y="3210167"/>
            <a:ext cx="1493768" cy="614500"/>
          </a:xfrm>
          <a:prstGeom prst="rect">
            <a:avLst/>
          </a:prstGeom>
          <a:noFill/>
          <a:ln>
            <a:noFill/>
          </a:ln>
        </p:spPr>
      </p:pic>
      <p:pic>
        <p:nvPicPr>
          <p:cNvPr id="18" name="Imagen 17">
            <a:extLst>
              <a:ext uri="{FF2B5EF4-FFF2-40B4-BE49-F238E27FC236}">
                <a16:creationId xmlns:a16="http://schemas.microsoft.com/office/drawing/2014/main" id="{7AA5DD99-0040-4F2C-952F-6A51F13636E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6210" y="3245794"/>
            <a:ext cx="1191734" cy="586183"/>
          </a:xfrm>
          <a:prstGeom prst="rect">
            <a:avLst/>
          </a:prstGeom>
          <a:noFill/>
          <a:ln>
            <a:noFill/>
          </a:ln>
        </p:spPr>
      </p:pic>
      <p:pic>
        <p:nvPicPr>
          <p:cNvPr id="19" name="Imagen 18">
            <a:extLst>
              <a:ext uri="{FF2B5EF4-FFF2-40B4-BE49-F238E27FC236}">
                <a16:creationId xmlns:a16="http://schemas.microsoft.com/office/drawing/2014/main" id="{F17F3EB6-E5AA-4785-890D-6A25C2D0819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0032" y="3128107"/>
            <a:ext cx="2785730" cy="614500"/>
          </a:xfrm>
          <a:prstGeom prst="rect">
            <a:avLst/>
          </a:prstGeom>
          <a:noFill/>
          <a:ln>
            <a:noFill/>
          </a:ln>
        </p:spPr>
      </p:pic>
      <p:sp>
        <p:nvSpPr>
          <p:cNvPr id="6" name="Rectangle 5">
            <a:extLst>
              <a:ext uri="{FF2B5EF4-FFF2-40B4-BE49-F238E27FC236}">
                <a16:creationId xmlns:a16="http://schemas.microsoft.com/office/drawing/2014/main" id="{96EB1723-147E-4D81-A2AD-F80A31798971}"/>
              </a:ext>
            </a:extLst>
          </p:cNvPr>
          <p:cNvSpPr>
            <a:spLocks noChangeArrowheads="1"/>
          </p:cNvSpPr>
          <p:nvPr/>
        </p:nvSpPr>
        <p:spPr bwMode="auto">
          <a:xfrm>
            <a:off x="0" y="-99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9" name="Objeto 8">
            <a:extLst>
              <a:ext uri="{FF2B5EF4-FFF2-40B4-BE49-F238E27FC236}">
                <a16:creationId xmlns:a16="http://schemas.microsoft.com/office/drawing/2014/main" id="{5FE0D6D3-AA2E-4A03-BABA-965FE6D47AE8}"/>
              </a:ext>
            </a:extLst>
          </p:cNvPr>
          <p:cNvGraphicFramePr>
            <a:graphicFrameLocks noChangeAspect="1"/>
          </p:cNvGraphicFramePr>
          <p:nvPr>
            <p:extLst>
              <p:ext uri="{D42A27DB-BD31-4B8C-83A1-F6EECF244321}">
                <p14:modId xmlns:p14="http://schemas.microsoft.com/office/powerpoint/2010/main" val="4177018546"/>
              </p:ext>
            </p:extLst>
          </p:nvPr>
        </p:nvGraphicFramePr>
        <p:xfrm>
          <a:off x="2627076" y="3962377"/>
          <a:ext cx="3300740" cy="977997"/>
        </p:xfrm>
        <a:graphic>
          <a:graphicData uri="http://schemas.openxmlformats.org/presentationml/2006/ole">
            <mc:AlternateContent xmlns:mc="http://schemas.openxmlformats.org/markup-compatibility/2006">
              <mc:Choice xmlns:v="urn:schemas-microsoft-com:vml" Requires="v">
                <p:oleObj spid="_x0000_s37898" r:id="rId7" imgW="2006600" imgH="660400" progId="Equation.DSMT4">
                  <p:embed/>
                </p:oleObj>
              </mc:Choice>
              <mc:Fallback>
                <p:oleObj r:id="rId7" imgW="2006600" imgH="6604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076" y="3962377"/>
                        <a:ext cx="3300740" cy="977997"/>
                      </a:xfrm>
                      <a:prstGeom prst="rect">
                        <a:avLst/>
                      </a:prstGeom>
                      <a:noFill/>
                    </p:spPr>
                  </p:pic>
                </p:oleObj>
              </mc:Fallback>
            </mc:AlternateContent>
          </a:graphicData>
        </a:graphic>
      </p:graphicFrame>
    </p:spTree>
    <p:extLst>
      <p:ext uri="{BB962C8B-B14F-4D97-AF65-F5344CB8AC3E}">
        <p14:creationId xmlns:p14="http://schemas.microsoft.com/office/powerpoint/2010/main" val="2373654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7810"/>
            <a:ext cx="9139238" cy="1198563"/>
          </a:xfrm>
        </p:spPr>
        <p:txBody>
          <a:bodyPr>
            <a:normAutofit fontScale="90000"/>
          </a:bodyPr>
          <a:lstStyle/>
          <a:p>
            <a:pPr eaLnBrk="1" hangingPunct="1">
              <a:defRPr/>
            </a:pPr>
            <a:r>
              <a:rPr lang="es-ES" altLang="es-PE" sz="4000" b="1" dirty="0">
                <a:solidFill>
                  <a:srgbClr val="0070C0"/>
                </a:solidFill>
              </a:rPr>
              <a:t>3. Prueba para comparar un parámetro </a:t>
            </a:r>
            <a:br>
              <a:rPr lang="es-ES" altLang="es-PE" sz="4000" b="1" dirty="0">
                <a:solidFill>
                  <a:srgbClr val="0070C0"/>
                </a:solidFill>
              </a:rPr>
            </a:br>
            <a:r>
              <a:rPr lang="es-ES" altLang="es-PE" sz="4000" b="1" dirty="0">
                <a:solidFill>
                  <a:srgbClr val="0070C0"/>
                </a:solidFill>
              </a:rPr>
              <a:t>     de Escala</a:t>
            </a:r>
            <a:br>
              <a:rPr lang="es-ES" altLang="es-PE" sz="4000" b="1" dirty="0">
                <a:solidFill>
                  <a:srgbClr val="0070C0"/>
                </a:solidFill>
              </a:rPr>
            </a:br>
            <a:r>
              <a:rPr lang="es-ES" altLang="es-PE" sz="3100" b="1" dirty="0">
                <a:solidFill>
                  <a:srgbClr val="0070C0"/>
                </a:solidFill>
              </a:rPr>
              <a:t>3.4 Prueba de Conover</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479345" y="1215578"/>
            <a:ext cx="8066856" cy="5301206"/>
          </a:xfrm>
        </p:spPr>
        <p:txBody>
          <a:bodyPr/>
          <a:lstStyle/>
          <a:p>
            <a:pPr marL="0" indent="0" algn="just">
              <a:spcAft>
                <a:spcPts val="0"/>
              </a:spcAft>
              <a:buNone/>
            </a:pPr>
            <a:endParaRPr lang="es-PE" sz="3200" dirty="0">
              <a:latin typeface="+mj-lt"/>
              <a:ea typeface="Times New Roman" panose="02020603050405020304" pitchFamily="18" charset="0"/>
              <a:cs typeface="Times New Roman" panose="02020603050405020304" pitchFamily="18" charset="0"/>
            </a:endParaRPr>
          </a:p>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de comparación</a:t>
            </a:r>
            <a:endParaRPr lang="es-PE" sz="3200" dirty="0">
              <a:effectLst/>
              <a:latin typeface="+mj-lt"/>
              <a:ea typeface="Times New Roman" panose="02020603050405020304" pitchFamily="18" charset="0"/>
            </a:endParaRPr>
          </a:p>
          <a:p>
            <a:pPr marL="0" indent="0">
              <a:buNone/>
            </a:pPr>
            <a:endParaRPr lang="es-PE" dirty="0"/>
          </a:p>
          <a:p>
            <a:pPr marL="0" indent="0">
              <a:buNone/>
            </a:pPr>
            <a:endParaRPr lang="es-PE" dirty="0"/>
          </a:p>
          <a:p>
            <a:pPr marL="0" indent="0">
              <a:buNone/>
            </a:pPr>
            <a:endParaRPr lang="es-PE" dirty="0"/>
          </a:p>
          <a:p>
            <a:pPr marL="0" indent="0">
              <a:buNone/>
            </a:pPr>
            <a:r>
              <a:rPr lang="es-PE" dirty="0"/>
              <a:t>                                  </a:t>
            </a:r>
          </a:p>
          <a:p>
            <a:pPr marL="0" indent="0">
              <a:buNone/>
            </a:pPr>
            <a:r>
              <a:rPr lang="es-PE" dirty="0"/>
              <a:t>                                </a:t>
            </a:r>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conover_test</a:t>
            </a:r>
            <a:r>
              <a:rPr lang="es-PE" sz="3200" dirty="0"/>
              <a:t> del paquete </a:t>
            </a:r>
            <a:r>
              <a:rPr lang="es-PE" sz="3200" dirty="0" err="1"/>
              <a:t>coin</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5" name="Rectangle 3">
            <a:extLst>
              <a:ext uri="{FF2B5EF4-FFF2-40B4-BE49-F238E27FC236}">
                <a16:creationId xmlns:a16="http://schemas.microsoft.com/office/drawing/2014/main" id="{891147F5-848E-41CB-8F3E-B43AB554206A}"/>
              </a:ext>
            </a:extLst>
          </p:cNvPr>
          <p:cNvSpPr>
            <a:spLocks noChangeArrowheads="1"/>
          </p:cNvSpPr>
          <p:nvPr/>
        </p:nvSpPr>
        <p:spPr bwMode="auto">
          <a:xfrm>
            <a:off x="2627784" y="21508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A141F3E6-69B7-46EA-ABD6-CC7C46F6F438}"/>
              </a:ext>
            </a:extLst>
          </p:cNvPr>
          <p:cNvSpPr>
            <a:spLocks noChangeArrowheads="1"/>
          </p:cNvSpPr>
          <p:nvPr/>
        </p:nvSpPr>
        <p:spPr bwMode="auto">
          <a:xfrm>
            <a:off x="755575" y="4198665"/>
            <a:ext cx="125686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8">
            <a:extLst>
              <a:ext uri="{FF2B5EF4-FFF2-40B4-BE49-F238E27FC236}">
                <a16:creationId xmlns:a16="http://schemas.microsoft.com/office/drawing/2014/main" id="{8C64EBD8-5142-4EAD-AFED-2A0F621F6045}"/>
              </a:ext>
            </a:extLst>
          </p:cNvPr>
          <p:cNvSpPr>
            <a:spLocks noChangeArrowheads="1"/>
          </p:cNvSpPr>
          <p:nvPr/>
        </p:nvSpPr>
        <p:spPr bwMode="auto">
          <a:xfrm>
            <a:off x="-208755" y="-1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6" name="Rectangle 5">
            <a:extLst>
              <a:ext uri="{FF2B5EF4-FFF2-40B4-BE49-F238E27FC236}">
                <a16:creationId xmlns:a16="http://schemas.microsoft.com/office/drawing/2014/main" id="{96EB1723-147E-4D81-A2AD-F80A31798971}"/>
              </a:ext>
            </a:extLst>
          </p:cNvPr>
          <p:cNvSpPr>
            <a:spLocks noChangeArrowheads="1"/>
          </p:cNvSpPr>
          <p:nvPr/>
        </p:nvSpPr>
        <p:spPr bwMode="auto">
          <a:xfrm>
            <a:off x="0" y="-99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20" name="Imagen 19">
            <a:extLst>
              <a:ext uri="{FF2B5EF4-FFF2-40B4-BE49-F238E27FC236}">
                <a16:creationId xmlns:a16="http://schemas.microsoft.com/office/drawing/2014/main" id="{A9F61964-E91B-4170-A008-0B1592E6970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8876" y="2742816"/>
            <a:ext cx="5025332" cy="919424"/>
          </a:xfrm>
          <a:prstGeom prst="rect">
            <a:avLst/>
          </a:prstGeom>
          <a:noFill/>
          <a:ln>
            <a:noFill/>
          </a:ln>
        </p:spPr>
      </p:pic>
    </p:spTree>
    <p:extLst>
      <p:ext uri="{BB962C8B-B14F-4D97-AF65-F5344CB8AC3E}">
        <p14:creationId xmlns:p14="http://schemas.microsoft.com/office/powerpoint/2010/main" val="3039843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4. Prueba para un experimento factorial</a:t>
            </a:r>
            <a:br>
              <a:rPr lang="es-ES" altLang="es-PE" sz="4000" b="1" dirty="0">
                <a:solidFill>
                  <a:srgbClr val="0070C0"/>
                </a:solidFill>
              </a:rPr>
            </a:br>
            <a:r>
              <a:rPr lang="es-ES" altLang="es-PE" sz="3100" b="1" dirty="0">
                <a:solidFill>
                  <a:srgbClr val="0070C0"/>
                </a:solidFill>
              </a:rPr>
              <a:t>4.1 Prueba de </a:t>
            </a:r>
            <a:r>
              <a:rPr lang="es-ES" altLang="es-PE" sz="3100" b="1" dirty="0" err="1">
                <a:solidFill>
                  <a:srgbClr val="0070C0"/>
                </a:solidFill>
              </a:rPr>
              <a:t>Scheirer</a:t>
            </a:r>
            <a:r>
              <a:rPr lang="es-ES" altLang="es-PE" sz="3100" b="1" dirty="0">
                <a:solidFill>
                  <a:srgbClr val="0070C0"/>
                </a:solidFill>
              </a:rPr>
              <a:t>-Ray-Hare</a:t>
            </a:r>
            <a:endParaRPr lang="es-ES" altLang="es-PE" sz="4000" b="1" dirty="0">
              <a:solidFill>
                <a:srgbClr val="0070C0"/>
              </a:solidFill>
            </a:endParaRPr>
          </a:p>
        </p:txBody>
      </p:sp>
      <p:sp>
        <p:nvSpPr>
          <p:cNvPr id="1033" name="Rectangle 3"/>
          <p:cNvSpPr>
            <a:spLocks noGrp="1" noChangeArrowheads="1"/>
          </p:cNvSpPr>
          <p:nvPr>
            <p:ph idx="1"/>
          </p:nvPr>
        </p:nvSpPr>
        <p:spPr>
          <a:xfrm>
            <a:off x="681038" y="1556792"/>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Es el equivalente no paramétrico de la prueba paramétrica F para dos factores con replicación balanceada. </a:t>
            </a:r>
          </a:p>
          <a:p>
            <a:pPr marL="0" lvl="0" indent="0">
              <a:buNone/>
            </a:pPr>
            <a:r>
              <a:rPr lang="es-PE" sz="3200" dirty="0"/>
              <a:t>Supuestos</a:t>
            </a:r>
          </a:p>
          <a:p>
            <a:pPr marL="0" lvl="0" indent="0">
              <a:buNone/>
            </a:pPr>
            <a:r>
              <a:rPr lang="es-PE" sz="2400" dirty="0"/>
              <a:t>La variable en estudio es de tipo cuantitativa.</a:t>
            </a:r>
          </a:p>
          <a:p>
            <a:pPr marL="0" lvl="0" indent="0">
              <a:buNone/>
            </a:pPr>
            <a:r>
              <a:rPr lang="es-PE" sz="2400" dirty="0"/>
              <a:t>Las muestras son independientes. </a:t>
            </a:r>
          </a:p>
          <a:p>
            <a:pPr marL="0" lvl="0" indent="0">
              <a:buNone/>
            </a:pPr>
            <a:r>
              <a:rPr lang="es-PE" sz="2400" dirty="0"/>
              <a:t>Las muestras son aleatorias.</a:t>
            </a:r>
          </a:p>
          <a:p>
            <a:pPr marL="0" lvl="0" indent="0">
              <a:buNone/>
            </a:pPr>
            <a:r>
              <a:rPr lang="es-PE" sz="2400" dirty="0"/>
              <a:t>Las muestras provienen de la misma distribución</a:t>
            </a:r>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279480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 calcmode="lin" valueType="num">
                                      <p:cBhvr additive="base">
                                        <p:cTn id="17"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7810"/>
            <a:ext cx="9139238" cy="1198563"/>
          </a:xfrm>
        </p:spPr>
        <p:txBody>
          <a:bodyPr>
            <a:normAutofit fontScale="90000"/>
          </a:bodyPr>
          <a:lstStyle/>
          <a:p>
            <a:pPr eaLnBrk="1" hangingPunct="1">
              <a:defRPr/>
            </a:pPr>
            <a:r>
              <a:rPr lang="es-ES" altLang="es-PE" sz="4000" b="1" dirty="0">
                <a:solidFill>
                  <a:srgbClr val="0070C0"/>
                </a:solidFill>
              </a:rPr>
              <a:t>4. Prueba para un experimento factorial</a:t>
            </a:r>
            <a:br>
              <a:rPr lang="es-ES" altLang="es-PE" sz="4000" b="1" dirty="0">
                <a:solidFill>
                  <a:srgbClr val="0070C0"/>
                </a:solidFill>
              </a:rPr>
            </a:br>
            <a:r>
              <a:rPr lang="es-ES" altLang="es-PE" sz="3100" b="1" dirty="0">
                <a:solidFill>
                  <a:srgbClr val="0070C0"/>
                </a:solidFill>
              </a:rPr>
              <a:t>4.1 Prueba de </a:t>
            </a:r>
            <a:r>
              <a:rPr lang="es-ES" altLang="es-PE" sz="3100" b="1" dirty="0" err="1">
                <a:solidFill>
                  <a:srgbClr val="0070C0"/>
                </a:solidFill>
              </a:rPr>
              <a:t>Scheirer</a:t>
            </a:r>
            <a:r>
              <a:rPr lang="es-ES" altLang="es-PE" sz="3100" b="1" dirty="0">
                <a:solidFill>
                  <a:srgbClr val="0070C0"/>
                </a:solidFill>
              </a:rPr>
              <a:t>-Ray-Hare</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479345" y="1215578"/>
            <a:ext cx="8455900" cy="5301206"/>
          </a:xfrm>
        </p:spPr>
        <p:txBody>
          <a:bodyPr/>
          <a:lstStyle/>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r>
              <a:rPr lang="es-PE" sz="2000" dirty="0"/>
              <a:t>                                                    </a:t>
            </a:r>
          </a:p>
          <a:p>
            <a:pPr marL="0" indent="0">
              <a:buNone/>
            </a:pPr>
            <a:r>
              <a:rPr lang="es-PE" sz="2000" dirty="0"/>
              <a:t>                                 </a:t>
            </a:r>
            <a:r>
              <a:rPr lang="es-PE" dirty="0"/>
              <a:t>     p número de niveles del factor A</a:t>
            </a:r>
          </a:p>
          <a:p>
            <a:pPr marL="0" indent="0">
              <a:buNone/>
            </a:pPr>
            <a:r>
              <a:rPr lang="es-PE" dirty="0"/>
              <a:t>                                  </a:t>
            </a:r>
          </a:p>
          <a:p>
            <a:pPr marL="0" indent="0">
              <a:buNone/>
            </a:pPr>
            <a:r>
              <a:rPr lang="es-PE" dirty="0"/>
              <a:t>                                          l número de niveles del factor B</a:t>
            </a:r>
          </a:p>
          <a:p>
            <a:pPr marL="0" indent="0">
              <a:buNone/>
            </a:pPr>
            <a:endParaRPr lang="es-PE" dirty="0"/>
          </a:p>
          <a:p>
            <a:pPr marL="0" indent="0">
              <a:buNone/>
            </a:pPr>
            <a:r>
              <a:rPr lang="es-PE" dirty="0"/>
              <a:t>                                                   para la interacción</a:t>
            </a:r>
          </a:p>
          <a:p>
            <a:pPr marL="0" indent="0">
              <a:buNone/>
            </a:pPr>
            <a:r>
              <a:rPr lang="es-PE" dirty="0"/>
              <a:t> </a:t>
            </a:r>
          </a:p>
          <a:p>
            <a:pPr marL="0" indent="0">
              <a:buNone/>
            </a:pPr>
            <a:endParaRPr lang="es-PE" dirty="0"/>
          </a:p>
          <a:p>
            <a:pPr marL="0" indent="0">
              <a:buNone/>
            </a:pPr>
            <a:r>
              <a:rPr lang="es-PE" sz="3200" b="1" dirty="0"/>
              <a:t>En R</a:t>
            </a:r>
            <a:r>
              <a:rPr lang="es-PE" sz="3200" dirty="0"/>
              <a:t>: </a:t>
            </a:r>
            <a:r>
              <a:rPr lang="es-PE" sz="3200" dirty="0" err="1"/>
              <a:t>scheirerRayHare</a:t>
            </a:r>
            <a:r>
              <a:rPr lang="es-PE" sz="3200" dirty="0"/>
              <a:t>  del paquete </a:t>
            </a:r>
            <a:r>
              <a:rPr lang="es-PE" sz="3200" dirty="0" err="1"/>
              <a:t>rcompanion</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5" name="Rectangle 3">
            <a:extLst>
              <a:ext uri="{FF2B5EF4-FFF2-40B4-BE49-F238E27FC236}">
                <a16:creationId xmlns:a16="http://schemas.microsoft.com/office/drawing/2014/main" id="{891147F5-848E-41CB-8F3E-B43AB554206A}"/>
              </a:ext>
            </a:extLst>
          </p:cNvPr>
          <p:cNvSpPr>
            <a:spLocks noChangeArrowheads="1"/>
          </p:cNvSpPr>
          <p:nvPr/>
        </p:nvSpPr>
        <p:spPr bwMode="auto">
          <a:xfrm>
            <a:off x="2627784" y="21508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8" name="Rectangle 6">
            <a:extLst>
              <a:ext uri="{FF2B5EF4-FFF2-40B4-BE49-F238E27FC236}">
                <a16:creationId xmlns:a16="http://schemas.microsoft.com/office/drawing/2014/main" id="{A141F3E6-69B7-46EA-ABD6-CC7C46F6F438}"/>
              </a:ext>
            </a:extLst>
          </p:cNvPr>
          <p:cNvSpPr>
            <a:spLocks noChangeArrowheads="1"/>
          </p:cNvSpPr>
          <p:nvPr/>
        </p:nvSpPr>
        <p:spPr bwMode="auto">
          <a:xfrm>
            <a:off x="755575" y="4198665"/>
            <a:ext cx="125686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0" name="Rectangle 8">
            <a:extLst>
              <a:ext uri="{FF2B5EF4-FFF2-40B4-BE49-F238E27FC236}">
                <a16:creationId xmlns:a16="http://schemas.microsoft.com/office/drawing/2014/main" id="{8C64EBD8-5142-4EAD-AFED-2A0F621F6045}"/>
              </a:ext>
            </a:extLst>
          </p:cNvPr>
          <p:cNvSpPr>
            <a:spLocks noChangeArrowheads="1"/>
          </p:cNvSpPr>
          <p:nvPr/>
        </p:nvSpPr>
        <p:spPr bwMode="auto">
          <a:xfrm>
            <a:off x="-208755" y="-1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6" name="Rectangle 5">
            <a:extLst>
              <a:ext uri="{FF2B5EF4-FFF2-40B4-BE49-F238E27FC236}">
                <a16:creationId xmlns:a16="http://schemas.microsoft.com/office/drawing/2014/main" id="{96EB1723-147E-4D81-A2AD-F80A31798971}"/>
              </a:ext>
            </a:extLst>
          </p:cNvPr>
          <p:cNvSpPr>
            <a:spLocks noChangeArrowheads="1"/>
          </p:cNvSpPr>
          <p:nvPr/>
        </p:nvSpPr>
        <p:spPr bwMode="auto">
          <a:xfrm>
            <a:off x="0" y="-99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70BDD20E-23B9-4E6E-82D3-422F8682B9C9}"/>
                  </a:ext>
                </a:extLst>
              </p:cNvPr>
              <p:cNvSpPr txBox="1"/>
              <p:nvPr/>
            </p:nvSpPr>
            <p:spPr>
              <a:xfrm>
                <a:off x="455816" y="1752798"/>
                <a:ext cx="8269792" cy="7251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sz="2000" i="1" smtClean="0">
                          <a:latin typeface="Cambria Math" panose="02040503050406030204" pitchFamily="18" charset="0"/>
                        </a:rPr>
                        <m:t>𝐻</m:t>
                      </m:r>
                      <m:r>
                        <a:rPr lang="es-PE" sz="2000" i="0">
                          <a:latin typeface="Cambria Math" panose="02040503050406030204" pitchFamily="18" charset="0"/>
                        </a:rPr>
                        <m:t>=</m:t>
                      </m:r>
                      <m:r>
                        <m:rPr>
                          <m:sty m:val="p"/>
                        </m:rPr>
                        <a:rPr lang="es-PE" sz="2000" i="0">
                          <a:latin typeface="Cambria Math" panose="02040503050406030204" pitchFamily="18" charset="0"/>
                        </a:rPr>
                        <m:t>SS</m:t>
                      </m:r>
                      <m:d>
                        <m:dPr>
                          <m:ctrlPr>
                            <a:rPr lang="es-PE" sz="2000" i="1">
                              <a:latin typeface="Cambria Math" panose="02040503050406030204" pitchFamily="18" charset="0"/>
                            </a:rPr>
                          </m:ctrlPr>
                        </m:dPr>
                        <m:e>
                          <m:sSub>
                            <m:sSubPr>
                              <m:ctrlPr>
                                <a:rPr lang="es-PE" sz="2000" i="1">
                                  <a:latin typeface="Cambria Math" panose="02040503050406030204" pitchFamily="18" charset="0"/>
                                </a:rPr>
                              </m:ctrlPr>
                            </m:sSubPr>
                            <m:e>
                              <m:r>
                                <a:rPr lang="es-PE" sz="2000" i="1">
                                  <a:latin typeface="Cambria Math" panose="02040503050406030204" pitchFamily="18" charset="0"/>
                                </a:rPr>
                                <m:t>𝑅</m:t>
                              </m:r>
                            </m:e>
                            <m:sub>
                              <m:r>
                                <a:rPr lang="es-PE" sz="2000" i="1">
                                  <a:latin typeface="Cambria Math" panose="02040503050406030204" pitchFamily="18" charset="0"/>
                                </a:rPr>
                                <m:t>𝑖𝑗</m:t>
                              </m:r>
                            </m:sub>
                          </m:sSub>
                        </m:e>
                      </m:d>
                      <m:f>
                        <m:fPr>
                          <m:ctrlPr>
                            <a:rPr lang="es-PE" sz="2000" i="1">
                              <a:latin typeface="Cambria Math" panose="02040503050406030204" pitchFamily="18" charset="0"/>
                            </a:rPr>
                          </m:ctrlPr>
                        </m:fPr>
                        <m:num>
                          <m:r>
                            <a:rPr lang="es-PE" sz="2000" i="0">
                              <a:latin typeface="Cambria Math" panose="02040503050406030204" pitchFamily="18" charset="0"/>
                            </a:rPr>
                            <m:t>12</m:t>
                          </m:r>
                        </m:num>
                        <m:den>
                          <m:r>
                            <m:rPr>
                              <m:sty m:val="p"/>
                            </m:rPr>
                            <a:rPr lang="es-PE" sz="2000" i="0">
                              <a:latin typeface="Cambria Math" panose="02040503050406030204" pitchFamily="18" charset="0"/>
                            </a:rPr>
                            <m:t>n</m:t>
                          </m:r>
                          <m:r>
                            <a:rPr lang="es-PE" sz="2000" i="0">
                              <a:latin typeface="Cambria Math" panose="02040503050406030204" pitchFamily="18" charset="0"/>
                            </a:rPr>
                            <m:t>(</m:t>
                          </m:r>
                          <m:r>
                            <m:rPr>
                              <m:sty m:val="p"/>
                            </m:rPr>
                            <a:rPr lang="es-PE" sz="2000" i="0">
                              <a:latin typeface="Cambria Math" panose="02040503050406030204" pitchFamily="18" charset="0"/>
                            </a:rPr>
                            <m:t>n</m:t>
                          </m:r>
                          <m:r>
                            <a:rPr lang="es-PE" sz="2000" i="0">
                              <a:latin typeface="Cambria Math" panose="02040503050406030204" pitchFamily="18" charset="0"/>
                            </a:rPr>
                            <m:t>+1</m:t>
                          </m:r>
                        </m:den>
                      </m:f>
                      <m:r>
                        <a:rPr lang="es-PE" sz="2000" i="0">
                          <a:latin typeface="Cambria Math" panose="02040503050406030204" pitchFamily="18" charset="0"/>
                        </a:rPr>
                        <m:t>~</m:t>
                      </m:r>
                      <m:sSubSup>
                        <m:sSubSupPr>
                          <m:ctrlPr>
                            <a:rPr lang="es-PE" sz="2000" i="1">
                              <a:latin typeface="Cambria Math" panose="02040503050406030204" pitchFamily="18" charset="0"/>
                            </a:rPr>
                          </m:ctrlPr>
                        </m:sSubSupPr>
                        <m:e>
                          <m:r>
                            <a:rPr lang="es-PE" sz="2000" i="1" smtClean="0">
                              <a:latin typeface="Cambria Math" panose="02040503050406030204" pitchFamily="18" charset="0"/>
                              <a:sym typeface="Symbol" panose="05050102010706020507" pitchFamily="18" charset="2"/>
                            </a:rPr>
                            <m:t></m:t>
                          </m:r>
                        </m:e>
                        <m:sub>
                          <m:d>
                            <m:dPr>
                              <m:ctrlPr>
                                <a:rPr lang="es-PE" sz="2000" i="1">
                                  <a:latin typeface="Cambria Math" panose="02040503050406030204" pitchFamily="18" charset="0"/>
                                </a:rPr>
                              </m:ctrlPr>
                            </m:dPr>
                            <m:e>
                              <m:r>
                                <a:rPr lang="es-PE" sz="2000" i="0">
                                  <a:latin typeface="Cambria Math" panose="02040503050406030204" pitchFamily="18" charset="0"/>
                                </a:rPr>
                                <m:t>1−</m:t>
                              </m:r>
                              <m:r>
                                <a:rPr lang="es-PE" sz="2000" i="1" smtClean="0">
                                  <a:latin typeface="Cambria Math" panose="02040503050406030204" pitchFamily="18" charset="0"/>
                                  <a:sym typeface="Symbol" panose="05050102010706020507" pitchFamily="18" charset="2"/>
                                </a:rPr>
                                <m:t></m:t>
                              </m:r>
                              <m:r>
                                <a:rPr lang="es-PE" sz="2000" i="0">
                                  <a:latin typeface="Cambria Math" panose="02040503050406030204" pitchFamily="18" charset="0"/>
                                </a:rPr>
                                <m:t>,</m:t>
                              </m:r>
                              <m:r>
                                <a:rPr lang="es-PE" sz="2000" i="1">
                                  <a:latin typeface="Cambria Math" panose="02040503050406030204" pitchFamily="18" charset="0"/>
                                </a:rPr>
                                <m:t>𝑘</m:t>
                              </m:r>
                              <m:r>
                                <a:rPr lang="es-PE" sz="2000" i="0">
                                  <a:latin typeface="Cambria Math" panose="02040503050406030204" pitchFamily="18" charset="0"/>
                                </a:rPr>
                                <m:t>−1</m:t>
                              </m:r>
                            </m:e>
                          </m:d>
                        </m:sub>
                        <m:sup>
                          <m:r>
                            <a:rPr lang="es-PE" sz="2000" i="0">
                              <a:latin typeface="Cambria Math" panose="02040503050406030204" pitchFamily="18" charset="0"/>
                            </a:rPr>
                            <m:t>2</m:t>
                          </m:r>
                        </m:sup>
                      </m:sSubSup>
                    </m:oMath>
                  </m:oMathPara>
                </a14:m>
                <a:endParaRPr lang="es-PE" dirty="0"/>
              </a:p>
            </p:txBody>
          </p:sp>
        </mc:Choice>
        <mc:Fallback>
          <p:sp>
            <p:nvSpPr>
              <p:cNvPr id="20" name="CuadroTexto 19">
                <a:extLst>
                  <a:ext uri="{FF2B5EF4-FFF2-40B4-BE49-F238E27FC236}">
                    <a16:creationId xmlns:a16="http://schemas.microsoft.com/office/drawing/2014/main" id="{70BDD20E-23B9-4E6E-82D3-422F8682B9C9}"/>
                  </a:ext>
                </a:extLst>
              </p:cNvPr>
              <p:cNvSpPr txBox="1">
                <a:spLocks noRot="1" noChangeAspect="1" noMove="1" noResize="1" noEditPoints="1" noAdjustHandles="1" noChangeArrowheads="1" noChangeShapeType="1" noTextEdit="1"/>
              </p:cNvSpPr>
              <p:nvPr/>
            </p:nvSpPr>
            <p:spPr>
              <a:xfrm>
                <a:off x="455816" y="1752798"/>
                <a:ext cx="8269792" cy="725135"/>
              </a:xfrm>
              <a:prstGeom prst="rect">
                <a:avLst/>
              </a:prstGeom>
              <a:blipFill>
                <a:blip r:embed="rId3"/>
                <a:stretch>
                  <a:fillRect/>
                </a:stretch>
              </a:blipFill>
            </p:spPr>
            <p:txBody>
              <a:bodyPr/>
              <a:lstStyle/>
              <a:p>
                <a:r>
                  <a:rPr lang="es-PE">
                    <a:noFill/>
                  </a:rPr>
                  <a:t> </a:t>
                </a:r>
              </a:p>
            </p:txBody>
          </p:sp>
        </mc:Fallback>
      </mc:AlternateContent>
      <p:sp>
        <p:nvSpPr>
          <p:cNvPr id="13" name="Rectangle 4">
            <a:extLst>
              <a:ext uri="{FF2B5EF4-FFF2-40B4-BE49-F238E27FC236}">
                <a16:creationId xmlns:a16="http://schemas.microsoft.com/office/drawing/2014/main" id="{CC2B30AD-70D9-43F5-8C27-ECE01651A191}"/>
              </a:ext>
            </a:extLst>
          </p:cNvPr>
          <p:cNvSpPr>
            <a:spLocks noChangeArrowheads="1"/>
          </p:cNvSpPr>
          <p:nvPr/>
        </p:nvSpPr>
        <p:spPr bwMode="auto">
          <a:xfrm>
            <a:off x="479345" y="25388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15" name="Objeto 14">
            <a:extLst>
              <a:ext uri="{FF2B5EF4-FFF2-40B4-BE49-F238E27FC236}">
                <a16:creationId xmlns:a16="http://schemas.microsoft.com/office/drawing/2014/main" id="{D2A83151-7AD0-4F31-9689-489F12E56AAD}"/>
              </a:ext>
            </a:extLst>
          </p:cNvPr>
          <p:cNvGraphicFramePr>
            <a:graphicFrameLocks noChangeAspect="1"/>
          </p:cNvGraphicFramePr>
          <p:nvPr>
            <p:extLst>
              <p:ext uri="{D42A27DB-BD31-4B8C-83A1-F6EECF244321}">
                <p14:modId xmlns:p14="http://schemas.microsoft.com/office/powerpoint/2010/main" val="2002183825"/>
              </p:ext>
            </p:extLst>
          </p:nvPr>
        </p:nvGraphicFramePr>
        <p:xfrm>
          <a:off x="734027" y="2566054"/>
          <a:ext cx="2171754" cy="620501"/>
        </p:xfrm>
        <a:graphic>
          <a:graphicData uri="http://schemas.openxmlformats.org/presentationml/2006/ole">
            <mc:AlternateContent xmlns:mc="http://schemas.openxmlformats.org/markup-compatibility/2006">
              <mc:Choice xmlns:v="urn:schemas-microsoft-com:vml" Requires="v">
                <p:oleObj spid="_x0000_s38921" r:id="rId4" imgW="1600200" imgH="431800" progId="Equation.DSMT4">
                  <p:embed/>
                </p:oleObj>
              </mc:Choice>
              <mc:Fallback>
                <p:oleObj r:id="rId4" imgW="1600200" imgH="431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027" y="2566054"/>
                        <a:ext cx="2171754" cy="620501"/>
                      </a:xfrm>
                      <a:prstGeom prst="rect">
                        <a:avLst/>
                      </a:prstGeom>
                      <a:noFill/>
                    </p:spPr>
                  </p:pic>
                </p:oleObj>
              </mc:Fallback>
            </mc:AlternateContent>
          </a:graphicData>
        </a:graphic>
      </p:graphicFrame>
      <p:sp>
        <p:nvSpPr>
          <p:cNvPr id="17" name="Rectangle 6">
            <a:extLst>
              <a:ext uri="{FF2B5EF4-FFF2-40B4-BE49-F238E27FC236}">
                <a16:creationId xmlns:a16="http://schemas.microsoft.com/office/drawing/2014/main" id="{B48F24DC-0143-4354-BC4E-25330AB65085}"/>
              </a:ext>
            </a:extLst>
          </p:cNvPr>
          <p:cNvSpPr>
            <a:spLocks noChangeArrowheads="1"/>
          </p:cNvSpPr>
          <p:nvPr/>
        </p:nvSpPr>
        <p:spPr bwMode="auto">
          <a:xfrm>
            <a:off x="770911" y="2846645"/>
            <a:ext cx="10610697" cy="62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graphicFrame>
        <p:nvGraphicFramePr>
          <p:cNvPr id="21" name="Objeto 20">
            <a:extLst>
              <a:ext uri="{FF2B5EF4-FFF2-40B4-BE49-F238E27FC236}">
                <a16:creationId xmlns:a16="http://schemas.microsoft.com/office/drawing/2014/main" id="{E983E44A-F628-460E-AD5E-F7EF36F9E4C2}"/>
              </a:ext>
            </a:extLst>
          </p:cNvPr>
          <p:cNvGraphicFramePr>
            <a:graphicFrameLocks noChangeAspect="1"/>
          </p:cNvGraphicFramePr>
          <p:nvPr>
            <p:extLst>
              <p:ext uri="{D42A27DB-BD31-4B8C-83A1-F6EECF244321}">
                <p14:modId xmlns:p14="http://schemas.microsoft.com/office/powerpoint/2010/main" val="2533369520"/>
              </p:ext>
            </p:extLst>
          </p:nvPr>
        </p:nvGraphicFramePr>
        <p:xfrm>
          <a:off x="770912" y="3303845"/>
          <a:ext cx="2171750" cy="620500"/>
        </p:xfrm>
        <a:graphic>
          <a:graphicData uri="http://schemas.openxmlformats.org/presentationml/2006/ole">
            <mc:AlternateContent xmlns:mc="http://schemas.openxmlformats.org/markup-compatibility/2006">
              <mc:Choice xmlns:v="urn:schemas-microsoft-com:vml" Requires="v">
                <p:oleObj spid="_x0000_s38922" r:id="rId6" imgW="1586811" imgH="444307" progId="Equation.DSMT4">
                  <p:embed/>
                </p:oleObj>
              </mc:Choice>
              <mc:Fallback>
                <p:oleObj r:id="rId6" imgW="1586811" imgH="444307"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912" y="3303845"/>
                        <a:ext cx="2171750" cy="620500"/>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79690226-A1AD-4202-8EF9-385B9E45FB12}"/>
                  </a:ext>
                </a:extLst>
              </p:cNvPr>
              <p:cNvSpPr txBox="1"/>
              <p:nvPr/>
            </p:nvSpPr>
            <p:spPr>
              <a:xfrm>
                <a:off x="-4791" y="4076859"/>
                <a:ext cx="4694281" cy="840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sz="1600" i="1" smtClean="0">
                          <a:latin typeface="Cambria Math" panose="02040503050406030204" pitchFamily="18" charset="0"/>
                        </a:rPr>
                        <m:t>𝑆𝑆</m:t>
                      </m:r>
                      <m:d>
                        <m:dPr>
                          <m:ctrlPr>
                            <a:rPr lang="es-PE" sz="1600" i="1">
                              <a:latin typeface="Cambria Math" panose="02040503050406030204" pitchFamily="18" charset="0"/>
                            </a:rPr>
                          </m:ctrlPr>
                        </m:dPr>
                        <m:e>
                          <m:sSub>
                            <m:sSubPr>
                              <m:ctrlPr>
                                <a:rPr lang="es-PE" sz="1600" i="1">
                                  <a:latin typeface="Cambria Math" panose="02040503050406030204" pitchFamily="18" charset="0"/>
                                </a:rPr>
                              </m:ctrlPr>
                            </m:sSubPr>
                            <m:e>
                              <m:r>
                                <a:rPr lang="es-PE" sz="1600" i="1">
                                  <a:latin typeface="Cambria Math" panose="02040503050406030204" pitchFamily="18" charset="0"/>
                                </a:rPr>
                                <m:t>𝑅</m:t>
                              </m:r>
                            </m:e>
                            <m:sub>
                              <m:r>
                                <a:rPr lang="es-PE" sz="1600" i="1">
                                  <a:latin typeface="Cambria Math" panose="02040503050406030204" pitchFamily="18" charset="0"/>
                                </a:rPr>
                                <m:t>𝑖𝑗</m:t>
                              </m:r>
                            </m:sub>
                          </m:sSub>
                        </m:e>
                      </m:d>
                      <m:r>
                        <a:rPr lang="es-PE" sz="1600" i="0">
                          <a:latin typeface="Cambria Math" panose="02040503050406030204" pitchFamily="18" charset="0"/>
                        </a:rPr>
                        <m:t>=</m:t>
                      </m:r>
                      <m:nary>
                        <m:naryPr>
                          <m:chr m:val="∑"/>
                          <m:limLoc m:val="undOvr"/>
                          <m:ctrlPr>
                            <a:rPr lang="es-PE" sz="1600" i="1">
                              <a:latin typeface="Cambria Math" panose="02040503050406030204" pitchFamily="18" charset="0"/>
                            </a:rPr>
                          </m:ctrlPr>
                        </m:naryPr>
                        <m:sub>
                          <m:r>
                            <a:rPr lang="es-PE" sz="1600" i="1">
                              <a:latin typeface="Cambria Math" panose="02040503050406030204" pitchFamily="18" charset="0"/>
                            </a:rPr>
                            <m:t>𝑗</m:t>
                          </m:r>
                          <m:r>
                            <a:rPr lang="es-PE" sz="1600" i="0">
                              <a:latin typeface="Cambria Math" panose="02040503050406030204" pitchFamily="18" charset="0"/>
                            </a:rPr>
                            <m:t>=1</m:t>
                          </m:r>
                        </m:sub>
                        <m:sup>
                          <m:r>
                            <a:rPr lang="es-PE" sz="1600" i="1">
                              <a:latin typeface="Cambria Math" panose="02040503050406030204" pitchFamily="18" charset="0"/>
                            </a:rPr>
                            <m:t>𝑙</m:t>
                          </m:r>
                        </m:sup>
                        <m:e>
                          <m:sSup>
                            <m:sSupPr>
                              <m:ctrlPr>
                                <a:rPr lang="es-PE" sz="1600" i="1">
                                  <a:latin typeface="Cambria Math" panose="02040503050406030204" pitchFamily="18" charset="0"/>
                                </a:rPr>
                              </m:ctrlPr>
                            </m:sSupPr>
                            <m:e>
                              <m:d>
                                <m:dPr>
                                  <m:begChr m:val="["/>
                                  <m:endChr m:val="]"/>
                                  <m:ctrlPr>
                                    <a:rPr lang="es-PE" sz="1600" i="1">
                                      <a:latin typeface="Cambria Math" panose="02040503050406030204" pitchFamily="18" charset="0"/>
                                    </a:rPr>
                                  </m:ctrlPr>
                                </m:dPr>
                                <m:e>
                                  <m:r>
                                    <a:rPr lang="es-PE" sz="1600" i="0">
                                      <a:latin typeface="Cambria Math" panose="02040503050406030204" pitchFamily="18" charset="0"/>
                                    </a:rPr>
                                    <m:t>−</m:t>
                                  </m:r>
                                  <m:nary>
                                    <m:naryPr>
                                      <m:chr m:val="∑"/>
                                      <m:limLoc m:val="undOvr"/>
                                      <m:ctrlPr>
                                        <a:rPr lang="es-PE" sz="1600" i="1">
                                          <a:latin typeface="Cambria Math" panose="02040503050406030204" pitchFamily="18" charset="0"/>
                                        </a:rPr>
                                      </m:ctrlPr>
                                    </m:naryPr>
                                    <m:sub>
                                      <m:r>
                                        <a:rPr lang="es-PE" sz="1600" i="1">
                                          <a:latin typeface="Cambria Math" panose="02040503050406030204" pitchFamily="18" charset="0"/>
                                        </a:rPr>
                                        <m:t>𝑖</m:t>
                                      </m:r>
                                      <m:r>
                                        <a:rPr lang="es-PE" sz="1600" i="0">
                                          <a:latin typeface="Cambria Math" panose="02040503050406030204" pitchFamily="18" charset="0"/>
                                        </a:rPr>
                                        <m:t>=1</m:t>
                                      </m:r>
                                    </m:sub>
                                    <m:sup>
                                      <m:r>
                                        <a:rPr lang="es-PE" sz="1600" i="1">
                                          <a:latin typeface="Cambria Math" panose="02040503050406030204" pitchFamily="18" charset="0"/>
                                        </a:rPr>
                                        <m:t>𝑝</m:t>
                                      </m:r>
                                    </m:sup>
                                    <m:e>
                                      <m:d>
                                        <m:dPr>
                                          <m:endChr m:val=""/>
                                          <m:ctrlPr>
                                            <a:rPr lang="es-PE" sz="1600" i="1">
                                              <a:latin typeface="Cambria Math" panose="02040503050406030204" pitchFamily="18" charset="0"/>
                                            </a:rPr>
                                          </m:ctrlPr>
                                        </m:dPr>
                                        <m:e>
                                          <m:sSub>
                                            <m:sSubPr>
                                              <m:ctrlPr>
                                                <a:rPr lang="es-PE" sz="1600" i="1">
                                                  <a:latin typeface="Cambria Math" panose="02040503050406030204" pitchFamily="18" charset="0"/>
                                                </a:rPr>
                                              </m:ctrlPr>
                                            </m:sSubPr>
                                            <m:e>
                                              <m:acc>
                                                <m:accPr>
                                                  <m:chr m:val="̅"/>
                                                  <m:ctrlPr>
                                                    <a:rPr lang="es-PE" sz="1600" i="1">
                                                      <a:latin typeface="Cambria Math" panose="02040503050406030204" pitchFamily="18" charset="0"/>
                                                    </a:rPr>
                                                  </m:ctrlPr>
                                                </m:accPr>
                                                <m:e>
                                                  <m:r>
                                                    <a:rPr lang="es-PE" sz="1600" i="1">
                                                      <a:latin typeface="Cambria Math" panose="02040503050406030204" pitchFamily="18" charset="0"/>
                                                    </a:rPr>
                                                    <m:t>𝑅</m:t>
                                                  </m:r>
                                                </m:e>
                                              </m:acc>
                                            </m:e>
                                            <m:sub>
                                              <m:r>
                                                <a:rPr lang="es-PE" sz="1600" i="1">
                                                  <a:latin typeface="Cambria Math" panose="02040503050406030204" pitchFamily="18" charset="0"/>
                                                </a:rPr>
                                                <m:t>𝑖</m:t>
                                              </m:r>
                                              <m:r>
                                                <a:rPr lang="es-PE" sz="1600" i="0">
                                                  <a:latin typeface="Cambria Math" panose="02040503050406030204" pitchFamily="18" charset="0"/>
                                                </a:rPr>
                                                <m:t>.</m:t>
                                              </m:r>
                                            </m:sub>
                                          </m:sSub>
                                          <m:r>
                                            <a:rPr lang="es-PE" sz="1600" i="0">
                                              <a:latin typeface="Cambria Math" panose="02040503050406030204" pitchFamily="18" charset="0"/>
                                            </a:rPr>
                                            <m:t>+</m:t>
                                          </m:r>
                                          <m:sSub>
                                            <m:sSubPr>
                                              <m:ctrlPr>
                                                <a:rPr lang="es-PE" sz="1600" i="1">
                                                  <a:latin typeface="Cambria Math" panose="02040503050406030204" pitchFamily="18" charset="0"/>
                                                </a:rPr>
                                              </m:ctrlPr>
                                            </m:sSubPr>
                                            <m:e>
                                              <m:acc>
                                                <m:accPr>
                                                  <m:chr m:val="̅"/>
                                                  <m:ctrlPr>
                                                    <a:rPr lang="es-PE" sz="1600" i="1">
                                                      <a:latin typeface="Cambria Math" panose="02040503050406030204" pitchFamily="18" charset="0"/>
                                                    </a:rPr>
                                                  </m:ctrlPr>
                                                </m:accPr>
                                                <m:e>
                                                  <m:r>
                                                    <a:rPr lang="es-PE" sz="1600" i="1">
                                                      <a:latin typeface="Cambria Math" panose="02040503050406030204" pitchFamily="18" charset="0"/>
                                                    </a:rPr>
                                                    <m:t>𝑅</m:t>
                                                  </m:r>
                                                </m:e>
                                              </m:acc>
                                            </m:e>
                                            <m:sub>
                                              <m:r>
                                                <a:rPr lang="es-PE" sz="1600" i="0">
                                                  <a:latin typeface="Cambria Math" panose="02040503050406030204" pitchFamily="18" charset="0"/>
                                                </a:rPr>
                                                <m:t>.</m:t>
                                              </m:r>
                                              <m:r>
                                                <a:rPr lang="es-PE" sz="1600" i="1">
                                                  <a:latin typeface="Cambria Math" panose="02040503050406030204" pitchFamily="18" charset="0"/>
                                                </a:rPr>
                                                <m:t>𝑗</m:t>
                                              </m:r>
                                            </m:sub>
                                          </m:sSub>
                                        </m:e>
                                      </m:d>
                                    </m:e>
                                  </m:nary>
                                </m:e>
                              </m:d>
                            </m:e>
                            <m:sup>
                              <m:r>
                                <a:rPr lang="es-PE" sz="1600" i="0">
                                  <a:latin typeface="Cambria Math" panose="02040503050406030204" pitchFamily="18" charset="0"/>
                                </a:rPr>
                                <m:t>2</m:t>
                              </m:r>
                            </m:sup>
                          </m:sSup>
                          <m:r>
                            <a:rPr lang="es-PE" sz="1600" i="1">
                              <a:latin typeface="Cambria Math" panose="02040503050406030204" pitchFamily="18" charset="0"/>
                            </a:rPr>
                            <m:t>𝑟</m:t>
                          </m:r>
                        </m:e>
                      </m:nary>
                    </m:oMath>
                  </m:oMathPara>
                </a14:m>
                <a:endParaRPr lang="es-PE" dirty="0"/>
              </a:p>
            </p:txBody>
          </p:sp>
        </mc:Choice>
        <mc:Fallback>
          <p:sp>
            <p:nvSpPr>
              <p:cNvPr id="25" name="CuadroTexto 24">
                <a:extLst>
                  <a:ext uri="{FF2B5EF4-FFF2-40B4-BE49-F238E27FC236}">
                    <a16:creationId xmlns:a16="http://schemas.microsoft.com/office/drawing/2014/main" id="{79690226-A1AD-4202-8EF9-385B9E45FB12}"/>
                  </a:ext>
                </a:extLst>
              </p:cNvPr>
              <p:cNvSpPr txBox="1">
                <a:spLocks noRot="1" noChangeAspect="1" noMove="1" noResize="1" noEditPoints="1" noAdjustHandles="1" noChangeArrowheads="1" noChangeShapeType="1" noTextEdit="1"/>
              </p:cNvSpPr>
              <p:nvPr/>
            </p:nvSpPr>
            <p:spPr>
              <a:xfrm>
                <a:off x="-4791" y="4076859"/>
                <a:ext cx="4694281" cy="840999"/>
              </a:xfrm>
              <a:prstGeom prst="rect">
                <a:avLst/>
              </a:prstGeom>
              <a:blipFill>
                <a:blip r:embed="rId8"/>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4213403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5. Prueba para comparar forma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Algunas pruebas exigen que las k muestras provengan de distribuciones de igual forma.</a:t>
            </a:r>
          </a:p>
          <a:p>
            <a:pPr marL="0" lvl="0" indent="0">
              <a:buNone/>
            </a:pPr>
            <a:r>
              <a:rPr lang="es-PE" sz="3200" dirty="0"/>
              <a:t>Hipótesis</a:t>
            </a:r>
          </a:p>
          <a:p>
            <a:pPr marL="0" lvl="0" indent="0">
              <a:buNone/>
            </a:pPr>
            <a:r>
              <a:rPr lang="es-PE" sz="2400" dirty="0"/>
              <a:t>H</a:t>
            </a:r>
            <a:r>
              <a:rPr lang="es-PE" sz="2400" baseline="-25000" dirty="0"/>
              <a:t>0</a:t>
            </a:r>
            <a:r>
              <a:rPr lang="es-PE" sz="2400" dirty="0"/>
              <a:t>: </a:t>
            </a:r>
            <a:r>
              <a:rPr lang="es-PE" sz="2400" dirty="0">
                <a:sym typeface="Symbol" panose="05050102010706020507" pitchFamily="18" charset="2"/>
              </a:rPr>
              <a:t>F(X</a:t>
            </a:r>
            <a:r>
              <a:rPr lang="es-PE" dirty="0"/>
              <a:t>1</a:t>
            </a:r>
            <a:r>
              <a:rPr lang="es-PE" sz="2400" dirty="0"/>
              <a:t>)=</a:t>
            </a:r>
            <a:r>
              <a:rPr lang="es-PE" sz="2400" dirty="0">
                <a:sym typeface="Symbol" panose="05050102010706020507" pitchFamily="18" charset="2"/>
              </a:rPr>
              <a:t>F(X</a:t>
            </a:r>
            <a:r>
              <a:rPr lang="es-PE" sz="1600" dirty="0"/>
              <a:t>2</a:t>
            </a:r>
            <a:r>
              <a:rPr lang="es-PE" sz="2400" dirty="0"/>
              <a:t>)=…=F(</a:t>
            </a:r>
            <a:r>
              <a:rPr lang="es-PE" sz="2400" dirty="0" err="1"/>
              <a:t>X</a:t>
            </a:r>
            <a:r>
              <a:rPr lang="es-PE" dirty="0" err="1"/>
              <a:t>k</a:t>
            </a:r>
            <a:r>
              <a:rPr lang="es-PE" sz="2400" dirty="0"/>
              <a:t>)</a:t>
            </a:r>
          </a:p>
          <a:p>
            <a:pPr marL="0" lvl="0" indent="0">
              <a:buNone/>
            </a:pPr>
            <a:r>
              <a:rPr lang="es-PE" sz="2400" dirty="0"/>
              <a:t>H</a:t>
            </a:r>
            <a:r>
              <a:rPr lang="es-PE" sz="2400" baseline="-25000" dirty="0"/>
              <a:t>1</a:t>
            </a:r>
            <a:r>
              <a:rPr lang="es-PE" sz="2400" dirty="0"/>
              <a:t>: Al menos una </a:t>
            </a:r>
            <a:r>
              <a:rPr lang="es-PE" sz="2400" dirty="0">
                <a:sym typeface="Symbol" panose="05050102010706020507" pitchFamily="18" charset="2"/>
              </a:rPr>
              <a:t>F(X</a:t>
            </a:r>
            <a:r>
              <a:rPr lang="es-PE" dirty="0"/>
              <a:t>i</a:t>
            </a:r>
            <a:r>
              <a:rPr lang="es-PE" sz="2400" dirty="0"/>
              <a:t>) es diferente a las demás i=1,2,..,k</a:t>
            </a:r>
          </a:p>
          <a:p>
            <a:pPr marL="0" lvl="0" indent="0">
              <a:buNone/>
            </a:pPr>
            <a:endParaRPr lang="es-PE" sz="2400" dirty="0"/>
          </a:p>
          <a:p>
            <a:pPr marL="0" lvl="0" indent="0">
              <a:buNone/>
            </a:pPr>
            <a:r>
              <a:rPr lang="es-PE" sz="2400" dirty="0"/>
              <a:t>En R: Existe la prueba </a:t>
            </a:r>
            <a:r>
              <a:rPr lang="es-PE" sz="2400" dirty="0" err="1"/>
              <a:t>ad.test</a:t>
            </a:r>
            <a:r>
              <a:rPr lang="es-PE" sz="2400" dirty="0"/>
              <a:t> del paquete </a:t>
            </a:r>
            <a:r>
              <a:rPr lang="es-PE" sz="2400" dirty="0" err="1"/>
              <a:t>KSamples</a:t>
            </a:r>
            <a:endParaRPr lang="es-PE" sz="2400" dirty="0"/>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605766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 calcmode="lin" valueType="num">
                                      <p:cBhvr additive="base">
                                        <p:cTn id="17"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7793038" cy="911225"/>
          </a:xfrm>
        </p:spPr>
        <p:txBody>
          <a:bodyPr/>
          <a:lstStyle/>
          <a:p>
            <a:pPr eaLnBrk="1" hangingPunct="1">
              <a:defRPr/>
            </a:pPr>
            <a:r>
              <a:rPr lang="es-ES" sz="4400" b="1" dirty="0">
                <a:solidFill>
                  <a:schemeClr val="folHlink"/>
                </a:solidFill>
                <a:effectLst>
                  <a:outerShdw blurRad="38100" dist="38100" dir="2700000" algn="tl">
                    <a:srgbClr val="C0C0C0"/>
                  </a:outerShdw>
                </a:effectLst>
                <a:latin typeface="Arial Black" pitchFamily="34" charset="0"/>
                <a:ea typeface="+mn-ea"/>
                <a:cs typeface="+mn-cs"/>
              </a:rPr>
              <a:t>Contenido</a:t>
            </a:r>
          </a:p>
        </p:txBody>
      </p:sp>
      <p:sp>
        <p:nvSpPr>
          <p:cNvPr id="11267" name="Rectangle 3"/>
          <p:cNvSpPr>
            <a:spLocks noGrp="1" noChangeArrowheads="1"/>
          </p:cNvSpPr>
          <p:nvPr>
            <p:ph idx="1"/>
          </p:nvPr>
        </p:nvSpPr>
        <p:spPr>
          <a:xfrm>
            <a:off x="197644" y="681037"/>
            <a:ext cx="8766844" cy="5903913"/>
          </a:xfrm>
        </p:spPr>
        <p:txBody>
          <a:bodyPr/>
          <a:lstStyle/>
          <a:p>
            <a:pPr eaLnBrk="1" hangingPunct="1">
              <a:lnSpc>
                <a:spcPct val="80000"/>
              </a:lnSpc>
              <a:spcBef>
                <a:spcPts val="0"/>
              </a:spcBef>
              <a:buFont typeface="Wingdings" panose="05000000000000000000" pitchFamily="2" charset="2"/>
              <a:buNone/>
              <a:defRPr/>
            </a:pPr>
            <a:r>
              <a:rPr lang="es-ES" sz="3600" b="1" dirty="0">
                <a:solidFill>
                  <a:srgbClr val="FF0000"/>
                </a:solidFill>
              </a:rPr>
              <a:t>Unidad IV: </a:t>
            </a:r>
          </a:p>
          <a:p>
            <a:pPr marL="0" indent="0" eaLnBrk="1" hangingPunct="1">
              <a:lnSpc>
                <a:spcPct val="80000"/>
              </a:lnSpc>
              <a:spcBef>
                <a:spcPts val="0"/>
              </a:spcBef>
              <a:buFont typeface="Wingdings" panose="05000000000000000000" pitchFamily="2" charset="2"/>
              <a:buNone/>
              <a:defRPr/>
            </a:pPr>
            <a:r>
              <a:rPr lang="es-ES" sz="2800" b="1" dirty="0">
                <a:solidFill>
                  <a:srgbClr val="0070C0"/>
                </a:solidFill>
              </a:rPr>
              <a:t>Pruebas estadísticas para evaluar k muestras independientes</a:t>
            </a:r>
          </a:p>
          <a:p>
            <a:pPr marL="514350" indent="-514350" algn="just" eaLnBrk="1" hangingPunct="1">
              <a:spcBef>
                <a:spcPts val="0"/>
              </a:spcBef>
              <a:buFont typeface="+mj-lt"/>
              <a:buAutoNum type="arabicPeriod"/>
              <a:defRPr/>
            </a:pPr>
            <a:r>
              <a:rPr lang="es-ES" dirty="0"/>
              <a:t>Introducción.</a:t>
            </a:r>
          </a:p>
          <a:p>
            <a:pPr marL="514350" indent="-514350" algn="just" eaLnBrk="1" hangingPunct="1">
              <a:spcBef>
                <a:spcPts val="0"/>
              </a:spcBef>
              <a:buFont typeface="+mj-lt"/>
              <a:buAutoNum type="arabicPeriod"/>
              <a:defRPr/>
            </a:pPr>
            <a:r>
              <a:rPr lang="es-ES" dirty="0"/>
              <a:t>Pruebas para comparar un parámetro de Locación.</a:t>
            </a:r>
          </a:p>
          <a:p>
            <a:pPr marL="400050" lvl="1" indent="0" algn="just" eaLnBrk="1" hangingPunct="1">
              <a:spcBef>
                <a:spcPts val="0"/>
              </a:spcBef>
              <a:buNone/>
              <a:defRPr/>
            </a:pPr>
            <a:r>
              <a:rPr lang="es-ES" sz="1400" dirty="0">
                <a:solidFill>
                  <a:srgbClr val="00B0F0"/>
                </a:solidFill>
              </a:rPr>
              <a:t>2.1</a:t>
            </a:r>
            <a:r>
              <a:rPr lang="es-ES" dirty="0"/>
              <a:t> </a:t>
            </a:r>
            <a:r>
              <a:rPr lang="es-ES" sz="1800" dirty="0"/>
              <a:t>Prueba de la Mediana</a:t>
            </a:r>
            <a:endParaRPr lang="es-ES" dirty="0"/>
          </a:p>
          <a:p>
            <a:pPr marL="400050" lvl="1" indent="0" algn="just" eaLnBrk="1" hangingPunct="1">
              <a:spcBef>
                <a:spcPts val="0"/>
              </a:spcBef>
              <a:buNone/>
              <a:defRPr/>
            </a:pPr>
            <a:r>
              <a:rPr lang="es-ES" sz="1400" dirty="0">
                <a:solidFill>
                  <a:srgbClr val="00B0F0"/>
                </a:solidFill>
              </a:rPr>
              <a:t>2.2</a:t>
            </a:r>
            <a:r>
              <a:rPr lang="es-ES" dirty="0"/>
              <a:t> </a:t>
            </a:r>
            <a:r>
              <a:rPr lang="es-ES" sz="1800" dirty="0"/>
              <a:t>Prueba de Kruskal-Wallis</a:t>
            </a:r>
            <a:endParaRPr lang="es-ES" dirty="0"/>
          </a:p>
          <a:p>
            <a:pPr marL="400050" lvl="1" indent="0" algn="just" eaLnBrk="1" hangingPunct="1">
              <a:spcBef>
                <a:spcPts val="0"/>
              </a:spcBef>
              <a:buNone/>
              <a:defRPr/>
            </a:pPr>
            <a:r>
              <a:rPr lang="es-ES" sz="1400" dirty="0">
                <a:solidFill>
                  <a:srgbClr val="00B0F0"/>
                </a:solidFill>
              </a:rPr>
              <a:t>2.3</a:t>
            </a:r>
            <a:r>
              <a:rPr lang="es-ES" dirty="0"/>
              <a:t> </a:t>
            </a:r>
            <a:r>
              <a:rPr lang="es-ES" sz="1800" dirty="0"/>
              <a:t>Prueba de Van Der </a:t>
            </a:r>
            <a:r>
              <a:rPr lang="es-ES" sz="1800" dirty="0" err="1"/>
              <a:t>Waerden</a:t>
            </a:r>
            <a:endParaRPr lang="es-ES" dirty="0"/>
          </a:p>
          <a:p>
            <a:pPr marL="400050" lvl="1" indent="0" algn="just" eaLnBrk="1" hangingPunct="1">
              <a:spcBef>
                <a:spcPts val="0"/>
              </a:spcBef>
              <a:buNone/>
              <a:defRPr/>
            </a:pPr>
            <a:r>
              <a:rPr lang="es-ES" sz="1400" dirty="0">
                <a:solidFill>
                  <a:srgbClr val="00B0F0"/>
                </a:solidFill>
              </a:rPr>
              <a:t>2.4</a:t>
            </a:r>
            <a:r>
              <a:rPr lang="es-ES" dirty="0"/>
              <a:t> </a:t>
            </a:r>
            <a:r>
              <a:rPr lang="es-ES" sz="1800" dirty="0"/>
              <a:t>Prueba de </a:t>
            </a:r>
            <a:r>
              <a:rPr lang="es-ES" sz="1800" dirty="0" err="1"/>
              <a:t>Jonckeere-Terpstra</a:t>
            </a:r>
            <a:endParaRPr lang="es-ES" dirty="0"/>
          </a:p>
          <a:p>
            <a:pPr marL="400050" lvl="1" indent="0" algn="just" eaLnBrk="1" hangingPunct="1">
              <a:spcBef>
                <a:spcPts val="0"/>
              </a:spcBef>
              <a:buNone/>
              <a:defRPr/>
            </a:pPr>
            <a:endParaRPr lang="es-ES" dirty="0"/>
          </a:p>
          <a:p>
            <a:pPr marL="514350" indent="-514350" algn="just" eaLnBrk="1" hangingPunct="1">
              <a:spcBef>
                <a:spcPts val="0"/>
              </a:spcBef>
              <a:buFont typeface="+mj-lt"/>
              <a:buAutoNum type="arabicPeriod"/>
              <a:defRPr/>
            </a:pPr>
            <a:r>
              <a:rPr lang="es-ES" dirty="0"/>
              <a:t>Pruebas para comparar un parámetro de Escala</a:t>
            </a:r>
            <a:endParaRPr lang="es-ES" sz="300" dirty="0"/>
          </a:p>
          <a:p>
            <a:pPr marL="400050" lvl="1" indent="0" algn="just" eaLnBrk="1" hangingPunct="1">
              <a:spcBef>
                <a:spcPts val="0"/>
              </a:spcBef>
              <a:buNone/>
              <a:defRPr/>
            </a:pPr>
            <a:r>
              <a:rPr lang="es-ES" sz="1400" dirty="0">
                <a:solidFill>
                  <a:srgbClr val="00B0F0"/>
                </a:solidFill>
              </a:rPr>
              <a:t>3.1</a:t>
            </a:r>
            <a:r>
              <a:rPr lang="es-ES" dirty="0">
                <a:solidFill>
                  <a:srgbClr val="00B0F0"/>
                </a:solidFill>
              </a:rPr>
              <a:t>  </a:t>
            </a:r>
            <a:r>
              <a:rPr lang="es-ES" sz="1800" dirty="0"/>
              <a:t>Prueba de Levene</a:t>
            </a:r>
          </a:p>
          <a:p>
            <a:pPr marL="355600" lvl="2" indent="0" algn="just" eaLnBrk="1" hangingPunct="1">
              <a:spcBef>
                <a:spcPts val="0"/>
              </a:spcBef>
              <a:buNone/>
              <a:defRPr/>
            </a:pPr>
            <a:r>
              <a:rPr lang="es-ES" dirty="0">
                <a:solidFill>
                  <a:srgbClr val="00B0F0"/>
                </a:solidFill>
              </a:rPr>
              <a:t> 3.2</a:t>
            </a:r>
            <a:r>
              <a:rPr lang="es-ES" sz="2000" dirty="0">
                <a:solidFill>
                  <a:srgbClr val="00B0F0"/>
                </a:solidFill>
              </a:rPr>
              <a:t> </a:t>
            </a:r>
            <a:r>
              <a:rPr lang="es-ES" sz="1800" dirty="0"/>
              <a:t>Prueba de </a:t>
            </a:r>
            <a:r>
              <a:rPr lang="es-ES" sz="1800" dirty="0" err="1"/>
              <a:t>Fligner-Killeen</a:t>
            </a:r>
            <a:endParaRPr lang="es-ES" sz="1800" dirty="0"/>
          </a:p>
          <a:p>
            <a:pPr marL="355600" lvl="2" indent="0" algn="just" eaLnBrk="1" hangingPunct="1">
              <a:spcBef>
                <a:spcPts val="0"/>
              </a:spcBef>
              <a:buNone/>
              <a:defRPr/>
            </a:pPr>
            <a:r>
              <a:rPr lang="es-ES" dirty="0">
                <a:solidFill>
                  <a:srgbClr val="00B0F0"/>
                </a:solidFill>
              </a:rPr>
              <a:t> 3.3 </a:t>
            </a:r>
            <a:r>
              <a:rPr lang="es-ES" sz="1800" dirty="0"/>
              <a:t>Prueba de </a:t>
            </a:r>
            <a:r>
              <a:rPr lang="es-ES" sz="1800" dirty="0" err="1"/>
              <a:t>Klotzs</a:t>
            </a:r>
            <a:endParaRPr lang="es-ES" sz="1800" dirty="0"/>
          </a:p>
          <a:p>
            <a:pPr marL="355600" lvl="2" indent="0" algn="just" eaLnBrk="1" hangingPunct="1">
              <a:spcBef>
                <a:spcPts val="0"/>
              </a:spcBef>
              <a:buNone/>
              <a:defRPr/>
            </a:pPr>
            <a:r>
              <a:rPr lang="es-ES" sz="1800" dirty="0">
                <a:solidFill>
                  <a:srgbClr val="00B0F0"/>
                </a:solidFill>
              </a:rPr>
              <a:t> </a:t>
            </a:r>
            <a:r>
              <a:rPr lang="es-ES" dirty="0">
                <a:solidFill>
                  <a:srgbClr val="00B0F0"/>
                </a:solidFill>
              </a:rPr>
              <a:t>3.4</a:t>
            </a:r>
            <a:r>
              <a:rPr lang="es-ES" sz="1800" dirty="0">
                <a:solidFill>
                  <a:srgbClr val="00B0F0"/>
                </a:solidFill>
              </a:rPr>
              <a:t> </a:t>
            </a:r>
            <a:r>
              <a:rPr lang="es-ES" sz="1800" dirty="0"/>
              <a:t>Prueba de Conover</a:t>
            </a:r>
          </a:p>
          <a:p>
            <a:pPr marL="355600" lvl="2" indent="0" algn="just" eaLnBrk="1" hangingPunct="1">
              <a:spcBef>
                <a:spcPts val="0"/>
              </a:spcBef>
              <a:buNone/>
              <a:defRPr/>
            </a:pPr>
            <a:endParaRPr lang="es-ES" sz="1800" dirty="0"/>
          </a:p>
          <a:p>
            <a:pPr marL="538163" lvl="2" indent="-538163" algn="just" eaLnBrk="1" hangingPunct="1">
              <a:spcBef>
                <a:spcPts val="0"/>
              </a:spcBef>
              <a:buFont typeface="+mj-lt"/>
              <a:buAutoNum type="arabicPeriod" startAt="4"/>
              <a:defRPr/>
            </a:pPr>
            <a:r>
              <a:rPr lang="es-ES" sz="1800" dirty="0"/>
              <a:t>Pruebas para un Experimento Factorial</a:t>
            </a:r>
          </a:p>
          <a:p>
            <a:pPr marL="0" lvl="2" indent="0" algn="just" eaLnBrk="1" hangingPunct="1">
              <a:spcBef>
                <a:spcPts val="0"/>
              </a:spcBef>
              <a:buNone/>
              <a:defRPr/>
            </a:pPr>
            <a:r>
              <a:rPr lang="es-ES" dirty="0"/>
              <a:t>     </a:t>
            </a:r>
            <a:r>
              <a:rPr lang="es-ES" dirty="0">
                <a:solidFill>
                  <a:srgbClr val="00B0F0"/>
                </a:solidFill>
              </a:rPr>
              <a:t>4.1</a:t>
            </a:r>
            <a:r>
              <a:rPr lang="es-ES" dirty="0"/>
              <a:t> </a:t>
            </a:r>
            <a:r>
              <a:rPr lang="es-ES" sz="1800" dirty="0"/>
              <a:t>Prueba de </a:t>
            </a:r>
            <a:r>
              <a:rPr lang="es-ES" sz="1800" dirty="0" err="1"/>
              <a:t>Scheirer</a:t>
            </a:r>
            <a:r>
              <a:rPr lang="es-ES" sz="1800" dirty="0"/>
              <a:t>-Ray-Hare</a:t>
            </a:r>
          </a:p>
          <a:p>
            <a:pPr marL="342900" lvl="2" indent="-342900" algn="just" eaLnBrk="1" hangingPunct="1">
              <a:spcBef>
                <a:spcPts val="0"/>
              </a:spcBef>
              <a:buFont typeface="+mj-lt"/>
              <a:buAutoNum type="arabicPeriod" startAt="5"/>
              <a:defRPr/>
            </a:pPr>
            <a:r>
              <a:rPr lang="es-ES" sz="1800" dirty="0"/>
              <a:t>   Pruebas para comparar la forma</a:t>
            </a:r>
          </a:p>
          <a:p>
            <a:pPr marL="0" lvl="2" indent="0" algn="just" eaLnBrk="1" hangingPunct="1">
              <a:spcBef>
                <a:spcPts val="0"/>
              </a:spcBef>
              <a:buNone/>
              <a:defRPr/>
            </a:pPr>
            <a:r>
              <a:rPr lang="es-ES" dirty="0">
                <a:solidFill>
                  <a:srgbClr val="00B0F0"/>
                </a:solidFill>
              </a:rPr>
              <a:t>      5.1</a:t>
            </a:r>
            <a:r>
              <a:rPr lang="es-ES" sz="1800" dirty="0"/>
              <a:t> Prueba de Anderson-Darling</a:t>
            </a:r>
          </a:p>
          <a:p>
            <a:pPr marL="0" lvl="2" indent="0" algn="just" eaLnBrk="1" hangingPunct="1">
              <a:spcBef>
                <a:spcPts val="0"/>
              </a:spcBef>
              <a:buNone/>
              <a:defRPr/>
            </a:pPr>
            <a:r>
              <a:rPr lang="es-ES" dirty="0">
                <a:solidFill>
                  <a:srgbClr val="00B0F0"/>
                </a:solidFill>
              </a:rPr>
              <a:t>      </a:t>
            </a:r>
            <a:endParaRPr lang="es-ES" sz="1800" dirty="0"/>
          </a:p>
          <a:p>
            <a:pPr marL="0" lvl="2" indent="0" algn="just" eaLnBrk="1" hangingPunct="1">
              <a:lnSpc>
                <a:spcPct val="80000"/>
              </a:lnSpc>
              <a:buNone/>
              <a:defRPr/>
            </a:pPr>
            <a:endParaRPr lang="es-ES" sz="1800" dirty="0"/>
          </a:p>
          <a:p>
            <a:pPr marL="0" lvl="2" indent="0" algn="just" eaLnBrk="1" hangingPunct="1">
              <a:lnSpc>
                <a:spcPct val="80000"/>
              </a:lnSpc>
              <a:buNone/>
              <a:defRPr/>
            </a:pPr>
            <a:endParaRPr lang="es-ES" sz="1800" dirty="0"/>
          </a:p>
          <a:p>
            <a:pPr marL="0" lvl="2" indent="0" algn="just" eaLnBrk="1" hangingPunct="1">
              <a:lnSpc>
                <a:spcPct val="80000"/>
              </a:lnSpc>
              <a:buNone/>
              <a:defRPr/>
            </a:pPr>
            <a:endParaRPr lang="es-ES" sz="2000" dirty="0"/>
          </a:p>
          <a:p>
            <a:pPr marL="0" lvl="2" indent="0" algn="just" eaLnBrk="1" hangingPunct="1">
              <a:lnSpc>
                <a:spcPct val="80000"/>
              </a:lnSpc>
              <a:buNone/>
              <a:defRPr/>
            </a:pPr>
            <a:endParaRPr lang="es-ES" sz="2000" dirty="0"/>
          </a:p>
          <a:p>
            <a:pPr marL="0" lvl="2" indent="0" algn="just" eaLnBrk="1" hangingPunct="1">
              <a:lnSpc>
                <a:spcPct val="80000"/>
              </a:lnSpc>
              <a:buNone/>
              <a:defRPr/>
            </a:pPr>
            <a:endParaRPr lang="es-ES" sz="2000" dirty="0"/>
          </a:p>
        </p:txBody>
      </p:sp>
      <p:pic>
        <p:nvPicPr>
          <p:cNvPr id="25604" name="Picture 5" descr="000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0"/>
            <a:ext cx="20510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 calcmode="lin" valueType="num">
                                      <p:cBhvr additive="base">
                                        <p:cTn id="37"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267">
                                            <p:txEl>
                                              <p:pRg st="7" end="7"/>
                                            </p:txEl>
                                          </p:spTgt>
                                        </p:tgtEl>
                                        <p:attrNameLst>
                                          <p:attrName>style.visibility</p:attrName>
                                        </p:attrNameLst>
                                      </p:cBhvr>
                                      <p:to>
                                        <p:strVal val="visible"/>
                                      </p:to>
                                    </p:set>
                                    <p:anim calcmode="lin" valueType="num">
                                      <p:cBhvr additive="base">
                                        <p:cTn id="43"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26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267">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267">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267">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67">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67">
                                            <p:txEl>
                                              <p:pRg st="15" end="1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267">
                                            <p:txEl>
                                              <p:pRg st="16" end="1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67">
                                            <p:txEl>
                                              <p:pRg st="17" end="1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67">
                                            <p:txEl>
                                              <p:pRg st="18" end="1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6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7938"/>
            <a:ext cx="9144000" cy="1054101"/>
          </a:xfrm>
        </p:spPr>
        <p:txBody>
          <a:bodyPr>
            <a:normAutofit/>
          </a:bodyPr>
          <a:lstStyle/>
          <a:p>
            <a:pPr eaLnBrk="1" hangingPunct="1">
              <a:defRPr/>
            </a:pPr>
            <a:r>
              <a:rPr lang="es-ES" altLang="es-PE" sz="4000" b="1" dirty="0">
                <a:solidFill>
                  <a:srgbClr val="0070C0"/>
                </a:solidFill>
              </a:rPr>
              <a:t>1. Introducción</a:t>
            </a:r>
          </a:p>
        </p:txBody>
      </p:sp>
      <p:sp>
        <p:nvSpPr>
          <p:cNvPr id="26627" name="Rectangle 3"/>
          <p:cNvSpPr>
            <a:spLocks noGrp="1" noChangeArrowheads="1"/>
          </p:cNvSpPr>
          <p:nvPr>
            <p:ph idx="1"/>
          </p:nvPr>
        </p:nvSpPr>
        <p:spPr>
          <a:xfrm>
            <a:off x="539552" y="764704"/>
            <a:ext cx="7772400" cy="5688632"/>
          </a:xfrm>
        </p:spPr>
        <p:txBody>
          <a:bodyPr/>
          <a:lstStyle/>
          <a:p>
            <a:pPr marL="0" indent="0" algn="just">
              <a:buNone/>
            </a:pPr>
            <a:r>
              <a:rPr lang="es-PE" sz="2400" dirty="0"/>
              <a:t>Uno de los diseños experimentales más utilizados para comparar k tratamientos o niveles de un factor es el Diseño Completamente al Azar (DCA).</a:t>
            </a:r>
          </a:p>
          <a:p>
            <a:pPr marL="0" indent="0" algn="just">
              <a:buNone/>
            </a:pPr>
            <a:r>
              <a:rPr lang="es-PE" sz="2400" dirty="0"/>
              <a:t>Para el análisis de datos que provienen de este tipo de diseño se usan técnicas paramétricas derivadas de la descomposición de la variabilidad total, es decir, se debe realizar el Análisis de Varianza con el fin de utilizar la prueba estadística F. La prueba F permite solo responder la pregunta si la media de al menos uno de los tratamientos presenta diferencias significativas con respecto a los demás. Para determinar que tratamiento(s) es(son) (el) los mejor(es) se deben recurrir a pruebas de comparación por pares como: DLS, Tukey, Contrastes Ortogonales, etc.</a:t>
            </a:r>
          </a:p>
          <a:p>
            <a:pPr marL="0" indent="0" algn="just">
              <a:buNone/>
            </a:pPr>
            <a:r>
              <a:rPr lang="es-PE" sz="2400" dirty="0"/>
              <a:t>Los resultados de la prueba F y de las pruebas de comparación tendrían validez solo si se cumplen los supuestos que estas exigen como: normalidad de errores, homogeneidad de varianzas e independencia de errores. </a:t>
            </a:r>
          </a:p>
          <a:p>
            <a:pPr marL="0" indent="0" algn="just">
              <a:buNone/>
            </a:pPr>
            <a:endParaRPr lang="es-PE" sz="24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down)">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7938"/>
            <a:ext cx="9144000" cy="1054101"/>
          </a:xfrm>
        </p:spPr>
        <p:txBody>
          <a:bodyPr>
            <a:normAutofit/>
          </a:bodyPr>
          <a:lstStyle/>
          <a:p>
            <a:pPr eaLnBrk="1" hangingPunct="1">
              <a:defRPr/>
            </a:pPr>
            <a:r>
              <a:rPr lang="es-ES" altLang="es-PE" sz="4000" b="1" dirty="0">
                <a:solidFill>
                  <a:srgbClr val="0070C0"/>
                </a:solidFill>
              </a:rPr>
              <a:t>1. Introducción</a:t>
            </a:r>
          </a:p>
        </p:txBody>
      </p:sp>
      <p:pic>
        <p:nvPicPr>
          <p:cNvPr id="2" name="Imagen 1">
            <a:extLst>
              <a:ext uri="{FF2B5EF4-FFF2-40B4-BE49-F238E27FC236}">
                <a16:creationId xmlns:a16="http://schemas.microsoft.com/office/drawing/2014/main" id="{0E0D28DC-C57F-4D03-9221-AC1B4B3628BC}"/>
              </a:ext>
            </a:extLst>
          </p:cNvPr>
          <p:cNvPicPr>
            <a:picLocks noChangeAspect="1"/>
          </p:cNvPicPr>
          <p:nvPr/>
        </p:nvPicPr>
        <p:blipFill rotWithShape="1">
          <a:blip r:embed="rId2"/>
          <a:srcRect l="31101" t="22000" r="25587" b="29001"/>
          <a:stretch/>
        </p:blipFill>
        <p:spPr>
          <a:xfrm>
            <a:off x="971600" y="1046164"/>
            <a:ext cx="7272808" cy="4883478"/>
          </a:xfrm>
          <a:prstGeom prst="rect">
            <a:avLst/>
          </a:prstGeom>
        </p:spPr>
      </p:pic>
    </p:spTree>
    <p:extLst>
      <p:ext uri="{BB962C8B-B14F-4D97-AF65-F5344CB8AC3E}">
        <p14:creationId xmlns:p14="http://schemas.microsoft.com/office/powerpoint/2010/main" val="9219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down)">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una parámetro</a:t>
            </a:r>
            <a:br>
              <a:rPr lang="es-ES" altLang="es-PE" sz="4000" b="1" dirty="0">
                <a:solidFill>
                  <a:srgbClr val="0070C0"/>
                </a:solidFill>
              </a:rPr>
            </a:br>
            <a:r>
              <a:rPr lang="es-ES" altLang="es-PE" sz="4000" b="1" dirty="0">
                <a:solidFill>
                  <a:srgbClr val="0070C0"/>
                </a:solidFill>
              </a:rPr>
              <a:t>    de Locación</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La prueba F se utiliza si se cumplen los supuestos.</a:t>
            </a:r>
          </a:p>
          <a:p>
            <a:pPr marL="0" lvl="0" indent="0">
              <a:buNone/>
            </a:pPr>
            <a:r>
              <a:rPr lang="es-PE" sz="3200" dirty="0"/>
              <a:t>Hipótesis</a:t>
            </a:r>
          </a:p>
          <a:p>
            <a:pPr marL="0" lvl="0" indent="0">
              <a:buNone/>
            </a:pPr>
            <a:r>
              <a:rPr lang="es-PE" sz="2400" dirty="0"/>
              <a:t>H</a:t>
            </a:r>
            <a:r>
              <a:rPr lang="es-PE" sz="2400" baseline="-25000" dirty="0"/>
              <a:t>0</a:t>
            </a:r>
            <a:r>
              <a:rPr lang="es-PE" sz="2400" dirty="0"/>
              <a:t>: Me</a:t>
            </a:r>
            <a:r>
              <a:rPr lang="es-PE" dirty="0"/>
              <a:t>1</a:t>
            </a:r>
            <a:r>
              <a:rPr lang="es-PE" sz="2400" dirty="0"/>
              <a:t>=Me</a:t>
            </a:r>
            <a:r>
              <a:rPr lang="es-PE" sz="1600" dirty="0"/>
              <a:t>2</a:t>
            </a:r>
            <a:r>
              <a:rPr lang="es-PE" sz="2400" dirty="0"/>
              <a:t>=…=</a:t>
            </a:r>
            <a:r>
              <a:rPr lang="es-PE" sz="2400" dirty="0" err="1"/>
              <a:t>Me</a:t>
            </a:r>
            <a:r>
              <a:rPr lang="es-PE" dirty="0" err="1"/>
              <a:t>k</a:t>
            </a:r>
            <a:endParaRPr lang="es-PE" dirty="0"/>
          </a:p>
          <a:p>
            <a:pPr marL="0" lvl="0" indent="0">
              <a:buNone/>
            </a:pPr>
            <a:r>
              <a:rPr lang="es-PE" sz="2400" dirty="0"/>
              <a:t>H</a:t>
            </a:r>
            <a:r>
              <a:rPr lang="es-PE" sz="2400" baseline="-25000" dirty="0"/>
              <a:t>1</a:t>
            </a:r>
            <a:r>
              <a:rPr lang="es-PE" sz="2400" dirty="0"/>
              <a:t>: Al menos una </a:t>
            </a:r>
            <a:r>
              <a:rPr lang="es-PE" sz="2400" dirty="0" err="1"/>
              <a:t>Me</a:t>
            </a:r>
            <a:r>
              <a:rPr lang="es-PE" dirty="0" err="1"/>
              <a:t>i</a:t>
            </a:r>
            <a:r>
              <a:rPr lang="es-PE" sz="2400" dirty="0"/>
              <a:t> es diferente a las demás i=1,2,..,k</a:t>
            </a:r>
          </a:p>
          <a:p>
            <a:pPr marL="0" lvl="0" indent="0">
              <a:buNone/>
            </a:pPr>
            <a:endParaRPr lang="es-PE" sz="2400" dirty="0"/>
          </a:p>
          <a:p>
            <a:pPr marL="0" lvl="0" indent="0">
              <a:buNone/>
            </a:pPr>
            <a:r>
              <a:rPr lang="es-PE" sz="2400" dirty="0"/>
              <a:t>Si se rechaza H</a:t>
            </a:r>
            <a:r>
              <a:rPr lang="es-PE" sz="1600" dirty="0"/>
              <a:t>0 </a:t>
            </a:r>
            <a:r>
              <a:rPr lang="es-PE" sz="2000" dirty="0"/>
              <a:t> se debe realizar las pruebas de comparación</a:t>
            </a:r>
            <a:endParaRPr lang="es-PE" sz="1600" dirty="0"/>
          </a:p>
          <a:p>
            <a:pPr marL="0" lvl="0" indent="0">
              <a:buNone/>
            </a:pPr>
            <a:r>
              <a:rPr lang="es-PE" sz="2400" dirty="0"/>
              <a:t>H</a:t>
            </a:r>
            <a:r>
              <a:rPr lang="es-PE" sz="2400" baseline="-25000" dirty="0"/>
              <a:t>0</a:t>
            </a:r>
            <a:r>
              <a:rPr lang="es-PE" sz="2400" dirty="0"/>
              <a:t>: </a:t>
            </a:r>
            <a:r>
              <a:rPr lang="es-PE" sz="2400" dirty="0" err="1"/>
              <a:t>Me</a:t>
            </a:r>
            <a:r>
              <a:rPr lang="es-PE" dirty="0" err="1"/>
              <a:t>i</a:t>
            </a:r>
            <a:r>
              <a:rPr lang="es-PE" sz="2400" dirty="0"/>
              <a:t>=</a:t>
            </a:r>
            <a:r>
              <a:rPr lang="es-PE" sz="2400" dirty="0" err="1"/>
              <a:t>Me</a:t>
            </a:r>
            <a:r>
              <a:rPr lang="es-PE" sz="1600" dirty="0" err="1"/>
              <a:t>j</a:t>
            </a:r>
            <a:endParaRPr lang="es-PE" sz="2400" dirty="0"/>
          </a:p>
          <a:p>
            <a:pPr marL="0" lvl="0" indent="0">
              <a:buNone/>
            </a:pPr>
            <a:r>
              <a:rPr lang="es-PE" sz="2400" dirty="0"/>
              <a:t>H</a:t>
            </a:r>
            <a:r>
              <a:rPr lang="es-PE" sz="2400" baseline="-25000" dirty="0"/>
              <a:t>1</a:t>
            </a:r>
            <a:r>
              <a:rPr lang="es-PE" sz="2400" dirty="0"/>
              <a:t>: </a:t>
            </a:r>
            <a:r>
              <a:rPr lang="es-PE" sz="2400" dirty="0" err="1"/>
              <a:t>Mei≠Me</a:t>
            </a:r>
            <a:r>
              <a:rPr lang="es-PE" sz="1600" dirty="0" err="1"/>
              <a:t>j</a:t>
            </a:r>
            <a:endParaRPr lang="es-PE" sz="2400" dirty="0"/>
          </a:p>
          <a:p>
            <a:pPr marL="0" lvl="0" indent="0">
              <a:buNone/>
            </a:pPr>
            <a:endParaRPr lang="es-PE" sz="2400" dirty="0"/>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840457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 calcmode="lin" valueType="num">
                                      <p:cBhvr additive="base">
                                        <p:cTn id="17"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un parámetro</a:t>
            </a:r>
            <a:br>
              <a:rPr lang="es-ES" altLang="es-PE" sz="4000" b="1" dirty="0">
                <a:solidFill>
                  <a:srgbClr val="0070C0"/>
                </a:solidFill>
              </a:rPr>
            </a:br>
            <a:r>
              <a:rPr lang="es-ES" altLang="es-PE" sz="4000" b="1" dirty="0">
                <a:solidFill>
                  <a:srgbClr val="0070C0"/>
                </a:solidFill>
              </a:rPr>
              <a:t>    de Locación</a:t>
            </a:r>
            <a:br>
              <a:rPr lang="es-ES" altLang="es-PE" sz="4000" b="1" dirty="0">
                <a:solidFill>
                  <a:srgbClr val="0070C0"/>
                </a:solidFill>
              </a:rPr>
            </a:br>
            <a:r>
              <a:rPr lang="es-ES" altLang="es-PE" sz="3100" b="1" dirty="0">
                <a:solidFill>
                  <a:srgbClr val="0070C0"/>
                </a:solidFill>
              </a:rPr>
              <a:t>2.1 Prueba de la Mediana</a:t>
            </a:r>
            <a:endParaRPr lang="es-ES" altLang="es-PE" sz="4000" b="1" dirty="0">
              <a:solidFill>
                <a:srgbClr val="0070C0"/>
              </a:solidFill>
            </a:endParaRPr>
          </a:p>
        </p:txBody>
      </p:sp>
      <p:sp>
        <p:nvSpPr>
          <p:cNvPr id="1033" name="Rectangle 3"/>
          <p:cNvSpPr>
            <a:spLocks noGrp="1" noChangeArrowheads="1"/>
          </p:cNvSpPr>
          <p:nvPr>
            <p:ph idx="1"/>
          </p:nvPr>
        </p:nvSpPr>
        <p:spPr>
          <a:xfrm>
            <a:off x="681038" y="1556792"/>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Esta prueba también es conocida como la prueba de la Mediana de </a:t>
            </a:r>
            <a:r>
              <a:rPr lang="es-PE" sz="2400" dirty="0" err="1"/>
              <a:t>Mood</a:t>
            </a:r>
            <a:r>
              <a:rPr lang="es-PE" sz="2400" dirty="0"/>
              <a:t>.</a:t>
            </a:r>
          </a:p>
          <a:p>
            <a:pPr marL="0" lvl="0" indent="0">
              <a:buNone/>
            </a:pPr>
            <a:r>
              <a:rPr lang="es-PE" sz="2400" dirty="0"/>
              <a:t>Es una prueba bastante sencilla pero no muy poderosa.</a:t>
            </a:r>
          </a:p>
          <a:p>
            <a:pPr marL="0" lvl="0" indent="0">
              <a:buNone/>
            </a:pPr>
            <a:r>
              <a:rPr lang="es-PE" sz="3200" dirty="0"/>
              <a:t>Supuestos</a:t>
            </a:r>
          </a:p>
          <a:p>
            <a:pPr marL="0" lvl="0" indent="0">
              <a:buNone/>
            </a:pPr>
            <a:r>
              <a:rPr lang="es-PE" sz="2400" dirty="0"/>
              <a:t>La variable en estudio es de tipo cuantitativa. </a:t>
            </a:r>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3" name="CuadroTexto 2">
            <a:extLst>
              <a:ext uri="{FF2B5EF4-FFF2-40B4-BE49-F238E27FC236}">
                <a16:creationId xmlns:a16="http://schemas.microsoft.com/office/drawing/2014/main" id="{98796FCA-C677-46F4-ABE0-33D6981F4CCF}"/>
              </a:ext>
            </a:extLst>
          </p:cNvPr>
          <p:cNvSpPr txBox="1"/>
          <p:nvPr/>
        </p:nvSpPr>
        <p:spPr>
          <a:xfrm>
            <a:off x="4712565" y="5529788"/>
            <a:ext cx="3168352" cy="707886"/>
          </a:xfrm>
          <a:prstGeom prst="rect">
            <a:avLst/>
          </a:prstGeom>
          <a:noFill/>
        </p:spPr>
        <p:txBody>
          <a:bodyPr wrap="square" rtlCol="0">
            <a:spAutoFit/>
          </a:bodyPr>
          <a:lstStyle/>
          <a:p>
            <a:pPr algn="ctr"/>
            <a:r>
              <a:rPr lang="es-PE" sz="2000" dirty="0"/>
              <a:t>Alexander </a:t>
            </a:r>
            <a:r>
              <a:rPr lang="es-PE" sz="2000" dirty="0" err="1"/>
              <a:t>Mood</a:t>
            </a:r>
            <a:endParaRPr lang="es-PE" sz="2000" dirty="0"/>
          </a:p>
          <a:p>
            <a:pPr algn="ctr"/>
            <a:r>
              <a:rPr lang="es-PE" sz="2000" dirty="0"/>
              <a:t>(1913-)</a:t>
            </a:r>
          </a:p>
        </p:txBody>
      </p:sp>
      <p:pic>
        <p:nvPicPr>
          <p:cNvPr id="4" name="Picture 38" descr="Professor Alexander McFarlane | Researcher Profiles">
            <a:extLst>
              <a:ext uri="{FF2B5EF4-FFF2-40B4-BE49-F238E27FC236}">
                <a16:creationId xmlns:a16="http://schemas.microsoft.com/office/drawing/2014/main" id="{1D880793-E6DF-4F8E-B00D-389461F60D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319" y="5081787"/>
            <a:ext cx="1736757" cy="173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142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3" end="3"/>
                                            </p:txEl>
                                          </p:spTgt>
                                        </p:tgtEl>
                                        <p:attrNameLst>
                                          <p:attrName>style.visibility</p:attrName>
                                        </p:attrNameLst>
                                      </p:cBhvr>
                                      <p:to>
                                        <p:strVal val="visible"/>
                                      </p:to>
                                    </p:set>
                                    <p:anim calcmode="lin" valueType="num">
                                      <p:cBhvr additive="base">
                                        <p:cTn id="17"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2" end="2"/>
                                            </p:txEl>
                                          </p:spTgt>
                                        </p:tgtEl>
                                        <p:attrNameLst>
                                          <p:attrName>style.visibility</p:attrName>
                                        </p:attrNameLst>
                                      </p:cBhvr>
                                      <p:to>
                                        <p:strVal val="visible"/>
                                      </p:to>
                                    </p:set>
                                    <p:anim calcmode="lin" valueType="num">
                                      <p:cBhvr additive="base">
                                        <p:cTn id="29"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un parámetro</a:t>
            </a:r>
            <a:br>
              <a:rPr lang="es-ES" altLang="es-PE" sz="4000" b="1" dirty="0">
                <a:solidFill>
                  <a:srgbClr val="0070C0"/>
                </a:solidFill>
              </a:rPr>
            </a:br>
            <a:r>
              <a:rPr lang="es-ES" altLang="es-PE" sz="4000" b="1" dirty="0">
                <a:solidFill>
                  <a:srgbClr val="0070C0"/>
                </a:solidFill>
              </a:rPr>
              <a:t>     de Locación</a:t>
            </a:r>
            <a:br>
              <a:rPr lang="es-ES" altLang="es-PE" sz="4000" b="1" dirty="0">
                <a:solidFill>
                  <a:srgbClr val="0070C0"/>
                </a:solidFill>
              </a:rPr>
            </a:br>
            <a:r>
              <a:rPr lang="es-ES" altLang="es-PE" sz="3100" b="1" dirty="0">
                <a:solidFill>
                  <a:srgbClr val="0070C0"/>
                </a:solidFill>
              </a:rPr>
              <a:t>2.1 Prueba de la Mediana</a:t>
            </a:r>
            <a:endParaRPr lang="es-ES" altLang="es-PE" sz="4000" b="1" dirty="0">
              <a:solidFill>
                <a:srgbClr val="0070C0"/>
              </a:solidFill>
            </a:endParaRPr>
          </a:p>
        </p:txBody>
      </p:sp>
      <p:sp>
        <p:nvSpPr>
          <p:cNvPr id="7" name="Marcador de contenido 6">
            <a:extLst>
              <a:ext uri="{FF2B5EF4-FFF2-40B4-BE49-F238E27FC236}">
                <a16:creationId xmlns:a16="http://schemas.microsoft.com/office/drawing/2014/main" id="{9E1AF5CA-73AF-4387-9A25-321A8DB69C8A}"/>
              </a:ext>
            </a:extLst>
          </p:cNvPr>
          <p:cNvSpPr>
            <a:spLocks noGrp="1"/>
          </p:cNvSpPr>
          <p:nvPr>
            <p:ph idx="1"/>
          </p:nvPr>
        </p:nvSpPr>
        <p:spPr>
          <a:xfrm>
            <a:off x="609600" y="1458494"/>
            <a:ext cx="7776864" cy="4994841"/>
          </a:xfrm>
        </p:spPr>
        <p:txBody>
          <a:bodyPr/>
          <a:lstStyle/>
          <a:p>
            <a:pPr marL="0" indent="0" algn="just">
              <a:spcAft>
                <a:spcPts val="0"/>
              </a:spcAft>
              <a:buNone/>
            </a:pPr>
            <a:r>
              <a:rPr lang="es-PE" sz="3200" dirty="0">
                <a:latin typeface="+mj-lt"/>
                <a:ea typeface="Times New Roman" panose="02020603050405020304" pitchFamily="18" charset="0"/>
                <a:cs typeface="Times New Roman" panose="02020603050405020304" pitchFamily="18" charset="0"/>
              </a:rPr>
              <a:t>Prueba Estadística</a:t>
            </a:r>
            <a:endParaRPr lang="es-PE" sz="3200" dirty="0">
              <a:effectLst/>
              <a:latin typeface="+mj-lt"/>
              <a:ea typeface="Times New Roman" panose="02020603050405020304" pitchFamily="18" charset="0"/>
            </a:endParaRPr>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r>
              <a:rPr lang="es-PE" sz="3200" b="1" dirty="0"/>
              <a:t>En R</a:t>
            </a:r>
            <a:r>
              <a:rPr lang="es-PE" sz="3200" dirty="0"/>
              <a:t>: </a:t>
            </a:r>
            <a:r>
              <a:rPr lang="es-PE" sz="3200" dirty="0" err="1"/>
              <a:t>Median.test</a:t>
            </a:r>
            <a:r>
              <a:rPr lang="es-PE" sz="3200" dirty="0"/>
              <a:t> del paquete </a:t>
            </a:r>
            <a:r>
              <a:rPr lang="es-PE" sz="3200" dirty="0" err="1"/>
              <a:t>agricolae</a:t>
            </a:r>
            <a:endParaRPr lang="es-PE" sz="3200" dirty="0"/>
          </a:p>
        </p:txBody>
      </p:sp>
      <p:sp>
        <p:nvSpPr>
          <p:cNvPr id="12" name="Rectangle 73">
            <a:extLst>
              <a:ext uri="{FF2B5EF4-FFF2-40B4-BE49-F238E27FC236}">
                <a16:creationId xmlns:a16="http://schemas.microsoft.com/office/drawing/2014/main" id="{5428291D-4FDC-4416-BF7F-A09B1C9B3287}"/>
              </a:ext>
            </a:extLst>
          </p:cNvPr>
          <p:cNvSpPr>
            <a:spLocks noChangeArrowheads="1"/>
          </p:cNvSpPr>
          <p:nvPr/>
        </p:nvSpPr>
        <p:spPr bwMode="auto">
          <a:xfrm flipV="1">
            <a:off x="5068710" y="4780809"/>
            <a:ext cx="112773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14" name="Rectangle 75">
            <a:extLst>
              <a:ext uri="{FF2B5EF4-FFF2-40B4-BE49-F238E27FC236}">
                <a16:creationId xmlns:a16="http://schemas.microsoft.com/office/drawing/2014/main" id="{367D321C-6544-4CF7-B9DA-1DEC21B19F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
        <p:nvSpPr>
          <p:cNvPr id="2" name="Rectangle 113">
            <a:extLst>
              <a:ext uri="{FF2B5EF4-FFF2-40B4-BE49-F238E27FC236}">
                <a16:creationId xmlns:a16="http://schemas.microsoft.com/office/drawing/2014/main" id="{018A6B78-EABB-4A3A-9FC3-DAC6A7E189B5}"/>
              </a:ext>
            </a:extLst>
          </p:cNvPr>
          <p:cNvSpPr>
            <a:spLocks noChangeArrowheads="1"/>
          </p:cNvSpPr>
          <p:nvPr/>
        </p:nvSpPr>
        <p:spPr bwMode="auto">
          <a:xfrm>
            <a:off x="3059831" y="1869739"/>
            <a:ext cx="13167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pic>
        <p:nvPicPr>
          <p:cNvPr id="9" name="Imagen 8">
            <a:extLst>
              <a:ext uri="{FF2B5EF4-FFF2-40B4-BE49-F238E27FC236}">
                <a16:creationId xmlns:a16="http://schemas.microsoft.com/office/drawing/2014/main" id="{2CF92B54-EE34-44EC-BBB3-ECF8DB9C4A3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077072"/>
            <a:ext cx="3744416" cy="1058584"/>
          </a:xfrm>
          <a:prstGeom prst="rect">
            <a:avLst/>
          </a:prstGeom>
          <a:noFill/>
          <a:ln>
            <a:noFill/>
          </a:ln>
        </p:spPr>
      </p:pic>
      <p:graphicFrame>
        <p:nvGraphicFramePr>
          <p:cNvPr id="4" name="Tabla 4">
            <a:extLst>
              <a:ext uri="{FF2B5EF4-FFF2-40B4-BE49-F238E27FC236}">
                <a16:creationId xmlns:a16="http://schemas.microsoft.com/office/drawing/2014/main" id="{2E3B04E0-4762-4857-A9AA-99EC6ADF8434}"/>
              </a:ext>
            </a:extLst>
          </p:cNvPr>
          <p:cNvGraphicFramePr>
            <a:graphicFrameLocks noGrp="1"/>
          </p:cNvGraphicFramePr>
          <p:nvPr>
            <p:extLst>
              <p:ext uri="{D42A27DB-BD31-4B8C-83A1-F6EECF244321}">
                <p14:modId xmlns:p14="http://schemas.microsoft.com/office/powerpoint/2010/main" val="1716833383"/>
              </p:ext>
            </p:extLst>
          </p:nvPr>
        </p:nvGraphicFramePr>
        <p:xfrm>
          <a:off x="1187624" y="2209405"/>
          <a:ext cx="6312025" cy="1483360"/>
        </p:xfrm>
        <a:graphic>
          <a:graphicData uri="http://schemas.openxmlformats.org/drawingml/2006/table">
            <a:tbl>
              <a:tblPr firstRow="1" bandRow="1">
                <a:tableStyleId>{5C22544A-7EE6-4342-B048-85BDC9FD1C3A}</a:tableStyleId>
              </a:tblPr>
              <a:tblGrid>
                <a:gridCol w="1262405">
                  <a:extLst>
                    <a:ext uri="{9D8B030D-6E8A-4147-A177-3AD203B41FA5}">
                      <a16:colId xmlns:a16="http://schemas.microsoft.com/office/drawing/2014/main" val="1516894041"/>
                    </a:ext>
                  </a:extLst>
                </a:gridCol>
                <a:gridCol w="1262405">
                  <a:extLst>
                    <a:ext uri="{9D8B030D-6E8A-4147-A177-3AD203B41FA5}">
                      <a16:colId xmlns:a16="http://schemas.microsoft.com/office/drawing/2014/main" val="1561290765"/>
                    </a:ext>
                  </a:extLst>
                </a:gridCol>
                <a:gridCol w="1262405">
                  <a:extLst>
                    <a:ext uri="{9D8B030D-6E8A-4147-A177-3AD203B41FA5}">
                      <a16:colId xmlns:a16="http://schemas.microsoft.com/office/drawing/2014/main" val="306201824"/>
                    </a:ext>
                  </a:extLst>
                </a:gridCol>
                <a:gridCol w="1262405">
                  <a:extLst>
                    <a:ext uri="{9D8B030D-6E8A-4147-A177-3AD203B41FA5}">
                      <a16:colId xmlns:a16="http://schemas.microsoft.com/office/drawing/2014/main" val="4231714699"/>
                    </a:ext>
                  </a:extLst>
                </a:gridCol>
                <a:gridCol w="1262405">
                  <a:extLst>
                    <a:ext uri="{9D8B030D-6E8A-4147-A177-3AD203B41FA5}">
                      <a16:colId xmlns:a16="http://schemas.microsoft.com/office/drawing/2014/main" val="2883221742"/>
                    </a:ext>
                  </a:extLst>
                </a:gridCol>
              </a:tblGrid>
              <a:tr h="370840">
                <a:tc>
                  <a:txBody>
                    <a:bodyPr/>
                    <a:lstStyle/>
                    <a:p>
                      <a:endParaRPr lang="es-PE" dirty="0"/>
                    </a:p>
                  </a:txBody>
                  <a:tcPr/>
                </a:tc>
                <a:tc>
                  <a:txBody>
                    <a:bodyPr/>
                    <a:lstStyle/>
                    <a:p>
                      <a:pPr algn="ctr"/>
                      <a:r>
                        <a:rPr lang="es-PE" dirty="0"/>
                        <a:t>1</a:t>
                      </a:r>
                    </a:p>
                  </a:txBody>
                  <a:tcPr/>
                </a:tc>
                <a:tc>
                  <a:txBody>
                    <a:bodyPr/>
                    <a:lstStyle/>
                    <a:p>
                      <a:pPr algn="ctr"/>
                      <a:r>
                        <a:rPr lang="es-PE" dirty="0"/>
                        <a:t>2</a:t>
                      </a:r>
                    </a:p>
                  </a:txBody>
                  <a:tcPr/>
                </a:tc>
                <a:tc>
                  <a:txBody>
                    <a:bodyPr/>
                    <a:lstStyle/>
                    <a:p>
                      <a:pPr algn="ctr"/>
                      <a:r>
                        <a:rPr lang="es-PE" dirty="0"/>
                        <a:t>…</a:t>
                      </a:r>
                    </a:p>
                  </a:txBody>
                  <a:tcPr/>
                </a:tc>
                <a:tc>
                  <a:txBody>
                    <a:bodyPr/>
                    <a:lstStyle/>
                    <a:p>
                      <a:pPr algn="ctr"/>
                      <a:r>
                        <a:rPr lang="es-PE" dirty="0"/>
                        <a:t>k</a:t>
                      </a:r>
                    </a:p>
                  </a:txBody>
                  <a:tcPr/>
                </a:tc>
                <a:extLst>
                  <a:ext uri="{0D108BD9-81ED-4DB2-BD59-A6C34878D82A}">
                    <a16:rowId xmlns:a16="http://schemas.microsoft.com/office/drawing/2014/main" val="648868041"/>
                  </a:ext>
                </a:extLst>
              </a:tr>
              <a:tr h="370840">
                <a:tc>
                  <a:txBody>
                    <a:bodyPr/>
                    <a:lstStyle/>
                    <a:p>
                      <a:pPr algn="ctr"/>
                      <a:r>
                        <a:rPr lang="es-PE" dirty="0"/>
                        <a:t>&gt;Me</a:t>
                      </a:r>
                    </a:p>
                  </a:txBody>
                  <a:tcPr/>
                </a:tc>
                <a:tc>
                  <a:txBody>
                    <a:bodyPr/>
                    <a:lstStyle/>
                    <a:p>
                      <a:pPr algn="ctr"/>
                      <a:r>
                        <a:rPr lang="es-PE" dirty="0"/>
                        <a:t>O</a:t>
                      </a:r>
                      <a:r>
                        <a:rPr lang="es-PE" sz="1400" dirty="0"/>
                        <a:t>11</a:t>
                      </a:r>
                      <a:endParaRPr lang="es-PE" dirty="0"/>
                    </a:p>
                  </a:txBody>
                  <a:tcPr/>
                </a:tc>
                <a:tc>
                  <a:txBody>
                    <a:bodyPr/>
                    <a:lstStyle/>
                    <a:p>
                      <a:pPr algn="ctr"/>
                      <a:r>
                        <a:rPr lang="es-PE" dirty="0"/>
                        <a:t>O</a:t>
                      </a:r>
                      <a:r>
                        <a:rPr lang="es-PE" sz="1400" dirty="0"/>
                        <a:t>12</a:t>
                      </a:r>
                      <a:endParaRPr lang="es-PE" dirty="0"/>
                    </a:p>
                  </a:txBody>
                  <a:tcPr/>
                </a:tc>
                <a:tc>
                  <a:txBody>
                    <a:bodyPr/>
                    <a:lstStyle/>
                    <a:p>
                      <a:pPr algn="ctr"/>
                      <a:r>
                        <a:rPr lang="es-PE" dirty="0"/>
                        <a:t>…</a:t>
                      </a:r>
                    </a:p>
                  </a:txBody>
                  <a:tcPr/>
                </a:tc>
                <a:tc>
                  <a:txBody>
                    <a:bodyPr/>
                    <a:lstStyle/>
                    <a:p>
                      <a:pPr algn="ctr"/>
                      <a:r>
                        <a:rPr lang="es-PE" dirty="0"/>
                        <a:t>O</a:t>
                      </a:r>
                      <a:r>
                        <a:rPr lang="es-PE" sz="1400" dirty="0"/>
                        <a:t>1k</a:t>
                      </a:r>
                      <a:endParaRPr lang="es-PE" dirty="0"/>
                    </a:p>
                  </a:txBody>
                  <a:tcPr/>
                </a:tc>
                <a:extLst>
                  <a:ext uri="{0D108BD9-81ED-4DB2-BD59-A6C34878D82A}">
                    <a16:rowId xmlns:a16="http://schemas.microsoft.com/office/drawing/2014/main" val="3728225089"/>
                  </a:ext>
                </a:extLst>
              </a:tr>
              <a:tr h="370840">
                <a:tc>
                  <a:txBody>
                    <a:bodyPr/>
                    <a:lstStyle/>
                    <a:p>
                      <a:pPr algn="ctr"/>
                      <a:r>
                        <a:rPr lang="es-PE" dirty="0"/>
                        <a:t>Me</a:t>
                      </a:r>
                      <a:r>
                        <a:rPr lang="es-PE" dirty="0">
                          <a:sym typeface="Symbol" panose="05050102010706020507" pitchFamily="18" charset="2"/>
                        </a:rPr>
                        <a:t></a:t>
                      </a:r>
                      <a:endParaRPr lang="es-PE" dirty="0"/>
                    </a:p>
                  </a:txBody>
                  <a:tcPr/>
                </a:tc>
                <a:tc>
                  <a:txBody>
                    <a:bodyPr/>
                    <a:lstStyle/>
                    <a:p>
                      <a:pPr algn="ctr"/>
                      <a:r>
                        <a:rPr lang="es-PE" dirty="0"/>
                        <a:t>O</a:t>
                      </a:r>
                      <a:r>
                        <a:rPr lang="es-PE" sz="1400" dirty="0"/>
                        <a:t>21</a:t>
                      </a:r>
                      <a:endParaRPr lang="es-PE" dirty="0"/>
                    </a:p>
                  </a:txBody>
                  <a:tcPr/>
                </a:tc>
                <a:tc>
                  <a:txBody>
                    <a:bodyPr/>
                    <a:lstStyle/>
                    <a:p>
                      <a:pPr algn="ctr"/>
                      <a:r>
                        <a:rPr lang="es-PE" dirty="0"/>
                        <a:t>O</a:t>
                      </a:r>
                      <a:r>
                        <a:rPr lang="es-PE" sz="1400" dirty="0"/>
                        <a:t>22</a:t>
                      </a:r>
                      <a:endParaRPr lang="es-PE" dirty="0"/>
                    </a:p>
                  </a:txBody>
                  <a:tcPr/>
                </a:tc>
                <a:tc>
                  <a:txBody>
                    <a:bodyPr/>
                    <a:lstStyle/>
                    <a:p>
                      <a:pPr algn="ctr"/>
                      <a:r>
                        <a:rPr lang="es-PE" dirty="0"/>
                        <a:t>…</a:t>
                      </a:r>
                    </a:p>
                  </a:txBody>
                  <a:tcPr/>
                </a:tc>
                <a:tc>
                  <a:txBody>
                    <a:bodyPr/>
                    <a:lstStyle/>
                    <a:p>
                      <a:pPr algn="ctr"/>
                      <a:r>
                        <a:rPr lang="es-PE" dirty="0"/>
                        <a:t>O</a:t>
                      </a:r>
                      <a:r>
                        <a:rPr lang="es-PE" sz="1400" dirty="0"/>
                        <a:t>2k</a:t>
                      </a:r>
                      <a:endParaRPr lang="es-PE" dirty="0"/>
                    </a:p>
                  </a:txBody>
                  <a:tcPr/>
                </a:tc>
                <a:extLst>
                  <a:ext uri="{0D108BD9-81ED-4DB2-BD59-A6C34878D82A}">
                    <a16:rowId xmlns:a16="http://schemas.microsoft.com/office/drawing/2014/main" val="1709910548"/>
                  </a:ext>
                </a:extLst>
              </a:tr>
              <a:tr h="370840">
                <a:tc>
                  <a:txBody>
                    <a:bodyPr/>
                    <a:lstStyle/>
                    <a:p>
                      <a:endParaRPr lang="es-PE" dirty="0"/>
                    </a:p>
                  </a:txBody>
                  <a:tcPr/>
                </a:tc>
                <a:tc>
                  <a:txBody>
                    <a:bodyPr/>
                    <a:lstStyle/>
                    <a:p>
                      <a:pPr algn="ctr"/>
                      <a:r>
                        <a:rPr lang="es-PE" dirty="0"/>
                        <a:t>n</a:t>
                      </a:r>
                      <a:r>
                        <a:rPr lang="es-PE" sz="1400" dirty="0"/>
                        <a:t>1</a:t>
                      </a:r>
                      <a:endParaRPr lang="es-PE" dirty="0"/>
                    </a:p>
                  </a:txBody>
                  <a:tcPr/>
                </a:tc>
                <a:tc>
                  <a:txBody>
                    <a:bodyPr/>
                    <a:lstStyle/>
                    <a:p>
                      <a:pPr algn="ctr"/>
                      <a:r>
                        <a:rPr lang="es-PE" dirty="0"/>
                        <a:t>n</a:t>
                      </a:r>
                      <a:r>
                        <a:rPr lang="es-PE" sz="1400" dirty="0"/>
                        <a:t>2</a:t>
                      </a:r>
                      <a:endParaRPr lang="es-PE" dirty="0"/>
                    </a:p>
                  </a:txBody>
                  <a:tcPr/>
                </a:tc>
                <a:tc>
                  <a:txBody>
                    <a:bodyPr/>
                    <a:lstStyle/>
                    <a:p>
                      <a:pPr algn="ctr"/>
                      <a:r>
                        <a:rPr lang="es-PE" dirty="0"/>
                        <a:t>…</a:t>
                      </a:r>
                    </a:p>
                  </a:txBody>
                  <a:tcPr/>
                </a:tc>
                <a:tc>
                  <a:txBody>
                    <a:bodyPr/>
                    <a:lstStyle/>
                    <a:p>
                      <a:pPr algn="ctr"/>
                      <a:r>
                        <a:rPr lang="es-PE" dirty="0" err="1"/>
                        <a:t>n</a:t>
                      </a:r>
                      <a:r>
                        <a:rPr lang="es-PE" sz="1400" dirty="0" err="1"/>
                        <a:t>k</a:t>
                      </a:r>
                      <a:endParaRPr lang="es-PE" dirty="0"/>
                    </a:p>
                  </a:txBody>
                  <a:tcPr/>
                </a:tc>
                <a:extLst>
                  <a:ext uri="{0D108BD9-81ED-4DB2-BD59-A6C34878D82A}">
                    <a16:rowId xmlns:a16="http://schemas.microsoft.com/office/drawing/2014/main" val="3591935202"/>
                  </a:ext>
                </a:extLst>
              </a:tr>
            </a:tbl>
          </a:graphicData>
        </a:graphic>
      </p:graphicFrame>
    </p:spTree>
    <p:extLst>
      <p:ext uri="{BB962C8B-B14F-4D97-AF65-F5344CB8AC3E}">
        <p14:creationId xmlns:p14="http://schemas.microsoft.com/office/powerpoint/2010/main" val="354004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Prueba para comparar un parámetro</a:t>
            </a:r>
            <a:br>
              <a:rPr lang="es-ES" altLang="es-PE" sz="4000" b="1" dirty="0">
                <a:solidFill>
                  <a:srgbClr val="0070C0"/>
                </a:solidFill>
              </a:rPr>
            </a:br>
            <a:r>
              <a:rPr lang="es-ES" altLang="es-PE" sz="4000" b="1" dirty="0">
                <a:solidFill>
                  <a:srgbClr val="0070C0"/>
                </a:solidFill>
              </a:rPr>
              <a:t>    de Locación</a:t>
            </a:r>
            <a:br>
              <a:rPr lang="es-ES" altLang="es-PE" sz="4000" b="1" dirty="0">
                <a:solidFill>
                  <a:srgbClr val="0070C0"/>
                </a:solidFill>
              </a:rPr>
            </a:br>
            <a:r>
              <a:rPr lang="es-ES" altLang="es-PE" sz="3100" b="1" dirty="0">
                <a:solidFill>
                  <a:srgbClr val="0070C0"/>
                </a:solidFill>
              </a:rPr>
              <a:t>2.2 Prueba de Kruskal-Wallis</a:t>
            </a:r>
            <a:endParaRPr lang="es-ES" altLang="es-PE" sz="4000" b="1" dirty="0">
              <a:solidFill>
                <a:srgbClr val="0070C0"/>
              </a:solidFill>
            </a:endParaRPr>
          </a:p>
        </p:txBody>
      </p:sp>
      <p:sp>
        <p:nvSpPr>
          <p:cNvPr id="1033" name="Rectangle 3"/>
          <p:cNvSpPr>
            <a:spLocks noGrp="1" noChangeArrowheads="1"/>
          </p:cNvSpPr>
          <p:nvPr>
            <p:ph idx="1"/>
          </p:nvPr>
        </p:nvSpPr>
        <p:spPr>
          <a:xfrm>
            <a:off x="681038" y="1556792"/>
            <a:ext cx="7772400" cy="5040560"/>
          </a:xfrm>
        </p:spPr>
        <p:txBody>
          <a:bodyPr/>
          <a:lstStyle/>
          <a:p>
            <a:pPr marL="0" indent="0" algn="just" eaLnBrk="1" hangingPunct="1">
              <a:buFont typeface="Wingdings" panose="05000000000000000000" pitchFamily="2" charset="2"/>
              <a:buNone/>
            </a:pPr>
            <a:r>
              <a:rPr lang="es-ES" altLang="es-PE" sz="3200" dirty="0"/>
              <a:t>Aspectos Generales</a:t>
            </a:r>
          </a:p>
          <a:p>
            <a:pPr marL="0" indent="0" algn="just">
              <a:buNone/>
            </a:pPr>
            <a:r>
              <a:rPr lang="es-PE" sz="2400" dirty="0"/>
              <a:t>Esta prueba es una alternativa no paramétrica del Diseño Completamente al Azar (DCA) de un factor de análisis de varianza. </a:t>
            </a:r>
          </a:p>
          <a:p>
            <a:pPr marL="0" lvl="0" indent="0">
              <a:buNone/>
            </a:pPr>
            <a:r>
              <a:rPr lang="es-PE" sz="3200" dirty="0"/>
              <a:t>Supuestos</a:t>
            </a:r>
          </a:p>
          <a:p>
            <a:pPr marL="0" lvl="0" indent="0">
              <a:buNone/>
            </a:pPr>
            <a:r>
              <a:rPr lang="es-PE" sz="2400" dirty="0"/>
              <a:t>La variable en estudio es de tipo cuantitativa o al menos debe estar en escala intervalo. </a:t>
            </a:r>
          </a:p>
          <a:p>
            <a:pPr marL="0" lvl="0" indent="0">
              <a:buNone/>
            </a:pPr>
            <a:r>
              <a:rPr lang="es-PE" sz="2400" dirty="0"/>
              <a:t>Las muestras provienen de una misma distribución.</a:t>
            </a:r>
          </a:p>
          <a:p>
            <a:pPr marL="0" indent="0" algn="just" eaLnBrk="1" hangingPunct="1">
              <a:buFont typeface="Wingdings" panose="05000000000000000000" pitchFamily="2" charset="2"/>
              <a:buNone/>
            </a:pPr>
            <a:endParaRPr lang="es-ES" altLang="es-PE" sz="40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2" name="CuadroTexto 1">
            <a:extLst>
              <a:ext uri="{FF2B5EF4-FFF2-40B4-BE49-F238E27FC236}">
                <a16:creationId xmlns:a16="http://schemas.microsoft.com/office/drawing/2014/main" id="{DF055960-26C9-4057-B22B-739CC1E1833A}"/>
              </a:ext>
            </a:extLst>
          </p:cNvPr>
          <p:cNvSpPr txBox="1"/>
          <p:nvPr/>
        </p:nvSpPr>
        <p:spPr>
          <a:xfrm>
            <a:off x="1259632" y="5805264"/>
            <a:ext cx="3168352" cy="707886"/>
          </a:xfrm>
          <a:prstGeom prst="rect">
            <a:avLst/>
          </a:prstGeom>
          <a:noFill/>
        </p:spPr>
        <p:txBody>
          <a:bodyPr wrap="square" rtlCol="0">
            <a:spAutoFit/>
          </a:bodyPr>
          <a:lstStyle/>
          <a:p>
            <a:pPr algn="ctr"/>
            <a:r>
              <a:rPr lang="es-PE" sz="2000" dirty="0"/>
              <a:t>William Kruskal</a:t>
            </a:r>
          </a:p>
          <a:p>
            <a:pPr algn="ctr"/>
            <a:r>
              <a:rPr lang="es-PE" sz="2000" dirty="0"/>
              <a:t>(1919-2005)</a:t>
            </a:r>
          </a:p>
        </p:txBody>
      </p:sp>
      <p:sp>
        <p:nvSpPr>
          <p:cNvPr id="12" name="CuadroTexto 11">
            <a:extLst>
              <a:ext uri="{FF2B5EF4-FFF2-40B4-BE49-F238E27FC236}">
                <a16:creationId xmlns:a16="http://schemas.microsoft.com/office/drawing/2014/main" id="{A6D591A3-F40F-4BB3-B308-533A5FF154F8}"/>
              </a:ext>
            </a:extLst>
          </p:cNvPr>
          <p:cNvSpPr txBox="1"/>
          <p:nvPr/>
        </p:nvSpPr>
        <p:spPr>
          <a:xfrm>
            <a:off x="4567238" y="5768672"/>
            <a:ext cx="3168352" cy="707886"/>
          </a:xfrm>
          <a:prstGeom prst="rect">
            <a:avLst/>
          </a:prstGeom>
          <a:noFill/>
        </p:spPr>
        <p:txBody>
          <a:bodyPr wrap="square" rtlCol="0">
            <a:spAutoFit/>
          </a:bodyPr>
          <a:lstStyle/>
          <a:p>
            <a:pPr algn="ctr"/>
            <a:r>
              <a:rPr lang="es-PE" sz="2000" dirty="0"/>
              <a:t>Wilson Wallis</a:t>
            </a:r>
          </a:p>
          <a:p>
            <a:pPr algn="ctr"/>
            <a:r>
              <a:rPr lang="es-PE" sz="2000" dirty="0"/>
              <a:t>(1912-1998)</a:t>
            </a:r>
          </a:p>
        </p:txBody>
      </p:sp>
      <p:pic>
        <p:nvPicPr>
          <p:cNvPr id="32770" name="Picture 2" descr="Test de Kruskal- Wallis - ppt descargar">
            <a:extLst>
              <a:ext uri="{FF2B5EF4-FFF2-40B4-BE49-F238E27FC236}">
                <a16:creationId xmlns:a16="http://schemas.microsoft.com/office/drawing/2014/main" id="{5219282A-92A3-4F54-81B1-EB574837F0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01" t="28180" r="61812" b="33840"/>
          <a:stretch/>
        </p:blipFill>
        <p:spPr bwMode="auto">
          <a:xfrm>
            <a:off x="-9524" y="5284246"/>
            <a:ext cx="1269156" cy="1573753"/>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W. Allen Wallis : Wallis Institute : University of Rochester">
            <a:extLst>
              <a:ext uri="{FF2B5EF4-FFF2-40B4-BE49-F238E27FC236}">
                <a16:creationId xmlns:a16="http://schemas.microsoft.com/office/drawing/2014/main" id="{1F9D5A24-6C37-40B6-94D0-9526BD759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7509" y="5106443"/>
            <a:ext cx="1251112" cy="175155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2" end="2"/>
                                            </p:txEl>
                                          </p:spTgt>
                                        </p:tgtEl>
                                        <p:attrNameLst>
                                          <p:attrName>style.visibility</p:attrName>
                                        </p:attrNameLst>
                                      </p:cBhvr>
                                      <p:to>
                                        <p:strVal val="visible"/>
                                      </p:to>
                                    </p:set>
                                    <p:anim calcmode="lin" valueType="num">
                                      <p:cBhvr additive="base">
                                        <p:cTn id="17"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3">
                                            <p:txEl>
                                              <p:pRg st="1" end="1"/>
                                            </p:txEl>
                                          </p:spTgt>
                                        </p:tgtEl>
                                        <p:attrNameLst>
                                          <p:attrName>style.visibility</p:attrName>
                                        </p:attrNameLst>
                                      </p:cBhvr>
                                      <p:to>
                                        <p:strVal val="visible"/>
                                      </p:to>
                                    </p:set>
                                    <p:anim calcmode="lin" valueType="num">
                                      <p:cBhvr additive="base">
                                        <p:cTn id="23"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4.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5.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6.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8244</TotalTime>
  <Words>1594</Words>
  <Application>Microsoft Office PowerPoint</Application>
  <PresentationFormat>Presentación en pantalla (4:3)</PresentationFormat>
  <Paragraphs>303</Paragraphs>
  <Slides>27</Slides>
  <Notes>2</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8" baseType="lpstr">
      <vt:lpstr>Arial</vt:lpstr>
      <vt:lpstr>Arial Black</vt:lpstr>
      <vt:lpstr>Cambria Math</vt:lpstr>
      <vt:lpstr>Symbol</vt:lpstr>
      <vt:lpstr>Tahoma</vt:lpstr>
      <vt:lpstr>Times New Roman</vt:lpstr>
      <vt:lpstr>Trebuchet MS</vt:lpstr>
      <vt:lpstr>Wingdings</vt:lpstr>
      <vt:lpstr>Wingdings 3</vt:lpstr>
      <vt:lpstr>Faceta</vt:lpstr>
      <vt:lpstr>Equation.DSMT4</vt:lpstr>
      <vt:lpstr>UNIVERSIDAD NACIONAL AGRARIA LA MOLINA</vt:lpstr>
      <vt:lpstr>“Es mejor tener una respuesta aproximada a la pregunta correcta que una respuesta exacta a la pregunta equivocada”</vt:lpstr>
      <vt:lpstr>Contenido</vt:lpstr>
      <vt:lpstr>1. Introducción</vt:lpstr>
      <vt:lpstr>1. Introducción</vt:lpstr>
      <vt:lpstr>2. Prueba para comparar una parámetro     de Locación </vt:lpstr>
      <vt:lpstr>2. Prueba para comparar un parámetro     de Locación 2.1 Prueba de la Mediana</vt:lpstr>
      <vt:lpstr>2. Prueba para comparar un parámetro      de Locación 2.1 Prueba de la Mediana</vt:lpstr>
      <vt:lpstr>2. Prueba para comparar un parámetro     de Locación 2.2 Prueba de Kruskal-Wallis</vt:lpstr>
      <vt:lpstr>2. Prueba para comparar un parámetro      de Locación 2.2 Prueba Kruskal-Wallis</vt:lpstr>
      <vt:lpstr>2. Prueba para comparar un parámetro      de Locación 2.3 Prueba de Van Der Waerden</vt:lpstr>
      <vt:lpstr>2. Prueba para comparar un parámetro       de Locación 2.3 Prueba Van der Waerden</vt:lpstr>
      <vt:lpstr>2. Prueba para comparar un parámetro      de Locación 2.4 Prueba de Jonckheere-Terpstra</vt:lpstr>
      <vt:lpstr>2. Prueba para comparar un parámetro       de Locación 2.4 Prueba de Jonckheere-Terpstra</vt:lpstr>
      <vt:lpstr>3. Prueba para comparar una parámetro     de Escala </vt:lpstr>
      <vt:lpstr>3. Prueba para comparar un parámetro     de Escala 3.1 Prueba de Levene</vt:lpstr>
      <vt:lpstr>3. Prueba para comparar un parámetro       de Escala 3.1 Prueba de Levene</vt:lpstr>
      <vt:lpstr>3. Prueba para comparar un parámetro     de Escala 3.2 Prueba de Fligner-Killeen</vt:lpstr>
      <vt:lpstr>3. Prueba para comparar un parámetro       de Escala 3.2 Prueba de Fligner-Killeen</vt:lpstr>
      <vt:lpstr>3. Prueba para comparar un parámetro     de Escala 3.3 Prueba de Klotzs</vt:lpstr>
      <vt:lpstr>3. Prueba para comparar un parámetro       de Escala 3.3 Prueba de Klotzs</vt:lpstr>
      <vt:lpstr>3. Prueba para comparar un parámetro     de Escala 3.4 Prueba de Conover</vt:lpstr>
      <vt:lpstr>3. Prueba para comparar un parámetro       de Escala 3.4 Prueba de Conover</vt:lpstr>
      <vt:lpstr>3. Prueba para comparar un parámetro       de Escala 3.4 Prueba de Conover</vt:lpstr>
      <vt:lpstr>4. Prueba para un experimento factorial 4.1 Prueba de Scheirer-Ray-Hare</vt:lpstr>
      <vt:lpstr>4. Prueba para un experimento factorial 4.1 Prueba de Scheirer-Ray-Hare</vt:lpstr>
      <vt:lpstr>5. Prueba para comparar forma </vt:lpstr>
    </vt:vector>
  </TitlesOfParts>
  <Company>Estadistica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 Computacional</dc:title>
  <dc:creator>Docente09</dc:creator>
  <cp:lastModifiedBy>PORRAS CERRON JAIME CARLOS</cp:lastModifiedBy>
  <cp:revision>349</cp:revision>
  <dcterms:created xsi:type="dcterms:W3CDTF">2006-08-18T14:21:20Z</dcterms:created>
  <dcterms:modified xsi:type="dcterms:W3CDTF">2020-09-16T04:01:39Z</dcterms:modified>
</cp:coreProperties>
</file>