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23"/>
  </p:notesMasterIdLst>
  <p:handoutMasterIdLst>
    <p:handoutMasterId r:id="rId24"/>
  </p:handoutMasterIdLst>
  <p:sldIdLst>
    <p:sldId id="291" r:id="rId2"/>
    <p:sldId id="292" r:id="rId3"/>
    <p:sldId id="265" r:id="rId4"/>
    <p:sldId id="272" r:id="rId5"/>
    <p:sldId id="380" r:id="rId6"/>
    <p:sldId id="371" r:id="rId7"/>
    <p:sldId id="381" r:id="rId8"/>
    <p:sldId id="354" r:id="rId9"/>
    <p:sldId id="355" r:id="rId10"/>
    <p:sldId id="305" r:id="rId11"/>
    <p:sldId id="372" r:id="rId12"/>
    <p:sldId id="373" r:id="rId13"/>
    <p:sldId id="374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</p:sldIdLst>
  <p:sldSz cx="9144000" cy="6858000" type="screen4x3"/>
  <p:notesSz cx="6858000" cy="9945688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33CC33"/>
    <a:srgbClr val="FFFF66"/>
    <a:srgbClr val="B3EBD6"/>
    <a:srgbClr val="66CCFF"/>
    <a:srgbClr val="FF99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2740" autoAdjust="0"/>
  </p:normalViewPr>
  <p:slideViewPr>
    <p:cSldViewPr>
      <p:cViewPr varScale="1">
        <p:scale>
          <a:sx n="74" d="100"/>
          <a:sy n="74" d="100"/>
        </p:scale>
        <p:origin x="1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6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7CFB055-405B-49ED-9F4C-D63166500AA6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765617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5F9EF663-8317-4055-92A2-5796464BDC7C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976237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>
              <a:latin typeface="Arial" panose="020B0604020202020204" pitchFamily="34" charset="0"/>
            </a:endParaRPr>
          </a:p>
        </p:txBody>
      </p:sp>
      <p:sp>
        <p:nvSpPr>
          <p:cNvPr id="33796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CAAEF1-A2A3-4F52-89B0-0E5C50D1984A}" type="slidenum">
              <a:rPr lang="es-ES" altLang="es-PE" sz="1200">
                <a:latin typeface="Arial" panose="020B0604020202020204" pitchFamily="34" charset="0"/>
              </a:rPr>
              <a:pPr/>
              <a:t>2</a:t>
            </a:fld>
            <a:endParaRPr lang="es-ES" altLang="es-PE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69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EF663-8317-4055-92A2-5796464BDC7C}" type="slidenum">
              <a:rPr lang="es-ES" altLang="es-PE" smtClean="0"/>
              <a:pPr/>
              <a:t>3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59260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-7938" y="-7938"/>
            <a:ext cx="9170988" cy="6873876"/>
            <a:chOff x="-8466" y="-8468"/>
            <a:chExt cx="9171316" cy="6874935"/>
          </a:xfrm>
        </p:grpSpPr>
        <p:cxnSp>
          <p:nvCxnSpPr>
            <p:cNvPr id="5" name="Straight Connector 27"/>
            <p:cNvCxnSpPr/>
            <p:nvPr/>
          </p:nvCxnSpPr>
          <p:spPr>
            <a:xfrm flipV="1">
              <a:off x="5130456" y="4175239"/>
              <a:ext cx="4022869" cy="2683288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8"/>
            <p:cNvCxnSpPr/>
            <p:nvPr/>
          </p:nvCxnSpPr>
          <p:spPr>
            <a:xfrm>
              <a:off x="7043462" y="-529"/>
              <a:ext cx="1217656" cy="685905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/>
            <p:cNvSpPr/>
            <p:nvPr/>
          </p:nvSpPr>
          <p:spPr>
            <a:xfrm>
              <a:off x="6892644" y="-529"/>
              <a:ext cx="2268619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/>
            <p:cNvSpPr/>
            <p:nvPr/>
          </p:nvSpPr>
          <p:spPr>
            <a:xfrm>
              <a:off x="7205393" y="-8468"/>
              <a:ext cx="1947932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/>
            <p:cNvSpPr/>
            <p:nvPr/>
          </p:nvSpPr>
          <p:spPr>
            <a:xfrm>
              <a:off x="6638635" y="3919613"/>
              <a:ext cx="251310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/>
            <p:cNvSpPr/>
            <p:nvPr/>
          </p:nvSpPr>
          <p:spPr>
            <a:xfrm>
              <a:off x="7010123" y="-8468"/>
              <a:ext cx="2143202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/>
            <p:cNvSpPr/>
            <p:nvPr/>
          </p:nvSpPr>
          <p:spPr>
            <a:xfrm>
              <a:off x="8296044" y="-8468"/>
              <a:ext cx="857281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/>
            <p:cNvSpPr/>
            <p:nvPr/>
          </p:nvSpPr>
          <p:spPr>
            <a:xfrm>
              <a:off x="8094425" y="-8468"/>
              <a:ext cx="1066838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/>
            <p:cNvSpPr/>
            <p:nvPr/>
          </p:nvSpPr>
          <p:spPr>
            <a:xfrm>
              <a:off x="8069024" y="4894488"/>
              <a:ext cx="1093826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/>
            <p:cNvSpPr/>
            <p:nvPr/>
          </p:nvSpPr>
          <p:spPr>
            <a:xfrm>
              <a:off x="-8466" y="-8468"/>
              <a:ext cx="863632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265B9-4C3B-43FE-A43F-5E75205462C8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6665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2BBE9-AF66-4F01-A90F-F63459DF1A8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9666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PE" sz="8000">
                <a:solidFill>
                  <a:srgbClr val="9FE0F5"/>
                </a:solidFill>
              </a:rPr>
              <a:t>“</a:t>
            </a:r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PE" sz="8000">
                <a:solidFill>
                  <a:srgbClr val="9FE0F5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15FBF186-40BE-4BAB-B02C-7981FC5CAAA6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572540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34DAC-B0FD-4235-84B7-AE83F1F23182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715606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PE" sz="8000">
                <a:solidFill>
                  <a:srgbClr val="9FE0F5"/>
                </a:solidFill>
              </a:rPr>
              <a:t>“</a:t>
            </a:r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PE" sz="8000">
                <a:solidFill>
                  <a:srgbClr val="9FE0F5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F7A04C1-E060-4FC3-AEE1-711586665C96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635226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8B1CAFD-F167-4D9D-86E4-83B0D4140061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954012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541FC-7B81-4A34-910F-896674E1F1D2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774096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745D2-BA75-4785-A535-8EC2B1599C8C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447425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BDDAA4-6947-4541-A58C-1FD99BE385B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24004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C47DB4-6AE3-4E02-82D1-B87912B2297C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71871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9B3A6-D3DA-4DCF-BC17-43D2288A49C9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60067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D39D3-5B00-46AB-B449-B3BB3BFDC30C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37385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FCC13-498B-4D78-93A1-7FEF7C9671EB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5732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BD0A6-DE3E-4512-9100-C5C94DBDA828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50323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28854-B037-426A-9219-E1F8BFAA105F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32662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8C5E3-4536-4745-9D54-4D651C7F9564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13738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82241-CE95-4D5E-AC5E-EF56A65A4095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66414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C9E2C-105A-458B-A625-D1E510C5610A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47564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6"/>
          <p:cNvGrpSpPr>
            <a:grpSpLocks/>
          </p:cNvGrpSpPr>
          <p:nvPr/>
        </p:nvGrpSpPr>
        <p:grpSpPr bwMode="auto">
          <a:xfrm>
            <a:off x="-7938" y="-7938"/>
            <a:ext cx="9170988" cy="6873876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17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55" y="4175239"/>
              <a:ext cx="4022869" cy="2683288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3462" y="-529"/>
              <a:ext cx="1217656" cy="685905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2644" y="-529"/>
              <a:ext cx="2268619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393" y="-8468"/>
              <a:ext cx="1947932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34" y="3919613"/>
              <a:ext cx="251310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23" y="-8468"/>
              <a:ext cx="2143202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044" y="-8468"/>
              <a:ext cx="857281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425" y="-8468"/>
              <a:ext cx="1066838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9024" y="4894488"/>
              <a:ext cx="1093826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título del patrón</a:t>
            </a:r>
            <a:endParaRPr lang="en-US" altLang="es-PE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  <a:endParaRPr lang="en-US" alt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CAC821-F2AE-4E80-8B10-6C1A783251E5}" type="datetimeFigureOut">
              <a:rPr lang="es-PE"/>
              <a:pPr>
                <a:defRPr/>
              </a:pPr>
              <a:t>5/10/2020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900">
                <a:solidFill>
                  <a:schemeClr val="accent1"/>
                </a:solidFill>
              </a:defRPr>
            </a:lvl1pPr>
          </a:lstStyle>
          <a:p>
            <a:fld id="{C6784AC6-E35A-4827-853F-327590500C53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  <p:sldLayoutId id="2147483941" r:id="rId18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20.wmf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2.wmf"/><Relationship Id="rId5" Type="http://schemas.openxmlformats.org/officeDocument/2006/relationships/image" Target="../media/image17.wmf"/><Relationship Id="rId10" Type="http://schemas.openxmlformats.org/officeDocument/2006/relationships/image" Target="../media/image21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jpeg"/><Relationship Id="rId4" Type="http://schemas.openxmlformats.org/officeDocument/2006/relationships/hyperlink" Target="http://akifrases.com/frase/132663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/>
          <p:cNvSpPr>
            <a:spLocks noGrp="1"/>
          </p:cNvSpPr>
          <p:nvPr>
            <p:ph type="ctrTitle"/>
          </p:nvPr>
        </p:nvSpPr>
        <p:spPr>
          <a:xfrm>
            <a:off x="1979613" y="0"/>
            <a:ext cx="7164387" cy="1830388"/>
          </a:xfrm>
        </p:spPr>
        <p:txBody>
          <a:bodyPr/>
          <a:lstStyle/>
          <a:p>
            <a:pPr algn="ctr" eaLnBrk="1" hangingPunct="1"/>
            <a:r>
              <a:rPr lang="es-PE" altLang="es-PE" sz="3200">
                <a:solidFill>
                  <a:schemeClr val="tx1"/>
                </a:solidFill>
              </a:rPr>
              <a:t>UNIVERSIDAD NACIONAL AGRARIA LA MOLINA</a:t>
            </a:r>
          </a:p>
        </p:txBody>
      </p:sp>
      <p:pic>
        <p:nvPicPr>
          <p:cNvPr id="23555" name="Picture 2" descr="http://www.lamolina.edu.pe/portada/html/acerca/escudos/download/color/1193x1355_ESCUDOCOL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79613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2 Subtítulo"/>
          <p:cNvSpPr txBox="1">
            <a:spLocks/>
          </p:cNvSpPr>
          <p:nvPr/>
        </p:nvSpPr>
        <p:spPr bwMode="auto">
          <a:xfrm>
            <a:off x="2700338" y="1916113"/>
            <a:ext cx="58674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s-PE" altLang="es-PE" sz="2400" dirty="0">
                <a:solidFill>
                  <a:srgbClr val="404040"/>
                </a:solidFill>
                <a:latin typeface="Trebuchet MS" panose="020B0603020202020204" pitchFamily="34" charset="0"/>
              </a:rPr>
              <a:t>Departamento Académico de Estadística e Informática</a:t>
            </a:r>
          </a:p>
        </p:txBody>
      </p:sp>
      <p:sp>
        <p:nvSpPr>
          <p:cNvPr id="23557" name="2 Subtítulo"/>
          <p:cNvSpPr txBox="1">
            <a:spLocks/>
          </p:cNvSpPr>
          <p:nvPr/>
        </p:nvSpPr>
        <p:spPr bwMode="auto">
          <a:xfrm>
            <a:off x="2736850" y="3500438"/>
            <a:ext cx="586740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s-PE" altLang="es-PE" sz="3200" dirty="0">
                <a:solidFill>
                  <a:srgbClr val="0070C0"/>
                </a:solidFill>
                <a:latin typeface="Trebuchet MS" panose="020B0603020202020204" pitchFamily="34" charset="0"/>
              </a:rPr>
              <a:t>Estadística No Paramétrica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816350" y="6237288"/>
            <a:ext cx="532765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s-ES" altLang="es-PE" sz="3200"/>
              <a:t>Mg Sc Jaime Porras Cerrón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Pruebas con tablas de contingencia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3.3 Prueba exacta de Fisher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E1AF5CA-73AF-4387-9A25-321A8DB6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8172"/>
            <a:ext cx="7776864" cy="5445164"/>
          </a:xfrm>
        </p:spPr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es-PE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Prueba Estadística</a:t>
            </a:r>
            <a:endParaRPr lang="es-PE" sz="32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sz="3200" b="1" dirty="0"/>
          </a:p>
          <a:p>
            <a:pPr marL="0" indent="0">
              <a:buNone/>
            </a:pPr>
            <a:r>
              <a:rPr lang="es-PE" sz="3200" b="1" dirty="0"/>
              <a:t>En R</a:t>
            </a:r>
            <a:r>
              <a:rPr lang="es-PE" sz="3200" dirty="0"/>
              <a:t>: Se usa la función </a:t>
            </a:r>
            <a:r>
              <a:rPr lang="es-PE" sz="3200" dirty="0" err="1"/>
              <a:t>fisher.test</a:t>
            </a:r>
            <a:endParaRPr lang="es-PE" sz="3200" dirty="0"/>
          </a:p>
        </p:txBody>
      </p:sp>
      <p:sp>
        <p:nvSpPr>
          <p:cNvPr id="12" name="Rectangle 73">
            <a:extLst>
              <a:ext uri="{FF2B5EF4-FFF2-40B4-BE49-F238E27FC236}">
                <a16:creationId xmlns:a16="http://schemas.microsoft.com/office/drawing/2014/main" id="{5428291D-4FDC-4416-BF7F-A09B1C9B328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068710" y="4780809"/>
            <a:ext cx="112773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4" name="Rectangle 75">
            <a:extLst>
              <a:ext uri="{FF2B5EF4-FFF2-40B4-BE49-F238E27FC236}">
                <a16:creationId xmlns:a16="http://schemas.microsoft.com/office/drawing/2014/main" id="{367D321C-6544-4CF7-B9DA-1DEC21B19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018A6B78-EABB-4A3A-9FC3-DAC6A7E18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1" y="1869739"/>
            <a:ext cx="131671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4" name="Rectangle 154">
            <a:extLst>
              <a:ext uri="{FF2B5EF4-FFF2-40B4-BE49-F238E27FC236}">
                <a16:creationId xmlns:a16="http://schemas.microsoft.com/office/drawing/2014/main" id="{2089FE68-B1F0-4D8E-8DE1-FCF788253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212" y="2330464"/>
            <a:ext cx="11297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6" name="Rectangle 156">
            <a:extLst>
              <a:ext uri="{FF2B5EF4-FFF2-40B4-BE49-F238E27FC236}">
                <a16:creationId xmlns:a16="http://schemas.microsoft.com/office/drawing/2014/main" id="{E7B1908F-6DDC-4E3E-9875-03862EF16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3" y="3557123"/>
            <a:ext cx="117071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9" name="Rectangle 158">
            <a:extLst>
              <a:ext uri="{FF2B5EF4-FFF2-40B4-BE49-F238E27FC236}">
                <a16:creationId xmlns:a16="http://schemas.microsoft.com/office/drawing/2014/main" id="{C4DBE3C8-EDE7-4DA0-B5FD-A7466A39195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4232" y="5566233"/>
            <a:ext cx="10310658" cy="4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3" name="Rectangle 214">
            <a:extLst>
              <a:ext uri="{FF2B5EF4-FFF2-40B4-BE49-F238E27FC236}">
                <a16:creationId xmlns:a16="http://schemas.microsoft.com/office/drawing/2014/main" id="{29757AFE-DA3A-45B2-9894-0F32D1420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201970"/>
            <a:ext cx="132155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3" name="Rectangle 216">
            <a:extLst>
              <a:ext uri="{FF2B5EF4-FFF2-40B4-BE49-F238E27FC236}">
                <a16:creationId xmlns:a16="http://schemas.microsoft.com/office/drawing/2014/main" id="{267E6F3C-7EAC-4324-8262-7B57A37CE8B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22754" y="2414638"/>
            <a:ext cx="143132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6" name="Rectangle 218">
            <a:extLst>
              <a:ext uri="{FF2B5EF4-FFF2-40B4-BE49-F238E27FC236}">
                <a16:creationId xmlns:a16="http://schemas.microsoft.com/office/drawing/2014/main" id="{831D2394-D5D0-400E-8319-1752C581A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549" y="3054309"/>
            <a:ext cx="13087165" cy="4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8" name="Rectangle 220">
            <a:extLst>
              <a:ext uri="{FF2B5EF4-FFF2-40B4-BE49-F238E27FC236}">
                <a16:creationId xmlns:a16="http://schemas.microsoft.com/office/drawing/2014/main" id="{58A6D58C-31EF-48CD-851D-3E7D6AA1C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713" y="5306551"/>
            <a:ext cx="12878536" cy="55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pic>
        <p:nvPicPr>
          <p:cNvPr id="1301" name="Picture 277">
            <a:extLst>
              <a:ext uri="{FF2B5EF4-FFF2-40B4-BE49-F238E27FC236}">
                <a16:creationId xmlns:a16="http://schemas.microsoft.com/office/drawing/2014/main" id="{0B5847F0-0D48-4027-98F6-A16A56255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61275"/>
            <a:ext cx="5462424" cy="140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020021C-A4F8-4479-84D8-4F06AA568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855341"/>
              </p:ext>
            </p:extLst>
          </p:nvPr>
        </p:nvGraphicFramePr>
        <p:xfrm>
          <a:off x="2203212" y="1745122"/>
          <a:ext cx="4303991" cy="1857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2411">
                  <a:extLst>
                    <a:ext uri="{9D8B030D-6E8A-4147-A177-3AD203B41FA5}">
                      <a16:colId xmlns:a16="http://schemas.microsoft.com/office/drawing/2014/main" val="1915977787"/>
                    </a:ext>
                  </a:extLst>
                </a:gridCol>
                <a:gridCol w="813042">
                  <a:extLst>
                    <a:ext uri="{9D8B030D-6E8A-4147-A177-3AD203B41FA5}">
                      <a16:colId xmlns:a16="http://schemas.microsoft.com/office/drawing/2014/main" val="373959938"/>
                    </a:ext>
                  </a:extLst>
                </a:gridCol>
                <a:gridCol w="813042">
                  <a:extLst>
                    <a:ext uri="{9D8B030D-6E8A-4147-A177-3AD203B41FA5}">
                      <a16:colId xmlns:a16="http://schemas.microsoft.com/office/drawing/2014/main" val="3679318451"/>
                    </a:ext>
                  </a:extLst>
                </a:gridCol>
                <a:gridCol w="1595496">
                  <a:extLst>
                    <a:ext uri="{9D8B030D-6E8A-4147-A177-3AD203B41FA5}">
                      <a16:colId xmlns:a16="http://schemas.microsoft.com/office/drawing/2014/main" val="4077454649"/>
                    </a:ext>
                  </a:extLst>
                </a:gridCol>
              </a:tblGrid>
              <a:tr h="371544">
                <a:tc rowSpan="2"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effectLst/>
                        </a:rPr>
                        <a:t>Variable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Grupo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Combinación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7655255"/>
                  </a:ext>
                </a:extLst>
              </a:tr>
              <a:tr h="37154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effectLst/>
                        </a:rPr>
                        <a:t>I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II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652769"/>
                  </a:ext>
                </a:extLst>
              </a:tr>
              <a:tr h="371544"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+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A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B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A+B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1746122"/>
                  </a:ext>
                </a:extLst>
              </a:tr>
              <a:tr h="371544"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-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C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D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C+D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9055085"/>
                  </a:ext>
                </a:extLst>
              </a:tr>
              <a:tr h="371544">
                <a:tc>
                  <a:txBody>
                    <a:bodyPr/>
                    <a:lstStyle/>
                    <a:p>
                      <a:pPr algn="just"/>
                      <a:r>
                        <a:rPr lang="es-PE" sz="1200">
                          <a:effectLst/>
                        </a:rPr>
                        <a:t>Total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A+C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B+D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effectLst/>
                        </a:rPr>
                        <a:t>n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6014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694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Pruebas con tablas de contingencia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3.4 Prueba de Mantel-</a:t>
            </a:r>
            <a:r>
              <a:rPr lang="es-ES" altLang="es-PE" sz="3100" b="1" dirty="0" err="1">
                <a:solidFill>
                  <a:srgbClr val="0070C0"/>
                </a:solidFill>
              </a:rPr>
              <a:t>Haen</a:t>
            </a:r>
            <a:r>
              <a:rPr lang="es-ES" altLang="es-PE" sz="3100" b="1" dirty="0">
                <a:solidFill>
                  <a:srgbClr val="0070C0"/>
                </a:solidFill>
              </a:rPr>
              <a:t>-Cochran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53256" y="1191428"/>
            <a:ext cx="7772400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dirty="0"/>
              <a:t>Aspectos Generales</a:t>
            </a:r>
          </a:p>
          <a:p>
            <a:pPr marL="0" indent="0" algn="just">
              <a:buNone/>
            </a:pPr>
            <a:r>
              <a:rPr lang="es-ES" sz="2800" dirty="0"/>
              <a:t>Esta prueba utiliza tres variables; la primera es considerada como estratos (o capas) y dentro de cada una de ella se clasifican las otras dos variables.</a:t>
            </a:r>
            <a:endParaRPr lang="es-PE" sz="2800" dirty="0"/>
          </a:p>
          <a:p>
            <a:pPr marL="0" lvl="0" indent="0">
              <a:buNone/>
            </a:pPr>
            <a:r>
              <a:rPr lang="es-PE" sz="3200" dirty="0"/>
              <a:t>Supuesto</a:t>
            </a:r>
          </a:p>
          <a:p>
            <a:pPr lvl="0" algn="just"/>
            <a:r>
              <a:rPr lang="es-PE" sz="2400" dirty="0"/>
              <a:t>Las muestras son seleccionadas al azar.</a:t>
            </a:r>
          </a:p>
          <a:p>
            <a:pPr lvl="0" algn="just"/>
            <a:r>
              <a:rPr lang="es-PE" sz="2400" dirty="0"/>
              <a:t>Las muestras son independientes.</a:t>
            </a:r>
          </a:p>
          <a:p>
            <a:pPr lvl="0" algn="just"/>
            <a:r>
              <a:rPr lang="es-PE" sz="2400" dirty="0"/>
              <a:t>Los datos deben encontrarse en una escala nominal u ordinal y si se trabaja con variables de tipo intervalo o razón se deben categorizar.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59659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Pruebas con tablas de contingencia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3.4 Prueba de Mantel-</a:t>
            </a:r>
            <a:r>
              <a:rPr lang="es-ES" altLang="es-PE" sz="3100" b="1" dirty="0" err="1">
                <a:solidFill>
                  <a:srgbClr val="0070C0"/>
                </a:solidFill>
              </a:rPr>
              <a:t>Haen</a:t>
            </a:r>
            <a:r>
              <a:rPr lang="es-ES" altLang="es-PE" sz="3100" b="1" dirty="0">
                <a:solidFill>
                  <a:srgbClr val="0070C0"/>
                </a:solidFill>
              </a:rPr>
              <a:t>-Cochran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E1AF5CA-73AF-4387-9A25-321A8DB6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8172"/>
            <a:ext cx="7776864" cy="5445164"/>
          </a:xfrm>
        </p:spPr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es-PE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Hipótesis</a:t>
            </a:r>
          </a:p>
          <a:p>
            <a:pPr marL="0" indent="0" algn="just">
              <a:spcAft>
                <a:spcPts val="0"/>
              </a:spcAft>
              <a:buNone/>
            </a:pPr>
            <a:endParaRPr lang="es-PE" sz="3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s-PE" sz="3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s-PE" sz="3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s-PE" sz="3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Prueba Estadística</a:t>
            </a:r>
            <a:endParaRPr lang="es-PE" sz="32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P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cada tabla i hay n</a:t>
            </a:r>
            <a:r>
              <a:rPr lang="es-PE" sz="18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P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observaciones, todas ellas pueden ser categorizadas como del tipo 1 (</a:t>
            </a:r>
            <a:r>
              <a:rPr lang="es-P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PE" sz="1800" baseline="-25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P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ellos) o del tipo 2 (n</a:t>
            </a:r>
            <a:r>
              <a:rPr lang="es-PE" sz="18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P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P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PE" sz="1800" baseline="-25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P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ellos)</a:t>
            </a: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sz="3200" b="1" dirty="0"/>
              <a:t>En R</a:t>
            </a:r>
            <a:r>
              <a:rPr lang="es-PE" sz="3200" dirty="0"/>
              <a:t>: Se usa la función </a:t>
            </a:r>
            <a:r>
              <a:rPr lang="es-PE" sz="3200" dirty="0" err="1"/>
              <a:t>mantelhaen.test</a:t>
            </a:r>
            <a:endParaRPr lang="es-PE" sz="3200" dirty="0"/>
          </a:p>
        </p:txBody>
      </p:sp>
      <p:sp>
        <p:nvSpPr>
          <p:cNvPr id="12" name="Rectangle 73">
            <a:extLst>
              <a:ext uri="{FF2B5EF4-FFF2-40B4-BE49-F238E27FC236}">
                <a16:creationId xmlns:a16="http://schemas.microsoft.com/office/drawing/2014/main" id="{5428291D-4FDC-4416-BF7F-A09B1C9B328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068710" y="4780809"/>
            <a:ext cx="112773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4" name="Rectangle 75">
            <a:extLst>
              <a:ext uri="{FF2B5EF4-FFF2-40B4-BE49-F238E27FC236}">
                <a16:creationId xmlns:a16="http://schemas.microsoft.com/office/drawing/2014/main" id="{367D321C-6544-4CF7-B9DA-1DEC21B19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4" name="Rectangle 154">
            <a:extLst>
              <a:ext uri="{FF2B5EF4-FFF2-40B4-BE49-F238E27FC236}">
                <a16:creationId xmlns:a16="http://schemas.microsoft.com/office/drawing/2014/main" id="{2089FE68-B1F0-4D8E-8DE1-FCF788253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212" y="2330464"/>
            <a:ext cx="11297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6" name="Rectangle 156">
            <a:extLst>
              <a:ext uri="{FF2B5EF4-FFF2-40B4-BE49-F238E27FC236}">
                <a16:creationId xmlns:a16="http://schemas.microsoft.com/office/drawing/2014/main" id="{E7B1908F-6DDC-4E3E-9875-03862EF16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3" y="3557123"/>
            <a:ext cx="117071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9" name="Rectangle 158">
            <a:extLst>
              <a:ext uri="{FF2B5EF4-FFF2-40B4-BE49-F238E27FC236}">
                <a16:creationId xmlns:a16="http://schemas.microsoft.com/office/drawing/2014/main" id="{C4DBE3C8-EDE7-4DA0-B5FD-A7466A39195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4232" y="5566233"/>
            <a:ext cx="10310658" cy="4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3" name="Rectangle 216">
            <a:extLst>
              <a:ext uri="{FF2B5EF4-FFF2-40B4-BE49-F238E27FC236}">
                <a16:creationId xmlns:a16="http://schemas.microsoft.com/office/drawing/2014/main" id="{267E6F3C-7EAC-4324-8262-7B57A37CE8B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22754" y="2414638"/>
            <a:ext cx="143132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6" name="Rectangle 218">
            <a:extLst>
              <a:ext uri="{FF2B5EF4-FFF2-40B4-BE49-F238E27FC236}">
                <a16:creationId xmlns:a16="http://schemas.microsoft.com/office/drawing/2014/main" id="{831D2394-D5D0-400E-8319-1752C581A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549" y="3054309"/>
            <a:ext cx="13087165" cy="4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8" name="Rectangle 220">
            <a:extLst>
              <a:ext uri="{FF2B5EF4-FFF2-40B4-BE49-F238E27FC236}">
                <a16:creationId xmlns:a16="http://schemas.microsoft.com/office/drawing/2014/main" id="{58A6D58C-31EF-48CD-851D-3E7D6AA1C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713" y="5306551"/>
            <a:ext cx="12878536" cy="55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D5A5270-8E81-4CD9-A542-6D5037271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368" y="1773457"/>
            <a:ext cx="13639781" cy="4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0BCA696D-AC0F-4D8D-9A91-F813CB0F16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685528"/>
              </p:ext>
            </p:extLst>
          </p:nvPr>
        </p:nvGraphicFramePr>
        <p:xfrm>
          <a:off x="2325516" y="4650394"/>
          <a:ext cx="3965575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r:id="rId3" imgW="3822700" imgH="1524000" progId="Equation.DSMT4">
                  <p:embed/>
                </p:oleObj>
              </mc:Choice>
              <mc:Fallback>
                <p:oleObj r:id="rId3" imgW="3822700" imgH="152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516" y="4650394"/>
                        <a:ext cx="3965575" cy="1624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A6B811D-3015-4857-9E03-2B7951F4E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443879"/>
              </p:ext>
            </p:extLst>
          </p:nvPr>
        </p:nvGraphicFramePr>
        <p:xfrm>
          <a:off x="712828" y="1633555"/>
          <a:ext cx="6938730" cy="144864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58360">
                  <a:extLst>
                    <a:ext uri="{9D8B030D-6E8A-4147-A177-3AD203B41FA5}">
                      <a16:colId xmlns:a16="http://schemas.microsoft.com/office/drawing/2014/main" val="1044873897"/>
                    </a:ext>
                  </a:extLst>
                </a:gridCol>
                <a:gridCol w="799331">
                  <a:extLst>
                    <a:ext uri="{9D8B030D-6E8A-4147-A177-3AD203B41FA5}">
                      <a16:colId xmlns:a16="http://schemas.microsoft.com/office/drawing/2014/main" val="4198733112"/>
                    </a:ext>
                  </a:extLst>
                </a:gridCol>
                <a:gridCol w="2151980">
                  <a:extLst>
                    <a:ext uri="{9D8B030D-6E8A-4147-A177-3AD203B41FA5}">
                      <a16:colId xmlns:a16="http://schemas.microsoft.com/office/drawing/2014/main" val="4031334599"/>
                    </a:ext>
                  </a:extLst>
                </a:gridCol>
                <a:gridCol w="829558">
                  <a:extLst>
                    <a:ext uri="{9D8B030D-6E8A-4147-A177-3AD203B41FA5}">
                      <a16:colId xmlns:a16="http://schemas.microsoft.com/office/drawing/2014/main" val="46170468"/>
                    </a:ext>
                  </a:extLst>
                </a:gridCol>
                <a:gridCol w="1599501">
                  <a:extLst>
                    <a:ext uri="{9D8B030D-6E8A-4147-A177-3AD203B41FA5}">
                      <a16:colId xmlns:a16="http://schemas.microsoft.com/office/drawing/2014/main" val="3194393987"/>
                    </a:ext>
                  </a:extLst>
                </a:gridCol>
              </a:tblGrid>
              <a:tr h="355270"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Bilateral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Unilateral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389771"/>
                  </a:ext>
                </a:extLst>
              </a:tr>
              <a:tr h="319048"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Caso A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Caso B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Caso C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0476772"/>
                  </a:ext>
                </a:extLst>
              </a:tr>
              <a:tr h="774325">
                <a:tc>
                  <a:txBody>
                    <a:bodyPr/>
                    <a:lstStyle/>
                    <a:p>
                      <a:pPr algn="ctr"/>
                      <a:endParaRPr lang="es-PE" sz="120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PE" sz="120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PE" sz="12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63774"/>
                  </a:ext>
                </a:extLst>
              </a:tr>
            </a:tbl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45417843-5493-4B9E-83EF-41F120039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52355"/>
              </p:ext>
            </p:extLst>
          </p:nvPr>
        </p:nvGraphicFramePr>
        <p:xfrm>
          <a:off x="768514" y="2334500"/>
          <a:ext cx="1411129" cy="79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r:id="rId5" imgW="812447" imgH="457002" progId="Equation.DSMT4">
                  <p:embed/>
                </p:oleObj>
              </mc:Choice>
              <mc:Fallback>
                <p:oleObj r:id="rId5" imgW="812447" imgH="45700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514" y="2334500"/>
                        <a:ext cx="1411129" cy="798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A2F738C2-5616-46A5-8B14-30F2DB37B3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960404"/>
              </p:ext>
            </p:extLst>
          </p:nvPr>
        </p:nvGraphicFramePr>
        <p:xfrm>
          <a:off x="3475275" y="2227511"/>
          <a:ext cx="1612899" cy="912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r:id="rId7" imgW="812447" imgH="457002" progId="Equation.DSMT4">
                  <p:embed/>
                </p:oleObj>
              </mc:Choice>
              <mc:Fallback>
                <p:oleObj r:id="rId7" imgW="812447" imgH="45700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275" y="2227511"/>
                        <a:ext cx="1612899" cy="9123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223AE0F6-9915-4F3C-A1ED-07D076872D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956565"/>
              </p:ext>
            </p:extLst>
          </p:nvPr>
        </p:nvGraphicFramePr>
        <p:xfrm>
          <a:off x="6231718" y="2289870"/>
          <a:ext cx="1432467" cy="81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r:id="rId9" imgW="812447" imgH="457002" progId="Equation.DSMT4">
                  <p:embed/>
                </p:oleObj>
              </mc:Choice>
              <mc:Fallback>
                <p:oleObj r:id="rId9" imgW="812447" imgH="45700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1718" y="2289870"/>
                        <a:ext cx="1432467" cy="810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41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4. Medidas de Asociación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4.1 Coeficiente V de Cramer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91428"/>
            <a:ext cx="7772400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/>
              <a:t>Coeficiente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sz="2400" i="1" dirty="0"/>
              <a:t>L = min(</a:t>
            </a:r>
            <a:r>
              <a:rPr lang="es-PE" sz="2400" i="1" dirty="0" err="1"/>
              <a:t>r,k</a:t>
            </a:r>
            <a:r>
              <a:rPr lang="es-PE" sz="2400" i="1" dirty="0"/>
              <a:t>)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altLang="es-PE" sz="2400" i="1" dirty="0"/>
              <a:t>r: Número de filas de la tabla de contingencia.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altLang="es-PE" sz="2400" i="1" dirty="0"/>
              <a:t>k: Número de columnas de la tabla de contingencia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PE" altLang="es-PE" i="1" dirty="0"/>
          </a:p>
          <a:p>
            <a:pPr marL="0" indent="0" algn="just" eaLnBrk="1" hangingPunct="1">
              <a:buNone/>
            </a:pPr>
            <a:r>
              <a:rPr lang="es-PE" altLang="es-PE" sz="3200" b="1" dirty="0"/>
              <a:t>En R: </a:t>
            </a:r>
            <a:r>
              <a:rPr lang="es-PE" altLang="es-PE" sz="3200" dirty="0"/>
              <a:t>Se usa l</a:t>
            </a:r>
            <a:r>
              <a:rPr lang="es-PE" sz="3200" dirty="0"/>
              <a:t>a función </a:t>
            </a:r>
            <a:r>
              <a:rPr lang="es-PE" sz="3200" dirty="0" err="1"/>
              <a:t>cramersV</a:t>
            </a:r>
            <a:r>
              <a:rPr lang="es-PE" sz="3200" dirty="0"/>
              <a:t> del paquete </a:t>
            </a:r>
            <a:r>
              <a:rPr lang="es-PE" sz="3200" dirty="0" err="1"/>
              <a:t>lsr</a:t>
            </a:r>
            <a:r>
              <a:rPr lang="es-PE" sz="3200" dirty="0"/>
              <a:t>, </a:t>
            </a:r>
            <a:r>
              <a:rPr lang="es-PE" sz="3200" dirty="0" err="1"/>
              <a:t>assocstats</a:t>
            </a:r>
            <a:r>
              <a:rPr lang="es-PE" sz="3200" dirty="0"/>
              <a:t> del paquete </a:t>
            </a:r>
            <a:r>
              <a:rPr lang="es-PE" sz="3200" dirty="0" err="1"/>
              <a:t>vcd</a:t>
            </a:r>
            <a:r>
              <a:rPr lang="es-PE" sz="3200" dirty="0"/>
              <a:t> </a:t>
            </a:r>
            <a:endParaRPr lang="es-ES" altLang="es-PE" sz="3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3347863" y="5158088"/>
            <a:ext cx="13084103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F2A6185-0947-4AB7-9121-B7B6BB0FA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5" y="5796951"/>
            <a:ext cx="13400083" cy="5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3830EF7-1AB7-4B30-B1DD-68F37E059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3" y="1819575"/>
            <a:ext cx="130841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5576454C-2C89-4E40-AB74-18D3888460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129154"/>
              </p:ext>
            </p:extLst>
          </p:nvPr>
        </p:nvGraphicFramePr>
        <p:xfrm>
          <a:off x="3347864" y="1819576"/>
          <a:ext cx="1673061" cy="923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r:id="rId3" imgW="1473200" imgH="774700" progId="Equation.DSMT4">
                  <p:embed/>
                </p:oleObj>
              </mc:Choice>
              <mc:Fallback>
                <p:oleObj r:id="rId3" imgW="1473200" imgH="774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819576"/>
                        <a:ext cx="1673061" cy="9236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733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4. Medidas de Asociación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4.2 Coeficiente de Contingencia de Pearson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91428"/>
            <a:ext cx="7772400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/>
              <a:t>Coeficiente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altLang="es-PE" sz="3200" dirty="0"/>
              <a:t>n: Tamaño de la muestra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PE" altLang="es-PE" i="1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PE" altLang="es-PE" i="1" dirty="0"/>
          </a:p>
          <a:p>
            <a:pPr marL="0" indent="0" algn="just" eaLnBrk="1" hangingPunct="1">
              <a:buNone/>
            </a:pPr>
            <a:r>
              <a:rPr lang="es-PE" altLang="es-PE" sz="3200" b="1" dirty="0"/>
              <a:t>En R: </a:t>
            </a:r>
            <a:r>
              <a:rPr lang="es-PE" altLang="es-PE" sz="3200" dirty="0"/>
              <a:t>Se usa l</a:t>
            </a:r>
            <a:r>
              <a:rPr lang="es-PE" sz="3200" dirty="0"/>
              <a:t>a función </a:t>
            </a:r>
            <a:r>
              <a:rPr lang="es-PE" sz="3200" dirty="0" err="1"/>
              <a:t>assocstats</a:t>
            </a:r>
            <a:r>
              <a:rPr lang="es-PE" sz="3200" dirty="0"/>
              <a:t> del paquete </a:t>
            </a:r>
            <a:r>
              <a:rPr lang="es-PE" sz="3200" dirty="0" err="1"/>
              <a:t>vcd</a:t>
            </a:r>
            <a:r>
              <a:rPr lang="es-PE" sz="3200" dirty="0"/>
              <a:t> o las funciones </a:t>
            </a:r>
            <a:r>
              <a:rPr lang="es-PE" sz="3200" dirty="0" err="1"/>
              <a:t>ContCoef</a:t>
            </a:r>
            <a:r>
              <a:rPr lang="es-PE" sz="3200" dirty="0"/>
              <a:t> o </a:t>
            </a:r>
            <a:r>
              <a:rPr lang="es-PE" sz="3200" dirty="0" err="1"/>
              <a:t>Assocs</a:t>
            </a:r>
            <a:r>
              <a:rPr lang="es-PE" sz="3200" dirty="0"/>
              <a:t> del paquete </a:t>
            </a:r>
            <a:r>
              <a:rPr lang="es-PE" sz="3200" dirty="0" err="1"/>
              <a:t>DescTools</a:t>
            </a:r>
            <a:endParaRPr lang="es-PE" sz="3200" dirty="0"/>
          </a:p>
          <a:p>
            <a:pPr marL="0" indent="0" algn="just" eaLnBrk="1" hangingPunct="1">
              <a:buNone/>
            </a:pPr>
            <a:endParaRPr lang="es-ES" altLang="es-PE" sz="3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3347863" y="5158088"/>
            <a:ext cx="13084103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F2A6185-0947-4AB7-9121-B7B6BB0FA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5" y="5796951"/>
            <a:ext cx="13400083" cy="5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3830EF7-1AB7-4B30-B1DD-68F37E059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3" y="1819575"/>
            <a:ext cx="130841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0992AD-C759-4BDF-97C5-80D889775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2008403"/>
            <a:ext cx="151216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ED863D6C-0E2C-40BD-AC7B-FA793F2517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211608"/>
              </p:ext>
            </p:extLst>
          </p:nvPr>
        </p:nvGraphicFramePr>
        <p:xfrm>
          <a:off x="3275856" y="2008404"/>
          <a:ext cx="1720270" cy="1045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r:id="rId3" imgW="1345616" imgH="774364" progId="Equation.DSMT4">
                  <p:embed/>
                </p:oleObj>
              </mc:Choice>
              <mc:Fallback>
                <p:oleObj r:id="rId3" imgW="1345616" imgH="77436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008404"/>
                        <a:ext cx="1720270" cy="10453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67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4. Medidas de Asociación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4.3 Coeficiente Phi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91428"/>
            <a:ext cx="7772400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/>
              <a:t>Coeficiente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PE" altLang="es-PE" i="1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PE" altLang="es-PE" i="1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PE" altLang="es-PE" i="1" dirty="0"/>
          </a:p>
          <a:p>
            <a:pPr marL="0" indent="0" algn="just" eaLnBrk="1" hangingPunct="1">
              <a:buNone/>
            </a:pPr>
            <a:r>
              <a:rPr lang="es-PE" altLang="es-PE" sz="3200" b="1" dirty="0"/>
              <a:t>En R: </a:t>
            </a:r>
            <a:r>
              <a:rPr lang="es-PE" sz="3200" dirty="0"/>
              <a:t>Existe la función phi del paquete </a:t>
            </a:r>
            <a:r>
              <a:rPr lang="es-PE" sz="3200" dirty="0" err="1"/>
              <a:t>psych</a:t>
            </a:r>
            <a:endParaRPr lang="es-PE" sz="3200" dirty="0"/>
          </a:p>
          <a:p>
            <a:pPr marL="0" indent="0" algn="just" eaLnBrk="1" hangingPunct="1">
              <a:buNone/>
            </a:pPr>
            <a:endParaRPr lang="es-PE" sz="3200" dirty="0"/>
          </a:p>
          <a:p>
            <a:pPr marL="0" indent="0" algn="just" eaLnBrk="1" hangingPunct="1">
              <a:buNone/>
            </a:pPr>
            <a:endParaRPr lang="es-ES" altLang="es-PE" sz="3200" dirty="0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3347863" y="5158088"/>
            <a:ext cx="13084103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F2A6185-0947-4AB7-9121-B7B6BB0FA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5" y="5796951"/>
            <a:ext cx="13400083" cy="5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3830EF7-1AB7-4B30-B1DD-68F37E059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3" y="1819575"/>
            <a:ext cx="130841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0992AD-C759-4BDF-97C5-80D889775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2008403"/>
            <a:ext cx="151216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883873-D892-42C3-AD7B-1DEA1160F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27114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1E86EFED-730A-4CD3-8EB0-046C881CA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922932"/>
              </p:ext>
            </p:extLst>
          </p:nvPr>
        </p:nvGraphicFramePr>
        <p:xfrm>
          <a:off x="2267744" y="3437448"/>
          <a:ext cx="3691993" cy="860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r:id="rId3" imgW="2374900" imgH="508000" progId="Equation.DSMT4">
                  <p:embed/>
                </p:oleObj>
              </mc:Choice>
              <mc:Fallback>
                <p:oleObj r:id="rId3" imgW="2374900" imgH="508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437448"/>
                        <a:ext cx="3691993" cy="8603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A191C84-1848-4C61-B8CB-CF825622D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33212"/>
              </p:ext>
            </p:extLst>
          </p:nvPr>
        </p:nvGraphicFramePr>
        <p:xfrm>
          <a:off x="2699792" y="2062130"/>
          <a:ext cx="3384377" cy="1358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6159">
                  <a:extLst>
                    <a:ext uri="{9D8B030D-6E8A-4147-A177-3AD203B41FA5}">
                      <a16:colId xmlns:a16="http://schemas.microsoft.com/office/drawing/2014/main" val="946038824"/>
                    </a:ext>
                  </a:extLst>
                </a:gridCol>
                <a:gridCol w="699104">
                  <a:extLst>
                    <a:ext uri="{9D8B030D-6E8A-4147-A177-3AD203B41FA5}">
                      <a16:colId xmlns:a16="http://schemas.microsoft.com/office/drawing/2014/main" val="4156512812"/>
                    </a:ext>
                  </a:extLst>
                </a:gridCol>
                <a:gridCol w="699104">
                  <a:extLst>
                    <a:ext uri="{9D8B030D-6E8A-4147-A177-3AD203B41FA5}">
                      <a16:colId xmlns:a16="http://schemas.microsoft.com/office/drawing/2014/main" val="435299207"/>
                    </a:ext>
                  </a:extLst>
                </a:gridCol>
                <a:gridCol w="750010">
                  <a:extLst>
                    <a:ext uri="{9D8B030D-6E8A-4147-A177-3AD203B41FA5}">
                      <a16:colId xmlns:a16="http://schemas.microsoft.com/office/drawing/2014/main" val="2535079900"/>
                    </a:ext>
                  </a:extLst>
                </a:gridCol>
              </a:tblGrid>
              <a:tr h="271684">
                <a:tc rowSpan="2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Variable Y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Variable X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Total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85836"/>
                  </a:ext>
                </a:extLst>
              </a:tr>
              <a:tr h="27168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0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1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792679"/>
                  </a:ext>
                </a:extLst>
              </a:tr>
              <a:tr h="27168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effectLst/>
                        </a:rPr>
                        <a:t>1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A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B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A+B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7190498"/>
                  </a:ext>
                </a:extLst>
              </a:tr>
              <a:tr h="271684"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0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C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D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C+D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4180559"/>
                  </a:ext>
                </a:extLst>
              </a:tr>
              <a:tr h="271684"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Total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A+C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B+D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effectLst/>
                        </a:rPr>
                        <a:t>N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0755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34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5. Medidas de Correlación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5.1Coeficiente de Correlación de Spearman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91428"/>
            <a:ext cx="7772400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/>
              <a:t>Coeficiente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PE" altLang="es-PE" i="1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PE" altLang="es-PE" i="1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PE" altLang="es-PE" i="1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PE" altLang="es-PE" i="1" dirty="0"/>
          </a:p>
          <a:p>
            <a:pPr marL="0" indent="0" algn="just" eaLnBrk="1" hangingPunct="1">
              <a:buNone/>
            </a:pPr>
            <a:endParaRPr lang="es-PE" altLang="es-PE" sz="3200" b="1" dirty="0"/>
          </a:p>
          <a:p>
            <a:pPr marL="0" indent="0" algn="just" eaLnBrk="1" hangingPunct="1">
              <a:buNone/>
            </a:pPr>
            <a:endParaRPr lang="es-PE" altLang="es-PE" sz="3200" b="1" dirty="0"/>
          </a:p>
          <a:p>
            <a:pPr marL="0" indent="0" algn="just" eaLnBrk="1" hangingPunct="1">
              <a:buNone/>
            </a:pPr>
            <a:r>
              <a:rPr lang="es-PE" altLang="es-PE" sz="3200" b="1" dirty="0"/>
              <a:t>En R: </a:t>
            </a:r>
            <a:r>
              <a:rPr lang="es-PE" altLang="es-PE" sz="3200" dirty="0"/>
              <a:t>Se usa l</a:t>
            </a:r>
            <a:r>
              <a:rPr lang="es-PE" sz="3200" dirty="0"/>
              <a:t>a función </a:t>
            </a:r>
            <a:r>
              <a:rPr lang="es-PE" sz="3200" dirty="0" err="1"/>
              <a:t>cor</a:t>
            </a:r>
            <a:r>
              <a:rPr lang="es-PE" sz="3200" dirty="0"/>
              <a:t> o </a:t>
            </a:r>
            <a:r>
              <a:rPr lang="es-PE" sz="3200" dirty="0" err="1"/>
              <a:t>cor.test</a:t>
            </a:r>
            <a:endParaRPr lang="es-PE" sz="3200" dirty="0"/>
          </a:p>
          <a:p>
            <a:pPr marL="0" indent="0" algn="just" eaLnBrk="1" hangingPunct="1">
              <a:buNone/>
            </a:pPr>
            <a:endParaRPr lang="es-ES" altLang="es-PE" sz="3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3347863" y="5158088"/>
            <a:ext cx="13084103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F2A6185-0947-4AB7-9121-B7B6BB0FA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5" y="5796951"/>
            <a:ext cx="13400083" cy="5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3830EF7-1AB7-4B30-B1DD-68F37E059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3" y="1819575"/>
            <a:ext cx="130841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0992AD-C759-4BDF-97C5-80D889775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2008403"/>
            <a:ext cx="151216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5CB2FBBE-D415-49D3-911C-FC5F49DF3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70649"/>
            <a:ext cx="4136318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F51985B-3A57-4855-947A-2285DC465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157111"/>
              </p:ext>
            </p:extLst>
          </p:nvPr>
        </p:nvGraphicFramePr>
        <p:xfrm>
          <a:off x="899592" y="3552572"/>
          <a:ext cx="7272808" cy="164716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33389">
                  <a:extLst>
                    <a:ext uri="{9D8B030D-6E8A-4147-A177-3AD203B41FA5}">
                      <a16:colId xmlns:a16="http://schemas.microsoft.com/office/drawing/2014/main" val="230427082"/>
                    </a:ext>
                  </a:extLst>
                </a:gridCol>
                <a:gridCol w="837816">
                  <a:extLst>
                    <a:ext uri="{9D8B030D-6E8A-4147-A177-3AD203B41FA5}">
                      <a16:colId xmlns:a16="http://schemas.microsoft.com/office/drawing/2014/main" val="1580459927"/>
                    </a:ext>
                  </a:extLst>
                </a:gridCol>
                <a:gridCol w="2255592">
                  <a:extLst>
                    <a:ext uri="{9D8B030D-6E8A-4147-A177-3AD203B41FA5}">
                      <a16:colId xmlns:a16="http://schemas.microsoft.com/office/drawing/2014/main" val="3143642869"/>
                    </a:ext>
                  </a:extLst>
                </a:gridCol>
                <a:gridCol w="869498">
                  <a:extLst>
                    <a:ext uri="{9D8B030D-6E8A-4147-A177-3AD203B41FA5}">
                      <a16:colId xmlns:a16="http://schemas.microsoft.com/office/drawing/2014/main" val="3607044423"/>
                    </a:ext>
                  </a:extLst>
                </a:gridCol>
                <a:gridCol w="1676513">
                  <a:extLst>
                    <a:ext uri="{9D8B030D-6E8A-4147-A177-3AD203B41FA5}">
                      <a16:colId xmlns:a16="http://schemas.microsoft.com/office/drawing/2014/main" val="1270590974"/>
                    </a:ext>
                  </a:extLst>
                </a:gridCol>
              </a:tblGrid>
              <a:tr h="370470"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Bilateral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Unilateral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977691"/>
                  </a:ext>
                </a:extLst>
              </a:tr>
              <a:tr h="476403"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Caso A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Caso B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Caso C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197102"/>
                  </a:ext>
                </a:extLst>
              </a:tr>
              <a:tr h="800289">
                <a:tc>
                  <a:txBody>
                    <a:bodyPr/>
                    <a:lstStyle/>
                    <a:p>
                      <a:pPr algn="ctr"/>
                      <a:endParaRPr lang="es-PE" sz="120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PE" sz="120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PE" sz="12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011081"/>
                  </a:ext>
                </a:extLst>
              </a:tr>
            </a:tbl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46957FA1-54C7-4120-BF16-4831E4269B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429355"/>
              </p:ext>
            </p:extLst>
          </p:nvPr>
        </p:nvGraphicFramePr>
        <p:xfrm>
          <a:off x="1189575" y="4410736"/>
          <a:ext cx="1312896" cy="818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9" r:id="rId4" imgW="698500" imgH="457200" progId="Equation.DSMT4">
                  <p:embed/>
                </p:oleObj>
              </mc:Choice>
              <mc:Fallback>
                <p:oleObj r:id="rId4" imgW="6985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575" y="4410736"/>
                        <a:ext cx="1312896" cy="8184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F49D183C-81CB-4E99-8A45-1A03C4049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082254"/>
              </p:ext>
            </p:extLst>
          </p:nvPr>
        </p:nvGraphicFramePr>
        <p:xfrm>
          <a:off x="3914469" y="4451152"/>
          <a:ext cx="1237288" cy="77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0" r:id="rId6" imgW="698500" imgH="457200" progId="Equation.DSMT4">
                  <p:embed/>
                </p:oleObj>
              </mc:Choice>
              <mc:Fallback>
                <p:oleObj r:id="rId6" imgW="6985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469" y="4451152"/>
                        <a:ext cx="1237288" cy="7713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FD240DFA-3CF5-4471-BDA3-F72B1153F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277016"/>
              </p:ext>
            </p:extLst>
          </p:nvPr>
        </p:nvGraphicFramePr>
        <p:xfrm>
          <a:off x="6674444" y="4451152"/>
          <a:ext cx="1169595" cy="72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1" r:id="rId8" imgW="698500" imgH="457200" progId="Equation.DSMT4">
                  <p:embed/>
                </p:oleObj>
              </mc:Choice>
              <mc:Fallback>
                <p:oleObj r:id="rId8" imgW="6985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4444" y="4451152"/>
                        <a:ext cx="1169595" cy="7291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6" name="Picture 10">
            <a:extLst>
              <a:ext uri="{FF2B5EF4-FFF2-40B4-BE49-F238E27FC236}">
                <a16:creationId xmlns:a16="http://schemas.microsoft.com/office/drawing/2014/main" id="{EB911E1D-0FD3-453D-A2F2-6B74D36CD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394" y="5262306"/>
            <a:ext cx="2596181" cy="94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0" name="Picture 14">
            <a:extLst>
              <a:ext uri="{FF2B5EF4-FFF2-40B4-BE49-F238E27FC236}">
                <a16:creationId xmlns:a16="http://schemas.microsoft.com/office/drawing/2014/main" id="{2D76B592-F70F-4902-A0A7-955AF61AF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7" y="2696371"/>
            <a:ext cx="1370807" cy="62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12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5. Medidas de Correlación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5.2Coeficiente de Correlación de Kendall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98436" y="1193800"/>
            <a:ext cx="7772400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/>
              <a:t>Coeficiente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2800" dirty="0"/>
              <a:t>S: Es la suma de acuerdos y desacuerdos</a:t>
            </a:r>
            <a:endParaRPr lang="es-ES" altLang="es-PE" sz="36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PE" altLang="es-PE" i="1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PE" altLang="es-PE" i="1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PE" altLang="es-PE" i="1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PE" altLang="es-PE" i="1" dirty="0"/>
          </a:p>
          <a:p>
            <a:pPr marL="0" indent="0" algn="just" eaLnBrk="1" hangingPunct="1">
              <a:buNone/>
            </a:pPr>
            <a:endParaRPr lang="es-PE" altLang="es-PE" sz="3200" b="1" dirty="0"/>
          </a:p>
          <a:p>
            <a:pPr marL="0" indent="0" algn="just" eaLnBrk="1" hangingPunct="1">
              <a:buNone/>
            </a:pPr>
            <a:endParaRPr lang="es-PE" altLang="es-PE" sz="3200" b="1" dirty="0"/>
          </a:p>
          <a:p>
            <a:pPr marL="0" indent="0" algn="just" eaLnBrk="1" hangingPunct="1">
              <a:buNone/>
            </a:pPr>
            <a:r>
              <a:rPr lang="es-PE" altLang="es-PE" sz="3200" b="1" dirty="0"/>
              <a:t>En R: </a:t>
            </a:r>
            <a:r>
              <a:rPr lang="es-PE" altLang="es-PE" sz="3200" dirty="0"/>
              <a:t>Se usa l</a:t>
            </a:r>
            <a:r>
              <a:rPr lang="es-PE" sz="3200" dirty="0"/>
              <a:t>a función </a:t>
            </a:r>
            <a:r>
              <a:rPr lang="es-PE" sz="3200" dirty="0" err="1"/>
              <a:t>cor</a:t>
            </a:r>
            <a:r>
              <a:rPr lang="es-PE" sz="3200" dirty="0"/>
              <a:t> o </a:t>
            </a:r>
            <a:r>
              <a:rPr lang="es-PE" sz="3200" dirty="0" err="1"/>
              <a:t>cor.test</a:t>
            </a:r>
            <a:endParaRPr lang="es-PE" sz="3200" dirty="0"/>
          </a:p>
          <a:p>
            <a:pPr marL="0" indent="0" algn="just" eaLnBrk="1" hangingPunct="1">
              <a:buNone/>
            </a:pPr>
            <a:endParaRPr lang="es-ES" altLang="es-PE" sz="3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3347863" y="5158088"/>
            <a:ext cx="13084103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F2A6185-0947-4AB7-9121-B7B6BB0FA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5" y="5796951"/>
            <a:ext cx="13400083" cy="5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3830EF7-1AB7-4B30-B1DD-68F37E059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3" y="1819575"/>
            <a:ext cx="130841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0992AD-C759-4BDF-97C5-80D889775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2008403"/>
            <a:ext cx="151216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F51985B-3A57-4855-947A-2285DC465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479591"/>
              </p:ext>
            </p:extLst>
          </p:nvPr>
        </p:nvGraphicFramePr>
        <p:xfrm>
          <a:off x="899592" y="3269864"/>
          <a:ext cx="7272808" cy="164716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33389">
                  <a:extLst>
                    <a:ext uri="{9D8B030D-6E8A-4147-A177-3AD203B41FA5}">
                      <a16:colId xmlns:a16="http://schemas.microsoft.com/office/drawing/2014/main" val="230427082"/>
                    </a:ext>
                  </a:extLst>
                </a:gridCol>
                <a:gridCol w="837816">
                  <a:extLst>
                    <a:ext uri="{9D8B030D-6E8A-4147-A177-3AD203B41FA5}">
                      <a16:colId xmlns:a16="http://schemas.microsoft.com/office/drawing/2014/main" val="1580459927"/>
                    </a:ext>
                  </a:extLst>
                </a:gridCol>
                <a:gridCol w="2255592">
                  <a:extLst>
                    <a:ext uri="{9D8B030D-6E8A-4147-A177-3AD203B41FA5}">
                      <a16:colId xmlns:a16="http://schemas.microsoft.com/office/drawing/2014/main" val="3143642869"/>
                    </a:ext>
                  </a:extLst>
                </a:gridCol>
                <a:gridCol w="869498">
                  <a:extLst>
                    <a:ext uri="{9D8B030D-6E8A-4147-A177-3AD203B41FA5}">
                      <a16:colId xmlns:a16="http://schemas.microsoft.com/office/drawing/2014/main" val="3607044423"/>
                    </a:ext>
                  </a:extLst>
                </a:gridCol>
                <a:gridCol w="1676513">
                  <a:extLst>
                    <a:ext uri="{9D8B030D-6E8A-4147-A177-3AD203B41FA5}">
                      <a16:colId xmlns:a16="http://schemas.microsoft.com/office/drawing/2014/main" val="1270590974"/>
                    </a:ext>
                  </a:extLst>
                </a:gridCol>
              </a:tblGrid>
              <a:tr h="370470"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Bilateral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effectLst/>
                        </a:rPr>
                        <a:t>Unilateral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977691"/>
                  </a:ext>
                </a:extLst>
              </a:tr>
              <a:tr h="476403"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Caso A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Caso B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Caso C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197102"/>
                  </a:ext>
                </a:extLst>
              </a:tr>
              <a:tr h="800289">
                <a:tc>
                  <a:txBody>
                    <a:bodyPr/>
                    <a:lstStyle/>
                    <a:p>
                      <a:pPr algn="ctr"/>
                      <a:endParaRPr lang="es-PE" sz="120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PE" sz="120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PE" sz="12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011081"/>
                  </a:ext>
                </a:extLst>
              </a:tr>
            </a:tbl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46957FA1-54C7-4120-BF16-4831E4269B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691009"/>
              </p:ext>
            </p:extLst>
          </p:nvPr>
        </p:nvGraphicFramePr>
        <p:xfrm>
          <a:off x="1189575" y="4128028"/>
          <a:ext cx="1312896" cy="818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7" r:id="rId3" imgW="698500" imgH="457200" progId="Equation.DSMT4">
                  <p:embed/>
                </p:oleObj>
              </mc:Choice>
              <mc:Fallback>
                <p:oleObj r:id="rId3" imgW="698500" imgH="457200" progId="Equation.DSMT4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46957FA1-54C7-4120-BF16-4831E4269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575" y="4128028"/>
                        <a:ext cx="1312896" cy="8184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F49D183C-81CB-4E99-8A45-1A03C4049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030155"/>
              </p:ext>
            </p:extLst>
          </p:nvPr>
        </p:nvGraphicFramePr>
        <p:xfrm>
          <a:off x="3914469" y="4168444"/>
          <a:ext cx="1237288" cy="77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8" r:id="rId5" imgW="698500" imgH="457200" progId="Equation.DSMT4">
                  <p:embed/>
                </p:oleObj>
              </mc:Choice>
              <mc:Fallback>
                <p:oleObj r:id="rId5" imgW="698500" imgH="45720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F49D183C-81CB-4E99-8A45-1A03C4049F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469" y="4168444"/>
                        <a:ext cx="1237288" cy="7713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FD240DFA-3CF5-4471-BDA3-F72B1153F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368008"/>
              </p:ext>
            </p:extLst>
          </p:nvPr>
        </p:nvGraphicFramePr>
        <p:xfrm>
          <a:off x="6674444" y="4168444"/>
          <a:ext cx="1169595" cy="72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9" r:id="rId7" imgW="698500" imgH="457200" progId="Equation.DSMT4">
                  <p:embed/>
                </p:oleObj>
              </mc:Choice>
              <mc:Fallback>
                <p:oleObj r:id="rId7" imgW="698500" imgH="45720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FD240DFA-3CF5-4471-BDA3-F72B1153F9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4444" y="4168444"/>
                        <a:ext cx="1169595" cy="7291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5335269A-419F-4EA9-98CB-FFA90D513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244" y="1682355"/>
            <a:ext cx="121443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DBD46F1C-861D-491A-AE81-B24AEE0B14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283524"/>
              </p:ext>
            </p:extLst>
          </p:nvPr>
        </p:nvGraphicFramePr>
        <p:xfrm>
          <a:off x="3165304" y="1455609"/>
          <a:ext cx="3328809" cy="743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0" r:id="rId9" imgW="3352800" imgH="774700" progId="Equation.DSMT4">
                  <p:embed/>
                </p:oleObj>
              </mc:Choice>
              <mc:Fallback>
                <p:oleObj r:id="rId9" imgW="3352800" imgH="774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304" y="1455609"/>
                        <a:ext cx="3328809" cy="7435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AFF36DF4-6C08-4D54-BE81-3D5D8C9408F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4206" y="2630878"/>
            <a:ext cx="114989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85943ECE-4ADF-4A8A-AC5B-0A91D8776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239575"/>
              </p:ext>
            </p:extLst>
          </p:nvPr>
        </p:nvGraphicFramePr>
        <p:xfrm>
          <a:off x="733397" y="2294852"/>
          <a:ext cx="1440340" cy="432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1" r:id="rId11" imgW="1498600" imgH="381000" progId="Equation.DSMT4">
                  <p:embed/>
                </p:oleObj>
              </mc:Choice>
              <mc:Fallback>
                <p:oleObj r:id="rId11" imgW="14986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397" y="2294852"/>
                        <a:ext cx="1440340" cy="4326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D105653B-37A1-44F1-96B4-EADC643E6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471" y="2504591"/>
            <a:ext cx="132566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1B3C0EB2-00AD-447F-8A8F-43A8CF9786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903073"/>
              </p:ext>
            </p:extLst>
          </p:nvPr>
        </p:nvGraphicFramePr>
        <p:xfrm>
          <a:off x="2613023" y="2276511"/>
          <a:ext cx="1325666" cy="398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2" r:id="rId13" imgW="1498600" imgH="381000" progId="Equation.DSMT4">
                  <p:embed/>
                </p:oleObj>
              </mc:Choice>
              <mc:Fallback>
                <p:oleObj r:id="rId13" imgW="14986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3" y="2276511"/>
                        <a:ext cx="1325666" cy="3981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6461761-054C-480F-8DA5-9D13123BD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969" y="5244998"/>
            <a:ext cx="14671457" cy="5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65A96299-81D8-4595-A582-2C7A6074E0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843653"/>
              </p:ext>
            </p:extLst>
          </p:nvPr>
        </p:nvGraphicFramePr>
        <p:xfrm>
          <a:off x="3029727" y="5083713"/>
          <a:ext cx="2838417" cy="938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3" r:id="rId15" imgW="2692400" imgH="889000" progId="Equation.DSMT4">
                  <p:embed/>
                </p:oleObj>
              </mc:Choice>
              <mc:Fallback>
                <p:oleObj r:id="rId15" imgW="2692400" imgH="889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9727" y="5083713"/>
                        <a:ext cx="2838417" cy="9389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2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5. Medidas de Correlación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5.3Coeficiente de Correlación Parcial de Kendall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98436" y="1193800"/>
            <a:ext cx="7772400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/>
              <a:t>Coeficiente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PE" altLang="es-PE" i="1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PE" altLang="es-PE" i="1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PE" altLang="es-PE" i="1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PE" altLang="es-PE" i="1" dirty="0"/>
          </a:p>
          <a:p>
            <a:pPr marL="0" indent="0" algn="just" eaLnBrk="1" hangingPunct="1">
              <a:buNone/>
            </a:pPr>
            <a:endParaRPr lang="es-PE" altLang="es-PE" sz="3200" b="1" dirty="0"/>
          </a:p>
          <a:p>
            <a:pPr marL="0" indent="0" algn="just" eaLnBrk="1" hangingPunct="1">
              <a:buNone/>
            </a:pPr>
            <a:endParaRPr lang="es-PE" altLang="es-PE" sz="3200" b="1" dirty="0"/>
          </a:p>
          <a:p>
            <a:pPr marL="0" indent="0" algn="just" eaLnBrk="1" hangingPunct="1">
              <a:buNone/>
            </a:pPr>
            <a:r>
              <a:rPr lang="es-PE" altLang="es-PE" sz="3200" b="1" dirty="0"/>
              <a:t>En R: </a:t>
            </a:r>
            <a:r>
              <a:rPr lang="es-PE" altLang="es-PE" sz="3200" dirty="0"/>
              <a:t>Se usa l</a:t>
            </a:r>
            <a:r>
              <a:rPr lang="es-PE" sz="3200" dirty="0"/>
              <a:t>a función </a:t>
            </a:r>
            <a:r>
              <a:rPr lang="en-US" sz="3200" dirty="0" err="1"/>
              <a:t>pcor.test</a:t>
            </a:r>
            <a:r>
              <a:rPr lang="en-US" sz="3200" dirty="0"/>
              <a:t> del </a:t>
            </a:r>
            <a:r>
              <a:rPr lang="en-US" sz="3200" dirty="0" err="1"/>
              <a:t>paquete</a:t>
            </a:r>
            <a:r>
              <a:rPr lang="en-US" sz="3200" dirty="0"/>
              <a:t> </a:t>
            </a:r>
            <a:r>
              <a:rPr lang="en-US" sz="3200" dirty="0" err="1"/>
              <a:t>ppcor</a:t>
            </a:r>
            <a:endParaRPr lang="es-PE" sz="3200" dirty="0"/>
          </a:p>
          <a:p>
            <a:pPr marL="0" indent="0" algn="just" eaLnBrk="1" hangingPunct="1">
              <a:buNone/>
            </a:pPr>
            <a:endParaRPr lang="es-ES" altLang="es-PE" sz="3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3347863" y="5158088"/>
            <a:ext cx="13084103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F2A6185-0947-4AB7-9121-B7B6BB0FA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5" y="5796951"/>
            <a:ext cx="13400083" cy="5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3830EF7-1AB7-4B30-B1DD-68F37E059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3" y="1819575"/>
            <a:ext cx="130841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0992AD-C759-4BDF-97C5-80D889775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2008403"/>
            <a:ext cx="151216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335269A-419F-4EA9-98CB-FFA90D513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244" y="1682355"/>
            <a:ext cx="121443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FF36DF4-6C08-4D54-BE81-3D5D8C9408F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4206" y="2630878"/>
            <a:ext cx="114989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105653B-37A1-44F1-96B4-EADC643E6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471" y="2504591"/>
            <a:ext cx="132566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461761-054C-480F-8DA5-9D13123BD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969" y="5244998"/>
            <a:ext cx="14671457" cy="5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DF5B139-8F92-4373-9A8E-63E66EF75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3594" y="1538694"/>
            <a:ext cx="109585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EDBC36E6-5B24-4FE5-AFE7-5FAA8F542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999412"/>
              </p:ext>
            </p:extLst>
          </p:nvPr>
        </p:nvGraphicFramePr>
        <p:xfrm>
          <a:off x="4153593" y="1538695"/>
          <a:ext cx="2599997" cy="9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2" r:id="rId3" imgW="2565400" imgH="863600" progId="Equation.DSMT4">
                  <p:embed/>
                </p:oleObj>
              </mc:Choice>
              <mc:Fallback>
                <p:oleObj r:id="rId3" imgW="2565400" imgH="863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3593" y="1538695"/>
                        <a:ext cx="2599997" cy="922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4">
            <a:extLst>
              <a:ext uri="{FF2B5EF4-FFF2-40B4-BE49-F238E27FC236}">
                <a16:creationId xmlns:a16="http://schemas.microsoft.com/office/drawing/2014/main" id="{35A1A401-D470-47E7-B83F-66FADFB76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880" y="5247675"/>
            <a:ext cx="122413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6C41393E-7DFB-4244-8BE9-0D4D8C26C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347971"/>
              </p:ext>
            </p:extLst>
          </p:nvPr>
        </p:nvGraphicFramePr>
        <p:xfrm>
          <a:off x="2597867" y="4368507"/>
          <a:ext cx="3948265" cy="1185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3" r:id="rId5" imgW="2971800" imgH="889000" progId="Equation.DSMT4">
                  <p:embed/>
                </p:oleObj>
              </mc:Choice>
              <mc:Fallback>
                <p:oleObj r:id="rId5" imgW="2971800" imgH="889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867" y="4368507"/>
                        <a:ext cx="3948265" cy="11858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B5388E13-2C42-494F-8004-E96885EA6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41997"/>
              </p:ext>
            </p:extLst>
          </p:nvPr>
        </p:nvGraphicFramePr>
        <p:xfrm>
          <a:off x="698436" y="2521253"/>
          <a:ext cx="7329948" cy="177184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46223">
                  <a:extLst>
                    <a:ext uri="{9D8B030D-6E8A-4147-A177-3AD203B41FA5}">
                      <a16:colId xmlns:a16="http://schemas.microsoft.com/office/drawing/2014/main" val="3108721306"/>
                    </a:ext>
                  </a:extLst>
                </a:gridCol>
                <a:gridCol w="844399">
                  <a:extLst>
                    <a:ext uri="{9D8B030D-6E8A-4147-A177-3AD203B41FA5}">
                      <a16:colId xmlns:a16="http://schemas.microsoft.com/office/drawing/2014/main" val="1231495177"/>
                    </a:ext>
                  </a:extLst>
                </a:gridCol>
                <a:gridCol w="2273312">
                  <a:extLst>
                    <a:ext uri="{9D8B030D-6E8A-4147-A177-3AD203B41FA5}">
                      <a16:colId xmlns:a16="http://schemas.microsoft.com/office/drawing/2014/main" val="1170666098"/>
                    </a:ext>
                  </a:extLst>
                </a:gridCol>
                <a:gridCol w="876329">
                  <a:extLst>
                    <a:ext uri="{9D8B030D-6E8A-4147-A177-3AD203B41FA5}">
                      <a16:colId xmlns:a16="http://schemas.microsoft.com/office/drawing/2014/main" val="928207956"/>
                    </a:ext>
                  </a:extLst>
                </a:gridCol>
                <a:gridCol w="1689685">
                  <a:extLst>
                    <a:ext uri="{9D8B030D-6E8A-4147-A177-3AD203B41FA5}">
                      <a16:colId xmlns:a16="http://schemas.microsoft.com/office/drawing/2014/main" val="695032963"/>
                    </a:ext>
                  </a:extLst>
                </a:gridCol>
              </a:tblGrid>
              <a:tr h="618124"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Bilateral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Unilateral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879725"/>
                  </a:ext>
                </a:extLst>
              </a:tr>
              <a:tr h="289623"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Caso A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Caso B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Caso C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6675139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/>
                      <a:endParaRPr lang="es-PE" sz="120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PE" sz="120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PE" sz="12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7731767"/>
                  </a:ext>
                </a:extLst>
              </a:tr>
            </a:tbl>
          </a:graphicData>
        </a:graphic>
      </p:graphicFrame>
      <p:graphicFrame>
        <p:nvGraphicFramePr>
          <p:cNvPr id="22" name="Objeto 21">
            <a:extLst>
              <a:ext uri="{FF2B5EF4-FFF2-40B4-BE49-F238E27FC236}">
                <a16:creationId xmlns:a16="http://schemas.microsoft.com/office/drawing/2014/main" id="{39577FAA-7C5D-4052-AD16-7F518FA928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075310"/>
              </p:ext>
            </p:extLst>
          </p:nvPr>
        </p:nvGraphicFramePr>
        <p:xfrm>
          <a:off x="809996" y="3533033"/>
          <a:ext cx="1445629" cy="695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4" r:id="rId7" imgW="787058" imgH="482391" progId="Equation.DSMT4">
                  <p:embed/>
                </p:oleObj>
              </mc:Choice>
              <mc:Fallback>
                <p:oleObj r:id="rId7" imgW="787058" imgH="48239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996" y="3533033"/>
                        <a:ext cx="1445629" cy="6958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to 22">
            <a:extLst>
              <a:ext uri="{FF2B5EF4-FFF2-40B4-BE49-F238E27FC236}">
                <a16:creationId xmlns:a16="http://schemas.microsoft.com/office/drawing/2014/main" id="{51E5A237-2E0E-4867-99C1-424F87C22C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368464"/>
              </p:ext>
            </p:extLst>
          </p:nvPr>
        </p:nvGraphicFramePr>
        <p:xfrm>
          <a:off x="3861822" y="3549607"/>
          <a:ext cx="1445628" cy="695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5" r:id="rId9" imgW="787058" imgH="482391" progId="Equation.DSMT4">
                  <p:embed/>
                </p:oleObj>
              </mc:Choice>
              <mc:Fallback>
                <p:oleObj r:id="rId9" imgW="787058" imgH="48239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1822" y="3549607"/>
                        <a:ext cx="1445628" cy="6958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to 23">
            <a:extLst>
              <a:ext uri="{FF2B5EF4-FFF2-40B4-BE49-F238E27FC236}">
                <a16:creationId xmlns:a16="http://schemas.microsoft.com/office/drawing/2014/main" id="{E5859FB9-5161-4DF1-9A13-E0A5E4583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031710"/>
              </p:ext>
            </p:extLst>
          </p:nvPr>
        </p:nvGraphicFramePr>
        <p:xfrm>
          <a:off x="6494818" y="3534468"/>
          <a:ext cx="1530092" cy="736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6" r:id="rId11" imgW="787058" imgH="482391" progId="Equation.DSMT4">
                  <p:embed/>
                </p:oleObj>
              </mc:Choice>
              <mc:Fallback>
                <p:oleObj r:id="rId11" imgW="787058" imgH="48239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818" y="3534468"/>
                        <a:ext cx="1530092" cy="7364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8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6. Medidas de Concordancia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98436" y="1193800"/>
            <a:ext cx="7772400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PE" altLang="es-PE" i="1" dirty="0"/>
          </a:p>
          <a:p>
            <a:pPr marL="0" indent="0" algn="just">
              <a:buNone/>
            </a:pPr>
            <a:r>
              <a:rPr lang="es-PE" sz="2000" dirty="0"/>
              <a:t>Si pasamos del caso 1 al caso 2 de A, vemos que el valor del rango aumenta, y lo mismo ocurre al pasar del caso 1 de B al caso 2 de B, entonces decimos  que ha ocurrido una concordancias en la pareja A&amp;B (simbolizada con C), en cambio, al pasar del caso 1 al caso 2 de A, ocurre un aumento de sus rangos, y al pasar del caso 1 al caso 2 de C acurre una disminución de sus rangos, decimos que ha ocurrido una discordancia en la pareja A&amp;C (simbolizada con D).</a:t>
            </a:r>
          </a:p>
          <a:p>
            <a:pPr marL="0" indent="0" algn="just">
              <a:buNone/>
            </a:pPr>
            <a:r>
              <a:rPr lang="es-PE" sz="2000" dirty="0"/>
              <a:t>Si en todas las M parejas posibles de valores hay M concordancias, la relación entre las variable es la máxima positiva. Si de todas las M parejas posibles de valores hay M discordancias, la relación entre las dos variables es máxima negativa. Si existen M/2 discordancias y M/2 concordancias, cabe esperar una relación nula.</a:t>
            </a:r>
          </a:p>
          <a:p>
            <a:pPr marL="0" indent="0" algn="just" eaLnBrk="1" hangingPunct="1">
              <a:buNone/>
            </a:pPr>
            <a:endParaRPr lang="es-ES" altLang="es-PE" sz="3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3347863" y="5158088"/>
            <a:ext cx="13084103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F2A6185-0947-4AB7-9121-B7B6BB0FA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5" y="5796951"/>
            <a:ext cx="13400083" cy="5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3830EF7-1AB7-4B30-B1DD-68F37E059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3" y="1819575"/>
            <a:ext cx="130841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0992AD-C759-4BDF-97C5-80D889775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2008403"/>
            <a:ext cx="151216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335269A-419F-4EA9-98CB-FFA90D513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244" y="1682355"/>
            <a:ext cx="121443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FF36DF4-6C08-4D54-BE81-3D5D8C9408F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4206" y="2630878"/>
            <a:ext cx="114989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105653B-37A1-44F1-96B4-EADC643E6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471" y="2504591"/>
            <a:ext cx="132566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461761-054C-480F-8DA5-9D13123BD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969" y="5244998"/>
            <a:ext cx="14671457" cy="5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DF5B139-8F92-4373-9A8E-63E66EF75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3594" y="1538694"/>
            <a:ext cx="109585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35A1A401-D470-47E7-B83F-66FADFB76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880" y="5247675"/>
            <a:ext cx="122413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DB965CC-F5A7-4AB1-ACCB-447568DE8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372277"/>
              </p:ext>
            </p:extLst>
          </p:nvPr>
        </p:nvGraphicFramePr>
        <p:xfrm>
          <a:off x="1547664" y="882199"/>
          <a:ext cx="5904654" cy="1301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674">
                  <a:extLst>
                    <a:ext uri="{9D8B030D-6E8A-4147-A177-3AD203B41FA5}">
                      <a16:colId xmlns:a16="http://schemas.microsoft.com/office/drawing/2014/main" val="3549158753"/>
                    </a:ext>
                  </a:extLst>
                </a:gridCol>
                <a:gridCol w="982658">
                  <a:extLst>
                    <a:ext uri="{9D8B030D-6E8A-4147-A177-3AD203B41FA5}">
                      <a16:colId xmlns:a16="http://schemas.microsoft.com/office/drawing/2014/main" val="3436660828"/>
                    </a:ext>
                  </a:extLst>
                </a:gridCol>
                <a:gridCol w="983383">
                  <a:extLst>
                    <a:ext uri="{9D8B030D-6E8A-4147-A177-3AD203B41FA5}">
                      <a16:colId xmlns:a16="http://schemas.microsoft.com/office/drawing/2014/main" val="1283019843"/>
                    </a:ext>
                  </a:extLst>
                </a:gridCol>
                <a:gridCol w="987738">
                  <a:extLst>
                    <a:ext uri="{9D8B030D-6E8A-4147-A177-3AD203B41FA5}">
                      <a16:colId xmlns:a16="http://schemas.microsoft.com/office/drawing/2014/main" val="2846146571"/>
                    </a:ext>
                  </a:extLst>
                </a:gridCol>
                <a:gridCol w="987738">
                  <a:extLst>
                    <a:ext uri="{9D8B030D-6E8A-4147-A177-3AD203B41FA5}">
                      <a16:colId xmlns:a16="http://schemas.microsoft.com/office/drawing/2014/main" val="1242510119"/>
                    </a:ext>
                  </a:extLst>
                </a:gridCol>
                <a:gridCol w="988463">
                  <a:extLst>
                    <a:ext uri="{9D8B030D-6E8A-4147-A177-3AD203B41FA5}">
                      <a16:colId xmlns:a16="http://schemas.microsoft.com/office/drawing/2014/main" val="3375637520"/>
                    </a:ext>
                  </a:extLst>
                </a:gridCol>
              </a:tblGrid>
              <a:tr h="21684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RA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RB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RC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614983"/>
                  </a:ext>
                </a:extLst>
              </a:tr>
              <a:tr h="108422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  <a:endParaRPr lang="es-PE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4</a:t>
                      </a:r>
                      <a:endParaRPr lang="es-PE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7</a:t>
                      </a:r>
                      <a:endParaRPr lang="es-PE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8</a:t>
                      </a:r>
                      <a:endParaRPr lang="es-PE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9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11</a:t>
                      </a:r>
                      <a:endParaRPr lang="es-PE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12</a:t>
                      </a:r>
                      <a:endParaRPr lang="es-PE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13</a:t>
                      </a:r>
                      <a:endParaRPr lang="es-PE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56</a:t>
                      </a:r>
                      <a:endParaRPr lang="es-PE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58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34</a:t>
                      </a:r>
                      <a:endParaRPr lang="es-PE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32</a:t>
                      </a:r>
                      <a:endParaRPr lang="es-PE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30</a:t>
                      </a:r>
                      <a:endParaRPr lang="es-PE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21</a:t>
                      </a:r>
                      <a:endParaRPr lang="es-PE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15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  <a:endParaRPr lang="es-PE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  <a:endParaRPr lang="es-PE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3</a:t>
                      </a:r>
                      <a:endParaRPr lang="es-PE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4</a:t>
                      </a:r>
                      <a:endParaRPr lang="es-PE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5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  <a:endParaRPr lang="es-PE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  <a:endParaRPr lang="es-PE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3</a:t>
                      </a:r>
                      <a:endParaRPr lang="es-PE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4</a:t>
                      </a:r>
                      <a:endParaRPr lang="es-PE" sz="1200">
                        <a:effectLst/>
                      </a:endParaRP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5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</a:t>
                      </a:r>
                      <a:endParaRPr lang="es-PE" sz="1200" dirty="0">
                        <a:effectLst/>
                      </a:endParaRP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4</a:t>
                      </a:r>
                      <a:endParaRPr lang="es-PE" sz="1200" dirty="0">
                        <a:effectLst/>
                      </a:endParaRP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3</a:t>
                      </a:r>
                      <a:endParaRPr lang="es-PE" sz="1200" dirty="0">
                        <a:effectLst/>
                      </a:endParaRP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2</a:t>
                      </a:r>
                      <a:endParaRPr lang="es-PE" sz="1200" dirty="0">
                        <a:effectLst/>
                      </a:endParaRP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1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7284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89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ctrTitle"/>
          </p:nvPr>
        </p:nvSpPr>
        <p:spPr>
          <a:xfrm>
            <a:off x="-180975" y="764704"/>
            <a:ext cx="9324975" cy="1800448"/>
          </a:xfrm>
        </p:spPr>
        <p:txBody>
          <a:bodyPr/>
          <a:lstStyle/>
          <a:p>
            <a:pPr marL="228600" algn="ctr"/>
            <a:r>
              <a:rPr lang="en-US" sz="40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“</a:t>
            </a:r>
            <a:r>
              <a:rPr lang="en-US" sz="4000" i="1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It is easy to lie with statistics. It is hard to tell the truth without statistics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”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219700" y="2997200"/>
            <a:ext cx="3240088" cy="12001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John Tukey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(1939 - 1999)</a:t>
            </a:r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5D3B4A7A-A6EE-4FBE-A33A-EB1B77022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438610"/>
            <a:ext cx="1691680" cy="241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6. Medidas de Concordancia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16025" y="908720"/>
            <a:ext cx="7772400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dirty="0"/>
              <a:t>6.1 Índice Tau de Kendall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32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32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32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dirty="0"/>
              <a:t>6.2 Índice Gamma de Goodman y Kruskal</a:t>
            </a:r>
          </a:p>
          <a:p>
            <a:pPr marL="0" indent="0" algn="just" eaLnBrk="1" hangingPunct="1">
              <a:buNone/>
            </a:pPr>
            <a:endParaRPr lang="es-ES" altLang="es-PE" sz="3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3347863" y="5158088"/>
            <a:ext cx="13084103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F2A6185-0947-4AB7-9121-B7B6BB0FA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5" y="5796951"/>
            <a:ext cx="13400083" cy="5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3830EF7-1AB7-4B30-B1DD-68F37E059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3" y="1819575"/>
            <a:ext cx="130841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0992AD-C759-4BDF-97C5-80D889775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2008403"/>
            <a:ext cx="151216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335269A-419F-4EA9-98CB-FFA90D513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244" y="1682355"/>
            <a:ext cx="121443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105653B-37A1-44F1-96B4-EADC643E6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471" y="2504591"/>
            <a:ext cx="132566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461761-054C-480F-8DA5-9D13123BD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969" y="5244998"/>
            <a:ext cx="14671457" cy="5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DF5B139-8F92-4373-9A8E-63E66EF75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3594" y="1538694"/>
            <a:ext cx="109585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35A1A401-D470-47E7-B83F-66FADFB76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880" y="5247675"/>
            <a:ext cx="122413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6DE487-0140-4E39-9363-DDC2393CD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3" y="1837380"/>
            <a:ext cx="110152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4D1F47F0-1D7B-4BAE-A8D2-1DCC221EB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62412"/>
              </p:ext>
            </p:extLst>
          </p:nvPr>
        </p:nvGraphicFramePr>
        <p:xfrm>
          <a:off x="2987824" y="1656582"/>
          <a:ext cx="3312368" cy="118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r:id="rId3" imgW="1562100" imgH="584200" progId="Equation.DSMT4">
                  <p:embed/>
                </p:oleObj>
              </mc:Choice>
              <mc:Fallback>
                <p:oleObj r:id="rId3" imgW="1562100" imgH="584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656582"/>
                        <a:ext cx="3312368" cy="1184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5" name="Picture 3">
            <a:extLst>
              <a:ext uri="{FF2B5EF4-FFF2-40B4-BE49-F238E27FC236}">
                <a16:creationId xmlns:a16="http://schemas.microsoft.com/office/drawing/2014/main" id="{1112DC62-9977-4E3A-8172-AE0EA4EFB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10759"/>
            <a:ext cx="1748292" cy="85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68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6. Medidas de Concordancia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16025" y="908720"/>
            <a:ext cx="7772400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dirty="0"/>
              <a:t>6.3 Índice D de </a:t>
            </a:r>
            <a:r>
              <a:rPr lang="es-ES" altLang="es-PE" sz="3200" dirty="0" err="1"/>
              <a:t>Sommers</a:t>
            </a:r>
            <a:endParaRPr lang="es-ES" altLang="es-PE" sz="32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32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32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32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dirty="0"/>
              <a:t>6.4 Índice Tau-b y Tau-c</a:t>
            </a:r>
          </a:p>
          <a:p>
            <a:pPr marL="0" indent="0" algn="just" eaLnBrk="1" hangingPunct="1">
              <a:buNone/>
            </a:pPr>
            <a:endParaRPr lang="es-ES" altLang="es-PE" sz="3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3347863" y="5158088"/>
            <a:ext cx="13084103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F2A6185-0947-4AB7-9121-B7B6BB0FA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5" y="5796951"/>
            <a:ext cx="13400083" cy="5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3830EF7-1AB7-4B30-B1DD-68F37E059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3" y="1819575"/>
            <a:ext cx="130841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0992AD-C759-4BDF-97C5-80D889775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2008403"/>
            <a:ext cx="151216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335269A-419F-4EA9-98CB-FFA90D513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244" y="1682355"/>
            <a:ext cx="121443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105653B-37A1-44F1-96B4-EADC643E6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471" y="2504591"/>
            <a:ext cx="132566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461761-054C-480F-8DA5-9D13123BD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969" y="5244998"/>
            <a:ext cx="14671457" cy="5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DF5B139-8F92-4373-9A8E-63E66EF75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3594" y="1538694"/>
            <a:ext cx="109585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35A1A401-D470-47E7-B83F-66FADFB76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880" y="5247675"/>
            <a:ext cx="122413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6DE487-0140-4E39-9363-DDC2393CD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3" y="1837380"/>
            <a:ext cx="110152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pic>
        <p:nvPicPr>
          <p:cNvPr id="55298" name="Picture 2">
            <a:extLst>
              <a:ext uri="{FF2B5EF4-FFF2-40B4-BE49-F238E27FC236}">
                <a16:creationId xmlns:a16="http://schemas.microsoft.com/office/drawing/2014/main" id="{D6B63C7D-D4FA-49BB-BFE3-88BC783C1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870" y="1969856"/>
            <a:ext cx="5369171" cy="88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3">
            <a:extLst>
              <a:ext uri="{FF2B5EF4-FFF2-40B4-BE49-F238E27FC236}">
                <a16:creationId xmlns:a16="http://schemas.microsoft.com/office/drawing/2014/main" id="{2A8BCDD4-2683-4F9E-8539-777C8E7DE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95130"/>
            <a:ext cx="3865890" cy="82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89C77975-26BD-4C1F-9AC7-61BC8B5DE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1" y="5241001"/>
            <a:ext cx="175338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7750FB96-1E8A-42B2-9441-08EB071715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159337"/>
              </p:ext>
            </p:extLst>
          </p:nvPr>
        </p:nvGraphicFramePr>
        <p:xfrm>
          <a:off x="3779912" y="5241002"/>
          <a:ext cx="2224370" cy="95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r:id="rId5" imgW="1091726" imgH="469696" progId="Equation.DSMT4">
                  <p:embed/>
                </p:oleObj>
              </mc:Choice>
              <mc:Fallback>
                <p:oleObj r:id="rId5" imgW="1091726" imgH="46969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241002"/>
                        <a:ext cx="2224370" cy="9500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63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8" cy="911225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+mn-ea"/>
                <a:cs typeface="+mn-cs"/>
              </a:rPr>
              <a:t>Contenido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548680"/>
            <a:ext cx="8766844" cy="620314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" sz="3600" b="1" dirty="0">
                <a:solidFill>
                  <a:srgbClr val="FF0000"/>
                </a:solidFill>
              </a:rPr>
              <a:t>Unidad VI: </a:t>
            </a: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" sz="2800" b="1" dirty="0">
                <a:solidFill>
                  <a:srgbClr val="0070C0"/>
                </a:solidFill>
              </a:rPr>
              <a:t>Pruebas para variables cualitativas, medidas de asociación y correlación</a:t>
            </a:r>
          </a:p>
          <a:p>
            <a:pPr marL="514350" indent="-514350" algn="just" eaLnBrk="1" hangingPunct="1">
              <a:spcBef>
                <a:spcPts val="0"/>
              </a:spcBef>
              <a:buFont typeface="+mj-lt"/>
              <a:buAutoNum type="arabicPeriod"/>
              <a:defRPr/>
            </a:pPr>
            <a:r>
              <a:rPr lang="es-ES" dirty="0"/>
              <a:t>Introducción.</a:t>
            </a:r>
          </a:p>
          <a:p>
            <a:pPr marL="514350" indent="-514350" algn="just" eaLnBrk="1" hangingPunct="1">
              <a:spcBef>
                <a:spcPts val="0"/>
              </a:spcBef>
              <a:buFont typeface="+mj-lt"/>
              <a:buAutoNum type="arabicPeriod"/>
              <a:defRPr/>
            </a:pPr>
            <a:r>
              <a:rPr lang="es-ES" dirty="0"/>
              <a:t>Tabla de contingencia</a:t>
            </a:r>
          </a:p>
          <a:p>
            <a:pPr marL="514350" indent="-514350" algn="just" eaLnBrk="1" hangingPunct="1">
              <a:spcBef>
                <a:spcPts val="0"/>
              </a:spcBef>
              <a:buFont typeface="+mj-lt"/>
              <a:buAutoNum type="arabicPeriod"/>
              <a:defRPr/>
            </a:pPr>
            <a:r>
              <a:rPr lang="es-ES" dirty="0"/>
              <a:t>Pruebas para variables cualitativas nominales</a:t>
            </a:r>
          </a:p>
          <a:p>
            <a:pPr marL="400050" lvl="1" indent="0" algn="just" eaLnBrk="1" hangingPunct="1">
              <a:spcBef>
                <a:spcPts val="0"/>
              </a:spcBef>
              <a:buNone/>
              <a:defRPr/>
            </a:pPr>
            <a:r>
              <a:rPr lang="es-ES" dirty="0">
                <a:solidFill>
                  <a:srgbClr val="00B0F0"/>
                </a:solidFill>
              </a:rPr>
              <a:t>3.1</a:t>
            </a:r>
            <a:r>
              <a:rPr lang="es-ES" dirty="0"/>
              <a:t> Prueba de Independencia</a:t>
            </a:r>
          </a:p>
          <a:p>
            <a:pPr marL="400050" lvl="1" indent="0" algn="just" eaLnBrk="1" hangingPunct="1">
              <a:spcBef>
                <a:spcPts val="0"/>
              </a:spcBef>
              <a:buNone/>
              <a:defRPr/>
            </a:pPr>
            <a:r>
              <a:rPr lang="es-ES" dirty="0">
                <a:solidFill>
                  <a:srgbClr val="00B0F0"/>
                </a:solidFill>
              </a:rPr>
              <a:t>3.2</a:t>
            </a:r>
            <a:r>
              <a:rPr lang="es-ES" dirty="0"/>
              <a:t> Prueba de Homogeneidad de Subpoblaciones</a:t>
            </a:r>
          </a:p>
          <a:p>
            <a:pPr marL="400050" lvl="1" indent="0" algn="just" eaLnBrk="1" hangingPunct="1">
              <a:spcBef>
                <a:spcPts val="0"/>
              </a:spcBef>
              <a:buNone/>
              <a:defRPr/>
            </a:pPr>
            <a:r>
              <a:rPr lang="es-ES" dirty="0">
                <a:solidFill>
                  <a:srgbClr val="00B0F0"/>
                </a:solidFill>
              </a:rPr>
              <a:t>3.3</a:t>
            </a:r>
            <a:r>
              <a:rPr lang="es-ES" dirty="0"/>
              <a:t> Prueba Exacta de Fisher</a:t>
            </a:r>
          </a:p>
          <a:p>
            <a:pPr marL="400050" lvl="1" indent="0" algn="just" eaLnBrk="1" hangingPunct="1">
              <a:spcBef>
                <a:spcPts val="0"/>
              </a:spcBef>
              <a:buNone/>
              <a:defRPr/>
            </a:pPr>
            <a:r>
              <a:rPr lang="es-ES" dirty="0">
                <a:solidFill>
                  <a:srgbClr val="00B0F0"/>
                </a:solidFill>
              </a:rPr>
              <a:t>3.4</a:t>
            </a:r>
            <a:r>
              <a:rPr lang="es-ES" dirty="0"/>
              <a:t> Prueba de Mantel-</a:t>
            </a:r>
            <a:r>
              <a:rPr lang="es-ES" dirty="0" err="1"/>
              <a:t>Haen</a:t>
            </a:r>
            <a:r>
              <a:rPr lang="es-ES" dirty="0"/>
              <a:t>-Cochran</a:t>
            </a:r>
          </a:p>
          <a:p>
            <a:pPr marL="514350" indent="-514350" algn="just" eaLnBrk="1" hangingPunct="1">
              <a:spcBef>
                <a:spcPts val="0"/>
              </a:spcBef>
              <a:buFont typeface="+mj-lt"/>
              <a:buAutoNum type="arabicPeriod"/>
              <a:defRPr/>
            </a:pPr>
            <a:r>
              <a:rPr lang="es-ES" dirty="0"/>
              <a:t>Medidas de asociación</a:t>
            </a:r>
            <a:endParaRPr lang="es-ES" sz="300" dirty="0"/>
          </a:p>
          <a:p>
            <a:pPr marL="400050" lvl="1" indent="0" algn="just" eaLnBrk="1" hangingPunct="1">
              <a:spcBef>
                <a:spcPts val="0"/>
              </a:spcBef>
              <a:buNone/>
              <a:defRPr/>
            </a:pPr>
            <a:r>
              <a:rPr lang="es-ES" dirty="0">
                <a:solidFill>
                  <a:srgbClr val="00B0F0"/>
                </a:solidFill>
              </a:rPr>
              <a:t>4.1  </a:t>
            </a:r>
            <a:r>
              <a:rPr lang="es-ES" dirty="0"/>
              <a:t>Coeficiente V de Cramer</a:t>
            </a:r>
          </a:p>
          <a:p>
            <a:pPr marL="355600" lvl="2" indent="0" algn="just" eaLnBrk="1" hangingPunct="1">
              <a:spcBef>
                <a:spcPts val="0"/>
              </a:spcBef>
              <a:buNone/>
              <a:defRPr/>
            </a:pPr>
            <a:r>
              <a:rPr lang="es-ES" sz="1600" dirty="0">
                <a:solidFill>
                  <a:srgbClr val="00B0F0"/>
                </a:solidFill>
              </a:rPr>
              <a:t> 4.2 </a:t>
            </a:r>
            <a:r>
              <a:rPr lang="es-ES" sz="1600" dirty="0"/>
              <a:t>Coeficiente de Pearson</a:t>
            </a:r>
          </a:p>
          <a:p>
            <a:pPr marL="355600" lvl="2" indent="0" algn="just" eaLnBrk="1" hangingPunct="1">
              <a:spcBef>
                <a:spcPts val="0"/>
              </a:spcBef>
              <a:buNone/>
              <a:defRPr/>
            </a:pPr>
            <a:r>
              <a:rPr lang="es-ES" sz="1600" dirty="0">
                <a:solidFill>
                  <a:srgbClr val="00B0F0"/>
                </a:solidFill>
              </a:rPr>
              <a:t> 4.3 </a:t>
            </a:r>
            <a:r>
              <a:rPr lang="es-ES" sz="1600" dirty="0"/>
              <a:t>Coeficiente Phi</a:t>
            </a:r>
          </a:p>
          <a:p>
            <a:pPr marL="342900" lvl="2" indent="-342900" algn="just" eaLnBrk="1" hangingPunct="1">
              <a:spcBef>
                <a:spcPts val="0"/>
              </a:spcBef>
              <a:buFont typeface="+mj-lt"/>
              <a:buAutoNum type="arabicPeriod" startAt="5"/>
              <a:defRPr/>
            </a:pPr>
            <a:r>
              <a:rPr lang="es-ES" dirty="0">
                <a:solidFill>
                  <a:srgbClr val="00B0F0"/>
                </a:solidFill>
              </a:rPr>
              <a:t>    </a:t>
            </a:r>
            <a:r>
              <a:rPr lang="es-ES" sz="1800" dirty="0"/>
              <a:t>Medidas de correlación</a:t>
            </a:r>
            <a:endParaRPr lang="es-ES" sz="300" dirty="0"/>
          </a:p>
          <a:p>
            <a:pPr marL="0" lvl="2" indent="0" algn="just" eaLnBrk="1" hangingPunct="1">
              <a:spcBef>
                <a:spcPts val="0"/>
              </a:spcBef>
              <a:buNone/>
              <a:defRPr/>
            </a:pPr>
            <a:r>
              <a:rPr lang="es-ES" dirty="0">
                <a:solidFill>
                  <a:srgbClr val="00B0F0"/>
                </a:solidFill>
              </a:rPr>
              <a:t>        </a:t>
            </a:r>
            <a:r>
              <a:rPr lang="es-ES" sz="1600" dirty="0">
                <a:solidFill>
                  <a:srgbClr val="00B0F0"/>
                </a:solidFill>
              </a:rPr>
              <a:t>5.1  </a:t>
            </a:r>
            <a:r>
              <a:rPr lang="es-ES" sz="1600" dirty="0"/>
              <a:t>Coeficiente de correlación de Spearman</a:t>
            </a:r>
          </a:p>
          <a:p>
            <a:pPr marL="0" lvl="2" indent="0" algn="just" eaLnBrk="1" hangingPunct="1">
              <a:spcBef>
                <a:spcPts val="0"/>
              </a:spcBef>
              <a:buNone/>
              <a:defRPr/>
            </a:pPr>
            <a:r>
              <a:rPr lang="es-ES" sz="1600" dirty="0">
                <a:solidFill>
                  <a:srgbClr val="00B0F0"/>
                </a:solidFill>
              </a:rPr>
              <a:t>       5.2  </a:t>
            </a:r>
            <a:r>
              <a:rPr lang="es-ES" sz="1600" dirty="0"/>
              <a:t>Coeficiente de correlación de Kendall</a:t>
            </a:r>
          </a:p>
          <a:p>
            <a:pPr marL="342900" lvl="2" indent="-342900" algn="just" eaLnBrk="1" hangingPunct="1">
              <a:spcBef>
                <a:spcPts val="0"/>
              </a:spcBef>
              <a:buFont typeface="+mj-lt"/>
              <a:buAutoNum type="arabicPeriod" startAt="6"/>
              <a:defRPr/>
            </a:pPr>
            <a:r>
              <a:rPr lang="es-ES" sz="1800" dirty="0"/>
              <a:t> Medidas de concordancia</a:t>
            </a:r>
          </a:p>
          <a:p>
            <a:pPr marL="457200" lvl="3" indent="0" algn="just" eaLnBrk="1" hangingPunct="1">
              <a:lnSpc>
                <a:spcPct val="80000"/>
              </a:lnSpc>
              <a:buNone/>
              <a:defRPr/>
            </a:pPr>
            <a:r>
              <a:rPr lang="es-ES" sz="1600" dirty="0">
                <a:solidFill>
                  <a:srgbClr val="00B0F0"/>
                </a:solidFill>
              </a:rPr>
              <a:t>6.1</a:t>
            </a:r>
            <a:r>
              <a:rPr lang="es-ES" sz="1600" dirty="0"/>
              <a:t> Índice de Tau Kendall</a:t>
            </a:r>
          </a:p>
          <a:p>
            <a:pPr marL="457200" lvl="3" indent="0" algn="just" eaLnBrk="1" hangingPunct="1">
              <a:lnSpc>
                <a:spcPct val="80000"/>
              </a:lnSpc>
              <a:buNone/>
              <a:defRPr/>
            </a:pPr>
            <a:r>
              <a:rPr lang="es-ES" sz="1600" dirty="0">
                <a:solidFill>
                  <a:srgbClr val="00B0F0"/>
                </a:solidFill>
              </a:rPr>
              <a:t>6.2</a:t>
            </a:r>
            <a:r>
              <a:rPr lang="es-ES" sz="1600" dirty="0"/>
              <a:t> Índice de Gamma de Goodman y </a:t>
            </a:r>
            <a:r>
              <a:rPr lang="es-ES" sz="1600" dirty="0" err="1"/>
              <a:t>Kruskall</a:t>
            </a:r>
            <a:endParaRPr lang="es-ES" sz="1600" dirty="0"/>
          </a:p>
          <a:p>
            <a:pPr marL="457200" lvl="3" indent="0" algn="just" eaLnBrk="1" hangingPunct="1">
              <a:lnSpc>
                <a:spcPct val="80000"/>
              </a:lnSpc>
              <a:buNone/>
              <a:defRPr/>
            </a:pPr>
            <a:r>
              <a:rPr lang="es-ES" sz="1600" dirty="0">
                <a:solidFill>
                  <a:srgbClr val="00B0F0"/>
                </a:solidFill>
              </a:rPr>
              <a:t>6.3</a:t>
            </a:r>
            <a:r>
              <a:rPr lang="es-ES" sz="1600" dirty="0"/>
              <a:t> Índice D de </a:t>
            </a:r>
            <a:r>
              <a:rPr lang="es-ES" sz="1600" dirty="0" err="1"/>
              <a:t>Sommers</a:t>
            </a:r>
            <a:endParaRPr lang="es-ES" sz="1600" dirty="0"/>
          </a:p>
          <a:p>
            <a:pPr marL="457200" lvl="3" indent="0" algn="just" eaLnBrk="1" hangingPunct="1">
              <a:lnSpc>
                <a:spcPct val="80000"/>
              </a:lnSpc>
              <a:buNone/>
              <a:defRPr/>
            </a:pPr>
            <a:r>
              <a:rPr lang="es-ES" sz="1600" dirty="0"/>
              <a:t>6.4 Índice Tau-b y Tau-c</a:t>
            </a:r>
          </a:p>
          <a:p>
            <a:pPr marL="0" lvl="2" indent="0" algn="just" eaLnBrk="1" hangingPunct="1">
              <a:lnSpc>
                <a:spcPct val="80000"/>
              </a:lnSpc>
              <a:buNone/>
              <a:defRPr/>
            </a:pPr>
            <a:endParaRPr lang="es-ES" sz="2000" dirty="0"/>
          </a:p>
          <a:p>
            <a:pPr marL="0" lvl="2" indent="0" algn="just" eaLnBrk="1" hangingPunct="1">
              <a:lnSpc>
                <a:spcPct val="80000"/>
              </a:lnSpc>
              <a:buNone/>
              <a:defRPr/>
            </a:pPr>
            <a:endParaRPr lang="es-ES" sz="2000" dirty="0"/>
          </a:p>
          <a:p>
            <a:pPr marL="0" lvl="2" indent="0" algn="just" eaLnBrk="1" hangingPunct="1">
              <a:lnSpc>
                <a:spcPct val="80000"/>
              </a:lnSpc>
              <a:buNone/>
              <a:defRPr/>
            </a:pPr>
            <a:endParaRPr lang="es-ES" sz="2000" dirty="0"/>
          </a:p>
        </p:txBody>
      </p:sp>
      <p:pic>
        <p:nvPicPr>
          <p:cNvPr id="25604" name="Picture 5" descr="0003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0"/>
            <a:ext cx="20510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938"/>
            <a:ext cx="9144000" cy="105410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1. Introducción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764704"/>
            <a:ext cx="7772400" cy="5688632"/>
          </a:xfrm>
        </p:spPr>
        <p:txBody>
          <a:bodyPr/>
          <a:lstStyle/>
          <a:p>
            <a:pPr marL="0" indent="0" algn="just">
              <a:buNone/>
            </a:pPr>
            <a:r>
              <a:rPr lang="es-P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las variables cualitativas se puede aprovechar su frecuencia, más aún cuando se cruzan dos variables de este tipo, se pueden formar tablas de contingencia.</a:t>
            </a:r>
          </a:p>
          <a:p>
            <a:pPr marL="0" indent="0" algn="just">
              <a:buNone/>
            </a:pPr>
            <a:r>
              <a:rPr lang="es-PE" sz="2400" dirty="0">
                <a:latin typeface="Arial" panose="020B0604020202020204" pitchFamily="34" charset="0"/>
                <a:ea typeface="Times New Roman" panose="02020603050405020304" pitchFamily="18" charset="0"/>
              </a:rPr>
              <a:t>Se puede probar y medir la asociación entre dos variables cualitativas mediante diferentes coeficientes de asociación.</a:t>
            </a:r>
            <a:endParaRPr lang="es-PE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PE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Por otro lado, si se tienen dos variables que se encuentran medidas en al menos una escala ordinal y se desea analizar si estas variables se encuentran o no correlacionadas se puede hacer uso de la correlación de Spearman o Kendall.</a:t>
            </a:r>
          </a:p>
          <a:p>
            <a:pPr marL="0" indent="0" algn="just">
              <a:buNone/>
            </a:pP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2. Tabla de contingencia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1124744"/>
            <a:ext cx="8139434" cy="5040560"/>
          </a:xfrm>
        </p:spPr>
        <p:txBody>
          <a:bodyPr/>
          <a:lstStyle/>
          <a:p>
            <a:pPr marL="0" indent="0" algn="just">
              <a:buNone/>
            </a:pPr>
            <a:r>
              <a:rPr lang="es-PE" sz="2800" dirty="0"/>
              <a:t>Es un cuadro de doble entrada en el cual se recoge la frecuencia conjunta de los datos de una o varias muestras aleatorias. Estas frecuencias son clasificadas de acuerdo a las clases </a:t>
            </a:r>
            <a:r>
              <a:rPr lang="es-PE" sz="2800" dirty="0" err="1"/>
              <a:t>ó</a:t>
            </a:r>
            <a:r>
              <a:rPr lang="es-PE" sz="2800" dirty="0"/>
              <a:t> categorías de una variable A y a las clases </a:t>
            </a:r>
            <a:r>
              <a:rPr lang="es-PE" sz="2800" dirty="0" err="1"/>
              <a:t>ó</a:t>
            </a:r>
            <a:r>
              <a:rPr lang="es-PE" sz="2800" dirty="0"/>
              <a:t> categorías de una variable B.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D1269B1-5E76-405D-B581-0BCA64AC3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642669"/>
              </p:ext>
            </p:extLst>
          </p:nvPr>
        </p:nvGraphicFramePr>
        <p:xfrm>
          <a:off x="1187624" y="3861065"/>
          <a:ext cx="7056786" cy="24482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03390">
                  <a:extLst>
                    <a:ext uri="{9D8B030D-6E8A-4147-A177-3AD203B41FA5}">
                      <a16:colId xmlns:a16="http://schemas.microsoft.com/office/drawing/2014/main" val="956234128"/>
                    </a:ext>
                  </a:extLst>
                </a:gridCol>
                <a:gridCol w="742984">
                  <a:extLst>
                    <a:ext uri="{9D8B030D-6E8A-4147-A177-3AD203B41FA5}">
                      <a16:colId xmlns:a16="http://schemas.microsoft.com/office/drawing/2014/main" val="1718051121"/>
                    </a:ext>
                  </a:extLst>
                </a:gridCol>
                <a:gridCol w="742984">
                  <a:extLst>
                    <a:ext uri="{9D8B030D-6E8A-4147-A177-3AD203B41FA5}">
                      <a16:colId xmlns:a16="http://schemas.microsoft.com/office/drawing/2014/main" val="3013049708"/>
                    </a:ext>
                  </a:extLst>
                </a:gridCol>
                <a:gridCol w="742984">
                  <a:extLst>
                    <a:ext uri="{9D8B030D-6E8A-4147-A177-3AD203B41FA5}">
                      <a16:colId xmlns:a16="http://schemas.microsoft.com/office/drawing/2014/main" val="1630193919"/>
                    </a:ext>
                  </a:extLst>
                </a:gridCol>
                <a:gridCol w="1132660">
                  <a:extLst>
                    <a:ext uri="{9D8B030D-6E8A-4147-A177-3AD203B41FA5}">
                      <a16:colId xmlns:a16="http://schemas.microsoft.com/office/drawing/2014/main" val="2091448690"/>
                    </a:ext>
                  </a:extLst>
                </a:gridCol>
                <a:gridCol w="1132660">
                  <a:extLst>
                    <a:ext uri="{9D8B030D-6E8A-4147-A177-3AD203B41FA5}">
                      <a16:colId xmlns:a16="http://schemas.microsoft.com/office/drawing/2014/main" val="339281228"/>
                    </a:ext>
                  </a:extLst>
                </a:gridCol>
                <a:gridCol w="959124">
                  <a:extLst>
                    <a:ext uri="{9D8B030D-6E8A-4147-A177-3AD203B41FA5}">
                      <a16:colId xmlns:a16="http://schemas.microsoft.com/office/drawing/2014/main" val="4119777640"/>
                    </a:ext>
                  </a:extLst>
                </a:gridCol>
              </a:tblGrid>
              <a:tr h="34975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Característica A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Total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6043377"/>
                  </a:ext>
                </a:extLst>
              </a:tr>
              <a:tr h="349750">
                <a:tc gridSpan="2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a</a:t>
                      </a:r>
                      <a:r>
                        <a:rPr lang="es-PE" sz="1200" baseline="-25000">
                          <a:effectLst/>
                        </a:rPr>
                        <a:t>1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a</a:t>
                      </a:r>
                      <a:r>
                        <a:rPr lang="es-PE" sz="1200" baseline="-25000">
                          <a:effectLst/>
                        </a:rPr>
                        <a:t>2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…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a</a:t>
                      </a:r>
                      <a:r>
                        <a:rPr lang="es-PE" sz="1200" baseline="-25000">
                          <a:effectLst/>
                        </a:rPr>
                        <a:t>c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494718"/>
                  </a:ext>
                </a:extLst>
              </a:tr>
              <a:tr h="349750">
                <a:tc rowSpan="4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Carac. B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b</a:t>
                      </a:r>
                      <a:r>
                        <a:rPr lang="es-PE" sz="1200" baseline="-25000">
                          <a:effectLst/>
                        </a:rPr>
                        <a:t>1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o</a:t>
                      </a:r>
                      <a:r>
                        <a:rPr lang="es-PE" sz="1200" baseline="-25000">
                          <a:effectLst/>
                        </a:rPr>
                        <a:t>11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o</a:t>
                      </a:r>
                      <a:r>
                        <a:rPr lang="es-PE" sz="1200" baseline="-25000">
                          <a:effectLst/>
                        </a:rPr>
                        <a:t>12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…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o</a:t>
                      </a:r>
                      <a:r>
                        <a:rPr lang="es-PE" sz="1200" baseline="-25000">
                          <a:effectLst/>
                        </a:rPr>
                        <a:t>1c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n</a:t>
                      </a:r>
                      <a:r>
                        <a:rPr lang="es-PE" sz="1200" baseline="-25000">
                          <a:effectLst/>
                        </a:rPr>
                        <a:t>1.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2981118"/>
                  </a:ext>
                </a:extLst>
              </a:tr>
              <a:tr h="34975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b</a:t>
                      </a:r>
                      <a:r>
                        <a:rPr lang="es-PE" sz="1200" baseline="-25000">
                          <a:effectLst/>
                        </a:rPr>
                        <a:t>2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o</a:t>
                      </a:r>
                      <a:r>
                        <a:rPr lang="es-PE" sz="1200" baseline="-25000">
                          <a:effectLst/>
                        </a:rPr>
                        <a:t>21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o</a:t>
                      </a:r>
                      <a:r>
                        <a:rPr lang="es-PE" sz="1200" baseline="-25000">
                          <a:effectLst/>
                        </a:rPr>
                        <a:t>22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…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o</a:t>
                      </a:r>
                      <a:r>
                        <a:rPr lang="es-PE" sz="1200" baseline="-25000">
                          <a:effectLst/>
                        </a:rPr>
                        <a:t>2c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n</a:t>
                      </a:r>
                      <a:r>
                        <a:rPr lang="es-PE" sz="1200" baseline="-25000">
                          <a:effectLst/>
                        </a:rPr>
                        <a:t>2.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4266925"/>
                  </a:ext>
                </a:extLst>
              </a:tr>
              <a:tr h="34975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889174"/>
                  </a:ext>
                </a:extLst>
              </a:tr>
              <a:tr h="34975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b</a:t>
                      </a:r>
                      <a:r>
                        <a:rPr lang="es-PE" sz="1200" baseline="-25000">
                          <a:effectLst/>
                        </a:rPr>
                        <a:t>f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o</a:t>
                      </a:r>
                      <a:r>
                        <a:rPr lang="es-PE" sz="1200" baseline="-25000">
                          <a:effectLst/>
                        </a:rPr>
                        <a:t>f1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o</a:t>
                      </a:r>
                      <a:r>
                        <a:rPr lang="es-PE" sz="1200" baseline="-25000">
                          <a:effectLst/>
                        </a:rPr>
                        <a:t>f2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…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o</a:t>
                      </a:r>
                      <a:r>
                        <a:rPr lang="es-PE" sz="1200" baseline="-25000">
                          <a:effectLst/>
                        </a:rPr>
                        <a:t>fc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n</a:t>
                      </a:r>
                      <a:r>
                        <a:rPr lang="es-PE" sz="1200" baseline="-25000">
                          <a:effectLst/>
                        </a:rPr>
                        <a:t>r.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9916254"/>
                  </a:ext>
                </a:extLst>
              </a:tr>
              <a:tr h="349750">
                <a:tc gridSpan="2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Total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n</a:t>
                      </a:r>
                      <a:r>
                        <a:rPr lang="es-PE" sz="1200" baseline="-25000">
                          <a:effectLst/>
                        </a:rPr>
                        <a:t>.1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n</a:t>
                      </a:r>
                      <a:r>
                        <a:rPr lang="es-PE" sz="1200" baseline="-25000">
                          <a:effectLst/>
                        </a:rPr>
                        <a:t>.2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n</a:t>
                      </a:r>
                      <a:r>
                        <a:rPr lang="es-PE" sz="1200" baseline="-25000">
                          <a:effectLst/>
                        </a:rPr>
                        <a:t>.c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>
                          <a:effectLst/>
                        </a:rPr>
                        <a:t>n..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8409293"/>
                  </a:ext>
                </a:extLst>
              </a:tr>
            </a:tbl>
          </a:graphicData>
        </a:graphic>
      </p:graphicFrame>
      <p:pic>
        <p:nvPicPr>
          <p:cNvPr id="44033" name="Picture 1">
            <a:extLst>
              <a:ext uri="{FF2B5EF4-FFF2-40B4-BE49-F238E27FC236}">
                <a16:creationId xmlns:a16="http://schemas.microsoft.com/office/drawing/2014/main" id="{F29BBF79-6786-4490-924E-2E7E65E1D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243927"/>
            <a:ext cx="162383" cy="28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87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</a:t>
            </a:r>
            <a:r>
              <a:rPr lang="es-ES" altLang="es-PE" b="1" dirty="0">
                <a:solidFill>
                  <a:srgbClr val="0070C0"/>
                </a:solidFill>
              </a:rPr>
              <a:t>Pruebas con tablas de contingencia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4000" b="1" dirty="0">
                <a:solidFill>
                  <a:srgbClr val="0070C0"/>
                </a:solidFill>
              </a:rPr>
              <a:t>3.1 Prueba de Independencia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1124744"/>
            <a:ext cx="8462962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2800" dirty="0"/>
              <a:t>Aspectos Generales</a:t>
            </a:r>
          </a:p>
          <a:p>
            <a:pPr marL="0" indent="0" algn="just">
              <a:buNone/>
            </a:pPr>
            <a:r>
              <a:rPr lang="es-PE" sz="2000" dirty="0"/>
              <a:t>Permite verificar si dos variables están relacionadas.</a:t>
            </a:r>
          </a:p>
          <a:p>
            <a:pPr marL="0" lvl="0" indent="0">
              <a:buNone/>
            </a:pPr>
            <a:r>
              <a:rPr lang="es-PE" sz="2800" dirty="0"/>
              <a:t>Hipótesis</a:t>
            </a:r>
          </a:p>
          <a:p>
            <a:pPr marL="0" indent="0">
              <a:buNone/>
            </a:pPr>
            <a:r>
              <a:rPr lang="es-PE" sz="2000" dirty="0"/>
              <a:t>H</a:t>
            </a:r>
            <a:r>
              <a:rPr lang="es-PE" sz="2000" baseline="-25000" dirty="0"/>
              <a:t>0</a:t>
            </a:r>
            <a:r>
              <a:rPr lang="es-PE" sz="2000" dirty="0"/>
              <a:t>: Las variables X e Y son independientes (no están relacionadas)</a:t>
            </a:r>
          </a:p>
          <a:p>
            <a:pPr marL="0" lvl="0" indent="0">
              <a:buNone/>
            </a:pPr>
            <a:r>
              <a:rPr lang="es-PE" sz="2000" dirty="0"/>
              <a:t>H</a:t>
            </a:r>
            <a:r>
              <a:rPr lang="es-PE" sz="2000" baseline="-25000" dirty="0"/>
              <a:t>1</a:t>
            </a:r>
            <a:r>
              <a:rPr lang="es-PE" sz="2000" dirty="0"/>
              <a:t>: Las variables X e Y no son independientes (están relacionadas)</a:t>
            </a:r>
          </a:p>
          <a:p>
            <a:pPr marL="0" lvl="0" indent="0">
              <a:buNone/>
            </a:pPr>
            <a:endParaRPr lang="es-PE" sz="2400" dirty="0"/>
          </a:p>
          <a:p>
            <a:pPr marL="0" lvl="0" indent="0">
              <a:buNone/>
            </a:pPr>
            <a:endParaRPr lang="es-PE" sz="24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2800" dirty="0"/>
              <a:t>En R: Se usa la función </a:t>
            </a:r>
            <a:r>
              <a:rPr lang="es-ES" altLang="es-PE" sz="2800" dirty="0" err="1"/>
              <a:t>chisq.test</a:t>
            </a:r>
            <a:endParaRPr lang="es-ES" altLang="es-PE" sz="28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05C2203-904F-4B27-94AF-375707F25564}"/>
                  </a:ext>
                </a:extLst>
              </p:cNvPr>
              <p:cNvSpPr txBox="1"/>
              <p:nvPr/>
            </p:nvSpPr>
            <p:spPr>
              <a:xfrm>
                <a:off x="827584" y="3555316"/>
                <a:ext cx="6048672" cy="927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PE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PE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PE" sz="20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s-PE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endChr m:val=""/>
                                      <m:ctrlP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PE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sz="20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s-PE" sz="20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s-PE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PE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sz="20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s-PE" sz="20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s-PE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PE" sz="2000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s-P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s-PE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~</m:t>
                          </m:r>
                          <m:sSubSup>
                            <m:sSubSupPr>
                              <m:ctrlPr>
                                <a:rPr lang="es-PE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PE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PE" sz="2000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s-PE" sz="2000" i="0">
                                          <a:latin typeface="Cambria Math" panose="02040503050406030204" pitchFamily="18" charset="0"/>
                                        </a:rPr>
                                        <m:t>,(</m:t>
                                      </m:r>
                                      <m: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s-PE" sz="2000" i="0">
                                          <a:latin typeface="Cambria Math" panose="02040503050406030204" pitchFamily="18" charset="0"/>
                                        </a:rPr>
                                        <m:t>−1)(</m:t>
                                      </m:r>
                                      <m: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s-PE" sz="20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>
                              <m:r>
                                <a:rPr lang="es-PE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05C2203-904F-4B27-94AF-375707F2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555316"/>
                <a:ext cx="6048672" cy="927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058" name="Picture 2">
            <a:extLst>
              <a:ext uri="{FF2B5EF4-FFF2-40B4-BE49-F238E27FC236}">
                <a16:creationId xmlns:a16="http://schemas.microsoft.com/office/drawing/2014/main" id="{B03BE4DC-2323-4772-9EB2-E458E5E94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26385"/>
            <a:ext cx="829129" cy="60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19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</a:t>
            </a:r>
            <a:r>
              <a:rPr lang="es-ES" altLang="es-PE" b="1" dirty="0">
                <a:solidFill>
                  <a:srgbClr val="0070C0"/>
                </a:solidFill>
              </a:rPr>
              <a:t>Pruebas con tablas de contingencia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4000" b="1" dirty="0">
                <a:solidFill>
                  <a:srgbClr val="0070C0"/>
                </a:solidFill>
              </a:rPr>
              <a:t>3.2 </a:t>
            </a:r>
            <a:r>
              <a:rPr lang="es-ES" altLang="es-PE" b="1" dirty="0">
                <a:solidFill>
                  <a:srgbClr val="0070C0"/>
                </a:solidFill>
              </a:rPr>
              <a:t>Prueba de Homogeneidad de Proporciones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69580" y="1268251"/>
            <a:ext cx="8462962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2800" dirty="0"/>
              <a:t>Aspectos Generales</a:t>
            </a:r>
          </a:p>
          <a:p>
            <a:pPr marL="0" indent="0" algn="just">
              <a:buNone/>
            </a:pPr>
            <a:r>
              <a:rPr lang="es-PE" sz="2000" dirty="0"/>
              <a:t>Permite verificar si k poblaciones presentan la misma proporcionalidad con respecto a otra variable cualitativa.</a:t>
            </a:r>
          </a:p>
          <a:p>
            <a:pPr marL="0" lvl="0" indent="0">
              <a:buNone/>
            </a:pPr>
            <a:r>
              <a:rPr lang="es-PE" sz="2800" dirty="0"/>
              <a:t>Hipótesis</a:t>
            </a:r>
          </a:p>
          <a:p>
            <a:pPr marL="0" indent="0">
              <a:buNone/>
            </a:pPr>
            <a:r>
              <a:rPr lang="es-PE" sz="2000" dirty="0"/>
              <a:t>H</a:t>
            </a:r>
            <a:r>
              <a:rPr lang="es-PE" sz="2000" baseline="-25000" dirty="0"/>
              <a:t>0</a:t>
            </a:r>
            <a:r>
              <a:rPr lang="es-PE" sz="2000" dirty="0"/>
              <a:t>: Las subpoblaciones provienen de una misma población</a:t>
            </a:r>
            <a:endParaRPr lang="es-PE" dirty="0"/>
          </a:p>
          <a:p>
            <a:pPr marL="0" indent="0">
              <a:buNone/>
            </a:pPr>
            <a:r>
              <a:rPr lang="es-PE" sz="2000" dirty="0"/>
              <a:t>H</a:t>
            </a:r>
            <a:r>
              <a:rPr lang="es-PE" sz="2000" baseline="-25000" dirty="0"/>
              <a:t>1</a:t>
            </a:r>
            <a:r>
              <a:rPr lang="es-PE" sz="2000" dirty="0"/>
              <a:t>: Las subpoblaciones no provienen de una misma población</a:t>
            </a:r>
            <a:endParaRPr lang="es-PE" sz="2400" dirty="0"/>
          </a:p>
          <a:p>
            <a:pPr marL="0" lvl="0" indent="0">
              <a:buNone/>
            </a:pPr>
            <a:endParaRPr lang="es-PE" sz="24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2800" dirty="0"/>
              <a:t>En R: Se usa la función </a:t>
            </a:r>
            <a:r>
              <a:rPr lang="es-ES" altLang="es-PE" sz="2800" dirty="0" err="1"/>
              <a:t>chisq.test</a:t>
            </a:r>
            <a:endParaRPr lang="es-ES" altLang="es-PE" sz="28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05C2203-904F-4B27-94AF-375707F25564}"/>
                  </a:ext>
                </a:extLst>
              </p:cNvPr>
              <p:cNvSpPr txBox="1"/>
              <p:nvPr/>
            </p:nvSpPr>
            <p:spPr>
              <a:xfrm>
                <a:off x="1122325" y="4162604"/>
                <a:ext cx="6048672" cy="927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PE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PE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PE" sz="20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s-PE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endChr m:val=""/>
                                      <m:ctrlP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PE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sz="20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s-PE" sz="20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s-PE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PE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sz="20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s-PE" sz="20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s-PE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PE" sz="2000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s-P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s-PE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~</m:t>
                          </m:r>
                          <m:sSubSup>
                            <m:sSubSupPr>
                              <m:ctrlPr>
                                <a:rPr lang="es-PE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PE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PE" sz="2000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s-PE" sz="2000" i="0">
                                          <a:latin typeface="Cambria Math" panose="02040503050406030204" pitchFamily="18" charset="0"/>
                                        </a:rPr>
                                        <m:t>,(</m:t>
                                      </m:r>
                                      <m: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s-PE" sz="2000" i="0">
                                          <a:latin typeface="Cambria Math" panose="02040503050406030204" pitchFamily="18" charset="0"/>
                                        </a:rPr>
                                        <m:t>−1)(</m:t>
                                      </m:r>
                                      <m: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s-PE" sz="20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>
                              <m:r>
                                <a:rPr lang="es-PE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05C2203-904F-4B27-94AF-375707F2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325" y="4162604"/>
                <a:ext cx="6048672" cy="927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058" name="Picture 2">
            <a:extLst>
              <a:ext uri="{FF2B5EF4-FFF2-40B4-BE49-F238E27FC236}">
                <a16:creationId xmlns:a16="http://schemas.microsoft.com/office/drawing/2014/main" id="{B03BE4DC-2323-4772-9EB2-E458E5E94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194526"/>
            <a:ext cx="829129" cy="60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66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400" b="1" dirty="0">
                <a:solidFill>
                  <a:srgbClr val="0070C0"/>
                </a:solidFill>
              </a:rPr>
              <a:t>3. </a:t>
            </a:r>
            <a:r>
              <a:rPr lang="es-ES" altLang="es-PE" b="1" dirty="0">
                <a:solidFill>
                  <a:srgbClr val="0070C0"/>
                </a:solidFill>
              </a:rPr>
              <a:t>Pruebas con tablas de contingencia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53256" y="794420"/>
            <a:ext cx="7772400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dirty="0"/>
              <a:t>Consideraciones adicionales</a:t>
            </a:r>
          </a:p>
          <a:p>
            <a:pPr marL="0" indent="0" algn="just">
              <a:buNone/>
            </a:pPr>
            <a:r>
              <a:rPr lang="es-PE" sz="2400" dirty="0"/>
              <a:t>Si se cumple algunas de las siguientes condiciones:</a:t>
            </a:r>
          </a:p>
          <a:p>
            <a:pPr marL="0" indent="0" algn="just">
              <a:buNone/>
            </a:pPr>
            <a:r>
              <a:rPr lang="es-PE" sz="2400" dirty="0"/>
              <a:t>Se tiene un solo grado de libertad para el valor crítico.</a:t>
            </a:r>
          </a:p>
          <a:p>
            <a:pPr marL="0" indent="0" algn="just">
              <a:buNone/>
            </a:pPr>
            <a:r>
              <a:rPr lang="es-PE" sz="2400" dirty="0"/>
              <a:t>El tamaño de la muestra es pequeño (n</a:t>
            </a:r>
            <a:r>
              <a:rPr lang="es-PE" sz="2400" dirty="0">
                <a:sym typeface="Symbol" panose="05050102010706020507" pitchFamily="18" charset="2"/>
              </a:rPr>
              <a:t></a:t>
            </a:r>
            <a:r>
              <a:rPr lang="es-PE" sz="2400" dirty="0"/>
              <a:t>50) o </a:t>
            </a:r>
          </a:p>
          <a:p>
            <a:pPr marL="0" indent="0" algn="just">
              <a:buNone/>
            </a:pPr>
            <a:r>
              <a:rPr lang="es-PE" sz="2400" dirty="0"/>
              <a:t>Existe un valor esperado menor a 5, </a:t>
            </a:r>
          </a:p>
          <a:p>
            <a:pPr marL="0" indent="0" algn="just">
              <a:buNone/>
            </a:pPr>
            <a:r>
              <a:rPr lang="es-PE" sz="2400" dirty="0"/>
              <a:t>Se puede hacer uso de la Corrección de Yates, el cual hace un ajuste al estadístico </a:t>
            </a:r>
            <a:r>
              <a:rPr lang="es-PE" sz="2400" dirty="0">
                <a:sym typeface="Symbol" panose="05050102010706020507" pitchFamily="18" charset="2"/>
              </a:rPr>
              <a:t></a:t>
            </a:r>
            <a:r>
              <a:rPr lang="es-PE" sz="2400" baseline="30000" dirty="0">
                <a:sym typeface="Symbol" panose="05050102010706020507" pitchFamily="18" charset="2"/>
              </a:rPr>
              <a:t>2</a:t>
            </a:r>
            <a:r>
              <a:rPr lang="es-PE" sz="2400" dirty="0">
                <a:sym typeface="Symbol" panose="05050102010706020507" pitchFamily="18" charset="2"/>
              </a:rPr>
              <a:t>.</a:t>
            </a:r>
            <a:endParaRPr lang="es-ES" altLang="es-PE" sz="48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87E7B9C-4ABE-4FF5-9B88-5CECF2CB478B}"/>
                  </a:ext>
                </a:extLst>
              </p:cNvPr>
              <p:cNvSpPr txBox="1"/>
              <p:nvPr/>
            </p:nvSpPr>
            <p:spPr>
              <a:xfrm>
                <a:off x="1115616" y="4293096"/>
                <a:ext cx="6696744" cy="927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PE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PE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PE" sz="20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s-PE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endChr m:val=""/>
                                      <m:ctrlP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s-PE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PE" sz="20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PE" sz="2000" i="1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e>
                                            <m:sub>
                                              <m:r>
                                                <a:rPr lang="es-PE" sz="20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s-PE" sz="20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PE" sz="20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PE" sz="20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s-PE" sz="20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s-PE" sz="2000" i="0">
                                          <a:latin typeface="Cambria Math" panose="02040503050406030204" pitchFamily="18" charset="0"/>
                                        </a:rPr>
                                        <m:t>−0.5</m:t>
                                      </m:r>
                                      <m:sSup>
                                        <m:sSupPr>
                                          <m:ctrlPr>
                                            <a:rPr lang="es-PE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PE" sz="2000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s-PE" sz="20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s-PE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es-PE" sz="2000" i="0">
                              <a:latin typeface="Cambria Math" panose="02040503050406030204" pitchFamily="18" charset="0"/>
                            </a:rPr>
                            <m:t>~</m:t>
                          </m:r>
                          <m:sSubSup>
                            <m:sSubSupPr>
                              <m:ctrlPr>
                                <a:rPr lang="es-PE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PE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PE" sz="2000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s-PE" sz="2000" i="0">
                                          <a:latin typeface="Cambria Math" panose="02040503050406030204" pitchFamily="18" charset="0"/>
                                        </a:rPr>
                                        <m:t>,(</m:t>
                                      </m:r>
                                      <m: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s-PE" sz="2000" i="0">
                                          <a:latin typeface="Cambria Math" panose="02040503050406030204" pitchFamily="18" charset="0"/>
                                        </a:rPr>
                                        <m:t>−1)(</m:t>
                                      </m:r>
                                      <m: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s-PE" sz="20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>
                              <m:r>
                                <a:rPr lang="es-PE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87E7B9C-4ABE-4FF5-9B88-5CECF2CB4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293096"/>
                <a:ext cx="6696744" cy="927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14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Pruebas con tablas de contingencia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3.3 Prueba exacta de Fisher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E1AF5CA-73AF-4387-9A25-321A8DB6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4" y="1052736"/>
            <a:ext cx="7776864" cy="4994841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dirty="0"/>
              <a:t>Aspectos Generales</a:t>
            </a:r>
          </a:p>
          <a:p>
            <a:pPr marL="0" indent="0" algn="just">
              <a:buNone/>
            </a:pPr>
            <a:r>
              <a:rPr lang="es-PE" sz="2400" dirty="0"/>
              <a:t>Es muy buena para analizar variables nominales binarias que provienen de dos muestras independientes que son pequeñas</a:t>
            </a:r>
          </a:p>
          <a:p>
            <a:pPr marL="0" indent="0" algn="just">
              <a:buNone/>
            </a:pPr>
            <a:r>
              <a:rPr lang="es-PE" sz="3200" dirty="0"/>
              <a:t>Hipótesis</a:t>
            </a:r>
          </a:p>
          <a:p>
            <a:pPr marL="0" indent="0">
              <a:buNone/>
            </a:pPr>
            <a:endParaRPr lang="es-PE" sz="1400" dirty="0"/>
          </a:p>
          <a:p>
            <a:pPr marL="0" indent="0">
              <a:buNone/>
            </a:pPr>
            <a:endParaRPr lang="es-PE" sz="1400" dirty="0"/>
          </a:p>
          <a:p>
            <a:pPr marL="0" indent="0">
              <a:buNone/>
            </a:pPr>
            <a:endParaRPr lang="es-PE" sz="1400" dirty="0"/>
          </a:p>
          <a:p>
            <a:pPr marL="0" indent="0">
              <a:buNone/>
            </a:pPr>
            <a:endParaRPr lang="es-PE" sz="1400" dirty="0"/>
          </a:p>
          <a:p>
            <a:pPr marL="0" indent="0">
              <a:buNone/>
            </a:pPr>
            <a:endParaRPr lang="es-PE" sz="1400" dirty="0"/>
          </a:p>
          <a:p>
            <a:pPr marL="0" indent="0">
              <a:buNone/>
            </a:pPr>
            <a:endParaRPr lang="es-PE" sz="1400" dirty="0"/>
          </a:p>
          <a:p>
            <a:pPr marL="0" indent="0">
              <a:buNone/>
            </a:pPr>
            <a:endParaRPr lang="es-PE" sz="1400" dirty="0"/>
          </a:p>
        </p:txBody>
      </p:sp>
      <p:sp>
        <p:nvSpPr>
          <p:cNvPr id="12" name="Rectangle 73">
            <a:extLst>
              <a:ext uri="{FF2B5EF4-FFF2-40B4-BE49-F238E27FC236}">
                <a16:creationId xmlns:a16="http://schemas.microsoft.com/office/drawing/2014/main" id="{5428291D-4FDC-4416-BF7F-A09B1C9B328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068710" y="4780809"/>
            <a:ext cx="112773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4" name="Rectangle 75">
            <a:extLst>
              <a:ext uri="{FF2B5EF4-FFF2-40B4-BE49-F238E27FC236}">
                <a16:creationId xmlns:a16="http://schemas.microsoft.com/office/drawing/2014/main" id="{367D321C-6544-4CF7-B9DA-1DEC21B19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018A6B78-EABB-4A3A-9FC3-DAC6A7E18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1" y="1869739"/>
            <a:ext cx="131671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E9B069-2A37-494C-B55A-AFFDB480A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A8609D8-FCE9-41C2-A7E5-F78FBE966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76476"/>
              </p:ext>
            </p:extLst>
          </p:nvPr>
        </p:nvGraphicFramePr>
        <p:xfrm>
          <a:off x="1155237" y="3521621"/>
          <a:ext cx="6580366" cy="185159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875">
                  <a:extLst>
                    <a:ext uri="{9D8B030D-6E8A-4147-A177-3AD203B41FA5}">
                      <a16:colId xmlns:a16="http://schemas.microsoft.com/office/drawing/2014/main" val="3071033636"/>
                    </a:ext>
                  </a:extLst>
                </a:gridCol>
                <a:gridCol w="758048">
                  <a:extLst>
                    <a:ext uri="{9D8B030D-6E8A-4147-A177-3AD203B41FA5}">
                      <a16:colId xmlns:a16="http://schemas.microsoft.com/office/drawing/2014/main" val="2530908638"/>
                    </a:ext>
                  </a:extLst>
                </a:gridCol>
                <a:gridCol w="2040838">
                  <a:extLst>
                    <a:ext uri="{9D8B030D-6E8A-4147-A177-3AD203B41FA5}">
                      <a16:colId xmlns:a16="http://schemas.microsoft.com/office/drawing/2014/main" val="2788831263"/>
                    </a:ext>
                  </a:extLst>
                </a:gridCol>
                <a:gridCol w="786713">
                  <a:extLst>
                    <a:ext uri="{9D8B030D-6E8A-4147-A177-3AD203B41FA5}">
                      <a16:colId xmlns:a16="http://schemas.microsoft.com/office/drawing/2014/main" val="560672664"/>
                    </a:ext>
                  </a:extLst>
                </a:gridCol>
                <a:gridCol w="1516892">
                  <a:extLst>
                    <a:ext uri="{9D8B030D-6E8A-4147-A177-3AD203B41FA5}">
                      <a16:colId xmlns:a16="http://schemas.microsoft.com/office/drawing/2014/main" val="1059111633"/>
                    </a:ext>
                  </a:extLst>
                </a:gridCol>
              </a:tblGrid>
              <a:tr h="339427"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Bilateral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Unilateral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91287"/>
                  </a:ext>
                </a:extLst>
              </a:tr>
              <a:tr h="409054"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Caso A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Caso B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Caso C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114274"/>
                  </a:ext>
                </a:extLst>
              </a:tr>
              <a:tr h="1103114">
                <a:tc>
                  <a:txBody>
                    <a:bodyPr/>
                    <a:lstStyle/>
                    <a:p>
                      <a:pPr algn="ctr"/>
                      <a:endParaRPr lang="es-PE" sz="120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PE" sz="120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PE" sz="12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7816554"/>
                  </a:ext>
                </a:extLst>
              </a:tr>
            </a:tbl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463ACF98-441E-4FDD-A043-3F0D4BE522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409673"/>
              </p:ext>
            </p:extLst>
          </p:nvPr>
        </p:nvGraphicFramePr>
        <p:xfrm>
          <a:off x="1386641" y="4283019"/>
          <a:ext cx="1240000" cy="876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r:id="rId3" imgW="749300" imgH="457200" progId="Equation.DSMT4">
                  <p:embed/>
                </p:oleObj>
              </mc:Choice>
              <mc:Fallback>
                <p:oleObj r:id="rId3" imgW="74930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641" y="4283019"/>
                        <a:ext cx="1240000" cy="8767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698BB133-6E75-4FA8-BD92-09A6718381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805560"/>
              </p:ext>
            </p:extLst>
          </p:nvPr>
        </p:nvGraphicFramePr>
        <p:xfrm>
          <a:off x="6342693" y="4243278"/>
          <a:ext cx="1239999" cy="87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3" r:id="rId5" imgW="749300" imgH="457200" progId="Equation.DSMT4">
                  <p:embed/>
                </p:oleObj>
              </mc:Choice>
              <mc:Fallback>
                <p:oleObj r:id="rId5" imgW="749300" imgH="457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693" y="4243278"/>
                        <a:ext cx="1239999" cy="876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9DBD5181-451F-4718-9D09-FF89093EB7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19183"/>
              </p:ext>
            </p:extLst>
          </p:nvPr>
        </p:nvGraphicFramePr>
        <p:xfrm>
          <a:off x="3822784" y="4280336"/>
          <a:ext cx="1240000" cy="876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4" r:id="rId7" imgW="749300" imgH="457200" progId="Equation.DSMT4">
                  <p:embed/>
                </p:oleObj>
              </mc:Choice>
              <mc:Fallback>
                <p:oleObj r:id="rId7" imgW="7493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84" y="4280336"/>
                        <a:ext cx="1240000" cy="8767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004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2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3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4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5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8930</TotalTime>
  <Words>1315</Words>
  <Application>Microsoft Office PowerPoint</Application>
  <PresentationFormat>Presentación en pantalla (4:3)</PresentationFormat>
  <Paragraphs>340</Paragraphs>
  <Slides>21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Cambria Math</vt:lpstr>
      <vt:lpstr>Tahoma</vt:lpstr>
      <vt:lpstr>Times New Roman</vt:lpstr>
      <vt:lpstr>Trebuchet MS</vt:lpstr>
      <vt:lpstr>Wingdings</vt:lpstr>
      <vt:lpstr>Wingdings 3</vt:lpstr>
      <vt:lpstr>Faceta</vt:lpstr>
      <vt:lpstr>Equation.DSMT4</vt:lpstr>
      <vt:lpstr>UNIVERSIDAD NACIONAL AGRARIA LA MOLINA</vt:lpstr>
      <vt:lpstr>“It is easy to lie with statistics. It is hard to tell the truth without statistics”</vt:lpstr>
      <vt:lpstr>Contenido</vt:lpstr>
      <vt:lpstr>1. Introducción</vt:lpstr>
      <vt:lpstr>2. Tabla de contingencia </vt:lpstr>
      <vt:lpstr>3. Pruebas con tablas de contingencia 3.1 Prueba de Independencia</vt:lpstr>
      <vt:lpstr>3. Pruebas con tablas de contingencia 3.2 Prueba de Homogeneidad de Proporciones</vt:lpstr>
      <vt:lpstr>3. Pruebas con tablas de contingencia </vt:lpstr>
      <vt:lpstr>3. Pruebas con tablas de contingencia 3.3 Prueba exacta de Fisher</vt:lpstr>
      <vt:lpstr>3. Pruebas con tablas de contingencia 3.3 Prueba exacta de Fisher</vt:lpstr>
      <vt:lpstr>3. Pruebas con tablas de contingencia 3.4 Prueba de Mantel-Haen-Cochran</vt:lpstr>
      <vt:lpstr>3. Pruebas con tablas de contingencia 3.4 Prueba de Mantel-Haen-Cochran</vt:lpstr>
      <vt:lpstr>4. Medidas de Asociación 4.1 Coeficiente V de Cramer</vt:lpstr>
      <vt:lpstr>4. Medidas de Asociación 4.2 Coeficiente de Contingencia de Pearson</vt:lpstr>
      <vt:lpstr>4. Medidas de Asociación 4.3 Coeficiente Phi</vt:lpstr>
      <vt:lpstr>5. Medidas de Correlación 5.1Coeficiente de Correlación de Spearman</vt:lpstr>
      <vt:lpstr>5. Medidas de Correlación 5.2Coeficiente de Correlación de Kendall</vt:lpstr>
      <vt:lpstr>5. Medidas de Correlación 5.3Coeficiente de Correlación Parcial de Kendall</vt:lpstr>
      <vt:lpstr>6. Medidas de Concordancia </vt:lpstr>
      <vt:lpstr>6. Medidas de Concordancia </vt:lpstr>
      <vt:lpstr>6. Medidas de Concordancia </vt:lpstr>
    </vt:vector>
  </TitlesOfParts>
  <Company>Estadistica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Estadística Computacional</dc:title>
  <dc:creator>Docente09</dc:creator>
  <cp:lastModifiedBy>PORRAS CERRON JAIME CARLOS</cp:lastModifiedBy>
  <cp:revision>393</cp:revision>
  <dcterms:created xsi:type="dcterms:W3CDTF">2006-08-18T14:21:20Z</dcterms:created>
  <dcterms:modified xsi:type="dcterms:W3CDTF">2020-10-05T14:41:28Z</dcterms:modified>
</cp:coreProperties>
</file>